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4FEF-FF93-48C5-B57D-C5F2B42BBA88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0569-B3C8-4EA1-973B-B2A5DE60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7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A4FEF-FF93-48C5-B57D-C5F2B42BBA88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70569-B3C8-4EA1-973B-B2A5DE60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Overweight and Obesity: Validation as a Chronic Disease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2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Patient-centered Approaches to the Management of Obesity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0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Historical View of Obesity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4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Current Perspective of Obesity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Obesity: A Failure of Weight Regulation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0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Macroenvironmental Influences*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64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Microenvironmental </a:t>
            </a:r>
            <a:r>
              <a:rPr lang="en-US" smtClean="0">
                <a:latin typeface="Arial" charset="0"/>
              </a:rPr>
              <a:t>Influences*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Composition of Popular Diets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9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Physical Activity Extends Weight Loss: Look AHEAD Trial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22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Effects of Chronic Exercise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6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Practical Guidance: Embrace Modest Weight Loss</a:t>
            </a:r>
            <a:br>
              <a:rPr lang="en-US" smtClean="0">
                <a:latin typeface="Arial" charset="0"/>
              </a:rPr>
            </a:b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0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Overweight and Obesity Is Currently Defined Based Upon BMI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61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Practical Guidance: Go Slow and Try Different Approaches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72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The 5As for Obesity Management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92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Arial" charset="0"/>
              </a:rPr>
              <a:t>The 5As of Obesity Management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64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Arial" charset="0"/>
              </a:rPr>
              <a:t>Ask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32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Arial" charset="0"/>
              </a:rPr>
              <a:t>Assess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97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  <a:latin typeface="Arial" charset="0"/>
              </a:rPr>
              <a:t>The 4Ms of Obesity</a:t>
            </a:r>
            <a:endParaRPr lang="en-US" sz="1800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41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Arial" charset="0"/>
              </a:rPr>
              <a:t>Advise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31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Arial" charset="0"/>
              </a:rPr>
              <a:t>Advise (cont)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45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Arial" charset="0"/>
              </a:rPr>
              <a:t>Agree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09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Arial" charset="0"/>
              </a:rPr>
              <a:t>Assist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0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BMI: Advantages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08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Putting It All Together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79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800" smtClean="0">
                <a:latin typeface="Arial" charset="0"/>
              </a:rPr>
              <a:t>Managing Patients Who Are Obese: Using a Multidisciplinary Team and Multifaceted Approach</a:t>
            </a:r>
            <a:endParaRPr lang="en-US" sz="3800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06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Strategies to Improve a Multidisciplinary Team Approach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25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What to Assess?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9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Multifaceted Approach to a Multifaceted Problem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9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Approaches to Weight Management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82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Macronutrient Proportion and Body Weight in Adults</a:t>
            </a:r>
            <a:br>
              <a:rPr lang="en-US" smtClean="0">
                <a:latin typeface="Arial" charset="0"/>
              </a:rPr>
            </a:b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9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Taking the Next Step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10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Pharmacotherapy for the Management of Obesity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7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smtClean="0">
                <a:latin typeface="Arial" charset="0"/>
              </a:rPr>
              <a:t>Hormonal and Neural Pathways Regulate Food Intake and Body-Fat Mass</a:t>
            </a:r>
            <a:endParaRPr lang="en-US" sz="3200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1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BMI: Disadvantages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20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smtClean="0">
                <a:latin typeface="Arial" charset="0"/>
              </a:rPr>
              <a:t>Hypothetical “Feed-forward” Positive Feedback Mechanism to Drive Weight Up</a:t>
            </a:r>
            <a:endParaRPr lang="en-US" sz="3200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56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Anti-Obesity Drugs and Their Complex Pathways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41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The Problem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6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latin typeface="Arial" charset="0"/>
              </a:rPr>
              <a:t>Newly Approved and Investigational Anti-Obesity Medications</a:t>
            </a:r>
            <a:endParaRPr lang="en-US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6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latin typeface="Arial" charset="0"/>
              </a:rPr>
              <a:t>Safety Information</a:t>
            </a:r>
            <a:endParaRPr lang="en-US" sz="1800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72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latin typeface="Arial" charset="0"/>
              </a:rPr>
              <a:t>Safety Information (cont)</a:t>
            </a:r>
            <a:endParaRPr lang="en-US" sz="1800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32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Bringing it All Together: Recipe for an Effective Weight Loss Plan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98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latin typeface="Arial" charset="0"/>
              </a:rPr>
              <a:t>Obesity Is a Complex Disease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With Multiple Determinants</a:t>
            </a:r>
            <a:endParaRPr lang="en-US" sz="1800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8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latin typeface="Arial" charset="0"/>
              </a:rPr>
              <a:t>There Are Multiple Options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 for Obesity Treatment</a:t>
            </a:r>
            <a:endParaRPr lang="en-US" sz="1800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16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latin typeface="Arial" charset="0"/>
              </a:rPr>
              <a:t>Current Hierarchical Provision of Obesity Care by Physicians</a:t>
            </a:r>
            <a:endParaRPr lang="en-US" sz="1800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1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Definition of “Disease”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latin typeface="Arial" charset="0"/>
              </a:rPr>
              <a:t>Applying the Modified 5As for Obesity Management </a:t>
            </a:r>
            <a:endParaRPr lang="en-US" sz="1800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02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latin typeface="Arial" charset="0"/>
              </a:rPr>
              <a:t>Alternative Strategy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Ask. Advise. Refer. = 5As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49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latin typeface="Arial" charset="0"/>
              </a:rPr>
              <a:t>New Hierarchical Provision of Obesity Care by Physicians</a:t>
            </a:r>
            <a:endParaRPr lang="en-US" sz="1800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733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latin typeface="Arial" charset="0"/>
              </a:rPr>
              <a:t>Patient Encounter</a:t>
            </a:r>
            <a:endParaRPr lang="en-US" sz="1800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435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latin typeface="Arial" charset="0"/>
              </a:rPr>
              <a:t>Intensification of Therapies to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Achieve Weight Loss Goals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891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Take Home Tips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47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847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350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183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7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/>
              <a:t>Adiposopathy: Summary</a:t>
            </a:r>
            <a:endParaRPr lang="en-US" sz="1800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686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713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042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1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/>
              <a:t>Adiposopathy: Summary (cont)</a:t>
            </a:r>
            <a:endParaRPr lang="en-US" sz="1800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4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/>
              <a:t>Adiposopathy: Summary (cont)</a:t>
            </a:r>
            <a:endParaRPr lang="en-US" sz="1800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1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Obesity Treatment Recommendations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5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On-screen Show (4:3)</PresentationFormat>
  <Paragraphs>62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Overweight and Obesity: Validation as a Chronic Disease</vt:lpstr>
      <vt:lpstr>Overweight and Obesity Is Currently Defined Based Upon BMI</vt:lpstr>
      <vt:lpstr>BMI: Advantages</vt:lpstr>
      <vt:lpstr>BMI: Disadvantages</vt:lpstr>
      <vt:lpstr>Definition of “Disease”</vt:lpstr>
      <vt:lpstr>Adiposopathy: Summary</vt:lpstr>
      <vt:lpstr>Adiposopathy: Summary (cont)</vt:lpstr>
      <vt:lpstr>Adiposopathy: Summary (cont)</vt:lpstr>
      <vt:lpstr>Obesity Treatment Recommendations</vt:lpstr>
      <vt:lpstr>Patient-centered Approaches to the Management of Obesity</vt:lpstr>
      <vt:lpstr>Historical View of Obesity</vt:lpstr>
      <vt:lpstr>Current Perspective of Obesity</vt:lpstr>
      <vt:lpstr>Obesity: A Failure of Weight Regulation</vt:lpstr>
      <vt:lpstr>Macroenvironmental Influences*</vt:lpstr>
      <vt:lpstr>Microenvironmental Influences*</vt:lpstr>
      <vt:lpstr>Composition of Popular Diets</vt:lpstr>
      <vt:lpstr>Physical Activity Extends Weight Loss: Look AHEAD Trial</vt:lpstr>
      <vt:lpstr>Effects of Chronic Exercise</vt:lpstr>
      <vt:lpstr>Practical Guidance: Embrace Modest Weight Loss </vt:lpstr>
      <vt:lpstr>Practical Guidance: Go Slow and Try Different Approaches  </vt:lpstr>
      <vt:lpstr>The 5As for Obesity Management</vt:lpstr>
      <vt:lpstr>The 5As of Obesity Management</vt:lpstr>
      <vt:lpstr>Ask</vt:lpstr>
      <vt:lpstr>Assess</vt:lpstr>
      <vt:lpstr>The 4Ms of Obesity</vt:lpstr>
      <vt:lpstr>Advise</vt:lpstr>
      <vt:lpstr>Advise (cont)</vt:lpstr>
      <vt:lpstr>Agree</vt:lpstr>
      <vt:lpstr>Assist</vt:lpstr>
      <vt:lpstr>Putting It All Together</vt:lpstr>
      <vt:lpstr>Managing Patients Who Are Obese: Using a Multidisciplinary Team and Multifaceted Approach</vt:lpstr>
      <vt:lpstr>Strategies to Improve a Multidisciplinary Team Approach</vt:lpstr>
      <vt:lpstr>What to Assess?</vt:lpstr>
      <vt:lpstr>Multifaceted Approach to a Multifaceted Problem</vt:lpstr>
      <vt:lpstr>Approaches to Weight Management</vt:lpstr>
      <vt:lpstr>Macronutrient Proportion and Body Weight in Adults </vt:lpstr>
      <vt:lpstr>Taking the Next Step</vt:lpstr>
      <vt:lpstr>Pharmacotherapy for the Management of Obesity</vt:lpstr>
      <vt:lpstr>Hormonal and Neural Pathways Regulate Food Intake and Body-Fat Mass</vt:lpstr>
      <vt:lpstr>Hypothetical “Feed-forward” Positive Feedback Mechanism to Drive Weight Up</vt:lpstr>
      <vt:lpstr>Anti-Obesity Drugs and Their Complex Pathways</vt:lpstr>
      <vt:lpstr>The Problem</vt:lpstr>
      <vt:lpstr>Newly Approved and Investigational Anti-Obesity Medications</vt:lpstr>
      <vt:lpstr>Safety Information</vt:lpstr>
      <vt:lpstr>Safety Information (cont)</vt:lpstr>
      <vt:lpstr>Bringing it All Together: Recipe for an Effective Weight Loss Plan</vt:lpstr>
      <vt:lpstr>Obesity Is a Complex Disease  With Multiple Determinants</vt:lpstr>
      <vt:lpstr>There Are Multiple Options  for Obesity Treatment</vt:lpstr>
      <vt:lpstr>Current Hierarchical Provision of Obesity Care by Physicians</vt:lpstr>
      <vt:lpstr>Applying the Modified 5As for Obesity Management </vt:lpstr>
      <vt:lpstr>Alternative Strategy Ask. Advise. Refer. = 5As</vt:lpstr>
      <vt:lpstr>New Hierarchical Provision of Obesity Care by Physicians</vt:lpstr>
      <vt:lpstr>Patient Encounter</vt:lpstr>
      <vt:lpstr>Intensification of Therapies to  Achieve Weight Loss Goals</vt:lpstr>
      <vt:lpstr>Take Home Tips</vt:lpstr>
      <vt:lpstr>Abbreviations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Overweight and Obesity: Validation as a Chronic Disease</dc:title>
  <dc:creator>SOluku</dc:creator>
  <cp:lastModifiedBy>SOluku</cp:lastModifiedBy>
  <cp:revision>1</cp:revision>
  <dcterms:created xsi:type="dcterms:W3CDTF">2013-08-12T20:46:32Z</dcterms:created>
  <dcterms:modified xsi:type="dcterms:W3CDTF">2013-08-12T20:46:32Z</dcterms:modified>
</cp:coreProperties>
</file>