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9C57-FC98-4D4C-947E-50E4FB00A449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C9E9-E3C6-457F-B886-A41AB1B22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4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D9C57-FC98-4D4C-947E-50E4FB00A449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1C9E9-E3C6-457F-B886-A41AB1B22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2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The Patient With Difficult-to-Treat Hypercholesterolemia: </a:t>
            </a:r>
            <a:br>
              <a:rPr lang="en-US" sz="4000" smtClean="0"/>
            </a:br>
            <a:r>
              <a:rPr lang="en-US" sz="4000" smtClean="0"/>
              <a:t>Is Everything Under Control?</a:t>
            </a:r>
            <a:endParaRPr lang="en-US" sz="4000" dirty="0" smtClean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6803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Incidence of Muscle Adverse Effects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8581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Statins in Patients With Dementia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981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6146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MS PGothic" pitchFamily="34" charset="-128"/>
                <a:cs typeface="Calibri" pitchFamily="34" charset="0"/>
              </a:rPr>
              <a:t>ARIC: Reduced CHD Incidence in Individuals With </a:t>
            </a:r>
            <a:r>
              <a:rPr lang="en-US" i="1" smtClean="0">
                <a:ea typeface="MS PGothic" pitchFamily="34" charset="-128"/>
                <a:cs typeface="Calibri" pitchFamily="34" charset="0"/>
              </a:rPr>
              <a:t>PCSK9</a:t>
            </a:r>
            <a:r>
              <a:rPr lang="en-US" smtClean="0">
                <a:ea typeface="MS PGothic" pitchFamily="34" charset="-128"/>
                <a:cs typeface="Calibri" pitchFamily="34" charset="0"/>
              </a:rPr>
              <a:t> Loss-of-Function Mutations</a:t>
            </a:r>
            <a:endParaRPr lang="en-US" dirty="0" smtClean="0"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4724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5196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Calibri" pitchFamily="34" charset="0"/>
                <a:cs typeface="Calibri" pitchFamily="34" charset="0"/>
              </a:rPr>
              <a:t>Horus: Atherosclerosis in Ancient Egypt</a:t>
            </a:r>
            <a:endParaRPr lang="en-GB" dirty="0" smtClean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6526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Further Cardiovascular Outcomes Research With PCSK9 Inhibition in Patients With Elevated Risk (FOURIER)</a:t>
            </a:r>
            <a:endParaRPr lang="en-US" sz="32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6738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ODYSSEY Outcomes: </a:t>
            </a:r>
            <a:br>
              <a:rPr lang="en-US" smtClean="0"/>
            </a:br>
            <a:r>
              <a:rPr lang="en-US" smtClean="0"/>
              <a:t>Phase 3 Post-ACS With SAR236553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7781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ea typeface="ＭＳ Ｐゴシック" charset="0"/>
                <a:cs typeface="Arial"/>
              </a:rPr>
              <a:t>REVEAL Trial</a:t>
            </a:r>
            <a:r>
              <a:rPr lang="en-US" sz="2800" smtClean="0">
                <a:ea typeface="ＭＳ Ｐゴシック" charset="0"/>
                <a:cs typeface="Arial"/>
              </a:rPr>
              <a:t/>
            </a:r>
            <a:br>
              <a:rPr lang="en-US" sz="2800" smtClean="0">
                <a:ea typeface="ＭＳ Ｐゴシック" charset="0"/>
                <a:cs typeface="Arial"/>
              </a:rPr>
            </a:br>
            <a:endParaRPr lang="en-US" sz="3200" dirty="0">
              <a:ea typeface="ＭＳ Ｐゴシック" charset="0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2368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ea typeface="ＭＳ Ｐゴシック" charset="0"/>
                <a:cs typeface="Arial"/>
              </a:rPr>
              <a:t>ACCELERATE Trial</a:t>
            </a:r>
            <a:r>
              <a:rPr lang="en-US" sz="2400" smtClean="0">
                <a:ea typeface="ＭＳ Ｐゴシック" charset="0"/>
                <a:cs typeface="Arial"/>
              </a:rPr>
              <a:t/>
            </a:r>
            <a:br>
              <a:rPr lang="en-US" sz="2400" smtClean="0">
                <a:ea typeface="ＭＳ Ｐゴシック" charset="0"/>
                <a:cs typeface="Arial"/>
              </a:rPr>
            </a:br>
            <a:endParaRPr lang="en-US" sz="3200" dirty="0">
              <a:ea typeface="ＭＳ Ｐゴシック" charset="0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1732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LDL-C Goals 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483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Homozygous FH: Novel Treatments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559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Calibri" pitchFamily="34" charset="0"/>
                <a:cs typeface="Calibri" pitchFamily="34" charset="0"/>
              </a:rPr>
              <a:t>FH</a:t>
            </a:r>
            <a:endParaRPr lang="en-US" dirty="0" smtClean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0860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 for participating in this activity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3426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1484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9921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1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7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7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2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9607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Intensive Statin Therapy on Major Vascular Events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3513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ENHANCE: Ezetimibe Lowers LDL-C Levels but Not Progression of Atherosclerosis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66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Calibri" pitchFamily="34" charset="0"/>
                <a:cs typeface="Calibri" pitchFamily="34" charset="0"/>
              </a:rPr>
              <a:t>IMPROVE-IT: </a:t>
            </a:r>
            <a:r>
              <a:rPr lang="pl-PL" smtClean="0">
                <a:ea typeface="Calibri" pitchFamily="34" charset="0"/>
                <a:cs typeface="Calibri" pitchFamily="34" charset="0"/>
              </a:rPr>
              <a:t>Ezetimibe</a:t>
            </a:r>
            <a:r>
              <a:rPr lang="en-US" smtClean="0">
                <a:ea typeface="Calibri" pitchFamily="34" charset="0"/>
                <a:cs typeface="Calibri" pitchFamily="34" charset="0"/>
              </a:rPr>
              <a:t>/Simvastatin Combination vs </a:t>
            </a:r>
            <a:r>
              <a:rPr lang="pl-PL" smtClean="0">
                <a:ea typeface="Calibri" pitchFamily="34" charset="0"/>
                <a:cs typeface="Calibri" pitchFamily="34" charset="0"/>
              </a:rPr>
              <a:t>Simvastatin </a:t>
            </a:r>
            <a:r>
              <a:rPr lang="en-US" smtClean="0">
                <a:ea typeface="Calibri" pitchFamily="34" charset="0"/>
                <a:cs typeface="Calibri" pitchFamily="34" charset="0"/>
              </a:rPr>
              <a:t>Monotherapy</a:t>
            </a:r>
            <a:endParaRPr lang="en-US" dirty="0" smtClean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444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MS PGothic" pitchFamily="34" charset="-128"/>
                <a:cs typeface="Calibri" pitchFamily="34" charset="0"/>
              </a:rPr>
              <a:t>Coronary Drug Project: Niacin Associated With Reduction in Mortality in Men </a:t>
            </a:r>
            <a:endParaRPr lang="en-US" dirty="0" smtClean="0"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8386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AIM-HIGH: Niacin Improves Lipids but Not CV Events</a:t>
            </a:r>
            <a:endParaRPr lang="fr-FR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4771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95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On-screen Show (4:3)</PresentationFormat>
  <Paragraphs>24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Patient With Difficult-to-Treat Hypercholesterolemia:  Is Everything Under Control?</vt:lpstr>
      <vt:lpstr>LDL-C Goals </vt:lpstr>
      <vt:lpstr>PowerPoint Presentation</vt:lpstr>
      <vt:lpstr>Impact of Intensive Statin Therapy on Major Vascular Events</vt:lpstr>
      <vt:lpstr>ENHANCE: Ezetimibe Lowers LDL-C Levels but Not Progression of Atherosclerosis</vt:lpstr>
      <vt:lpstr>IMPROVE-IT: Ezetimibe/Simvastatin Combination vs Simvastatin Monotherapy</vt:lpstr>
      <vt:lpstr>Coronary Drug Project: Niacin Associated With Reduction in Mortality in Men </vt:lpstr>
      <vt:lpstr>AIM-HIGH: Niacin Improves Lipids but Not CV Events</vt:lpstr>
      <vt:lpstr>PowerPoint Presentation</vt:lpstr>
      <vt:lpstr>Incidence of Muscle Adverse Effects</vt:lpstr>
      <vt:lpstr>Statins in Patients With Dementia</vt:lpstr>
      <vt:lpstr>PowerPoint Presentation</vt:lpstr>
      <vt:lpstr>ARIC: Reduced CHD Incidence in Individuals With PCSK9 Loss-of-Function Mutations</vt:lpstr>
      <vt:lpstr>PowerPoint Presentation</vt:lpstr>
      <vt:lpstr>Horus: Atherosclerosis in Ancient Egypt</vt:lpstr>
      <vt:lpstr>Further Cardiovascular Outcomes Research With PCSK9 Inhibition in Patients With Elevated Risk (FOURIER)</vt:lpstr>
      <vt:lpstr>ODYSSEY Outcomes:  Phase 3 Post-ACS With SAR236553</vt:lpstr>
      <vt:lpstr>REVEAL Trial </vt:lpstr>
      <vt:lpstr>ACCELERATE Trial </vt:lpstr>
      <vt:lpstr>Homozygous FH: Novel Treatments</vt:lpstr>
      <vt:lpstr>FH</vt:lpstr>
      <vt:lpstr>Thank you for participating in this activity</vt:lpstr>
      <vt:lpstr>Abbreviations</vt:lpstr>
      <vt:lpstr>Abbreviations (cont)</vt:lpstr>
      <vt:lpstr>References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Patient With Difficult-to-Treat Hypercholesterolemia:  Is Everything Under Control?</dc:title>
  <dc:creator>tward</dc:creator>
  <cp:lastModifiedBy>tward</cp:lastModifiedBy>
  <cp:revision>1</cp:revision>
  <dcterms:created xsi:type="dcterms:W3CDTF">2013-09-19T17:37:05Z</dcterms:created>
  <dcterms:modified xsi:type="dcterms:W3CDTF">2013-09-19T17:37:05Z</dcterms:modified>
</cp:coreProperties>
</file>