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833-6983-4381-BD42-A07E0E9A8AA0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92E9-F06D-4BBF-9186-39388C23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B9833-6983-4381-BD42-A07E0E9A8AA0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92E9-F06D-4BBF-9186-39388C23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rgbClr val="8E1400"/>
              </a:buClr>
            </a:pPr>
            <a:r>
              <a:rPr lang="en-US" altLang="en-US" smtClean="0">
                <a:solidFill>
                  <a:srgbClr val="8E1400"/>
                </a:solidFill>
                <a:latin typeface="Arial" pitchFamily="34" charset="0"/>
                <a:cs typeface="Arial" pitchFamily="34" charset="0"/>
              </a:rPr>
              <a:t>Assessing Cardiovascular Risks in Diabetes:</a:t>
            </a:r>
            <a:endParaRPr lang="en-US" sz="1800" b="0" dirty="0">
              <a:solidFill>
                <a:srgbClr val="8E1400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b="1" smtClean="0">
                <a:cs typeface="Arial" pitchFamily="34" charset="0"/>
              </a:rPr>
              <a:t>Mean Changes in Weight, Fitness, and Cardiovascular Disease Risk Factors in Intensive Lifestyle Intervention and Diabetes Support and Education Groups and the Difference Between Groups Averaged Across 4 Years</a:t>
            </a:r>
            <a:endParaRPr lang="fr-CA" altLang="en-US" sz="2400" b="1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6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600" b="1" smtClean="0">
                <a:ea typeface="MS PGothic" pitchFamily="34" charset="-128"/>
              </a:rPr>
              <a:t>ORIGIN Key Results</a:t>
            </a:r>
            <a:endParaRPr lang="en-CA" altLang="en-US" sz="3600" b="1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322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7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b="1" smtClean="0">
                <a:cs typeface="Arial" pitchFamily="34" charset="0"/>
              </a:rPr>
              <a:t>Proposed Algorithm for Glucose Treatment in Type 2 Diabetes Patients With/At Risk for CVD</a:t>
            </a:r>
            <a:r>
              <a:rPr lang="en-US" altLang="en-US" sz="3200" smtClean="0"/>
              <a:t> </a:t>
            </a:r>
            <a:endParaRPr lang="en-US" altLang="en-US" sz="32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SAVOR-TIMI 53 Summary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SAVOR-TIMI 53 Summary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6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cs typeface="Arial" pitchFamily="34" charset="0"/>
              </a:rPr>
              <a:t>SAVOR-TIMI 53 Summary</a:t>
            </a:r>
            <a:endParaRPr lang="en-US" altLang="en-US" b="1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>
                <a:cs typeface="Arial" pitchFamily="34" charset="0"/>
              </a:rPr>
              <a:t>Growing Diabetes Pandemic</a:t>
            </a:r>
            <a:endParaRPr lang="en-US" altLang="en-US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SAVOR-TIMI 53 vs Saxagliptin Phase 2 and 3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119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cs typeface="Arial" pitchFamily="34" charset="0"/>
              </a:rPr>
              <a:t>Why the Discrepancy?</a:t>
            </a:r>
            <a:endParaRPr lang="en-CA" altLang="en-US" b="1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0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2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600" b="1" smtClean="0"/>
              <a:t>Meta-analysis: Improved Glucose </a:t>
            </a:r>
            <a:r>
              <a:rPr lang="en-US" altLang="en-US" sz="6400" smtClean="0"/>
              <a:t/>
            </a:r>
            <a:br>
              <a:rPr lang="en-US" altLang="en-US" sz="6400" smtClean="0"/>
            </a:br>
            <a:r>
              <a:rPr lang="en-US" altLang="en-US" sz="3600" b="1" smtClean="0"/>
              <a:t>Reduction in Macrovascular Events</a:t>
            </a:r>
            <a:endParaRPr lang="en-US" altLang="en-US" sz="3600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8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600" b="1" smtClean="0">
                <a:latin typeface="Arial" pitchFamily="34" charset="0"/>
                <a:cs typeface="Arial" pitchFamily="34" charset="0"/>
              </a:rPr>
              <a:t>Early vs Late Intervention in T2D</a:t>
            </a:r>
            <a:endParaRPr lang="en-US" alt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8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cs typeface="Arial" pitchFamily="34" charset="0"/>
              </a:rPr>
              <a:t>EXAMINE </a:t>
            </a:r>
            <a:endParaRPr lang="en-US" altLang="en-US" b="1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6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cs typeface="Arial" pitchFamily="34" charset="0"/>
              </a:rPr>
              <a:t>EXAMINE</a:t>
            </a:r>
            <a:endParaRPr lang="en-US" altLang="en-US" b="1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57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Take Home Messages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55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5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pitchFamily="34" charset="0"/>
              </a:rPr>
              <a:t>Challenges in Initiating/Monitoring Glucose-lowering Therapy in Type 2 Diabetes and Coronary Artery Disease</a:t>
            </a:r>
            <a:endParaRPr lang="en-US" altLang="en-US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30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54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4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5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7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pitchFamily="34" charset="0"/>
              </a:rPr>
              <a:t>Personalizing HbA</a:t>
            </a:r>
            <a:r>
              <a:rPr lang="en-US" altLang="en-US" baseline="-25000" smtClean="0">
                <a:cs typeface="Arial" pitchFamily="34" charset="0"/>
              </a:rPr>
              <a:t>1c</a:t>
            </a:r>
            <a:r>
              <a:rPr lang="en-US" altLang="en-US" smtClean="0">
                <a:cs typeface="Arial" pitchFamily="34" charset="0"/>
              </a:rPr>
              <a:t> Targets for Individuals With Type 2 Diabetes</a:t>
            </a:r>
            <a:endParaRPr lang="en-US" altLang="en-US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pitchFamily="34" charset="0"/>
              </a:rPr>
              <a:t>Attributes of the Ideal Glucose-lowering Drug</a:t>
            </a:r>
            <a:endParaRPr lang="en-US" altLang="en-US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Approved Antidiabetic Medications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itchFamily="34" charset="0"/>
              </a:rPr>
              <a:t>Glycemic Control in Diabetes</a:t>
            </a:r>
            <a:endParaRPr lang="en-US" altLang="en-US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pitchFamily="34" charset="0"/>
              </a:rPr>
              <a:t>Glycemic Control</a:t>
            </a:r>
            <a:br>
              <a:rPr lang="en-US" altLang="en-US" smtClean="0">
                <a:cs typeface="Arial" pitchFamily="34" charset="0"/>
              </a:rPr>
            </a:br>
            <a:r>
              <a:rPr lang="en-US" altLang="en-US" sz="3200" i="1" smtClean="0">
                <a:cs typeface="Arial" pitchFamily="34" charset="0"/>
              </a:rPr>
              <a:t>Individualized Care</a:t>
            </a:r>
            <a:endParaRPr lang="en-US" altLang="en-US" sz="3200" i="1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2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pitchFamily="34" charset="0"/>
              </a:rPr>
              <a:t>Principles for Multifactorial Management in Individuals With T2D</a:t>
            </a:r>
            <a:endParaRPr lang="en-US" altLang="en-US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29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Assessing Cardiovascular Risks in Diabetes:</vt:lpstr>
      <vt:lpstr>Growing Diabetes Pandemic</vt:lpstr>
      <vt:lpstr>Challenges in Initiating/Monitoring Glucose-lowering Therapy in Type 2 Diabetes and Coronary Artery Disease</vt:lpstr>
      <vt:lpstr>Personalizing HbA1c Targets for Individuals With Type 2 Diabetes</vt:lpstr>
      <vt:lpstr>Attributes of the Ideal Glucose-lowering Drug</vt:lpstr>
      <vt:lpstr>Approved Antidiabetic Medications</vt:lpstr>
      <vt:lpstr>Glycemic Control in Diabetes</vt:lpstr>
      <vt:lpstr>Glycemic Control Individualized Care</vt:lpstr>
      <vt:lpstr>Principles for Multifactorial Management in Individuals With T2D</vt:lpstr>
      <vt:lpstr>Mean Changes in Weight, Fitness, and Cardiovascular Disease Risk Factors in Intensive Lifestyle Intervention and Diabetes Support and Education Groups and the Difference Between Groups Averaged Across 4 Years</vt:lpstr>
      <vt:lpstr>ORIGIN Key Results</vt:lpstr>
      <vt:lpstr>PowerPoint Presentation</vt:lpstr>
      <vt:lpstr>PowerPoint Presentation</vt:lpstr>
      <vt:lpstr>PowerPoint Presentation</vt:lpstr>
      <vt:lpstr>PowerPoint Presentation</vt:lpstr>
      <vt:lpstr>Proposed Algorithm for Glucose Treatment in Type 2 Diabetes Patients With/At Risk for CVD </vt:lpstr>
      <vt:lpstr>SAVOR-TIMI 53 Summary</vt:lpstr>
      <vt:lpstr>SAVOR-TIMI 53 Summary</vt:lpstr>
      <vt:lpstr>SAVOR-TIMI 53 Summary</vt:lpstr>
      <vt:lpstr>SAVOR-TIMI 53 vs Saxagliptin Phase 2 and 3</vt:lpstr>
      <vt:lpstr>Why the Discrepancy?</vt:lpstr>
      <vt:lpstr>PowerPoint Presentation</vt:lpstr>
      <vt:lpstr>Meta-analysis: Improved Glucose  Reduction in Macrovascular Events</vt:lpstr>
      <vt:lpstr>Early vs Late Intervention in T2D</vt:lpstr>
      <vt:lpstr>EXAMINE </vt:lpstr>
      <vt:lpstr>EXAMINE</vt:lpstr>
      <vt:lpstr>Take Home Messages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Cardiovascular Risks in Diabetes:</dc:title>
  <dc:creator>CMalone</dc:creator>
  <cp:lastModifiedBy>CMalone</cp:lastModifiedBy>
  <cp:revision>1</cp:revision>
  <dcterms:created xsi:type="dcterms:W3CDTF">2013-12-24T16:15:15Z</dcterms:created>
  <dcterms:modified xsi:type="dcterms:W3CDTF">2013-12-24T16:15:15Z</dcterms:modified>
</cp:coreProperties>
</file>