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ags/tag1.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rts/chart11.xml" ContentType="application/vnd.openxmlformats-officedocument.drawingml.chart+xml"/>
  <Override PartName="/ppt/theme/themeOverride1.xml" ContentType="application/vnd.openxmlformats-officedocument.themeOverride+xml"/>
  <Override PartName="/ppt/notesSlides/notesSlide90.xml" ContentType="application/vnd.openxmlformats-officedocument.presentationml.notesSlide+xml"/>
  <Override PartName="/ppt/charts/chart12.xml" ContentType="application/vnd.openxmlformats-officedocument.drawingml.chart+xml"/>
  <Override PartName="/ppt/theme/themeOverride2.xml" ContentType="application/vnd.openxmlformats-officedocument.themeOverr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charts/chart13.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rts/chart14.xml" ContentType="application/vnd.openxmlformats-officedocument.drawingml.chart+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3">
  <p:sldMasterIdLst>
    <p:sldMasterId id="2147483648" r:id="rId1"/>
    <p:sldMasterId id="2147484387" r:id="rId2"/>
  </p:sldMasterIdLst>
  <p:notesMasterIdLst>
    <p:notesMasterId r:id="rId124"/>
  </p:notesMasterIdLst>
  <p:handoutMasterIdLst>
    <p:handoutMasterId r:id="rId125"/>
  </p:handoutMasterIdLst>
  <p:sldIdLst>
    <p:sldId id="559" r:id="rId3"/>
    <p:sldId id="495" r:id="rId4"/>
    <p:sldId id="533" r:id="rId5"/>
    <p:sldId id="536" r:id="rId6"/>
    <p:sldId id="537" r:id="rId7"/>
    <p:sldId id="538" r:id="rId8"/>
    <p:sldId id="508" r:id="rId9"/>
    <p:sldId id="539" r:id="rId10"/>
    <p:sldId id="540" r:id="rId11"/>
    <p:sldId id="541" r:id="rId12"/>
    <p:sldId id="542" r:id="rId13"/>
    <p:sldId id="656" r:id="rId14"/>
    <p:sldId id="544" r:id="rId15"/>
    <p:sldId id="657" r:id="rId16"/>
    <p:sldId id="519" r:id="rId17"/>
    <p:sldId id="520" r:id="rId18"/>
    <p:sldId id="549" r:id="rId19"/>
    <p:sldId id="658" r:id="rId20"/>
    <p:sldId id="523" r:id="rId21"/>
    <p:sldId id="550" r:id="rId22"/>
    <p:sldId id="551" r:id="rId23"/>
    <p:sldId id="552" r:id="rId24"/>
    <p:sldId id="553" r:id="rId25"/>
    <p:sldId id="554" r:id="rId26"/>
    <p:sldId id="555" r:id="rId27"/>
    <p:sldId id="556" r:id="rId28"/>
    <p:sldId id="557" r:id="rId29"/>
    <p:sldId id="560" r:id="rId30"/>
    <p:sldId id="561" r:id="rId31"/>
    <p:sldId id="562" r:id="rId32"/>
    <p:sldId id="563" r:id="rId33"/>
    <p:sldId id="564" r:id="rId34"/>
    <p:sldId id="565" r:id="rId35"/>
    <p:sldId id="566" r:id="rId36"/>
    <p:sldId id="567" r:id="rId37"/>
    <p:sldId id="568" r:id="rId38"/>
    <p:sldId id="569" r:id="rId39"/>
    <p:sldId id="570" r:id="rId40"/>
    <p:sldId id="571" r:id="rId41"/>
    <p:sldId id="572" r:id="rId42"/>
    <p:sldId id="573" r:id="rId43"/>
    <p:sldId id="574" r:id="rId44"/>
    <p:sldId id="575" r:id="rId45"/>
    <p:sldId id="576" r:id="rId46"/>
    <p:sldId id="577" r:id="rId47"/>
    <p:sldId id="578" r:id="rId48"/>
    <p:sldId id="579" r:id="rId49"/>
    <p:sldId id="580" r:id="rId50"/>
    <p:sldId id="581" r:id="rId51"/>
    <p:sldId id="582" r:id="rId52"/>
    <p:sldId id="583" r:id="rId53"/>
    <p:sldId id="584" r:id="rId54"/>
    <p:sldId id="585" r:id="rId55"/>
    <p:sldId id="586" r:id="rId56"/>
    <p:sldId id="587" r:id="rId57"/>
    <p:sldId id="588" r:id="rId58"/>
    <p:sldId id="589" r:id="rId59"/>
    <p:sldId id="590" r:id="rId60"/>
    <p:sldId id="591" r:id="rId61"/>
    <p:sldId id="592" r:id="rId62"/>
    <p:sldId id="593" r:id="rId63"/>
    <p:sldId id="594" r:id="rId64"/>
    <p:sldId id="595" r:id="rId65"/>
    <p:sldId id="596" r:id="rId66"/>
    <p:sldId id="597" r:id="rId67"/>
    <p:sldId id="659" r:id="rId68"/>
    <p:sldId id="660" r:id="rId69"/>
    <p:sldId id="661" r:id="rId70"/>
    <p:sldId id="662" r:id="rId71"/>
    <p:sldId id="663" r:id="rId72"/>
    <p:sldId id="603" r:id="rId73"/>
    <p:sldId id="604" r:id="rId74"/>
    <p:sldId id="605" r:id="rId75"/>
    <p:sldId id="606" r:id="rId76"/>
    <p:sldId id="607" r:id="rId77"/>
    <p:sldId id="608" r:id="rId78"/>
    <p:sldId id="609" r:id="rId79"/>
    <p:sldId id="610" r:id="rId80"/>
    <p:sldId id="611" r:id="rId81"/>
    <p:sldId id="612" r:id="rId82"/>
    <p:sldId id="613" r:id="rId83"/>
    <p:sldId id="614" r:id="rId84"/>
    <p:sldId id="615" r:id="rId85"/>
    <p:sldId id="616" r:id="rId86"/>
    <p:sldId id="617" r:id="rId87"/>
    <p:sldId id="618" r:id="rId88"/>
    <p:sldId id="619" r:id="rId89"/>
    <p:sldId id="620" r:id="rId90"/>
    <p:sldId id="621" r:id="rId91"/>
    <p:sldId id="622" r:id="rId92"/>
    <p:sldId id="623" r:id="rId93"/>
    <p:sldId id="624" r:id="rId94"/>
    <p:sldId id="625" r:id="rId95"/>
    <p:sldId id="626" r:id="rId96"/>
    <p:sldId id="627" r:id="rId97"/>
    <p:sldId id="628" r:id="rId98"/>
    <p:sldId id="629" r:id="rId99"/>
    <p:sldId id="630" r:id="rId100"/>
    <p:sldId id="631" r:id="rId101"/>
    <p:sldId id="632" r:id="rId102"/>
    <p:sldId id="633" r:id="rId103"/>
    <p:sldId id="634" r:id="rId104"/>
    <p:sldId id="635" r:id="rId105"/>
    <p:sldId id="636" r:id="rId106"/>
    <p:sldId id="638" r:id="rId107"/>
    <p:sldId id="655" r:id="rId108"/>
    <p:sldId id="640" r:id="rId109"/>
    <p:sldId id="641" r:id="rId110"/>
    <p:sldId id="642" r:id="rId111"/>
    <p:sldId id="643" r:id="rId112"/>
    <p:sldId id="644" r:id="rId113"/>
    <p:sldId id="645" r:id="rId114"/>
    <p:sldId id="646" r:id="rId115"/>
    <p:sldId id="647" r:id="rId116"/>
    <p:sldId id="648" r:id="rId117"/>
    <p:sldId id="649" r:id="rId118"/>
    <p:sldId id="650" r:id="rId119"/>
    <p:sldId id="651" r:id="rId120"/>
    <p:sldId id="652" r:id="rId121"/>
    <p:sldId id="653" r:id="rId122"/>
    <p:sldId id="654" r:id="rId123"/>
  </p:sldIdLst>
  <p:sldSz cx="9144000" cy="6858000" type="screen4x3"/>
  <p:notesSz cx="6858000" cy="9144000"/>
  <p:defaultTextStyle>
    <a:defPPr>
      <a:defRPr lang="en-US"/>
    </a:defPPr>
    <a:lvl1pPr algn="l" rtl="0" fontAlgn="base">
      <a:spcBef>
        <a:spcPct val="0"/>
      </a:spcBef>
      <a:spcAft>
        <a:spcPct val="0"/>
      </a:spcAft>
      <a:defRPr u="sng" kern="1200">
        <a:solidFill>
          <a:schemeClr val="tx1"/>
        </a:solidFill>
        <a:latin typeface="Calibri" charset="0"/>
        <a:ea typeface="ＭＳ Ｐゴシック" charset="-128"/>
        <a:cs typeface="+mn-cs"/>
      </a:defRPr>
    </a:lvl1pPr>
    <a:lvl2pPr marL="457200" algn="l" rtl="0" fontAlgn="base">
      <a:spcBef>
        <a:spcPct val="0"/>
      </a:spcBef>
      <a:spcAft>
        <a:spcPct val="0"/>
      </a:spcAft>
      <a:defRPr u="sng" kern="1200">
        <a:solidFill>
          <a:schemeClr val="tx1"/>
        </a:solidFill>
        <a:latin typeface="Calibri" charset="0"/>
        <a:ea typeface="ＭＳ Ｐゴシック" charset="-128"/>
        <a:cs typeface="+mn-cs"/>
      </a:defRPr>
    </a:lvl2pPr>
    <a:lvl3pPr marL="914400" algn="l" rtl="0" fontAlgn="base">
      <a:spcBef>
        <a:spcPct val="0"/>
      </a:spcBef>
      <a:spcAft>
        <a:spcPct val="0"/>
      </a:spcAft>
      <a:defRPr u="sng" kern="1200">
        <a:solidFill>
          <a:schemeClr val="tx1"/>
        </a:solidFill>
        <a:latin typeface="Calibri" charset="0"/>
        <a:ea typeface="ＭＳ Ｐゴシック" charset="-128"/>
        <a:cs typeface="+mn-cs"/>
      </a:defRPr>
    </a:lvl3pPr>
    <a:lvl4pPr marL="1371600" algn="l" rtl="0" fontAlgn="base">
      <a:spcBef>
        <a:spcPct val="0"/>
      </a:spcBef>
      <a:spcAft>
        <a:spcPct val="0"/>
      </a:spcAft>
      <a:defRPr u="sng" kern="1200">
        <a:solidFill>
          <a:schemeClr val="tx1"/>
        </a:solidFill>
        <a:latin typeface="Calibri" charset="0"/>
        <a:ea typeface="ＭＳ Ｐゴシック" charset="-128"/>
        <a:cs typeface="+mn-cs"/>
      </a:defRPr>
    </a:lvl4pPr>
    <a:lvl5pPr marL="1828800" algn="l" rtl="0" fontAlgn="base">
      <a:spcBef>
        <a:spcPct val="0"/>
      </a:spcBef>
      <a:spcAft>
        <a:spcPct val="0"/>
      </a:spcAft>
      <a:defRPr u="sng" kern="1200">
        <a:solidFill>
          <a:schemeClr val="tx1"/>
        </a:solidFill>
        <a:latin typeface="Calibri" charset="0"/>
        <a:ea typeface="ＭＳ Ｐゴシック" charset="-128"/>
        <a:cs typeface="+mn-cs"/>
      </a:defRPr>
    </a:lvl5pPr>
    <a:lvl6pPr marL="2286000" algn="l" defTabSz="914400" rtl="0" eaLnBrk="1" latinLnBrk="0" hangingPunct="1">
      <a:defRPr u="sng" kern="1200">
        <a:solidFill>
          <a:schemeClr val="tx1"/>
        </a:solidFill>
        <a:latin typeface="Calibri" charset="0"/>
        <a:ea typeface="ＭＳ Ｐゴシック" charset="-128"/>
        <a:cs typeface="+mn-cs"/>
      </a:defRPr>
    </a:lvl6pPr>
    <a:lvl7pPr marL="2743200" algn="l" defTabSz="914400" rtl="0" eaLnBrk="1" latinLnBrk="0" hangingPunct="1">
      <a:defRPr u="sng" kern="1200">
        <a:solidFill>
          <a:schemeClr val="tx1"/>
        </a:solidFill>
        <a:latin typeface="Calibri" charset="0"/>
        <a:ea typeface="ＭＳ Ｐゴシック" charset="-128"/>
        <a:cs typeface="+mn-cs"/>
      </a:defRPr>
    </a:lvl7pPr>
    <a:lvl8pPr marL="3200400" algn="l" defTabSz="914400" rtl="0" eaLnBrk="1" latinLnBrk="0" hangingPunct="1">
      <a:defRPr u="sng" kern="1200">
        <a:solidFill>
          <a:schemeClr val="tx1"/>
        </a:solidFill>
        <a:latin typeface="Calibri" charset="0"/>
        <a:ea typeface="ＭＳ Ｐゴシック" charset="-128"/>
        <a:cs typeface="+mn-cs"/>
      </a:defRPr>
    </a:lvl8pPr>
    <a:lvl9pPr marL="3657600" algn="l" defTabSz="914400" rtl="0" eaLnBrk="1" latinLnBrk="0" hangingPunct="1">
      <a:defRPr u="sng" kern="1200">
        <a:solidFill>
          <a:schemeClr val="tx1"/>
        </a:solidFill>
        <a:latin typeface="Calibri"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GTemp" initials="I" lastIdx="21" clrIdx="0"/>
  <p:cmAuthor id="1" name="CMalone" initials="I" lastIdx="11" clrIdx="1"/>
  <p:cmAuthor id="2" name="Peter Geidel" initials="PG"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517"/>
    <a:srgbClr val="8E1400"/>
    <a:srgbClr val="941B18"/>
    <a:srgbClr val="BC1B00"/>
    <a:srgbClr val="6DBD1D"/>
    <a:srgbClr val="FF4829"/>
    <a:srgbClr val="C01B00"/>
    <a:srgbClr val="79D220"/>
    <a:srgbClr val="B86E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1" autoAdjust="0"/>
    <p:restoredTop sz="92086" autoAdjust="0"/>
  </p:normalViewPr>
  <p:slideViewPr>
    <p:cSldViewPr snapToGrid="0">
      <p:cViewPr>
        <p:scale>
          <a:sx n="70" d="100"/>
          <a:sy n="70" d="100"/>
        </p:scale>
        <p:origin x="-1944" y="-522"/>
      </p:cViewPr>
      <p:guideLst>
        <p:guide orient="horz" pos="926"/>
        <p:guide pos="2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7" d="100"/>
          <a:sy n="67" d="100"/>
        </p:scale>
        <p:origin x="-27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notesMaster" Target="notesMasters/notesMaster1.xml"/><Relationship Id="rId12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oleObject" Target="file:///C:\Users\Tara\Dropbox\ChanRx\HCD%20files\COR-ART%20UNBLINDED%20conversion%20time%20plots%20updated%202013-10-29.xlsx" TargetMode="External"/><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Tara\Dropbox\ChanRx\HCD%20files\COR-ART%20UNBLINDED%20conversion%20time%20plots%20updated%202013-10-29.xlsx" TargetMode="External"/><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5"/>
              </a:solidFill>
            </c:spPr>
          </c:dPt>
          <c:dPt>
            <c:idx val="2"/>
            <c:invertIfNegative val="0"/>
            <c:bubble3D val="0"/>
            <c:spPr>
              <a:solidFill>
                <a:schemeClr val="accent4"/>
              </a:solidFill>
            </c:spPr>
          </c:dPt>
          <c:dPt>
            <c:idx val="3"/>
            <c:invertIfNegative val="0"/>
            <c:bubble3D val="0"/>
            <c:spPr>
              <a:solidFill>
                <a:schemeClr val="accent3"/>
              </a:solidFill>
            </c:spPr>
          </c:dPt>
          <c:dLbls>
            <c:dLbl>
              <c:idx val="0"/>
              <c:layout/>
              <c:tx>
                <c:rich>
                  <a:bodyPr/>
                  <a:lstStyle/>
                  <a:p>
                    <a:r>
                      <a:rPr lang="en-US" sz="1400" dirty="0" smtClean="0"/>
                      <a:t>$2.93</a:t>
                    </a:r>
                    <a:endParaRPr lang="en-US" dirty="0"/>
                  </a:p>
                </c:rich>
              </c:tx>
              <c:showLegendKey val="0"/>
              <c:showVal val="1"/>
              <c:showCatName val="0"/>
              <c:showSerName val="0"/>
              <c:showPercent val="0"/>
              <c:showBubbleSize val="0"/>
            </c:dLbl>
            <c:dLbl>
              <c:idx val="1"/>
              <c:layout/>
              <c:tx>
                <c:rich>
                  <a:bodyPr/>
                  <a:lstStyle/>
                  <a:p>
                    <a:r>
                      <a:rPr lang="en-US" sz="1400" b="1" i="0" u="none" strike="noStrike" baseline="0" dirty="0" smtClean="0">
                        <a:effectLst/>
                      </a:rPr>
                      <a:t>$</a:t>
                    </a:r>
                    <a:r>
                      <a:rPr lang="en-US" sz="1400" dirty="0" smtClean="0"/>
                      <a:t>1.53</a:t>
                    </a:r>
                    <a:endParaRPr lang="en-US" dirty="0"/>
                  </a:p>
                </c:rich>
              </c:tx>
              <c:showLegendKey val="0"/>
              <c:showVal val="1"/>
              <c:showCatName val="0"/>
              <c:showSerName val="0"/>
              <c:showPercent val="0"/>
              <c:showBubbleSize val="0"/>
            </c:dLbl>
            <c:dLbl>
              <c:idx val="2"/>
              <c:layout/>
              <c:tx>
                <c:rich>
                  <a:bodyPr/>
                  <a:lstStyle/>
                  <a:p>
                    <a:r>
                      <a:rPr lang="en-US" sz="1400" b="1" i="0" u="none" strike="noStrike" baseline="0" dirty="0" smtClean="0">
                        <a:effectLst/>
                      </a:rPr>
                      <a:t>$</a:t>
                    </a:r>
                    <a:r>
                      <a:rPr lang="en-US" sz="1400" dirty="0" smtClean="0"/>
                      <a:t>0.235</a:t>
                    </a:r>
                    <a:endParaRPr lang="en-US" dirty="0"/>
                  </a:p>
                </c:rich>
              </c:tx>
              <c:showLegendKey val="0"/>
              <c:showVal val="1"/>
              <c:showCatName val="0"/>
              <c:showSerName val="0"/>
              <c:showPercent val="0"/>
              <c:showBubbleSize val="0"/>
            </c:dLbl>
            <c:dLbl>
              <c:idx val="3"/>
              <c:layout/>
              <c:tx>
                <c:rich>
                  <a:bodyPr/>
                  <a:lstStyle/>
                  <a:p>
                    <a:r>
                      <a:rPr lang="en-US" sz="1400" b="1" i="0" u="none" strike="noStrike" baseline="0" dirty="0" smtClean="0">
                        <a:effectLst/>
                      </a:rPr>
                      <a:t>$</a:t>
                    </a:r>
                    <a:r>
                      <a:rPr lang="en-US" sz="1400" dirty="0" smtClean="0"/>
                      <a:t>1.95</a:t>
                    </a:r>
                    <a:endParaRPr lang="en-US" dirty="0"/>
                  </a:p>
                </c:rich>
              </c:tx>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Sheet1!$A$2:$A$5</c:f>
              <c:strCache>
                <c:ptCount val="4"/>
                <c:pt idx="0">
                  <c:v>Direct</c:v>
                </c:pt>
                <c:pt idx="1">
                  <c:v>Outpatient</c:v>
                </c:pt>
                <c:pt idx="2">
                  <c:v>Drugs</c:v>
                </c:pt>
                <c:pt idx="3">
                  <c:v>Indirect</c:v>
                </c:pt>
              </c:strCache>
            </c:strRef>
          </c:cat>
          <c:val>
            <c:numRef>
              <c:f>Sheet1!$B$2:$B$5</c:f>
              <c:numCache>
                <c:formatCode>General</c:formatCode>
                <c:ptCount val="4"/>
                <c:pt idx="0">
                  <c:v>2.93</c:v>
                </c:pt>
                <c:pt idx="1">
                  <c:v>1.53</c:v>
                </c:pt>
                <c:pt idx="2">
                  <c:v>0.23499999999999999</c:v>
                </c:pt>
                <c:pt idx="3">
                  <c:v>1.95</c:v>
                </c:pt>
              </c:numCache>
            </c:numRef>
          </c:val>
        </c:ser>
        <c:dLbls>
          <c:showLegendKey val="0"/>
          <c:showVal val="0"/>
          <c:showCatName val="0"/>
          <c:showSerName val="0"/>
          <c:showPercent val="0"/>
          <c:showBubbleSize val="0"/>
        </c:dLbls>
        <c:gapWidth val="79"/>
        <c:overlap val="10"/>
        <c:axId val="5981312"/>
        <c:axId val="5982848"/>
      </c:barChart>
      <c:catAx>
        <c:axId val="5981312"/>
        <c:scaling>
          <c:orientation val="minMax"/>
        </c:scaling>
        <c:delete val="0"/>
        <c:axPos val="b"/>
        <c:majorTickMark val="out"/>
        <c:minorTickMark val="none"/>
        <c:tickLblPos val="nextTo"/>
        <c:spPr>
          <a:ln>
            <a:solidFill>
              <a:schemeClr val="tx1"/>
            </a:solidFill>
          </a:ln>
        </c:spPr>
        <c:txPr>
          <a:bodyPr/>
          <a:lstStyle/>
          <a:p>
            <a:pPr>
              <a:defRPr sz="1200" b="1"/>
            </a:pPr>
            <a:endParaRPr lang="en-US"/>
          </a:p>
        </c:txPr>
        <c:crossAx val="5982848"/>
        <c:crosses val="autoZero"/>
        <c:auto val="1"/>
        <c:lblAlgn val="ctr"/>
        <c:lblOffset val="100"/>
        <c:noMultiLvlLbl val="0"/>
      </c:catAx>
      <c:valAx>
        <c:axId val="5982848"/>
        <c:scaling>
          <c:orientation val="minMax"/>
        </c:scaling>
        <c:delete val="0"/>
        <c:axPos val="l"/>
        <c:numFmt formatCode="#,##0.0" sourceLinked="0"/>
        <c:majorTickMark val="out"/>
        <c:minorTickMark val="none"/>
        <c:tickLblPos val="nextTo"/>
        <c:spPr>
          <a:ln>
            <a:solidFill>
              <a:schemeClr val="tx1"/>
            </a:solidFill>
          </a:ln>
        </c:spPr>
        <c:txPr>
          <a:bodyPr/>
          <a:lstStyle/>
          <a:p>
            <a:pPr>
              <a:defRPr sz="1600"/>
            </a:pPr>
            <a:endParaRPr lang="en-US"/>
          </a:p>
        </c:txPr>
        <c:crossAx val="59813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RE-LY</c:v>
                </c:pt>
              </c:strCache>
            </c:strRef>
          </c:tx>
          <c:dPt>
            <c:idx val="0"/>
            <c:bubble3D val="0"/>
            <c:spPr>
              <a:solidFill>
                <a:schemeClr val="accent4"/>
              </a:solidFill>
            </c:spPr>
          </c:dPt>
          <c:dPt>
            <c:idx val="1"/>
            <c:bubble3D val="0"/>
            <c:spPr>
              <a:solidFill>
                <a:schemeClr val="accent5"/>
              </a:solidFill>
            </c:spPr>
          </c:dPt>
          <c:dPt>
            <c:idx val="2"/>
            <c:bubble3D val="0"/>
            <c:spPr>
              <a:solidFill>
                <a:schemeClr val="accent1"/>
              </a:solidFill>
            </c:spPr>
          </c:dPt>
          <c:dLbls>
            <c:txPr>
              <a:bodyPr/>
              <a:lstStyle/>
              <a:p>
                <a:pPr>
                  <a:defRPr sz="1600" b="1">
                    <a:solidFill>
                      <a:schemeClr val="bg2"/>
                    </a:solidFill>
                    <a:latin typeface="Arial" pitchFamily="34" charset="0"/>
                    <a:cs typeface="Arial" pitchFamily="34" charset="0"/>
                  </a:defRPr>
                </a:pPr>
                <a:endParaRPr lang="en-US"/>
              </a:p>
            </c:txPr>
            <c:showLegendKey val="0"/>
            <c:showVal val="1"/>
            <c:showCatName val="0"/>
            <c:showSerName val="0"/>
            <c:showPercent val="0"/>
            <c:showBubbleSize val="0"/>
            <c:showLeaderLines val="1"/>
          </c:dLbls>
          <c:cat>
            <c:strRef>
              <c:f>Sheet1!$A$2:$A$4</c:f>
              <c:strCache>
                <c:ptCount val="3"/>
                <c:pt idx="0">
                  <c:v>0-1</c:v>
                </c:pt>
                <c:pt idx="1">
                  <c:v>2</c:v>
                </c:pt>
                <c:pt idx="2">
                  <c:v>3-6</c:v>
                </c:pt>
              </c:strCache>
            </c:strRef>
          </c:cat>
          <c:val>
            <c:numRef>
              <c:f>Sheet1!$B$2:$B$4</c:f>
              <c:numCache>
                <c:formatCode>General</c:formatCode>
                <c:ptCount val="3"/>
                <c:pt idx="0">
                  <c:v>34</c:v>
                </c:pt>
                <c:pt idx="1">
                  <c:v>36</c:v>
                </c:pt>
                <c:pt idx="2">
                  <c:v>30</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sz="1600"/>
            </a:pPr>
            <a:r>
              <a:rPr lang="en-US" sz="1600" dirty="0"/>
              <a:t>Percent Conversion</a:t>
            </a:r>
            <a:r>
              <a:rPr lang="en-US" sz="1600" baseline="0" dirty="0"/>
              <a:t> to </a:t>
            </a:r>
            <a:r>
              <a:rPr lang="en-US" sz="1600" baseline="0" dirty="0" smtClean="0"/>
              <a:t>NSR</a:t>
            </a:r>
            <a:endParaRPr lang="en-US" sz="1600" dirty="0"/>
          </a:p>
        </c:rich>
      </c:tx>
      <c:layout/>
      <c:overlay val="0"/>
    </c:title>
    <c:autoTitleDeleted val="0"/>
    <c:plotArea>
      <c:layout>
        <c:manualLayout>
          <c:layoutTarget val="inner"/>
          <c:xMode val="edge"/>
          <c:yMode val="edge"/>
          <c:x val="0.101063403567833"/>
          <c:y val="0.25168151987274701"/>
          <c:w val="0.75241935693677298"/>
          <c:h val="0.655899244435315"/>
        </c:manualLayout>
      </c:layout>
      <c:scatterChart>
        <c:scatterStyle val="lineMarker"/>
        <c:varyColors val="0"/>
        <c:ser>
          <c:idx val="3"/>
          <c:order val="0"/>
          <c:tx>
            <c:strRef>
              <c:f>'Updated Graph Data'!$K$104</c:f>
              <c:strCache>
                <c:ptCount val="1"/>
                <c:pt idx="0">
                  <c:v>400 mg</c:v>
                </c:pt>
              </c:strCache>
            </c:strRef>
          </c:tx>
          <c:spPr>
            <a:ln w="38100">
              <a:solidFill>
                <a:srgbClr val="7030A0"/>
              </a:solidFill>
            </a:ln>
          </c:spPr>
          <c:marker>
            <c:symbol val="x"/>
            <c:size val="9"/>
            <c:spPr>
              <a:ln w="25400">
                <a:solidFill>
                  <a:srgbClr val="7030A0"/>
                </a:solidFill>
              </a:ln>
            </c:spPr>
          </c:marker>
          <c:xVal>
            <c:numRef>
              <c:f>'Updated Graph Data'!$J$81:$J$102</c:f>
              <c:numCache>
                <c:formatCode>0.0</c:formatCode>
                <c:ptCount val="22"/>
                <c:pt idx="0">
                  <c:v>0.8</c:v>
                </c:pt>
                <c:pt idx="1">
                  <c:v>0.96666666666666701</c:v>
                </c:pt>
                <c:pt idx="2">
                  <c:v>1</c:v>
                </c:pt>
                <c:pt idx="3">
                  <c:v>1.1166666666666669</c:v>
                </c:pt>
                <c:pt idx="4">
                  <c:v>1.1499999999999999</c:v>
                </c:pt>
                <c:pt idx="5">
                  <c:v>1.333333333333333</c:v>
                </c:pt>
                <c:pt idx="6">
                  <c:v>1.6166666666666669</c:v>
                </c:pt>
                <c:pt idx="7">
                  <c:v>2.2999999999999998</c:v>
                </c:pt>
                <c:pt idx="8">
                  <c:v>2.2999999999999998</c:v>
                </c:pt>
                <c:pt idx="9">
                  <c:v>2.4166666666666661</c:v>
                </c:pt>
                <c:pt idx="10">
                  <c:v>2.566666666666666</c:v>
                </c:pt>
                <c:pt idx="11">
                  <c:v>3.25</c:v>
                </c:pt>
                <c:pt idx="12">
                  <c:v>3.333333333333333</c:v>
                </c:pt>
                <c:pt idx="13">
                  <c:v>3.4</c:v>
                </c:pt>
                <c:pt idx="14">
                  <c:v>4.2166666666666668</c:v>
                </c:pt>
                <c:pt idx="15">
                  <c:v>5.1833333333333371</c:v>
                </c:pt>
                <c:pt idx="16">
                  <c:v>5.9</c:v>
                </c:pt>
                <c:pt idx="17">
                  <c:v>6.05</c:v>
                </c:pt>
                <c:pt idx="18">
                  <c:v>7.5</c:v>
                </c:pt>
                <c:pt idx="19">
                  <c:v>17.883333333333258</c:v>
                </c:pt>
                <c:pt idx="20">
                  <c:v>19.73333333333326</c:v>
                </c:pt>
                <c:pt idx="21" formatCode="0">
                  <c:v>24</c:v>
                </c:pt>
              </c:numCache>
            </c:numRef>
          </c:xVal>
          <c:yVal>
            <c:numRef>
              <c:f>'Updated Graph Data'!$L$81:$L$102</c:f>
              <c:numCache>
                <c:formatCode>0%</c:formatCode>
                <c:ptCount val="22"/>
                <c:pt idx="0">
                  <c:v>0.04</c:v>
                </c:pt>
                <c:pt idx="1">
                  <c:v>0.08</c:v>
                </c:pt>
                <c:pt idx="2">
                  <c:v>0.12</c:v>
                </c:pt>
                <c:pt idx="3">
                  <c:v>0.16</c:v>
                </c:pt>
                <c:pt idx="4">
                  <c:v>0.2</c:v>
                </c:pt>
                <c:pt idx="5">
                  <c:v>0.24</c:v>
                </c:pt>
                <c:pt idx="6">
                  <c:v>0.28000000000000003</c:v>
                </c:pt>
                <c:pt idx="7">
                  <c:v>0.32</c:v>
                </c:pt>
                <c:pt idx="8">
                  <c:v>0.36</c:v>
                </c:pt>
                <c:pt idx="9">
                  <c:v>0.4</c:v>
                </c:pt>
                <c:pt idx="10">
                  <c:v>0.44</c:v>
                </c:pt>
                <c:pt idx="11">
                  <c:v>0.48</c:v>
                </c:pt>
                <c:pt idx="12">
                  <c:v>0.52</c:v>
                </c:pt>
                <c:pt idx="13">
                  <c:v>0.56000000000000005</c:v>
                </c:pt>
                <c:pt idx="14">
                  <c:v>0.6</c:v>
                </c:pt>
                <c:pt idx="15">
                  <c:v>0.64</c:v>
                </c:pt>
                <c:pt idx="16">
                  <c:v>0.68</c:v>
                </c:pt>
                <c:pt idx="17">
                  <c:v>0.72</c:v>
                </c:pt>
                <c:pt idx="18">
                  <c:v>0.76</c:v>
                </c:pt>
                <c:pt idx="19">
                  <c:v>0.8</c:v>
                </c:pt>
                <c:pt idx="20">
                  <c:v>0.84</c:v>
                </c:pt>
                <c:pt idx="21">
                  <c:v>0.84</c:v>
                </c:pt>
              </c:numCache>
            </c:numRef>
          </c:yVal>
          <c:smooth val="0"/>
        </c:ser>
        <c:ser>
          <c:idx val="0"/>
          <c:order val="1"/>
          <c:tx>
            <c:strRef>
              <c:f>'Updated Graph Data'!$K$74:$L$74</c:f>
              <c:strCache>
                <c:ptCount val="1"/>
                <c:pt idx="0">
                  <c:v>300 mg</c:v>
                </c:pt>
              </c:strCache>
            </c:strRef>
          </c:tx>
          <c:spPr>
            <a:ln w="38100">
              <a:solidFill>
                <a:schemeClr val="accent1"/>
              </a:solidFill>
            </a:ln>
          </c:spPr>
          <c:xVal>
            <c:numRef>
              <c:f>'Updated Graph Data'!$J$56:$J$72</c:f>
              <c:numCache>
                <c:formatCode>0.0</c:formatCode>
                <c:ptCount val="17"/>
                <c:pt idx="0">
                  <c:v>0.46666666666666701</c:v>
                </c:pt>
                <c:pt idx="1">
                  <c:v>0.9</c:v>
                </c:pt>
                <c:pt idx="2">
                  <c:v>1.083333333333333</c:v>
                </c:pt>
                <c:pt idx="3">
                  <c:v>1.4333333333333329</c:v>
                </c:pt>
                <c:pt idx="4">
                  <c:v>1.8</c:v>
                </c:pt>
                <c:pt idx="5">
                  <c:v>2.0833333333333339</c:v>
                </c:pt>
                <c:pt idx="6">
                  <c:v>2.1666666666666661</c:v>
                </c:pt>
                <c:pt idx="7">
                  <c:v>2.4166666666666661</c:v>
                </c:pt>
                <c:pt idx="8">
                  <c:v>2.65</c:v>
                </c:pt>
                <c:pt idx="9">
                  <c:v>3.05</c:v>
                </c:pt>
                <c:pt idx="10">
                  <c:v>4.2</c:v>
                </c:pt>
                <c:pt idx="11">
                  <c:v>6.1833333333333371</c:v>
                </c:pt>
                <c:pt idx="12">
                  <c:v>7.5</c:v>
                </c:pt>
                <c:pt idx="13">
                  <c:v>10.15</c:v>
                </c:pt>
                <c:pt idx="14">
                  <c:v>11.56666666666667</c:v>
                </c:pt>
                <c:pt idx="15">
                  <c:v>14.16666666666667</c:v>
                </c:pt>
                <c:pt idx="16" formatCode="0">
                  <c:v>24</c:v>
                </c:pt>
              </c:numCache>
            </c:numRef>
          </c:xVal>
          <c:yVal>
            <c:numRef>
              <c:f>'Updated Graph Data'!$L$56:$L$72</c:f>
              <c:numCache>
                <c:formatCode>0%</c:formatCode>
                <c:ptCount val="17"/>
                <c:pt idx="0">
                  <c:v>0.04</c:v>
                </c:pt>
                <c:pt idx="1">
                  <c:v>0.08</c:v>
                </c:pt>
                <c:pt idx="2">
                  <c:v>0.12</c:v>
                </c:pt>
                <c:pt idx="3">
                  <c:v>0.16</c:v>
                </c:pt>
                <c:pt idx="4">
                  <c:v>0.2</c:v>
                </c:pt>
                <c:pt idx="5">
                  <c:v>0.24</c:v>
                </c:pt>
                <c:pt idx="6">
                  <c:v>0.28000000000000003</c:v>
                </c:pt>
                <c:pt idx="7">
                  <c:v>0.32</c:v>
                </c:pt>
                <c:pt idx="8">
                  <c:v>0.36</c:v>
                </c:pt>
                <c:pt idx="9">
                  <c:v>0.4</c:v>
                </c:pt>
                <c:pt idx="10">
                  <c:v>0.44</c:v>
                </c:pt>
                <c:pt idx="11">
                  <c:v>0.48</c:v>
                </c:pt>
                <c:pt idx="12">
                  <c:v>0.52</c:v>
                </c:pt>
                <c:pt idx="13">
                  <c:v>0.56000000000000005</c:v>
                </c:pt>
                <c:pt idx="14">
                  <c:v>0.6</c:v>
                </c:pt>
                <c:pt idx="15">
                  <c:v>0.64</c:v>
                </c:pt>
                <c:pt idx="16">
                  <c:v>0.64</c:v>
                </c:pt>
              </c:numCache>
            </c:numRef>
          </c:yVal>
          <c:smooth val="0"/>
        </c:ser>
        <c:ser>
          <c:idx val="2"/>
          <c:order val="2"/>
          <c:tx>
            <c:strRef>
              <c:f>'Updated Graph Data'!$K$49</c:f>
              <c:strCache>
                <c:ptCount val="1"/>
                <c:pt idx="0">
                  <c:v>200 mg</c:v>
                </c:pt>
              </c:strCache>
            </c:strRef>
          </c:tx>
          <c:spPr>
            <a:ln w="38100"/>
          </c:spPr>
          <c:xVal>
            <c:numRef>
              <c:f>'Updated Graph Data'!$J$34:$J$47</c:f>
              <c:numCache>
                <c:formatCode>0.0</c:formatCode>
                <c:ptCount val="14"/>
                <c:pt idx="0">
                  <c:v>1.0166666666666671</c:v>
                </c:pt>
                <c:pt idx="1">
                  <c:v>1.6833333333333329</c:v>
                </c:pt>
                <c:pt idx="2">
                  <c:v>1.783333333333333</c:v>
                </c:pt>
                <c:pt idx="3">
                  <c:v>2.7333333333333338</c:v>
                </c:pt>
                <c:pt idx="4">
                  <c:v>4.166666666666667</c:v>
                </c:pt>
                <c:pt idx="5">
                  <c:v>4.55</c:v>
                </c:pt>
                <c:pt idx="6">
                  <c:v>4.7</c:v>
                </c:pt>
                <c:pt idx="7">
                  <c:v>5.9833333333333396</c:v>
                </c:pt>
                <c:pt idx="8">
                  <c:v>6.5333333333333403</c:v>
                </c:pt>
                <c:pt idx="9">
                  <c:v>7.2833333333333403</c:v>
                </c:pt>
                <c:pt idx="10">
                  <c:v>9</c:v>
                </c:pt>
                <c:pt idx="11">
                  <c:v>12.883333333333329</c:v>
                </c:pt>
                <c:pt idx="12">
                  <c:v>16.100000000000001</c:v>
                </c:pt>
                <c:pt idx="13" formatCode="0">
                  <c:v>24</c:v>
                </c:pt>
              </c:numCache>
            </c:numRef>
          </c:xVal>
          <c:yVal>
            <c:numRef>
              <c:f>'Updated Graph Data'!$L$34:$L$47</c:f>
              <c:numCache>
                <c:formatCode>0%</c:formatCode>
                <c:ptCount val="14"/>
                <c:pt idx="0">
                  <c:v>4.5454545454545497E-2</c:v>
                </c:pt>
                <c:pt idx="1">
                  <c:v>9.0909090909090898E-2</c:v>
                </c:pt>
                <c:pt idx="2">
                  <c:v>0.13636363636363599</c:v>
                </c:pt>
                <c:pt idx="3">
                  <c:v>0.18181818181818199</c:v>
                </c:pt>
                <c:pt idx="4">
                  <c:v>0.22727272727272699</c:v>
                </c:pt>
                <c:pt idx="5">
                  <c:v>0.27272727272727298</c:v>
                </c:pt>
                <c:pt idx="6">
                  <c:v>0.31818181818181801</c:v>
                </c:pt>
                <c:pt idx="7">
                  <c:v>0.36363636363636398</c:v>
                </c:pt>
                <c:pt idx="8">
                  <c:v>0.40909090909090901</c:v>
                </c:pt>
                <c:pt idx="9">
                  <c:v>0.45454545454545398</c:v>
                </c:pt>
                <c:pt idx="10">
                  <c:v>0.5</c:v>
                </c:pt>
                <c:pt idx="11">
                  <c:v>0.54545454545454497</c:v>
                </c:pt>
                <c:pt idx="12">
                  <c:v>0.59090909090909105</c:v>
                </c:pt>
                <c:pt idx="13">
                  <c:v>0.59090909090909105</c:v>
                </c:pt>
              </c:numCache>
            </c:numRef>
          </c:yVal>
          <c:smooth val="0"/>
        </c:ser>
        <c:ser>
          <c:idx val="1"/>
          <c:order val="3"/>
          <c:tx>
            <c:strRef>
              <c:f>'Updated Graph Data'!$K$16</c:f>
              <c:strCache>
                <c:ptCount val="1"/>
                <c:pt idx="0">
                  <c:v>Placebo</c:v>
                </c:pt>
              </c:strCache>
            </c:strRef>
          </c:tx>
          <c:spPr>
            <a:ln w="38100">
              <a:solidFill>
                <a:srgbClr val="92D050"/>
              </a:solidFill>
            </a:ln>
          </c:spPr>
          <c:marker>
            <c:spPr>
              <a:solidFill>
                <a:srgbClr val="92D050"/>
              </a:solidFill>
              <a:ln>
                <a:solidFill>
                  <a:srgbClr val="92D050"/>
                </a:solidFill>
              </a:ln>
            </c:spPr>
          </c:marker>
          <c:xVal>
            <c:numRef>
              <c:f>'Updated Graph Data'!$J$2:$J$14</c:f>
              <c:numCache>
                <c:formatCode>0.0</c:formatCode>
                <c:ptCount val="13"/>
                <c:pt idx="0">
                  <c:v>1.25</c:v>
                </c:pt>
                <c:pt idx="1">
                  <c:v>1.8666666666666669</c:v>
                </c:pt>
                <c:pt idx="2">
                  <c:v>2.683333333333334</c:v>
                </c:pt>
                <c:pt idx="3">
                  <c:v>2.7833333333333332</c:v>
                </c:pt>
                <c:pt idx="4">
                  <c:v>5.1166666666666663</c:v>
                </c:pt>
                <c:pt idx="5">
                  <c:v>6.0166666666666666</c:v>
                </c:pt>
                <c:pt idx="6">
                  <c:v>6.1833333333333371</c:v>
                </c:pt>
                <c:pt idx="7">
                  <c:v>6.85</c:v>
                </c:pt>
                <c:pt idx="8">
                  <c:v>12.03333333333333</c:v>
                </c:pt>
                <c:pt idx="9">
                  <c:v>16.350000000000001</c:v>
                </c:pt>
                <c:pt idx="10">
                  <c:v>17.466666666666661</c:v>
                </c:pt>
                <c:pt idx="11">
                  <c:v>18.31666666666667</c:v>
                </c:pt>
                <c:pt idx="12" formatCode="0">
                  <c:v>24</c:v>
                </c:pt>
              </c:numCache>
            </c:numRef>
          </c:xVal>
          <c:yVal>
            <c:numRef>
              <c:f>'Updated Graph Data'!$L$2:$L$14</c:f>
              <c:numCache>
                <c:formatCode>0%</c:formatCode>
                <c:ptCount val="13"/>
                <c:pt idx="0">
                  <c:v>3.125E-2</c:v>
                </c:pt>
                <c:pt idx="1">
                  <c:v>6.25E-2</c:v>
                </c:pt>
                <c:pt idx="2">
                  <c:v>9.375E-2</c:v>
                </c:pt>
                <c:pt idx="3">
                  <c:v>0.125</c:v>
                </c:pt>
                <c:pt idx="4">
                  <c:v>0.15625</c:v>
                </c:pt>
                <c:pt idx="5">
                  <c:v>0.1875</c:v>
                </c:pt>
                <c:pt idx="6">
                  <c:v>0.21875</c:v>
                </c:pt>
                <c:pt idx="7">
                  <c:v>0.25</c:v>
                </c:pt>
                <c:pt idx="8">
                  <c:v>0.28125</c:v>
                </c:pt>
                <c:pt idx="9">
                  <c:v>0.3125</c:v>
                </c:pt>
                <c:pt idx="10">
                  <c:v>0.34375</c:v>
                </c:pt>
                <c:pt idx="11">
                  <c:v>0.375</c:v>
                </c:pt>
                <c:pt idx="12">
                  <c:v>0.375</c:v>
                </c:pt>
              </c:numCache>
            </c:numRef>
          </c:yVal>
          <c:smooth val="0"/>
        </c:ser>
        <c:dLbls>
          <c:showLegendKey val="0"/>
          <c:showVal val="0"/>
          <c:showCatName val="0"/>
          <c:showSerName val="0"/>
          <c:showPercent val="0"/>
          <c:showBubbleSize val="0"/>
        </c:dLbls>
        <c:axId val="118118656"/>
        <c:axId val="118121216"/>
      </c:scatterChart>
      <c:valAx>
        <c:axId val="118118656"/>
        <c:scaling>
          <c:orientation val="minMax"/>
          <c:max val="24"/>
          <c:min val="0"/>
        </c:scaling>
        <c:delete val="0"/>
        <c:axPos val="b"/>
        <c:title>
          <c:tx>
            <c:rich>
              <a:bodyPr/>
              <a:lstStyle/>
              <a:p>
                <a:pPr>
                  <a:defRPr/>
                </a:pPr>
                <a:r>
                  <a:rPr lang="en-US" dirty="0"/>
                  <a:t>Time (hr)</a:t>
                </a:r>
              </a:p>
            </c:rich>
          </c:tx>
          <c:layout>
            <c:manualLayout>
              <c:xMode val="edge"/>
              <c:yMode val="edge"/>
              <c:x val="0.48185830296169901"/>
              <c:y val="0.95613058061614198"/>
            </c:manualLayout>
          </c:layout>
          <c:overlay val="0"/>
        </c:title>
        <c:numFmt formatCode="0" sourceLinked="0"/>
        <c:majorTickMark val="out"/>
        <c:minorTickMark val="cross"/>
        <c:tickLblPos val="nextTo"/>
        <c:crossAx val="118121216"/>
        <c:crosses val="autoZero"/>
        <c:crossBetween val="midCat"/>
        <c:majorUnit val="2"/>
        <c:minorUnit val="1"/>
      </c:valAx>
      <c:valAx>
        <c:axId val="118121216"/>
        <c:scaling>
          <c:orientation val="minMax"/>
          <c:max val="1"/>
        </c:scaling>
        <c:delete val="0"/>
        <c:axPos val="l"/>
        <c:majorGridlines/>
        <c:title>
          <c:tx>
            <c:rich>
              <a:bodyPr rot="-5400000" vert="horz"/>
              <a:lstStyle/>
              <a:p>
                <a:pPr>
                  <a:defRPr/>
                </a:pPr>
                <a:r>
                  <a:rPr lang="en-US" dirty="0"/>
                  <a:t>Percent</a:t>
                </a:r>
                <a:r>
                  <a:rPr lang="en-US" baseline="0" dirty="0"/>
                  <a:t> converted to NSR</a:t>
                </a:r>
                <a:endParaRPr lang="en-US" dirty="0"/>
              </a:p>
            </c:rich>
          </c:tx>
          <c:layout/>
          <c:overlay val="0"/>
        </c:title>
        <c:numFmt formatCode="0%" sourceLinked="1"/>
        <c:majorTickMark val="out"/>
        <c:minorTickMark val="none"/>
        <c:tickLblPos val="nextTo"/>
        <c:crossAx val="118118656"/>
        <c:crosses val="autoZero"/>
        <c:crossBetween val="midCat"/>
      </c:valAx>
    </c:plotArea>
    <c:legend>
      <c:legendPos val="r"/>
      <c:layout/>
      <c:overlay val="0"/>
    </c:legend>
    <c:plotVisOnly val="1"/>
    <c:dispBlanksAs val="gap"/>
    <c:showDLblsOverMax val="0"/>
  </c:chart>
  <c:spPr>
    <a:solidFill>
      <a:schemeClr val="bg1"/>
    </a:solidFill>
    <a:ln>
      <a:solidFill>
        <a:schemeClr val="tx1"/>
      </a:solidFill>
    </a:ln>
    <a:effectLst>
      <a:outerShdw blurRad="50800" dist="38100" dir="8100000" algn="tr" rotWithShape="0">
        <a:prstClr val="black">
          <a:alpha val="40000"/>
        </a:prstClr>
      </a:outerShdw>
    </a:effectLst>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sz="1600"/>
            </a:pPr>
            <a:r>
              <a:rPr lang="en-US" sz="1600" dirty="0"/>
              <a:t>Percent Conversion</a:t>
            </a:r>
            <a:r>
              <a:rPr lang="en-US" sz="1600" baseline="0" dirty="0"/>
              <a:t> to </a:t>
            </a:r>
            <a:r>
              <a:rPr lang="en-US" sz="1600" baseline="0" dirty="0" smtClean="0"/>
              <a:t>NSR</a:t>
            </a:r>
            <a:endParaRPr lang="en-US" sz="1600" dirty="0"/>
          </a:p>
        </c:rich>
      </c:tx>
      <c:layout/>
      <c:overlay val="0"/>
    </c:title>
    <c:autoTitleDeleted val="0"/>
    <c:plotArea>
      <c:layout>
        <c:manualLayout>
          <c:layoutTarget val="inner"/>
          <c:xMode val="edge"/>
          <c:yMode val="edge"/>
          <c:x val="0.101063403567833"/>
          <c:y val="0.25168151987274701"/>
          <c:w val="0.75241935693677298"/>
          <c:h val="0.655899244435315"/>
        </c:manualLayout>
      </c:layout>
      <c:scatterChart>
        <c:scatterStyle val="lineMarker"/>
        <c:varyColors val="0"/>
        <c:ser>
          <c:idx val="3"/>
          <c:order val="0"/>
          <c:tx>
            <c:strRef>
              <c:f>'Updated Graph Data'!$K$104</c:f>
              <c:strCache>
                <c:ptCount val="1"/>
                <c:pt idx="0">
                  <c:v>400 mg</c:v>
                </c:pt>
              </c:strCache>
            </c:strRef>
          </c:tx>
          <c:spPr>
            <a:ln w="38100">
              <a:solidFill>
                <a:srgbClr val="7030A0"/>
              </a:solidFill>
            </a:ln>
          </c:spPr>
          <c:marker>
            <c:symbol val="x"/>
            <c:size val="9"/>
            <c:spPr>
              <a:ln w="25400">
                <a:solidFill>
                  <a:srgbClr val="7030A0"/>
                </a:solidFill>
              </a:ln>
            </c:spPr>
          </c:marker>
          <c:xVal>
            <c:numRef>
              <c:f>'Updated Graph Data'!$J$81:$J$102</c:f>
              <c:numCache>
                <c:formatCode>0.0</c:formatCode>
                <c:ptCount val="22"/>
                <c:pt idx="0">
                  <c:v>0.8</c:v>
                </c:pt>
                <c:pt idx="1">
                  <c:v>0.96666666666666701</c:v>
                </c:pt>
                <c:pt idx="2">
                  <c:v>1</c:v>
                </c:pt>
                <c:pt idx="3">
                  <c:v>1.1166666666666669</c:v>
                </c:pt>
                <c:pt idx="4">
                  <c:v>1.1499999999999999</c:v>
                </c:pt>
                <c:pt idx="5">
                  <c:v>1.333333333333333</c:v>
                </c:pt>
                <c:pt idx="6">
                  <c:v>1.6166666666666669</c:v>
                </c:pt>
                <c:pt idx="7">
                  <c:v>2.2999999999999998</c:v>
                </c:pt>
                <c:pt idx="8">
                  <c:v>2.2999999999999998</c:v>
                </c:pt>
                <c:pt idx="9">
                  <c:v>2.4166666666666661</c:v>
                </c:pt>
                <c:pt idx="10">
                  <c:v>2.566666666666666</c:v>
                </c:pt>
                <c:pt idx="11">
                  <c:v>3.25</c:v>
                </c:pt>
                <c:pt idx="12">
                  <c:v>3.333333333333333</c:v>
                </c:pt>
                <c:pt idx="13">
                  <c:v>3.4</c:v>
                </c:pt>
                <c:pt idx="14">
                  <c:v>4.2166666666666668</c:v>
                </c:pt>
                <c:pt idx="15">
                  <c:v>5.1833333333333371</c:v>
                </c:pt>
                <c:pt idx="16">
                  <c:v>5.9</c:v>
                </c:pt>
                <c:pt idx="17">
                  <c:v>6.05</c:v>
                </c:pt>
                <c:pt idx="18">
                  <c:v>7.5</c:v>
                </c:pt>
                <c:pt idx="19">
                  <c:v>17.883333333333258</c:v>
                </c:pt>
                <c:pt idx="20">
                  <c:v>19.73333333333326</c:v>
                </c:pt>
                <c:pt idx="21" formatCode="0">
                  <c:v>24</c:v>
                </c:pt>
              </c:numCache>
            </c:numRef>
          </c:xVal>
          <c:yVal>
            <c:numRef>
              <c:f>'Updated Graph Data'!$L$81:$L$102</c:f>
              <c:numCache>
                <c:formatCode>0%</c:formatCode>
                <c:ptCount val="22"/>
                <c:pt idx="0">
                  <c:v>0.04</c:v>
                </c:pt>
                <c:pt idx="1">
                  <c:v>0.08</c:v>
                </c:pt>
                <c:pt idx="2">
                  <c:v>0.12</c:v>
                </c:pt>
                <c:pt idx="3">
                  <c:v>0.16</c:v>
                </c:pt>
                <c:pt idx="4">
                  <c:v>0.2</c:v>
                </c:pt>
                <c:pt idx="5">
                  <c:v>0.24</c:v>
                </c:pt>
                <c:pt idx="6">
                  <c:v>0.28000000000000003</c:v>
                </c:pt>
                <c:pt idx="7">
                  <c:v>0.32</c:v>
                </c:pt>
                <c:pt idx="8">
                  <c:v>0.36</c:v>
                </c:pt>
                <c:pt idx="9">
                  <c:v>0.4</c:v>
                </c:pt>
                <c:pt idx="10">
                  <c:v>0.44</c:v>
                </c:pt>
                <c:pt idx="11">
                  <c:v>0.48</c:v>
                </c:pt>
                <c:pt idx="12">
                  <c:v>0.52</c:v>
                </c:pt>
                <c:pt idx="13">
                  <c:v>0.56000000000000005</c:v>
                </c:pt>
                <c:pt idx="14">
                  <c:v>0.6</c:v>
                </c:pt>
                <c:pt idx="15">
                  <c:v>0.64</c:v>
                </c:pt>
                <c:pt idx="16">
                  <c:v>0.68</c:v>
                </c:pt>
                <c:pt idx="17">
                  <c:v>0.72</c:v>
                </c:pt>
                <c:pt idx="18">
                  <c:v>0.76</c:v>
                </c:pt>
                <c:pt idx="19">
                  <c:v>0.8</c:v>
                </c:pt>
                <c:pt idx="20">
                  <c:v>0.84</c:v>
                </c:pt>
                <c:pt idx="21">
                  <c:v>0.84</c:v>
                </c:pt>
              </c:numCache>
            </c:numRef>
          </c:yVal>
          <c:smooth val="0"/>
        </c:ser>
        <c:ser>
          <c:idx val="0"/>
          <c:order val="1"/>
          <c:tx>
            <c:strRef>
              <c:f>'Updated Graph Data'!$K$74:$L$74</c:f>
              <c:strCache>
                <c:ptCount val="1"/>
                <c:pt idx="0">
                  <c:v>300 mg</c:v>
                </c:pt>
              </c:strCache>
            </c:strRef>
          </c:tx>
          <c:spPr>
            <a:ln w="38100">
              <a:solidFill>
                <a:schemeClr val="accent1"/>
              </a:solidFill>
            </a:ln>
          </c:spPr>
          <c:xVal>
            <c:numRef>
              <c:f>'Updated Graph Data'!$J$56:$J$72</c:f>
              <c:numCache>
                <c:formatCode>0.0</c:formatCode>
                <c:ptCount val="17"/>
                <c:pt idx="0">
                  <c:v>0.46666666666666701</c:v>
                </c:pt>
                <c:pt idx="1">
                  <c:v>0.9</c:v>
                </c:pt>
                <c:pt idx="2">
                  <c:v>1.083333333333333</c:v>
                </c:pt>
                <c:pt idx="3">
                  <c:v>1.4333333333333329</c:v>
                </c:pt>
                <c:pt idx="4">
                  <c:v>1.8</c:v>
                </c:pt>
                <c:pt idx="5">
                  <c:v>2.0833333333333339</c:v>
                </c:pt>
                <c:pt idx="6">
                  <c:v>2.1666666666666661</c:v>
                </c:pt>
                <c:pt idx="7">
                  <c:v>2.4166666666666661</c:v>
                </c:pt>
                <c:pt idx="8">
                  <c:v>2.65</c:v>
                </c:pt>
                <c:pt idx="9">
                  <c:v>3.05</c:v>
                </c:pt>
                <c:pt idx="10">
                  <c:v>4.2</c:v>
                </c:pt>
                <c:pt idx="11">
                  <c:v>6.1833333333333371</c:v>
                </c:pt>
                <c:pt idx="12">
                  <c:v>7.5</c:v>
                </c:pt>
                <c:pt idx="13">
                  <c:v>10.15</c:v>
                </c:pt>
                <c:pt idx="14">
                  <c:v>11.56666666666667</c:v>
                </c:pt>
                <c:pt idx="15">
                  <c:v>14.16666666666667</c:v>
                </c:pt>
                <c:pt idx="16" formatCode="0">
                  <c:v>24</c:v>
                </c:pt>
              </c:numCache>
            </c:numRef>
          </c:xVal>
          <c:yVal>
            <c:numRef>
              <c:f>'Updated Graph Data'!$L$56:$L$72</c:f>
              <c:numCache>
                <c:formatCode>0%</c:formatCode>
                <c:ptCount val="17"/>
                <c:pt idx="0">
                  <c:v>0.04</c:v>
                </c:pt>
                <c:pt idx="1">
                  <c:v>0.08</c:v>
                </c:pt>
                <c:pt idx="2">
                  <c:v>0.12</c:v>
                </c:pt>
                <c:pt idx="3">
                  <c:v>0.16</c:v>
                </c:pt>
                <c:pt idx="4">
                  <c:v>0.2</c:v>
                </c:pt>
                <c:pt idx="5">
                  <c:v>0.24</c:v>
                </c:pt>
                <c:pt idx="6">
                  <c:v>0.28000000000000003</c:v>
                </c:pt>
                <c:pt idx="7">
                  <c:v>0.32</c:v>
                </c:pt>
                <c:pt idx="8">
                  <c:v>0.36</c:v>
                </c:pt>
                <c:pt idx="9">
                  <c:v>0.4</c:v>
                </c:pt>
                <c:pt idx="10">
                  <c:v>0.44</c:v>
                </c:pt>
                <c:pt idx="11">
                  <c:v>0.48</c:v>
                </c:pt>
                <c:pt idx="12">
                  <c:v>0.52</c:v>
                </c:pt>
                <c:pt idx="13">
                  <c:v>0.56000000000000005</c:v>
                </c:pt>
                <c:pt idx="14">
                  <c:v>0.6</c:v>
                </c:pt>
                <c:pt idx="15">
                  <c:v>0.64</c:v>
                </c:pt>
                <c:pt idx="16">
                  <c:v>0.64</c:v>
                </c:pt>
              </c:numCache>
            </c:numRef>
          </c:yVal>
          <c:smooth val="0"/>
        </c:ser>
        <c:ser>
          <c:idx val="2"/>
          <c:order val="2"/>
          <c:tx>
            <c:strRef>
              <c:f>'Updated Graph Data'!$K$49</c:f>
              <c:strCache>
                <c:ptCount val="1"/>
                <c:pt idx="0">
                  <c:v>200 mg</c:v>
                </c:pt>
              </c:strCache>
            </c:strRef>
          </c:tx>
          <c:spPr>
            <a:ln w="38100"/>
          </c:spPr>
          <c:xVal>
            <c:numRef>
              <c:f>'Updated Graph Data'!$J$34:$J$47</c:f>
              <c:numCache>
                <c:formatCode>0.0</c:formatCode>
                <c:ptCount val="14"/>
                <c:pt idx="0">
                  <c:v>1.0166666666666671</c:v>
                </c:pt>
                <c:pt idx="1">
                  <c:v>1.6833333333333329</c:v>
                </c:pt>
                <c:pt idx="2">
                  <c:v>1.783333333333333</c:v>
                </c:pt>
                <c:pt idx="3">
                  <c:v>2.7333333333333338</c:v>
                </c:pt>
                <c:pt idx="4">
                  <c:v>4.166666666666667</c:v>
                </c:pt>
                <c:pt idx="5">
                  <c:v>4.55</c:v>
                </c:pt>
                <c:pt idx="6">
                  <c:v>4.7</c:v>
                </c:pt>
                <c:pt idx="7">
                  <c:v>5.9833333333333396</c:v>
                </c:pt>
                <c:pt idx="8">
                  <c:v>6.5333333333333403</c:v>
                </c:pt>
                <c:pt idx="9">
                  <c:v>7.2833333333333403</c:v>
                </c:pt>
                <c:pt idx="10">
                  <c:v>9</c:v>
                </c:pt>
                <c:pt idx="11">
                  <c:v>12.883333333333329</c:v>
                </c:pt>
                <c:pt idx="12">
                  <c:v>16.100000000000001</c:v>
                </c:pt>
                <c:pt idx="13" formatCode="0">
                  <c:v>24</c:v>
                </c:pt>
              </c:numCache>
            </c:numRef>
          </c:xVal>
          <c:yVal>
            <c:numRef>
              <c:f>'Updated Graph Data'!$L$34:$L$47</c:f>
              <c:numCache>
                <c:formatCode>0%</c:formatCode>
                <c:ptCount val="14"/>
                <c:pt idx="0">
                  <c:v>4.5454545454545497E-2</c:v>
                </c:pt>
                <c:pt idx="1">
                  <c:v>9.0909090909090898E-2</c:v>
                </c:pt>
                <c:pt idx="2">
                  <c:v>0.13636363636363599</c:v>
                </c:pt>
                <c:pt idx="3">
                  <c:v>0.18181818181818199</c:v>
                </c:pt>
                <c:pt idx="4">
                  <c:v>0.22727272727272699</c:v>
                </c:pt>
                <c:pt idx="5">
                  <c:v>0.27272727272727298</c:v>
                </c:pt>
                <c:pt idx="6">
                  <c:v>0.31818181818181801</c:v>
                </c:pt>
                <c:pt idx="7">
                  <c:v>0.36363636363636398</c:v>
                </c:pt>
                <c:pt idx="8">
                  <c:v>0.40909090909090901</c:v>
                </c:pt>
                <c:pt idx="9">
                  <c:v>0.45454545454545398</c:v>
                </c:pt>
                <c:pt idx="10">
                  <c:v>0.5</c:v>
                </c:pt>
                <c:pt idx="11">
                  <c:v>0.54545454545454497</c:v>
                </c:pt>
                <c:pt idx="12">
                  <c:v>0.59090909090909105</c:v>
                </c:pt>
                <c:pt idx="13">
                  <c:v>0.59090909090909105</c:v>
                </c:pt>
              </c:numCache>
            </c:numRef>
          </c:yVal>
          <c:smooth val="0"/>
        </c:ser>
        <c:ser>
          <c:idx val="1"/>
          <c:order val="3"/>
          <c:tx>
            <c:strRef>
              <c:f>'Updated Graph Data'!$K$16</c:f>
              <c:strCache>
                <c:ptCount val="1"/>
                <c:pt idx="0">
                  <c:v>Placebo</c:v>
                </c:pt>
              </c:strCache>
            </c:strRef>
          </c:tx>
          <c:spPr>
            <a:ln w="38100">
              <a:solidFill>
                <a:srgbClr val="92D050"/>
              </a:solidFill>
            </a:ln>
          </c:spPr>
          <c:marker>
            <c:spPr>
              <a:solidFill>
                <a:srgbClr val="92D050"/>
              </a:solidFill>
              <a:ln>
                <a:solidFill>
                  <a:srgbClr val="92D050"/>
                </a:solidFill>
              </a:ln>
            </c:spPr>
          </c:marker>
          <c:xVal>
            <c:numRef>
              <c:f>'Updated Graph Data'!$J$2:$J$14</c:f>
              <c:numCache>
                <c:formatCode>0.0</c:formatCode>
                <c:ptCount val="13"/>
                <c:pt idx="0">
                  <c:v>1.25</c:v>
                </c:pt>
                <c:pt idx="1">
                  <c:v>1.8666666666666669</c:v>
                </c:pt>
                <c:pt idx="2">
                  <c:v>2.683333333333334</c:v>
                </c:pt>
                <c:pt idx="3">
                  <c:v>2.7833333333333332</c:v>
                </c:pt>
                <c:pt idx="4">
                  <c:v>5.1166666666666663</c:v>
                </c:pt>
                <c:pt idx="5">
                  <c:v>6.0166666666666666</c:v>
                </c:pt>
                <c:pt idx="6">
                  <c:v>6.1833333333333371</c:v>
                </c:pt>
                <c:pt idx="7">
                  <c:v>6.85</c:v>
                </c:pt>
                <c:pt idx="8">
                  <c:v>12.03333333333333</c:v>
                </c:pt>
                <c:pt idx="9">
                  <c:v>16.350000000000001</c:v>
                </c:pt>
                <c:pt idx="10">
                  <c:v>17.466666666666661</c:v>
                </c:pt>
                <c:pt idx="11">
                  <c:v>18.31666666666667</c:v>
                </c:pt>
                <c:pt idx="12" formatCode="0">
                  <c:v>24</c:v>
                </c:pt>
              </c:numCache>
            </c:numRef>
          </c:xVal>
          <c:yVal>
            <c:numRef>
              <c:f>'Updated Graph Data'!$L$2:$L$14</c:f>
              <c:numCache>
                <c:formatCode>0%</c:formatCode>
                <c:ptCount val="13"/>
                <c:pt idx="0">
                  <c:v>3.125E-2</c:v>
                </c:pt>
                <c:pt idx="1">
                  <c:v>6.25E-2</c:v>
                </c:pt>
                <c:pt idx="2">
                  <c:v>9.375E-2</c:v>
                </c:pt>
                <c:pt idx="3">
                  <c:v>0.125</c:v>
                </c:pt>
                <c:pt idx="4">
                  <c:v>0.15625</c:v>
                </c:pt>
                <c:pt idx="5">
                  <c:v>0.1875</c:v>
                </c:pt>
                <c:pt idx="6">
                  <c:v>0.21875</c:v>
                </c:pt>
                <c:pt idx="7">
                  <c:v>0.25</c:v>
                </c:pt>
                <c:pt idx="8">
                  <c:v>0.28125</c:v>
                </c:pt>
                <c:pt idx="9">
                  <c:v>0.3125</c:v>
                </c:pt>
                <c:pt idx="10">
                  <c:v>0.34375</c:v>
                </c:pt>
                <c:pt idx="11">
                  <c:v>0.375</c:v>
                </c:pt>
                <c:pt idx="12">
                  <c:v>0.375</c:v>
                </c:pt>
              </c:numCache>
            </c:numRef>
          </c:yVal>
          <c:smooth val="0"/>
        </c:ser>
        <c:dLbls>
          <c:showLegendKey val="0"/>
          <c:showVal val="0"/>
          <c:showCatName val="0"/>
          <c:showSerName val="0"/>
          <c:showPercent val="0"/>
          <c:showBubbleSize val="0"/>
        </c:dLbls>
        <c:axId val="118641408"/>
        <c:axId val="118643712"/>
      </c:scatterChart>
      <c:valAx>
        <c:axId val="118641408"/>
        <c:scaling>
          <c:orientation val="minMax"/>
          <c:max val="24"/>
          <c:min val="0"/>
        </c:scaling>
        <c:delete val="0"/>
        <c:axPos val="b"/>
        <c:title>
          <c:tx>
            <c:rich>
              <a:bodyPr/>
              <a:lstStyle/>
              <a:p>
                <a:pPr>
                  <a:defRPr/>
                </a:pPr>
                <a:r>
                  <a:rPr lang="en-US" dirty="0"/>
                  <a:t>Time (hr)</a:t>
                </a:r>
              </a:p>
            </c:rich>
          </c:tx>
          <c:layout>
            <c:manualLayout>
              <c:xMode val="edge"/>
              <c:yMode val="edge"/>
              <c:x val="0.48185830296169901"/>
              <c:y val="0.95613058061614198"/>
            </c:manualLayout>
          </c:layout>
          <c:overlay val="0"/>
        </c:title>
        <c:numFmt formatCode="0" sourceLinked="0"/>
        <c:majorTickMark val="out"/>
        <c:minorTickMark val="cross"/>
        <c:tickLblPos val="nextTo"/>
        <c:crossAx val="118643712"/>
        <c:crosses val="autoZero"/>
        <c:crossBetween val="midCat"/>
        <c:majorUnit val="2"/>
        <c:minorUnit val="1"/>
      </c:valAx>
      <c:valAx>
        <c:axId val="118643712"/>
        <c:scaling>
          <c:orientation val="minMax"/>
          <c:max val="1"/>
        </c:scaling>
        <c:delete val="0"/>
        <c:axPos val="l"/>
        <c:majorGridlines/>
        <c:title>
          <c:tx>
            <c:rich>
              <a:bodyPr rot="-5400000" vert="horz"/>
              <a:lstStyle/>
              <a:p>
                <a:pPr>
                  <a:defRPr/>
                </a:pPr>
                <a:r>
                  <a:rPr lang="en-US" dirty="0"/>
                  <a:t>Percent</a:t>
                </a:r>
                <a:r>
                  <a:rPr lang="en-US" baseline="0" dirty="0"/>
                  <a:t> converted to NSR</a:t>
                </a:r>
                <a:endParaRPr lang="en-US" dirty="0"/>
              </a:p>
            </c:rich>
          </c:tx>
          <c:layout/>
          <c:overlay val="0"/>
        </c:title>
        <c:numFmt formatCode="0%" sourceLinked="1"/>
        <c:majorTickMark val="out"/>
        <c:minorTickMark val="none"/>
        <c:tickLblPos val="nextTo"/>
        <c:crossAx val="118641408"/>
        <c:crosses val="autoZero"/>
        <c:crossBetween val="midCat"/>
      </c:valAx>
    </c:plotArea>
    <c:legend>
      <c:legendPos val="r"/>
      <c:layout/>
      <c:overlay val="0"/>
    </c:legend>
    <c:plotVisOnly val="1"/>
    <c:dispBlanksAs val="gap"/>
    <c:showDLblsOverMax val="0"/>
  </c:chart>
  <c:spPr>
    <a:solidFill>
      <a:schemeClr val="bg1"/>
    </a:solidFill>
    <a:ln>
      <a:solidFill>
        <a:schemeClr val="tx1"/>
      </a:solidFill>
    </a:ln>
    <a:effectLst>
      <a:outerShdw blurRad="50800" dist="38100" dir="8100000" algn="tr" rotWithShape="0">
        <a:prstClr val="black">
          <a:alpha val="40000"/>
        </a:prstClr>
      </a:outerShdw>
    </a:effectLst>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07309152031898E-2"/>
          <c:y val="4.02233840034215E-2"/>
          <c:w val="0.83429769013112698"/>
          <c:h val="0.67575691544879901"/>
        </c:manualLayout>
      </c:layout>
      <c:lineChart>
        <c:grouping val="standard"/>
        <c:varyColors val="0"/>
        <c:ser>
          <c:idx val="0"/>
          <c:order val="0"/>
          <c:tx>
            <c:strRef>
              <c:f>Sheet1!$B$1</c:f>
              <c:strCache>
                <c:ptCount val="1"/>
                <c:pt idx="0">
                  <c:v>Any anticoagulant</c:v>
                </c:pt>
              </c:strCache>
            </c:strRef>
          </c:tx>
          <c:spPr>
            <a:ln w="50800">
              <a:solidFill>
                <a:schemeClr val="accent1"/>
              </a:solidFill>
            </a:ln>
          </c:spPr>
          <c:marker>
            <c:symbol val="none"/>
          </c:marker>
          <c:dLbls>
            <c:dLblPos val="t"/>
            <c:showLegendKey val="0"/>
            <c:showVal val="1"/>
            <c:showCatName val="0"/>
            <c:showSerName val="0"/>
            <c:showPercent val="0"/>
            <c:showBubbleSize val="0"/>
            <c:showLeaderLines val="0"/>
          </c:dLbls>
          <c:cat>
            <c:strRef>
              <c:f>Sheet1!$A$2:$A$11</c:f>
              <c:strCache>
                <c:ptCount val="10"/>
                <c:pt idx="0">
                  <c:v>2011 Q1</c:v>
                </c:pt>
                <c:pt idx="1">
                  <c:v>2011 Q2</c:v>
                </c:pt>
                <c:pt idx="2">
                  <c:v>2011 Q3</c:v>
                </c:pt>
                <c:pt idx="3">
                  <c:v>2011 Q4</c:v>
                </c:pt>
                <c:pt idx="4">
                  <c:v>2012 Q1</c:v>
                </c:pt>
                <c:pt idx="5">
                  <c:v>2012 Q2</c:v>
                </c:pt>
                <c:pt idx="6">
                  <c:v>2012 Q3</c:v>
                </c:pt>
                <c:pt idx="7">
                  <c:v>2012 Q4</c:v>
                </c:pt>
                <c:pt idx="8">
                  <c:v>2013 Q1</c:v>
                </c:pt>
                <c:pt idx="9">
                  <c:v>2013 Q2</c:v>
                </c:pt>
              </c:strCache>
            </c:strRef>
          </c:cat>
          <c:val>
            <c:numRef>
              <c:f>Sheet1!$B$2:$B$11</c:f>
              <c:numCache>
                <c:formatCode>General</c:formatCode>
                <c:ptCount val="10"/>
                <c:pt idx="0">
                  <c:v>57</c:v>
                </c:pt>
                <c:pt idx="1">
                  <c:v>57</c:v>
                </c:pt>
                <c:pt idx="2">
                  <c:v>57</c:v>
                </c:pt>
                <c:pt idx="3">
                  <c:v>57</c:v>
                </c:pt>
                <c:pt idx="4">
                  <c:v>58</c:v>
                </c:pt>
                <c:pt idx="5">
                  <c:v>59</c:v>
                </c:pt>
                <c:pt idx="6">
                  <c:v>60</c:v>
                </c:pt>
                <c:pt idx="7">
                  <c:v>60</c:v>
                </c:pt>
                <c:pt idx="8">
                  <c:v>60</c:v>
                </c:pt>
                <c:pt idx="9">
                  <c:v>60</c:v>
                </c:pt>
              </c:numCache>
            </c:numRef>
          </c:val>
          <c:smooth val="0"/>
        </c:ser>
        <c:ser>
          <c:idx val="1"/>
          <c:order val="1"/>
          <c:tx>
            <c:strRef>
              <c:f>Sheet1!$C$1</c:f>
              <c:strCache>
                <c:ptCount val="1"/>
                <c:pt idx="0">
                  <c:v>Warfarin</c:v>
                </c:pt>
              </c:strCache>
            </c:strRef>
          </c:tx>
          <c:spPr>
            <a:ln w="50800">
              <a:solidFill>
                <a:schemeClr val="accent4"/>
              </a:solidFill>
            </a:ln>
          </c:spPr>
          <c:marker>
            <c:symbol val="none"/>
          </c:marker>
          <c:dLbls>
            <c:dLblPos val="b"/>
            <c:showLegendKey val="0"/>
            <c:showVal val="1"/>
            <c:showCatName val="0"/>
            <c:showSerName val="0"/>
            <c:showPercent val="0"/>
            <c:showBubbleSize val="0"/>
            <c:showLeaderLines val="0"/>
          </c:dLbls>
          <c:cat>
            <c:strRef>
              <c:f>Sheet1!$A$2:$A$11</c:f>
              <c:strCache>
                <c:ptCount val="10"/>
                <c:pt idx="0">
                  <c:v>2011 Q1</c:v>
                </c:pt>
                <c:pt idx="1">
                  <c:v>2011 Q2</c:v>
                </c:pt>
                <c:pt idx="2">
                  <c:v>2011 Q3</c:v>
                </c:pt>
                <c:pt idx="3">
                  <c:v>2011 Q4</c:v>
                </c:pt>
                <c:pt idx="4">
                  <c:v>2012 Q1</c:v>
                </c:pt>
                <c:pt idx="5">
                  <c:v>2012 Q2</c:v>
                </c:pt>
                <c:pt idx="6">
                  <c:v>2012 Q3</c:v>
                </c:pt>
                <c:pt idx="7">
                  <c:v>2012 Q4</c:v>
                </c:pt>
                <c:pt idx="8">
                  <c:v>2013 Q1</c:v>
                </c:pt>
                <c:pt idx="9">
                  <c:v>2013 Q2</c:v>
                </c:pt>
              </c:strCache>
            </c:strRef>
          </c:cat>
          <c:val>
            <c:numRef>
              <c:f>Sheet1!$C$2:$C$11</c:f>
              <c:numCache>
                <c:formatCode>General</c:formatCode>
                <c:ptCount val="10"/>
                <c:pt idx="0">
                  <c:v>56</c:v>
                </c:pt>
                <c:pt idx="1">
                  <c:v>55</c:v>
                </c:pt>
                <c:pt idx="2">
                  <c:v>53</c:v>
                </c:pt>
                <c:pt idx="3">
                  <c:v>52</c:v>
                </c:pt>
                <c:pt idx="4">
                  <c:v>52</c:v>
                </c:pt>
                <c:pt idx="5">
                  <c:v>51</c:v>
                </c:pt>
                <c:pt idx="6">
                  <c:v>51</c:v>
                </c:pt>
                <c:pt idx="7">
                  <c:v>51</c:v>
                </c:pt>
                <c:pt idx="8">
                  <c:v>50</c:v>
                </c:pt>
                <c:pt idx="9">
                  <c:v>49</c:v>
                </c:pt>
              </c:numCache>
            </c:numRef>
          </c:val>
          <c:smooth val="0"/>
        </c:ser>
        <c:ser>
          <c:idx val="2"/>
          <c:order val="2"/>
          <c:tx>
            <c:strRef>
              <c:f>Sheet1!$D$1</c:f>
              <c:strCache>
                <c:ptCount val="1"/>
                <c:pt idx="0">
                  <c:v>NOAC</c:v>
                </c:pt>
              </c:strCache>
            </c:strRef>
          </c:tx>
          <c:spPr>
            <a:ln w="50800">
              <a:solidFill>
                <a:schemeClr val="accent5"/>
              </a:solidFill>
            </a:ln>
          </c:spPr>
          <c:marker>
            <c:symbol val="none"/>
          </c:marker>
          <c:dLbls>
            <c:dLblPos val="t"/>
            <c:showLegendKey val="0"/>
            <c:showVal val="1"/>
            <c:showCatName val="0"/>
            <c:showSerName val="0"/>
            <c:showPercent val="0"/>
            <c:showBubbleSize val="0"/>
            <c:showLeaderLines val="0"/>
          </c:dLbls>
          <c:cat>
            <c:strRef>
              <c:f>Sheet1!$A$2:$A$11</c:f>
              <c:strCache>
                <c:ptCount val="10"/>
                <c:pt idx="0">
                  <c:v>2011 Q1</c:v>
                </c:pt>
                <c:pt idx="1">
                  <c:v>2011 Q2</c:v>
                </c:pt>
                <c:pt idx="2">
                  <c:v>2011 Q3</c:v>
                </c:pt>
                <c:pt idx="3">
                  <c:v>2011 Q4</c:v>
                </c:pt>
                <c:pt idx="4">
                  <c:v>2012 Q1</c:v>
                </c:pt>
                <c:pt idx="5">
                  <c:v>2012 Q2</c:v>
                </c:pt>
                <c:pt idx="6">
                  <c:v>2012 Q3</c:v>
                </c:pt>
                <c:pt idx="7">
                  <c:v>2012 Q4</c:v>
                </c:pt>
                <c:pt idx="8">
                  <c:v>2013 Q1</c:v>
                </c:pt>
                <c:pt idx="9">
                  <c:v>2013 Q2</c:v>
                </c:pt>
              </c:strCache>
            </c:strRef>
          </c:cat>
          <c:val>
            <c:numRef>
              <c:f>Sheet1!$D$2:$D$11</c:f>
              <c:numCache>
                <c:formatCode>General</c:formatCode>
                <c:ptCount val="10"/>
                <c:pt idx="0">
                  <c:v>1</c:v>
                </c:pt>
                <c:pt idx="1">
                  <c:v>2</c:v>
                </c:pt>
                <c:pt idx="2">
                  <c:v>3</c:v>
                </c:pt>
                <c:pt idx="3">
                  <c:v>5</c:v>
                </c:pt>
                <c:pt idx="4">
                  <c:v>6</c:v>
                </c:pt>
                <c:pt idx="5">
                  <c:v>7</c:v>
                </c:pt>
                <c:pt idx="6">
                  <c:v>9</c:v>
                </c:pt>
                <c:pt idx="7">
                  <c:v>10</c:v>
                </c:pt>
                <c:pt idx="8">
                  <c:v>11</c:v>
                </c:pt>
                <c:pt idx="9">
                  <c:v>12</c:v>
                </c:pt>
              </c:numCache>
            </c:numRef>
          </c:val>
          <c:smooth val="0"/>
        </c:ser>
        <c:dLbls>
          <c:showLegendKey val="0"/>
          <c:showVal val="0"/>
          <c:showCatName val="0"/>
          <c:showSerName val="0"/>
          <c:showPercent val="0"/>
          <c:showBubbleSize val="0"/>
        </c:dLbls>
        <c:marker val="1"/>
        <c:smooth val="0"/>
        <c:axId val="171843968"/>
        <c:axId val="171845504"/>
      </c:lineChart>
      <c:catAx>
        <c:axId val="171843968"/>
        <c:scaling>
          <c:orientation val="minMax"/>
        </c:scaling>
        <c:delete val="0"/>
        <c:axPos val="b"/>
        <c:majorTickMark val="out"/>
        <c:minorTickMark val="none"/>
        <c:tickLblPos val="nextTo"/>
        <c:spPr>
          <a:ln>
            <a:solidFill>
              <a:schemeClr val="tx1"/>
            </a:solidFill>
          </a:ln>
        </c:spPr>
        <c:txPr>
          <a:bodyPr/>
          <a:lstStyle/>
          <a:p>
            <a:pPr>
              <a:defRPr sz="1600"/>
            </a:pPr>
            <a:endParaRPr lang="en-US"/>
          </a:p>
        </c:txPr>
        <c:crossAx val="171845504"/>
        <c:crosses val="autoZero"/>
        <c:auto val="1"/>
        <c:lblAlgn val="ctr"/>
        <c:lblOffset val="100"/>
        <c:noMultiLvlLbl val="0"/>
      </c:catAx>
      <c:valAx>
        <c:axId val="171845504"/>
        <c:scaling>
          <c:orientation val="minMax"/>
          <c:max val="100"/>
          <c:min val="0"/>
        </c:scaling>
        <c:delete val="0"/>
        <c:axPos val="l"/>
        <c:numFmt formatCode="General" sourceLinked="1"/>
        <c:majorTickMark val="out"/>
        <c:minorTickMark val="none"/>
        <c:tickLblPos val="nextTo"/>
        <c:spPr>
          <a:ln w="25400">
            <a:solidFill>
              <a:schemeClr val="tx1"/>
            </a:solidFill>
          </a:ln>
        </c:spPr>
        <c:txPr>
          <a:bodyPr/>
          <a:lstStyle/>
          <a:p>
            <a:pPr>
              <a:defRPr sz="1600"/>
            </a:pPr>
            <a:endParaRPr lang="en-US"/>
          </a:p>
        </c:txPr>
        <c:crossAx val="171843968"/>
        <c:crosses val="autoZero"/>
        <c:crossBetween val="between"/>
      </c:valAx>
      <c:spPr>
        <a:ln>
          <a:noFill/>
        </a:ln>
      </c:spPr>
    </c:plotArea>
    <c:legend>
      <c:legendPos val="b"/>
      <c:layout>
        <c:manualLayout>
          <c:xMode val="edge"/>
          <c:yMode val="edge"/>
          <c:x val="0.17364489252540499"/>
          <c:y val="0.10007266096692601"/>
          <c:w val="0.58571062231405302"/>
          <c:h val="6.6634845429386205E-2"/>
        </c:manualLayout>
      </c:layout>
      <c:overlay val="0"/>
      <c:spPr>
        <a:ln>
          <a:solidFill>
            <a:schemeClr val="tx1"/>
          </a:solidFill>
        </a:ln>
      </c:spPr>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47022126685198"/>
          <c:y val="7.1743927281409797E-2"/>
          <c:w val="0.57108028224958596"/>
          <c:h val="0.80830414452049903"/>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cat>
            <c:strRef>
              <c:f>Sheet1!$A$2:$A$10</c:f>
              <c:strCache>
                <c:ptCount val="9"/>
                <c:pt idx="0">
                  <c:v>RR ischemic stroke</c:v>
                </c:pt>
                <c:pt idx="1">
                  <c:v>Warfarin monitoring costs</c:v>
                </c:pt>
                <c:pt idx="2">
                  <c:v>% pts INR 2-3</c:v>
                </c:pt>
                <c:pt idx="3">
                  <c:v>Time horizon</c:v>
                </c:pt>
                <c:pt idx="4">
                  <c:v>RR intra cramial hemorrhage</c:v>
                </c:pt>
                <c:pt idx="5">
                  <c:v>RR hemorrhagic stroke</c:v>
                </c:pt>
                <c:pt idx="6">
                  <c:v>F-U costs</c:v>
                </c:pt>
                <c:pt idx="7">
                  <c:v>Discounting rate</c:v>
                </c:pt>
                <c:pt idx="8">
                  <c:v>Rate ischemic stroke</c:v>
                </c:pt>
              </c:strCache>
            </c:strRef>
          </c:cat>
          <c:val>
            <c:numRef>
              <c:f>Sheet1!$B$2:$B$10</c:f>
              <c:numCache>
                <c:formatCode>General</c:formatCode>
                <c:ptCount val="9"/>
                <c:pt idx="0">
                  <c:v>2124</c:v>
                </c:pt>
                <c:pt idx="1">
                  <c:v>2312</c:v>
                </c:pt>
                <c:pt idx="2">
                  <c:v>9613</c:v>
                </c:pt>
                <c:pt idx="3">
                  <c:v>4800</c:v>
                </c:pt>
                <c:pt idx="4">
                  <c:v>3260</c:v>
                </c:pt>
                <c:pt idx="5">
                  <c:v>3891</c:v>
                </c:pt>
                <c:pt idx="6">
                  <c:v>6460</c:v>
                </c:pt>
                <c:pt idx="7">
                  <c:v>5520</c:v>
                </c:pt>
                <c:pt idx="8">
                  <c:v>4965</c:v>
                </c:pt>
              </c:numCache>
            </c:numRef>
          </c:val>
        </c:ser>
        <c:ser>
          <c:idx val="1"/>
          <c:order val="1"/>
          <c:tx>
            <c:strRef>
              <c:f>Sheet1!$C$1</c:f>
              <c:strCache>
                <c:ptCount val="1"/>
                <c:pt idx="0">
                  <c:v>Series 2</c:v>
                </c:pt>
              </c:strCache>
            </c:strRef>
          </c:tx>
          <c:spPr>
            <a:solidFill>
              <a:schemeClr val="accent5"/>
            </a:solidFill>
          </c:spPr>
          <c:invertIfNegative val="0"/>
          <c:cat>
            <c:strRef>
              <c:f>Sheet1!$A$2:$A$10</c:f>
              <c:strCache>
                <c:ptCount val="9"/>
                <c:pt idx="0">
                  <c:v>RR ischemic stroke</c:v>
                </c:pt>
                <c:pt idx="1">
                  <c:v>Warfarin monitoring costs</c:v>
                </c:pt>
                <c:pt idx="2">
                  <c:v>% pts INR 2-3</c:v>
                </c:pt>
                <c:pt idx="3">
                  <c:v>Time horizon</c:v>
                </c:pt>
                <c:pt idx="4">
                  <c:v>RR intra cramial hemorrhage</c:v>
                </c:pt>
                <c:pt idx="5">
                  <c:v>RR hemorrhagic stroke</c:v>
                </c:pt>
                <c:pt idx="6">
                  <c:v>F-U costs</c:v>
                </c:pt>
                <c:pt idx="7">
                  <c:v>Discounting rate</c:v>
                </c:pt>
                <c:pt idx="8">
                  <c:v>Rate ischemic stroke</c:v>
                </c:pt>
              </c:strCache>
            </c:strRef>
          </c:cat>
          <c:val>
            <c:numRef>
              <c:f>Sheet1!$C$2:$C$10</c:f>
              <c:numCache>
                <c:formatCode>General</c:formatCode>
                <c:ptCount val="9"/>
                <c:pt idx="0">
                  <c:v>13353</c:v>
                </c:pt>
                <c:pt idx="1">
                  <c:v>12388</c:v>
                </c:pt>
                <c:pt idx="2">
                  <c:v>488</c:v>
                </c:pt>
                <c:pt idx="3">
                  <c:v>11898</c:v>
                </c:pt>
                <c:pt idx="4">
                  <c:v>10013</c:v>
                </c:pt>
                <c:pt idx="5">
                  <c:v>8420</c:v>
                </c:pt>
                <c:pt idx="6">
                  <c:v>2794</c:v>
                </c:pt>
                <c:pt idx="7">
                  <c:v>3793</c:v>
                </c:pt>
                <c:pt idx="8">
                  <c:v>4649</c:v>
                </c:pt>
              </c:numCache>
            </c:numRef>
          </c:val>
        </c:ser>
        <c:dLbls>
          <c:showLegendKey val="0"/>
          <c:showVal val="0"/>
          <c:showCatName val="0"/>
          <c:showSerName val="0"/>
          <c:showPercent val="0"/>
          <c:showBubbleSize val="0"/>
        </c:dLbls>
        <c:gapWidth val="75"/>
        <c:axId val="172591744"/>
        <c:axId val="172593536"/>
      </c:barChart>
      <c:catAx>
        <c:axId val="172591744"/>
        <c:scaling>
          <c:orientation val="minMax"/>
        </c:scaling>
        <c:delete val="1"/>
        <c:axPos val="l"/>
        <c:majorTickMark val="none"/>
        <c:minorTickMark val="none"/>
        <c:tickLblPos val="nextTo"/>
        <c:crossAx val="172593536"/>
        <c:crosses val="autoZero"/>
        <c:auto val="1"/>
        <c:lblAlgn val="ctr"/>
        <c:lblOffset val="100"/>
        <c:noMultiLvlLbl val="0"/>
      </c:catAx>
      <c:valAx>
        <c:axId val="172593536"/>
        <c:scaling>
          <c:orientation val="minMax"/>
        </c:scaling>
        <c:delete val="0"/>
        <c:axPos val="b"/>
        <c:numFmt formatCode="General" sourceLinked="1"/>
        <c:majorTickMark val="out"/>
        <c:minorTickMark val="none"/>
        <c:tickLblPos val="nextTo"/>
        <c:spPr>
          <a:ln>
            <a:solidFill>
              <a:schemeClr val="tx1"/>
            </a:solidFill>
          </a:ln>
        </c:spPr>
        <c:crossAx val="1725917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174556792196694E-2"/>
          <c:y val="4.0689295594807398E-2"/>
          <c:w val="0.74427968565886438"/>
          <c:h val="0.76787316450308596"/>
        </c:manualLayout>
      </c:layout>
      <c:barChart>
        <c:barDir val="col"/>
        <c:grouping val="percentStacked"/>
        <c:varyColors val="0"/>
        <c:ser>
          <c:idx val="0"/>
          <c:order val="0"/>
          <c:tx>
            <c:strRef>
              <c:f>Sheet1!$B$1</c:f>
              <c:strCache>
                <c:ptCount val="1"/>
                <c:pt idx="0">
                  <c:v>VKA+AP</c:v>
                </c:pt>
              </c:strCache>
            </c:strRef>
          </c:tx>
          <c:invertIfNegative val="0"/>
          <c:cat>
            <c:strRef>
              <c:f>Sheet1!$A$2:$A$9</c:f>
              <c:strCache>
                <c:ptCount val="8"/>
                <c:pt idx="0">
                  <c:v>Overall          (n = 10,607)</c:v>
                </c:pt>
                <c:pt idx="1">
                  <c:v>0                 (n = 857)</c:v>
                </c:pt>
                <c:pt idx="2">
                  <c:v>1                   (n = 3688)</c:v>
                </c:pt>
                <c:pt idx="3">
                  <c:v>2                      (n = 3302)</c:v>
                </c:pt>
                <c:pt idx="4">
                  <c:v>3                     (n = 1716)</c:v>
                </c:pt>
                <c:pt idx="5">
                  <c:v>4                    (n = 757)</c:v>
                </c:pt>
                <c:pt idx="6">
                  <c:v>5                   (n = 238)</c:v>
                </c:pt>
                <c:pt idx="7">
                  <c:v>6                      (n = 49)</c:v>
                </c:pt>
              </c:strCache>
            </c:strRef>
          </c:cat>
          <c:val>
            <c:numRef>
              <c:f>Sheet1!$B$2:$B$9</c:f>
              <c:numCache>
                <c:formatCode>0.0</c:formatCode>
                <c:ptCount val="8"/>
                <c:pt idx="0">
                  <c:v>1</c:v>
                </c:pt>
                <c:pt idx="1">
                  <c:v>1</c:v>
                </c:pt>
                <c:pt idx="2">
                  <c:v>1</c:v>
                </c:pt>
                <c:pt idx="3">
                  <c:v>1</c:v>
                </c:pt>
                <c:pt idx="4">
                  <c:v>1</c:v>
                </c:pt>
                <c:pt idx="5">
                  <c:v>1</c:v>
                </c:pt>
                <c:pt idx="6">
                  <c:v>1</c:v>
                </c:pt>
                <c:pt idx="7">
                  <c:v>1</c:v>
                </c:pt>
              </c:numCache>
            </c:numRef>
          </c:val>
        </c:ser>
        <c:ser>
          <c:idx val="1"/>
          <c:order val="1"/>
          <c:tx>
            <c:strRef>
              <c:f>Sheet1!$C$1</c:f>
              <c:strCache>
                <c:ptCount val="1"/>
                <c:pt idx="0">
                  <c:v>VKA</c:v>
                </c:pt>
              </c:strCache>
            </c:strRef>
          </c:tx>
          <c:invertIfNegative val="0"/>
          <c:cat>
            <c:strRef>
              <c:f>Sheet1!$A$2:$A$9</c:f>
              <c:strCache>
                <c:ptCount val="8"/>
                <c:pt idx="0">
                  <c:v>Overall          (n = 10,607)</c:v>
                </c:pt>
                <c:pt idx="1">
                  <c:v>0                 (n = 857)</c:v>
                </c:pt>
                <c:pt idx="2">
                  <c:v>1                   (n = 3688)</c:v>
                </c:pt>
                <c:pt idx="3">
                  <c:v>2                      (n = 3302)</c:v>
                </c:pt>
                <c:pt idx="4">
                  <c:v>3                     (n = 1716)</c:v>
                </c:pt>
                <c:pt idx="5">
                  <c:v>4                    (n = 757)</c:v>
                </c:pt>
                <c:pt idx="6">
                  <c:v>5                   (n = 238)</c:v>
                </c:pt>
                <c:pt idx="7">
                  <c:v>6                      (n = 49)</c:v>
                </c:pt>
              </c:strCache>
            </c:strRef>
          </c:cat>
          <c:val>
            <c:numRef>
              <c:f>Sheet1!$C$2:$C$9</c:f>
              <c:numCache>
                <c:formatCode>0.0</c:formatCode>
                <c:ptCount val="8"/>
                <c:pt idx="0">
                  <c:v>1</c:v>
                </c:pt>
                <c:pt idx="1">
                  <c:v>1</c:v>
                </c:pt>
                <c:pt idx="2">
                  <c:v>1</c:v>
                </c:pt>
                <c:pt idx="3">
                  <c:v>1</c:v>
                </c:pt>
                <c:pt idx="4">
                  <c:v>1</c:v>
                </c:pt>
                <c:pt idx="5">
                  <c:v>1</c:v>
                </c:pt>
                <c:pt idx="6">
                  <c:v>1</c:v>
                </c:pt>
                <c:pt idx="7">
                  <c:v>1</c:v>
                </c:pt>
              </c:numCache>
            </c:numRef>
          </c:val>
        </c:ser>
        <c:ser>
          <c:idx val="2"/>
          <c:order val="2"/>
          <c:tx>
            <c:strRef>
              <c:f>Sheet1!$D$1</c:f>
              <c:strCache>
                <c:ptCount val="1"/>
                <c:pt idx="0">
                  <c:v>Fxa/DII</c:v>
                </c:pt>
              </c:strCache>
            </c:strRef>
          </c:tx>
          <c:invertIfNegative val="0"/>
          <c:cat>
            <c:strRef>
              <c:f>Sheet1!$A$2:$A$9</c:f>
              <c:strCache>
                <c:ptCount val="8"/>
                <c:pt idx="0">
                  <c:v>Overall          (n = 10,607)</c:v>
                </c:pt>
                <c:pt idx="1">
                  <c:v>0                 (n = 857)</c:v>
                </c:pt>
                <c:pt idx="2">
                  <c:v>1                   (n = 3688)</c:v>
                </c:pt>
                <c:pt idx="3">
                  <c:v>2                      (n = 3302)</c:v>
                </c:pt>
                <c:pt idx="4">
                  <c:v>3                     (n = 1716)</c:v>
                </c:pt>
                <c:pt idx="5">
                  <c:v>4                    (n = 757)</c:v>
                </c:pt>
                <c:pt idx="6">
                  <c:v>5                   (n = 238)</c:v>
                </c:pt>
                <c:pt idx="7">
                  <c:v>6                      (n = 49)</c:v>
                </c:pt>
              </c:strCache>
            </c:strRef>
          </c:cat>
          <c:val>
            <c:numRef>
              <c:f>Sheet1!$D$2:$D$9</c:f>
              <c:numCache>
                <c:formatCode>0.0</c:formatCode>
                <c:ptCount val="8"/>
                <c:pt idx="0">
                  <c:v>1</c:v>
                </c:pt>
                <c:pt idx="1">
                  <c:v>1</c:v>
                </c:pt>
                <c:pt idx="2">
                  <c:v>1</c:v>
                </c:pt>
                <c:pt idx="3">
                  <c:v>1</c:v>
                </c:pt>
                <c:pt idx="4">
                  <c:v>1</c:v>
                </c:pt>
                <c:pt idx="5">
                  <c:v>1</c:v>
                </c:pt>
                <c:pt idx="6">
                  <c:v>1</c:v>
                </c:pt>
                <c:pt idx="7">
                  <c:v>1</c:v>
                </c:pt>
              </c:numCache>
            </c:numRef>
          </c:val>
        </c:ser>
        <c:ser>
          <c:idx val="3"/>
          <c:order val="3"/>
          <c:tx>
            <c:strRef>
              <c:f>Sheet1!$E$1</c:f>
              <c:strCache>
                <c:ptCount val="1"/>
                <c:pt idx="0">
                  <c:v>AP2</c:v>
                </c:pt>
              </c:strCache>
            </c:strRef>
          </c:tx>
          <c:invertIfNegative val="0"/>
          <c:cat>
            <c:strRef>
              <c:f>Sheet1!$A$2:$A$9</c:f>
              <c:strCache>
                <c:ptCount val="8"/>
                <c:pt idx="0">
                  <c:v>Overall          (n = 10,607)</c:v>
                </c:pt>
                <c:pt idx="1">
                  <c:v>0                 (n = 857)</c:v>
                </c:pt>
                <c:pt idx="2">
                  <c:v>1                   (n = 3688)</c:v>
                </c:pt>
                <c:pt idx="3">
                  <c:v>2                      (n = 3302)</c:v>
                </c:pt>
                <c:pt idx="4">
                  <c:v>3                     (n = 1716)</c:v>
                </c:pt>
                <c:pt idx="5">
                  <c:v>4                    (n = 757)</c:v>
                </c:pt>
                <c:pt idx="6">
                  <c:v>5                   (n = 238)</c:v>
                </c:pt>
                <c:pt idx="7">
                  <c:v>6                      (n = 49)</c:v>
                </c:pt>
              </c:strCache>
            </c:strRef>
          </c:cat>
          <c:val>
            <c:numRef>
              <c:f>Sheet1!$E$2:$E$9</c:f>
              <c:numCache>
                <c:formatCode>0.0</c:formatCode>
                <c:ptCount val="8"/>
                <c:pt idx="0">
                  <c:v>1</c:v>
                </c:pt>
                <c:pt idx="1">
                  <c:v>1</c:v>
                </c:pt>
                <c:pt idx="2">
                  <c:v>1</c:v>
                </c:pt>
                <c:pt idx="3">
                  <c:v>1</c:v>
                </c:pt>
                <c:pt idx="4">
                  <c:v>1</c:v>
                </c:pt>
                <c:pt idx="5">
                  <c:v>1</c:v>
                </c:pt>
                <c:pt idx="6">
                  <c:v>1</c:v>
                </c:pt>
                <c:pt idx="7">
                  <c:v>1</c:v>
                </c:pt>
              </c:numCache>
            </c:numRef>
          </c:val>
        </c:ser>
        <c:ser>
          <c:idx val="4"/>
          <c:order val="4"/>
          <c:tx>
            <c:strRef>
              <c:f>Sheet1!$F$1</c:f>
              <c:strCache>
                <c:ptCount val="1"/>
                <c:pt idx="0">
                  <c:v>None</c:v>
                </c:pt>
              </c:strCache>
            </c:strRef>
          </c:tx>
          <c:invertIfNegative val="0"/>
          <c:cat>
            <c:strRef>
              <c:f>Sheet1!$A$2:$A$9</c:f>
              <c:strCache>
                <c:ptCount val="8"/>
                <c:pt idx="0">
                  <c:v>Overall          (n = 10,607)</c:v>
                </c:pt>
                <c:pt idx="1">
                  <c:v>0                 (n = 857)</c:v>
                </c:pt>
                <c:pt idx="2">
                  <c:v>1                   (n = 3688)</c:v>
                </c:pt>
                <c:pt idx="3">
                  <c:v>2                      (n = 3302)</c:v>
                </c:pt>
                <c:pt idx="4">
                  <c:v>3                     (n = 1716)</c:v>
                </c:pt>
                <c:pt idx="5">
                  <c:v>4                    (n = 757)</c:v>
                </c:pt>
                <c:pt idx="6">
                  <c:v>5                   (n = 238)</c:v>
                </c:pt>
                <c:pt idx="7">
                  <c:v>6                      (n = 49)</c:v>
                </c:pt>
              </c:strCache>
            </c:strRef>
          </c:cat>
          <c:val>
            <c:numRef>
              <c:f>Sheet1!$F$2:$F$9</c:f>
              <c:numCache>
                <c:formatCode>0.0</c:formatCode>
                <c:ptCount val="8"/>
                <c:pt idx="0">
                  <c:v>1</c:v>
                </c:pt>
                <c:pt idx="1">
                  <c:v>1</c:v>
                </c:pt>
                <c:pt idx="2">
                  <c:v>1</c:v>
                </c:pt>
                <c:pt idx="3">
                  <c:v>1</c:v>
                </c:pt>
                <c:pt idx="4">
                  <c:v>1</c:v>
                </c:pt>
                <c:pt idx="5">
                  <c:v>1</c:v>
                </c:pt>
                <c:pt idx="6">
                  <c:v>1</c:v>
                </c:pt>
                <c:pt idx="7">
                  <c:v>1</c:v>
                </c:pt>
              </c:numCache>
            </c:numRef>
          </c:val>
        </c:ser>
        <c:dLbls>
          <c:showLegendKey val="0"/>
          <c:showVal val="0"/>
          <c:showCatName val="0"/>
          <c:showSerName val="0"/>
          <c:showPercent val="0"/>
          <c:showBubbleSize val="0"/>
        </c:dLbls>
        <c:gapWidth val="397"/>
        <c:overlap val="100"/>
        <c:axId val="40725888"/>
        <c:axId val="40727680"/>
      </c:barChart>
      <c:catAx>
        <c:axId val="40725888"/>
        <c:scaling>
          <c:orientation val="minMax"/>
        </c:scaling>
        <c:delete val="0"/>
        <c:axPos val="b"/>
        <c:majorTickMark val="out"/>
        <c:minorTickMark val="none"/>
        <c:tickLblPos val="nextTo"/>
        <c:spPr>
          <a:ln w="28575">
            <a:solidFill>
              <a:schemeClr val="tx1"/>
            </a:solidFill>
          </a:ln>
        </c:spPr>
        <c:txPr>
          <a:bodyPr/>
          <a:lstStyle/>
          <a:p>
            <a:pPr>
              <a:defRPr sz="1400"/>
            </a:pPr>
            <a:endParaRPr lang="en-US"/>
          </a:p>
        </c:txPr>
        <c:crossAx val="40727680"/>
        <c:crosses val="autoZero"/>
        <c:auto val="1"/>
        <c:lblAlgn val="ctr"/>
        <c:lblOffset val="100"/>
        <c:noMultiLvlLbl val="0"/>
      </c:catAx>
      <c:valAx>
        <c:axId val="40727680"/>
        <c:scaling>
          <c:orientation val="minMax"/>
          <c:max val="100"/>
        </c:scaling>
        <c:delete val="1"/>
        <c:axPos val="l"/>
        <c:numFmt formatCode="0%" sourceLinked="0"/>
        <c:majorTickMark val="out"/>
        <c:minorTickMark val="none"/>
        <c:tickLblPos val="nextTo"/>
        <c:crossAx val="40725888"/>
        <c:crosses val="autoZero"/>
        <c:crossBetween val="between"/>
        <c:majorUnit val="20"/>
      </c:valAx>
    </c:plotArea>
    <c:legend>
      <c:legendPos val="r"/>
      <c:layout>
        <c:manualLayout>
          <c:xMode val="edge"/>
          <c:yMode val="edge"/>
          <c:x val="0.81859880410531816"/>
          <c:y val="0.33862832363345879"/>
          <c:w val="0.12254003033766711"/>
          <c:h val="0.31220316827985434"/>
        </c:manualLayout>
      </c:layout>
      <c:overlay val="0"/>
      <c:spPr>
        <a:noFill/>
        <a:ln>
          <a:solidFill>
            <a:schemeClr val="tx1"/>
          </a:solidFill>
        </a:ln>
      </c:spPr>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VKA+AP</c:v>
                </c:pt>
              </c:strCache>
            </c:strRef>
          </c:tx>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Sheet1!$A$2:$A$9</c:f>
              <c:strCache>
                <c:ptCount val="8"/>
                <c:pt idx="0">
                  <c:v>Overall (n = 10,607)</c:v>
                </c:pt>
                <c:pt idx="1">
                  <c:v>0 (n = 857)</c:v>
                </c:pt>
                <c:pt idx="2">
                  <c:v>1 (n = 3688)</c:v>
                </c:pt>
                <c:pt idx="3">
                  <c:v>2 (n = 3302)</c:v>
                </c:pt>
                <c:pt idx="4">
                  <c:v>3 (n = 1716)</c:v>
                </c:pt>
                <c:pt idx="5">
                  <c:v>4 (n = 757)</c:v>
                </c:pt>
                <c:pt idx="6">
                  <c:v>5 (n = 238)</c:v>
                </c:pt>
                <c:pt idx="7">
                  <c:v>6 (n = 49)</c:v>
                </c:pt>
              </c:strCache>
            </c:strRef>
          </c:cat>
          <c:val>
            <c:numRef>
              <c:f>Sheet1!$B$2:$B$9</c:f>
              <c:numCache>
                <c:formatCode>0.0</c:formatCode>
                <c:ptCount val="8"/>
                <c:pt idx="0">
                  <c:v>10.6</c:v>
                </c:pt>
                <c:pt idx="1">
                  <c:v>7.1</c:v>
                </c:pt>
                <c:pt idx="2">
                  <c:v>8.4</c:v>
                </c:pt>
                <c:pt idx="3">
                  <c:v>11.5</c:v>
                </c:pt>
                <c:pt idx="4">
                  <c:v>12.2</c:v>
                </c:pt>
                <c:pt idx="5">
                  <c:v>16.2</c:v>
                </c:pt>
                <c:pt idx="6">
                  <c:v>14.7</c:v>
                </c:pt>
                <c:pt idx="7">
                  <c:v>16.3</c:v>
                </c:pt>
              </c:numCache>
            </c:numRef>
          </c:val>
        </c:ser>
        <c:ser>
          <c:idx val="1"/>
          <c:order val="1"/>
          <c:tx>
            <c:strRef>
              <c:f>Sheet1!$C$1</c:f>
              <c:strCache>
                <c:ptCount val="1"/>
                <c:pt idx="0">
                  <c:v>VKA</c:v>
                </c:pt>
              </c:strCache>
            </c:strRef>
          </c:tx>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Sheet1!$A$2:$A$9</c:f>
              <c:strCache>
                <c:ptCount val="8"/>
                <c:pt idx="0">
                  <c:v>Overall (n = 10,607)</c:v>
                </c:pt>
                <c:pt idx="1">
                  <c:v>0 (n = 857)</c:v>
                </c:pt>
                <c:pt idx="2">
                  <c:v>1 (n = 3688)</c:v>
                </c:pt>
                <c:pt idx="3">
                  <c:v>2 (n = 3302)</c:v>
                </c:pt>
                <c:pt idx="4">
                  <c:v>3 (n = 1716)</c:v>
                </c:pt>
                <c:pt idx="5">
                  <c:v>4 (n = 757)</c:v>
                </c:pt>
                <c:pt idx="6">
                  <c:v>5 (n = 238)</c:v>
                </c:pt>
                <c:pt idx="7">
                  <c:v>6 (n = 49)</c:v>
                </c:pt>
              </c:strCache>
            </c:strRef>
          </c:cat>
          <c:val>
            <c:numRef>
              <c:f>Sheet1!$C$2:$C$9</c:f>
              <c:numCache>
                <c:formatCode>0.0</c:formatCode>
                <c:ptCount val="8"/>
                <c:pt idx="0">
                  <c:v>45.2</c:v>
                </c:pt>
                <c:pt idx="1">
                  <c:v>35.1</c:v>
                </c:pt>
                <c:pt idx="2">
                  <c:v>43.2</c:v>
                </c:pt>
                <c:pt idx="3">
                  <c:v>47.8</c:v>
                </c:pt>
                <c:pt idx="4">
                  <c:v>50.1</c:v>
                </c:pt>
                <c:pt idx="5">
                  <c:v>45.7</c:v>
                </c:pt>
                <c:pt idx="6">
                  <c:v>42.4</c:v>
                </c:pt>
                <c:pt idx="7">
                  <c:v>32.700000000000003</c:v>
                </c:pt>
              </c:numCache>
            </c:numRef>
          </c:val>
        </c:ser>
        <c:ser>
          <c:idx val="2"/>
          <c:order val="2"/>
          <c:tx>
            <c:strRef>
              <c:f>Sheet1!$D$1</c:f>
              <c:strCache>
                <c:ptCount val="1"/>
                <c:pt idx="0">
                  <c:v>Fxa/DII</c:v>
                </c:pt>
              </c:strCache>
            </c:strRef>
          </c:tx>
          <c:invertIfNegative val="0"/>
          <c:cat>
            <c:strRef>
              <c:f>Sheet1!$A$2:$A$9</c:f>
              <c:strCache>
                <c:ptCount val="8"/>
                <c:pt idx="0">
                  <c:v>Overall (n = 10,607)</c:v>
                </c:pt>
                <c:pt idx="1">
                  <c:v>0 (n = 857)</c:v>
                </c:pt>
                <c:pt idx="2">
                  <c:v>1 (n = 3688)</c:v>
                </c:pt>
                <c:pt idx="3">
                  <c:v>2 (n = 3302)</c:v>
                </c:pt>
                <c:pt idx="4">
                  <c:v>3 (n = 1716)</c:v>
                </c:pt>
                <c:pt idx="5">
                  <c:v>4 (n = 757)</c:v>
                </c:pt>
                <c:pt idx="6">
                  <c:v>5 (n = 238)</c:v>
                </c:pt>
                <c:pt idx="7">
                  <c:v>6 (n = 49)</c:v>
                </c:pt>
              </c:strCache>
            </c:strRef>
          </c:cat>
          <c:val>
            <c:numRef>
              <c:f>Sheet1!$D$2:$D$9</c:f>
              <c:numCache>
                <c:formatCode>0.0</c:formatCode>
                <c:ptCount val="8"/>
                <c:pt idx="0">
                  <c:v>4.5</c:v>
                </c:pt>
                <c:pt idx="1">
                  <c:v>2.6</c:v>
                </c:pt>
                <c:pt idx="2">
                  <c:v>3.9</c:v>
                </c:pt>
                <c:pt idx="3">
                  <c:v>4.5999999999999996</c:v>
                </c:pt>
                <c:pt idx="4">
                  <c:v>5.2</c:v>
                </c:pt>
                <c:pt idx="5">
                  <c:v>7.3</c:v>
                </c:pt>
                <c:pt idx="6">
                  <c:v>2.9</c:v>
                </c:pt>
                <c:pt idx="7">
                  <c:v>14.3</c:v>
                </c:pt>
              </c:numCache>
            </c:numRef>
          </c:val>
        </c:ser>
        <c:ser>
          <c:idx val="3"/>
          <c:order val="3"/>
          <c:tx>
            <c:strRef>
              <c:f>Sheet1!$E$1</c:f>
              <c:strCache>
                <c:ptCount val="1"/>
                <c:pt idx="0">
                  <c:v>AP2</c:v>
                </c:pt>
              </c:strCache>
            </c:strRef>
          </c:tx>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Sheet1!$A$2:$A$9</c:f>
              <c:strCache>
                <c:ptCount val="8"/>
                <c:pt idx="0">
                  <c:v>Overall (n = 10,607)</c:v>
                </c:pt>
                <c:pt idx="1">
                  <c:v>0 (n = 857)</c:v>
                </c:pt>
                <c:pt idx="2">
                  <c:v>1 (n = 3688)</c:v>
                </c:pt>
                <c:pt idx="3">
                  <c:v>2 (n = 3302)</c:v>
                </c:pt>
                <c:pt idx="4">
                  <c:v>3 (n = 1716)</c:v>
                </c:pt>
                <c:pt idx="5">
                  <c:v>4 (n = 757)</c:v>
                </c:pt>
                <c:pt idx="6">
                  <c:v>5 (n = 238)</c:v>
                </c:pt>
                <c:pt idx="7">
                  <c:v>6 (n = 49)</c:v>
                </c:pt>
              </c:strCache>
            </c:strRef>
          </c:cat>
          <c:val>
            <c:numRef>
              <c:f>Sheet1!$E$2:$E$9</c:f>
              <c:numCache>
                <c:formatCode>0.0</c:formatCode>
                <c:ptCount val="8"/>
                <c:pt idx="0">
                  <c:v>25.3</c:v>
                </c:pt>
                <c:pt idx="1">
                  <c:v>30.8</c:v>
                </c:pt>
                <c:pt idx="2">
                  <c:v>27.9</c:v>
                </c:pt>
                <c:pt idx="3">
                  <c:v>23.4</c:v>
                </c:pt>
                <c:pt idx="4">
                  <c:v>21.9</c:v>
                </c:pt>
                <c:pt idx="5">
                  <c:v>22.2</c:v>
                </c:pt>
                <c:pt idx="6">
                  <c:v>26.1</c:v>
                </c:pt>
                <c:pt idx="7">
                  <c:v>22.4</c:v>
                </c:pt>
              </c:numCache>
            </c:numRef>
          </c:val>
        </c:ser>
        <c:ser>
          <c:idx val="4"/>
          <c:order val="4"/>
          <c:tx>
            <c:strRef>
              <c:f>Sheet1!$F$1</c:f>
              <c:strCache>
                <c:ptCount val="1"/>
                <c:pt idx="0">
                  <c:v>None</c:v>
                </c:pt>
              </c:strCache>
            </c:strRef>
          </c:tx>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Sheet1!$A$2:$A$9</c:f>
              <c:strCache>
                <c:ptCount val="8"/>
                <c:pt idx="0">
                  <c:v>Overall (n = 10,607)</c:v>
                </c:pt>
                <c:pt idx="1">
                  <c:v>0 (n = 857)</c:v>
                </c:pt>
                <c:pt idx="2">
                  <c:v>1 (n = 3688)</c:v>
                </c:pt>
                <c:pt idx="3">
                  <c:v>2 (n = 3302)</c:v>
                </c:pt>
                <c:pt idx="4">
                  <c:v>3 (n = 1716)</c:v>
                </c:pt>
                <c:pt idx="5">
                  <c:v>4 (n = 757)</c:v>
                </c:pt>
                <c:pt idx="6">
                  <c:v>5 (n = 238)</c:v>
                </c:pt>
                <c:pt idx="7">
                  <c:v>6 (n = 49)</c:v>
                </c:pt>
              </c:strCache>
            </c:strRef>
          </c:cat>
          <c:val>
            <c:numRef>
              <c:f>Sheet1!$F$2:$F$9</c:f>
              <c:numCache>
                <c:formatCode>0.0</c:formatCode>
                <c:ptCount val="8"/>
                <c:pt idx="0">
                  <c:v>14.4</c:v>
                </c:pt>
                <c:pt idx="1">
                  <c:v>24.4</c:v>
                </c:pt>
                <c:pt idx="2">
                  <c:v>16.7</c:v>
                </c:pt>
                <c:pt idx="3">
                  <c:v>12.6</c:v>
                </c:pt>
                <c:pt idx="4">
                  <c:v>10.5</c:v>
                </c:pt>
                <c:pt idx="5">
                  <c:v>8.6</c:v>
                </c:pt>
                <c:pt idx="6">
                  <c:v>13.9</c:v>
                </c:pt>
                <c:pt idx="7">
                  <c:v>14.3</c:v>
                </c:pt>
              </c:numCache>
            </c:numRef>
          </c:val>
        </c:ser>
        <c:dLbls>
          <c:showLegendKey val="0"/>
          <c:showVal val="0"/>
          <c:showCatName val="0"/>
          <c:showSerName val="0"/>
          <c:showPercent val="0"/>
          <c:showBubbleSize val="0"/>
        </c:dLbls>
        <c:gapWidth val="150"/>
        <c:overlap val="100"/>
        <c:axId val="40769024"/>
        <c:axId val="40770560"/>
      </c:barChart>
      <c:catAx>
        <c:axId val="40769024"/>
        <c:scaling>
          <c:orientation val="minMax"/>
        </c:scaling>
        <c:delete val="1"/>
        <c:axPos val="b"/>
        <c:majorTickMark val="out"/>
        <c:minorTickMark val="none"/>
        <c:tickLblPos val="nextTo"/>
        <c:crossAx val="40770560"/>
        <c:crosses val="autoZero"/>
        <c:auto val="1"/>
        <c:lblAlgn val="ctr"/>
        <c:lblOffset val="100"/>
        <c:noMultiLvlLbl val="0"/>
      </c:catAx>
      <c:valAx>
        <c:axId val="40770560"/>
        <c:scaling>
          <c:orientation val="minMax"/>
        </c:scaling>
        <c:delete val="1"/>
        <c:axPos val="l"/>
        <c:numFmt formatCode="0%" sourceLinked="0"/>
        <c:majorTickMark val="out"/>
        <c:minorTickMark val="none"/>
        <c:tickLblPos val="nextTo"/>
        <c:crossAx val="40769024"/>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074171357583"/>
          <c:y val="9.3464566929133894E-2"/>
          <c:w val="0.74552312915418895"/>
          <c:h val="0.82097975766727804"/>
        </c:manualLayout>
      </c:layout>
      <c:barChart>
        <c:barDir val="col"/>
        <c:grouping val="clustered"/>
        <c:varyColors val="0"/>
        <c:ser>
          <c:idx val="0"/>
          <c:order val="0"/>
          <c:tx>
            <c:strRef>
              <c:f>Sheet1!$B$1</c:f>
              <c:strCache>
                <c:ptCount val="1"/>
                <c:pt idx="0">
                  <c:v>Warfarin</c:v>
                </c:pt>
              </c:strCache>
            </c:strRef>
          </c:tx>
          <c:spPr>
            <a:solidFill>
              <a:schemeClr val="accent5"/>
            </a:solidFill>
            <a:ln w="12700">
              <a:noFill/>
            </a:ln>
          </c:spPr>
          <c:invertIfNegative val="0"/>
          <c:dLbls>
            <c:dLbl>
              <c:idx val="0"/>
              <c:spPr/>
              <c:txPr>
                <a:bodyPr/>
                <a:lstStyle/>
                <a:p>
                  <a:pPr>
                    <a:defRPr sz="1600" b="1">
                      <a:solidFill>
                        <a:schemeClr val="tx1"/>
                      </a:solidFill>
                    </a:defRPr>
                  </a:pPr>
                  <a:endParaRPr lang="en-US"/>
                </a:p>
              </c:txPr>
              <c:showLegendKey val="0"/>
              <c:showVal val="1"/>
              <c:showCatName val="0"/>
              <c:showSerName val="0"/>
              <c:showPercent val="0"/>
              <c:showBubbleSize val="0"/>
            </c:dLbl>
            <c:txPr>
              <a:bodyPr/>
              <a:lstStyle/>
              <a:p>
                <a:pPr>
                  <a:defRPr sz="1600">
                    <a:solidFill>
                      <a:schemeClr val="tx1"/>
                    </a:solidFill>
                  </a:defRPr>
                </a:pPr>
                <a:endParaRPr lang="en-US"/>
              </a:p>
            </c:txPr>
            <c:showLegendKey val="0"/>
            <c:showVal val="1"/>
            <c:showCatName val="0"/>
            <c:showSerName val="0"/>
            <c:showPercent val="0"/>
            <c:showBubbleSize val="0"/>
            <c:showLeaderLines val="0"/>
          </c:dLbls>
          <c:cat>
            <c:strRef>
              <c:f>Sheet1!$A$2</c:f>
              <c:strCache>
                <c:ptCount val="1"/>
                <c:pt idx="0">
                  <c:v>Never interrupted</c:v>
                </c:pt>
              </c:strCache>
            </c:strRef>
          </c:cat>
          <c:val>
            <c:numRef>
              <c:f>Sheet1!$B$2</c:f>
              <c:numCache>
                <c:formatCode>General</c:formatCode>
                <c:ptCount val="1"/>
                <c:pt idx="0">
                  <c:v>34.5</c:v>
                </c:pt>
              </c:numCache>
            </c:numRef>
          </c:val>
        </c:ser>
        <c:ser>
          <c:idx val="1"/>
          <c:order val="1"/>
          <c:tx>
            <c:strRef>
              <c:f>Sheet1!$C$1</c:f>
              <c:strCache>
                <c:ptCount val="1"/>
                <c:pt idx="0">
                  <c:v>Edox 60* mg</c:v>
                </c:pt>
              </c:strCache>
            </c:strRef>
          </c:tx>
          <c:spPr>
            <a:solidFill>
              <a:schemeClr val="tx1"/>
            </a:solidFill>
            <a:ln w="12700">
              <a:noFill/>
            </a:ln>
          </c:spPr>
          <c:invertIfNegative val="0"/>
          <c:dLbls>
            <c:dLbl>
              <c:idx val="0"/>
              <c:spPr/>
              <c:txPr>
                <a:bodyPr/>
                <a:lstStyle/>
                <a:p>
                  <a:pPr>
                    <a:defRPr sz="1600" b="1">
                      <a:solidFill>
                        <a:schemeClr val="tx1"/>
                      </a:solidFill>
                    </a:defRPr>
                  </a:pPr>
                  <a:endParaRPr lang="en-US"/>
                </a:p>
              </c:txPr>
              <c:showLegendKey val="0"/>
              <c:showVal val="1"/>
              <c:showCatName val="0"/>
              <c:showSerName val="0"/>
              <c:showPercent val="0"/>
              <c:showBubbleSize val="0"/>
            </c:dLbl>
            <c:txPr>
              <a:bodyPr/>
              <a:lstStyle/>
              <a:p>
                <a:pPr>
                  <a:defRPr sz="1600">
                    <a:solidFill>
                      <a:schemeClr val="tx1"/>
                    </a:solidFill>
                  </a:defRPr>
                </a:pPr>
                <a:endParaRPr lang="en-US"/>
              </a:p>
            </c:txPr>
            <c:showLegendKey val="0"/>
            <c:showVal val="1"/>
            <c:showCatName val="0"/>
            <c:showSerName val="0"/>
            <c:showPercent val="0"/>
            <c:showBubbleSize val="0"/>
            <c:showLeaderLines val="0"/>
          </c:dLbls>
          <c:cat>
            <c:strRef>
              <c:f>Sheet1!$A$2</c:f>
              <c:strCache>
                <c:ptCount val="1"/>
                <c:pt idx="0">
                  <c:v>Never interrupted</c:v>
                </c:pt>
              </c:strCache>
            </c:strRef>
          </c:cat>
          <c:val>
            <c:numRef>
              <c:f>Sheet1!$C$2</c:f>
              <c:numCache>
                <c:formatCode>General</c:formatCode>
                <c:ptCount val="1"/>
                <c:pt idx="0">
                  <c:v>37.4</c:v>
                </c:pt>
              </c:numCache>
            </c:numRef>
          </c:val>
        </c:ser>
        <c:ser>
          <c:idx val="2"/>
          <c:order val="2"/>
          <c:tx>
            <c:strRef>
              <c:f>Sheet1!$D$1</c:f>
              <c:strCache>
                <c:ptCount val="1"/>
                <c:pt idx="0">
                  <c:v>Edox 30* mg</c:v>
                </c:pt>
              </c:strCache>
            </c:strRef>
          </c:tx>
          <c:spPr>
            <a:solidFill>
              <a:schemeClr val="accent1"/>
            </a:solidFill>
            <a:ln w="12700">
              <a:noFill/>
            </a:ln>
          </c:spPr>
          <c:invertIfNegative val="0"/>
          <c:dLbls>
            <c:txPr>
              <a:bodyPr/>
              <a:lstStyle/>
              <a:p>
                <a:pPr>
                  <a:defRPr sz="1600" b="1">
                    <a:solidFill>
                      <a:schemeClr val="tx1"/>
                    </a:solidFill>
                  </a:defRPr>
                </a:pPr>
                <a:endParaRPr lang="en-US"/>
              </a:p>
            </c:txPr>
            <c:showLegendKey val="0"/>
            <c:showVal val="1"/>
            <c:showCatName val="0"/>
            <c:showSerName val="0"/>
            <c:showPercent val="0"/>
            <c:showBubbleSize val="0"/>
            <c:showLeaderLines val="0"/>
          </c:dLbls>
          <c:cat>
            <c:strRef>
              <c:f>Sheet1!$A$2</c:f>
              <c:strCache>
                <c:ptCount val="1"/>
                <c:pt idx="0">
                  <c:v>Never interrupted</c:v>
                </c:pt>
              </c:strCache>
            </c:strRef>
          </c:cat>
          <c:val>
            <c:numRef>
              <c:f>Sheet1!$D$2</c:f>
              <c:numCache>
                <c:formatCode>General</c:formatCode>
                <c:ptCount val="1"/>
                <c:pt idx="0">
                  <c:v>38.200000000000003</c:v>
                </c:pt>
              </c:numCache>
            </c:numRef>
          </c:val>
        </c:ser>
        <c:dLbls>
          <c:showLegendKey val="0"/>
          <c:showVal val="0"/>
          <c:showCatName val="0"/>
          <c:showSerName val="0"/>
          <c:showPercent val="0"/>
          <c:showBubbleSize val="0"/>
        </c:dLbls>
        <c:gapWidth val="150"/>
        <c:axId val="159042176"/>
        <c:axId val="159052160"/>
      </c:barChart>
      <c:catAx>
        <c:axId val="159042176"/>
        <c:scaling>
          <c:orientation val="minMax"/>
        </c:scaling>
        <c:delete val="0"/>
        <c:axPos val="b"/>
        <c:majorTickMark val="out"/>
        <c:minorTickMark val="none"/>
        <c:tickLblPos val="nextTo"/>
        <c:spPr>
          <a:ln>
            <a:solidFill>
              <a:schemeClr val="tx1"/>
            </a:solidFill>
          </a:ln>
        </c:spPr>
        <c:txPr>
          <a:bodyPr/>
          <a:lstStyle/>
          <a:p>
            <a:pPr>
              <a:defRPr b="1">
                <a:solidFill>
                  <a:schemeClr val="tx1"/>
                </a:solidFill>
              </a:defRPr>
            </a:pPr>
            <a:endParaRPr lang="en-US"/>
          </a:p>
        </c:txPr>
        <c:crossAx val="159052160"/>
        <c:crosses val="autoZero"/>
        <c:auto val="1"/>
        <c:lblAlgn val="ctr"/>
        <c:lblOffset val="100"/>
        <c:noMultiLvlLbl val="0"/>
      </c:catAx>
      <c:valAx>
        <c:axId val="159052160"/>
        <c:scaling>
          <c:orientation val="minMax"/>
          <c:max val="40"/>
          <c:min val="0"/>
        </c:scaling>
        <c:delete val="0"/>
        <c:axPos val="l"/>
        <c:numFmt formatCode="#,##0" sourceLinked="0"/>
        <c:majorTickMark val="out"/>
        <c:minorTickMark val="none"/>
        <c:tickLblPos val="nextTo"/>
        <c:spPr>
          <a:ln>
            <a:solidFill>
              <a:schemeClr val="tx1"/>
            </a:solidFill>
          </a:ln>
        </c:spPr>
        <c:txPr>
          <a:bodyPr/>
          <a:lstStyle/>
          <a:p>
            <a:pPr>
              <a:defRPr sz="1600">
                <a:solidFill>
                  <a:schemeClr val="tx1"/>
                </a:solidFill>
              </a:defRPr>
            </a:pPr>
            <a:endParaRPr lang="en-US"/>
          </a:p>
        </c:txPr>
        <c:crossAx val="159042176"/>
        <c:crosses val="autoZero"/>
        <c:crossBetween val="between"/>
        <c:majorUnit val="10"/>
      </c:valAx>
    </c:plotArea>
    <c:plotVisOnly val="1"/>
    <c:dispBlanksAs val="gap"/>
    <c:showDLblsOverMax val="0"/>
  </c:chart>
  <c:spPr>
    <a:noFill/>
  </c:spPr>
  <c:txPr>
    <a:bodyPr/>
    <a:lstStyle/>
    <a:p>
      <a:pPr>
        <a:defRPr sz="1800">
          <a:solidFill>
            <a:schemeClr val="bg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480357294047903E-2"/>
          <c:y val="9.8972602739725996E-2"/>
          <c:w val="0.46628320386129501"/>
          <c:h val="0.81869107971092703"/>
        </c:manualLayout>
      </c:layout>
      <c:barChart>
        <c:barDir val="col"/>
        <c:grouping val="clustered"/>
        <c:varyColors val="0"/>
        <c:ser>
          <c:idx val="0"/>
          <c:order val="0"/>
          <c:tx>
            <c:strRef>
              <c:f>Sheet1!$B$1</c:f>
              <c:strCache>
                <c:ptCount val="1"/>
                <c:pt idx="0">
                  <c:v>Warfarin (n = 7012)</c:v>
                </c:pt>
              </c:strCache>
            </c:strRef>
          </c:tx>
          <c:spPr>
            <a:solidFill>
              <a:schemeClr val="accent5"/>
            </a:solidFill>
            <a:ln w="12700">
              <a:solidFill>
                <a:schemeClr val="bg1"/>
              </a:solidFill>
            </a:ln>
          </c:spPr>
          <c:invertIfNegative val="0"/>
          <c:dPt>
            <c:idx val="0"/>
            <c:invertIfNegative val="0"/>
            <c:bubble3D val="0"/>
            <c:spPr>
              <a:solidFill>
                <a:schemeClr val="accent5"/>
              </a:solidFill>
              <a:ln w="12700">
                <a:noFill/>
              </a:ln>
            </c:spPr>
          </c:dPt>
          <c:dLbls>
            <c:txPr>
              <a:bodyPr/>
              <a:lstStyle/>
              <a:p>
                <a:pPr>
                  <a:defRPr sz="1600" b="1">
                    <a:solidFill>
                      <a:schemeClr val="tx1"/>
                    </a:solidFill>
                  </a:defRPr>
                </a:pPr>
                <a:endParaRPr lang="en-US"/>
              </a:p>
            </c:txPr>
            <c:showLegendKey val="0"/>
            <c:showVal val="1"/>
            <c:showCatName val="0"/>
            <c:showSerName val="0"/>
            <c:showPercent val="0"/>
            <c:showBubbleSize val="0"/>
            <c:showLeaderLines val="0"/>
          </c:dLbls>
          <c:cat>
            <c:strRef>
              <c:f>Sheet1!$A$2</c:f>
              <c:strCache>
                <c:ptCount val="1"/>
                <c:pt idx="0">
                  <c:v>Severe adverse event</c:v>
                </c:pt>
              </c:strCache>
            </c:strRef>
          </c:cat>
          <c:val>
            <c:numRef>
              <c:f>Sheet1!$B$2</c:f>
              <c:numCache>
                <c:formatCode>General</c:formatCode>
                <c:ptCount val="1"/>
                <c:pt idx="0">
                  <c:v>18.399999999999999</c:v>
                </c:pt>
              </c:numCache>
            </c:numRef>
          </c:val>
        </c:ser>
        <c:ser>
          <c:idx val="1"/>
          <c:order val="1"/>
          <c:tx>
            <c:strRef>
              <c:f>Sheet1!$C$1</c:f>
              <c:strCache>
                <c:ptCount val="1"/>
                <c:pt idx="0">
                  <c:v>Edox 60* mg (n = 7012)</c:v>
                </c:pt>
              </c:strCache>
            </c:strRef>
          </c:tx>
          <c:spPr>
            <a:solidFill>
              <a:schemeClr val="tx1"/>
            </a:solidFill>
            <a:ln w="12700">
              <a:noFill/>
            </a:ln>
          </c:spPr>
          <c:invertIfNegative val="0"/>
          <c:dLbls>
            <c:txPr>
              <a:bodyPr/>
              <a:lstStyle/>
              <a:p>
                <a:pPr>
                  <a:defRPr sz="1600" b="1">
                    <a:solidFill>
                      <a:schemeClr val="tx1"/>
                    </a:solidFill>
                  </a:defRPr>
                </a:pPr>
                <a:endParaRPr lang="en-US"/>
              </a:p>
            </c:txPr>
            <c:showLegendKey val="0"/>
            <c:showVal val="1"/>
            <c:showCatName val="0"/>
            <c:showSerName val="0"/>
            <c:showPercent val="0"/>
            <c:showBubbleSize val="0"/>
            <c:showLeaderLines val="0"/>
          </c:dLbls>
          <c:cat>
            <c:strRef>
              <c:f>Sheet1!$A$2</c:f>
              <c:strCache>
                <c:ptCount val="1"/>
                <c:pt idx="0">
                  <c:v>Severe adverse event</c:v>
                </c:pt>
              </c:strCache>
            </c:strRef>
          </c:cat>
          <c:val>
            <c:numRef>
              <c:f>Sheet1!$C$2</c:f>
              <c:numCache>
                <c:formatCode>General</c:formatCode>
                <c:ptCount val="1"/>
                <c:pt idx="0">
                  <c:v>17.3</c:v>
                </c:pt>
              </c:numCache>
            </c:numRef>
          </c:val>
        </c:ser>
        <c:ser>
          <c:idx val="2"/>
          <c:order val="2"/>
          <c:tx>
            <c:strRef>
              <c:f>Sheet1!$D$1</c:f>
              <c:strCache>
                <c:ptCount val="1"/>
                <c:pt idx="0">
                  <c:v>Edox 30* mg (n = 7002)</c:v>
                </c:pt>
              </c:strCache>
            </c:strRef>
          </c:tx>
          <c:spPr>
            <a:solidFill>
              <a:schemeClr val="accent1"/>
            </a:solidFill>
            <a:ln w="12700">
              <a:noFill/>
            </a:ln>
          </c:spPr>
          <c:invertIfNegative val="0"/>
          <c:dLbls>
            <c:txPr>
              <a:bodyPr/>
              <a:lstStyle/>
              <a:p>
                <a:pPr>
                  <a:defRPr sz="1600" b="1">
                    <a:solidFill>
                      <a:schemeClr val="tx1"/>
                    </a:solidFill>
                  </a:defRPr>
                </a:pPr>
                <a:endParaRPr lang="en-US"/>
              </a:p>
            </c:txPr>
            <c:showLegendKey val="0"/>
            <c:showVal val="1"/>
            <c:showCatName val="0"/>
            <c:showSerName val="0"/>
            <c:showPercent val="0"/>
            <c:showBubbleSize val="0"/>
            <c:showLeaderLines val="0"/>
          </c:dLbls>
          <c:cat>
            <c:strRef>
              <c:f>Sheet1!$A$2</c:f>
              <c:strCache>
                <c:ptCount val="1"/>
                <c:pt idx="0">
                  <c:v>Severe adverse event</c:v>
                </c:pt>
              </c:strCache>
            </c:strRef>
          </c:cat>
          <c:val>
            <c:numRef>
              <c:f>Sheet1!$D$2</c:f>
              <c:numCache>
                <c:formatCode>General</c:formatCode>
                <c:ptCount val="1"/>
                <c:pt idx="0">
                  <c:v>18.3</c:v>
                </c:pt>
              </c:numCache>
            </c:numRef>
          </c:val>
        </c:ser>
        <c:dLbls>
          <c:showLegendKey val="0"/>
          <c:showVal val="0"/>
          <c:showCatName val="0"/>
          <c:showSerName val="0"/>
          <c:showPercent val="0"/>
          <c:showBubbleSize val="0"/>
        </c:dLbls>
        <c:gapWidth val="150"/>
        <c:axId val="159373952"/>
        <c:axId val="159121792"/>
      </c:barChart>
      <c:catAx>
        <c:axId val="159373952"/>
        <c:scaling>
          <c:orientation val="minMax"/>
        </c:scaling>
        <c:delete val="0"/>
        <c:axPos val="b"/>
        <c:majorTickMark val="out"/>
        <c:minorTickMark val="none"/>
        <c:tickLblPos val="nextTo"/>
        <c:spPr>
          <a:ln>
            <a:solidFill>
              <a:schemeClr val="tx1"/>
            </a:solidFill>
          </a:ln>
        </c:spPr>
        <c:txPr>
          <a:bodyPr/>
          <a:lstStyle/>
          <a:p>
            <a:pPr>
              <a:defRPr b="1">
                <a:solidFill>
                  <a:schemeClr val="tx1"/>
                </a:solidFill>
              </a:defRPr>
            </a:pPr>
            <a:endParaRPr lang="en-US"/>
          </a:p>
        </c:txPr>
        <c:crossAx val="159121792"/>
        <c:crosses val="autoZero"/>
        <c:auto val="1"/>
        <c:lblAlgn val="ctr"/>
        <c:lblOffset val="100"/>
        <c:noMultiLvlLbl val="0"/>
      </c:catAx>
      <c:valAx>
        <c:axId val="159121792"/>
        <c:scaling>
          <c:orientation val="minMax"/>
          <c:max val="40"/>
          <c:min val="0"/>
        </c:scaling>
        <c:delete val="0"/>
        <c:axPos val="l"/>
        <c:numFmt formatCode="#,##0" sourceLinked="0"/>
        <c:majorTickMark val="out"/>
        <c:minorTickMark val="none"/>
        <c:tickLblPos val="nextTo"/>
        <c:spPr>
          <a:ln>
            <a:solidFill>
              <a:schemeClr val="tx1"/>
            </a:solidFill>
          </a:ln>
        </c:spPr>
        <c:txPr>
          <a:bodyPr/>
          <a:lstStyle/>
          <a:p>
            <a:pPr>
              <a:defRPr sz="1600">
                <a:solidFill>
                  <a:schemeClr val="tx1"/>
                </a:solidFill>
              </a:defRPr>
            </a:pPr>
            <a:endParaRPr lang="en-US"/>
          </a:p>
        </c:txPr>
        <c:crossAx val="159373952"/>
        <c:crosses val="autoZero"/>
        <c:crossBetween val="between"/>
        <c:majorUnit val="10"/>
      </c:valAx>
    </c:plotArea>
    <c:legend>
      <c:legendPos val="t"/>
      <c:legendEntry>
        <c:idx val="0"/>
        <c:txPr>
          <a:bodyPr/>
          <a:lstStyle/>
          <a:p>
            <a:pPr>
              <a:defRPr sz="1600" b="1">
                <a:solidFill>
                  <a:schemeClr val="tx1"/>
                </a:solidFill>
              </a:defRPr>
            </a:pPr>
            <a:endParaRPr lang="en-US"/>
          </a:p>
        </c:txPr>
      </c:legendEntry>
      <c:legendEntry>
        <c:idx val="1"/>
        <c:txPr>
          <a:bodyPr/>
          <a:lstStyle/>
          <a:p>
            <a:pPr>
              <a:defRPr sz="1600" b="1">
                <a:solidFill>
                  <a:schemeClr val="tx1"/>
                </a:solidFill>
              </a:defRPr>
            </a:pPr>
            <a:endParaRPr lang="en-US"/>
          </a:p>
        </c:txPr>
      </c:legendEntry>
      <c:legendEntry>
        <c:idx val="2"/>
        <c:txPr>
          <a:bodyPr/>
          <a:lstStyle/>
          <a:p>
            <a:pPr>
              <a:defRPr sz="1600" b="1">
                <a:solidFill>
                  <a:schemeClr val="tx1"/>
                </a:solidFill>
              </a:defRPr>
            </a:pPr>
            <a:endParaRPr lang="en-US"/>
          </a:p>
        </c:txPr>
      </c:legendEntry>
      <c:layout>
        <c:manualLayout>
          <c:xMode val="edge"/>
          <c:yMode val="edge"/>
          <c:x val="0.11490320740446699"/>
          <c:y val="1.3698630136986301E-2"/>
          <c:w val="0.47039919431830501"/>
          <c:h val="0.21990364218171399"/>
        </c:manualLayout>
      </c:layout>
      <c:overlay val="0"/>
      <c:spPr>
        <a:ln>
          <a:solidFill>
            <a:schemeClr val="tx1"/>
          </a:solidFill>
        </a:ln>
      </c:spPr>
      <c:txPr>
        <a:bodyPr/>
        <a:lstStyle/>
        <a:p>
          <a:pPr>
            <a:defRPr sz="1600" b="1"/>
          </a:pPr>
          <a:endParaRPr lang="en-US"/>
        </a:p>
      </c:txPr>
    </c:legend>
    <c:plotVisOnly val="1"/>
    <c:dispBlanksAs val="gap"/>
    <c:showDLblsOverMax val="0"/>
  </c:chart>
  <c:spPr>
    <a:noFill/>
  </c:spPr>
  <c:txPr>
    <a:bodyPr/>
    <a:lstStyle/>
    <a:p>
      <a:pPr>
        <a:defRPr sz="1800">
          <a:solidFill>
            <a:schemeClr val="bg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480357294047903E-2"/>
          <c:y val="0.101255707762557"/>
          <c:w val="0.90017272034544005"/>
          <c:h val="0.81640797468809601"/>
        </c:manualLayout>
      </c:layout>
      <c:barChart>
        <c:barDir val="col"/>
        <c:grouping val="clustered"/>
        <c:varyColors val="0"/>
        <c:ser>
          <c:idx val="0"/>
          <c:order val="0"/>
          <c:tx>
            <c:strRef>
              <c:f>Sheet1!$B$1</c:f>
              <c:strCache>
                <c:ptCount val="1"/>
                <c:pt idx="0">
                  <c:v>Warfarin</c:v>
                </c:pt>
              </c:strCache>
            </c:strRef>
          </c:tx>
          <c:spPr>
            <a:solidFill>
              <a:schemeClr val="accent5"/>
            </a:solidFill>
            <a:ln w="12700">
              <a:solidFill>
                <a:schemeClr val="bg1"/>
              </a:solidFill>
            </a:ln>
          </c:spPr>
          <c:invertIfNegative val="0"/>
          <c:dPt>
            <c:idx val="0"/>
            <c:invertIfNegative val="0"/>
            <c:bubble3D val="0"/>
            <c:spPr>
              <a:solidFill>
                <a:schemeClr val="accent5"/>
              </a:solidFill>
              <a:ln w="12700">
                <a:noFill/>
              </a:ln>
            </c:spPr>
          </c:dPt>
          <c:dLbls>
            <c:txPr>
              <a:bodyPr/>
              <a:lstStyle/>
              <a:p>
                <a:pPr>
                  <a:defRPr sz="1600" b="1">
                    <a:solidFill>
                      <a:schemeClr val="tx1"/>
                    </a:solidFill>
                  </a:defRPr>
                </a:pPr>
                <a:endParaRPr lang="en-US"/>
              </a:p>
            </c:txPr>
            <c:showLegendKey val="0"/>
            <c:showVal val="1"/>
            <c:showCatName val="0"/>
            <c:showSerName val="0"/>
            <c:showPercent val="0"/>
            <c:showBubbleSize val="0"/>
            <c:showLeaderLines val="0"/>
          </c:dLbls>
          <c:cat>
            <c:strRef>
              <c:f>Sheet1!$A$2</c:f>
              <c:strCache>
                <c:ptCount val="1"/>
                <c:pt idx="0">
                  <c:v>AST or ALT &gt; 3x ULN</c:v>
                </c:pt>
              </c:strCache>
            </c:strRef>
          </c:cat>
          <c:val>
            <c:numRef>
              <c:f>Sheet1!$B$2</c:f>
              <c:numCache>
                <c:formatCode>General</c:formatCode>
                <c:ptCount val="1"/>
                <c:pt idx="0">
                  <c:v>2.1</c:v>
                </c:pt>
              </c:numCache>
            </c:numRef>
          </c:val>
        </c:ser>
        <c:ser>
          <c:idx val="1"/>
          <c:order val="1"/>
          <c:tx>
            <c:strRef>
              <c:f>Sheet1!$C$1</c:f>
              <c:strCache>
                <c:ptCount val="1"/>
                <c:pt idx="0">
                  <c:v>Edox 60* mg</c:v>
                </c:pt>
              </c:strCache>
            </c:strRef>
          </c:tx>
          <c:spPr>
            <a:solidFill>
              <a:schemeClr val="tx1"/>
            </a:solidFill>
            <a:ln w="12700">
              <a:solidFill>
                <a:srgbClr val="FF3399"/>
              </a:solidFill>
            </a:ln>
          </c:spPr>
          <c:invertIfNegative val="0"/>
          <c:dPt>
            <c:idx val="0"/>
            <c:invertIfNegative val="0"/>
            <c:bubble3D val="0"/>
            <c:spPr>
              <a:solidFill>
                <a:schemeClr val="tx1"/>
              </a:solidFill>
              <a:ln w="12700">
                <a:noFill/>
              </a:ln>
            </c:spPr>
          </c:dPt>
          <c:dLbls>
            <c:txPr>
              <a:bodyPr/>
              <a:lstStyle/>
              <a:p>
                <a:pPr>
                  <a:defRPr sz="1600" b="1">
                    <a:solidFill>
                      <a:schemeClr val="tx1"/>
                    </a:solidFill>
                  </a:defRPr>
                </a:pPr>
                <a:endParaRPr lang="en-US"/>
              </a:p>
            </c:txPr>
            <c:showLegendKey val="0"/>
            <c:showVal val="1"/>
            <c:showCatName val="0"/>
            <c:showSerName val="0"/>
            <c:showPercent val="0"/>
            <c:showBubbleSize val="0"/>
            <c:showLeaderLines val="0"/>
          </c:dLbls>
          <c:cat>
            <c:strRef>
              <c:f>Sheet1!$A$2</c:f>
              <c:strCache>
                <c:ptCount val="1"/>
                <c:pt idx="0">
                  <c:v>AST or ALT &gt; 3x ULN</c:v>
                </c:pt>
              </c:strCache>
            </c:strRef>
          </c:cat>
          <c:val>
            <c:numRef>
              <c:f>Sheet1!$C$2</c:f>
              <c:numCache>
                <c:formatCode>General</c:formatCode>
                <c:ptCount val="1"/>
                <c:pt idx="0">
                  <c:v>2.2000000000000002</c:v>
                </c:pt>
              </c:numCache>
            </c:numRef>
          </c:val>
        </c:ser>
        <c:ser>
          <c:idx val="2"/>
          <c:order val="2"/>
          <c:tx>
            <c:strRef>
              <c:f>Sheet1!$D$1</c:f>
              <c:strCache>
                <c:ptCount val="1"/>
                <c:pt idx="0">
                  <c:v>Edox 30* mg</c:v>
                </c:pt>
              </c:strCache>
            </c:strRef>
          </c:tx>
          <c:spPr>
            <a:solidFill>
              <a:schemeClr val="accent1"/>
            </a:solidFill>
            <a:ln w="12700">
              <a:noFill/>
            </a:ln>
          </c:spPr>
          <c:invertIfNegative val="0"/>
          <c:dLbls>
            <c:txPr>
              <a:bodyPr/>
              <a:lstStyle/>
              <a:p>
                <a:pPr>
                  <a:defRPr sz="1600" b="1">
                    <a:solidFill>
                      <a:schemeClr val="tx1"/>
                    </a:solidFill>
                  </a:defRPr>
                </a:pPr>
                <a:endParaRPr lang="en-US"/>
              </a:p>
            </c:txPr>
            <c:showLegendKey val="0"/>
            <c:showVal val="1"/>
            <c:showCatName val="0"/>
            <c:showSerName val="0"/>
            <c:showPercent val="0"/>
            <c:showBubbleSize val="0"/>
            <c:showLeaderLines val="0"/>
          </c:dLbls>
          <c:cat>
            <c:strRef>
              <c:f>Sheet1!$A$2</c:f>
              <c:strCache>
                <c:ptCount val="1"/>
                <c:pt idx="0">
                  <c:v>AST or ALT &gt; 3x ULN</c:v>
                </c:pt>
              </c:strCache>
            </c:strRef>
          </c:cat>
          <c:val>
            <c:numRef>
              <c:f>Sheet1!$D$2</c:f>
              <c:numCache>
                <c:formatCode>General</c:formatCode>
                <c:ptCount val="1"/>
                <c:pt idx="0">
                  <c:v>2.1</c:v>
                </c:pt>
              </c:numCache>
            </c:numRef>
          </c:val>
        </c:ser>
        <c:dLbls>
          <c:showLegendKey val="0"/>
          <c:showVal val="0"/>
          <c:showCatName val="0"/>
          <c:showSerName val="0"/>
          <c:showPercent val="0"/>
          <c:showBubbleSize val="0"/>
        </c:dLbls>
        <c:gapWidth val="150"/>
        <c:axId val="159191808"/>
        <c:axId val="159193344"/>
      </c:barChart>
      <c:catAx>
        <c:axId val="159191808"/>
        <c:scaling>
          <c:orientation val="minMax"/>
        </c:scaling>
        <c:delete val="0"/>
        <c:axPos val="b"/>
        <c:majorTickMark val="out"/>
        <c:minorTickMark val="none"/>
        <c:tickLblPos val="nextTo"/>
        <c:spPr>
          <a:ln>
            <a:solidFill>
              <a:schemeClr val="tx1"/>
            </a:solidFill>
          </a:ln>
        </c:spPr>
        <c:txPr>
          <a:bodyPr/>
          <a:lstStyle/>
          <a:p>
            <a:pPr>
              <a:defRPr b="1">
                <a:solidFill>
                  <a:schemeClr val="tx1"/>
                </a:solidFill>
              </a:defRPr>
            </a:pPr>
            <a:endParaRPr lang="en-US"/>
          </a:p>
        </c:txPr>
        <c:crossAx val="159193344"/>
        <c:crosses val="autoZero"/>
        <c:auto val="1"/>
        <c:lblAlgn val="ctr"/>
        <c:lblOffset val="100"/>
        <c:noMultiLvlLbl val="0"/>
      </c:catAx>
      <c:valAx>
        <c:axId val="159193344"/>
        <c:scaling>
          <c:orientation val="minMax"/>
          <c:max val="5"/>
          <c:min val="0"/>
        </c:scaling>
        <c:delete val="0"/>
        <c:axPos val="l"/>
        <c:numFmt formatCode="#,##0" sourceLinked="0"/>
        <c:majorTickMark val="out"/>
        <c:minorTickMark val="none"/>
        <c:tickLblPos val="nextTo"/>
        <c:spPr>
          <a:ln>
            <a:solidFill>
              <a:schemeClr val="tx1"/>
            </a:solidFill>
          </a:ln>
        </c:spPr>
        <c:txPr>
          <a:bodyPr/>
          <a:lstStyle/>
          <a:p>
            <a:pPr>
              <a:defRPr sz="1600">
                <a:solidFill>
                  <a:schemeClr val="tx1"/>
                </a:solidFill>
              </a:defRPr>
            </a:pPr>
            <a:endParaRPr lang="en-US"/>
          </a:p>
        </c:txPr>
        <c:crossAx val="159191808"/>
        <c:crosses val="autoZero"/>
        <c:crossBetween val="between"/>
        <c:majorUnit val="1"/>
      </c:valAx>
    </c:plotArea>
    <c:plotVisOnly val="1"/>
    <c:dispBlanksAs val="gap"/>
    <c:showDLblsOverMax val="0"/>
  </c:chart>
  <c:spPr>
    <a:noFill/>
  </c:spPr>
  <c:txPr>
    <a:bodyPr/>
    <a:lstStyle/>
    <a:p>
      <a:pPr>
        <a:defRPr sz="1800">
          <a:solidFill>
            <a:schemeClr val="bg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RE-LY</c:v>
                </c:pt>
              </c:strCache>
            </c:strRef>
          </c:tx>
          <c:dPt>
            <c:idx val="0"/>
            <c:bubble3D val="0"/>
            <c:spPr>
              <a:solidFill>
                <a:schemeClr val="accent4"/>
              </a:solidFill>
            </c:spPr>
          </c:dPt>
          <c:dPt>
            <c:idx val="1"/>
            <c:bubble3D val="0"/>
            <c:spPr>
              <a:solidFill>
                <a:schemeClr val="accent5"/>
              </a:solidFill>
            </c:spPr>
          </c:dPt>
          <c:dPt>
            <c:idx val="2"/>
            <c:bubble3D val="0"/>
            <c:spPr>
              <a:solidFill>
                <a:schemeClr val="accent1"/>
              </a:solidFill>
            </c:spPr>
          </c:dPt>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sz="1600" b="1">
                    <a:solidFill>
                      <a:schemeClr val="bg1"/>
                    </a:solidFill>
                  </a:defRPr>
                </a:pPr>
                <a:endParaRPr lang="en-US"/>
              </a:p>
            </c:txPr>
            <c:showLegendKey val="0"/>
            <c:showVal val="0"/>
            <c:showCatName val="0"/>
            <c:showSerName val="0"/>
            <c:showPercent val="0"/>
            <c:showBubbleSize val="0"/>
          </c:dLbls>
          <c:cat>
            <c:strRef>
              <c:f>Sheet1!$A$2:$A$4</c:f>
              <c:strCache>
                <c:ptCount val="3"/>
                <c:pt idx="0">
                  <c:v>0-1</c:v>
                </c:pt>
                <c:pt idx="1">
                  <c:v>2</c:v>
                </c:pt>
                <c:pt idx="2">
                  <c:v>3-6</c:v>
                </c:pt>
              </c:strCache>
            </c:strRef>
          </c:cat>
          <c:val>
            <c:numRef>
              <c:f>Sheet1!$B$2:$B$4</c:f>
              <c:numCache>
                <c:formatCode>General</c:formatCode>
                <c:ptCount val="3"/>
                <c:pt idx="0">
                  <c:v>32</c:v>
                </c:pt>
                <c:pt idx="1">
                  <c:v>35</c:v>
                </c:pt>
                <c:pt idx="2">
                  <c:v>33</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RE-LY</c:v>
                </c:pt>
              </c:strCache>
            </c:strRef>
          </c:tx>
          <c:dPt>
            <c:idx val="0"/>
            <c:bubble3D val="0"/>
            <c:spPr>
              <a:solidFill>
                <a:srgbClr val="FFFF00"/>
              </a:solidFill>
            </c:spPr>
          </c:dPt>
          <c:dPt>
            <c:idx val="1"/>
            <c:bubble3D val="0"/>
            <c:spPr>
              <a:solidFill>
                <a:schemeClr val="accent5"/>
              </a:solidFill>
            </c:spPr>
          </c:dPt>
          <c:dPt>
            <c:idx val="2"/>
            <c:bubble3D val="0"/>
            <c:spPr>
              <a:solidFill>
                <a:schemeClr val="accent1"/>
              </a:solidFill>
            </c:spPr>
          </c:dPt>
          <c:dLbls>
            <c:dLbl>
              <c:idx val="1"/>
              <c:layout>
                <c:manualLayout>
                  <c:x val="-0.13380253353476701"/>
                  <c:y val="0.13500203666477201"/>
                </c:manualLayout>
              </c:layout>
              <c:spPr/>
              <c:txPr>
                <a:bodyPr/>
                <a:lstStyle/>
                <a:p>
                  <a:pPr>
                    <a:defRPr sz="1600" b="1">
                      <a:solidFill>
                        <a:schemeClr val="bg2"/>
                      </a:solidFill>
                      <a:latin typeface="Arial" pitchFamily="34" charset="0"/>
                      <a:cs typeface="Arial" pitchFamily="34" charset="0"/>
                    </a:defRPr>
                  </a:pPr>
                  <a:endParaRPr lang="en-US"/>
                </a:p>
              </c:txPr>
              <c:showLegendKey val="0"/>
              <c:showVal val="1"/>
              <c:showCatName val="0"/>
              <c:showSerName val="0"/>
              <c:showPercent val="0"/>
              <c:showBubbleSize val="0"/>
            </c:dLbl>
            <c:dLbl>
              <c:idx val="2"/>
              <c:layout/>
              <c:spPr/>
              <c:txPr>
                <a:bodyPr/>
                <a:lstStyle/>
                <a:p>
                  <a:pPr>
                    <a:defRPr sz="1600" b="1">
                      <a:solidFill>
                        <a:schemeClr val="bg2"/>
                      </a:solidFill>
                      <a:latin typeface="Arial" pitchFamily="34" charset="0"/>
                      <a:cs typeface="Arial" pitchFamily="34" charset="0"/>
                    </a:defRPr>
                  </a:pPr>
                  <a:endParaRPr lang="en-US"/>
                </a:p>
              </c:txPr>
              <c:showLegendKey val="0"/>
              <c:showVal val="1"/>
              <c:showCatName val="0"/>
              <c:showSerName val="0"/>
              <c:showPercent val="0"/>
              <c:showBubbleSize val="0"/>
            </c:dLbl>
            <c:showLegendKey val="0"/>
            <c:showVal val="0"/>
            <c:showCatName val="0"/>
            <c:showSerName val="0"/>
            <c:showPercent val="0"/>
            <c:showBubbleSize val="0"/>
          </c:dLbls>
          <c:cat>
            <c:strRef>
              <c:f>Sheet1!$A$2:$A$4</c:f>
              <c:strCache>
                <c:ptCount val="3"/>
                <c:pt idx="0">
                  <c:v>0-1</c:v>
                </c:pt>
                <c:pt idx="1">
                  <c:v>2</c:v>
                </c:pt>
                <c:pt idx="2">
                  <c:v>3-6</c:v>
                </c:pt>
              </c:strCache>
            </c:strRef>
          </c:cat>
          <c:val>
            <c:numRef>
              <c:f>Sheet1!$B$2:$B$4</c:f>
              <c:numCache>
                <c:formatCode>General</c:formatCode>
                <c:ptCount val="3"/>
                <c:pt idx="0">
                  <c:v>0</c:v>
                </c:pt>
                <c:pt idx="1">
                  <c:v>13</c:v>
                </c:pt>
                <c:pt idx="2">
                  <c:v>87</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RE-LY</c:v>
                </c:pt>
              </c:strCache>
            </c:strRef>
          </c:tx>
          <c:dPt>
            <c:idx val="0"/>
            <c:bubble3D val="0"/>
            <c:spPr>
              <a:solidFill>
                <a:srgbClr val="FFFF00"/>
              </a:solidFill>
            </c:spPr>
          </c:dPt>
          <c:dPt>
            <c:idx val="1"/>
            <c:bubble3D val="0"/>
            <c:spPr>
              <a:solidFill>
                <a:schemeClr val="accent5"/>
              </a:solidFill>
            </c:spPr>
          </c:dPt>
          <c:dPt>
            <c:idx val="2"/>
            <c:bubble3D val="0"/>
            <c:spPr>
              <a:solidFill>
                <a:schemeClr val="accent1"/>
              </a:solidFill>
            </c:spPr>
          </c:dPt>
          <c:dLbls>
            <c:dLbl>
              <c:idx val="0"/>
              <c:delete val="1"/>
            </c:dLbl>
            <c:txPr>
              <a:bodyPr/>
              <a:lstStyle/>
              <a:p>
                <a:pPr>
                  <a:defRPr sz="1600" b="1">
                    <a:solidFill>
                      <a:schemeClr val="bg2"/>
                    </a:solidFill>
                    <a:latin typeface="Arial" pitchFamily="34" charset="0"/>
                    <a:cs typeface="Arial" pitchFamily="34" charset="0"/>
                  </a:defRPr>
                </a:pPr>
                <a:endParaRPr lang="en-US"/>
              </a:p>
            </c:txPr>
            <c:showLegendKey val="0"/>
            <c:showVal val="1"/>
            <c:showCatName val="0"/>
            <c:showSerName val="0"/>
            <c:showPercent val="0"/>
            <c:showBubbleSize val="0"/>
            <c:showLeaderLines val="1"/>
          </c:dLbls>
          <c:cat>
            <c:strRef>
              <c:f>Sheet1!$A$2:$A$4</c:f>
              <c:strCache>
                <c:ptCount val="3"/>
                <c:pt idx="0">
                  <c:v>0-1</c:v>
                </c:pt>
                <c:pt idx="1">
                  <c:v>2</c:v>
                </c:pt>
                <c:pt idx="2">
                  <c:v>3-6</c:v>
                </c:pt>
              </c:strCache>
            </c:strRef>
          </c:cat>
          <c:val>
            <c:numRef>
              <c:f>Sheet1!$B$2:$B$4</c:f>
              <c:numCache>
                <c:formatCode>General</c:formatCode>
                <c:ptCount val="3"/>
                <c:pt idx="0">
                  <c:v>0</c:v>
                </c:pt>
                <c:pt idx="1">
                  <c:v>47</c:v>
                </c:pt>
                <c:pt idx="2">
                  <c:v>53</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C31C14-2C5A-46AC-AE22-A9B0E3269E09}" type="datetimeFigureOut">
              <a:rPr lang="en-US" smtClean="0"/>
              <a:pPr/>
              <a:t>11/5/2014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4EDA89-E370-4E8B-964C-D48F8D79FBF4}" type="slidenum">
              <a:rPr lang="en-US" smtClean="0"/>
              <a:pPr/>
              <a:t>‹#›</a:t>
            </a:fld>
            <a:endParaRPr lang="en-US" dirty="0"/>
          </a:p>
        </p:txBody>
      </p:sp>
    </p:spTree>
    <p:extLst>
      <p:ext uri="{BB962C8B-B14F-4D97-AF65-F5344CB8AC3E}">
        <p14:creationId xmlns:p14="http://schemas.microsoft.com/office/powerpoint/2010/main" val="1546808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latin typeface="Arial" charset="0"/>
              </a:defRPr>
            </a:lvl1pPr>
          </a:lstStyle>
          <a:p>
            <a:endParaRPr lang="en-US" dirty="0"/>
          </a:p>
        </p:txBody>
      </p:sp>
      <p:sp>
        <p:nvSpPr>
          <p:cNvPr id="471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atin typeface="Arial" charset="0"/>
              </a:defRPr>
            </a:lvl1pPr>
          </a:lstStyle>
          <a:p>
            <a:endParaRPr lang="en-US" dirty="0"/>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atin typeface="Arial" charset="0"/>
              </a:defRPr>
            </a:lvl1pPr>
          </a:lstStyle>
          <a:p>
            <a:endParaRPr lang="en-US" dirty="0"/>
          </a:p>
        </p:txBody>
      </p:sp>
      <p:sp>
        <p:nvSpPr>
          <p:cNvPr id="471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atin typeface="Arial" charset="0"/>
              </a:defRPr>
            </a:lvl1pPr>
          </a:lstStyle>
          <a:p>
            <a:fld id="{E6789A1F-92CD-4C13-ADA2-C9E6FE9D5662}" type="slidenum">
              <a:rPr lang="en-US"/>
              <a:pPr/>
              <a:t>‹#›</a:t>
            </a:fld>
            <a:endParaRPr lang="en-US" dirty="0"/>
          </a:p>
        </p:txBody>
      </p:sp>
    </p:spTree>
    <p:extLst>
      <p:ext uri="{BB962C8B-B14F-4D97-AF65-F5344CB8AC3E}">
        <p14:creationId xmlns:p14="http://schemas.microsoft.com/office/powerpoint/2010/main" val="1746437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Title Slide Layout</a:t>
            </a:r>
          </a:p>
        </p:txBody>
      </p:sp>
      <p:sp>
        <p:nvSpPr>
          <p:cNvPr id="26628" name="Slide Number Placeholder 3"/>
          <p:cNvSpPr>
            <a:spLocks noGrp="1"/>
          </p:cNvSpPr>
          <p:nvPr>
            <p:ph type="sldNum" sz="quarter" idx="5"/>
          </p:nvPr>
        </p:nvSpPr>
        <p:spPr>
          <a:noFill/>
        </p:spPr>
        <p:txBody>
          <a:bodyPr/>
          <a:lstStyle/>
          <a:p>
            <a:fld id="{827E8DA6-8DC1-48D7-BCE6-63AF16ACC117}" type="slidenum">
              <a:rPr lang="en-US">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11</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696913"/>
            <a:ext cx="3654425" cy="2741612"/>
          </a:xfrm>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r>
              <a:rPr lang="en-US" dirty="0" smtClean="0"/>
              <a:t>Template _1</a:t>
            </a:r>
          </a:p>
          <a:p>
            <a:pPr>
              <a:defRPr/>
            </a:pPr>
            <a:fld id="{4AEA748E-7EF6-41A9-B78C-650CCCD685DB}" type="datetime8">
              <a:rPr lang="en-US" smtClean="0"/>
              <a:pPr>
                <a:defRPr/>
              </a:pPr>
              <a:t>11/5/2014 3:34 PM</a:t>
            </a:fld>
            <a:endParaRPr lang="en-US" dirty="0"/>
          </a:p>
        </p:txBody>
      </p:sp>
      <p:sp>
        <p:nvSpPr>
          <p:cNvPr id="5" name="Slide Number Placeholder 4"/>
          <p:cNvSpPr>
            <a:spLocks noGrp="1"/>
          </p:cNvSpPr>
          <p:nvPr>
            <p:ph type="sldNum" sz="quarter" idx="11"/>
          </p:nvPr>
        </p:nvSpPr>
        <p:spPr/>
        <p:txBody>
          <a:bodyPr/>
          <a:lstStyle/>
          <a:p>
            <a:pPr>
              <a:defRPr/>
            </a:pPr>
            <a:fld id="{EB16892A-20A7-442C-B378-E858BA951C46}" type="slidenum">
              <a:rPr lang="en-US" smtClean="0"/>
              <a:pPr>
                <a:defRPr/>
              </a:pPr>
              <a:t>120</a:t>
            </a:fld>
            <a:endParaRPr lang="en-US" dirty="0"/>
          </a:p>
        </p:txBody>
      </p:sp>
    </p:spTree>
    <p:extLst>
      <p:ext uri="{BB962C8B-B14F-4D97-AF65-F5344CB8AC3E}">
        <p14:creationId xmlns:p14="http://schemas.microsoft.com/office/powerpoint/2010/main" val="2670346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65F1C34-C805-4554-93F2-770DD8718616}" type="slidenum">
              <a:rPr lang="en-US"/>
              <a:pPr/>
              <a:t>121</a:t>
            </a:fld>
            <a:endParaRPr lang="en-US" dirty="0"/>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3F0EBA96-9C69-4501-AD1F-EADE92F612EF}" type="slidenum">
              <a:rPr lang="en-US" sz="1200">
                <a:latin typeface="Arial" charset="0"/>
              </a:rPr>
              <a:pPr algn="r"/>
              <a:t>121</a:t>
            </a:fld>
            <a:endParaRPr lang="en-US" sz="1200" dirty="0">
              <a:latin typeface="Arial" charset="0"/>
            </a:endParaRPr>
          </a:p>
        </p:txBody>
      </p:sp>
      <p:sp>
        <p:nvSpPr>
          <p:cNvPr id="36868" name="Rectangle 2"/>
          <p:cNvSpPr>
            <a:spLocks noGrp="1" noRot="1" noChangeAspect="1" noChangeArrowheads="1" noTextEdit="1"/>
          </p:cNvSpPr>
          <p:nvPr>
            <p:ph type="sldImg"/>
          </p:nvPr>
        </p:nvSpPr>
        <p:spPr>
          <a:xfrm>
            <a:off x="1147763" y="687388"/>
            <a:ext cx="4567237" cy="3427412"/>
          </a:xfrm>
          <a:ln/>
        </p:spPr>
      </p:sp>
      <p:sp>
        <p:nvSpPr>
          <p:cNvPr id="36869" name="Rectangle 3"/>
          <p:cNvSpPr>
            <a:spLocks noGrp="1" noChangeArrowheads="1"/>
          </p:cNvSpPr>
          <p:nvPr>
            <p:ph type="body" idx="1"/>
          </p:nvPr>
        </p:nvSpPr>
        <p:spPr>
          <a:xfrm>
            <a:off x="552450" y="4343400"/>
            <a:ext cx="5619750" cy="4367213"/>
          </a:xfrm>
          <a:noFill/>
          <a:ln/>
        </p:spPr>
        <p:txBody>
          <a:bodyPr lIns="91430" tIns="45716" rIns="91430" bIns="45716"/>
          <a:lstStyle/>
          <a:p>
            <a:pPr marL="111125" indent="-111125" eaLnBrk="1" hangingPunct="1"/>
            <a:r>
              <a:rPr lang="en-US" sz="1000" dirty="0" smtClean="0">
                <a:latin typeface="Arial" charset="0"/>
              </a:rPr>
              <a:t>Content Slide Layout: graph</a:t>
            </a:r>
          </a:p>
          <a:p>
            <a:pPr marL="111125" indent="-111125" eaLnBrk="1" hangingPunct="1"/>
            <a:endParaRPr lang="en-US" sz="1000"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8FAE7BE-C53F-4A87-94DD-5BE9F9468695}" type="slidenum">
              <a:rPr lang="en-US" smtClean="0">
                <a:solidFill>
                  <a:srgbClr val="000000"/>
                </a:solidFill>
              </a:rPr>
              <a:pPr/>
              <a:t>15</a:t>
            </a:fld>
            <a:endParaRPr lang="en-US" dirty="0" smtClean="0">
              <a:solidFill>
                <a:srgbClr val="000000"/>
              </a:solidFill>
            </a:endParaRPr>
          </a:p>
        </p:txBody>
      </p:sp>
      <p:sp>
        <p:nvSpPr>
          <p:cNvPr id="76803" name="Rectangle 2"/>
          <p:cNvSpPr>
            <a:spLocks noGrp="1" noRot="1" noChangeAspect="1" noChangeArrowheads="1" noTextEdit="1"/>
          </p:cNvSpPr>
          <p:nvPr>
            <p:ph type="sldImg"/>
          </p:nvPr>
        </p:nvSpPr>
        <p:spPr>
          <a:xfrm>
            <a:off x="1143000" y="685800"/>
            <a:ext cx="4572000" cy="3429000"/>
          </a:xfrm>
          <a:ln/>
        </p:spPr>
      </p:sp>
      <p:sp>
        <p:nvSpPr>
          <p:cNvPr id="768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12507AB-517D-4E8C-9FFC-C7ECF036098C}" type="slidenum">
              <a:rPr lang="en-US" smtClean="0">
                <a:solidFill>
                  <a:srgbClr val="000000"/>
                </a:solidFill>
              </a:rPr>
              <a:pPr/>
              <a:t>16</a:t>
            </a:fld>
            <a:endParaRPr lang="en-US" dirty="0" smtClean="0">
              <a:solidFill>
                <a:srgbClr val="000000"/>
              </a:solidFill>
            </a:endParaRPr>
          </a:p>
        </p:txBody>
      </p:sp>
      <p:sp>
        <p:nvSpPr>
          <p:cNvPr id="77827" name="Rectangle 2"/>
          <p:cNvSpPr>
            <a:spLocks noGrp="1" noRot="1" noChangeAspect="1" noChangeArrowheads="1" noTextEdit="1"/>
          </p:cNvSpPr>
          <p:nvPr>
            <p:ph type="sldImg"/>
          </p:nvPr>
        </p:nvSpPr>
        <p:spPr>
          <a:xfrm>
            <a:off x="1143000" y="685800"/>
            <a:ext cx="4572000" cy="3429000"/>
          </a:xfrm>
          <a:ln/>
        </p:spPr>
      </p:sp>
      <p:sp>
        <p:nvSpPr>
          <p:cNvPr id="778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Title Slide Layout</a:t>
            </a:r>
          </a:p>
        </p:txBody>
      </p:sp>
      <p:sp>
        <p:nvSpPr>
          <p:cNvPr id="26628" name="Slide Number Placeholder 3"/>
          <p:cNvSpPr>
            <a:spLocks noGrp="1"/>
          </p:cNvSpPr>
          <p:nvPr>
            <p:ph type="sldNum" sz="quarter" idx="5"/>
          </p:nvPr>
        </p:nvSpPr>
        <p:spPr>
          <a:noFill/>
        </p:spPr>
        <p:txBody>
          <a:bodyPr/>
          <a:lstStyle/>
          <a:p>
            <a:fld id="{827E8DA6-8DC1-48D7-BCE6-63AF16ACC117}" type="slidenum">
              <a:rPr lang="en-US">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Title Slide Layout</a:t>
            </a:r>
          </a:p>
        </p:txBody>
      </p:sp>
      <p:sp>
        <p:nvSpPr>
          <p:cNvPr id="26628" name="Slide Number Placeholder 3"/>
          <p:cNvSpPr>
            <a:spLocks noGrp="1"/>
          </p:cNvSpPr>
          <p:nvPr>
            <p:ph type="sldNum" sz="quarter" idx="5"/>
          </p:nvPr>
        </p:nvSpPr>
        <p:spPr>
          <a:noFill/>
        </p:spPr>
        <p:txBody>
          <a:bodyPr/>
          <a:lstStyle/>
          <a:p>
            <a:fld id="{827E8DA6-8DC1-48D7-BCE6-63AF16ACC117}" type="slidenum">
              <a:rPr lang="en-US">
                <a:solidFill>
                  <a:prstClr val="black"/>
                </a:solidFill>
              </a:rPr>
              <a:pPr/>
              <a:t>28</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ea typeface="ＭＳ Ｐゴシック" pitchFamily="34" charset="-128"/>
              </a:defRPr>
            </a:lvl1pPr>
            <a:lvl2pPr marL="727500" indent="-278849" algn="l" eaLnBrk="0" hangingPunct="0">
              <a:spcBef>
                <a:spcPct val="30000"/>
              </a:spcBef>
              <a:defRPr sz="1200">
                <a:solidFill>
                  <a:schemeClr val="tx1"/>
                </a:solidFill>
                <a:latin typeface="Calibri" pitchFamily="34" charset="0"/>
                <a:ea typeface="ＭＳ Ｐゴシック" pitchFamily="34" charset="-128"/>
              </a:defRPr>
            </a:lvl2pPr>
            <a:lvl3pPr marL="1120069" indent="-222768" algn="l" eaLnBrk="0" hangingPunct="0">
              <a:spcBef>
                <a:spcPct val="30000"/>
              </a:spcBef>
              <a:defRPr sz="1200">
                <a:solidFill>
                  <a:schemeClr val="tx1"/>
                </a:solidFill>
                <a:latin typeface="Calibri" pitchFamily="34" charset="0"/>
                <a:ea typeface="ＭＳ Ｐゴシック" pitchFamily="34" charset="-128"/>
              </a:defRPr>
            </a:lvl3pPr>
            <a:lvl4pPr marL="1568719" indent="-222768" algn="l" eaLnBrk="0" hangingPunct="0">
              <a:spcBef>
                <a:spcPct val="30000"/>
              </a:spcBef>
              <a:defRPr sz="1200">
                <a:solidFill>
                  <a:schemeClr val="tx1"/>
                </a:solidFill>
                <a:latin typeface="Calibri" pitchFamily="34" charset="0"/>
                <a:ea typeface="ＭＳ Ｐゴシック" pitchFamily="34" charset="-128"/>
              </a:defRPr>
            </a:lvl4pPr>
            <a:lvl5pPr marL="2017369" indent="-222768" algn="l" eaLnBrk="0" hangingPunct="0">
              <a:spcBef>
                <a:spcPct val="30000"/>
              </a:spcBef>
              <a:defRPr sz="1200">
                <a:solidFill>
                  <a:schemeClr val="tx1"/>
                </a:solidFill>
                <a:latin typeface="Calibri" pitchFamily="34" charset="0"/>
                <a:ea typeface="ＭＳ Ｐゴシック" pitchFamily="34" charset="-128"/>
              </a:defRPr>
            </a:lvl5pPr>
            <a:lvl6pPr marL="2466020" indent="-22276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4670" indent="-22276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3320" indent="-22276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1971" indent="-22276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CA22C3D1-E18D-4092-BF0C-080FCA9E5D90}" type="slidenum">
              <a:rPr lang="en-US" altLang="en-US" smtClean="0">
                <a:solidFill>
                  <a:srgbClr val="000000"/>
                </a:solidFill>
                <a:latin typeface="Arial" pitchFamily="34" charset="0"/>
              </a:rPr>
              <a:pPr algn="r" eaLnBrk="1" hangingPunct="1">
                <a:spcBef>
                  <a:spcPct val="0"/>
                </a:spcBef>
              </a:pPr>
              <a:t>34</a:t>
            </a:fld>
            <a:endParaRPr lang="en-US" altLang="en-US" dirty="0" smtClean="0">
              <a:solidFill>
                <a:srgbClr val="000000"/>
              </a:solidFill>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3532" eaLnBrk="0" hangingPunct="0">
              <a:spcBef>
                <a:spcPct val="30000"/>
              </a:spcBef>
              <a:defRPr sz="1200">
                <a:solidFill>
                  <a:schemeClr val="tx1"/>
                </a:solidFill>
                <a:latin typeface="Calibri" pitchFamily="34" charset="0"/>
                <a:ea typeface="ＭＳ Ｐゴシック" pitchFamily="34" charset="-128"/>
              </a:defRPr>
            </a:lvl1pPr>
            <a:lvl2pPr marL="718153" indent="-274175" algn="l" defTabSz="903532" eaLnBrk="0" hangingPunct="0">
              <a:spcBef>
                <a:spcPct val="30000"/>
              </a:spcBef>
              <a:defRPr sz="1200">
                <a:solidFill>
                  <a:schemeClr val="tx1"/>
                </a:solidFill>
                <a:latin typeface="Calibri" pitchFamily="34" charset="0"/>
                <a:ea typeface="ＭＳ Ｐゴシック" pitchFamily="34" charset="-128"/>
              </a:defRPr>
            </a:lvl2pPr>
            <a:lvl3pPr marL="1106048" indent="-219652" algn="l" defTabSz="903532" eaLnBrk="0" hangingPunct="0">
              <a:spcBef>
                <a:spcPct val="30000"/>
              </a:spcBef>
              <a:defRPr sz="1200">
                <a:solidFill>
                  <a:schemeClr val="tx1"/>
                </a:solidFill>
                <a:latin typeface="Calibri" pitchFamily="34" charset="0"/>
                <a:ea typeface="ＭＳ Ｐゴシック" pitchFamily="34" charset="-128"/>
              </a:defRPr>
            </a:lvl3pPr>
            <a:lvl4pPr marL="1550025" indent="-219652" algn="l" defTabSz="903532" eaLnBrk="0" hangingPunct="0">
              <a:spcBef>
                <a:spcPct val="30000"/>
              </a:spcBef>
              <a:defRPr sz="1200">
                <a:solidFill>
                  <a:schemeClr val="tx1"/>
                </a:solidFill>
                <a:latin typeface="Calibri" pitchFamily="34" charset="0"/>
                <a:ea typeface="ＭＳ Ｐゴシック" pitchFamily="34" charset="-128"/>
              </a:defRPr>
            </a:lvl4pPr>
            <a:lvl5pPr marL="1992444" indent="-219652" algn="l" defTabSz="903532" eaLnBrk="0" hangingPunct="0">
              <a:spcBef>
                <a:spcPct val="30000"/>
              </a:spcBef>
              <a:defRPr sz="1200">
                <a:solidFill>
                  <a:schemeClr val="tx1"/>
                </a:solidFill>
                <a:latin typeface="Calibri" pitchFamily="34" charset="0"/>
                <a:ea typeface="ＭＳ Ｐゴシック" pitchFamily="34" charset="-128"/>
              </a:defRPr>
            </a:lvl5pPr>
            <a:lvl6pPr marL="2441095" indent="-219652" defTabSz="90353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889745" indent="-219652" defTabSz="90353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38395" indent="-219652" defTabSz="90353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787046" indent="-219652" defTabSz="90353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72D13315-66FB-4B98-B5C4-97165232ED29}" type="slidenum">
              <a:rPr lang="en-US" altLang="en-US" smtClean="0">
                <a:solidFill>
                  <a:srgbClr val="000000"/>
                </a:solidFill>
                <a:latin typeface="Arial" pitchFamily="34" charset="0"/>
              </a:rPr>
              <a:pPr algn="r" eaLnBrk="1" hangingPunct="1">
                <a:spcBef>
                  <a:spcPct val="0"/>
                </a:spcBef>
              </a:pPr>
              <a:t>35</a:t>
            </a:fld>
            <a:endParaRPr lang="en-US" altLang="en-US" dirty="0" smtClean="0">
              <a:solidFill>
                <a:srgbClr val="000000"/>
              </a:solidFill>
              <a:latin typeface="Arial" pitchFamily="34" charset="0"/>
            </a:endParaRPr>
          </a:p>
        </p:txBody>
      </p:sp>
      <p:sp>
        <p:nvSpPr>
          <p:cNvPr id="129027" name="Rectangle 2"/>
          <p:cNvSpPr>
            <a:spLocks noGrp="1" noRot="1" noChangeAspect="1" noChangeArrowheads="1" noTextEdit="1"/>
          </p:cNvSpPr>
          <p:nvPr>
            <p:ph type="sldImg"/>
          </p:nvPr>
        </p:nvSpPr>
        <p:spPr bwMode="auto">
          <a:xfrm>
            <a:off x="1144588" y="682625"/>
            <a:ext cx="4575175"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xfrm>
            <a:off x="684869" y="4344025"/>
            <a:ext cx="5488264" cy="41160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solidFill>
                <a:srgbClr val="FF0000"/>
              </a:solidFill>
              <a:latin typeface="Arial" pitchFamily="34" charset="0"/>
              <a:ea typeface="ヒラギノ角ゴ Pro W3"/>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3532" eaLnBrk="0" hangingPunct="0">
              <a:spcBef>
                <a:spcPct val="30000"/>
              </a:spcBef>
              <a:defRPr sz="1200">
                <a:solidFill>
                  <a:schemeClr val="tx1"/>
                </a:solidFill>
                <a:latin typeface="Calibri" pitchFamily="34" charset="0"/>
                <a:ea typeface="ＭＳ Ｐゴシック" pitchFamily="34" charset="-128"/>
              </a:defRPr>
            </a:lvl1pPr>
            <a:lvl2pPr marL="718153" indent="-274175" algn="l" defTabSz="903532" eaLnBrk="0" hangingPunct="0">
              <a:spcBef>
                <a:spcPct val="30000"/>
              </a:spcBef>
              <a:defRPr sz="1200">
                <a:solidFill>
                  <a:schemeClr val="tx1"/>
                </a:solidFill>
                <a:latin typeface="Calibri" pitchFamily="34" charset="0"/>
                <a:ea typeface="ＭＳ Ｐゴシック" pitchFamily="34" charset="-128"/>
              </a:defRPr>
            </a:lvl2pPr>
            <a:lvl3pPr marL="1106048" indent="-219652" algn="l" defTabSz="903532" eaLnBrk="0" hangingPunct="0">
              <a:spcBef>
                <a:spcPct val="30000"/>
              </a:spcBef>
              <a:defRPr sz="1200">
                <a:solidFill>
                  <a:schemeClr val="tx1"/>
                </a:solidFill>
                <a:latin typeface="Calibri" pitchFamily="34" charset="0"/>
                <a:ea typeface="ＭＳ Ｐゴシック" pitchFamily="34" charset="-128"/>
              </a:defRPr>
            </a:lvl3pPr>
            <a:lvl4pPr marL="1550025" indent="-219652" algn="l" defTabSz="903532" eaLnBrk="0" hangingPunct="0">
              <a:spcBef>
                <a:spcPct val="30000"/>
              </a:spcBef>
              <a:defRPr sz="1200">
                <a:solidFill>
                  <a:schemeClr val="tx1"/>
                </a:solidFill>
                <a:latin typeface="Calibri" pitchFamily="34" charset="0"/>
                <a:ea typeface="ＭＳ Ｐゴシック" pitchFamily="34" charset="-128"/>
              </a:defRPr>
            </a:lvl4pPr>
            <a:lvl5pPr marL="1992444" indent="-219652" algn="l" defTabSz="903532" eaLnBrk="0" hangingPunct="0">
              <a:spcBef>
                <a:spcPct val="30000"/>
              </a:spcBef>
              <a:defRPr sz="1200">
                <a:solidFill>
                  <a:schemeClr val="tx1"/>
                </a:solidFill>
                <a:latin typeface="Calibri" pitchFamily="34" charset="0"/>
                <a:ea typeface="ＭＳ Ｐゴシック" pitchFamily="34" charset="-128"/>
              </a:defRPr>
            </a:lvl5pPr>
            <a:lvl6pPr marL="2441095" indent="-219652" defTabSz="90353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889745" indent="-219652" defTabSz="90353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38395" indent="-219652" defTabSz="90353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787046" indent="-219652" defTabSz="90353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739DAC0A-2124-4277-BB6B-F2F838FDBA5F}" type="slidenum">
              <a:rPr lang="en-US" altLang="en-US" smtClean="0">
                <a:solidFill>
                  <a:srgbClr val="000000"/>
                </a:solidFill>
                <a:latin typeface="Arial" pitchFamily="34" charset="0"/>
              </a:rPr>
              <a:pPr algn="r" eaLnBrk="1" hangingPunct="1">
                <a:spcBef>
                  <a:spcPct val="0"/>
                </a:spcBef>
              </a:pPr>
              <a:t>36</a:t>
            </a:fld>
            <a:endParaRPr lang="en-US" altLang="en-US" dirty="0" smtClean="0">
              <a:solidFill>
                <a:srgbClr val="000000"/>
              </a:solidFill>
              <a:latin typeface="Arial" pitchFamily="34"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xfrm>
            <a:off x="684869" y="4340902"/>
            <a:ext cx="5488264" cy="41176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a typeface="ヒラギノ角ゴ Pro W3"/>
              <a:cs typeface="ヒラギノ角ゴ Pro W3"/>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3532" eaLnBrk="0" hangingPunct="0">
              <a:spcBef>
                <a:spcPct val="30000"/>
              </a:spcBef>
              <a:defRPr sz="1200">
                <a:solidFill>
                  <a:schemeClr val="tx1"/>
                </a:solidFill>
                <a:latin typeface="Calibri" pitchFamily="34" charset="0"/>
                <a:ea typeface="ＭＳ Ｐゴシック" pitchFamily="34" charset="-128"/>
              </a:defRPr>
            </a:lvl1pPr>
            <a:lvl2pPr marL="718153" indent="-274175" algn="l" defTabSz="903532" eaLnBrk="0" hangingPunct="0">
              <a:spcBef>
                <a:spcPct val="30000"/>
              </a:spcBef>
              <a:defRPr sz="1200">
                <a:solidFill>
                  <a:schemeClr val="tx1"/>
                </a:solidFill>
                <a:latin typeface="Calibri" pitchFamily="34" charset="0"/>
                <a:ea typeface="ＭＳ Ｐゴシック" pitchFamily="34" charset="-128"/>
              </a:defRPr>
            </a:lvl2pPr>
            <a:lvl3pPr marL="1106048" indent="-219652" algn="l" defTabSz="903532" eaLnBrk="0" hangingPunct="0">
              <a:spcBef>
                <a:spcPct val="30000"/>
              </a:spcBef>
              <a:defRPr sz="1200">
                <a:solidFill>
                  <a:schemeClr val="tx1"/>
                </a:solidFill>
                <a:latin typeface="Calibri" pitchFamily="34" charset="0"/>
                <a:ea typeface="ＭＳ Ｐゴシック" pitchFamily="34" charset="-128"/>
              </a:defRPr>
            </a:lvl3pPr>
            <a:lvl4pPr marL="1550025" indent="-219652" algn="l" defTabSz="903532" eaLnBrk="0" hangingPunct="0">
              <a:spcBef>
                <a:spcPct val="30000"/>
              </a:spcBef>
              <a:defRPr sz="1200">
                <a:solidFill>
                  <a:schemeClr val="tx1"/>
                </a:solidFill>
                <a:latin typeface="Calibri" pitchFamily="34" charset="0"/>
                <a:ea typeface="ＭＳ Ｐゴシック" pitchFamily="34" charset="-128"/>
              </a:defRPr>
            </a:lvl4pPr>
            <a:lvl5pPr marL="1992444" indent="-219652" algn="l" defTabSz="903532" eaLnBrk="0" hangingPunct="0">
              <a:spcBef>
                <a:spcPct val="30000"/>
              </a:spcBef>
              <a:defRPr sz="1200">
                <a:solidFill>
                  <a:schemeClr val="tx1"/>
                </a:solidFill>
                <a:latin typeface="Calibri" pitchFamily="34" charset="0"/>
                <a:ea typeface="ＭＳ Ｐゴシック" pitchFamily="34" charset="-128"/>
              </a:defRPr>
            </a:lvl5pPr>
            <a:lvl6pPr marL="2441095" indent="-219652" defTabSz="90353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889745" indent="-219652" defTabSz="90353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38395" indent="-219652" defTabSz="90353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787046" indent="-219652" defTabSz="90353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B38389E7-0D46-41F5-888C-059574ACCB90}" type="slidenum">
              <a:rPr lang="en-US" altLang="en-US" smtClean="0">
                <a:solidFill>
                  <a:srgbClr val="000000"/>
                </a:solidFill>
                <a:latin typeface="Arial" pitchFamily="34" charset="0"/>
              </a:rPr>
              <a:pPr algn="r" eaLnBrk="1" hangingPunct="1">
                <a:spcBef>
                  <a:spcPct val="0"/>
                </a:spcBef>
              </a:pPr>
              <a:t>37</a:t>
            </a:fld>
            <a:endParaRPr lang="en-US" altLang="en-US" dirty="0" smtClean="0">
              <a:solidFill>
                <a:srgbClr val="000000"/>
              </a:solidFill>
              <a:latin typeface="Arial" pitchFamily="34" charset="0"/>
            </a:endParaRPr>
          </a:p>
        </p:txBody>
      </p:sp>
      <p:sp>
        <p:nvSpPr>
          <p:cNvPr id="131075"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Title Slide Layout</a:t>
            </a:r>
          </a:p>
        </p:txBody>
      </p:sp>
      <p:sp>
        <p:nvSpPr>
          <p:cNvPr id="26628" name="Slide Number Placeholder 3"/>
          <p:cNvSpPr>
            <a:spLocks noGrp="1"/>
          </p:cNvSpPr>
          <p:nvPr>
            <p:ph type="sldNum" sz="quarter" idx="5"/>
          </p:nvPr>
        </p:nvSpPr>
        <p:spPr>
          <a:noFill/>
        </p:spPr>
        <p:txBody>
          <a:bodyPr/>
          <a:lstStyle/>
          <a:p>
            <a:fld id="{827E8DA6-8DC1-48D7-BCE6-63AF16ACC117}" type="slidenum">
              <a:rPr lang="en-US">
                <a:solidFill>
                  <a:prstClr val="black"/>
                </a:solidFill>
              </a:rPr>
              <a:pPr/>
              <a:t>49</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a:lstStyle/>
          <a:p>
            <a:fld id="{95A40898-E26A-4196-81CD-BBCE22A44A87}" type="slidenum">
              <a:rPr lang="en-US" altLang="en-US" smtClean="0">
                <a:solidFill>
                  <a:prstClr val="black"/>
                </a:solidFill>
              </a:rPr>
              <a:pPr/>
              <a:t>51</a:t>
            </a:fld>
            <a:endParaRPr lang="en-US" altLang="en-US" dirty="0" smtClean="0">
              <a:solidFill>
                <a:prstClr val="black"/>
              </a:solidFill>
            </a:endParaRPr>
          </a:p>
        </p:txBody>
      </p:sp>
      <p:sp>
        <p:nvSpPr>
          <p:cNvPr id="124931" name="Slide Image Placeholder 1"/>
          <p:cNvSpPr>
            <a:spLocks noGrp="1" noRot="1" noChangeAspect="1" noTextEdit="1"/>
          </p:cNvSpPr>
          <p:nvPr>
            <p:ph type="sldImg"/>
          </p:nvPr>
        </p:nvSpPr>
        <p:spPr bwMode="auto">
          <a:xfrm>
            <a:off x="1147763" y="688975"/>
            <a:ext cx="4565650" cy="3425825"/>
          </a:xfrm>
          <a:noFill/>
          <a:ln>
            <a:solidFill>
              <a:srgbClr val="000000"/>
            </a:solidFill>
            <a:miter lim="800000"/>
            <a:headEnd/>
            <a:tailEnd/>
          </a:ln>
        </p:spPr>
      </p:sp>
      <p:sp>
        <p:nvSpPr>
          <p:cNvPr id="124932" name="Notes Placeholder 2"/>
          <p:cNvSpPr>
            <a:spLocks noGrp="1"/>
          </p:cNvSpPr>
          <p:nvPr>
            <p:ph type="body" idx="1"/>
          </p:nvPr>
        </p:nvSpPr>
        <p:spPr bwMode="auto">
          <a:xfrm>
            <a:off x="914726" y="4344137"/>
            <a:ext cx="5028553" cy="4111859"/>
          </a:xfrm>
          <a:noFill/>
        </p:spPr>
        <p:txBody>
          <a:bodyPr wrap="square" lIns="92115" tIns="46055" rIns="92115" bIns="46055" numCol="1" anchor="t" anchorCtr="0" compatLnSpc="1">
            <a:prstTxWarp prst="textNoShape">
              <a:avLst/>
            </a:prstTxWarp>
          </a:bodyPr>
          <a:lstStyle/>
          <a:p>
            <a:endParaRPr lang="en-US" altLang="en-US" dirty="0" smtClean="0">
              <a:latin typeface="Arial" pitchFamily="34" charset="0"/>
              <a:cs typeface="Arial" pitchFamily="34" charset="0"/>
            </a:endParaRPr>
          </a:p>
        </p:txBody>
      </p:sp>
      <p:sp>
        <p:nvSpPr>
          <p:cNvPr id="124933" name="Slide Number Placeholder 3"/>
          <p:cNvSpPr txBox="1">
            <a:spLocks noGrp="1"/>
          </p:cNvSpPr>
          <p:nvPr/>
        </p:nvSpPr>
        <p:spPr bwMode="auto">
          <a:xfrm>
            <a:off x="3887172" y="8686802"/>
            <a:ext cx="2970829" cy="457200"/>
          </a:xfrm>
          <a:prstGeom prst="rect">
            <a:avLst/>
          </a:prstGeom>
          <a:noFill/>
          <a:ln w="9525">
            <a:noFill/>
            <a:miter lim="800000"/>
            <a:headEnd/>
            <a:tailEnd/>
          </a:ln>
        </p:spPr>
        <p:txBody>
          <a:bodyPr lIns="92115" tIns="46055" rIns="92115" bIns="46055" anchor="b"/>
          <a:lstStyle/>
          <a:p>
            <a:pPr algn="r" defTabSz="921387" eaLnBrk="0" fontAlgn="auto" hangingPunct="0">
              <a:spcBef>
                <a:spcPts val="0"/>
              </a:spcBef>
              <a:spcAft>
                <a:spcPts val="0"/>
              </a:spcAft>
            </a:pPr>
            <a:fld id="{5B2284AB-8A1E-41B8-9A99-C927E41A31DE}" type="slidenum">
              <a:rPr lang="en-US" altLang="en-US" sz="1200">
                <a:solidFill>
                  <a:prstClr val="black"/>
                </a:solidFill>
                <a:latin typeface="Calibri"/>
                <a:cs typeface="Arial" pitchFamily="34" charset="0"/>
              </a:rPr>
              <a:pPr algn="r" defTabSz="921387" eaLnBrk="0" fontAlgn="auto" hangingPunct="0">
                <a:spcBef>
                  <a:spcPts val="0"/>
                </a:spcBef>
                <a:spcAft>
                  <a:spcPts val="0"/>
                </a:spcAft>
              </a:pPr>
              <a:t>51</a:t>
            </a:fld>
            <a:endParaRPr lang="en-US" altLang="en-US" sz="1200" dirty="0">
              <a:solidFill>
                <a:prstClr val="black"/>
              </a:solidFill>
              <a:latin typeface="Calibri"/>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a:lstStyle/>
          <a:p>
            <a:fld id="{95A40898-E26A-4196-81CD-BBCE22A44A87}" type="slidenum">
              <a:rPr lang="en-US" altLang="en-US" smtClean="0">
                <a:solidFill>
                  <a:prstClr val="black"/>
                </a:solidFill>
              </a:rPr>
              <a:pPr/>
              <a:t>52</a:t>
            </a:fld>
            <a:endParaRPr lang="en-US" altLang="en-US" dirty="0" smtClean="0">
              <a:solidFill>
                <a:prstClr val="black"/>
              </a:solidFill>
            </a:endParaRPr>
          </a:p>
        </p:txBody>
      </p:sp>
      <p:sp>
        <p:nvSpPr>
          <p:cNvPr id="124931" name="Slide Image Placeholder 1"/>
          <p:cNvSpPr>
            <a:spLocks noGrp="1" noRot="1" noChangeAspect="1" noTextEdit="1"/>
          </p:cNvSpPr>
          <p:nvPr>
            <p:ph type="sldImg"/>
          </p:nvPr>
        </p:nvSpPr>
        <p:spPr bwMode="auto">
          <a:xfrm>
            <a:off x="1147763" y="688975"/>
            <a:ext cx="4565650" cy="3425825"/>
          </a:xfrm>
          <a:noFill/>
          <a:ln>
            <a:solidFill>
              <a:srgbClr val="000000"/>
            </a:solidFill>
            <a:miter lim="800000"/>
            <a:headEnd/>
            <a:tailEnd/>
          </a:ln>
        </p:spPr>
      </p:sp>
      <p:sp>
        <p:nvSpPr>
          <p:cNvPr id="124932" name="Notes Placeholder 2"/>
          <p:cNvSpPr>
            <a:spLocks noGrp="1"/>
          </p:cNvSpPr>
          <p:nvPr>
            <p:ph type="body" idx="1"/>
          </p:nvPr>
        </p:nvSpPr>
        <p:spPr bwMode="auto">
          <a:xfrm>
            <a:off x="914726" y="4344137"/>
            <a:ext cx="5028553" cy="4111859"/>
          </a:xfrm>
          <a:noFill/>
        </p:spPr>
        <p:txBody>
          <a:bodyPr wrap="square" lIns="92115" tIns="46055" rIns="92115" bIns="46055" numCol="1" anchor="t" anchorCtr="0" compatLnSpc="1">
            <a:prstTxWarp prst="textNoShape">
              <a:avLst/>
            </a:prstTxWarp>
          </a:bodyPr>
          <a:lstStyle/>
          <a:p>
            <a:endParaRPr lang="en-US" altLang="en-US" dirty="0" smtClean="0">
              <a:latin typeface="Arial" pitchFamily="34" charset="0"/>
              <a:cs typeface="Arial" pitchFamily="34" charset="0"/>
            </a:endParaRPr>
          </a:p>
        </p:txBody>
      </p:sp>
      <p:sp>
        <p:nvSpPr>
          <p:cNvPr id="124933" name="Slide Number Placeholder 3"/>
          <p:cNvSpPr txBox="1">
            <a:spLocks noGrp="1"/>
          </p:cNvSpPr>
          <p:nvPr/>
        </p:nvSpPr>
        <p:spPr bwMode="auto">
          <a:xfrm>
            <a:off x="3887172" y="8686802"/>
            <a:ext cx="2970829" cy="457200"/>
          </a:xfrm>
          <a:prstGeom prst="rect">
            <a:avLst/>
          </a:prstGeom>
          <a:noFill/>
          <a:ln w="9525">
            <a:noFill/>
            <a:miter lim="800000"/>
            <a:headEnd/>
            <a:tailEnd/>
          </a:ln>
        </p:spPr>
        <p:txBody>
          <a:bodyPr lIns="92115" tIns="46055" rIns="92115" bIns="46055" anchor="b"/>
          <a:lstStyle/>
          <a:p>
            <a:pPr algn="r" defTabSz="921387" eaLnBrk="0" fontAlgn="auto" hangingPunct="0">
              <a:spcBef>
                <a:spcPts val="0"/>
              </a:spcBef>
              <a:spcAft>
                <a:spcPts val="0"/>
              </a:spcAft>
            </a:pPr>
            <a:fld id="{5B2284AB-8A1E-41B8-9A99-C927E41A31DE}" type="slidenum">
              <a:rPr lang="en-US" altLang="en-US" sz="1200">
                <a:solidFill>
                  <a:prstClr val="black"/>
                </a:solidFill>
                <a:latin typeface="Calibri"/>
                <a:cs typeface="Arial" pitchFamily="34" charset="0"/>
              </a:rPr>
              <a:pPr algn="r" defTabSz="921387" eaLnBrk="0" fontAlgn="auto" hangingPunct="0">
                <a:spcBef>
                  <a:spcPts val="0"/>
                </a:spcBef>
                <a:spcAft>
                  <a:spcPts val="0"/>
                </a:spcAft>
              </a:pPr>
              <a:t>52</a:t>
            </a:fld>
            <a:endParaRPr lang="en-US" altLang="en-US" sz="1200" dirty="0">
              <a:solidFill>
                <a:prstClr val="black"/>
              </a:solidFill>
              <a:latin typeface="Calibri"/>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a:lstStyle/>
          <a:p>
            <a:fld id="{95A40898-E26A-4196-81CD-BBCE22A44A87}" type="slidenum">
              <a:rPr lang="en-US" altLang="en-US" smtClean="0">
                <a:solidFill>
                  <a:prstClr val="black"/>
                </a:solidFill>
              </a:rPr>
              <a:pPr/>
              <a:t>53</a:t>
            </a:fld>
            <a:endParaRPr lang="en-US" altLang="en-US" dirty="0" smtClean="0">
              <a:solidFill>
                <a:prstClr val="black"/>
              </a:solidFill>
            </a:endParaRPr>
          </a:p>
        </p:txBody>
      </p:sp>
      <p:sp>
        <p:nvSpPr>
          <p:cNvPr id="124931" name="Slide Image Placeholder 1"/>
          <p:cNvSpPr>
            <a:spLocks noGrp="1" noRot="1" noChangeAspect="1" noTextEdit="1"/>
          </p:cNvSpPr>
          <p:nvPr>
            <p:ph type="sldImg"/>
          </p:nvPr>
        </p:nvSpPr>
        <p:spPr bwMode="auto">
          <a:xfrm>
            <a:off x="1147763" y="688975"/>
            <a:ext cx="4565650" cy="3425825"/>
          </a:xfrm>
          <a:noFill/>
          <a:ln>
            <a:solidFill>
              <a:srgbClr val="000000"/>
            </a:solidFill>
            <a:miter lim="800000"/>
            <a:headEnd/>
            <a:tailEnd/>
          </a:ln>
        </p:spPr>
      </p:sp>
      <p:sp>
        <p:nvSpPr>
          <p:cNvPr id="124932" name="Notes Placeholder 2"/>
          <p:cNvSpPr>
            <a:spLocks noGrp="1"/>
          </p:cNvSpPr>
          <p:nvPr>
            <p:ph type="body" idx="1"/>
          </p:nvPr>
        </p:nvSpPr>
        <p:spPr bwMode="auto">
          <a:xfrm>
            <a:off x="914726" y="4344137"/>
            <a:ext cx="5028553" cy="4111859"/>
          </a:xfrm>
          <a:noFill/>
        </p:spPr>
        <p:txBody>
          <a:bodyPr wrap="square" lIns="92115" tIns="46055" rIns="92115" bIns="46055" numCol="1" anchor="t" anchorCtr="0" compatLnSpc="1">
            <a:prstTxWarp prst="textNoShape">
              <a:avLst/>
            </a:prstTxWarp>
          </a:bodyPr>
          <a:lstStyle/>
          <a:p>
            <a:endParaRPr lang="en-US" altLang="en-US" dirty="0" smtClean="0">
              <a:latin typeface="Arial" pitchFamily="34" charset="0"/>
              <a:cs typeface="Arial" pitchFamily="34" charset="0"/>
            </a:endParaRPr>
          </a:p>
        </p:txBody>
      </p:sp>
      <p:sp>
        <p:nvSpPr>
          <p:cNvPr id="124933" name="Slide Number Placeholder 3"/>
          <p:cNvSpPr txBox="1">
            <a:spLocks noGrp="1"/>
          </p:cNvSpPr>
          <p:nvPr/>
        </p:nvSpPr>
        <p:spPr bwMode="auto">
          <a:xfrm>
            <a:off x="3887172" y="8686802"/>
            <a:ext cx="2970829" cy="457200"/>
          </a:xfrm>
          <a:prstGeom prst="rect">
            <a:avLst/>
          </a:prstGeom>
          <a:noFill/>
          <a:ln w="9525">
            <a:noFill/>
            <a:miter lim="800000"/>
            <a:headEnd/>
            <a:tailEnd/>
          </a:ln>
        </p:spPr>
        <p:txBody>
          <a:bodyPr lIns="92115" tIns="46055" rIns="92115" bIns="46055" anchor="b"/>
          <a:lstStyle/>
          <a:p>
            <a:pPr algn="r" defTabSz="921387" eaLnBrk="0" fontAlgn="auto" hangingPunct="0">
              <a:spcBef>
                <a:spcPts val="0"/>
              </a:spcBef>
              <a:spcAft>
                <a:spcPts val="0"/>
              </a:spcAft>
            </a:pPr>
            <a:fld id="{5B2284AB-8A1E-41B8-9A99-C927E41A31DE}" type="slidenum">
              <a:rPr lang="en-US" altLang="en-US" sz="1200">
                <a:solidFill>
                  <a:prstClr val="black"/>
                </a:solidFill>
                <a:latin typeface="Calibri"/>
                <a:cs typeface="Arial" pitchFamily="34" charset="0"/>
              </a:rPr>
              <a:pPr algn="r" defTabSz="921387" eaLnBrk="0" fontAlgn="auto" hangingPunct="0">
                <a:spcBef>
                  <a:spcPts val="0"/>
                </a:spcBef>
                <a:spcAft>
                  <a:spcPts val="0"/>
                </a:spcAft>
              </a:pPr>
              <a:t>53</a:t>
            </a:fld>
            <a:endParaRPr lang="en-US" altLang="en-US" sz="1200" dirty="0">
              <a:solidFill>
                <a:prstClr val="black"/>
              </a:solidFill>
              <a:latin typeface="Calibri"/>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a:lstStyle/>
          <a:p>
            <a:fld id="{95A40898-E26A-4196-81CD-BBCE22A44A87}" type="slidenum">
              <a:rPr lang="en-US" altLang="en-US" smtClean="0">
                <a:solidFill>
                  <a:prstClr val="black"/>
                </a:solidFill>
              </a:rPr>
              <a:pPr/>
              <a:t>54</a:t>
            </a:fld>
            <a:endParaRPr lang="en-US" altLang="en-US" dirty="0" smtClean="0">
              <a:solidFill>
                <a:prstClr val="black"/>
              </a:solidFill>
            </a:endParaRPr>
          </a:p>
        </p:txBody>
      </p:sp>
      <p:sp>
        <p:nvSpPr>
          <p:cNvPr id="124931" name="Slide Image Placeholder 1"/>
          <p:cNvSpPr>
            <a:spLocks noGrp="1" noRot="1" noChangeAspect="1" noTextEdit="1"/>
          </p:cNvSpPr>
          <p:nvPr>
            <p:ph type="sldImg"/>
          </p:nvPr>
        </p:nvSpPr>
        <p:spPr bwMode="auto">
          <a:xfrm>
            <a:off x="1147763" y="688975"/>
            <a:ext cx="4565650" cy="3425825"/>
          </a:xfrm>
          <a:noFill/>
          <a:ln>
            <a:solidFill>
              <a:srgbClr val="000000"/>
            </a:solidFill>
            <a:miter lim="800000"/>
            <a:headEnd/>
            <a:tailEnd/>
          </a:ln>
        </p:spPr>
      </p:sp>
      <p:sp>
        <p:nvSpPr>
          <p:cNvPr id="124932" name="Notes Placeholder 2"/>
          <p:cNvSpPr>
            <a:spLocks noGrp="1"/>
          </p:cNvSpPr>
          <p:nvPr>
            <p:ph type="body" idx="1"/>
          </p:nvPr>
        </p:nvSpPr>
        <p:spPr bwMode="auto">
          <a:xfrm>
            <a:off x="914726" y="4344137"/>
            <a:ext cx="5028553" cy="4111859"/>
          </a:xfrm>
          <a:noFill/>
        </p:spPr>
        <p:txBody>
          <a:bodyPr wrap="square" lIns="92115" tIns="46055" rIns="92115" bIns="46055" numCol="1" anchor="t" anchorCtr="0" compatLnSpc="1">
            <a:prstTxWarp prst="textNoShape">
              <a:avLst/>
            </a:prstTxWarp>
          </a:bodyPr>
          <a:lstStyle/>
          <a:p>
            <a:endParaRPr lang="en-US" altLang="en-US" dirty="0" smtClean="0">
              <a:latin typeface="Arial" pitchFamily="34" charset="0"/>
              <a:cs typeface="Arial" pitchFamily="34" charset="0"/>
            </a:endParaRPr>
          </a:p>
        </p:txBody>
      </p:sp>
      <p:sp>
        <p:nvSpPr>
          <p:cNvPr id="124933" name="Slide Number Placeholder 3"/>
          <p:cNvSpPr txBox="1">
            <a:spLocks noGrp="1"/>
          </p:cNvSpPr>
          <p:nvPr/>
        </p:nvSpPr>
        <p:spPr bwMode="auto">
          <a:xfrm>
            <a:off x="3887172" y="8686802"/>
            <a:ext cx="2970829" cy="457200"/>
          </a:xfrm>
          <a:prstGeom prst="rect">
            <a:avLst/>
          </a:prstGeom>
          <a:noFill/>
          <a:ln w="9525">
            <a:noFill/>
            <a:miter lim="800000"/>
            <a:headEnd/>
            <a:tailEnd/>
          </a:ln>
        </p:spPr>
        <p:txBody>
          <a:bodyPr lIns="92115" tIns="46055" rIns="92115" bIns="46055" anchor="b"/>
          <a:lstStyle/>
          <a:p>
            <a:pPr algn="r" defTabSz="921387" eaLnBrk="0" fontAlgn="auto" hangingPunct="0">
              <a:spcBef>
                <a:spcPts val="0"/>
              </a:spcBef>
              <a:spcAft>
                <a:spcPts val="0"/>
              </a:spcAft>
            </a:pPr>
            <a:fld id="{5B2284AB-8A1E-41B8-9A99-C927E41A31DE}" type="slidenum">
              <a:rPr lang="en-US" altLang="en-US" sz="1200">
                <a:solidFill>
                  <a:prstClr val="black"/>
                </a:solidFill>
                <a:latin typeface="Calibri"/>
                <a:cs typeface="Arial" pitchFamily="34" charset="0"/>
              </a:rPr>
              <a:pPr algn="r" defTabSz="921387" eaLnBrk="0" fontAlgn="auto" hangingPunct="0">
                <a:spcBef>
                  <a:spcPts val="0"/>
                </a:spcBef>
                <a:spcAft>
                  <a:spcPts val="0"/>
                </a:spcAft>
              </a:pPr>
              <a:t>54</a:t>
            </a:fld>
            <a:endParaRPr lang="en-US" altLang="en-US" sz="1200" dirty="0">
              <a:solidFill>
                <a:prstClr val="black"/>
              </a:solidFill>
              <a:latin typeface="Calibri"/>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922338" y="696913"/>
            <a:ext cx="3654425" cy="2741612"/>
          </a:xfrm>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smtClean="0"/>
          </a:p>
        </p:txBody>
      </p:sp>
      <p:sp>
        <p:nvSpPr>
          <p:cNvPr id="128004" name="Slide Number Placeholder 3"/>
          <p:cNvSpPr>
            <a:spLocks noGrp="1"/>
          </p:cNvSpPr>
          <p:nvPr>
            <p:ph type="sldNum" sz="quarter" idx="5"/>
          </p:nvPr>
        </p:nvSpPr>
        <p:spPr bwMode="auto">
          <a:noFill/>
          <a:ln>
            <a:miter lim="800000"/>
            <a:headEnd/>
            <a:tailEnd/>
          </a:ln>
        </p:spPr>
        <p:txBody>
          <a:bodyPr/>
          <a:lstStyle/>
          <a:p>
            <a:fld id="{B47CED6C-5A1E-4E78-916E-7377A03B4C77}" type="slidenum">
              <a:rPr lang="de-DE" altLang="en-US" smtClean="0">
                <a:solidFill>
                  <a:prstClr val="black"/>
                </a:solidFill>
              </a:rPr>
              <a:pPr/>
              <a:t>55</a:t>
            </a:fld>
            <a:endParaRPr lang="de-DE" altLang="en-US" dirty="0" smtClean="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a:lstStyle/>
          <a:p>
            <a:fld id="{95A40898-E26A-4196-81CD-BBCE22A44A87}" type="slidenum">
              <a:rPr lang="en-US" altLang="en-US" smtClean="0">
                <a:solidFill>
                  <a:prstClr val="black"/>
                </a:solidFill>
              </a:rPr>
              <a:pPr/>
              <a:t>56</a:t>
            </a:fld>
            <a:endParaRPr lang="en-US" altLang="en-US" dirty="0" smtClean="0">
              <a:solidFill>
                <a:prstClr val="black"/>
              </a:solidFill>
            </a:endParaRPr>
          </a:p>
        </p:txBody>
      </p:sp>
      <p:sp>
        <p:nvSpPr>
          <p:cNvPr id="124931" name="Slide Image Placeholder 1"/>
          <p:cNvSpPr>
            <a:spLocks noGrp="1" noRot="1" noChangeAspect="1" noTextEdit="1"/>
          </p:cNvSpPr>
          <p:nvPr>
            <p:ph type="sldImg"/>
          </p:nvPr>
        </p:nvSpPr>
        <p:spPr bwMode="auto">
          <a:xfrm>
            <a:off x="1147763" y="688975"/>
            <a:ext cx="4565650" cy="3425825"/>
          </a:xfrm>
          <a:noFill/>
          <a:ln>
            <a:solidFill>
              <a:srgbClr val="000000"/>
            </a:solidFill>
            <a:miter lim="800000"/>
            <a:headEnd/>
            <a:tailEnd/>
          </a:ln>
        </p:spPr>
      </p:sp>
      <p:sp>
        <p:nvSpPr>
          <p:cNvPr id="124932" name="Notes Placeholder 2"/>
          <p:cNvSpPr>
            <a:spLocks noGrp="1"/>
          </p:cNvSpPr>
          <p:nvPr>
            <p:ph type="body" idx="1"/>
          </p:nvPr>
        </p:nvSpPr>
        <p:spPr bwMode="auto">
          <a:xfrm>
            <a:off x="914726" y="4344137"/>
            <a:ext cx="5028553" cy="4111859"/>
          </a:xfrm>
          <a:noFill/>
        </p:spPr>
        <p:txBody>
          <a:bodyPr wrap="square" lIns="92115" tIns="46055" rIns="92115" bIns="46055" numCol="1" anchor="t" anchorCtr="0" compatLnSpc="1">
            <a:prstTxWarp prst="textNoShape">
              <a:avLst/>
            </a:prstTxWarp>
          </a:bodyPr>
          <a:lstStyle/>
          <a:p>
            <a:endParaRPr lang="en-US" altLang="en-US" dirty="0" smtClean="0">
              <a:latin typeface="Arial" pitchFamily="34" charset="0"/>
              <a:cs typeface="Arial" pitchFamily="34" charset="0"/>
            </a:endParaRPr>
          </a:p>
        </p:txBody>
      </p:sp>
      <p:sp>
        <p:nvSpPr>
          <p:cNvPr id="124933" name="Slide Number Placeholder 3"/>
          <p:cNvSpPr txBox="1">
            <a:spLocks noGrp="1"/>
          </p:cNvSpPr>
          <p:nvPr/>
        </p:nvSpPr>
        <p:spPr bwMode="auto">
          <a:xfrm>
            <a:off x="3887172" y="8686802"/>
            <a:ext cx="2970829" cy="457200"/>
          </a:xfrm>
          <a:prstGeom prst="rect">
            <a:avLst/>
          </a:prstGeom>
          <a:noFill/>
          <a:ln w="9525">
            <a:noFill/>
            <a:miter lim="800000"/>
            <a:headEnd/>
            <a:tailEnd/>
          </a:ln>
        </p:spPr>
        <p:txBody>
          <a:bodyPr lIns="92115" tIns="46055" rIns="92115" bIns="46055" anchor="b"/>
          <a:lstStyle/>
          <a:p>
            <a:pPr algn="r" defTabSz="921387" eaLnBrk="0" fontAlgn="auto" hangingPunct="0">
              <a:spcBef>
                <a:spcPts val="0"/>
              </a:spcBef>
              <a:spcAft>
                <a:spcPts val="0"/>
              </a:spcAft>
            </a:pPr>
            <a:fld id="{5B2284AB-8A1E-41B8-9A99-C927E41A31DE}" type="slidenum">
              <a:rPr lang="en-US" altLang="en-US" sz="1200">
                <a:solidFill>
                  <a:prstClr val="black"/>
                </a:solidFill>
                <a:latin typeface="Calibri"/>
                <a:cs typeface="Arial" pitchFamily="34" charset="0"/>
              </a:rPr>
              <a:pPr algn="r" defTabSz="921387" eaLnBrk="0" fontAlgn="auto" hangingPunct="0">
                <a:spcBef>
                  <a:spcPts val="0"/>
                </a:spcBef>
                <a:spcAft>
                  <a:spcPts val="0"/>
                </a:spcAft>
              </a:pPr>
              <a:t>56</a:t>
            </a:fld>
            <a:endParaRPr lang="en-US" altLang="en-US" sz="1200" dirty="0">
              <a:solidFill>
                <a:prstClr val="black"/>
              </a:solidFill>
              <a:latin typeface="Calibri"/>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922338" y="696913"/>
            <a:ext cx="3654425" cy="2741612"/>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smtClean="0"/>
          </a:p>
        </p:txBody>
      </p:sp>
      <p:sp>
        <p:nvSpPr>
          <p:cNvPr id="129028" name="Slide Number Placeholder 3"/>
          <p:cNvSpPr>
            <a:spLocks noGrp="1"/>
          </p:cNvSpPr>
          <p:nvPr>
            <p:ph type="sldNum" sz="quarter" idx="5"/>
          </p:nvPr>
        </p:nvSpPr>
        <p:spPr bwMode="auto">
          <a:noFill/>
          <a:ln>
            <a:miter lim="800000"/>
            <a:headEnd/>
            <a:tailEnd/>
          </a:ln>
        </p:spPr>
        <p:txBody>
          <a:bodyPr/>
          <a:lstStyle/>
          <a:p>
            <a:fld id="{9376CFBC-E6EB-4BA9-AA81-C43A6CCDE999}" type="slidenum">
              <a:rPr lang="de-DE" altLang="en-US" smtClean="0">
                <a:solidFill>
                  <a:prstClr val="black"/>
                </a:solidFill>
              </a:rPr>
              <a:pPr/>
              <a:t>57</a:t>
            </a:fld>
            <a:endParaRPr lang="de-DE" altLang="en-US" dirty="0" smtClean="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xfrm>
            <a:off x="922338" y="696913"/>
            <a:ext cx="3654425" cy="2741612"/>
          </a:xfrm>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smtClean="0"/>
          </a:p>
        </p:txBody>
      </p:sp>
      <p:sp>
        <p:nvSpPr>
          <p:cNvPr id="130052" name="Slide Number Placeholder 3"/>
          <p:cNvSpPr>
            <a:spLocks noGrp="1"/>
          </p:cNvSpPr>
          <p:nvPr>
            <p:ph type="sldNum" sz="quarter" idx="5"/>
          </p:nvPr>
        </p:nvSpPr>
        <p:spPr bwMode="auto">
          <a:noFill/>
          <a:ln>
            <a:miter lim="800000"/>
            <a:headEnd/>
            <a:tailEnd/>
          </a:ln>
        </p:spPr>
        <p:txBody>
          <a:bodyPr/>
          <a:lstStyle/>
          <a:p>
            <a:fld id="{660E4367-6CC5-4516-AEF2-F4F045216994}" type="slidenum">
              <a:rPr lang="de-DE" altLang="en-US" smtClean="0">
                <a:solidFill>
                  <a:prstClr val="black"/>
                </a:solidFill>
              </a:rPr>
              <a:pPr/>
              <a:t>58</a:t>
            </a:fld>
            <a:endParaRPr lang="de-DE" altLang="en-US" dirty="0" smtClean="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lienbildplatzhalter 1"/>
          <p:cNvSpPr>
            <a:spLocks noGrp="1" noRot="1" noChangeAspect="1" noTextEdit="1"/>
          </p:cNvSpPr>
          <p:nvPr>
            <p:ph type="sldImg"/>
          </p:nvPr>
        </p:nvSpPr>
        <p:spPr bwMode="auto">
          <a:xfrm>
            <a:off x="922338" y="696913"/>
            <a:ext cx="3654425" cy="2741612"/>
          </a:xfrm>
          <a:noFill/>
          <a:ln>
            <a:solidFill>
              <a:srgbClr val="000000"/>
            </a:solidFill>
            <a:miter lim="800000"/>
            <a:headEnd/>
            <a:tailEnd/>
          </a:ln>
        </p:spPr>
      </p:sp>
      <p:sp>
        <p:nvSpPr>
          <p:cNvPr id="1402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40292" name="Foliennummernplatzhalter 3"/>
          <p:cNvSpPr>
            <a:spLocks noGrp="1"/>
          </p:cNvSpPr>
          <p:nvPr>
            <p:ph type="sldNum" sz="quarter" idx="5"/>
          </p:nvPr>
        </p:nvSpPr>
        <p:spPr bwMode="auto">
          <a:noFill/>
          <a:ln>
            <a:miter lim="800000"/>
            <a:headEnd/>
            <a:tailEnd/>
          </a:ln>
        </p:spPr>
        <p:txBody>
          <a:bodyPr/>
          <a:lstStyle/>
          <a:p>
            <a:fld id="{7C5D06B7-29B6-4376-92DE-6CE48507B983}" type="slidenum">
              <a:rPr lang="de-DE" altLang="en-US" smtClean="0">
                <a:solidFill>
                  <a:srgbClr val="000000"/>
                </a:solidFill>
              </a:rPr>
              <a:pPr/>
              <a:t>59</a:t>
            </a:fld>
            <a:endParaRPr lang="de-DE" altLang="en-US" dirty="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922338" y="696913"/>
            <a:ext cx="3654425" cy="2741612"/>
          </a:xfrm>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smtClean="0"/>
          </a:p>
        </p:txBody>
      </p:sp>
      <p:sp>
        <p:nvSpPr>
          <p:cNvPr id="131076" name="Slide Number Placeholder 3"/>
          <p:cNvSpPr>
            <a:spLocks noGrp="1"/>
          </p:cNvSpPr>
          <p:nvPr>
            <p:ph type="sldNum" sz="quarter" idx="5"/>
          </p:nvPr>
        </p:nvSpPr>
        <p:spPr bwMode="auto">
          <a:noFill/>
          <a:ln>
            <a:miter lim="800000"/>
            <a:headEnd/>
            <a:tailEnd/>
          </a:ln>
        </p:spPr>
        <p:txBody>
          <a:bodyPr/>
          <a:lstStyle/>
          <a:p>
            <a:fld id="{E8465315-64DA-4DFE-AA4A-EEE960F523E1}" type="slidenum">
              <a:rPr lang="de-DE" altLang="en-US" smtClean="0">
                <a:solidFill>
                  <a:prstClr val="black"/>
                </a:solidFill>
              </a:rPr>
              <a:pPr/>
              <a:t>60</a:t>
            </a:fld>
            <a:endParaRPr lang="de-DE" altLang="en-US" dirty="0" smtClean="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a:lstStyle/>
          <a:p>
            <a:fld id="{95A40898-E26A-4196-81CD-BBCE22A44A87}" type="slidenum">
              <a:rPr lang="en-US" altLang="en-US" smtClean="0">
                <a:solidFill>
                  <a:prstClr val="black"/>
                </a:solidFill>
              </a:rPr>
              <a:pPr/>
              <a:t>61</a:t>
            </a:fld>
            <a:endParaRPr lang="en-US" altLang="en-US" dirty="0" smtClean="0">
              <a:solidFill>
                <a:prstClr val="black"/>
              </a:solidFill>
            </a:endParaRPr>
          </a:p>
        </p:txBody>
      </p:sp>
      <p:sp>
        <p:nvSpPr>
          <p:cNvPr id="124931" name="Slide Image Placeholder 1"/>
          <p:cNvSpPr>
            <a:spLocks noGrp="1" noRot="1" noChangeAspect="1" noTextEdit="1"/>
          </p:cNvSpPr>
          <p:nvPr>
            <p:ph type="sldImg"/>
          </p:nvPr>
        </p:nvSpPr>
        <p:spPr bwMode="auto">
          <a:xfrm>
            <a:off x="1147763" y="688975"/>
            <a:ext cx="4565650" cy="3425825"/>
          </a:xfrm>
          <a:noFill/>
          <a:ln>
            <a:solidFill>
              <a:srgbClr val="000000"/>
            </a:solidFill>
            <a:miter lim="800000"/>
            <a:headEnd/>
            <a:tailEnd/>
          </a:ln>
        </p:spPr>
      </p:sp>
      <p:sp>
        <p:nvSpPr>
          <p:cNvPr id="124932" name="Notes Placeholder 2"/>
          <p:cNvSpPr>
            <a:spLocks noGrp="1"/>
          </p:cNvSpPr>
          <p:nvPr>
            <p:ph type="body" idx="1"/>
          </p:nvPr>
        </p:nvSpPr>
        <p:spPr bwMode="auto">
          <a:xfrm>
            <a:off x="914726" y="4344137"/>
            <a:ext cx="5028553" cy="4111859"/>
          </a:xfrm>
          <a:noFill/>
        </p:spPr>
        <p:txBody>
          <a:bodyPr wrap="square" lIns="92115" tIns="46055" rIns="92115" bIns="46055" numCol="1" anchor="t" anchorCtr="0" compatLnSpc="1">
            <a:prstTxWarp prst="textNoShape">
              <a:avLst/>
            </a:prstTxWarp>
          </a:bodyPr>
          <a:lstStyle/>
          <a:p>
            <a:endParaRPr lang="en-US" altLang="en-US" dirty="0" smtClean="0">
              <a:latin typeface="Arial" pitchFamily="34" charset="0"/>
              <a:cs typeface="Arial" pitchFamily="34" charset="0"/>
            </a:endParaRPr>
          </a:p>
        </p:txBody>
      </p:sp>
      <p:sp>
        <p:nvSpPr>
          <p:cNvPr id="124933" name="Slide Number Placeholder 3"/>
          <p:cNvSpPr txBox="1">
            <a:spLocks noGrp="1"/>
          </p:cNvSpPr>
          <p:nvPr/>
        </p:nvSpPr>
        <p:spPr bwMode="auto">
          <a:xfrm>
            <a:off x="3887172" y="8686802"/>
            <a:ext cx="2970829" cy="457200"/>
          </a:xfrm>
          <a:prstGeom prst="rect">
            <a:avLst/>
          </a:prstGeom>
          <a:noFill/>
          <a:ln w="9525">
            <a:noFill/>
            <a:miter lim="800000"/>
            <a:headEnd/>
            <a:tailEnd/>
          </a:ln>
        </p:spPr>
        <p:txBody>
          <a:bodyPr lIns="92115" tIns="46055" rIns="92115" bIns="46055" anchor="b"/>
          <a:lstStyle/>
          <a:p>
            <a:pPr algn="r" defTabSz="921387" eaLnBrk="0" fontAlgn="auto" hangingPunct="0">
              <a:spcBef>
                <a:spcPts val="0"/>
              </a:spcBef>
              <a:spcAft>
                <a:spcPts val="0"/>
              </a:spcAft>
            </a:pPr>
            <a:fld id="{5B2284AB-8A1E-41B8-9A99-C927E41A31DE}" type="slidenum">
              <a:rPr lang="en-US" altLang="en-US" sz="1200">
                <a:solidFill>
                  <a:prstClr val="black"/>
                </a:solidFill>
                <a:latin typeface="Calibri"/>
                <a:cs typeface="Arial" pitchFamily="34" charset="0"/>
              </a:rPr>
              <a:pPr algn="r" defTabSz="921387" eaLnBrk="0" fontAlgn="auto" hangingPunct="0">
                <a:spcBef>
                  <a:spcPts val="0"/>
                </a:spcBef>
                <a:spcAft>
                  <a:spcPts val="0"/>
                </a:spcAft>
              </a:pPr>
              <a:t>61</a:t>
            </a:fld>
            <a:endParaRPr lang="en-US" altLang="en-US" sz="1200" dirty="0">
              <a:solidFill>
                <a:prstClr val="black"/>
              </a:solidFill>
              <a:latin typeface="Calibri"/>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a:lstStyle/>
          <a:p>
            <a:fld id="{95A40898-E26A-4196-81CD-BBCE22A44A87}" type="slidenum">
              <a:rPr lang="en-US" altLang="en-US" smtClean="0">
                <a:solidFill>
                  <a:prstClr val="black"/>
                </a:solidFill>
              </a:rPr>
              <a:pPr/>
              <a:t>62</a:t>
            </a:fld>
            <a:endParaRPr lang="en-US" altLang="en-US" dirty="0" smtClean="0">
              <a:solidFill>
                <a:prstClr val="black"/>
              </a:solidFill>
            </a:endParaRPr>
          </a:p>
        </p:txBody>
      </p:sp>
      <p:sp>
        <p:nvSpPr>
          <p:cNvPr id="124931" name="Slide Image Placeholder 1"/>
          <p:cNvSpPr>
            <a:spLocks noGrp="1" noRot="1" noChangeAspect="1" noTextEdit="1"/>
          </p:cNvSpPr>
          <p:nvPr>
            <p:ph type="sldImg"/>
          </p:nvPr>
        </p:nvSpPr>
        <p:spPr bwMode="auto">
          <a:xfrm>
            <a:off x="1147763" y="688975"/>
            <a:ext cx="4565650" cy="3425825"/>
          </a:xfrm>
          <a:noFill/>
          <a:ln>
            <a:solidFill>
              <a:srgbClr val="000000"/>
            </a:solidFill>
            <a:miter lim="800000"/>
            <a:headEnd/>
            <a:tailEnd/>
          </a:ln>
        </p:spPr>
      </p:sp>
      <p:sp>
        <p:nvSpPr>
          <p:cNvPr id="124932" name="Notes Placeholder 2"/>
          <p:cNvSpPr>
            <a:spLocks noGrp="1"/>
          </p:cNvSpPr>
          <p:nvPr>
            <p:ph type="body" idx="1"/>
          </p:nvPr>
        </p:nvSpPr>
        <p:spPr bwMode="auto">
          <a:xfrm>
            <a:off x="914726" y="4344137"/>
            <a:ext cx="5028553" cy="4111859"/>
          </a:xfrm>
          <a:noFill/>
        </p:spPr>
        <p:txBody>
          <a:bodyPr wrap="square" lIns="92115" tIns="46055" rIns="92115" bIns="46055" numCol="1" anchor="t" anchorCtr="0" compatLnSpc="1">
            <a:prstTxWarp prst="textNoShape">
              <a:avLst/>
            </a:prstTxWarp>
          </a:bodyPr>
          <a:lstStyle/>
          <a:p>
            <a:endParaRPr lang="en-US" altLang="en-US" dirty="0" smtClean="0">
              <a:latin typeface="Arial" pitchFamily="34" charset="0"/>
              <a:cs typeface="Arial" pitchFamily="34" charset="0"/>
            </a:endParaRPr>
          </a:p>
        </p:txBody>
      </p:sp>
      <p:sp>
        <p:nvSpPr>
          <p:cNvPr id="124933" name="Slide Number Placeholder 3"/>
          <p:cNvSpPr txBox="1">
            <a:spLocks noGrp="1"/>
          </p:cNvSpPr>
          <p:nvPr/>
        </p:nvSpPr>
        <p:spPr bwMode="auto">
          <a:xfrm>
            <a:off x="3887172" y="8686802"/>
            <a:ext cx="2970829" cy="457200"/>
          </a:xfrm>
          <a:prstGeom prst="rect">
            <a:avLst/>
          </a:prstGeom>
          <a:noFill/>
          <a:ln w="9525">
            <a:noFill/>
            <a:miter lim="800000"/>
            <a:headEnd/>
            <a:tailEnd/>
          </a:ln>
        </p:spPr>
        <p:txBody>
          <a:bodyPr lIns="92115" tIns="46055" rIns="92115" bIns="46055" anchor="b"/>
          <a:lstStyle/>
          <a:p>
            <a:pPr algn="r" defTabSz="921387" eaLnBrk="0" fontAlgn="auto" hangingPunct="0">
              <a:spcBef>
                <a:spcPts val="0"/>
              </a:spcBef>
              <a:spcAft>
                <a:spcPts val="0"/>
              </a:spcAft>
            </a:pPr>
            <a:fld id="{5B2284AB-8A1E-41B8-9A99-C927E41A31DE}" type="slidenum">
              <a:rPr lang="en-US" altLang="en-US" sz="1200">
                <a:solidFill>
                  <a:prstClr val="black"/>
                </a:solidFill>
                <a:latin typeface="Calibri"/>
                <a:cs typeface="Arial" pitchFamily="34" charset="0"/>
              </a:rPr>
              <a:pPr algn="r" defTabSz="921387" eaLnBrk="0" fontAlgn="auto" hangingPunct="0">
                <a:spcBef>
                  <a:spcPts val="0"/>
                </a:spcBef>
                <a:spcAft>
                  <a:spcPts val="0"/>
                </a:spcAft>
              </a:pPr>
              <a:t>62</a:t>
            </a:fld>
            <a:endParaRPr lang="en-US" altLang="en-US" sz="1200" dirty="0">
              <a:solidFill>
                <a:prstClr val="black"/>
              </a:solidFill>
              <a:latin typeface="Calibri"/>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922338" y="696913"/>
            <a:ext cx="3654425" cy="2741612"/>
          </a:xfrm>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smtClean="0"/>
          </a:p>
        </p:txBody>
      </p:sp>
      <p:sp>
        <p:nvSpPr>
          <p:cNvPr id="131076" name="Slide Number Placeholder 3"/>
          <p:cNvSpPr>
            <a:spLocks noGrp="1"/>
          </p:cNvSpPr>
          <p:nvPr>
            <p:ph type="sldNum" sz="quarter" idx="5"/>
          </p:nvPr>
        </p:nvSpPr>
        <p:spPr bwMode="auto">
          <a:noFill/>
          <a:ln>
            <a:miter lim="800000"/>
            <a:headEnd/>
            <a:tailEnd/>
          </a:ln>
        </p:spPr>
        <p:txBody>
          <a:bodyPr/>
          <a:lstStyle/>
          <a:p>
            <a:fld id="{E8465315-64DA-4DFE-AA4A-EEE960F523E1}" type="slidenum">
              <a:rPr lang="de-DE" altLang="en-US" smtClean="0">
                <a:solidFill>
                  <a:prstClr val="black"/>
                </a:solidFill>
              </a:rPr>
              <a:pPr/>
              <a:t>63</a:t>
            </a:fld>
            <a:endParaRPr lang="de-DE" altLang="en-US" dirty="0" smtClean="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xfrm>
            <a:off x="922338" y="696913"/>
            <a:ext cx="3654425" cy="2741612"/>
          </a:xfrm>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147460" name="Slide Number Placeholder 3"/>
          <p:cNvSpPr>
            <a:spLocks noGrp="1"/>
          </p:cNvSpPr>
          <p:nvPr>
            <p:ph type="sldNum" sz="quarter" idx="5"/>
          </p:nvPr>
        </p:nvSpPr>
        <p:spPr bwMode="auto">
          <a:noFill/>
          <a:ln>
            <a:miter lim="800000"/>
            <a:headEnd/>
            <a:tailEnd/>
          </a:ln>
        </p:spPr>
        <p:txBody>
          <a:bodyPr/>
          <a:lstStyle/>
          <a:p>
            <a:fld id="{9B38129E-D47A-4661-AB9C-251F9517B81B}" type="slidenum">
              <a:rPr lang="de-DE" altLang="en-US" smtClean="0">
                <a:solidFill>
                  <a:prstClr val="black"/>
                </a:solidFill>
              </a:rPr>
              <a:pPr/>
              <a:t>64</a:t>
            </a:fld>
            <a:endParaRPr lang="de-DE" altLang="en-US" dirty="0" smtClean="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xfrm>
            <a:off x="922338" y="696913"/>
            <a:ext cx="3654425" cy="2741612"/>
          </a:xfrm>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
        <p:nvSpPr>
          <p:cNvPr id="144388" name="Slide Number Placeholder 3"/>
          <p:cNvSpPr>
            <a:spLocks noGrp="1"/>
          </p:cNvSpPr>
          <p:nvPr>
            <p:ph type="sldNum" sz="quarter" idx="5"/>
          </p:nvPr>
        </p:nvSpPr>
        <p:spPr bwMode="auto">
          <a:noFill/>
          <a:ln>
            <a:miter lim="800000"/>
            <a:headEnd/>
            <a:tailEnd/>
          </a:ln>
        </p:spPr>
        <p:txBody>
          <a:bodyPr/>
          <a:lstStyle/>
          <a:p>
            <a:fld id="{5E13481F-837B-4B6E-9F71-248A36847E66}" type="slidenum">
              <a:rPr lang="de-DE" altLang="en-US" smtClean="0">
                <a:solidFill>
                  <a:prstClr val="black"/>
                </a:solidFill>
              </a:rPr>
              <a:pPr/>
              <a:t>65</a:t>
            </a:fld>
            <a:endParaRPr lang="de-DE" altLang="en-US" dirty="0" smtClean="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696913"/>
            <a:ext cx="3654425" cy="27416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35404-79E8-42D1-9F23-35D4ABE97B37}" type="slidenum">
              <a:rPr lang="en-US" smtClean="0">
                <a:solidFill>
                  <a:prstClr val="black"/>
                </a:solidFill>
              </a:rPr>
              <a:pPr/>
              <a:t>66</a:t>
            </a:fld>
            <a:endParaRPr lang="en-US"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xfrm>
            <a:off x="922338" y="696913"/>
            <a:ext cx="3654425" cy="2741612"/>
          </a:xfrm>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smtClean="0"/>
          </a:p>
        </p:txBody>
      </p:sp>
      <p:sp>
        <p:nvSpPr>
          <p:cNvPr id="151556" name="Slide Number Placeholder 3"/>
          <p:cNvSpPr>
            <a:spLocks noGrp="1"/>
          </p:cNvSpPr>
          <p:nvPr>
            <p:ph type="sldNum" sz="quarter" idx="5"/>
          </p:nvPr>
        </p:nvSpPr>
        <p:spPr bwMode="auto">
          <a:noFill/>
          <a:ln>
            <a:miter lim="800000"/>
            <a:headEnd/>
            <a:tailEnd/>
          </a:ln>
        </p:spPr>
        <p:txBody>
          <a:bodyPr/>
          <a:lstStyle/>
          <a:p>
            <a:fld id="{188986AA-DBA1-412B-8E25-8F6C6B177749}" type="slidenum">
              <a:rPr lang="de-DE" altLang="en-US" smtClean="0">
                <a:solidFill>
                  <a:prstClr val="black"/>
                </a:solidFill>
              </a:rPr>
              <a:pPr/>
              <a:t>67</a:t>
            </a:fld>
            <a:endParaRPr lang="de-DE" altLang="en-US" dirty="0" smtClean="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xfrm>
            <a:off x="922338" y="696913"/>
            <a:ext cx="3654425" cy="2741612"/>
          </a:xfrm>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smtClean="0"/>
          </a:p>
        </p:txBody>
      </p:sp>
      <p:sp>
        <p:nvSpPr>
          <p:cNvPr id="152580" name="Slide Number Placeholder 3"/>
          <p:cNvSpPr>
            <a:spLocks noGrp="1"/>
          </p:cNvSpPr>
          <p:nvPr>
            <p:ph type="sldNum" sz="quarter" idx="5"/>
          </p:nvPr>
        </p:nvSpPr>
        <p:spPr bwMode="auto">
          <a:noFill/>
          <a:ln>
            <a:miter lim="800000"/>
            <a:headEnd/>
            <a:tailEnd/>
          </a:ln>
        </p:spPr>
        <p:txBody>
          <a:bodyPr/>
          <a:lstStyle/>
          <a:p>
            <a:fld id="{22E59F01-AA91-4A4C-A7D5-F03452354826}" type="slidenum">
              <a:rPr lang="de-DE" altLang="en-US" smtClean="0">
                <a:solidFill>
                  <a:prstClr val="black"/>
                </a:solidFill>
              </a:rPr>
              <a:pPr/>
              <a:t>68</a:t>
            </a:fld>
            <a:endParaRPr lang="de-DE" altLang="en-US" dirty="0" smtClean="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xfrm>
            <a:off x="922338" y="696913"/>
            <a:ext cx="3654425" cy="2741612"/>
          </a:xfrm>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smtClean="0"/>
          </a:p>
        </p:txBody>
      </p:sp>
      <p:sp>
        <p:nvSpPr>
          <p:cNvPr id="153604" name="Slide Number Placeholder 3"/>
          <p:cNvSpPr>
            <a:spLocks noGrp="1"/>
          </p:cNvSpPr>
          <p:nvPr>
            <p:ph type="sldNum" sz="quarter" idx="5"/>
          </p:nvPr>
        </p:nvSpPr>
        <p:spPr bwMode="auto">
          <a:noFill/>
          <a:ln>
            <a:miter lim="800000"/>
            <a:headEnd/>
            <a:tailEnd/>
          </a:ln>
        </p:spPr>
        <p:txBody>
          <a:bodyPr/>
          <a:lstStyle/>
          <a:p>
            <a:fld id="{3A6DC71F-9D2D-4237-805B-1ADC72900E00}" type="slidenum">
              <a:rPr lang="de-DE" altLang="en-US" smtClean="0">
                <a:solidFill>
                  <a:prstClr val="black"/>
                </a:solidFill>
              </a:rPr>
              <a:pPr/>
              <a:t>69</a:t>
            </a:fld>
            <a:endParaRPr lang="de-DE" altLang="en-US"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922338" y="696913"/>
            <a:ext cx="3654425" cy="2741612"/>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ED8EC2-6315-4477-B50E-3A0D3E231F5E}" type="slidenum">
              <a:rPr lang="de-DE" altLang="en-US" smtClean="0">
                <a:solidFill>
                  <a:srgbClr val="000000"/>
                </a:solidFill>
              </a:rPr>
              <a:pPr>
                <a:defRPr/>
              </a:pPr>
              <a:t>70</a:t>
            </a:fld>
            <a:endParaRPr lang="de-DE" altLang="en-US" dirty="0" smtClean="0">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922338" y="696913"/>
            <a:ext cx="3654425" cy="2741612"/>
          </a:xfrm>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smtClean="0"/>
          </a:p>
        </p:txBody>
      </p:sp>
      <p:sp>
        <p:nvSpPr>
          <p:cNvPr id="154628" name="Slide Number Placeholder 3"/>
          <p:cNvSpPr>
            <a:spLocks noGrp="1"/>
          </p:cNvSpPr>
          <p:nvPr>
            <p:ph type="sldNum" sz="quarter" idx="5"/>
          </p:nvPr>
        </p:nvSpPr>
        <p:spPr bwMode="auto">
          <a:noFill/>
          <a:ln>
            <a:miter lim="800000"/>
            <a:headEnd/>
            <a:tailEnd/>
          </a:ln>
        </p:spPr>
        <p:txBody>
          <a:bodyPr/>
          <a:lstStyle/>
          <a:p>
            <a:fld id="{7F5B23EF-94B7-4ADF-B03F-248BD4A4E586}" type="slidenum">
              <a:rPr lang="de-DE" altLang="en-US" smtClean="0">
                <a:solidFill>
                  <a:prstClr val="black"/>
                </a:solidFill>
              </a:rPr>
              <a:pPr/>
              <a:t>71</a:t>
            </a:fld>
            <a:endParaRPr lang="de-DE" altLang="en-US" dirty="0" smtClean="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xfrm>
            <a:off x="922338" y="696913"/>
            <a:ext cx="3654425" cy="2741612"/>
          </a:xfrm>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155652" name="Slide Number Placeholder 3"/>
          <p:cNvSpPr>
            <a:spLocks noGrp="1"/>
          </p:cNvSpPr>
          <p:nvPr>
            <p:ph type="sldNum" sz="quarter" idx="5"/>
          </p:nvPr>
        </p:nvSpPr>
        <p:spPr bwMode="auto">
          <a:noFill/>
          <a:ln>
            <a:miter lim="800000"/>
            <a:headEnd/>
            <a:tailEnd/>
          </a:ln>
        </p:spPr>
        <p:txBody>
          <a:bodyPr/>
          <a:lstStyle/>
          <a:p>
            <a:fld id="{138732D6-BB40-417B-AE03-D91B671554D9}" type="slidenum">
              <a:rPr lang="de-DE" altLang="en-US" smtClean="0">
                <a:solidFill>
                  <a:prstClr val="black"/>
                </a:solidFill>
              </a:rPr>
              <a:pPr/>
              <a:t>72</a:t>
            </a:fld>
            <a:endParaRPr lang="de-DE" altLang="en-US" dirty="0" smtClean="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a:lstStyle/>
          <a:p>
            <a:fld id="{95A40898-E26A-4196-81CD-BBCE22A44A87}" type="slidenum">
              <a:rPr lang="en-US" altLang="en-US" smtClean="0">
                <a:solidFill>
                  <a:prstClr val="black"/>
                </a:solidFill>
              </a:rPr>
              <a:pPr/>
              <a:t>73</a:t>
            </a:fld>
            <a:endParaRPr lang="en-US" altLang="en-US" dirty="0" smtClean="0">
              <a:solidFill>
                <a:prstClr val="black"/>
              </a:solidFill>
            </a:endParaRPr>
          </a:p>
        </p:txBody>
      </p:sp>
      <p:sp>
        <p:nvSpPr>
          <p:cNvPr id="124931" name="Slide Image Placeholder 1"/>
          <p:cNvSpPr>
            <a:spLocks noGrp="1" noRot="1" noChangeAspect="1" noTextEdit="1"/>
          </p:cNvSpPr>
          <p:nvPr>
            <p:ph type="sldImg"/>
          </p:nvPr>
        </p:nvSpPr>
        <p:spPr bwMode="auto">
          <a:xfrm>
            <a:off x="1147763" y="688975"/>
            <a:ext cx="4565650" cy="3425825"/>
          </a:xfrm>
          <a:noFill/>
          <a:ln>
            <a:solidFill>
              <a:srgbClr val="000000"/>
            </a:solidFill>
            <a:miter lim="800000"/>
            <a:headEnd/>
            <a:tailEnd/>
          </a:ln>
        </p:spPr>
      </p:sp>
      <p:sp>
        <p:nvSpPr>
          <p:cNvPr id="124932" name="Notes Placeholder 2"/>
          <p:cNvSpPr>
            <a:spLocks noGrp="1"/>
          </p:cNvSpPr>
          <p:nvPr>
            <p:ph type="body" idx="1"/>
          </p:nvPr>
        </p:nvSpPr>
        <p:spPr bwMode="auto">
          <a:xfrm>
            <a:off x="914726" y="4344137"/>
            <a:ext cx="5028553" cy="4111859"/>
          </a:xfrm>
          <a:noFill/>
        </p:spPr>
        <p:txBody>
          <a:bodyPr wrap="square" lIns="92115" tIns="46055" rIns="92115" bIns="46055" numCol="1" anchor="t" anchorCtr="0" compatLnSpc="1">
            <a:prstTxWarp prst="textNoShape">
              <a:avLst/>
            </a:prstTxWarp>
          </a:bodyPr>
          <a:lstStyle/>
          <a:p>
            <a:endParaRPr lang="en-US" altLang="en-US" dirty="0" smtClean="0">
              <a:latin typeface="Arial" pitchFamily="34" charset="0"/>
              <a:cs typeface="Arial" pitchFamily="34" charset="0"/>
            </a:endParaRPr>
          </a:p>
        </p:txBody>
      </p:sp>
      <p:sp>
        <p:nvSpPr>
          <p:cNvPr id="124933" name="Slide Number Placeholder 3"/>
          <p:cNvSpPr txBox="1">
            <a:spLocks noGrp="1"/>
          </p:cNvSpPr>
          <p:nvPr/>
        </p:nvSpPr>
        <p:spPr bwMode="auto">
          <a:xfrm>
            <a:off x="3887172" y="8686802"/>
            <a:ext cx="2970829" cy="457200"/>
          </a:xfrm>
          <a:prstGeom prst="rect">
            <a:avLst/>
          </a:prstGeom>
          <a:noFill/>
          <a:ln w="9525">
            <a:noFill/>
            <a:miter lim="800000"/>
            <a:headEnd/>
            <a:tailEnd/>
          </a:ln>
        </p:spPr>
        <p:txBody>
          <a:bodyPr lIns="92115" tIns="46055" rIns="92115" bIns="46055" anchor="b"/>
          <a:lstStyle/>
          <a:p>
            <a:pPr algn="r" defTabSz="921387" eaLnBrk="0" fontAlgn="auto" hangingPunct="0">
              <a:spcBef>
                <a:spcPts val="0"/>
              </a:spcBef>
              <a:spcAft>
                <a:spcPts val="0"/>
              </a:spcAft>
            </a:pPr>
            <a:fld id="{5B2284AB-8A1E-41B8-9A99-C927E41A31DE}" type="slidenum">
              <a:rPr lang="en-US" altLang="en-US" sz="1200">
                <a:solidFill>
                  <a:prstClr val="black"/>
                </a:solidFill>
                <a:latin typeface="Calibri"/>
                <a:cs typeface="Arial" pitchFamily="34" charset="0"/>
              </a:rPr>
              <a:pPr algn="r" defTabSz="921387" eaLnBrk="0" fontAlgn="auto" hangingPunct="0">
                <a:spcBef>
                  <a:spcPts val="0"/>
                </a:spcBef>
                <a:spcAft>
                  <a:spcPts val="0"/>
                </a:spcAft>
              </a:pPr>
              <a:t>73</a:t>
            </a:fld>
            <a:endParaRPr lang="en-US" altLang="en-US" sz="1200" dirty="0">
              <a:solidFill>
                <a:prstClr val="black"/>
              </a:solidFill>
              <a:latin typeface="Calibri"/>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a:lstStyle/>
          <a:p>
            <a:fld id="{95A40898-E26A-4196-81CD-BBCE22A44A87}" type="slidenum">
              <a:rPr lang="en-US" altLang="en-US" smtClean="0">
                <a:solidFill>
                  <a:prstClr val="black"/>
                </a:solidFill>
              </a:rPr>
              <a:pPr/>
              <a:t>74</a:t>
            </a:fld>
            <a:endParaRPr lang="en-US" altLang="en-US" dirty="0" smtClean="0">
              <a:solidFill>
                <a:prstClr val="black"/>
              </a:solidFill>
            </a:endParaRPr>
          </a:p>
        </p:txBody>
      </p:sp>
      <p:sp>
        <p:nvSpPr>
          <p:cNvPr id="124931" name="Slide Image Placeholder 1"/>
          <p:cNvSpPr>
            <a:spLocks noGrp="1" noRot="1" noChangeAspect="1" noTextEdit="1"/>
          </p:cNvSpPr>
          <p:nvPr>
            <p:ph type="sldImg"/>
          </p:nvPr>
        </p:nvSpPr>
        <p:spPr bwMode="auto">
          <a:xfrm>
            <a:off x="1147763" y="688975"/>
            <a:ext cx="4565650" cy="3425825"/>
          </a:xfrm>
          <a:noFill/>
          <a:ln>
            <a:solidFill>
              <a:srgbClr val="000000"/>
            </a:solidFill>
            <a:miter lim="800000"/>
            <a:headEnd/>
            <a:tailEnd/>
          </a:ln>
        </p:spPr>
      </p:sp>
      <p:sp>
        <p:nvSpPr>
          <p:cNvPr id="124932" name="Notes Placeholder 2"/>
          <p:cNvSpPr>
            <a:spLocks noGrp="1"/>
          </p:cNvSpPr>
          <p:nvPr>
            <p:ph type="body" idx="1"/>
          </p:nvPr>
        </p:nvSpPr>
        <p:spPr bwMode="auto">
          <a:xfrm>
            <a:off x="914726" y="4344137"/>
            <a:ext cx="5028553" cy="4111859"/>
          </a:xfrm>
          <a:noFill/>
        </p:spPr>
        <p:txBody>
          <a:bodyPr wrap="square" lIns="92115" tIns="46055" rIns="92115" bIns="46055" numCol="1" anchor="t" anchorCtr="0" compatLnSpc="1">
            <a:prstTxWarp prst="textNoShape">
              <a:avLst/>
            </a:prstTxWarp>
          </a:bodyPr>
          <a:lstStyle/>
          <a:p>
            <a:endParaRPr lang="en-US" altLang="en-US" dirty="0" smtClean="0">
              <a:latin typeface="Arial" pitchFamily="34" charset="0"/>
              <a:cs typeface="Arial" pitchFamily="34" charset="0"/>
            </a:endParaRPr>
          </a:p>
        </p:txBody>
      </p:sp>
      <p:sp>
        <p:nvSpPr>
          <p:cNvPr id="124933" name="Slide Number Placeholder 3"/>
          <p:cNvSpPr txBox="1">
            <a:spLocks noGrp="1"/>
          </p:cNvSpPr>
          <p:nvPr/>
        </p:nvSpPr>
        <p:spPr bwMode="auto">
          <a:xfrm>
            <a:off x="3887172" y="8686802"/>
            <a:ext cx="2970829" cy="457200"/>
          </a:xfrm>
          <a:prstGeom prst="rect">
            <a:avLst/>
          </a:prstGeom>
          <a:noFill/>
          <a:ln w="9525">
            <a:noFill/>
            <a:miter lim="800000"/>
            <a:headEnd/>
            <a:tailEnd/>
          </a:ln>
        </p:spPr>
        <p:txBody>
          <a:bodyPr lIns="92115" tIns="46055" rIns="92115" bIns="46055" anchor="b"/>
          <a:lstStyle/>
          <a:p>
            <a:pPr algn="r" defTabSz="921387" eaLnBrk="0" fontAlgn="auto" hangingPunct="0">
              <a:spcBef>
                <a:spcPts val="0"/>
              </a:spcBef>
              <a:spcAft>
                <a:spcPts val="0"/>
              </a:spcAft>
            </a:pPr>
            <a:fld id="{5B2284AB-8A1E-41B8-9A99-C927E41A31DE}" type="slidenum">
              <a:rPr lang="en-US" altLang="en-US" sz="1200">
                <a:solidFill>
                  <a:prstClr val="black"/>
                </a:solidFill>
                <a:latin typeface="Calibri"/>
                <a:cs typeface="Arial" pitchFamily="34" charset="0"/>
              </a:rPr>
              <a:pPr algn="r" defTabSz="921387" eaLnBrk="0" fontAlgn="auto" hangingPunct="0">
                <a:spcBef>
                  <a:spcPts val="0"/>
                </a:spcBef>
                <a:spcAft>
                  <a:spcPts val="0"/>
                </a:spcAft>
              </a:pPr>
              <a:t>74</a:t>
            </a:fld>
            <a:endParaRPr lang="en-US" altLang="en-US" sz="1200" dirty="0">
              <a:solidFill>
                <a:prstClr val="black"/>
              </a:solidFill>
              <a:latin typeface="Calibri"/>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922338" y="696913"/>
            <a:ext cx="3654425" cy="2741612"/>
          </a:xfrm>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smtClean="0"/>
          </a:p>
        </p:txBody>
      </p:sp>
      <p:sp>
        <p:nvSpPr>
          <p:cNvPr id="171012" name="Slide Number Placeholder 3"/>
          <p:cNvSpPr>
            <a:spLocks noGrp="1"/>
          </p:cNvSpPr>
          <p:nvPr>
            <p:ph type="sldNum" sz="quarter" idx="5"/>
          </p:nvPr>
        </p:nvSpPr>
        <p:spPr bwMode="auto">
          <a:noFill/>
          <a:ln>
            <a:miter lim="800000"/>
            <a:headEnd/>
            <a:tailEnd/>
          </a:ln>
        </p:spPr>
        <p:txBody>
          <a:bodyPr/>
          <a:lstStyle/>
          <a:p>
            <a:fld id="{2553EFE7-E2C7-4FF9-BFEB-A93236F7B3E3}" type="slidenum">
              <a:rPr lang="de-DE" altLang="en-US" smtClean="0">
                <a:solidFill>
                  <a:prstClr val="black"/>
                </a:solidFill>
              </a:rPr>
              <a:pPr/>
              <a:t>75</a:t>
            </a:fld>
            <a:endParaRPr lang="de-DE" altLang="en-US" dirty="0" smtClean="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922338" y="696913"/>
            <a:ext cx="3654425" cy="2741612"/>
          </a:xfrm>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smtClean="0"/>
          </a:p>
        </p:txBody>
      </p:sp>
      <p:sp>
        <p:nvSpPr>
          <p:cNvPr id="138244" name="Slide Number Placeholder 3"/>
          <p:cNvSpPr>
            <a:spLocks noGrp="1"/>
          </p:cNvSpPr>
          <p:nvPr>
            <p:ph type="sldNum" sz="quarter" idx="5"/>
          </p:nvPr>
        </p:nvSpPr>
        <p:spPr bwMode="auto">
          <a:noFill/>
          <a:ln>
            <a:miter lim="800000"/>
            <a:headEnd/>
            <a:tailEnd/>
          </a:ln>
        </p:spPr>
        <p:txBody>
          <a:bodyPr/>
          <a:lstStyle/>
          <a:p>
            <a:fld id="{FB418172-11C5-46F2-9BFD-24CBE6C2733D}" type="slidenum">
              <a:rPr lang="de-DE" altLang="en-US" smtClean="0">
                <a:solidFill>
                  <a:prstClr val="black"/>
                </a:solidFill>
              </a:rPr>
              <a:pPr/>
              <a:t>76</a:t>
            </a:fld>
            <a:endParaRPr lang="de-DE" altLang="en-US" dirty="0" smtClean="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a:lstStyle/>
          <a:p>
            <a:fld id="{95A40898-E26A-4196-81CD-BBCE22A44A87}" type="slidenum">
              <a:rPr lang="en-US" altLang="en-US" smtClean="0">
                <a:solidFill>
                  <a:prstClr val="black"/>
                </a:solidFill>
              </a:rPr>
              <a:pPr/>
              <a:t>77</a:t>
            </a:fld>
            <a:endParaRPr lang="en-US" altLang="en-US" dirty="0" smtClean="0">
              <a:solidFill>
                <a:prstClr val="black"/>
              </a:solidFill>
            </a:endParaRPr>
          </a:p>
        </p:txBody>
      </p:sp>
      <p:sp>
        <p:nvSpPr>
          <p:cNvPr id="124931" name="Slide Image Placeholder 1"/>
          <p:cNvSpPr>
            <a:spLocks noGrp="1" noRot="1" noChangeAspect="1" noTextEdit="1"/>
          </p:cNvSpPr>
          <p:nvPr>
            <p:ph type="sldImg"/>
          </p:nvPr>
        </p:nvSpPr>
        <p:spPr bwMode="auto">
          <a:xfrm>
            <a:off x="1147763" y="688975"/>
            <a:ext cx="4565650" cy="3425825"/>
          </a:xfrm>
          <a:noFill/>
          <a:ln>
            <a:solidFill>
              <a:srgbClr val="000000"/>
            </a:solidFill>
            <a:miter lim="800000"/>
            <a:headEnd/>
            <a:tailEnd/>
          </a:ln>
        </p:spPr>
      </p:sp>
      <p:sp>
        <p:nvSpPr>
          <p:cNvPr id="124932" name="Notes Placeholder 2"/>
          <p:cNvSpPr>
            <a:spLocks noGrp="1"/>
          </p:cNvSpPr>
          <p:nvPr>
            <p:ph type="body" idx="1"/>
          </p:nvPr>
        </p:nvSpPr>
        <p:spPr bwMode="auto">
          <a:xfrm>
            <a:off x="914726" y="4344137"/>
            <a:ext cx="5028553" cy="4111859"/>
          </a:xfrm>
          <a:noFill/>
        </p:spPr>
        <p:txBody>
          <a:bodyPr wrap="square" lIns="92115" tIns="46055" rIns="92115" bIns="46055" numCol="1" anchor="t" anchorCtr="0" compatLnSpc="1">
            <a:prstTxWarp prst="textNoShape">
              <a:avLst/>
            </a:prstTxWarp>
          </a:bodyPr>
          <a:lstStyle/>
          <a:p>
            <a:endParaRPr lang="en-US" altLang="en-US" dirty="0" smtClean="0">
              <a:latin typeface="Arial" pitchFamily="34" charset="0"/>
              <a:cs typeface="Arial" pitchFamily="34" charset="0"/>
            </a:endParaRPr>
          </a:p>
        </p:txBody>
      </p:sp>
      <p:sp>
        <p:nvSpPr>
          <p:cNvPr id="124933" name="Slide Number Placeholder 3"/>
          <p:cNvSpPr txBox="1">
            <a:spLocks noGrp="1"/>
          </p:cNvSpPr>
          <p:nvPr/>
        </p:nvSpPr>
        <p:spPr bwMode="auto">
          <a:xfrm>
            <a:off x="3887172" y="8686802"/>
            <a:ext cx="2970829" cy="457200"/>
          </a:xfrm>
          <a:prstGeom prst="rect">
            <a:avLst/>
          </a:prstGeom>
          <a:noFill/>
          <a:ln w="9525">
            <a:noFill/>
            <a:miter lim="800000"/>
            <a:headEnd/>
            <a:tailEnd/>
          </a:ln>
        </p:spPr>
        <p:txBody>
          <a:bodyPr lIns="92115" tIns="46055" rIns="92115" bIns="46055" anchor="b"/>
          <a:lstStyle/>
          <a:p>
            <a:pPr algn="r" defTabSz="921387" eaLnBrk="0" fontAlgn="auto" hangingPunct="0">
              <a:spcBef>
                <a:spcPts val="0"/>
              </a:spcBef>
              <a:spcAft>
                <a:spcPts val="0"/>
              </a:spcAft>
            </a:pPr>
            <a:fld id="{5B2284AB-8A1E-41B8-9A99-C927E41A31DE}" type="slidenum">
              <a:rPr lang="en-US" altLang="en-US" sz="1200">
                <a:solidFill>
                  <a:prstClr val="black"/>
                </a:solidFill>
                <a:latin typeface="Calibri"/>
                <a:cs typeface="Arial" pitchFamily="34" charset="0"/>
              </a:rPr>
              <a:pPr algn="r" defTabSz="921387" eaLnBrk="0" fontAlgn="auto" hangingPunct="0">
                <a:spcBef>
                  <a:spcPts val="0"/>
                </a:spcBef>
                <a:spcAft>
                  <a:spcPts val="0"/>
                </a:spcAft>
              </a:pPr>
              <a:t>77</a:t>
            </a:fld>
            <a:endParaRPr lang="en-US" altLang="en-US" sz="1200" dirty="0">
              <a:solidFill>
                <a:prstClr val="black"/>
              </a:solidFill>
              <a:latin typeface="Calibri"/>
              <a:cs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xfrm>
            <a:off x="922338" y="696913"/>
            <a:ext cx="3654425" cy="2741612"/>
          </a:xfrm>
          <a:noFill/>
          <a:ln>
            <a:solidFill>
              <a:srgbClr val="000000"/>
            </a:solidFill>
            <a:miter lim="800000"/>
            <a:headEnd/>
            <a:tailEnd/>
          </a:ln>
        </p:spPr>
      </p:sp>
      <p:sp>
        <p:nvSpPr>
          <p:cNvPr id="215043"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GB" dirty="0" smtClean="0">
              <a:latin typeface="Arial" pitchFamily="34" charset="0"/>
              <a:cs typeface="Arial" pitchFamily="34" charset="0"/>
            </a:endParaRPr>
          </a:p>
        </p:txBody>
      </p:sp>
      <p:sp>
        <p:nvSpPr>
          <p:cNvPr id="174084" name="Slide Number Placeholder 3"/>
          <p:cNvSpPr>
            <a:spLocks noGrp="1"/>
          </p:cNvSpPr>
          <p:nvPr>
            <p:ph type="sldNum" sz="quarter" idx="5"/>
          </p:nvPr>
        </p:nvSpPr>
        <p:spPr bwMode="auto">
          <a:noFill/>
          <a:ln>
            <a:miter lim="800000"/>
            <a:headEnd/>
            <a:tailEnd/>
          </a:ln>
        </p:spPr>
        <p:txBody>
          <a:bodyPr/>
          <a:lstStyle/>
          <a:p>
            <a:fld id="{BE1C9A6C-1C03-4A2E-9702-ADD71E55743F}" type="slidenum">
              <a:rPr lang="de-DE" altLang="en-US" smtClean="0">
                <a:solidFill>
                  <a:srgbClr val="000000"/>
                </a:solidFill>
              </a:rPr>
              <a:pPr/>
              <a:t>78</a:t>
            </a:fld>
            <a:endParaRPr lang="de-DE" altLang="en-US" dirty="0" smtClean="0">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a:lstStyle/>
          <a:p>
            <a:fld id="{95A40898-E26A-4196-81CD-BBCE22A44A87}" type="slidenum">
              <a:rPr lang="en-US" altLang="en-US" smtClean="0">
                <a:solidFill>
                  <a:prstClr val="black"/>
                </a:solidFill>
              </a:rPr>
              <a:pPr/>
              <a:t>79</a:t>
            </a:fld>
            <a:endParaRPr lang="en-US" altLang="en-US" dirty="0" smtClean="0">
              <a:solidFill>
                <a:prstClr val="black"/>
              </a:solidFill>
            </a:endParaRPr>
          </a:p>
        </p:txBody>
      </p:sp>
      <p:sp>
        <p:nvSpPr>
          <p:cNvPr id="124931" name="Slide Image Placeholder 1"/>
          <p:cNvSpPr>
            <a:spLocks noGrp="1" noRot="1" noChangeAspect="1" noTextEdit="1"/>
          </p:cNvSpPr>
          <p:nvPr>
            <p:ph type="sldImg"/>
          </p:nvPr>
        </p:nvSpPr>
        <p:spPr bwMode="auto">
          <a:xfrm>
            <a:off x="1147763" y="688975"/>
            <a:ext cx="4565650" cy="3425825"/>
          </a:xfrm>
          <a:noFill/>
          <a:ln>
            <a:solidFill>
              <a:srgbClr val="000000"/>
            </a:solidFill>
            <a:miter lim="800000"/>
            <a:headEnd/>
            <a:tailEnd/>
          </a:ln>
        </p:spPr>
      </p:sp>
      <p:sp>
        <p:nvSpPr>
          <p:cNvPr id="124932" name="Notes Placeholder 2"/>
          <p:cNvSpPr>
            <a:spLocks noGrp="1"/>
          </p:cNvSpPr>
          <p:nvPr>
            <p:ph type="body" idx="1"/>
          </p:nvPr>
        </p:nvSpPr>
        <p:spPr bwMode="auto">
          <a:xfrm>
            <a:off x="914726" y="4344137"/>
            <a:ext cx="5028553" cy="4111859"/>
          </a:xfrm>
          <a:noFill/>
        </p:spPr>
        <p:txBody>
          <a:bodyPr wrap="square" lIns="92115" tIns="46055" rIns="92115" bIns="46055" numCol="1" anchor="t" anchorCtr="0" compatLnSpc="1">
            <a:prstTxWarp prst="textNoShape">
              <a:avLst/>
            </a:prstTxWarp>
          </a:bodyPr>
          <a:lstStyle/>
          <a:p>
            <a:endParaRPr lang="en-US" altLang="en-US" dirty="0" smtClean="0">
              <a:latin typeface="Arial" pitchFamily="34" charset="0"/>
              <a:cs typeface="Arial" pitchFamily="34" charset="0"/>
            </a:endParaRPr>
          </a:p>
        </p:txBody>
      </p:sp>
      <p:sp>
        <p:nvSpPr>
          <p:cNvPr id="124933" name="Slide Number Placeholder 3"/>
          <p:cNvSpPr txBox="1">
            <a:spLocks noGrp="1"/>
          </p:cNvSpPr>
          <p:nvPr/>
        </p:nvSpPr>
        <p:spPr bwMode="auto">
          <a:xfrm>
            <a:off x="3887172" y="8686802"/>
            <a:ext cx="2970829" cy="457200"/>
          </a:xfrm>
          <a:prstGeom prst="rect">
            <a:avLst/>
          </a:prstGeom>
          <a:noFill/>
          <a:ln w="9525">
            <a:noFill/>
            <a:miter lim="800000"/>
            <a:headEnd/>
            <a:tailEnd/>
          </a:ln>
        </p:spPr>
        <p:txBody>
          <a:bodyPr lIns="92115" tIns="46055" rIns="92115" bIns="46055" anchor="b"/>
          <a:lstStyle/>
          <a:p>
            <a:pPr algn="r" defTabSz="921387" eaLnBrk="0" fontAlgn="auto" hangingPunct="0">
              <a:spcBef>
                <a:spcPts val="0"/>
              </a:spcBef>
              <a:spcAft>
                <a:spcPts val="0"/>
              </a:spcAft>
            </a:pPr>
            <a:fld id="{5B2284AB-8A1E-41B8-9A99-C927E41A31DE}" type="slidenum">
              <a:rPr lang="en-US" altLang="en-US" sz="1200">
                <a:solidFill>
                  <a:prstClr val="black"/>
                </a:solidFill>
                <a:latin typeface="Calibri"/>
                <a:cs typeface="Arial" pitchFamily="34" charset="0"/>
              </a:rPr>
              <a:pPr algn="r" defTabSz="921387" eaLnBrk="0" fontAlgn="auto" hangingPunct="0">
                <a:spcBef>
                  <a:spcPts val="0"/>
                </a:spcBef>
                <a:spcAft>
                  <a:spcPts val="0"/>
                </a:spcAft>
              </a:pPr>
              <a:t>79</a:t>
            </a:fld>
            <a:endParaRPr lang="en-US" altLang="en-US" sz="1200" dirty="0">
              <a:solidFill>
                <a:prstClr val="black"/>
              </a:solidFill>
              <a:latin typeface="Calibri"/>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Title Slide Layout</a:t>
            </a:r>
          </a:p>
        </p:txBody>
      </p:sp>
      <p:sp>
        <p:nvSpPr>
          <p:cNvPr id="26628" name="Slide Number Placeholder 3"/>
          <p:cNvSpPr>
            <a:spLocks noGrp="1"/>
          </p:cNvSpPr>
          <p:nvPr>
            <p:ph type="sldNum" sz="quarter" idx="5"/>
          </p:nvPr>
        </p:nvSpPr>
        <p:spPr>
          <a:noFill/>
        </p:spPr>
        <p:txBody>
          <a:bodyPr/>
          <a:lstStyle/>
          <a:p>
            <a:fld id="{827E8DA6-8DC1-48D7-BCE6-63AF16ACC117}" type="slidenum">
              <a:rPr lang="en-US">
                <a:solidFill>
                  <a:prstClr val="black"/>
                </a:solidFill>
              </a:rPr>
              <a:pPr/>
              <a:t>80</a:t>
            </a:fld>
            <a:endParaRPr lang="en-US" dirty="0">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81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82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83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84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85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86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87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88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89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8</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90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91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92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93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94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95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96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97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Arial" charset="0"/>
              </a:rPr>
              <a:t>Title Slide Layout</a:t>
            </a:r>
          </a:p>
        </p:txBody>
      </p:sp>
      <p:sp>
        <p:nvSpPr>
          <p:cNvPr id="26628" name="Slide Number Placeholder 3"/>
          <p:cNvSpPr>
            <a:spLocks noGrp="1"/>
          </p:cNvSpPr>
          <p:nvPr>
            <p:ph type="sldNum" sz="quarter" idx="5"/>
          </p:nvPr>
        </p:nvSpPr>
        <p:spPr>
          <a:noFill/>
        </p:spPr>
        <p:txBody>
          <a:bodyPr/>
          <a:lstStyle/>
          <a:p>
            <a:fld id="{827E8DA6-8DC1-48D7-BCE6-63AF16ACC117}" type="slidenum">
              <a:rPr lang="en-US">
                <a:solidFill>
                  <a:prstClr val="black"/>
                </a:solidFill>
              </a:rPr>
              <a:pPr/>
              <a:t>98</a:t>
            </a:fld>
            <a:endParaRPr lang="en-US" dirty="0">
              <a:solidFill>
                <a:prstClr val="black"/>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65F1C34-C805-4554-93F2-770DD8718616}" type="slidenum">
              <a:rPr lang="en-US"/>
              <a:pPr/>
              <a:t>99</a:t>
            </a:fld>
            <a:endParaRPr lang="en-US" dirty="0"/>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3F0EBA96-9C69-4501-AD1F-EADE92F612EF}" type="slidenum">
              <a:rPr lang="en-US" sz="1200">
                <a:latin typeface="Arial" charset="0"/>
              </a:rPr>
              <a:pPr algn="r"/>
              <a:t>99</a:t>
            </a:fld>
            <a:endParaRPr lang="en-US" sz="1200" dirty="0">
              <a:latin typeface="Arial" charset="0"/>
            </a:endParaRPr>
          </a:p>
        </p:txBody>
      </p:sp>
      <p:sp>
        <p:nvSpPr>
          <p:cNvPr id="36868" name="Rectangle 2"/>
          <p:cNvSpPr>
            <a:spLocks noGrp="1" noRot="1" noChangeAspect="1" noChangeArrowheads="1" noTextEdit="1"/>
          </p:cNvSpPr>
          <p:nvPr>
            <p:ph type="sldImg"/>
          </p:nvPr>
        </p:nvSpPr>
        <p:spPr>
          <a:xfrm>
            <a:off x="1147763" y="687388"/>
            <a:ext cx="4567237" cy="3427412"/>
          </a:xfrm>
          <a:ln/>
        </p:spPr>
      </p:sp>
      <p:sp>
        <p:nvSpPr>
          <p:cNvPr id="36869" name="Rectangle 3"/>
          <p:cNvSpPr>
            <a:spLocks noGrp="1" noChangeArrowheads="1"/>
          </p:cNvSpPr>
          <p:nvPr>
            <p:ph type="body" idx="1"/>
          </p:nvPr>
        </p:nvSpPr>
        <p:spPr>
          <a:xfrm>
            <a:off x="552450" y="4343400"/>
            <a:ext cx="5619750" cy="4367213"/>
          </a:xfrm>
          <a:noFill/>
          <a:ln/>
        </p:spPr>
        <p:txBody>
          <a:bodyPr lIns="91430" tIns="45716" rIns="91430" bIns="45716"/>
          <a:lstStyle/>
          <a:p>
            <a:pPr marL="111125" indent="-111125" eaLnBrk="1" hangingPunct="1"/>
            <a:r>
              <a:rPr lang="en-US" sz="1000" dirty="0" smtClean="0">
                <a:latin typeface="Arial" charset="0"/>
              </a:rPr>
              <a:t>Content Slide Layout: graph</a:t>
            </a:r>
          </a:p>
          <a:p>
            <a:pPr marL="111125" indent="-111125" eaLnBrk="1" hangingPunct="1"/>
            <a:endParaRPr lang="en-US" sz="1000"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9</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65F1C34-C805-4554-93F2-770DD8718616}" type="slidenum">
              <a:rPr lang="en-US"/>
              <a:pPr/>
              <a:t>100</a:t>
            </a:fld>
            <a:endParaRPr lang="en-US" dirty="0"/>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3F0EBA96-9C69-4501-AD1F-EADE92F612EF}" type="slidenum">
              <a:rPr lang="en-US" sz="1200">
                <a:latin typeface="Arial" charset="0"/>
              </a:rPr>
              <a:pPr algn="r"/>
              <a:t>100</a:t>
            </a:fld>
            <a:endParaRPr lang="en-US" sz="1200" dirty="0">
              <a:latin typeface="Arial" charset="0"/>
            </a:endParaRPr>
          </a:p>
        </p:txBody>
      </p:sp>
      <p:sp>
        <p:nvSpPr>
          <p:cNvPr id="36868" name="Rectangle 2"/>
          <p:cNvSpPr>
            <a:spLocks noGrp="1" noRot="1" noChangeAspect="1" noChangeArrowheads="1" noTextEdit="1"/>
          </p:cNvSpPr>
          <p:nvPr>
            <p:ph type="sldImg"/>
          </p:nvPr>
        </p:nvSpPr>
        <p:spPr>
          <a:xfrm>
            <a:off x="1147763" y="687388"/>
            <a:ext cx="4567237" cy="3427412"/>
          </a:xfrm>
          <a:ln/>
        </p:spPr>
      </p:sp>
      <p:sp>
        <p:nvSpPr>
          <p:cNvPr id="36869" name="Rectangle 3"/>
          <p:cNvSpPr>
            <a:spLocks noGrp="1" noChangeArrowheads="1"/>
          </p:cNvSpPr>
          <p:nvPr>
            <p:ph type="body" idx="1"/>
          </p:nvPr>
        </p:nvSpPr>
        <p:spPr>
          <a:xfrm>
            <a:off x="552450" y="4343400"/>
            <a:ext cx="5619750" cy="4367213"/>
          </a:xfrm>
          <a:noFill/>
          <a:ln/>
        </p:spPr>
        <p:txBody>
          <a:bodyPr lIns="91430" tIns="45716" rIns="91430" bIns="45716"/>
          <a:lstStyle/>
          <a:p>
            <a:pPr marL="111125" indent="-111125" eaLnBrk="1" hangingPunct="1"/>
            <a:r>
              <a:rPr lang="en-US" sz="1000" dirty="0" smtClean="0">
                <a:latin typeface="Arial" charset="0"/>
              </a:rPr>
              <a:t>Content Slide Layout: graph</a:t>
            </a:r>
          </a:p>
          <a:p>
            <a:pPr marL="111125" indent="-111125" eaLnBrk="1" hangingPunct="1"/>
            <a:endParaRPr lang="en-US" sz="1000" dirty="0"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65F1C34-C805-4554-93F2-770DD8718616}" type="slidenum">
              <a:rPr lang="en-US"/>
              <a:pPr/>
              <a:t>101</a:t>
            </a:fld>
            <a:endParaRPr lang="en-US" dirty="0"/>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3F0EBA96-9C69-4501-AD1F-EADE92F612EF}" type="slidenum">
              <a:rPr lang="en-US" sz="1200">
                <a:latin typeface="Arial" charset="0"/>
              </a:rPr>
              <a:pPr algn="r"/>
              <a:t>101</a:t>
            </a:fld>
            <a:endParaRPr lang="en-US" sz="1200" dirty="0">
              <a:latin typeface="Arial" charset="0"/>
            </a:endParaRPr>
          </a:p>
        </p:txBody>
      </p:sp>
      <p:sp>
        <p:nvSpPr>
          <p:cNvPr id="36868" name="Rectangle 2"/>
          <p:cNvSpPr>
            <a:spLocks noGrp="1" noRot="1" noChangeAspect="1" noChangeArrowheads="1" noTextEdit="1"/>
          </p:cNvSpPr>
          <p:nvPr>
            <p:ph type="sldImg"/>
          </p:nvPr>
        </p:nvSpPr>
        <p:spPr>
          <a:xfrm>
            <a:off x="1147763" y="687388"/>
            <a:ext cx="4567237" cy="3427412"/>
          </a:xfrm>
          <a:ln/>
        </p:spPr>
      </p:sp>
      <p:sp>
        <p:nvSpPr>
          <p:cNvPr id="36869" name="Rectangle 3"/>
          <p:cNvSpPr>
            <a:spLocks noGrp="1" noChangeArrowheads="1"/>
          </p:cNvSpPr>
          <p:nvPr>
            <p:ph type="body" idx="1"/>
          </p:nvPr>
        </p:nvSpPr>
        <p:spPr>
          <a:xfrm>
            <a:off x="552450" y="4343400"/>
            <a:ext cx="5619750" cy="4367213"/>
          </a:xfrm>
          <a:noFill/>
          <a:ln/>
        </p:spPr>
        <p:txBody>
          <a:bodyPr lIns="91430" tIns="45716" rIns="91430" bIns="45716"/>
          <a:lstStyle/>
          <a:p>
            <a:pPr marL="111125" indent="-111125" eaLnBrk="1" hangingPunct="1"/>
            <a:r>
              <a:rPr lang="en-US" sz="1000" dirty="0" smtClean="0">
                <a:latin typeface="Arial" charset="0"/>
              </a:rPr>
              <a:t>Content Slide Layout: graph</a:t>
            </a:r>
          </a:p>
          <a:p>
            <a:pPr marL="111125" indent="-111125" eaLnBrk="1" hangingPunct="1"/>
            <a:endParaRPr lang="en-US" sz="1000" dirty="0"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65F1C34-C805-4554-93F2-770DD8718616}" type="slidenum">
              <a:rPr lang="en-US"/>
              <a:pPr/>
              <a:t>102</a:t>
            </a:fld>
            <a:endParaRPr lang="en-US" dirty="0"/>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3F0EBA96-9C69-4501-AD1F-EADE92F612EF}" type="slidenum">
              <a:rPr lang="en-US" sz="1200">
                <a:latin typeface="Arial" charset="0"/>
              </a:rPr>
              <a:pPr algn="r"/>
              <a:t>102</a:t>
            </a:fld>
            <a:endParaRPr lang="en-US" sz="1200" dirty="0">
              <a:latin typeface="Arial" charset="0"/>
            </a:endParaRPr>
          </a:p>
        </p:txBody>
      </p:sp>
      <p:sp>
        <p:nvSpPr>
          <p:cNvPr id="36868" name="Rectangle 2"/>
          <p:cNvSpPr>
            <a:spLocks noGrp="1" noRot="1" noChangeAspect="1" noChangeArrowheads="1" noTextEdit="1"/>
          </p:cNvSpPr>
          <p:nvPr>
            <p:ph type="sldImg"/>
          </p:nvPr>
        </p:nvSpPr>
        <p:spPr>
          <a:xfrm>
            <a:off x="1147763" y="687388"/>
            <a:ext cx="4567237" cy="3427412"/>
          </a:xfrm>
          <a:ln/>
        </p:spPr>
      </p:sp>
      <p:sp>
        <p:nvSpPr>
          <p:cNvPr id="36869" name="Rectangle 3"/>
          <p:cNvSpPr>
            <a:spLocks noGrp="1" noChangeArrowheads="1"/>
          </p:cNvSpPr>
          <p:nvPr>
            <p:ph type="body" idx="1"/>
          </p:nvPr>
        </p:nvSpPr>
        <p:spPr>
          <a:xfrm>
            <a:off x="552450" y="4343400"/>
            <a:ext cx="5619750" cy="4367213"/>
          </a:xfrm>
          <a:noFill/>
          <a:ln/>
        </p:spPr>
        <p:txBody>
          <a:bodyPr lIns="91430" tIns="45716" rIns="91430" bIns="45716"/>
          <a:lstStyle/>
          <a:p>
            <a:pPr marL="111125" indent="-111125" eaLnBrk="1" hangingPunct="1"/>
            <a:r>
              <a:rPr lang="en-US" sz="1000" dirty="0" smtClean="0">
                <a:latin typeface="Arial" charset="0"/>
              </a:rPr>
              <a:t>Content Slide Layout: graph</a:t>
            </a:r>
          </a:p>
          <a:p>
            <a:pPr marL="111125" indent="-111125" eaLnBrk="1" hangingPunct="1"/>
            <a:endParaRPr lang="en-US" sz="1000" dirty="0" smtClean="0">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65F1C34-C805-4554-93F2-770DD8718616}" type="slidenum">
              <a:rPr lang="en-US"/>
              <a:pPr/>
              <a:t>103</a:t>
            </a:fld>
            <a:endParaRPr lang="en-US" dirty="0"/>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3F0EBA96-9C69-4501-AD1F-EADE92F612EF}" type="slidenum">
              <a:rPr lang="en-US" sz="1200">
                <a:latin typeface="Arial" charset="0"/>
              </a:rPr>
              <a:pPr algn="r"/>
              <a:t>103</a:t>
            </a:fld>
            <a:endParaRPr lang="en-US" sz="1200" dirty="0">
              <a:latin typeface="Arial" charset="0"/>
            </a:endParaRPr>
          </a:p>
        </p:txBody>
      </p:sp>
      <p:sp>
        <p:nvSpPr>
          <p:cNvPr id="36868" name="Rectangle 2"/>
          <p:cNvSpPr>
            <a:spLocks noGrp="1" noRot="1" noChangeAspect="1" noChangeArrowheads="1" noTextEdit="1"/>
          </p:cNvSpPr>
          <p:nvPr>
            <p:ph type="sldImg"/>
          </p:nvPr>
        </p:nvSpPr>
        <p:spPr>
          <a:xfrm>
            <a:off x="1147763" y="687388"/>
            <a:ext cx="4567237" cy="3427412"/>
          </a:xfrm>
          <a:ln/>
        </p:spPr>
      </p:sp>
      <p:sp>
        <p:nvSpPr>
          <p:cNvPr id="36869" name="Rectangle 3"/>
          <p:cNvSpPr>
            <a:spLocks noGrp="1" noChangeArrowheads="1"/>
          </p:cNvSpPr>
          <p:nvPr>
            <p:ph type="body" idx="1"/>
          </p:nvPr>
        </p:nvSpPr>
        <p:spPr>
          <a:xfrm>
            <a:off x="552450" y="4343400"/>
            <a:ext cx="5619750" cy="4367213"/>
          </a:xfrm>
          <a:noFill/>
          <a:ln/>
        </p:spPr>
        <p:txBody>
          <a:bodyPr lIns="91430" tIns="45716" rIns="91430" bIns="45716"/>
          <a:lstStyle/>
          <a:p>
            <a:pPr marL="111125" indent="-111125" eaLnBrk="1" hangingPunct="1"/>
            <a:r>
              <a:rPr lang="en-US" sz="1000" dirty="0" smtClean="0">
                <a:latin typeface="Arial" charset="0"/>
              </a:rPr>
              <a:t>Content Slide Layout: graph</a:t>
            </a:r>
          </a:p>
          <a:p>
            <a:pPr marL="111125" indent="-111125" eaLnBrk="1" hangingPunct="1"/>
            <a:endParaRPr lang="en-US" sz="1000" dirty="0" smtClean="0">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65F1C34-C805-4554-93F2-770DD8718616}" type="slidenum">
              <a:rPr lang="en-US"/>
              <a:pPr/>
              <a:t>104</a:t>
            </a:fld>
            <a:endParaRPr lang="en-US" dirty="0"/>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3F0EBA96-9C69-4501-AD1F-EADE92F612EF}" type="slidenum">
              <a:rPr lang="en-US" sz="1200">
                <a:latin typeface="Arial" charset="0"/>
              </a:rPr>
              <a:pPr algn="r"/>
              <a:t>104</a:t>
            </a:fld>
            <a:endParaRPr lang="en-US" sz="1200" dirty="0">
              <a:latin typeface="Arial" charset="0"/>
            </a:endParaRPr>
          </a:p>
        </p:txBody>
      </p:sp>
      <p:sp>
        <p:nvSpPr>
          <p:cNvPr id="36868" name="Rectangle 2"/>
          <p:cNvSpPr>
            <a:spLocks noGrp="1" noRot="1" noChangeAspect="1" noChangeArrowheads="1" noTextEdit="1"/>
          </p:cNvSpPr>
          <p:nvPr>
            <p:ph type="sldImg"/>
          </p:nvPr>
        </p:nvSpPr>
        <p:spPr>
          <a:xfrm>
            <a:off x="1147763" y="687388"/>
            <a:ext cx="4567237" cy="3427412"/>
          </a:xfrm>
          <a:ln/>
        </p:spPr>
      </p:sp>
      <p:sp>
        <p:nvSpPr>
          <p:cNvPr id="36869" name="Rectangle 3"/>
          <p:cNvSpPr>
            <a:spLocks noGrp="1" noChangeArrowheads="1"/>
          </p:cNvSpPr>
          <p:nvPr>
            <p:ph type="body" idx="1"/>
          </p:nvPr>
        </p:nvSpPr>
        <p:spPr>
          <a:xfrm>
            <a:off x="552450" y="4343400"/>
            <a:ext cx="5619750" cy="4367213"/>
          </a:xfrm>
          <a:noFill/>
          <a:ln/>
        </p:spPr>
        <p:txBody>
          <a:bodyPr lIns="91430" tIns="45716" rIns="91430" bIns="45716"/>
          <a:lstStyle/>
          <a:p>
            <a:pPr marL="111125" indent="-111125" eaLnBrk="1" hangingPunct="1"/>
            <a:r>
              <a:rPr lang="en-US" sz="1000" dirty="0" smtClean="0">
                <a:latin typeface="Arial" charset="0"/>
              </a:rPr>
              <a:t>Content Slide Layout: graph</a:t>
            </a:r>
          </a:p>
          <a:p>
            <a:pPr marL="111125" indent="-111125" eaLnBrk="1" hangingPunct="1"/>
            <a:endParaRPr lang="en-US" sz="1000" dirty="0" smtClean="0">
              <a:latin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922338" y="696913"/>
            <a:ext cx="3654425" cy="2741612"/>
          </a:xfrm>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65F1C34-C805-4554-93F2-770DD8718616}" type="slidenum">
              <a:rPr lang="en-US"/>
              <a:pPr/>
              <a:t>106</a:t>
            </a:fld>
            <a:endParaRPr lang="en-US" dirty="0"/>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3F0EBA96-9C69-4501-AD1F-EADE92F612EF}" type="slidenum">
              <a:rPr lang="en-US" sz="1200">
                <a:latin typeface="Arial" charset="0"/>
              </a:rPr>
              <a:pPr algn="r"/>
              <a:t>106</a:t>
            </a:fld>
            <a:endParaRPr lang="en-US" sz="1200" dirty="0">
              <a:latin typeface="Arial" charset="0"/>
            </a:endParaRPr>
          </a:p>
        </p:txBody>
      </p:sp>
      <p:sp>
        <p:nvSpPr>
          <p:cNvPr id="36868" name="Rectangle 2"/>
          <p:cNvSpPr>
            <a:spLocks noGrp="1" noRot="1" noChangeAspect="1" noChangeArrowheads="1" noTextEdit="1"/>
          </p:cNvSpPr>
          <p:nvPr>
            <p:ph type="sldImg"/>
          </p:nvPr>
        </p:nvSpPr>
        <p:spPr>
          <a:xfrm>
            <a:off x="1147763" y="687388"/>
            <a:ext cx="4567237" cy="3427412"/>
          </a:xfrm>
          <a:ln/>
        </p:spPr>
      </p:sp>
      <p:sp>
        <p:nvSpPr>
          <p:cNvPr id="36869" name="Rectangle 3"/>
          <p:cNvSpPr>
            <a:spLocks noGrp="1" noChangeArrowheads="1"/>
          </p:cNvSpPr>
          <p:nvPr>
            <p:ph type="body" idx="1"/>
          </p:nvPr>
        </p:nvSpPr>
        <p:spPr>
          <a:xfrm>
            <a:off x="552450" y="4343400"/>
            <a:ext cx="5619750" cy="4367213"/>
          </a:xfrm>
          <a:noFill/>
          <a:ln/>
        </p:spPr>
        <p:txBody>
          <a:bodyPr lIns="91430" tIns="45716" rIns="91430" bIns="45716"/>
          <a:lstStyle/>
          <a:p>
            <a:pPr marL="111125" indent="-111125" eaLnBrk="1" hangingPunct="1"/>
            <a:r>
              <a:rPr lang="en-US" sz="1000" dirty="0" smtClean="0">
                <a:latin typeface="Arial" charset="0"/>
              </a:rPr>
              <a:t>Content Slide Layout: graph</a:t>
            </a:r>
          </a:p>
          <a:p>
            <a:pPr marL="111125" indent="-111125" eaLnBrk="1" hangingPunct="1"/>
            <a:endParaRPr lang="en-US" sz="1000" dirty="0" smtClean="0">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65F1C34-C805-4554-93F2-770DD8718616}" type="slidenum">
              <a:rPr lang="en-US"/>
              <a:pPr/>
              <a:t>107</a:t>
            </a:fld>
            <a:endParaRPr lang="en-US" dirty="0"/>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3F0EBA96-9C69-4501-AD1F-EADE92F612EF}" type="slidenum">
              <a:rPr lang="en-US" sz="1200">
                <a:latin typeface="Arial" charset="0"/>
              </a:rPr>
              <a:pPr algn="r"/>
              <a:t>107</a:t>
            </a:fld>
            <a:endParaRPr lang="en-US" sz="1200" dirty="0">
              <a:latin typeface="Arial" charset="0"/>
            </a:endParaRPr>
          </a:p>
        </p:txBody>
      </p:sp>
      <p:sp>
        <p:nvSpPr>
          <p:cNvPr id="36868" name="Rectangle 2"/>
          <p:cNvSpPr>
            <a:spLocks noGrp="1" noRot="1" noChangeAspect="1" noChangeArrowheads="1" noTextEdit="1"/>
          </p:cNvSpPr>
          <p:nvPr>
            <p:ph type="sldImg"/>
          </p:nvPr>
        </p:nvSpPr>
        <p:spPr>
          <a:xfrm>
            <a:off x="1147763" y="687388"/>
            <a:ext cx="4567237" cy="3427412"/>
          </a:xfrm>
          <a:ln/>
        </p:spPr>
      </p:sp>
      <p:sp>
        <p:nvSpPr>
          <p:cNvPr id="36869" name="Rectangle 3"/>
          <p:cNvSpPr>
            <a:spLocks noGrp="1" noChangeArrowheads="1"/>
          </p:cNvSpPr>
          <p:nvPr>
            <p:ph type="body" idx="1"/>
          </p:nvPr>
        </p:nvSpPr>
        <p:spPr>
          <a:xfrm>
            <a:off x="552450" y="4343400"/>
            <a:ext cx="5619750" cy="4367213"/>
          </a:xfrm>
          <a:noFill/>
          <a:ln/>
        </p:spPr>
        <p:txBody>
          <a:bodyPr lIns="91430" tIns="45716" rIns="91430" bIns="45716"/>
          <a:lstStyle/>
          <a:p>
            <a:pPr marL="111125" indent="-111125" eaLnBrk="1" hangingPunct="1"/>
            <a:r>
              <a:rPr lang="en-US" sz="1000" dirty="0" smtClean="0">
                <a:latin typeface="Arial" charset="0"/>
              </a:rPr>
              <a:t>Content Slide Layout: graph</a:t>
            </a:r>
          </a:p>
          <a:p>
            <a:pPr marL="111125" indent="-111125" eaLnBrk="1" hangingPunct="1"/>
            <a:endParaRPr lang="en-US" sz="1000" dirty="0" smtClean="0">
              <a:latin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65F1C34-C805-4554-93F2-770DD8718616}" type="slidenum">
              <a:rPr lang="en-US"/>
              <a:pPr/>
              <a:t>108</a:t>
            </a:fld>
            <a:endParaRPr lang="en-US" dirty="0"/>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3F0EBA96-9C69-4501-AD1F-EADE92F612EF}" type="slidenum">
              <a:rPr lang="en-US" sz="1200">
                <a:latin typeface="Arial" charset="0"/>
              </a:rPr>
              <a:pPr algn="r"/>
              <a:t>108</a:t>
            </a:fld>
            <a:endParaRPr lang="en-US" sz="1200" dirty="0">
              <a:latin typeface="Arial" charset="0"/>
            </a:endParaRPr>
          </a:p>
        </p:txBody>
      </p:sp>
      <p:sp>
        <p:nvSpPr>
          <p:cNvPr id="36868" name="Rectangle 2"/>
          <p:cNvSpPr>
            <a:spLocks noGrp="1" noRot="1" noChangeAspect="1" noChangeArrowheads="1" noTextEdit="1"/>
          </p:cNvSpPr>
          <p:nvPr>
            <p:ph type="sldImg"/>
          </p:nvPr>
        </p:nvSpPr>
        <p:spPr>
          <a:xfrm>
            <a:off x="1147763" y="687388"/>
            <a:ext cx="4567237" cy="3427412"/>
          </a:xfrm>
          <a:ln/>
        </p:spPr>
      </p:sp>
      <p:sp>
        <p:nvSpPr>
          <p:cNvPr id="36869" name="Rectangle 3"/>
          <p:cNvSpPr>
            <a:spLocks noGrp="1" noChangeArrowheads="1"/>
          </p:cNvSpPr>
          <p:nvPr>
            <p:ph type="body" idx="1"/>
          </p:nvPr>
        </p:nvSpPr>
        <p:spPr>
          <a:xfrm>
            <a:off x="552450" y="4343400"/>
            <a:ext cx="5619750" cy="4367213"/>
          </a:xfrm>
          <a:noFill/>
          <a:ln/>
        </p:spPr>
        <p:txBody>
          <a:bodyPr lIns="91430" tIns="45716" rIns="91430" bIns="45716"/>
          <a:lstStyle/>
          <a:p>
            <a:pPr marL="111125" indent="-111125" eaLnBrk="1" hangingPunct="1"/>
            <a:r>
              <a:rPr lang="en-US" sz="1000" dirty="0" smtClean="0">
                <a:latin typeface="Arial" charset="0"/>
              </a:rPr>
              <a:t>Content Slide Layout: graph</a:t>
            </a:r>
          </a:p>
          <a:p>
            <a:pPr marL="111125" indent="-111125" eaLnBrk="1" hangingPunct="1"/>
            <a:endParaRPr lang="en-US" sz="1000" dirty="0" smtClean="0">
              <a:latin typeface="Arial"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65F1C34-C805-4554-93F2-770DD8718616}" type="slidenum">
              <a:rPr lang="en-US"/>
              <a:pPr/>
              <a:t>109</a:t>
            </a:fld>
            <a:endParaRPr lang="en-US" dirty="0"/>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3F0EBA96-9C69-4501-AD1F-EADE92F612EF}" type="slidenum">
              <a:rPr lang="en-US" sz="1200">
                <a:latin typeface="Arial" charset="0"/>
              </a:rPr>
              <a:pPr algn="r"/>
              <a:t>109</a:t>
            </a:fld>
            <a:endParaRPr lang="en-US" sz="1200" dirty="0">
              <a:latin typeface="Arial" charset="0"/>
            </a:endParaRPr>
          </a:p>
        </p:txBody>
      </p:sp>
      <p:sp>
        <p:nvSpPr>
          <p:cNvPr id="36868" name="Rectangle 2"/>
          <p:cNvSpPr>
            <a:spLocks noGrp="1" noRot="1" noChangeAspect="1" noChangeArrowheads="1" noTextEdit="1"/>
          </p:cNvSpPr>
          <p:nvPr>
            <p:ph type="sldImg"/>
          </p:nvPr>
        </p:nvSpPr>
        <p:spPr>
          <a:xfrm>
            <a:off x="1147763" y="687388"/>
            <a:ext cx="4567237" cy="3427412"/>
          </a:xfrm>
          <a:ln/>
        </p:spPr>
      </p:sp>
      <p:sp>
        <p:nvSpPr>
          <p:cNvPr id="36869" name="Rectangle 3"/>
          <p:cNvSpPr>
            <a:spLocks noGrp="1" noChangeArrowheads="1"/>
          </p:cNvSpPr>
          <p:nvPr>
            <p:ph type="body" idx="1"/>
          </p:nvPr>
        </p:nvSpPr>
        <p:spPr>
          <a:xfrm>
            <a:off x="552450" y="4343400"/>
            <a:ext cx="5619750" cy="4367213"/>
          </a:xfrm>
          <a:noFill/>
          <a:ln/>
        </p:spPr>
        <p:txBody>
          <a:bodyPr lIns="91430" tIns="45716" rIns="91430" bIns="45716"/>
          <a:lstStyle/>
          <a:p>
            <a:pPr marL="111125" indent="-111125" eaLnBrk="1" hangingPunct="1"/>
            <a:r>
              <a:rPr lang="en-US" sz="1000" dirty="0" smtClean="0">
                <a:latin typeface="Arial" charset="0"/>
              </a:rPr>
              <a:t>Content Slide Layout: graph</a:t>
            </a:r>
          </a:p>
          <a:p>
            <a:pPr marL="111125" indent="-111125" eaLnBrk="1" hangingPunct="1"/>
            <a:endParaRPr lang="en-US" sz="1000"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charset="0"/>
              </a:rPr>
              <a:t>Content Slide Layout: TEXT</a:t>
            </a:r>
          </a:p>
          <a:p>
            <a:endParaRPr lang="en-US" dirty="0" smtClean="0">
              <a:latin typeface="Arial" charset="0"/>
            </a:endParaRPr>
          </a:p>
        </p:txBody>
      </p:sp>
      <p:sp>
        <p:nvSpPr>
          <p:cNvPr id="34820" name="Slide Number Placeholder 3"/>
          <p:cNvSpPr>
            <a:spLocks noGrp="1"/>
          </p:cNvSpPr>
          <p:nvPr>
            <p:ph type="sldNum" sz="quarter" idx="5"/>
          </p:nvPr>
        </p:nvSpPr>
        <p:spPr>
          <a:noFill/>
        </p:spPr>
        <p:txBody>
          <a:bodyPr/>
          <a:lstStyle/>
          <a:p>
            <a:fld id="{C355B5C1-1C11-4481-86CF-2C2BA0754EBA}" type="slidenum">
              <a:rPr lang="en-US"/>
              <a:pPr/>
              <a:t>10</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65F1C34-C805-4554-93F2-770DD8718616}" type="slidenum">
              <a:rPr lang="en-US"/>
              <a:pPr/>
              <a:t>110</a:t>
            </a:fld>
            <a:endParaRPr lang="en-US" dirty="0"/>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3F0EBA96-9C69-4501-AD1F-EADE92F612EF}" type="slidenum">
              <a:rPr lang="en-US" sz="1200">
                <a:latin typeface="Arial" charset="0"/>
              </a:rPr>
              <a:pPr algn="r"/>
              <a:t>110</a:t>
            </a:fld>
            <a:endParaRPr lang="en-US" sz="1200" dirty="0">
              <a:latin typeface="Arial" charset="0"/>
            </a:endParaRPr>
          </a:p>
        </p:txBody>
      </p:sp>
      <p:sp>
        <p:nvSpPr>
          <p:cNvPr id="36868" name="Rectangle 2"/>
          <p:cNvSpPr>
            <a:spLocks noGrp="1" noRot="1" noChangeAspect="1" noChangeArrowheads="1" noTextEdit="1"/>
          </p:cNvSpPr>
          <p:nvPr>
            <p:ph type="sldImg"/>
          </p:nvPr>
        </p:nvSpPr>
        <p:spPr>
          <a:xfrm>
            <a:off x="1147763" y="687388"/>
            <a:ext cx="4567237" cy="3427412"/>
          </a:xfrm>
          <a:ln/>
        </p:spPr>
      </p:sp>
      <p:sp>
        <p:nvSpPr>
          <p:cNvPr id="36869" name="Rectangle 3"/>
          <p:cNvSpPr>
            <a:spLocks noGrp="1" noChangeArrowheads="1"/>
          </p:cNvSpPr>
          <p:nvPr>
            <p:ph type="body" idx="1"/>
          </p:nvPr>
        </p:nvSpPr>
        <p:spPr>
          <a:xfrm>
            <a:off x="552450" y="4343400"/>
            <a:ext cx="5619750" cy="4367213"/>
          </a:xfrm>
          <a:noFill/>
          <a:ln/>
        </p:spPr>
        <p:txBody>
          <a:bodyPr lIns="91430" tIns="45716" rIns="91430" bIns="45716"/>
          <a:lstStyle/>
          <a:p>
            <a:pPr marL="111125" indent="-111125" eaLnBrk="1" hangingPunct="1"/>
            <a:r>
              <a:rPr lang="en-US" sz="1000" dirty="0" smtClean="0">
                <a:latin typeface="Arial" charset="0"/>
              </a:rPr>
              <a:t>Content Slide Layout: graph</a:t>
            </a:r>
          </a:p>
          <a:p>
            <a:pPr marL="111125" indent="-111125" eaLnBrk="1" hangingPunct="1"/>
            <a:endParaRPr lang="en-US" sz="1000" dirty="0" smtClean="0">
              <a:latin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696913"/>
            <a:ext cx="3654425" cy="2741612"/>
          </a:xfrm>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r>
              <a:rPr lang="en-US" dirty="0" smtClean="0">
                <a:solidFill>
                  <a:prstClr val="black"/>
                </a:solidFill>
              </a:rPr>
              <a:t>Template _1</a:t>
            </a:r>
          </a:p>
          <a:p>
            <a:pPr>
              <a:defRPr/>
            </a:pPr>
            <a:fld id="{4AEA748E-7EF6-41A9-B78C-650CCCD685DB}" type="datetime8">
              <a:rPr lang="en-US" smtClean="0">
                <a:solidFill>
                  <a:prstClr val="black"/>
                </a:solidFill>
              </a:rPr>
              <a:pPr>
                <a:defRPr/>
              </a:pPr>
              <a:t>11/5/2014 3:34 PM</a:t>
            </a:fld>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EB16892A-20A7-442C-B378-E858BA951C46}" type="slidenum">
              <a:rPr lang="en-US" smtClean="0">
                <a:solidFill>
                  <a:prstClr val="black"/>
                </a:solidFill>
              </a:rPr>
              <a:pPr>
                <a:defRPr/>
              </a:pPr>
              <a:t>111</a:t>
            </a:fld>
            <a:endParaRPr lang="en-US" dirty="0">
              <a:solidFill>
                <a:prstClr val="black"/>
              </a:solidFill>
            </a:endParaRPr>
          </a:p>
        </p:txBody>
      </p:sp>
    </p:spTree>
    <p:extLst>
      <p:ext uri="{BB962C8B-B14F-4D97-AF65-F5344CB8AC3E}">
        <p14:creationId xmlns:p14="http://schemas.microsoft.com/office/powerpoint/2010/main" val="170640411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xfrm>
            <a:off x="922338" y="696913"/>
            <a:ext cx="3654425" cy="2741612"/>
          </a:xfrm>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Date Placeholder 3"/>
          <p:cNvSpPr>
            <a:spLocks noGrp="1"/>
          </p:cNvSpPr>
          <p:nvPr>
            <p:ph type="dt" sz="quarter" idx="1"/>
          </p:nvPr>
        </p:nvSpPr>
        <p:spPr/>
        <p:txBody>
          <a:bodyPr/>
          <a:lstStyle/>
          <a:p>
            <a:pPr>
              <a:defRPr/>
            </a:pPr>
            <a:r>
              <a:rPr lang="en-US" dirty="0" smtClean="0"/>
              <a:t>Template _1</a:t>
            </a:r>
          </a:p>
          <a:p>
            <a:pPr>
              <a:defRPr/>
            </a:pPr>
            <a:fld id="{4AEA748E-7EF6-41A9-B78C-650CCCD685DB}" type="datetime8">
              <a:rPr lang="en-US" smtClean="0"/>
              <a:pPr>
                <a:defRPr/>
              </a:pPr>
              <a:t>11/5/2014 3:34 PM</a:t>
            </a:fld>
            <a:endParaRPr lang="en-US" dirty="0"/>
          </a:p>
        </p:txBody>
      </p:sp>
      <p:sp>
        <p:nvSpPr>
          <p:cNvPr id="5" name="Slide Number Placeholder 4"/>
          <p:cNvSpPr>
            <a:spLocks noGrp="1"/>
          </p:cNvSpPr>
          <p:nvPr>
            <p:ph type="sldNum" sz="quarter" idx="5"/>
          </p:nvPr>
        </p:nvSpPr>
        <p:spPr/>
        <p:txBody>
          <a:bodyPr/>
          <a:lstStyle/>
          <a:p>
            <a:pPr>
              <a:defRPr/>
            </a:pPr>
            <a:fld id="{1D52C600-78F0-4F64-B78C-72F03C411B35}" type="slidenum">
              <a:rPr lang="en-US" smtClean="0"/>
              <a:pPr>
                <a:defRPr/>
              </a:pPr>
              <a:t>112</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65F1C34-C805-4554-93F2-770DD8718616}" type="slidenum">
              <a:rPr lang="en-US"/>
              <a:pPr/>
              <a:t>113</a:t>
            </a:fld>
            <a:endParaRPr lang="en-US" dirty="0"/>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3F0EBA96-9C69-4501-AD1F-EADE92F612EF}" type="slidenum">
              <a:rPr lang="en-US" sz="1200">
                <a:latin typeface="Arial" charset="0"/>
              </a:rPr>
              <a:pPr algn="r"/>
              <a:t>113</a:t>
            </a:fld>
            <a:endParaRPr lang="en-US" sz="1200" dirty="0">
              <a:latin typeface="Arial" charset="0"/>
            </a:endParaRPr>
          </a:p>
        </p:txBody>
      </p:sp>
      <p:sp>
        <p:nvSpPr>
          <p:cNvPr id="36868" name="Rectangle 2"/>
          <p:cNvSpPr>
            <a:spLocks noGrp="1" noRot="1" noChangeAspect="1" noChangeArrowheads="1" noTextEdit="1"/>
          </p:cNvSpPr>
          <p:nvPr>
            <p:ph type="sldImg"/>
          </p:nvPr>
        </p:nvSpPr>
        <p:spPr>
          <a:xfrm>
            <a:off x="1147763" y="687388"/>
            <a:ext cx="4567237" cy="3427412"/>
          </a:xfrm>
          <a:ln/>
        </p:spPr>
      </p:sp>
      <p:sp>
        <p:nvSpPr>
          <p:cNvPr id="36869" name="Rectangle 3"/>
          <p:cNvSpPr>
            <a:spLocks noGrp="1" noChangeArrowheads="1"/>
          </p:cNvSpPr>
          <p:nvPr>
            <p:ph type="body" idx="1"/>
          </p:nvPr>
        </p:nvSpPr>
        <p:spPr>
          <a:xfrm>
            <a:off x="552450" y="4343400"/>
            <a:ext cx="5619750" cy="4367213"/>
          </a:xfrm>
          <a:noFill/>
          <a:ln/>
        </p:spPr>
        <p:txBody>
          <a:bodyPr lIns="91430" tIns="45716" rIns="91430" bIns="45716"/>
          <a:lstStyle/>
          <a:p>
            <a:pPr marL="111125" indent="-111125" eaLnBrk="1" hangingPunct="1"/>
            <a:r>
              <a:rPr lang="en-US" sz="1000" dirty="0" smtClean="0">
                <a:latin typeface="Arial" charset="0"/>
              </a:rPr>
              <a:t>Content Slide Layout: graph</a:t>
            </a:r>
          </a:p>
          <a:p>
            <a:pPr marL="111125" indent="-111125" eaLnBrk="1" hangingPunct="1"/>
            <a:endParaRPr lang="en-US" sz="1000" dirty="0" smtClean="0">
              <a:latin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65F1C34-C805-4554-93F2-770DD8718616}" type="slidenum">
              <a:rPr lang="en-US"/>
              <a:pPr/>
              <a:t>114</a:t>
            </a:fld>
            <a:endParaRPr lang="en-US" dirty="0"/>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3F0EBA96-9C69-4501-AD1F-EADE92F612EF}" type="slidenum">
              <a:rPr lang="en-US" sz="1200">
                <a:latin typeface="Arial" charset="0"/>
              </a:rPr>
              <a:pPr algn="r"/>
              <a:t>114</a:t>
            </a:fld>
            <a:endParaRPr lang="en-US" sz="1200" dirty="0">
              <a:latin typeface="Arial" charset="0"/>
            </a:endParaRPr>
          </a:p>
        </p:txBody>
      </p:sp>
      <p:sp>
        <p:nvSpPr>
          <p:cNvPr id="36868" name="Rectangle 2"/>
          <p:cNvSpPr>
            <a:spLocks noGrp="1" noRot="1" noChangeAspect="1" noChangeArrowheads="1" noTextEdit="1"/>
          </p:cNvSpPr>
          <p:nvPr>
            <p:ph type="sldImg"/>
          </p:nvPr>
        </p:nvSpPr>
        <p:spPr>
          <a:xfrm>
            <a:off x="1147763" y="687388"/>
            <a:ext cx="4567237" cy="3427412"/>
          </a:xfrm>
          <a:ln/>
        </p:spPr>
      </p:sp>
      <p:sp>
        <p:nvSpPr>
          <p:cNvPr id="36869" name="Rectangle 3"/>
          <p:cNvSpPr>
            <a:spLocks noGrp="1" noChangeArrowheads="1"/>
          </p:cNvSpPr>
          <p:nvPr>
            <p:ph type="body" idx="1"/>
          </p:nvPr>
        </p:nvSpPr>
        <p:spPr>
          <a:xfrm>
            <a:off x="552450" y="4343400"/>
            <a:ext cx="5619750" cy="4367213"/>
          </a:xfrm>
          <a:noFill/>
          <a:ln/>
        </p:spPr>
        <p:txBody>
          <a:bodyPr lIns="91430" tIns="45716" rIns="91430" bIns="45716"/>
          <a:lstStyle/>
          <a:p>
            <a:pPr marL="111125" indent="-111125" eaLnBrk="1" hangingPunct="1"/>
            <a:r>
              <a:rPr lang="en-US" sz="1000" dirty="0" smtClean="0">
                <a:latin typeface="Arial" charset="0"/>
              </a:rPr>
              <a:t>Content Slide Layout: graph</a:t>
            </a:r>
          </a:p>
          <a:p>
            <a:pPr marL="111125" indent="-111125" eaLnBrk="1" hangingPunct="1"/>
            <a:endParaRPr lang="en-US" sz="1000" dirty="0" smtClean="0">
              <a:latin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922338" y="696913"/>
            <a:ext cx="3654425" cy="2741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618CB854-DFF7-4A53-BE96-8A8DCA40EFF7}" type="slidenum">
              <a:rPr lang="en-GB" altLang="en-US">
                <a:solidFill>
                  <a:prstClr val="black"/>
                </a:solidFill>
              </a:rPr>
              <a:pPr eaLnBrk="1" hangingPunct="1"/>
              <a:t>115</a:t>
            </a:fld>
            <a:endParaRPr lang="en-GB" altLang="en-US" dirty="0">
              <a:solidFill>
                <a:prstClr val="black"/>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Espace réservé de l'image des diapositives 1"/>
          <p:cNvSpPr>
            <a:spLocks noGrp="1" noRot="1" noChangeAspect="1" noTextEdit="1"/>
          </p:cNvSpPr>
          <p:nvPr>
            <p:ph type="sldImg"/>
          </p:nvPr>
        </p:nvSpPr>
        <p:spPr>
          <a:xfrm>
            <a:off x="922338" y="696913"/>
            <a:ext cx="3654425" cy="2741612"/>
          </a:xfrm>
          <a:ln/>
        </p:spPr>
      </p:sp>
      <p:sp>
        <p:nvSpPr>
          <p:cNvPr id="457731" name="Espace réservé des commentaires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kern="1200" dirty="0" smtClean="0">
                <a:solidFill>
                  <a:schemeClr val="tx1"/>
                </a:solidFill>
                <a:latin typeface="Arial"/>
                <a:ea typeface="ＭＳ Ｐゴシック" charset="-128"/>
                <a:cs typeface="ＭＳ Ｐゴシック" charset="-128"/>
              </a:rPr>
              <a:t>a. Connolly SJ, et al. </a:t>
            </a:r>
            <a:r>
              <a:rPr lang="en-US" sz="1200" b="0" i="1" u="none" kern="1200" dirty="0" smtClean="0">
                <a:solidFill>
                  <a:schemeClr val="tx1"/>
                </a:solidFill>
                <a:latin typeface="Arial"/>
                <a:ea typeface="ＭＳ Ｐゴシック" charset="-128"/>
                <a:cs typeface="ＭＳ Ｐゴシック" charset="-128"/>
              </a:rPr>
              <a:t>N Engl J Med</a:t>
            </a:r>
            <a:r>
              <a:rPr lang="en-US" sz="1200" u="none" kern="1200" dirty="0" smtClean="0">
                <a:solidFill>
                  <a:schemeClr val="tx1"/>
                </a:solidFill>
                <a:latin typeface="Arial"/>
                <a:ea typeface="ＭＳ Ｐゴシック" charset="-128"/>
                <a:cs typeface="ＭＳ Ｐゴシック" charset="-128"/>
              </a:rPr>
              <a:t>. 2009;361:1139-1151</a:t>
            </a:r>
            <a:r>
              <a:rPr lang="en-US" sz="1200" u="none" kern="1200" baseline="30000" dirty="0" smtClean="0">
                <a:solidFill>
                  <a:schemeClr val="tx1"/>
                </a:solidFill>
                <a:latin typeface="Arial"/>
                <a:ea typeface="ＭＳ Ｐゴシック" charset="-128"/>
                <a:cs typeface="ＭＳ Ｐゴシック" charset="-128"/>
              </a:rPr>
              <a:t>[14]</a:t>
            </a:r>
            <a:r>
              <a:rPr lang="en-US" sz="1200" u="none" kern="1200" baseline="0" dirty="0" smtClean="0">
                <a:solidFill>
                  <a:schemeClr val="tx1"/>
                </a:solidFill>
                <a:latin typeface="Arial"/>
                <a:ea typeface="ＭＳ Ｐゴシック" charset="-128"/>
                <a:cs typeface="ＭＳ Ｐゴシック" charset="-128"/>
              </a:rPr>
              <a:t>;</a:t>
            </a:r>
            <a:r>
              <a:rPr lang="en-US" sz="1200" u="none" kern="1200" dirty="0" smtClean="0">
                <a:solidFill>
                  <a:schemeClr val="tx1"/>
                </a:solidFill>
                <a:latin typeface="Arial"/>
                <a:ea typeface="ＭＳ Ｐゴシック" charset="-128"/>
                <a:cs typeface="ＭＳ Ｐゴシック" charset="-128"/>
              </a:rPr>
              <a:t> b. Patel MR, et al. </a:t>
            </a:r>
            <a:r>
              <a:rPr lang="en-US" sz="1200" b="0" i="1" u="none" kern="1200" dirty="0" smtClean="0">
                <a:solidFill>
                  <a:schemeClr val="tx1"/>
                </a:solidFill>
                <a:latin typeface="Arial"/>
                <a:ea typeface="ＭＳ Ｐゴシック" charset="-128"/>
                <a:cs typeface="ＭＳ Ｐゴシック" charset="-128"/>
              </a:rPr>
              <a:t>N Engl J Med</a:t>
            </a:r>
            <a:r>
              <a:rPr lang="en-US" sz="1200" u="none" kern="1200" dirty="0" smtClean="0">
                <a:solidFill>
                  <a:schemeClr val="tx1"/>
                </a:solidFill>
                <a:latin typeface="Arial"/>
                <a:ea typeface="ＭＳ Ｐゴシック" charset="-128"/>
                <a:cs typeface="ＭＳ Ｐゴシック" charset="-128"/>
              </a:rPr>
              <a:t>. 2011;365:883-891.</a:t>
            </a:r>
            <a:r>
              <a:rPr lang="en-US" sz="1200" u="none" kern="1200" baseline="30000" dirty="0" smtClean="0">
                <a:solidFill>
                  <a:schemeClr val="tx1"/>
                </a:solidFill>
                <a:latin typeface="Arial"/>
                <a:ea typeface="ＭＳ Ｐゴシック" charset="-128"/>
                <a:cs typeface="ＭＳ Ｐゴシック" charset="-128"/>
              </a:rPr>
              <a:t>[15]</a:t>
            </a:r>
            <a:r>
              <a:rPr lang="en-US" sz="1200" u="none" kern="1200" dirty="0" smtClean="0">
                <a:solidFill>
                  <a:schemeClr val="tx1"/>
                </a:solidFill>
                <a:latin typeface="Arial"/>
                <a:ea typeface="ＭＳ Ｐゴシック" charset="-128"/>
                <a:cs typeface="ＭＳ Ｐゴシック" charset="-128"/>
              </a:rPr>
              <a:t>; c. Granger CB, et al. </a:t>
            </a:r>
            <a:r>
              <a:rPr lang="en-US" sz="1200" b="0" i="1" u="none" kern="1200" dirty="0" smtClean="0">
                <a:solidFill>
                  <a:schemeClr val="tx1"/>
                </a:solidFill>
                <a:latin typeface="Arial"/>
                <a:ea typeface="ＭＳ Ｐゴシック" charset="-128"/>
                <a:cs typeface="ＭＳ Ｐゴシック" charset="-128"/>
              </a:rPr>
              <a:t>N Engl J Med</a:t>
            </a:r>
            <a:r>
              <a:rPr lang="en-US" sz="1200" u="none" kern="1200" dirty="0" smtClean="0">
                <a:solidFill>
                  <a:schemeClr val="tx1"/>
                </a:solidFill>
                <a:latin typeface="Arial"/>
                <a:ea typeface="ＭＳ Ｐゴシック" charset="-128"/>
                <a:cs typeface="ＭＳ Ｐゴシック" charset="-128"/>
              </a:rPr>
              <a:t>. 2011;365:981-992</a:t>
            </a:r>
            <a:r>
              <a:rPr lang="en-US" sz="1200" u="none" kern="1200" baseline="30000" dirty="0" smtClean="0">
                <a:solidFill>
                  <a:schemeClr val="tx1"/>
                </a:solidFill>
                <a:latin typeface="Arial"/>
                <a:ea typeface="ＭＳ Ｐゴシック" charset="-128"/>
                <a:cs typeface="ＭＳ Ｐゴシック" charset="-128"/>
              </a:rPr>
              <a:t>[16]</a:t>
            </a:r>
            <a:r>
              <a:rPr lang="en-US" sz="1200" u="none" kern="1200" baseline="0" dirty="0" smtClean="0">
                <a:solidFill>
                  <a:schemeClr val="tx1"/>
                </a:solidFill>
                <a:latin typeface="Arial"/>
                <a:ea typeface="ＭＳ Ｐゴシック" charset="-128"/>
                <a:cs typeface="ＭＳ Ｐゴシック" charset="-128"/>
              </a:rPr>
              <a:t>;</a:t>
            </a:r>
            <a:r>
              <a:rPr lang="en-US" sz="1200" u="none" kern="1200" dirty="0" smtClean="0">
                <a:solidFill>
                  <a:schemeClr val="tx1"/>
                </a:solidFill>
                <a:latin typeface="Arial"/>
                <a:ea typeface="ＭＳ Ｐゴシック" charset="-128"/>
                <a:cs typeface="ＭＳ Ｐゴシック" charset="-128"/>
              </a:rPr>
              <a:t> d. Giugliano RP, et al. </a:t>
            </a:r>
            <a:r>
              <a:rPr lang="en-US" sz="1200" b="0" i="1" u="none" kern="1200" dirty="0" smtClean="0">
                <a:solidFill>
                  <a:schemeClr val="tx1"/>
                </a:solidFill>
                <a:latin typeface="Arial"/>
                <a:ea typeface="ＭＳ Ｐゴシック" charset="-128"/>
                <a:cs typeface="ＭＳ Ｐゴシック" charset="-128"/>
              </a:rPr>
              <a:t>N Engl J Med</a:t>
            </a:r>
            <a:r>
              <a:rPr lang="en-US" sz="1200" u="none" kern="1200" dirty="0" smtClean="0">
                <a:solidFill>
                  <a:schemeClr val="tx1"/>
                </a:solidFill>
                <a:latin typeface="Arial"/>
                <a:ea typeface="ＭＳ Ｐゴシック" charset="-128"/>
                <a:cs typeface="ＭＳ Ｐゴシック" charset="-128"/>
              </a:rPr>
              <a:t>. 2013;369:2093-2104.</a:t>
            </a:r>
            <a:r>
              <a:rPr lang="en-US" sz="1200" u="none" kern="1200" baseline="30000" dirty="0" smtClean="0">
                <a:solidFill>
                  <a:schemeClr val="tx1"/>
                </a:solidFill>
                <a:latin typeface="Arial"/>
                <a:ea typeface="ＭＳ Ｐゴシック" charset="-128"/>
                <a:cs typeface="ＭＳ Ｐゴシック" charset="-128"/>
              </a:rPr>
              <a:t>[17]</a:t>
            </a:r>
            <a:endParaRPr lang="en-US" sz="1200" u="none" kern="1200" dirty="0" smtClean="0">
              <a:solidFill>
                <a:schemeClr val="tx1"/>
              </a:solidFill>
              <a:latin typeface="Arial"/>
              <a:ea typeface="ＭＳ Ｐゴシック" charset="-128"/>
              <a:cs typeface="ＭＳ Ｐゴシック" charset="-128"/>
            </a:endParaRPr>
          </a:p>
          <a:p>
            <a:endParaRPr lang="fr-FR" dirty="0" smtClean="0">
              <a:latin typeface="Arial" pitchFamily="34" charset="0"/>
              <a:ea typeface="ＭＳ Ｐゴシック" pitchFamily="34" charset="-128"/>
            </a:endParaRPr>
          </a:p>
        </p:txBody>
      </p:sp>
      <p:sp>
        <p:nvSpPr>
          <p:cNvPr id="457732" name="Espace réservé du numéro de diapositive 3"/>
          <p:cNvSpPr>
            <a:spLocks noGrp="1"/>
          </p:cNvSpPr>
          <p:nvPr>
            <p:ph type="sldNum" sz="quarter" idx="5"/>
          </p:nvPr>
        </p:nvSpPr>
        <p:spPr>
          <a:noFill/>
          <a:ln>
            <a:miter lim="800000"/>
            <a:headEnd/>
            <a:tailEnd/>
          </a:ln>
        </p:spPr>
        <p:txBody>
          <a:bodyPr/>
          <a:lstStyle/>
          <a:p>
            <a:fld id="{8E46C59F-FB62-42A5-BD69-4C7833EDB936}" type="slidenum">
              <a:rPr lang="da-DK">
                <a:solidFill>
                  <a:srgbClr val="000000"/>
                </a:solidFill>
              </a:rPr>
              <a:pPr/>
              <a:t>116</a:t>
            </a:fld>
            <a:endParaRPr lang="da-DK" dirty="0">
              <a:solidFill>
                <a:srgbClr val="000000"/>
              </a:solidFill>
            </a:endParaRPr>
          </a:p>
        </p:txBody>
      </p:sp>
    </p:spTree>
    <p:extLst>
      <p:ext uri="{BB962C8B-B14F-4D97-AF65-F5344CB8AC3E}">
        <p14:creationId xmlns:p14="http://schemas.microsoft.com/office/powerpoint/2010/main" val="22714917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65F1C34-C805-4554-93F2-770DD8718616}" type="slidenum">
              <a:rPr lang="en-US"/>
              <a:pPr/>
              <a:t>117</a:t>
            </a:fld>
            <a:endParaRPr lang="en-US" dirty="0"/>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3F0EBA96-9C69-4501-AD1F-EADE92F612EF}" type="slidenum">
              <a:rPr lang="en-US" sz="1200">
                <a:latin typeface="Arial" charset="0"/>
              </a:rPr>
              <a:pPr algn="r"/>
              <a:t>117</a:t>
            </a:fld>
            <a:endParaRPr lang="en-US" sz="1200" dirty="0">
              <a:latin typeface="Arial" charset="0"/>
            </a:endParaRPr>
          </a:p>
        </p:txBody>
      </p:sp>
      <p:sp>
        <p:nvSpPr>
          <p:cNvPr id="36868" name="Rectangle 2"/>
          <p:cNvSpPr>
            <a:spLocks noGrp="1" noRot="1" noChangeAspect="1" noChangeArrowheads="1" noTextEdit="1"/>
          </p:cNvSpPr>
          <p:nvPr>
            <p:ph type="sldImg"/>
          </p:nvPr>
        </p:nvSpPr>
        <p:spPr>
          <a:xfrm>
            <a:off x="1147763" y="687388"/>
            <a:ext cx="4567237" cy="3427412"/>
          </a:xfrm>
          <a:ln/>
        </p:spPr>
      </p:sp>
      <p:sp>
        <p:nvSpPr>
          <p:cNvPr id="36869" name="Rectangle 3"/>
          <p:cNvSpPr>
            <a:spLocks noGrp="1" noChangeArrowheads="1"/>
          </p:cNvSpPr>
          <p:nvPr>
            <p:ph type="body" idx="1"/>
          </p:nvPr>
        </p:nvSpPr>
        <p:spPr>
          <a:xfrm>
            <a:off x="552450" y="4343400"/>
            <a:ext cx="5619750" cy="4367213"/>
          </a:xfrm>
          <a:noFill/>
          <a:ln/>
        </p:spPr>
        <p:txBody>
          <a:bodyPr lIns="91430" tIns="45716" rIns="91430" bIns="45716"/>
          <a:lstStyle/>
          <a:p>
            <a:pPr marL="111125" indent="-111125" eaLnBrk="1" hangingPunct="1"/>
            <a:r>
              <a:rPr lang="en-US" sz="1000" dirty="0" smtClean="0">
                <a:latin typeface="Arial" charset="0"/>
              </a:rPr>
              <a:t>Content Slide Layout: graph</a:t>
            </a:r>
          </a:p>
          <a:p>
            <a:pPr marL="111125" indent="-111125" eaLnBrk="1" hangingPunct="1"/>
            <a:endParaRPr lang="en-US" sz="1000" dirty="0" smtClean="0">
              <a:latin typeface="Arial"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65F1C34-C805-4554-93F2-770DD8718616}" type="slidenum">
              <a:rPr lang="en-US"/>
              <a:pPr/>
              <a:t>118</a:t>
            </a:fld>
            <a:endParaRPr lang="en-US" dirty="0"/>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3F0EBA96-9C69-4501-AD1F-EADE92F612EF}" type="slidenum">
              <a:rPr lang="en-US" sz="1200">
                <a:latin typeface="Arial" charset="0"/>
              </a:rPr>
              <a:pPr algn="r"/>
              <a:t>118</a:t>
            </a:fld>
            <a:endParaRPr lang="en-US" sz="1200" dirty="0">
              <a:latin typeface="Arial" charset="0"/>
            </a:endParaRPr>
          </a:p>
        </p:txBody>
      </p:sp>
      <p:sp>
        <p:nvSpPr>
          <p:cNvPr id="36868" name="Rectangle 2"/>
          <p:cNvSpPr>
            <a:spLocks noGrp="1" noRot="1" noChangeAspect="1" noChangeArrowheads="1" noTextEdit="1"/>
          </p:cNvSpPr>
          <p:nvPr>
            <p:ph type="sldImg"/>
          </p:nvPr>
        </p:nvSpPr>
        <p:spPr>
          <a:xfrm>
            <a:off x="1147763" y="687388"/>
            <a:ext cx="4567237" cy="3427412"/>
          </a:xfrm>
          <a:ln/>
        </p:spPr>
      </p:sp>
      <p:sp>
        <p:nvSpPr>
          <p:cNvPr id="36869" name="Rectangle 3"/>
          <p:cNvSpPr>
            <a:spLocks noGrp="1" noChangeArrowheads="1"/>
          </p:cNvSpPr>
          <p:nvPr>
            <p:ph type="body" idx="1"/>
          </p:nvPr>
        </p:nvSpPr>
        <p:spPr>
          <a:xfrm>
            <a:off x="552450" y="4343400"/>
            <a:ext cx="5619750" cy="4367213"/>
          </a:xfrm>
          <a:noFill/>
          <a:ln/>
        </p:spPr>
        <p:txBody>
          <a:bodyPr lIns="91430" tIns="45716" rIns="91430" bIns="45716"/>
          <a:lstStyle/>
          <a:p>
            <a:pPr marL="111125" indent="-111125" eaLnBrk="1" hangingPunct="1"/>
            <a:r>
              <a:rPr lang="en-US" sz="1000" dirty="0" smtClean="0">
                <a:latin typeface="Arial" charset="0"/>
              </a:rPr>
              <a:t>Content Slide Layout: graph</a:t>
            </a:r>
          </a:p>
          <a:p>
            <a:pPr marL="111125" indent="-111125" eaLnBrk="1" hangingPunct="1"/>
            <a:endParaRPr lang="en-US" sz="1000" dirty="0" smtClean="0">
              <a:latin typeface="Arial"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65F1C34-C805-4554-93F2-770DD8718616}" type="slidenum">
              <a:rPr lang="en-US"/>
              <a:pPr/>
              <a:t>119</a:t>
            </a:fld>
            <a:endParaRPr lang="en-US" dirty="0"/>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3F0EBA96-9C69-4501-AD1F-EADE92F612EF}" type="slidenum">
              <a:rPr lang="en-US" sz="1200">
                <a:latin typeface="Arial" charset="0"/>
              </a:rPr>
              <a:pPr algn="r"/>
              <a:t>119</a:t>
            </a:fld>
            <a:endParaRPr lang="en-US" sz="1200" dirty="0">
              <a:latin typeface="Arial" charset="0"/>
            </a:endParaRPr>
          </a:p>
        </p:txBody>
      </p:sp>
      <p:sp>
        <p:nvSpPr>
          <p:cNvPr id="36868" name="Rectangle 2"/>
          <p:cNvSpPr>
            <a:spLocks noGrp="1" noRot="1" noChangeAspect="1" noChangeArrowheads="1" noTextEdit="1"/>
          </p:cNvSpPr>
          <p:nvPr>
            <p:ph type="sldImg"/>
          </p:nvPr>
        </p:nvSpPr>
        <p:spPr>
          <a:xfrm>
            <a:off x="1147763" y="687388"/>
            <a:ext cx="4567237" cy="3427412"/>
          </a:xfrm>
          <a:ln/>
        </p:spPr>
      </p:sp>
      <p:sp>
        <p:nvSpPr>
          <p:cNvPr id="36869" name="Rectangle 3"/>
          <p:cNvSpPr>
            <a:spLocks noGrp="1" noChangeArrowheads="1"/>
          </p:cNvSpPr>
          <p:nvPr>
            <p:ph type="body" idx="1"/>
          </p:nvPr>
        </p:nvSpPr>
        <p:spPr>
          <a:xfrm>
            <a:off x="552450" y="4343400"/>
            <a:ext cx="5619750" cy="4367213"/>
          </a:xfrm>
          <a:noFill/>
          <a:ln/>
        </p:spPr>
        <p:txBody>
          <a:bodyPr lIns="91430" tIns="45716" rIns="91430" bIns="45716"/>
          <a:lstStyle/>
          <a:p>
            <a:pPr marL="111125" indent="-111125" eaLnBrk="1" hangingPunct="1"/>
            <a:r>
              <a:rPr lang="en-US" sz="1000" dirty="0" smtClean="0">
                <a:latin typeface="Arial" charset="0"/>
              </a:rPr>
              <a:t>Content Slide Layout: graph</a:t>
            </a:r>
          </a:p>
          <a:p>
            <a:pPr marL="111125" indent="-111125" eaLnBrk="1" hangingPunct="1"/>
            <a:endParaRPr lang="en-US" sz="1000"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bwMode="auto">
          <a:xfrm rot="10800000">
            <a:off x="0" y="0"/>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a typeface="ＭＳ Ｐゴシック" charset="-128"/>
              <a:cs typeface="+mn-cs"/>
            </a:endParaRPr>
          </a:p>
        </p:txBody>
      </p:sp>
      <p:sp>
        <p:nvSpPr>
          <p:cNvPr id="77" name="Rectangle 2"/>
          <p:cNvSpPr>
            <a:spLocks noGrp="1" noChangeArrowheads="1"/>
          </p:cNvSpPr>
          <p:nvPr>
            <p:ph type="ctrTitle"/>
          </p:nvPr>
        </p:nvSpPr>
        <p:spPr>
          <a:xfrm>
            <a:off x="784375" y="2396671"/>
            <a:ext cx="7835900" cy="1168400"/>
          </a:xfrm>
          <a:ln>
            <a:noFill/>
          </a:ln>
          <a:effectLst>
            <a:outerShdw blurRad="12700" dist="12700" dir="3000000" algn="br">
              <a:schemeClr val="tx1">
                <a:alpha val="21000"/>
              </a:schemeClr>
            </a:outerShdw>
          </a:effectLst>
        </p:spPr>
        <p:txBody>
          <a:bodyPr anchor="b"/>
          <a:lstStyle>
            <a:lvl1pPr>
              <a:defRPr sz="4000">
                <a:solidFill>
                  <a:schemeClr val="accent1"/>
                </a:solidFill>
                <a:latin typeface="+mj-lt"/>
              </a:defRPr>
            </a:lvl1pPr>
          </a:lstStyle>
          <a:p>
            <a:r>
              <a:rPr lang="en-US" dirty="0"/>
              <a:t>Click to edit Master title style</a:t>
            </a:r>
          </a:p>
        </p:txBody>
      </p:sp>
      <p:sp>
        <p:nvSpPr>
          <p:cNvPr id="78" name="Rectangle 3"/>
          <p:cNvSpPr>
            <a:spLocks noGrp="1" noChangeArrowheads="1"/>
          </p:cNvSpPr>
          <p:nvPr>
            <p:ph type="subTitle" idx="1"/>
          </p:nvPr>
        </p:nvSpPr>
        <p:spPr>
          <a:xfrm>
            <a:off x="784375" y="3799718"/>
            <a:ext cx="7831667" cy="647700"/>
          </a:xfrm>
          <a:ln>
            <a:noFill/>
          </a:ln>
          <a:effectLst>
            <a:outerShdw blurRad="12700" dist="12700" dir="3000000" algn="br">
              <a:schemeClr val="tx1">
                <a:alpha val="21000"/>
              </a:schemeClr>
            </a:outerShdw>
          </a:effectLst>
        </p:spPr>
        <p:txBody>
          <a:bodyPr/>
          <a:lstStyle>
            <a:lvl1pPr marL="0" indent="0">
              <a:buFontTx/>
              <a:buNone/>
              <a:defRPr sz="3200">
                <a:solidFill>
                  <a:schemeClr val="accent1"/>
                </a:solidFill>
                <a:latin typeface="+mj-lt"/>
              </a:defRPr>
            </a:lvl1pPr>
          </a:lstStyle>
          <a:p>
            <a:r>
              <a:rPr lang="en-US" dirty="0"/>
              <a:t>Click to edit Master subtitle style</a:t>
            </a:r>
          </a:p>
        </p:txBody>
      </p:sp>
      <p:sp>
        <p:nvSpPr>
          <p:cNvPr id="9" name="Rectangle 8"/>
          <p:cNvSpPr/>
          <p:nvPr userDrawn="1"/>
        </p:nvSpPr>
        <p:spPr bwMode="auto">
          <a:xfrm rot="10800000">
            <a:off x="0" y="0"/>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a typeface="ＭＳ Ｐゴシック" charset="-128"/>
              <a:cs typeface="+mn-cs"/>
            </a:endParaRPr>
          </a:p>
        </p:txBody>
      </p:sp>
      <p:pic>
        <p:nvPicPr>
          <p:cNvPr id="10" name="Picture 7" descr="MedscapeWebMD_SpecMaster_new_RGB_headera.png"/>
          <p:cNvPicPr>
            <a:picLocks noChangeAspect="1"/>
          </p:cNvPicPr>
          <p:nvPr userDrawn="1"/>
        </p:nvPicPr>
        <p:blipFill>
          <a:blip r:embed="rId2" cstate="print"/>
          <a:srcRect b="41893"/>
          <a:stretch>
            <a:fillRect/>
          </a:stretch>
        </p:blipFill>
        <p:spPr bwMode="auto">
          <a:xfrm>
            <a:off x="4908551" y="-2465"/>
            <a:ext cx="4273549" cy="1163375"/>
          </a:xfrm>
          <a:prstGeom prst="rect">
            <a:avLst/>
          </a:prstGeom>
          <a:noFill/>
          <a:ln w="9525">
            <a:noFill/>
            <a:miter lim="800000"/>
            <a:headEnd/>
            <a:tailEnd/>
          </a:ln>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 y="-45309"/>
            <a:ext cx="4511030" cy="1555186"/>
          </a:xfrm>
          <a:prstGeom prst="rect">
            <a:avLst/>
          </a:prstGeom>
        </p:spPr>
      </p:pic>
      <p:cxnSp>
        <p:nvCxnSpPr>
          <p:cNvPr id="12" name="Straight Connector 11"/>
          <p:cNvCxnSpPr/>
          <p:nvPr userDrawn="1"/>
        </p:nvCxnSpPr>
        <p:spPr bwMode="auto">
          <a:xfrm>
            <a:off x="4572000" y="0"/>
            <a:ext cx="0" cy="114186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bwMode="auto">
          <a:xfrm rot="10800000">
            <a:off x="0" y="0"/>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fontAlgn="auto">
              <a:spcBef>
                <a:spcPts val="0"/>
              </a:spcBef>
              <a:spcAft>
                <a:spcPts val="0"/>
              </a:spcAft>
              <a:defRPr/>
            </a:pPr>
            <a:endParaRPr lang="en-US" u="none" kern="0" dirty="0" smtClean="0">
              <a:solidFill>
                <a:srgbClr val="000000"/>
              </a:solidFill>
              <a:latin typeface="Arial"/>
            </a:endParaRPr>
          </a:p>
        </p:txBody>
      </p:sp>
      <p:sp>
        <p:nvSpPr>
          <p:cNvPr id="77" name="Rectangle 2"/>
          <p:cNvSpPr>
            <a:spLocks noGrp="1" noChangeArrowheads="1"/>
          </p:cNvSpPr>
          <p:nvPr>
            <p:ph type="ctrTitle"/>
          </p:nvPr>
        </p:nvSpPr>
        <p:spPr>
          <a:xfrm>
            <a:off x="784375" y="2396671"/>
            <a:ext cx="7835900" cy="1168400"/>
          </a:xfrm>
          <a:ln>
            <a:noFill/>
          </a:ln>
          <a:effectLst>
            <a:outerShdw blurRad="12700" dist="12700" dir="3000000" algn="br">
              <a:schemeClr val="tx1">
                <a:alpha val="21000"/>
              </a:schemeClr>
            </a:outerShdw>
          </a:effectLst>
        </p:spPr>
        <p:txBody>
          <a:bodyPr anchor="b"/>
          <a:lstStyle>
            <a:lvl1pPr>
              <a:defRPr sz="4000">
                <a:solidFill>
                  <a:schemeClr val="accent1"/>
                </a:solidFill>
                <a:latin typeface="+mj-lt"/>
              </a:defRPr>
            </a:lvl1pPr>
          </a:lstStyle>
          <a:p>
            <a:r>
              <a:rPr lang="en-US" dirty="0"/>
              <a:t>Click to edit Master title style</a:t>
            </a:r>
          </a:p>
        </p:txBody>
      </p:sp>
      <p:sp>
        <p:nvSpPr>
          <p:cNvPr id="78" name="Rectangle 3"/>
          <p:cNvSpPr>
            <a:spLocks noGrp="1" noChangeArrowheads="1"/>
          </p:cNvSpPr>
          <p:nvPr>
            <p:ph type="subTitle" idx="1"/>
          </p:nvPr>
        </p:nvSpPr>
        <p:spPr>
          <a:xfrm>
            <a:off x="784375" y="3799718"/>
            <a:ext cx="7831667" cy="647700"/>
          </a:xfrm>
          <a:ln>
            <a:noFill/>
          </a:ln>
          <a:effectLst>
            <a:outerShdw blurRad="12700" dist="12700" dir="3000000" algn="br">
              <a:schemeClr val="tx1">
                <a:alpha val="21000"/>
              </a:schemeClr>
            </a:outerShdw>
          </a:effectLst>
        </p:spPr>
        <p:txBody>
          <a:bodyPr/>
          <a:lstStyle>
            <a:lvl1pPr marL="0" indent="0">
              <a:buFontTx/>
              <a:buNone/>
              <a:defRPr sz="3200">
                <a:solidFill>
                  <a:schemeClr val="accent1"/>
                </a:solidFill>
                <a:latin typeface="+mj-lt"/>
              </a:defRPr>
            </a:lvl1pPr>
          </a:lstStyle>
          <a:p>
            <a:r>
              <a:rPr lang="en-US" dirty="0"/>
              <a:t>Click to edit Master subtitle style</a:t>
            </a:r>
          </a:p>
        </p:txBody>
      </p:sp>
      <p:sp>
        <p:nvSpPr>
          <p:cNvPr id="9" name="Rectangle 8"/>
          <p:cNvSpPr/>
          <p:nvPr userDrawn="1"/>
        </p:nvSpPr>
        <p:spPr bwMode="auto">
          <a:xfrm rot="10800000">
            <a:off x="0" y="-4763"/>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p:spPr>
        <p:txBody>
          <a:bodyPr/>
          <a:lstStyle/>
          <a:p>
            <a:pPr fontAlgn="auto">
              <a:spcBef>
                <a:spcPts val="0"/>
              </a:spcBef>
              <a:spcAft>
                <a:spcPts val="0"/>
              </a:spcAft>
              <a:defRPr/>
            </a:pPr>
            <a:endParaRPr lang="en-US" u="none" kern="0" dirty="0" smtClean="0">
              <a:solidFill>
                <a:srgbClr val="000000"/>
              </a:solidFill>
              <a:latin typeface="Arial"/>
            </a:endParaRPr>
          </a:p>
        </p:txBody>
      </p:sp>
      <p:pic>
        <p:nvPicPr>
          <p:cNvPr id="10" name="Picture 7" descr="MedscapeWebMD_SpecMaster_new_RGB_headera.png"/>
          <p:cNvPicPr>
            <a:picLocks noChangeAspect="1"/>
          </p:cNvPicPr>
          <p:nvPr userDrawn="1"/>
        </p:nvPicPr>
        <p:blipFill>
          <a:blip r:embed="rId2" cstate="print"/>
          <a:srcRect b="41893"/>
          <a:stretch>
            <a:fillRect/>
          </a:stretch>
        </p:blipFill>
        <p:spPr bwMode="auto">
          <a:xfrm>
            <a:off x="4908551" y="-26280"/>
            <a:ext cx="4273549" cy="1163375"/>
          </a:xfrm>
          <a:prstGeom prst="rect">
            <a:avLst/>
          </a:prstGeom>
          <a:noFill/>
          <a:ln w="9525">
            <a:noFill/>
            <a:miter lim="800000"/>
            <a:headEnd/>
            <a:tailEnd/>
          </a:ln>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 y="-26257"/>
            <a:ext cx="4511030" cy="1555186"/>
          </a:xfrm>
          <a:prstGeom prst="rect">
            <a:avLst/>
          </a:prstGeom>
        </p:spPr>
      </p:pic>
      <p:cxnSp>
        <p:nvCxnSpPr>
          <p:cNvPr id="12" name="Straight Connector 11"/>
          <p:cNvCxnSpPr/>
          <p:nvPr userDrawn="1"/>
        </p:nvCxnSpPr>
        <p:spPr bwMode="auto">
          <a:xfrm>
            <a:off x="4572000" y="0"/>
            <a:ext cx="0" cy="114186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6158791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Rectangle 4"/>
          <p:cNvSpPr/>
          <p:nvPr userDrawn="1"/>
        </p:nvSpPr>
        <p:spPr bwMode="auto">
          <a:xfrm rot="10800000">
            <a:off x="0" y="0"/>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fontAlgn="auto">
              <a:spcBef>
                <a:spcPts val="0"/>
              </a:spcBef>
              <a:spcAft>
                <a:spcPts val="0"/>
              </a:spcAft>
              <a:defRPr/>
            </a:pPr>
            <a:endParaRPr lang="en-US" u="none" kern="0" dirty="0" smtClean="0">
              <a:solidFill>
                <a:srgbClr val="000000"/>
              </a:solidFill>
              <a:latin typeface="Arial"/>
            </a:endParaRPr>
          </a:p>
        </p:txBody>
      </p:sp>
      <p:sp>
        <p:nvSpPr>
          <p:cNvPr id="8" name="Rectangle 7"/>
          <p:cNvSpPr/>
          <p:nvPr userDrawn="1"/>
        </p:nvSpPr>
        <p:spPr bwMode="auto">
          <a:xfrm rot="10800000">
            <a:off x="0" y="-4763"/>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p:spPr>
        <p:txBody>
          <a:bodyPr/>
          <a:lstStyle/>
          <a:p>
            <a:pPr fontAlgn="auto">
              <a:spcBef>
                <a:spcPts val="0"/>
              </a:spcBef>
              <a:spcAft>
                <a:spcPts val="0"/>
              </a:spcAft>
              <a:defRPr/>
            </a:pPr>
            <a:endParaRPr lang="en-US" u="none" kern="0" dirty="0" smtClean="0">
              <a:solidFill>
                <a:srgbClr val="000000"/>
              </a:solidFill>
              <a:latin typeface="Arial"/>
            </a:endParaRPr>
          </a:p>
        </p:txBody>
      </p:sp>
      <p:pic>
        <p:nvPicPr>
          <p:cNvPr id="9" name="Picture 7" descr="MedscapeWebMD_SpecMaster_new_RGB_headera.png"/>
          <p:cNvPicPr>
            <a:picLocks noChangeAspect="1"/>
          </p:cNvPicPr>
          <p:nvPr userDrawn="1"/>
        </p:nvPicPr>
        <p:blipFill>
          <a:blip r:embed="rId2" cstate="print"/>
          <a:srcRect b="41893"/>
          <a:stretch>
            <a:fillRect/>
          </a:stretch>
        </p:blipFill>
        <p:spPr bwMode="auto">
          <a:xfrm>
            <a:off x="4908551" y="-26280"/>
            <a:ext cx="4273549" cy="1163375"/>
          </a:xfrm>
          <a:prstGeom prst="rect">
            <a:avLst/>
          </a:prstGeom>
          <a:noFill/>
          <a:ln w="9525">
            <a:noFill/>
            <a:miter lim="800000"/>
            <a:headEnd/>
            <a:tailEnd/>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 y="-26257"/>
            <a:ext cx="4511030" cy="1555186"/>
          </a:xfrm>
          <a:prstGeom prst="rect">
            <a:avLst/>
          </a:prstGeom>
        </p:spPr>
      </p:pic>
      <p:cxnSp>
        <p:nvCxnSpPr>
          <p:cNvPr id="11" name="Straight Connector 10"/>
          <p:cNvCxnSpPr/>
          <p:nvPr userDrawn="1"/>
        </p:nvCxnSpPr>
        <p:spPr bwMode="auto">
          <a:xfrm>
            <a:off x="4572000" y="0"/>
            <a:ext cx="0" cy="114186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4176111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Rectangle 5"/>
          <p:cNvSpPr/>
          <p:nvPr userDrawn="1"/>
        </p:nvSpPr>
        <p:spPr bwMode="auto">
          <a:xfrm rot="10800000">
            <a:off x="1" y="0"/>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fontAlgn="auto">
              <a:spcBef>
                <a:spcPts val="0"/>
              </a:spcBef>
              <a:spcAft>
                <a:spcPts val="0"/>
              </a:spcAft>
              <a:defRPr/>
            </a:pPr>
            <a:endParaRPr lang="en-US" u="none" kern="0" dirty="0" smtClean="0">
              <a:solidFill>
                <a:srgbClr val="000000"/>
              </a:solidFill>
              <a:latin typeface="Arial"/>
            </a:endParaRPr>
          </a:p>
        </p:txBody>
      </p:sp>
      <p:sp>
        <p:nvSpPr>
          <p:cNvPr id="77" name="Rectangle 2"/>
          <p:cNvSpPr>
            <a:spLocks noGrp="1" noChangeArrowheads="1"/>
          </p:cNvSpPr>
          <p:nvPr>
            <p:ph type="ctrTitle"/>
          </p:nvPr>
        </p:nvSpPr>
        <p:spPr>
          <a:xfrm>
            <a:off x="3534232" y="4361546"/>
            <a:ext cx="4869540" cy="1600200"/>
          </a:xfrm>
          <a:ln>
            <a:noFill/>
          </a:ln>
          <a:effectLst>
            <a:outerShdw blurRad="12700" dist="12700" dir="3000000" algn="br">
              <a:schemeClr val="tx1">
                <a:alpha val="21000"/>
              </a:schemeClr>
            </a:outerShdw>
          </a:effectLst>
        </p:spPr>
        <p:txBody>
          <a:bodyPr anchor="b"/>
          <a:lstStyle>
            <a:lvl1pPr>
              <a:defRPr sz="4000">
                <a:solidFill>
                  <a:schemeClr val="accent1"/>
                </a:solidFill>
                <a:latin typeface="+mj-lt"/>
              </a:defRPr>
            </a:lvl1pPr>
          </a:lstStyle>
          <a:p>
            <a:r>
              <a:rPr lang="en-US" dirty="0"/>
              <a:t>Click to edit Master title style</a:t>
            </a:r>
          </a:p>
        </p:txBody>
      </p:sp>
      <p:sp>
        <p:nvSpPr>
          <p:cNvPr id="9" name="Rectangle 8"/>
          <p:cNvSpPr/>
          <p:nvPr userDrawn="1"/>
        </p:nvSpPr>
        <p:spPr bwMode="auto">
          <a:xfrm rot="10800000">
            <a:off x="0" y="-4763"/>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p:spPr>
        <p:txBody>
          <a:bodyPr/>
          <a:lstStyle/>
          <a:p>
            <a:pPr fontAlgn="auto">
              <a:spcBef>
                <a:spcPts val="0"/>
              </a:spcBef>
              <a:spcAft>
                <a:spcPts val="0"/>
              </a:spcAft>
              <a:defRPr/>
            </a:pPr>
            <a:endParaRPr lang="en-US" u="none" kern="0" dirty="0" smtClean="0">
              <a:solidFill>
                <a:srgbClr val="000000"/>
              </a:solidFill>
              <a:latin typeface="Arial"/>
            </a:endParaRPr>
          </a:p>
        </p:txBody>
      </p:sp>
      <p:pic>
        <p:nvPicPr>
          <p:cNvPr id="10" name="Picture 7" descr="MedscapeWebMD_SpecMaster_new_RGB_headera.png"/>
          <p:cNvPicPr>
            <a:picLocks noChangeAspect="1"/>
          </p:cNvPicPr>
          <p:nvPr userDrawn="1"/>
        </p:nvPicPr>
        <p:blipFill>
          <a:blip r:embed="rId2" cstate="print"/>
          <a:srcRect b="41893"/>
          <a:stretch>
            <a:fillRect/>
          </a:stretch>
        </p:blipFill>
        <p:spPr bwMode="auto">
          <a:xfrm>
            <a:off x="4908551" y="-26280"/>
            <a:ext cx="4273549" cy="1163375"/>
          </a:xfrm>
          <a:prstGeom prst="rect">
            <a:avLst/>
          </a:prstGeom>
          <a:noFill/>
          <a:ln w="9525">
            <a:noFill/>
            <a:miter lim="800000"/>
            <a:headEnd/>
            <a:tailEnd/>
          </a:ln>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 y="-26257"/>
            <a:ext cx="4511030" cy="1555186"/>
          </a:xfrm>
          <a:prstGeom prst="rect">
            <a:avLst/>
          </a:prstGeom>
        </p:spPr>
      </p:pic>
      <p:cxnSp>
        <p:nvCxnSpPr>
          <p:cNvPr id="12" name="Straight Connector 11"/>
          <p:cNvCxnSpPr/>
          <p:nvPr userDrawn="1"/>
        </p:nvCxnSpPr>
        <p:spPr bwMode="auto">
          <a:xfrm>
            <a:off x="4572000" y="0"/>
            <a:ext cx="0" cy="114186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0142158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8" name="Rectangle 7"/>
          <p:cNvSpPr/>
          <p:nvPr userDrawn="1"/>
        </p:nvSpPr>
        <p:spPr bwMode="auto">
          <a:xfrm rot="10800000">
            <a:off x="0" y="-9526"/>
            <a:ext cx="9144000" cy="6858000"/>
          </a:xfrm>
          <a:prstGeom prst="rect">
            <a:avLst/>
          </a:prstGeom>
          <a:gradFill rotWithShape="1">
            <a:gsLst>
              <a:gs pos="0">
                <a:srgbClr val="FFFFFF">
                  <a:lumMod val="50000"/>
                  <a:alpha val="18000"/>
                </a:srgbClr>
              </a:gs>
              <a:gs pos="21000">
                <a:srgbClr val="FFFFFF">
                  <a:lumMod val="95000"/>
                </a:srgbClr>
              </a:gs>
              <a:gs pos="85000">
                <a:srgbClr val="FFFFFF">
                  <a:shade val="94000"/>
                  <a:satMod val="135000"/>
                </a:srgbClr>
              </a:gs>
              <a:gs pos="12000">
                <a:srgbClr val="808080">
                  <a:lumMod val="60000"/>
                  <a:lumOff val="40000"/>
                  <a:alpha val="31000"/>
                </a:srgbClr>
              </a:gs>
              <a:gs pos="28000">
                <a:srgbClr val="FFFFFF"/>
              </a:gs>
            </a:gsLst>
            <a:lin ang="16200000" scaled="0"/>
          </a:gradFill>
          <a:ln w="317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u="none" kern="0" dirty="0" smtClean="0">
              <a:solidFill>
                <a:srgbClr val="000000"/>
              </a:solidFill>
              <a:latin typeface="Arial"/>
            </a:endParaRPr>
          </a:p>
        </p:txBody>
      </p:sp>
      <p:sp>
        <p:nvSpPr>
          <p:cNvPr id="2" name="Title 1"/>
          <p:cNvSpPr>
            <a:spLocks noGrp="1"/>
          </p:cNvSpPr>
          <p:nvPr>
            <p:ph type="title"/>
          </p:nvPr>
        </p:nvSpPr>
        <p:spPr>
          <a:xfrm>
            <a:off x="313870" y="102282"/>
            <a:ext cx="8525330" cy="868362"/>
          </a:xfrm>
        </p:spPr>
        <p:txBody>
          <a:bodyPr/>
          <a:lstStyle>
            <a:lvl1pPr>
              <a:defRPr>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3870" y="1714500"/>
            <a:ext cx="8496301" cy="4281488"/>
          </a:xfrm>
          <a:ln>
            <a:noFill/>
          </a:ln>
        </p:spPr>
        <p:txBody>
          <a:bodyPr/>
          <a:lstStyle>
            <a:lvl1pPr>
              <a:defRPr>
                <a:solidFill>
                  <a:schemeClr val="accent1"/>
                </a:solidFill>
                <a:latin typeface="+mj-lt"/>
              </a:defRPr>
            </a:lvl1pPr>
            <a:lvl2pPr marL="914400" indent="-347663">
              <a:buFont typeface="Wingdings" charset="2"/>
              <a:buChar char="§"/>
              <a:defRPr lang="en-US" sz="2000" dirty="0" smtClean="0">
                <a:solidFill>
                  <a:schemeClr val="tx1"/>
                </a:solidFill>
                <a:latin typeface="+mj-lt"/>
                <a:ea typeface="ＭＳ Ｐゴシック" charset="-128"/>
                <a:cs typeface="Arial"/>
              </a:defRPr>
            </a:lvl2pPr>
            <a:lvl4pPr>
              <a:defRPr>
                <a:latin typeface="Arial"/>
              </a:defRPr>
            </a:lvl4pPr>
            <a:lvl5pPr>
              <a:defRPr>
                <a:latin typeface="Arial"/>
              </a:defRPr>
            </a:lvl5pPr>
          </a:lstStyle>
          <a:p>
            <a:pPr lvl="0"/>
            <a:r>
              <a:rPr lang="en-US" dirty="0" smtClean="0"/>
              <a:t>Click to edit Master text styles</a:t>
            </a:r>
          </a:p>
          <a:p>
            <a:pPr marL="463550" lvl="1" indent="-231775" algn="l" rtl="0" eaLnBrk="0" fontAlgn="base" hangingPunct="0">
              <a:spcBef>
                <a:spcPct val="20000"/>
              </a:spcBef>
              <a:spcAft>
                <a:spcPct val="0"/>
              </a:spcAft>
              <a:buClr>
                <a:srgbClr val="8E1400"/>
              </a:buClr>
              <a:buFont typeface="Arial" charset="0"/>
              <a:buChar char="•"/>
            </a:pPr>
            <a:r>
              <a:rPr lang="en-US" dirty="0" smtClean="0"/>
              <a:t>Second level</a:t>
            </a:r>
          </a:p>
          <a:p>
            <a:pPr marL="914400" lvl="1" indent="-347663" algn="l" rtl="0" eaLnBrk="0" fontAlgn="base" hangingPunct="0">
              <a:spcBef>
                <a:spcPct val="20000"/>
              </a:spcBef>
              <a:spcAft>
                <a:spcPct val="0"/>
              </a:spcAft>
              <a:buClr>
                <a:srgbClr val="8E1400"/>
              </a:buClr>
              <a:buFont typeface="Arial" pitchFamily="34" charset="0"/>
              <a:buChar char="–"/>
            </a:pPr>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76643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2858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marL="0" indent="0">
              <a:defRPr sz="2400">
                <a:solidFill>
                  <a:schemeClr val="accent1"/>
                </a:solidFill>
                <a:latin typeface="+mj-lt"/>
              </a:defRPr>
            </a:lvl1pPr>
            <a:lvl2pPr>
              <a:defRPr lang="en-US" sz="2000" dirty="0" smtClean="0">
                <a:solidFill>
                  <a:schemeClr val="tx1"/>
                </a:solidFill>
                <a:latin typeface="+mj-lt"/>
                <a:ea typeface="ＭＳ Ｐゴシック" charset="-128"/>
                <a:cs typeface="Arial"/>
              </a:defRPr>
            </a:lvl2pPr>
            <a:lvl3pPr>
              <a:defRPr sz="2000"/>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dirty="0" smtClean="0"/>
              <a:t>Click to edit Master text styles</a:t>
            </a:r>
          </a:p>
          <a:p>
            <a:pPr marL="463550" lvl="1" indent="-231775" algn="l" rtl="0" eaLnBrk="0" fontAlgn="base" hangingPunct="0">
              <a:spcBef>
                <a:spcPct val="20000"/>
              </a:spcBef>
              <a:spcAft>
                <a:spcPct val="0"/>
              </a:spcAft>
              <a:buClr>
                <a:srgbClr val="8E1400"/>
              </a:buClr>
              <a:buFont typeface="Arial" charset="0"/>
              <a:buChar char="•"/>
            </a:pPr>
            <a:r>
              <a:rPr lang="en-US" dirty="0" smtClean="0"/>
              <a:t>Second level</a:t>
            </a:r>
          </a:p>
          <a:p>
            <a:pPr marL="914400" lvl="1" indent="-347663" algn="l" rtl="0" eaLnBrk="0" fontAlgn="base" hangingPunct="0">
              <a:spcBef>
                <a:spcPct val="20000"/>
              </a:spcBef>
              <a:spcAft>
                <a:spcPct val="0"/>
              </a:spcAft>
              <a:buClr>
                <a:srgbClr val="8E1400"/>
              </a:buClr>
              <a:buFont typeface="Arial" pitchFamily="34" charset="0"/>
              <a:buChar char="–"/>
            </a:pPr>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93605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solidFill>
                <a:latin typeface="+mj-l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accent1"/>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62520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13870" y="98324"/>
            <a:ext cx="8525330" cy="868362"/>
          </a:xfrm>
        </p:spPr>
        <p:txBody>
          <a:bodyPr/>
          <a:lstStyle>
            <a:lvl1pPr>
              <a:defRPr>
                <a:solidFill>
                  <a:schemeClr val="accent1"/>
                </a:solidFill>
                <a:latin typeface="+mj-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accent1"/>
                </a:solidFill>
                <a:latin typeface="+mj-lt"/>
              </a:defRPr>
            </a:lvl1pPr>
            <a:lvl2pPr>
              <a:defRPr lang="en-US" sz="2000" dirty="0" smtClean="0">
                <a:solidFill>
                  <a:schemeClr val="tx1"/>
                </a:solidFill>
                <a:latin typeface="+mj-lt"/>
                <a:ea typeface="ＭＳ Ｐゴシック" charset="-128"/>
                <a:cs typeface="Arial"/>
              </a:defRPr>
            </a:lvl2pPr>
            <a:lvl4pPr>
              <a:defRPr>
                <a:latin typeface="Arial"/>
              </a:defRPr>
            </a:lvl4pPr>
            <a:lvl5pPr>
              <a:defRPr>
                <a:latin typeface="Arial"/>
              </a:defRPr>
            </a:lvl5pPr>
          </a:lstStyle>
          <a:p>
            <a:pPr lvl="0"/>
            <a:r>
              <a:rPr lang="en-US" dirty="0" smtClean="0"/>
              <a:t>Click to edit Master text styles</a:t>
            </a:r>
          </a:p>
          <a:p>
            <a:pPr marL="463550" lvl="1" indent="-231775" algn="l" rtl="0" eaLnBrk="0" fontAlgn="base" hangingPunct="0">
              <a:spcBef>
                <a:spcPct val="20000"/>
              </a:spcBef>
              <a:spcAft>
                <a:spcPct val="0"/>
              </a:spcAft>
              <a:buClr>
                <a:srgbClr val="8E1400"/>
              </a:buClr>
              <a:buFont typeface="Arial" charset="0"/>
              <a:buChar char="•"/>
            </a:pPr>
            <a:r>
              <a:rPr lang="en-US" dirty="0" smtClean="0"/>
              <a:t>Second level</a:t>
            </a:r>
          </a:p>
          <a:p>
            <a:pPr marL="914400" lvl="1" indent="-347663" algn="l" rtl="0" eaLnBrk="0" fontAlgn="base" hangingPunct="0">
              <a:spcBef>
                <a:spcPct val="20000"/>
              </a:spcBef>
              <a:spcAft>
                <a:spcPct val="0"/>
              </a:spcAft>
              <a:buClr>
                <a:srgbClr val="8E1400"/>
              </a:buClr>
              <a:buFont typeface="Arial" pitchFamily="34" charset="0"/>
              <a:buChar char="–"/>
            </a:pPr>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92962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60338"/>
            <a:ext cx="2095500" cy="5965825"/>
          </a:xfrm>
        </p:spPr>
        <p:txBody>
          <a:bodyPr vert="eaVert"/>
          <a:lstStyle>
            <a:lvl1pPr>
              <a:defRPr>
                <a:solidFill>
                  <a:schemeClr val="accent1"/>
                </a:solidFill>
                <a:latin typeface="+mj-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304800" y="160338"/>
            <a:ext cx="6134100" cy="5965825"/>
          </a:xfrm>
        </p:spPr>
        <p:txBody>
          <a:bodyPr vert="eaVert"/>
          <a:lstStyle>
            <a:lvl1pPr>
              <a:defRPr>
                <a:solidFill>
                  <a:schemeClr val="accent1"/>
                </a:solidFill>
                <a:latin typeface="+mj-lt"/>
              </a:defRPr>
            </a:lvl1pPr>
            <a:lvl2pPr>
              <a:defRPr lang="en-US" sz="2000" dirty="0" smtClean="0">
                <a:solidFill>
                  <a:schemeClr val="tx1"/>
                </a:solidFill>
                <a:latin typeface="+mj-lt"/>
                <a:ea typeface="ＭＳ Ｐゴシック" charset="-128"/>
                <a:cs typeface="Arial"/>
              </a:defRPr>
            </a:lvl2pPr>
            <a:lvl4pPr>
              <a:defRPr>
                <a:latin typeface="Arial"/>
              </a:defRPr>
            </a:lvl4pPr>
            <a:lvl5pPr>
              <a:defRPr>
                <a:latin typeface="Arial"/>
              </a:defRPr>
            </a:lvl5pPr>
          </a:lstStyle>
          <a:p>
            <a:pPr lvl="0"/>
            <a:r>
              <a:rPr lang="en-US" dirty="0" smtClean="0"/>
              <a:t>Click to edit Master text styles</a:t>
            </a:r>
          </a:p>
          <a:p>
            <a:pPr marL="463550" lvl="1" indent="-231775" algn="l" rtl="0" eaLnBrk="0" fontAlgn="base" hangingPunct="0">
              <a:spcBef>
                <a:spcPct val="20000"/>
              </a:spcBef>
              <a:spcAft>
                <a:spcPct val="0"/>
              </a:spcAft>
              <a:buClr>
                <a:srgbClr val="8E1400"/>
              </a:buClr>
              <a:buFont typeface="Arial" charset="0"/>
              <a:buChar char="•"/>
            </a:pPr>
            <a:r>
              <a:rPr lang="en-US" dirty="0" smtClean="0"/>
              <a:t>Second level</a:t>
            </a:r>
          </a:p>
          <a:p>
            <a:pPr marL="914400" lvl="1" indent="-347663" algn="l" rtl="0" eaLnBrk="0" fontAlgn="base" hangingPunct="0">
              <a:spcBef>
                <a:spcPct val="20000"/>
              </a:spcBef>
              <a:spcAft>
                <a:spcPct val="0"/>
              </a:spcAft>
              <a:buClr>
                <a:srgbClr val="8E1400"/>
              </a:buClr>
              <a:buFont typeface="Arial" pitchFamily="34" charset="0"/>
              <a:buChar char="–"/>
            </a:pPr>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34698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Rectangle 4"/>
          <p:cNvSpPr/>
          <p:nvPr userDrawn="1"/>
        </p:nvSpPr>
        <p:spPr bwMode="auto">
          <a:xfrm rot="10800000">
            <a:off x="0" y="0"/>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ＭＳ Ｐゴシック" charset="-128"/>
              <a:cs typeface="+mn-cs"/>
            </a:endParaRPr>
          </a:p>
        </p:txBody>
      </p:sp>
      <p:sp>
        <p:nvSpPr>
          <p:cNvPr id="8" name="Rectangle 7"/>
          <p:cNvSpPr/>
          <p:nvPr userDrawn="1"/>
        </p:nvSpPr>
        <p:spPr bwMode="auto">
          <a:xfrm rot="10800000">
            <a:off x="0" y="0"/>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a typeface="ＭＳ Ｐゴシック" charset="-128"/>
              <a:cs typeface="+mn-cs"/>
            </a:endParaRPr>
          </a:p>
        </p:txBody>
      </p:sp>
      <p:pic>
        <p:nvPicPr>
          <p:cNvPr id="9" name="Picture 7" descr="MedscapeWebMD_SpecMaster_new_RGB_headera.png"/>
          <p:cNvPicPr>
            <a:picLocks noChangeAspect="1"/>
          </p:cNvPicPr>
          <p:nvPr userDrawn="1"/>
        </p:nvPicPr>
        <p:blipFill>
          <a:blip r:embed="rId2" cstate="print"/>
          <a:srcRect b="41893"/>
          <a:stretch>
            <a:fillRect/>
          </a:stretch>
        </p:blipFill>
        <p:spPr bwMode="auto">
          <a:xfrm>
            <a:off x="4908551" y="-2465"/>
            <a:ext cx="4273549" cy="1163375"/>
          </a:xfrm>
          <a:prstGeom prst="rect">
            <a:avLst/>
          </a:prstGeom>
          <a:noFill/>
          <a:ln w="9525">
            <a:noFill/>
            <a:miter lim="800000"/>
            <a:headEnd/>
            <a:tailEnd/>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 y="-45309"/>
            <a:ext cx="4511030" cy="1555186"/>
          </a:xfrm>
          <a:prstGeom prst="rect">
            <a:avLst/>
          </a:prstGeom>
        </p:spPr>
      </p:pic>
      <p:cxnSp>
        <p:nvCxnSpPr>
          <p:cNvPr id="11" name="Straight Connector 10"/>
          <p:cNvCxnSpPr/>
          <p:nvPr userDrawn="1"/>
        </p:nvCxnSpPr>
        <p:spPr bwMode="auto">
          <a:xfrm>
            <a:off x="4572000" y="0"/>
            <a:ext cx="0" cy="114186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Rectangle 5"/>
          <p:cNvSpPr/>
          <p:nvPr userDrawn="1"/>
        </p:nvSpPr>
        <p:spPr bwMode="auto">
          <a:xfrm rot="10800000">
            <a:off x="1" y="0"/>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a typeface="ＭＳ Ｐゴシック" charset="-128"/>
              <a:cs typeface="+mn-cs"/>
            </a:endParaRPr>
          </a:p>
        </p:txBody>
      </p:sp>
      <p:sp>
        <p:nvSpPr>
          <p:cNvPr id="77" name="Rectangle 2"/>
          <p:cNvSpPr>
            <a:spLocks noGrp="1" noChangeArrowheads="1"/>
          </p:cNvSpPr>
          <p:nvPr>
            <p:ph type="ctrTitle"/>
          </p:nvPr>
        </p:nvSpPr>
        <p:spPr>
          <a:xfrm>
            <a:off x="3534232" y="4361546"/>
            <a:ext cx="4869540" cy="1600200"/>
          </a:xfrm>
          <a:ln>
            <a:noFill/>
          </a:ln>
          <a:effectLst>
            <a:outerShdw blurRad="12700" dist="12700" dir="3000000" algn="br">
              <a:schemeClr val="tx1">
                <a:alpha val="21000"/>
              </a:schemeClr>
            </a:outerShdw>
          </a:effectLst>
        </p:spPr>
        <p:txBody>
          <a:bodyPr anchor="b"/>
          <a:lstStyle>
            <a:lvl1pPr>
              <a:defRPr sz="4000">
                <a:solidFill>
                  <a:schemeClr val="accent1"/>
                </a:solidFill>
                <a:latin typeface="+mj-lt"/>
              </a:defRPr>
            </a:lvl1pPr>
          </a:lstStyle>
          <a:p>
            <a:r>
              <a:rPr lang="en-US" dirty="0"/>
              <a:t>Click to edit Master title style</a:t>
            </a:r>
          </a:p>
        </p:txBody>
      </p:sp>
      <p:sp>
        <p:nvSpPr>
          <p:cNvPr id="9" name="Rectangle 8"/>
          <p:cNvSpPr/>
          <p:nvPr userDrawn="1"/>
        </p:nvSpPr>
        <p:spPr bwMode="auto">
          <a:xfrm rot="10800000">
            <a:off x="0" y="0"/>
            <a:ext cx="9144000" cy="6858000"/>
          </a:xfrm>
          <a:prstGeom prst="rect">
            <a:avLst/>
          </a:prstGeom>
          <a:gradFill rotWithShape="1">
            <a:gsLst>
              <a:gs pos="0">
                <a:srgbClr val="CBCBCB"/>
              </a:gs>
              <a:gs pos="41000">
                <a:srgbClr val="FFFFFF">
                  <a:shade val="93000"/>
                  <a:satMod val="130000"/>
                </a:srgbClr>
              </a:gs>
              <a:gs pos="100000">
                <a:srgbClr val="FFFFFF">
                  <a:shade val="94000"/>
                  <a:satMod val="135000"/>
                </a:srgbClr>
              </a:gs>
            </a:gsLst>
            <a:lin ang="16200000" scaled="0"/>
          </a:gradFill>
          <a:ln w="9525" cap="flat" cmpd="sng" algn="ctr">
            <a:noFill/>
            <a:prstDash val="soli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a typeface="ＭＳ Ｐゴシック" charset="-128"/>
              <a:cs typeface="+mn-cs"/>
            </a:endParaRPr>
          </a:p>
        </p:txBody>
      </p:sp>
      <p:pic>
        <p:nvPicPr>
          <p:cNvPr id="10" name="Picture 7" descr="MedscapeWebMD_SpecMaster_new_RGB_headera.png"/>
          <p:cNvPicPr>
            <a:picLocks noChangeAspect="1"/>
          </p:cNvPicPr>
          <p:nvPr userDrawn="1"/>
        </p:nvPicPr>
        <p:blipFill>
          <a:blip r:embed="rId2" cstate="print"/>
          <a:srcRect b="41893"/>
          <a:stretch>
            <a:fillRect/>
          </a:stretch>
        </p:blipFill>
        <p:spPr bwMode="auto">
          <a:xfrm>
            <a:off x="4908551" y="-2465"/>
            <a:ext cx="4273549" cy="1163375"/>
          </a:xfrm>
          <a:prstGeom prst="rect">
            <a:avLst/>
          </a:prstGeom>
          <a:noFill/>
          <a:ln w="9525">
            <a:noFill/>
            <a:miter lim="800000"/>
            <a:headEnd/>
            <a:tailEnd/>
          </a:ln>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 y="-45309"/>
            <a:ext cx="4511030" cy="1555186"/>
          </a:xfrm>
          <a:prstGeom prst="rect">
            <a:avLst/>
          </a:prstGeom>
        </p:spPr>
      </p:pic>
      <p:cxnSp>
        <p:nvCxnSpPr>
          <p:cNvPr id="12" name="Straight Connector 11"/>
          <p:cNvCxnSpPr/>
          <p:nvPr userDrawn="1"/>
        </p:nvCxnSpPr>
        <p:spPr bwMode="auto">
          <a:xfrm>
            <a:off x="4572000" y="0"/>
            <a:ext cx="0" cy="114186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8" name="Rectangle 7"/>
          <p:cNvSpPr/>
          <p:nvPr userDrawn="1"/>
        </p:nvSpPr>
        <p:spPr bwMode="auto">
          <a:xfrm rot="10800000">
            <a:off x="0" y="0"/>
            <a:ext cx="9144000" cy="6858000"/>
          </a:xfrm>
          <a:prstGeom prst="rect">
            <a:avLst/>
          </a:prstGeom>
          <a:gradFill rotWithShape="1">
            <a:gsLst>
              <a:gs pos="0">
                <a:srgbClr val="FFFFFF">
                  <a:lumMod val="50000"/>
                  <a:alpha val="18000"/>
                </a:srgbClr>
              </a:gs>
              <a:gs pos="21000">
                <a:srgbClr val="FFFFFF">
                  <a:lumMod val="95000"/>
                </a:srgbClr>
              </a:gs>
              <a:gs pos="85000">
                <a:srgbClr val="FFFFFF">
                  <a:shade val="94000"/>
                  <a:satMod val="135000"/>
                </a:srgbClr>
              </a:gs>
              <a:gs pos="12000">
                <a:srgbClr val="808080">
                  <a:lumMod val="60000"/>
                  <a:lumOff val="40000"/>
                  <a:alpha val="31000"/>
                </a:srgbClr>
              </a:gs>
              <a:gs pos="28000">
                <a:srgbClr val="FFFFFF"/>
              </a:gs>
            </a:gsLst>
            <a:lin ang="16200000" scaled="0"/>
          </a:gradFill>
          <a:ln w="3175" cap="flat" cmpd="sng" algn="ctr">
            <a:solidFill>
              <a:srgbClr val="FFFFFF"/>
            </a:solidFill>
            <a:prstDash val="solid"/>
            <a:round/>
            <a:headEnd type="none" w="med" len="med"/>
            <a:tailEnd type="none" w="med" len="med"/>
          </a:ln>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a typeface="ＭＳ Ｐゴシック" charset="-128"/>
              <a:cs typeface="+mn-cs"/>
            </a:endParaRPr>
          </a:p>
        </p:txBody>
      </p:sp>
      <p:sp>
        <p:nvSpPr>
          <p:cNvPr id="2" name="Title 1"/>
          <p:cNvSpPr>
            <a:spLocks noGrp="1"/>
          </p:cNvSpPr>
          <p:nvPr>
            <p:ph type="title"/>
          </p:nvPr>
        </p:nvSpPr>
        <p:spPr>
          <a:xfrm>
            <a:off x="313870" y="102282"/>
            <a:ext cx="8525330" cy="868362"/>
          </a:xfrm>
        </p:spPr>
        <p:txBody>
          <a:bodyPr/>
          <a:lstStyle>
            <a:lvl1pPr>
              <a:defRPr>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3870" y="1714500"/>
            <a:ext cx="8496301" cy="4281488"/>
          </a:xfrm>
          <a:ln>
            <a:noFill/>
          </a:ln>
        </p:spPr>
        <p:txBody>
          <a:bodyPr/>
          <a:lstStyle>
            <a:lvl1pPr>
              <a:defRPr>
                <a:solidFill>
                  <a:schemeClr val="accent1"/>
                </a:solidFill>
                <a:latin typeface="+mj-lt"/>
              </a:defRPr>
            </a:lvl1pPr>
            <a:lvl2pPr marL="914400" indent="-347663">
              <a:buFont typeface="Wingdings" charset="2"/>
              <a:buChar char="§"/>
              <a:defRPr lang="en-US" sz="2000" dirty="0" smtClean="0">
                <a:solidFill>
                  <a:schemeClr val="tx1"/>
                </a:solidFill>
                <a:latin typeface="+mj-lt"/>
                <a:ea typeface="ＭＳ Ｐゴシック" charset="-128"/>
                <a:cs typeface="Arial"/>
              </a:defRPr>
            </a:lvl2pPr>
            <a:lvl4pPr>
              <a:defRPr>
                <a:latin typeface="Arial"/>
              </a:defRPr>
            </a:lvl4pPr>
            <a:lvl5pPr>
              <a:defRPr>
                <a:latin typeface="Arial"/>
              </a:defRPr>
            </a:lvl5pPr>
          </a:lstStyle>
          <a:p>
            <a:pPr lvl="0"/>
            <a:r>
              <a:rPr lang="en-US" dirty="0" smtClean="0"/>
              <a:t>Click to edit Master text styles</a:t>
            </a:r>
          </a:p>
          <a:p>
            <a:pPr marL="463550" lvl="1" indent="-231775" algn="l" rtl="0" eaLnBrk="0" fontAlgn="base" hangingPunct="0">
              <a:spcBef>
                <a:spcPct val="20000"/>
              </a:spcBef>
              <a:spcAft>
                <a:spcPct val="0"/>
              </a:spcAft>
              <a:buClr>
                <a:srgbClr val="8E1400"/>
              </a:buClr>
              <a:buFont typeface="Arial" charset="0"/>
              <a:buChar char="•"/>
            </a:pPr>
            <a:r>
              <a:rPr lang="en-US" dirty="0" smtClean="0"/>
              <a:t>Second level</a:t>
            </a:r>
          </a:p>
          <a:p>
            <a:pPr marL="914400" lvl="1" indent="-347663" algn="l" rtl="0" eaLnBrk="0" fontAlgn="base" hangingPunct="0">
              <a:spcBef>
                <a:spcPct val="20000"/>
              </a:spcBef>
              <a:spcAft>
                <a:spcPct val="0"/>
              </a:spcAft>
              <a:buClr>
                <a:srgbClr val="8E1400"/>
              </a:buClr>
              <a:buFont typeface="Arial" pitchFamily="34" charset="0"/>
              <a:buChar char="–"/>
            </a:pPr>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marL="0" indent="0">
              <a:defRPr sz="2400">
                <a:solidFill>
                  <a:schemeClr val="accent1"/>
                </a:solidFill>
                <a:latin typeface="+mj-lt"/>
              </a:defRPr>
            </a:lvl1pPr>
            <a:lvl2pPr>
              <a:defRPr lang="en-US" sz="2000" dirty="0" smtClean="0">
                <a:solidFill>
                  <a:schemeClr val="tx1"/>
                </a:solidFill>
                <a:latin typeface="+mj-lt"/>
                <a:ea typeface="ＭＳ Ｐゴシック" charset="-128"/>
                <a:cs typeface="Arial"/>
              </a:defRPr>
            </a:lvl2pPr>
            <a:lvl3pPr>
              <a:defRPr sz="2000"/>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dirty="0" smtClean="0"/>
              <a:t>Click to edit Master text styles</a:t>
            </a:r>
          </a:p>
          <a:p>
            <a:pPr marL="463550" lvl="1" indent="-231775" algn="l" rtl="0" eaLnBrk="0" fontAlgn="base" hangingPunct="0">
              <a:spcBef>
                <a:spcPct val="20000"/>
              </a:spcBef>
              <a:spcAft>
                <a:spcPct val="0"/>
              </a:spcAft>
              <a:buClr>
                <a:srgbClr val="8E1400"/>
              </a:buClr>
              <a:buFont typeface="Arial" charset="0"/>
              <a:buChar char="•"/>
            </a:pPr>
            <a:r>
              <a:rPr lang="en-US" dirty="0" smtClean="0"/>
              <a:t>Second level</a:t>
            </a:r>
          </a:p>
          <a:p>
            <a:pPr marL="914400" lvl="1" indent="-347663" algn="l" rtl="0" eaLnBrk="0" fontAlgn="base" hangingPunct="0">
              <a:spcBef>
                <a:spcPct val="20000"/>
              </a:spcBef>
              <a:spcAft>
                <a:spcPct val="0"/>
              </a:spcAft>
              <a:buClr>
                <a:srgbClr val="8E1400"/>
              </a:buClr>
              <a:buFont typeface="Arial" pitchFamily="34" charset="0"/>
              <a:buChar char="–"/>
            </a:pPr>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solidFill>
                <a:latin typeface="+mj-l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accent1"/>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13870" y="98324"/>
            <a:ext cx="8525330" cy="868362"/>
          </a:xfrm>
        </p:spPr>
        <p:txBody>
          <a:bodyPr/>
          <a:lstStyle>
            <a:lvl1pPr>
              <a:defRPr>
                <a:solidFill>
                  <a:schemeClr val="accent1"/>
                </a:solidFill>
                <a:latin typeface="+mj-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accent1"/>
                </a:solidFill>
                <a:latin typeface="+mj-lt"/>
              </a:defRPr>
            </a:lvl1pPr>
            <a:lvl2pPr>
              <a:defRPr lang="en-US" sz="2000" dirty="0" smtClean="0">
                <a:solidFill>
                  <a:schemeClr val="tx1"/>
                </a:solidFill>
                <a:latin typeface="+mj-lt"/>
                <a:ea typeface="ＭＳ Ｐゴシック" charset="-128"/>
                <a:cs typeface="Arial"/>
              </a:defRPr>
            </a:lvl2pPr>
            <a:lvl4pPr>
              <a:defRPr>
                <a:latin typeface="Arial"/>
              </a:defRPr>
            </a:lvl4pPr>
            <a:lvl5pPr>
              <a:defRPr>
                <a:latin typeface="Arial"/>
              </a:defRPr>
            </a:lvl5pPr>
          </a:lstStyle>
          <a:p>
            <a:pPr lvl="0"/>
            <a:r>
              <a:rPr lang="en-US" dirty="0" smtClean="0"/>
              <a:t>Click to edit Master text styles</a:t>
            </a:r>
          </a:p>
          <a:p>
            <a:pPr marL="463550" lvl="1" indent="-231775" algn="l" rtl="0" eaLnBrk="0" fontAlgn="base" hangingPunct="0">
              <a:spcBef>
                <a:spcPct val="20000"/>
              </a:spcBef>
              <a:spcAft>
                <a:spcPct val="0"/>
              </a:spcAft>
              <a:buClr>
                <a:srgbClr val="8E1400"/>
              </a:buClr>
              <a:buFont typeface="Arial" charset="0"/>
              <a:buChar char="•"/>
            </a:pPr>
            <a:r>
              <a:rPr lang="en-US" dirty="0" smtClean="0"/>
              <a:t>Second level</a:t>
            </a:r>
          </a:p>
          <a:p>
            <a:pPr marL="914400" lvl="1" indent="-347663" algn="l" rtl="0" eaLnBrk="0" fontAlgn="base" hangingPunct="0">
              <a:spcBef>
                <a:spcPct val="20000"/>
              </a:spcBef>
              <a:spcAft>
                <a:spcPct val="0"/>
              </a:spcAft>
              <a:buClr>
                <a:srgbClr val="8E1400"/>
              </a:buClr>
              <a:buFont typeface="Arial" pitchFamily="34" charset="0"/>
              <a:buChar char="–"/>
            </a:pPr>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60338"/>
            <a:ext cx="2095500" cy="5965825"/>
          </a:xfrm>
        </p:spPr>
        <p:txBody>
          <a:bodyPr vert="eaVert"/>
          <a:lstStyle>
            <a:lvl1pPr>
              <a:defRPr>
                <a:solidFill>
                  <a:schemeClr val="accent1"/>
                </a:solidFill>
                <a:latin typeface="+mj-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304800" y="160338"/>
            <a:ext cx="6134100" cy="5965825"/>
          </a:xfrm>
        </p:spPr>
        <p:txBody>
          <a:bodyPr vert="eaVert"/>
          <a:lstStyle>
            <a:lvl1pPr>
              <a:defRPr>
                <a:solidFill>
                  <a:schemeClr val="accent1"/>
                </a:solidFill>
                <a:latin typeface="+mj-lt"/>
              </a:defRPr>
            </a:lvl1pPr>
            <a:lvl2pPr>
              <a:defRPr lang="en-US" sz="2000" dirty="0" smtClean="0">
                <a:solidFill>
                  <a:schemeClr val="tx1"/>
                </a:solidFill>
                <a:latin typeface="+mj-lt"/>
                <a:ea typeface="ＭＳ Ｐゴシック" charset="-128"/>
                <a:cs typeface="Arial"/>
              </a:defRPr>
            </a:lvl2pPr>
            <a:lvl4pPr>
              <a:defRPr>
                <a:latin typeface="Arial"/>
              </a:defRPr>
            </a:lvl4pPr>
            <a:lvl5pPr>
              <a:defRPr>
                <a:latin typeface="Arial"/>
              </a:defRPr>
            </a:lvl5pPr>
          </a:lstStyle>
          <a:p>
            <a:pPr lvl="0"/>
            <a:r>
              <a:rPr lang="en-US" dirty="0" smtClean="0"/>
              <a:t>Click to edit Master text styles</a:t>
            </a:r>
          </a:p>
          <a:p>
            <a:pPr marL="463550" lvl="1" indent="-231775" algn="l" rtl="0" eaLnBrk="0" fontAlgn="base" hangingPunct="0">
              <a:spcBef>
                <a:spcPct val="20000"/>
              </a:spcBef>
              <a:spcAft>
                <a:spcPct val="0"/>
              </a:spcAft>
              <a:buClr>
                <a:srgbClr val="8E1400"/>
              </a:buClr>
              <a:buFont typeface="Arial" charset="0"/>
              <a:buChar char="•"/>
            </a:pPr>
            <a:r>
              <a:rPr lang="en-US" dirty="0" smtClean="0"/>
              <a:t>Second level</a:t>
            </a:r>
          </a:p>
          <a:p>
            <a:pPr marL="914400" lvl="1" indent="-347663" algn="l" rtl="0" eaLnBrk="0" fontAlgn="base" hangingPunct="0">
              <a:spcBef>
                <a:spcPct val="20000"/>
              </a:spcBef>
              <a:spcAft>
                <a:spcPct val="0"/>
              </a:spcAft>
              <a:buClr>
                <a:srgbClr val="8E1400"/>
              </a:buClr>
              <a:buFont typeface="Arial" pitchFamily="34" charset="0"/>
              <a:buChar char="–"/>
            </a:pPr>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13870" y="98324"/>
            <a:ext cx="8686800" cy="868362"/>
          </a:xfrm>
          <a:prstGeom prst="rect">
            <a:avLst/>
          </a:prstGeom>
          <a:noFill/>
          <a:ln w="9525">
            <a:noFill/>
            <a:miter lim="800000"/>
            <a:headEnd/>
            <a:tailEnd/>
          </a:ln>
          <a:effectLst>
            <a:outerShdw dist="12700" dir="2700000" rotWithShape="0">
              <a:srgbClr val="808080">
                <a:alpha val="17998"/>
              </a:srgbClr>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313870" y="1470025"/>
            <a:ext cx="842373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marL="463550" lvl="1" indent="-231775" algn="l" rtl="0" eaLnBrk="0" fontAlgn="base" hangingPunct="0">
              <a:spcBef>
                <a:spcPct val="20000"/>
              </a:spcBef>
              <a:spcAft>
                <a:spcPct val="0"/>
              </a:spcAft>
              <a:buClr>
                <a:srgbClr val="8E1400"/>
              </a:buClr>
              <a:buFont typeface="Arial" charset="0"/>
              <a:buChar char="•"/>
            </a:pPr>
            <a:r>
              <a:rPr lang="en-US" dirty="0" smtClean="0"/>
              <a:t>Second level</a:t>
            </a:r>
          </a:p>
          <a:p>
            <a:pPr marL="914400" lvl="1" indent="-347663" algn="l" rtl="0" eaLnBrk="0" fontAlgn="base" hangingPunct="0">
              <a:spcBef>
                <a:spcPct val="20000"/>
              </a:spcBef>
              <a:spcAft>
                <a:spcPct val="0"/>
              </a:spcAft>
              <a:buClr>
                <a:srgbClr val="8E1400"/>
              </a:buClr>
              <a:buFont typeface="Arial" pitchFamily="34" charset="0"/>
              <a:buChar char="–"/>
            </a:pPr>
            <a:r>
              <a:rPr lang="en-US" dirty="0" smtClean="0"/>
              <a:t>Third level</a:t>
            </a:r>
          </a:p>
        </p:txBody>
      </p:sp>
      <p:sp>
        <p:nvSpPr>
          <p:cNvPr id="6" name="Rectangle 5"/>
          <p:cNvSpPr/>
          <p:nvPr userDrawn="1"/>
        </p:nvSpPr>
        <p:spPr bwMode="auto">
          <a:xfrm>
            <a:off x="0" y="0"/>
            <a:ext cx="9144000" cy="6858000"/>
          </a:xfrm>
          <a:prstGeom prst="rect">
            <a:avLst/>
          </a:prstGeom>
          <a:noFill/>
          <a:ln w="19050" cap="flat" cmpd="sng" algn="ctr">
            <a:solidFill>
              <a:srgbClr val="444E54"/>
            </a:solidFill>
            <a:prstDash val="solid"/>
            <a:round/>
            <a:headEnd type="none" w="med" len="med"/>
            <a:tailEnd type="none" w="med" len="med"/>
          </a:ln>
          <a:effectLst/>
        </p:spPr>
        <p:txBody>
          <a:bodyPr/>
          <a:lstStyle/>
          <a:p>
            <a:endParaRPr lang="en-US" dirty="0">
              <a:latin typeface="+mj-lt"/>
            </a:endParaRPr>
          </a:p>
        </p:txBody>
      </p:sp>
      <p:sp>
        <p:nvSpPr>
          <p:cNvPr id="5" name="Rectangle 4"/>
          <p:cNvSpPr/>
          <p:nvPr userDrawn="1"/>
        </p:nvSpPr>
        <p:spPr bwMode="auto">
          <a:xfrm rot="10800000">
            <a:off x="21774" y="21774"/>
            <a:ext cx="9144000" cy="6858000"/>
          </a:xfrm>
          <a:prstGeom prst="rect">
            <a:avLst/>
          </a:prstGeom>
          <a:gradFill rotWithShape="1">
            <a:gsLst>
              <a:gs pos="0">
                <a:srgbClr val="FFFFFF">
                  <a:lumMod val="50000"/>
                  <a:alpha val="18000"/>
                </a:srgbClr>
              </a:gs>
              <a:gs pos="21000">
                <a:srgbClr val="FFFFFF">
                  <a:lumMod val="95000"/>
                </a:srgbClr>
              </a:gs>
              <a:gs pos="85000">
                <a:srgbClr val="FFFFFF">
                  <a:shade val="94000"/>
                  <a:satMod val="135000"/>
                </a:srgbClr>
              </a:gs>
              <a:gs pos="12000">
                <a:srgbClr val="808080">
                  <a:lumMod val="60000"/>
                  <a:lumOff val="40000"/>
                  <a:alpha val="31000"/>
                </a:srgbClr>
              </a:gs>
              <a:gs pos="28000">
                <a:srgbClr val="FFFFFF"/>
              </a:gs>
            </a:gsLst>
            <a:lin ang="16200000" scaled="0"/>
          </a:gradFill>
          <a:ln w="3175" cap="flat" cmpd="sng" algn="ctr">
            <a:solidFill>
              <a:srgbClr val="FFFFFF"/>
            </a:solidFill>
            <a:prstDash val="solid"/>
            <a:round/>
            <a:headEnd type="none" w="med" len="med"/>
            <a:tailEnd type="none" w="med" len="med"/>
          </a:ln>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j-lt"/>
              <a:ea typeface="ＭＳ Ｐゴシック" charset="-128"/>
              <a:cs typeface="+mn-cs"/>
            </a:endParaRPr>
          </a:p>
        </p:txBody>
      </p:sp>
      <p:sp>
        <p:nvSpPr>
          <p:cNvPr id="3" name="Date Placehold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600" u="none">
                <a:solidFill>
                  <a:schemeClr val="tx1"/>
                </a:solidFill>
                <a:latin typeface="+mj-lt"/>
              </a:defRPr>
            </a:lvl1pPr>
          </a:lstStyle>
          <a:p>
            <a:fld id="{5A512822-BEF7-44E2-ADD0-1EEDE7C11DF0}" type="datetimeFigureOut">
              <a:rPr lang="en-US" smtClean="0"/>
              <a:pPr/>
              <a:t>11/5/2014</a:t>
            </a:fld>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600" u="none">
                <a:solidFill>
                  <a:schemeClr val="tx1"/>
                </a:solidFill>
                <a:latin typeface="+mj-lt"/>
              </a:defRPr>
            </a:lvl1pPr>
          </a:lstStyle>
          <a:p>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u="none">
                <a:solidFill>
                  <a:schemeClr val="tx1"/>
                </a:solidFill>
                <a:latin typeface="+mj-lt"/>
              </a:defRPr>
            </a:lvl1pPr>
          </a:lstStyle>
          <a:p>
            <a:fld id="{F468DFBB-949E-40D7-B5D4-544FFBCAC2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66" r:id="rId5"/>
    <p:sldLayoutId id="2147484367" r:id="rId6"/>
    <p:sldLayoutId id="2147484368" r:id="rId7"/>
    <p:sldLayoutId id="2147484369" r:id="rId8"/>
    <p:sldLayoutId id="2147484370" r:id="rId9"/>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b="1">
          <a:solidFill>
            <a:schemeClr val="accent1"/>
          </a:solidFill>
          <a:latin typeface="+mj-lt"/>
          <a:ea typeface="ＭＳ Ｐゴシック" charset="-128"/>
          <a:cs typeface="Arial"/>
        </a:defRPr>
      </a:lvl1pPr>
      <a:lvl2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2pPr>
      <a:lvl3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3pPr>
      <a:lvl4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4pPr>
      <a:lvl5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5pPr>
      <a:lvl6pPr marL="457200" algn="l" rtl="0" fontAlgn="base">
        <a:lnSpc>
          <a:spcPct val="90000"/>
        </a:lnSpc>
        <a:spcBef>
          <a:spcPct val="0"/>
        </a:spcBef>
        <a:spcAft>
          <a:spcPct val="0"/>
        </a:spcAft>
        <a:defRPr sz="3600" b="1">
          <a:solidFill>
            <a:schemeClr val="tx2"/>
          </a:solidFill>
          <a:latin typeface="Calibri" pitchFamily="34" charset="0"/>
        </a:defRPr>
      </a:lvl6pPr>
      <a:lvl7pPr marL="914400" algn="l" rtl="0" fontAlgn="base">
        <a:lnSpc>
          <a:spcPct val="90000"/>
        </a:lnSpc>
        <a:spcBef>
          <a:spcPct val="0"/>
        </a:spcBef>
        <a:spcAft>
          <a:spcPct val="0"/>
        </a:spcAft>
        <a:defRPr sz="3600" b="1">
          <a:solidFill>
            <a:schemeClr val="tx2"/>
          </a:solidFill>
          <a:latin typeface="Calibri" pitchFamily="34" charset="0"/>
        </a:defRPr>
      </a:lvl7pPr>
      <a:lvl8pPr marL="1371600" algn="l" rtl="0" fontAlgn="base">
        <a:lnSpc>
          <a:spcPct val="90000"/>
        </a:lnSpc>
        <a:spcBef>
          <a:spcPct val="0"/>
        </a:spcBef>
        <a:spcAft>
          <a:spcPct val="0"/>
        </a:spcAft>
        <a:defRPr sz="3600" b="1">
          <a:solidFill>
            <a:schemeClr val="tx2"/>
          </a:solidFill>
          <a:latin typeface="Calibri" pitchFamily="34" charset="0"/>
        </a:defRPr>
      </a:lvl8pPr>
      <a:lvl9pPr marL="1828800" algn="l" rtl="0" fontAlgn="base">
        <a:lnSpc>
          <a:spcPct val="90000"/>
        </a:lnSpc>
        <a:spcBef>
          <a:spcPct val="0"/>
        </a:spcBef>
        <a:spcAft>
          <a:spcPct val="0"/>
        </a:spcAft>
        <a:defRPr sz="3600" b="1">
          <a:solidFill>
            <a:schemeClr val="tx2"/>
          </a:solidFill>
          <a:latin typeface="Calibri" pitchFamily="34" charset="0"/>
        </a:defRPr>
      </a:lvl9pPr>
    </p:titleStyle>
    <p:bodyStyle>
      <a:lvl1pPr marL="234950" indent="-234950" algn="l" rtl="0" eaLnBrk="0" fontAlgn="base" hangingPunct="0">
        <a:spcBef>
          <a:spcPct val="20000"/>
        </a:spcBef>
        <a:spcAft>
          <a:spcPct val="0"/>
        </a:spcAft>
        <a:buClr>
          <a:srgbClr val="8E1400"/>
        </a:buClr>
        <a:buFont typeface="Arial" pitchFamily="34" charset="0"/>
        <a:buNone/>
        <a:defRPr lang="en-US" sz="2400" b="1" dirty="0" smtClean="0">
          <a:solidFill>
            <a:schemeClr val="accent1"/>
          </a:solidFill>
          <a:latin typeface="+mj-lt"/>
          <a:ea typeface="ＭＳ Ｐゴシック" charset="-128"/>
          <a:cs typeface="Arial"/>
        </a:defRPr>
      </a:lvl1pPr>
      <a:lvl2pPr marL="692150" indent="-460375" algn="l" rtl="0" eaLnBrk="0" fontAlgn="base" hangingPunct="0">
        <a:spcBef>
          <a:spcPct val="20000"/>
        </a:spcBef>
        <a:spcAft>
          <a:spcPct val="0"/>
        </a:spcAft>
        <a:buClr>
          <a:srgbClr val="8E1400"/>
        </a:buClr>
        <a:buFont typeface="Wingdings" charset="2"/>
        <a:buNone/>
        <a:defRPr lang="en-US" sz="2000" dirty="0" smtClean="0">
          <a:solidFill>
            <a:schemeClr val="tx1"/>
          </a:solidFill>
          <a:latin typeface="+mj-lt"/>
          <a:ea typeface="ＭＳ Ｐゴシック" charset="-128"/>
          <a:cs typeface="Arial"/>
        </a:defRPr>
      </a:lvl2pPr>
      <a:lvl3pPr marL="1084263" indent="-277813" algn="l" rtl="0" eaLnBrk="0" fontAlgn="base" hangingPunct="0">
        <a:spcBef>
          <a:spcPct val="20000"/>
        </a:spcBef>
        <a:spcAft>
          <a:spcPct val="0"/>
        </a:spcAft>
        <a:buClr>
          <a:srgbClr val="8E1400"/>
        </a:buClr>
        <a:buFont typeface="Arial" charset="0"/>
        <a:buChar char="•"/>
        <a:defRPr lang="en-US" sz="2000" dirty="0" smtClean="0">
          <a:solidFill>
            <a:schemeClr val="tx1"/>
          </a:solidFill>
          <a:latin typeface="Arial"/>
          <a:ea typeface="ＭＳ Ｐゴシック" charset="-128"/>
          <a:cs typeface="Arial"/>
        </a:defRPr>
      </a:lvl3pPr>
      <a:lvl4pPr marL="1439863" indent="-241300" algn="l" rtl="0" eaLnBrk="0" fontAlgn="base" hangingPunct="0">
        <a:spcBef>
          <a:spcPct val="20000"/>
        </a:spcBef>
        <a:spcAft>
          <a:spcPct val="0"/>
        </a:spcAft>
        <a:buChar char="–"/>
        <a:defRPr sz="2000">
          <a:solidFill>
            <a:schemeClr val="bg1"/>
          </a:solidFill>
          <a:latin typeface="+mn-lt"/>
          <a:ea typeface="ＭＳ Ｐゴシック" charset="-128"/>
        </a:defRPr>
      </a:lvl4pPr>
      <a:lvl5pPr marL="1779588" indent="-225425" algn="l" rtl="0" eaLnBrk="0" fontAlgn="base" hangingPunct="0">
        <a:spcBef>
          <a:spcPct val="20000"/>
        </a:spcBef>
        <a:spcAft>
          <a:spcPct val="0"/>
        </a:spcAft>
        <a:buChar char="»"/>
        <a:defRPr sz="2000">
          <a:solidFill>
            <a:schemeClr val="bg1"/>
          </a:solidFill>
          <a:latin typeface="+mn-lt"/>
          <a:ea typeface="ＭＳ Ｐゴシック" charset="-128"/>
        </a:defRPr>
      </a:lvl5pPr>
      <a:lvl6pPr marL="2236788" indent="-225425" algn="l" rtl="0" fontAlgn="base">
        <a:spcBef>
          <a:spcPct val="20000"/>
        </a:spcBef>
        <a:spcAft>
          <a:spcPct val="0"/>
        </a:spcAft>
        <a:buChar char="»"/>
        <a:defRPr sz="2000">
          <a:solidFill>
            <a:schemeClr val="bg1"/>
          </a:solidFill>
          <a:latin typeface="+mn-lt"/>
        </a:defRPr>
      </a:lvl6pPr>
      <a:lvl7pPr marL="2693988" indent="-225425" algn="l" rtl="0" fontAlgn="base">
        <a:spcBef>
          <a:spcPct val="20000"/>
        </a:spcBef>
        <a:spcAft>
          <a:spcPct val="0"/>
        </a:spcAft>
        <a:buChar char="»"/>
        <a:defRPr sz="2000">
          <a:solidFill>
            <a:schemeClr val="bg1"/>
          </a:solidFill>
          <a:latin typeface="+mn-lt"/>
        </a:defRPr>
      </a:lvl7pPr>
      <a:lvl8pPr marL="3151188" indent="-225425" algn="l" rtl="0" fontAlgn="base">
        <a:spcBef>
          <a:spcPct val="20000"/>
        </a:spcBef>
        <a:spcAft>
          <a:spcPct val="0"/>
        </a:spcAft>
        <a:buChar char="»"/>
        <a:defRPr sz="2000">
          <a:solidFill>
            <a:schemeClr val="bg1"/>
          </a:solidFill>
          <a:latin typeface="+mn-lt"/>
        </a:defRPr>
      </a:lvl8pPr>
      <a:lvl9pPr marL="3608388" indent="-225425"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13870" y="98324"/>
            <a:ext cx="8686800" cy="868362"/>
          </a:xfrm>
          <a:prstGeom prst="rect">
            <a:avLst/>
          </a:prstGeom>
          <a:noFill/>
          <a:ln w="9525">
            <a:noFill/>
            <a:miter lim="800000"/>
            <a:headEnd/>
            <a:tailEnd/>
          </a:ln>
          <a:effectLst>
            <a:outerShdw dist="12700" dir="2700000" rotWithShape="0">
              <a:srgbClr val="808080">
                <a:alpha val="17998"/>
              </a:srgbClr>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313870" y="1470025"/>
            <a:ext cx="842373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marL="463550" lvl="1" indent="-231775" algn="l" rtl="0" eaLnBrk="0" fontAlgn="base" hangingPunct="0">
              <a:spcBef>
                <a:spcPct val="20000"/>
              </a:spcBef>
              <a:spcAft>
                <a:spcPct val="0"/>
              </a:spcAft>
              <a:buClr>
                <a:srgbClr val="8E1400"/>
              </a:buClr>
              <a:buFont typeface="Arial" charset="0"/>
              <a:buChar char="•"/>
            </a:pPr>
            <a:r>
              <a:rPr lang="en-US" dirty="0" smtClean="0"/>
              <a:t>Second level</a:t>
            </a:r>
          </a:p>
          <a:p>
            <a:pPr marL="914400" lvl="1" indent="-347663" algn="l" rtl="0" eaLnBrk="0" fontAlgn="base" hangingPunct="0">
              <a:spcBef>
                <a:spcPct val="20000"/>
              </a:spcBef>
              <a:spcAft>
                <a:spcPct val="0"/>
              </a:spcAft>
              <a:buClr>
                <a:srgbClr val="8E1400"/>
              </a:buClr>
              <a:buFont typeface="Arial" pitchFamily="34" charset="0"/>
              <a:buChar char="–"/>
            </a:pPr>
            <a:r>
              <a:rPr lang="en-US" dirty="0" smtClean="0"/>
              <a:t>Third level</a:t>
            </a:r>
          </a:p>
        </p:txBody>
      </p:sp>
      <p:sp>
        <p:nvSpPr>
          <p:cNvPr id="6" name="Rectangle 5"/>
          <p:cNvSpPr/>
          <p:nvPr userDrawn="1"/>
        </p:nvSpPr>
        <p:spPr bwMode="auto">
          <a:xfrm>
            <a:off x="0" y="-4763"/>
            <a:ext cx="9144000" cy="6858000"/>
          </a:xfrm>
          <a:prstGeom prst="rect">
            <a:avLst/>
          </a:prstGeom>
          <a:noFill/>
          <a:ln w="19050" cap="flat" cmpd="sng" algn="ctr">
            <a:noFill/>
            <a:prstDash val="solid"/>
            <a:round/>
            <a:headEnd type="none" w="med" len="med"/>
            <a:tailEnd type="none" w="med" len="med"/>
          </a:ln>
          <a:effectLst/>
        </p:spPr>
        <p:txBody>
          <a:bodyPr/>
          <a:lstStyle/>
          <a:p>
            <a:endParaRPr lang="en-US" dirty="0">
              <a:solidFill>
                <a:srgbClr val="000000"/>
              </a:solidFill>
              <a:latin typeface="Arial"/>
            </a:endParaRPr>
          </a:p>
        </p:txBody>
      </p:sp>
      <p:sp>
        <p:nvSpPr>
          <p:cNvPr id="5" name="Rectangle 4"/>
          <p:cNvSpPr/>
          <p:nvPr userDrawn="1"/>
        </p:nvSpPr>
        <p:spPr bwMode="auto">
          <a:xfrm rot="10800000">
            <a:off x="21774" y="-4763"/>
            <a:ext cx="9144000" cy="6858000"/>
          </a:xfrm>
          <a:prstGeom prst="rect">
            <a:avLst/>
          </a:prstGeom>
          <a:gradFill rotWithShape="1">
            <a:gsLst>
              <a:gs pos="0">
                <a:srgbClr val="FFFFFF">
                  <a:lumMod val="50000"/>
                  <a:alpha val="18000"/>
                </a:srgbClr>
              </a:gs>
              <a:gs pos="21000">
                <a:srgbClr val="FFFFFF">
                  <a:lumMod val="95000"/>
                </a:srgbClr>
              </a:gs>
              <a:gs pos="85000">
                <a:srgbClr val="FFFFFF">
                  <a:shade val="94000"/>
                  <a:satMod val="135000"/>
                </a:srgbClr>
              </a:gs>
              <a:gs pos="12000">
                <a:srgbClr val="808080">
                  <a:lumMod val="60000"/>
                  <a:lumOff val="40000"/>
                  <a:alpha val="31000"/>
                </a:srgbClr>
              </a:gs>
              <a:gs pos="28000">
                <a:srgbClr val="FFFFFF"/>
              </a:gs>
            </a:gsLst>
            <a:lin ang="16200000" scaled="0"/>
          </a:gradFill>
          <a:ln w="317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u="none" kern="0" dirty="0" smtClean="0">
              <a:solidFill>
                <a:srgbClr val="000000"/>
              </a:solidFill>
              <a:latin typeface="Arial"/>
            </a:endParaRPr>
          </a:p>
        </p:txBody>
      </p:sp>
      <p:sp>
        <p:nvSpPr>
          <p:cNvPr id="3" name="Date Placehold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600" u="none">
                <a:solidFill>
                  <a:schemeClr val="tx1"/>
                </a:solidFill>
                <a:latin typeface="+mj-lt"/>
              </a:defRPr>
            </a:lvl1pPr>
          </a:lstStyle>
          <a:p>
            <a:fld id="{5A512822-BEF7-44E2-ADD0-1EEDE7C11DF0}" type="datetimeFigureOut">
              <a:rPr lang="en-US" smtClean="0">
                <a:solidFill>
                  <a:srgbClr val="000000"/>
                </a:solidFill>
              </a:rPr>
              <a:pPr/>
              <a:t>11/5/2014</a:t>
            </a:fld>
            <a:endParaRPr lang="en-US" dirty="0">
              <a:solidFill>
                <a:srgbClr val="000000"/>
              </a:solidFill>
            </a:endParaRPr>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600" u="none">
                <a:solidFill>
                  <a:schemeClr val="tx1"/>
                </a:solidFill>
                <a:latin typeface="+mj-lt"/>
              </a:defRPr>
            </a:lvl1pPr>
          </a:lstStyle>
          <a:p>
            <a:endParaRPr lang="en-US" dirty="0">
              <a:solidFill>
                <a:srgbClr val="000000"/>
              </a:solidFill>
            </a:endParaRPr>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u="none">
                <a:solidFill>
                  <a:schemeClr val="tx1"/>
                </a:solidFill>
                <a:latin typeface="+mj-lt"/>
              </a:defRPr>
            </a:lvl1pPr>
          </a:lstStyle>
          <a:p>
            <a:fld id="{F468DFBB-949E-40D7-B5D4-544FFBCAC26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85867168"/>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b="1">
          <a:solidFill>
            <a:schemeClr val="accent1"/>
          </a:solidFill>
          <a:latin typeface="+mj-lt"/>
          <a:ea typeface="ＭＳ Ｐゴシック" charset="-128"/>
          <a:cs typeface="Arial"/>
        </a:defRPr>
      </a:lvl1pPr>
      <a:lvl2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2pPr>
      <a:lvl3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3pPr>
      <a:lvl4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4pPr>
      <a:lvl5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5pPr>
      <a:lvl6pPr marL="457200" algn="l" rtl="0" fontAlgn="base">
        <a:lnSpc>
          <a:spcPct val="90000"/>
        </a:lnSpc>
        <a:spcBef>
          <a:spcPct val="0"/>
        </a:spcBef>
        <a:spcAft>
          <a:spcPct val="0"/>
        </a:spcAft>
        <a:defRPr sz="3600" b="1">
          <a:solidFill>
            <a:schemeClr val="tx2"/>
          </a:solidFill>
          <a:latin typeface="Calibri" pitchFamily="34" charset="0"/>
        </a:defRPr>
      </a:lvl6pPr>
      <a:lvl7pPr marL="914400" algn="l" rtl="0" fontAlgn="base">
        <a:lnSpc>
          <a:spcPct val="90000"/>
        </a:lnSpc>
        <a:spcBef>
          <a:spcPct val="0"/>
        </a:spcBef>
        <a:spcAft>
          <a:spcPct val="0"/>
        </a:spcAft>
        <a:defRPr sz="3600" b="1">
          <a:solidFill>
            <a:schemeClr val="tx2"/>
          </a:solidFill>
          <a:latin typeface="Calibri" pitchFamily="34" charset="0"/>
        </a:defRPr>
      </a:lvl7pPr>
      <a:lvl8pPr marL="1371600" algn="l" rtl="0" fontAlgn="base">
        <a:lnSpc>
          <a:spcPct val="90000"/>
        </a:lnSpc>
        <a:spcBef>
          <a:spcPct val="0"/>
        </a:spcBef>
        <a:spcAft>
          <a:spcPct val="0"/>
        </a:spcAft>
        <a:defRPr sz="3600" b="1">
          <a:solidFill>
            <a:schemeClr val="tx2"/>
          </a:solidFill>
          <a:latin typeface="Calibri" pitchFamily="34" charset="0"/>
        </a:defRPr>
      </a:lvl8pPr>
      <a:lvl9pPr marL="1828800" algn="l" rtl="0" fontAlgn="base">
        <a:lnSpc>
          <a:spcPct val="90000"/>
        </a:lnSpc>
        <a:spcBef>
          <a:spcPct val="0"/>
        </a:spcBef>
        <a:spcAft>
          <a:spcPct val="0"/>
        </a:spcAft>
        <a:defRPr sz="3600" b="1">
          <a:solidFill>
            <a:schemeClr val="tx2"/>
          </a:solidFill>
          <a:latin typeface="Calibri" pitchFamily="34" charset="0"/>
        </a:defRPr>
      </a:lvl9pPr>
    </p:titleStyle>
    <p:bodyStyle>
      <a:lvl1pPr marL="234950" indent="-234950" algn="l" rtl="0" eaLnBrk="0" fontAlgn="base" hangingPunct="0">
        <a:spcBef>
          <a:spcPct val="20000"/>
        </a:spcBef>
        <a:spcAft>
          <a:spcPct val="0"/>
        </a:spcAft>
        <a:buClr>
          <a:srgbClr val="8E1400"/>
        </a:buClr>
        <a:buFont typeface="Arial" pitchFamily="34" charset="0"/>
        <a:buNone/>
        <a:defRPr lang="en-US" sz="2400" b="1" dirty="0" smtClean="0">
          <a:solidFill>
            <a:schemeClr val="accent1"/>
          </a:solidFill>
          <a:latin typeface="+mj-lt"/>
          <a:ea typeface="ＭＳ Ｐゴシック" charset="-128"/>
          <a:cs typeface="Arial"/>
        </a:defRPr>
      </a:lvl1pPr>
      <a:lvl2pPr marL="692150" indent="-460375" algn="l" rtl="0" eaLnBrk="0" fontAlgn="base" hangingPunct="0">
        <a:spcBef>
          <a:spcPct val="20000"/>
        </a:spcBef>
        <a:spcAft>
          <a:spcPct val="0"/>
        </a:spcAft>
        <a:buClr>
          <a:srgbClr val="8E1400"/>
        </a:buClr>
        <a:buFont typeface="Wingdings" charset="2"/>
        <a:buNone/>
        <a:defRPr lang="en-US" sz="2000" dirty="0" smtClean="0">
          <a:solidFill>
            <a:schemeClr val="tx1"/>
          </a:solidFill>
          <a:latin typeface="+mj-lt"/>
          <a:ea typeface="ＭＳ Ｐゴシック" charset="-128"/>
          <a:cs typeface="Arial"/>
        </a:defRPr>
      </a:lvl2pPr>
      <a:lvl3pPr marL="1084263" indent="-277813" algn="l" rtl="0" eaLnBrk="0" fontAlgn="base" hangingPunct="0">
        <a:spcBef>
          <a:spcPct val="20000"/>
        </a:spcBef>
        <a:spcAft>
          <a:spcPct val="0"/>
        </a:spcAft>
        <a:buClr>
          <a:srgbClr val="8E1400"/>
        </a:buClr>
        <a:buFont typeface="Arial" charset="0"/>
        <a:buChar char="•"/>
        <a:defRPr lang="en-US" sz="2000" dirty="0" smtClean="0">
          <a:solidFill>
            <a:schemeClr val="tx1"/>
          </a:solidFill>
          <a:latin typeface="Arial"/>
          <a:ea typeface="ＭＳ Ｐゴシック" charset="-128"/>
          <a:cs typeface="Arial"/>
        </a:defRPr>
      </a:lvl3pPr>
      <a:lvl4pPr marL="1439863" indent="-241300" algn="l" rtl="0" eaLnBrk="0" fontAlgn="base" hangingPunct="0">
        <a:spcBef>
          <a:spcPct val="20000"/>
        </a:spcBef>
        <a:spcAft>
          <a:spcPct val="0"/>
        </a:spcAft>
        <a:buChar char="–"/>
        <a:defRPr sz="2000">
          <a:solidFill>
            <a:schemeClr val="bg1"/>
          </a:solidFill>
          <a:latin typeface="+mn-lt"/>
          <a:ea typeface="ＭＳ Ｐゴシック" charset="-128"/>
        </a:defRPr>
      </a:lvl4pPr>
      <a:lvl5pPr marL="1779588" indent="-225425" algn="l" rtl="0" eaLnBrk="0" fontAlgn="base" hangingPunct="0">
        <a:spcBef>
          <a:spcPct val="20000"/>
        </a:spcBef>
        <a:spcAft>
          <a:spcPct val="0"/>
        </a:spcAft>
        <a:buChar char="»"/>
        <a:defRPr sz="2000">
          <a:solidFill>
            <a:schemeClr val="bg1"/>
          </a:solidFill>
          <a:latin typeface="+mn-lt"/>
          <a:ea typeface="ＭＳ Ｐゴシック" charset="-128"/>
        </a:defRPr>
      </a:lvl5pPr>
      <a:lvl6pPr marL="2236788" indent="-225425" algn="l" rtl="0" fontAlgn="base">
        <a:spcBef>
          <a:spcPct val="20000"/>
        </a:spcBef>
        <a:spcAft>
          <a:spcPct val="0"/>
        </a:spcAft>
        <a:buChar char="»"/>
        <a:defRPr sz="2000">
          <a:solidFill>
            <a:schemeClr val="bg1"/>
          </a:solidFill>
          <a:latin typeface="+mn-lt"/>
        </a:defRPr>
      </a:lvl6pPr>
      <a:lvl7pPr marL="2693988" indent="-225425" algn="l" rtl="0" fontAlgn="base">
        <a:spcBef>
          <a:spcPct val="20000"/>
        </a:spcBef>
        <a:spcAft>
          <a:spcPct val="0"/>
        </a:spcAft>
        <a:buChar char="»"/>
        <a:defRPr sz="2000">
          <a:solidFill>
            <a:schemeClr val="bg1"/>
          </a:solidFill>
          <a:latin typeface="+mn-lt"/>
        </a:defRPr>
      </a:lvl7pPr>
      <a:lvl8pPr marL="3151188" indent="-225425" algn="l" rtl="0" fontAlgn="base">
        <a:spcBef>
          <a:spcPct val="20000"/>
        </a:spcBef>
        <a:spcAft>
          <a:spcPct val="0"/>
        </a:spcAft>
        <a:buChar char="»"/>
        <a:defRPr sz="2000">
          <a:solidFill>
            <a:schemeClr val="bg1"/>
          </a:solidFill>
          <a:latin typeface="+mn-lt"/>
        </a:defRPr>
      </a:lvl8pPr>
      <a:lvl9pPr marL="3608388" indent="-225425"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1.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Microsoft_Excel_97-2003_Worksheet1.xls"/></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chart" Target="../charts/char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6763" y="2714177"/>
            <a:ext cx="8026400" cy="1383620"/>
          </a:xfrm>
          <a:effectLst>
            <a:outerShdw dist="12700" dir="2700000" rotWithShape="0">
              <a:srgbClr val="808080">
                <a:alpha val="17998"/>
              </a:srgbClr>
            </a:outerShdw>
          </a:effectLst>
        </p:spPr>
        <p:txBody>
          <a:bodyPr/>
          <a:lstStyle/>
          <a:p>
            <a:pPr>
              <a:lnSpc>
                <a:spcPct val="100000"/>
              </a:lnSpc>
              <a:spcBef>
                <a:spcPct val="20000"/>
              </a:spcBef>
              <a:buClr>
                <a:srgbClr val="8E1400"/>
              </a:buClr>
            </a:pPr>
            <a:r>
              <a:rPr lang="en-US" dirty="0">
                <a:solidFill>
                  <a:schemeClr val="accent5"/>
                </a:solidFill>
              </a:rPr>
              <a:t>Novel Anticoagulants in Atrial Fibrillation </a:t>
            </a:r>
            <a:endParaRPr lang="en-US" sz="1800" b="0" dirty="0">
              <a:solidFill>
                <a:schemeClr val="accent5"/>
              </a:solidFill>
              <a:latin typeface="Arial" charset="0"/>
            </a:endParaRPr>
          </a:p>
        </p:txBody>
      </p:sp>
      <p:sp>
        <p:nvSpPr>
          <p:cNvPr id="4" name="Rectangle 3"/>
          <p:cNvSpPr>
            <a:spLocks noChangeArrowheads="1"/>
          </p:cNvSpPr>
          <p:nvPr/>
        </p:nvSpPr>
        <p:spPr bwMode="auto">
          <a:xfrm>
            <a:off x="4099034" y="4303588"/>
            <a:ext cx="4824249" cy="2369880"/>
          </a:xfrm>
          <a:prstGeom prst="rect">
            <a:avLst/>
          </a:prstGeom>
          <a:noFill/>
          <a:ln w="9525">
            <a:noFill/>
            <a:miter lim="800000"/>
            <a:headEnd/>
            <a:tailEnd/>
          </a:ln>
        </p:spPr>
        <p:txBody>
          <a:bodyPr wrap="square" anchor="ctr">
            <a:spAutoFit/>
          </a:bodyPr>
          <a:lstStyle/>
          <a:p>
            <a:r>
              <a:rPr lang="en-US" b="1" u="none" dirty="0" smtClean="0">
                <a:solidFill>
                  <a:srgbClr val="003854"/>
                </a:solidFill>
                <a:latin typeface="Arial"/>
              </a:rPr>
              <a:t>Chair</a:t>
            </a:r>
            <a:endParaRPr lang="en-US" sz="2000" b="1" u="none" dirty="0">
              <a:solidFill>
                <a:srgbClr val="000000"/>
              </a:solidFill>
              <a:latin typeface="Arial"/>
            </a:endParaRPr>
          </a:p>
          <a:p>
            <a:r>
              <a:rPr lang="en-US" sz="2000" b="1" u="none" dirty="0">
                <a:solidFill>
                  <a:srgbClr val="000000"/>
                </a:solidFill>
                <a:latin typeface="Arial"/>
              </a:rPr>
              <a:t>Eugene Braunwald, MD</a:t>
            </a:r>
            <a:br>
              <a:rPr lang="en-US" sz="2000" b="1" u="none" dirty="0">
                <a:solidFill>
                  <a:srgbClr val="000000"/>
                </a:solidFill>
                <a:latin typeface="Arial"/>
              </a:rPr>
            </a:br>
            <a:r>
              <a:rPr lang="en-US" u="none" dirty="0" smtClean="0">
                <a:solidFill>
                  <a:srgbClr val="000000"/>
                </a:solidFill>
                <a:latin typeface="Arial"/>
              </a:rPr>
              <a:t>Distinguished </a:t>
            </a:r>
            <a:r>
              <a:rPr lang="en-US" u="none" dirty="0">
                <a:solidFill>
                  <a:srgbClr val="000000"/>
                </a:solidFill>
                <a:latin typeface="Arial"/>
              </a:rPr>
              <a:t>Hersey Professor of Medicine</a:t>
            </a:r>
            <a:br>
              <a:rPr lang="en-US" u="none" dirty="0">
                <a:solidFill>
                  <a:srgbClr val="000000"/>
                </a:solidFill>
                <a:latin typeface="Arial"/>
              </a:rPr>
            </a:br>
            <a:r>
              <a:rPr lang="en-US" u="none" dirty="0">
                <a:solidFill>
                  <a:srgbClr val="000000"/>
                </a:solidFill>
                <a:latin typeface="Arial"/>
              </a:rPr>
              <a:t>Harvard Medical School</a:t>
            </a:r>
            <a:br>
              <a:rPr lang="en-US" u="none" dirty="0">
                <a:solidFill>
                  <a:srgbClr val="000000"/>
                </a:solidFill>
                <a:latin typeface="Arial"/>
              </a:rPr>
            </a:br>
            <a:r>
              <a:rPr lang="en-US" u="none" dirty="0">
                <a:solidFill>
                  <a:srgbClr val="000000"/>
                </a:solidFill>
                <a:latin typeface="Arial"/>
              </a:rPr>
              <a:t>Founding Chairman</a:t>
            </a:r>
            <a:br>
              <a:rPr lang="en-US" u="none" dirty="0">
                <a:solidFill>
                  <a:srgbClr val="000000"/>
                </a:solidFill>
                <a:latin typeface="Arial"/>
              </a:rPr>
            </a:br>
            <a:r>
              <a:rPr lang="en-US" u="none" dirty="0">
                <a:solidFill>
                  <a:srgbClr val="000000"/>
                </a:solidFill>
                <a:latin typeface="Arial"/>
              </a:rPr>
              <a:t>The TIMI Study Group</a:t>
            </a:r>
            <a:br>
              <a:rPr lang="en-US" u="none" dirty="0">
                <a:solidFill>
                  <a:srgbClr val="000000"/>
                </a:solidFill>
                <a:latin typeface="Arial"/>
              </a:rPr>
            </a:br>
            <a:r>
              <a:rPr lang="en-US" u="none" dirty="0">
                <a:solidFill>
                  <a:srgbClr val="000000"/>
                </a:solidFill>
                <a:latin typeface="Arial"/>
              </a:rPr>
              <a:t>Brigham and Women's Hospital</a:t>
            </a:r>
            <a:br>
              <a:rPr lang="en-US" u="none" dirty="0">
                <a:solidFill>
                  <a:srgbClr val="000000"/>
                </a:solidFill>
                <a:latin typeface="Arial"/>
              </a:rPr>
            </a:br>
            <a:r>
              <a:rPr lang="en-US" u="none" dirty="0">
                <a:solidFill>
                  <a:srgbClr val="000000"/>
                </a:solidFill>
                <a:latin typeface="Arial"/>
              </a:rPr>
              <a:t>Boston, </a:t>
            </a:r>
            <a:r>
              <a:rPr lang="en-US" u="none" dirty="0" smtClean="0">
                <a:solidFill>
                  <a:srgbClr val="000000"/>
                </a:solidFill>
                <a:latin typeface="Arial"/>
              </a:rPr>
              <a:t>Massachusetts</a:t>
            </a:r>
            <a:endParaRPr lang="en-US" u="none" dirty="0">
              <a:solidFill>
                <a:srgbClr val="000000"/>
              </a:solidFill>
              <a:latin typeface="Arial"/>
            </a:endParaRPr>
          </a:p>
        </p:txBody>
      </p:sp>
    </p:spTree>
    <p:extLst>
      <p:ext uri="{BB962C8B-B14F-4D97-AF65-F5344CB8AC3E}">
        <p14:creationId xmlns:p14="http://schemas.microsoft.com/office/powerpoint/2010/main" val="1805108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4269725" y="838200"/>
            <a:ext cx="4097867" cy="5715000"/>
          </a:xfrm>
          <a:prstGeom prst="rect">
            <a:avLst/>
          </a:prstGeom>
          <a:noFill/>
          <a:ln w="9525">
            <a:noFill/>
            <a:miter lim="800000"/>
            <a:headEnd/>
            <a:tailEnd/>
          </a:ln>
        </p:spPr>
      </p:pic>
      <p:sp>
        <p:nvSpPr>
          <p:cNvPr id="3" name="TextBox 2"/>
          <p:cNvSpPr txBox="1">
            <a:spLocks noChangeArrowheads="1"/>
          </p:cNvSpPr>
          <p:nvPr/>
        </p:nvSpPr>
        <p:spPr bwMode="auto">
          <a:xfrm>
            <a:off x="578425" y="1595438"/>
            <a:ext cx="3488608" cy="3785652"/>
          </a:xfrm>
          <a:prstGeom prst="rect">
            <a:avLst/>
          </a:prstGeom>
          <a:noFill/>
          <a:ln w="9525">
            <a:noFill/>
            <a:miter lim="800000"/>
            <a:headEnd/>
            <a:tailEnd/>
          </a:ln>
        </p:spPr>
        <p:txBody>
          <a:bodyPr wrap="square">
            <a:spAutoFit/>
          </a:bodyPr>
          <a:lstStyle/>
          <a:p>
            <a:pPr marL="231775" indent="-231775" algn="l">
              <a:buClr>
                <a:schemeClr val="accent5"/>
              </a:buClr>
              <a:buFont typeface="Arial" panose="020B0604020202020204" pitchFamily="34" charset="0"/>
              <a:buChar char="•"/>
            </a:pPr>
            <a:r>
              <a:rPr lang="en-US" sz="2400" b="0" u="none" dirty="0" smtClean="0">
                <a:latin typeface="+mj-lt"/>
              </a:rPr>
              <a:t>OR  age ≥ 80 years 2.8 (1.3 to 5.8) </a:t>
            </a:r>
            <a:r>
              <a:rPr lang="en-US" sz="2400" u="none" dirty="0">
                <a:latin typeface="+mj-lt"/>
              </a:rPr>
              <a:t> </a:t>
            </a:r>
            <a:r>
              <a:rPr lang="en-US" sz="2400" u="none" dirty="0" smtClean="0">
                <a:latin typeface="+mj-lt"/>
              </a:rPr>
              <a:t>              </a:t>
            </a:r>
            <a:r>
              <a:rPr lang="en-US" sz="2400" b="0" i="1" u="none" dirty="0" smtClean="0">
                <a:latin typeface="+mj-lt"/>
              </a:rPr>
              <a:t>P </a:t>
            </a:r>
            <a:r>
              <a:rPr lang="en-US" sz="2400" b="0" u="none" dirty="0" smtClean="0">
                <a:latin typeface="+mj-lt"/>
              </a:rPr>
              <a:t>&lt; .001</a:t>
            </a:r>
          </a:p>
          <a:p>
            <a:pPr algn="l">
              <a:buClr>
                <a:schemeClr val="accent5"/>
              </a:buClr>
            </a:pPr>
            <a:endParaRPr lang="en-US" sz="2400" b="0" u="none" dirty="0" smtClean="0">
              <a:latin typeface="+mj-lt"/>
            </a:endParaRPr>
          </a:p>
          <a:p>
            <a:pPr marL="231775" indent="-231775" algn="l">
              <a:buClr>
                <a:schemeClr val="accent5"/>
              </a:buClr>
              <a:buFont typeface="Arial" panose="020B0604020202020204" pitchFamily="34" charset="0"/>
              <a:buChar char="•"/>
            </a:pPr>
            <a:r>
              <a:rPr lang="en-US" sz="2400" b="0" u="none" dirty="0" smtClean="0">
                <a:latin typeface="+mj-lt"/>
              </a:rPr>
              <a:t>2/3 occur with an INR in 2.0-3.0 range</a:t>
            </a:r>
          </a:p>
          <a:p>
            <a:pPr marL="231775" indent="-231775" algn="l">
              <a:buClr>
                <a:schemeClr val="accent5"/>
              </a:buClr>
              <a:buFont typeface="Arial" panose="020B0604020202020204" pitchFamily="34" charset="0"/>
              <a:buChar char="•"/>
            </a:pPr>
            <a:endParaRPr lang="en-US" sz="2400" b="0" u="none" dirty="0" smtClean="0">
              <a:latin typeface="+mj-lt"/>
            </a:endParaRPr>
          </a:p>
          <a:p>
            <a:pPr marL="231775" indent="-231775" algn="l">
              <a:buClr>
                <a:schemeClr val="accent5"/>
              </a:buClr>
              <a:buFont typeface="Arial" panose="020B0604020202020204" pitchFamily="34" charset="0"/>
              <a:buChar char="•"/>
            </a:pPr>
            <a:r>
              <a:rPr lang="en-US" sz="2400" b="0" u="none" dirty="0" smtClean="0">
                <a:latin typeface="+mj-lt"/>
              </a:rPr>
              <a:t>46% mortality</a:t>
            </a:r>
          </a:p>
          <a:p>
            <a:pPr marL="231775" indent="-231775" algn="l">
              <a:buClr>
                <a:schemeClr val="accent5"/>
              </a:buClr>
              <a:buFont typeface="Arial" panose="020B0604020202020204" pitchFamily="34" charset="0"/>
              <a:buChar char="•"/>
            </a:pPr>
            <a:endParaRPr lang="en-US" sz="2400" b="0" u="none" dirty="0" smtClean="0">
              <a:latin typeface="+mj-lt"/>
            </a:endParaRPr>
          </a:p>
          <a:p>
            <a:pPr marL="231775" indent="-231775" algn="l">
              <a:buClr>
                <a:schemeClr val="accent5"/>
              </a:buClr>
              <a:buFont typeface="Arial" panose="020B0604020202020204" pitchFamily="34" charset="0"/>
              <a:buChar char="•"/>
            </a:pPr>
            <a:r>
              <a:rPr lang="en-US" sz="2400" b="0" u="none" dirty="0" smtClean="0">
                <a:latin typeface="+mj-lt"/>
              </a:rPr>
              <a:t>17% major deficit</a:t>
            </a:r>
          </a:p>
        </p:txBody>
      </p:sp>
      <p:sp>
        <p:nvSpPr>
          <p:cNvPr id="4" name="TextBox 3"/>
          <p:cNvSpPr txBox="1">
            <a:spLocks noChangeArrowheads="1"/>
          </p:cNvSpPr>
          <p:nvPr/>
        </p:nvSpPr>
        <p:spPr bwMode="auto">
          <a:xfrm>
            <a:off x="0" y="6553200"/>
            <a:ext cx="5691352" cy="338554"/>
          </a:xfrm>
          <a:prstGeom prst="rect">
            <a:avLst/>
          </a:prstGeom>
          <a:noFill/>
          <a:ln w="9525">
            <a:noFill/>
            <a:miter lim="800000"/>
            <a:headEnd/>
            <a:tailEnd/>
          </a:ln>
        </p:spPr>
        <p:txBody>
          <a:bodyPr wrap="square">
            <a:spAutoFit/>
          </a:bodyPr>
          <a:lstStyle/>
          <a:p>
            <a:r>
              <a:rPr lang="en-US" sz="1600" b="0" u="none" dirty="0" smtClean="0">
                <a:latin typeface="+mj-lt"/>
              </a:rPr>
              <a:t>Hylek EM, et al. </a:t>
            </a:r>
            <a:r>
              <a:rPr lang="en-US" sz="1600" b="0" i="1" u="none" dirty="0" smtClean="0">
                <a:latin typeface="+mj-lt"/>
              </a:rPr>
              <a:t>Ann Intern Med</a:t>
            </a:r>
            <a:r>
              <a:rPr lang="en-US" sz="1600" u="none" dirty="0" smtClean="0">
                <a:latin typeface="+mj-lt"/>
              </a:rPr>
              <a:t>.</a:t>
            </a:r>
            <a:r>
              <a:rPr lang="en-US" sz="1600" b="0" i="1" u="none" dirty="0" smtClean="0">
                <a:latin typeface="+mj-lt"/>
              </a:rPr>
              <a:t> </a:t>
            </a:r>
            <a:r>
              <a:rPr lang="en-US" sz="1600" u="none" dirty="0" smtClean="0">
                <a:latin typeface="+mj-lt"/>
              </a:rPr>
              <a:t>1994;120:897-902.</a:t>
            </a:r>
            <a:r>
              <a:rPr lang="en-US" sz="1600" u="none" baseline="30000" dirty="0" smtClean="0">
                <a:latin typeface="+mj-lt"/>
              </a:rPr>
              <a:t>[8]</a:t>
            </a:r>
            <a:endParaRPr lang="en-US" sz="1600" b="0" u="none" dirty="0" smtClean="0">
              <a:latin typeface="+mj-lt"/>
            </a:endParaRPr>
          </a:p>
        </p:txBody>
      </p:sp>
      <p:sp>
        <p:nvSpPr>
          <p:cNvPr id="5" name="TextBox 4"/>
          <p:cNvSpPr txBox="1">
            <a:spLocks noChangeArrowheads="1"/>
          </p:cNvSpPr>
          <p:nvPr/>
        </p:nvSpPr>
        <p:spPr bwMode="auto">
          <a:xfrm>
            <a:off x="332606" y="187657"/>
            <a:ext cx="7856051" cy="646331"/>
          </a:xfrm>
          <a:prstGeom prst="rect">
            <a:avLst/>
          </a:prstGeom>
          <a:noFill/>
          <a:ln w="9525">
            <a:noFill/>
            <a:miter lim="800000"/>
            <a:headEnd/>
            <a:tailEnd/>
          </a:ln>
        </p:spPr>
        <p:txBody>
          <a:bodyPr wrap="square">
            <a:spAutoFit/>
          </a:bodyPr>
          <a:lstStyle/>
          <a:p>
            <a:pPr algn="l"/>
            <a:r>
              <a:rPr lang="en-US" sz="3600" b="1" u="none" dirty="0" smtClean="0">
                <a:solidFill>
                  <a:schemeClr val="accent1"/>
                </a:solidFill>
                <a:latin typeface="+mj-lt"/>
              </a:rPr>
              <a:t>ICH on Warfarin</a:t>
            </a:r>
          </a:p>
        </p:txBody>
      </p:sp>
    </p:spTree>
    <p:extLst>
      <p:ext uri="{BB962C8B-B14F-4D97-AF65-F5344CB8AC3E}">
        <p14:creationId xmlns:p14="http://schemas.microsoft.com/office/powerpoint/2010/main" val="239862187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28" y="197512"/>
            <a:ext cx="8907462" cy="677863"/>
          </a:xfrm>
        </p:spPr>
        <p:txBody>
          <a:bodyPr/>
          <a:lstStyle/>
          <a:p>
            <a:pPr marL="179388">
              <a:defRPr/>
            </a:pPr>
            <a:r>
              <a:rPr lang="en-US" dirty="0" smtClean="0"/>
              <a:t>VKA Therapy in AF</a:t>
            </a:r>
          </a:p>
        </p:txBody>
      </p:sp>
      <p:sp>
        <p:nvSpPr>
          <p:cNvPr id="3" name="TextBox 7"/>
          <p:cNvSpPr txBox="1">
            <a:spLocks noChangeArrowheads="1"/>
          </p:cNvSpPr>
          <p:nvPr/>
        </p:nvSpPr>
        <p:spPr bwMode="auto">
          <a:xfrm>
            <a:off x="1677988" y="1046163"/>
            <a:ext cx="5865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buClr>
                <a:srgbClr val="FF9900"/>
              </a:buClr>
              <a:buFont typeface="Wingdings" pitchFamily="2" charset="2"/>
              <a:buNone/>
            </a:pPr>
            <a:r>
              <a:rPr lang="en-US" altLang="en-US" sz="2000" b="1" u="none" dirty="0">
                <a:solidFill>
                  <a:schemeClr val="tx1"/>
                </a:solidFill>
                <a:latin typeface="+mj-lt"/>
                <a:cs typeface="Arial" pitchFamily="34" charset="0"/>
              </a:rPr>
              <a:t>6 trials, </a:t>
            </a:r>
            <a:r>
              <a:rPr lang="en-US" altLang="en-US" sz="2000" b="1" u="none" dirty="0" smtClean="0">
                <a:solidFill>
                  <a:schemeClr val="tx1"/>
                </a:solidFill>
                <a:latin typeface="+mj-lt"/>
                <a:cs typeface="Arial" pitchFamily="34" charset="0"/>
              </a:rPr>
              <a:t>2900 </a:t>
            </a:r>
            <a:r>
              <a:rPr lang="en-US" altLang="en-US" sz="2000" b="1" u="none" dirty="0">
                <a:solidFill>
                  <a:schemeClr val="tx1"/>
                </a:solidFill>
                <a:latin typeface="+mj-lt"/>
                <a:cs typeface="Arial" pitchFamily="34" charset="0"/>
              </a:rPr>
              <a:t>patients with AF </a:t>
            </a:r>
          </a:p>
          <a:p>
            <a:pPr algn="ctr" eaLnBrk="1" hangingPunct="1">
              <a:buClr>
                <a:srgbClr val="FF9900"/>
              </a:buClr>
              <a:buFont typeface="Wingdings" pitchFamily="2" charset="2"/>
              <a:buNone/>
            </a:pPr>
            <a:r>
              <a:rPr lang="en-US" altLang="en-US" sz="2000" b="1" u="none" dirty="0">
                <a:solidFill>
                  <a:schemeClr val="tx1"/>
                </a:solidFill>
                <a:latin typeface="+mj-lt"/>
                <a:cs typeface="Arial" pitchFamily="34" charset="0"/>
              </a:rPr>
              <a:t>Highly selected patients, uncertain INR control</a:t>
            </a:r>
          </a:p>
        </p:txBody>
      </p:sp>
      <p:sp>
        <p:nvSpPr>
          <p:cNvPr id="4" name="TextBox 5"/>
          <p:cNvSpPr txBox="1">
            <a:spLocks noChangeArrowheads="1"/>
          </p:cNvSpPr>
          <p:nvPr/>
        </p:nvSpPr>
        <p:spPr bwMode="auto">
          <a:xfrm>
            <a:off x="7791259" y="1624013"/>
            <a:ext cx="827471" cy="31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US" altLang="en-US" sz="1600" b="1" u="none" dirty="0">
                <a:solidFill>
                  <a:schemeClr val="tx1"/>
                </a:solidFill>
                <a:latin typeface="+mj-lt"/>
                <a:cs typeface="Arial" pitchFamily="34" charset="0"/>
              </a:rPr>
              <a:t>Target</a:t>
            </a:r>
          </a:p>
          <a:p>
            <a:pPr algn="ctr" eaLnBrk="1" hangingPunct="1">
              <a:lnSpc>
                <a:spcPct val="90000"/>
              </a:lnSpc>
              <a:spcBef>
                <a:spcPct val="30000"/>
              </a:spcBef>
              <a:buClr>
                <a:srgbClr val="FF9900"/>
              </a:buClr>
              <a:buFont typeface="Wingdings" pitchFamily="2" charset="2"/>
              <a:buNone/>
            </a:pPr>
            <a:r>
              <a:rPr lang="en-US" altLang="en-US" sz="1600" b="1" u="none" dirty="0">
                <a:solidFill>
                  <a:schemeClr val="tx1"/>
                </a:solidFill>
                <a:latin typeface="+mj-lt"/>
                <a:cs typeface="Arial" pitchFamily="34" charset="0"/>
              </a:rPr>
              <a:t>INR</a:t>
            </a:r>
          </a:p>
          <a:p>
            <a:pPr algn="ctr" eaLnBrk="1" hangingPunct="1">
              <a:lnSpc>
                <a:spcPct val="90000"/>
              </a:lnSpc>
              <a:spcBef>
                <a:spcPct val="30000"/>
              </a:spcBef>
              <a:buClr>
                <a:srgbClr val="FF9900"/>
              </a:buClr>
              <a:buFont typeface="Wingdings" pitchFamily="2" charset="2"/>
              <a:buNone/>
            </a:pPr>
            <a:r>
              <a:rPr lang="en-US" altLang="en-US" sz="1600" b="1" u="none" dirty="0">
                <a:solidFill>
                  <a:schemeClr val="tx1"/>
                </a:solidFill>
                <a:latin typeface="+mj-lt"/>
                <a:cs typeface="Arial" pitchFamily="34" charset="0"/>
              </a:rPr>
              <a:t>Range</a:t>
            </a:r>
          </a:p>
          <a:p>
            <a:pPr algn="ctr" eaLnBrk="1" hangingPunct="1">
              <a:lnSpc>
                <a:spcPct val="90000"/>
              </a:lnSpc>
              <a:spcBef>
                <a:spcPts val="100"/>
              </a:spcBef>
              <a:buClr>
                <a:srgbClr val="FF9900"/>
              </a:buClr>
              <a:buFont typeface="Wingdings" pitchFamily="2" charset="2"/>
              <a:buNone/>
            </a:pPr>
            <a:endParaRPr lang="en-US" altLang="en-US" sz="1600" b="1" u="none" dirty="0">
              <a:solidFill>
                <a:schemeClr val="tx1"/>
              </a:solidFill>
              <a:latin typeface="+mj-lt"/>
              <a:cs typeface="Arial" pitchFamily="34" charset="0"/>
            </a:endParaRPr>
          </a:p>
          <a:p>
            <a:pPr algn="ctr" eaLnBrk="1" hangingPunct="1">
              <a:lnSpc>
                <a:spcPct val="90000"/>
              </a:lnSpc>
              <a:spcBef>
                <a:spcPts val="600"/>
              </a:spcBef>
              <a:buClr>
                <a:srgbClr val="FF9900"/>
              </a:buClr>
              <a:buFont typeface="Wingdings" pitchFamily="2" charset="2"/>
              <a:buNone/>
            </a:pPr>
            <a:r>
              <a:rPr lang="en-US" altLang="en-US" sz="1500" b="1" u="none" dirty="0" smtClean="0">
                <a:solidFill>
                  <a:schemeClr val="tx1"/>
                </a:solidFill>
                <a:latin typeface="+mj-lt"/>
                <a:cs typeface="Arial" pitchFamily="34" charset="0"/>
              </a:rPr>
              <a:t>2.8-4.2</a:t>
            </a:r>
            <a:endParaRPr lang="en-US" altLang="en-US" sz="1500" b="1" u="none" dirty="0">
              <a:solidFill>
                <a:schemeClr val="tx1"/>
              </a:solidFill>
              <a:latin typeface="+mj-lt"/>
              <a:cs typeface="Arial" pitchFamily="34" charset="0"/>
            </a:endParaRPr>
          </a:p>
          <a:p>
            <a:pPr algn="ctr" eaLnBrk="1" hangingPunct="1">
              <a:lnSpc>
                <a:spcPct val="90000"/>
              </a:lnSpc>
              <a:spcBef>
                <a:spcPts val="600"/>
              </a:spcBef>
              <a:buClr>
                <a:srgbClr val="FF9900"/>
              </a:buClr>
              <a:buFont typeface="Wingdings" pitchFamily="2" charset="2"/>
              <a:buNone/>
            </a:pPr>
            <a:r>
              <a:rPr lang="en-US" altLang="en-US" sz="1500" b="1" u="none" dirty="0" smtClean="0">
                <a:solidFill>
                  <a:schemeClr val="tx1"/>
                </a:solidFill>
                <a:latin typeface="+mj-lt"/>
                <a:cs typeface="Arial" pitchFamily="34" charset="0"/>
              </a:rPr>
              <a:t>2.0-4.5</a:t>
            </a:r>
            <a:endParaRPr lang="en-US" altLang="en-US" sz="1500" b="1" u="none" dirty="0">
              <a:solidFill>
                <a:schemeClr val="tx1"/>
              </a:solidFill>
              <a:latin typeface="+mj-lt"/>
              <a:cs typeface="Arial" pitchFamily="34" charset="0"/>
            </a:endParaRPr>
          </a:p>
          <a:p>
            <a:pPr algn="ctr" eaLnBrk="1" hangingPunct="1">
              <a:lnSpc>
                <a:spcPct val="90000"/>
              </a:lnSpc>
              <a:spcBef>
                <a:spcPts val="600"/>
              </a:spcBef>
              <a:buClr>
                <a:srgbClr val="FF9900"/>
              </a:buClr>
              <a:buFont typeface="Wingdings" pitchFamily="2" charset="2"/>
              <a:buNone/>
            </a:pPr>
            <a:r>
              <a:rPr lang="en-US" altLang="en-US" sz="1500" b="1" u="none" dirty="0" smtClean="0">
                <a:solidFill>
                  <a:schemeClr val="tx1"/>
                </a:solidFill>
                <a:latin typeface="+mj-lt"/>
                <a:cs typeface="Arial" pitchFamily="34" charset="0"/>
              </a:rPr>
              <a:t>1.5-2.7</a:t>
            </a:r>
            <a:endParaRPr lang="en-US" altLang="en-US" sz="1500" b="1" u="none" dirty="0">
              <a:solidFill>
                <a:schemeClr val="tx1"/>
              </a:solidFill>
              <a:latin typeface="+mj-lt"/>
              <a:cs typeface="Arial" pitchFamily="34" charset="0"/>
            </a:endParaRPr>
          </a:p>
          <a:p>
            <a:pPr algn="ctr" eaLnBrk="1" hangingPunct="1">
              <a:lnSpc>
                <a:spcPct val="90000"/>
              </a:lnSpc>
              <a:spcBef>
                <a:spcPts val="600"/>
              </a:spcBef>
              <a:buClr>
                <a:srgbClr val="FF9900"/>
              </a:buClr>
              <a:buFont typeface="Wingdings" pitchFamily="2" charset="2"/>
              <a:buNone/>
            </a:pPr>
            <a:r>
              <a:rPr lang="en-US" altLang="en-US" sz="1500" b="1" u="none" dirty="0" smtClean="0">
                <a:solidFill>
                  <a:schemeClr val="tx1"/>
                </a:solidFill>
                <a:latin typeface="+mj-lt"/>
                <a:cs typeface="Arial" pitchFamily="34" charset="0"/>
              </a:rPr>
              <a:t>2.0-3.0</a:t>
            </a:r>
            <a:endParaRPr lang="en-US" altLang="en-US" sz="1500" b="1" u="none" dirty="0">
              <a:solidFill>
                <a:schemeClr val="tx1"/>
              </a:solidFill>
              <a:latin typeface="+mj-lt"/>
              <a:cs typeface="Arial" pitchFamily="34" charset="0"/>
            </a:endParaRPr>
          </a:p>
          <a:p>
            <a:pPr algn="ctr" eaLnBrk="1" hangingPunct="1">
              <a:lnSpc>
                <a:spcPct val="90000"/>
              </a:lnSpc>
              <a:spcBef>
                <a:spcPts val="600"/>
              </a:spcBef>
              <a:buClr>
                <a:srgbClr val="FF9900"/>
              </a:buClr>
              <a:buFont typeface="Wingdings" pitchFamily="2" charset="2"/>
              <a:buNone/>
            </a:pPr>
            <a:r>
              <a:rPr lang="en-US" altLang="en-US" sz="1500" b="1" u="none" dirty="0" smtClean="0">
                <a:solidFill>
                  <a:schemeClr val="tx1"/>
                </a:solidFill>
                <a:latin typeface="+mj-lt"/>
                <a:cs typeface="Arial" pitchFamily="34" charset="0"/>
              </a:rPr>
              <a:t>1.4-2.8</a:t>
            </a:r>
            <a:endParaRPr lang="en-US" altLang="en-US" sz="1500" b="1" u="none" dirty="0">
              <a:solidFill>
                <a:schemeClr val="tx1"/>
              </a:solidFill>
              <a:latin typeface="+mj-lt"/>
              <a:cs typeface="Arial" pitchFamily="34" charset="0"/>
            </a:endParaRPr>
          </a:p>
          <a:p>
            <a:pPr algn="ctr" eaLnBrk="1" hangingPunct="1">
              <a:lnSpc>
                <a:spcPct val="90000"/>
              </a:lnSpc>
              <a:spcBef>
                <a:spcPts val="600"/>
              </a:spcBef>
              <a:buClr>
                <a:srgbClr val="FF9900"/>
              </a:buClr>
              <a:buFont typeface="Wingdings" pitchFamily="2" charset="2"/>
              <a:buNone/>
            </a:pPr>
            <a:r>
              <a:rPr lang="en-US" altLang="en-US" sz="1500" b="1" u="none" dirty="0" smtClean="0">
                <a:solidFill>
                  <a:schemeClr val="tx1"/>
                </a:solidFill>
                <a:latin typeface="+mj-lt"/>
                <a:cs typeface="Arial" pitchFamily="34" charset="0"/>
              </a:rPr>
              <a:t>2.5-4.0</a:t>
            </a:r>
            <a:endParaRPr lang="en-US" altLang="en-US" sz="1500" b="1" u="none" dirty="0">
              <a:solidFill>
                <a:schemeClr val="tx1"/>
              </a:solidFill>
              <a:latin typeface="+mj-lt"/>
              <a:cs typeface="Arial" pitchFamily="34" charset="0"/>
            </a:endParaRPr>
          </a:p>
          <a:p>
            <a:pPr algn="ctr" eaLnBrk="1" hangingPunct="1">
              <a:lnSpc>
                <a:spcPct val="90000"/>
              </a:lnSpc>
              <a:spcBef>
                <a:spcPct val="30000"/>
              </a:spcBef>
              <a:buClr>
                <a:srgbClr val="FF9900"/>
              </a:buClr>
              <a:buFont typeface="Wingdings" pitchFamily="2" charset="2"/>
              <a:buNone/>
            </a:pPr>
            <a:endParaRPr lang="en-US" altLang="en-US" sz="1600" b="1" u="none" dirty="0">
              <a:solidFill>
                <a:schemeClr val="tx1"/>
              </a:solidFill>
              <a:latin typeface="+mj-lt"/>
              <a:cs typeface="Arial" pitchFamily="34" charset="0"/>
            </a:endParaRPr>
          </a:p>
        </p:txBody>
      </p:sp>
      <p:sp>
        <p:nvSpPr>
          <p:cNvPr id="5" name="Rectangle 39"/>
          <p:cNvSpPr txBox="1">
            <a:spLocks noChangeArrowheads="1"/>
          </p:cNvSpPr>
          <p:nvPr/>
        </p:nvSpPr>
        <p:spPr bwMode="auto">
          <a:xfrm>
            <a:off x="-44024" y="6542964"/>
            <a:ext cx="6089224"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en-CA" altLang="en-US" sz="1400" u="none" dirty="0">
                <a:solidFill>
                  <a:schemeClr val="tx1"/>
                </a:solidFill>
                <a:latin typeface="+mj-lt"/>
                <a:cs typeface="Arial" pitchFamily="34" charset="0"/>
              </a:rPr>
              <a:t>Adapted from Hart</a:t>
            </a:r>
            <a:r>
              <a:rPr lang="en-CA" altLang="en-US" sz="1400" u="none" dirty="0" smtClean="0">
                <a:solidFill>
                  <a:schemeClr val="tx1"/>
                </a:solidFill>
                <a:latin typeface="+mj-lt"/>
                <a:cs typeface="Arial" pitchFamily="34" charset="0"/>
              </a:rPr>
              <a:t> RG, et </a:t>
            </a:r>
            <a:r>
              <a:rPr lang="en-CA" altLang="en-US" sz="1400" u="none" dirty="0">
                <a:solidFill>
                  <a:schemeClr val="tx1"/>
                </a:solidFill>
                <a:latin typeface="+mj-lt"/>
                <a:cs typeface="Arial" pitchFamily="34" charset="0"/>
              </a:rPr>
              <a:t>al. </a:t>
            </a:r>
            <a:r>
              <a:rPr lang="en-CA" altLang="en-US" sz="1400" i="1" u="none" dirty="0">
                <a:solidFill>
                  <a:schemeClr val="tx1"/>
                </a:solidFill>
                <a:latin typeface="+mj-lt"/>
                <a:cs typeface="Arial" pitchFamily="34" charset="0"/>
              </a:rPr>
              <a:t>Ann Intern </a:t>
            </a:r>
            <a:r>
              <a:rPr lang="en-CA" altLang="en-US" sz="1400" i="1" u="none" dirty="0" smtClean="0">
                <a:solidFill>
                  <a:schemeClr val="tx1"/>
                </a:solidFill>
                <a:latin typeface="+mj-lt"/>
                <a:cs typeface="Arial" pitchFamily="34" charset="0"/>
              </a:rPr>
              <a:t>Med. </a:t>
            </a:r>
            <a:r>
              <a:rPr lang="en-CA" altLang="en-US" sz="1400" u="none" dirty="0">
                <a:solidFill>
                  <a:schemeClr val="tx1"/>
                </a:solidFill>
                <a:latin typeface="+mj-lt"/>
                <a:cs typeface="Arial" pitchFamily="34" charset="0"/>
              </a:rPr>
              <a:t>2007;146:857</a:t>
            </a:r>
            <a:r>
              <a:rPr lang="en-CA" altLang="en-US" sz="1400" u="none" dirty="0" smtClean="0">
                <a:solidFill>
                  <a:schemeClr val="tx1"/>
                </a:solidFill>
                <a:latin typeface="+mj-lt"/>
                <a:cs typeface="Arial" pitchFamily="34" charset="0"/>
              </a:rPr>
              <a:t>-867.</a:t>
            </a:r>
            <a:r>
              <a:rPr lang="en-CA" altLang="en-US" sz="1400" u="none" baseline="30000" dirty="0" smtClean="0">
                <a:solidFill>
                  <a:schemeClr val="tx1"/>
                </a:solidFill>
                <a:latin typeface="+mj-lt"/>
                <a:cs typeface="Arial" pitchFamily="34" charset="0"/>
              </a:rPr>
              <a:t>[29]</a:t>
            </a:r>
            <a:endParaRPr lang="en-CA" altLang="en-US" sz="1400" u="none" dirty="0">
              <a:solidFill>
                <a:schemeClr val="tx1"/>
              </a:solidFill>
              <a:latin typeface="+mj-lt"/>
              <a:cs typeface="Arial" pitchFamily="34" charset="0"/>
            </a:endParaRPr>
          </a:p>
        </p:txBody>
      </p:sp>
      <p:sp>
        <p:nvSpPr>
          <p:cNvPr id="8" name="Line 11"/>
          <p:cNvSpPr>
            <a:spLocks noChangeShapeType="1"/>
          </p:cNvSpPr>
          <p:nvPr/>
        </p:nvSpPr>
        <p:spPr bwMode="auto">
          <a:xfrm>
            <a:off x="3886200" y="5172075"/>
            <a:ext cx="3721100"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9" name="Line 12"/>
          <p:cNvSpPr>
            <a:spLocks noChangeShapeType="1"/>
          </p:cNvSpPr>
          <p:nvPr/>
        </p:nvSpPr>
        <p:spPr bwMode="auto">
          <a:xfrm>
            <a:off x="3892550"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0" name="Line 13"/>
          <p:cNvSpPr>
            <a:spLocks noChangeShapeType="1"/>
          </p:cNvSpPr>
          <p:nvPr/>
        </p:nvSpPr>
        <p:spPr bwMode="auto">
          <a:xfrm>
            <a:off x="4078288"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1" name="Line 14"/>
          <p:cNvSpPr>
            <a:spLocks noChangeShapeType="1"/>
          </p:cNvSpPr>
          <p:nvPr/>
        </p:nvSpPr>
        <p:spPr bwMode="auto">
          <a:xfrm>
            <a:off x="4264025"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2" name="Line 15"/>
          <p:cNvSpPr>
            <a:spLocks noChangeShapeType="1"/>
          </p:cNvSpPr>
          <p:nvPr/>
        </p:nvSpPr>
        <p:spPr bwMode="auto">
          <a:xfrm>
            <a:off x="4446588"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3" name="Line 16"/>
          <p:cNvSpPr>
            <a:spLocks noChangeShapeType="1"/>
          </p:cNvSpPr>
          <p:nvPr/>
        </p:nvSpPr>
        <p:spPr bwMode="auto">
          <a:xfrm>
            <a:off x="4633913"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4" name="Line 17"/>
          <p:cNvSpPr>
            <a:spLocks noChangeShapeType="1"/>
          </p:cNvSpPr>
          <p:nvPr/>
        </p:nvSpPr>
        <p:spPr bwMode="auto">
          <a:xfrm>
            <a:off x="4819650"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5" name="Line 18"/>
          <p:cNvSpPr>
            <a:spLocks noChangeShapeType="1"/>
          </p:cNvSpPr>
          <p:nvPr/>
        </p:nvSpPr>
        <p:spPr bwMode="auto">
          <a:xfrm>
            <a:off x="4819650" y="2352675"/>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6" name="Line 19"/>
          <p:cNvSpPr>
            <a:spLocks noChangeShapeType="1"/>
          </p:cNvSpPr>
          <p:nvPr/>
        </p:nvSpPr>
        <p:spPr bwMode="auto">
          <a:xfrm>
            <a:off x="4819650" y="2447925"/>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7" name="Line 20"/>
          <p:cNvSpPr>
            <a:spLocks noChangeShapeType="1"/>
          </p:cNvSpPr>
          <p:nvPr/>
        </p:nvSpPr>
        <p:spPr bwMode="auto">
          <a:xfrm>
            <a:off x="4819650" y="2541588"/>
            <a:ext cx="1588" cy="60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8" name="Line 21"/>
          <p:cNvSpPr>
            <a:spLocks noChangeShapeType="1"/>
          </p:cNvSpPr>
          <p:nvPr/>
        </p:nvSpPr>
        <p:spPr bwMode="auto">
          <a:xfrm>
            <a:off x="4819650" y="2636838"/>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9" name="Line 22"/>
          <p:cNvSpPr>
            <a:spLocks noChangeShapeType="1"/>
          </p:cNvSpPr>
          <p:nvPr/>
        </p:nvSpPr>
        <p:spPr bwMode="auto">
          <a:xfrm>
            <a:off x="4819650" y="2732088"/>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20" name="Line 23"/>
          <p:cNvSpPr>
            <a:spLocks noChangeShapeType="1"/>
          </p:cNvSpPr>
          <p:nvPr/>
        </p:nvSpPr>
        <p:spPr bwMode="auto">
          <a:xfrm>
            <a:off x="4819650" y="2825750"/>
            <a:ext cx="1588" cy="60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21" name="Line 24"/>
          <p:cNvSpPr>
            <a:spLocks noChangeShapeType="1"/>
          </p:cNvSpPr>
          <p:nvPr/>
        </p:nvSpPr>
        <p:spPr bwMode="auto">
          <a:xfrm>
            <a:off x="4819650" y="2921000"/>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22" name="Line 25"/>
          <p:cNvSpPr>
            <a:spLocks noChangeShapeType="1"/>
          </p:cNvSpPr>
          <p:nvPr/>
        </p:nvSpPr>
        <p:spPr bwMode="auto">
          <a:xfrm>
            <a:off x="4819650" y="3014663"/>
            <a:ext cx="1588" cy="60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23" name="Line 26"/>
          <p:cNvSpPr>
            <a:spLocks noChangeShapeType="1"/>
          </p:cNvSpPr>
          <p:nvPr/>
        </p:nvSpPr>
        <p:spPr bwMode="auto">
          <a:xfrm>
            <a:off x="4819650" y="3109913"/>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24" name="Line 27"/>
          <p:cNvSpPr>
            <a:spLocks noChangeShapeType="1"/>
          </p:cNvSpPr>
          <p:nvPr/>
        </p:nvSpPr>
        <p:spPr bwMode="auto">
          <a:xfrm>
            <a:off x="4819650" y="3205163"/>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25" name="Line 28"/>
          <p:cNvSpPr>
            <a:spLocks noChangeShapeType="1"/>
          </p:cNvSpPr>
          <p:nvPr/>
        </p:nvSpPr>
        <p:spPr bwMode="auto">
          <a:xfrm>
            <a:off x="4819650" y="3298825"/>
            <a:ext cx="1588" cy="60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26" name="Line 29"/>
          <p:cNvSpPr>
            <a:spLocks noChangeShapeType="1"/>
          </p:cNvSpPr>
          <p:nvPr/>
        </p:nvSpPr>
        <p:spPr bwMode="auto">
          <a:xfrm>
            <a:off x="4819650" y="3394075"/>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27" name="Line 30"/>
          <p:cNvSpPr>
            <a:spLocks noChangeShapeType="1"/>
          </p:cNvSpPr>
          <p:nvPr/>
        </p:nvSpPr>
        <p:spPr bwMode="auto">
          <a:xfrm>
            <a:off x="4819650" y="3489325"/>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28" name="Line 31"/>
          <p:cNvSpPr>
            <a:spLocks noChangeShapeType="1"/>
          </p:cNvSpPr>
          <p:nvPr/>
        </p:nvSpPr>
        <p:spPr bwMode="auto">
          <a:xfrm>
            <a:off x="4819650" y="3582988"/>
            <a:ext cx="1588" cy="60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29" name="Line 32"/>
          <p:cNvSpPr>
            <a:spLocks noChangeShapeType="1"/>
          </p:cNvSpPr>
          <p:nvPr/>
        </p:nvSpPr>
        <p:spPr bwMode="auto">
          <a:xfrm>
            <a:off x="4819650" y="3678238"/>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30" name="Line 33"/>
          <p:cNvSpPr>
            <a:spLocks noChangeShapeType="1"/>
          </p:cNvSpPr>
          <p:nvPr/>
        </p:nvSpPr>
        <p:spPr bwMode="auto">
          <a:xfrm>
            <a:off x="4819650" y="3773488"/>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31" name="Line 34"/>
          <p:cNvSpPr>
            <a:spLocks noChangeShapeType="1"/>
          </p:cNvSpPr>
          <p:nvPr/>
        </p:nvSpPr>
        <p:spPr bwMode="auto">
          <a:xfrm>
            <a:off x="4819650" y="3867150"/>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32" name="Line 35"/>
          <p:cNvSpPr>
            <a:spLocks noChangeShapeType="1"/>
          </p:cNvSpPr>
          <p:nvPr/>
        </p:nvSpPr>
        <p:spPr bwMode="auto">
          <a:xfrm>
            <a:off x="4819650" y="3962400"/>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33" name="Line 36"/>
          <p:cNvSpPr>
            <a:spLocks noChangeShapeType="1"/>
          </p:cNvSpPr>
          <p:nvPr/>
        </p:nvSpPr>
        <p:spPr bwMode="auto">
          <a:xfrm>
            <a:off x="4819650" y="4056063"/>
            <a:ext cx="1588" cy="60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34" name="Line 37"/>
          <p:cNvSpPr>
            <a:spLocks noChangeShapeType="1"/>
          </p:cNvSpPr>
          <p:nvPr/>
        </p:nvSpPr>
        <p:spPr bwMode="auto">
          <a:xfrm>
            <a:off x="4819650" y="4151313"/>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35" name="Line 38"/>
          <p:cNvSpPr>
            <a:spLocks noChangeShapeType="1"/>
          </p:cNvSpPr>
          <p:nvPr/>
        </p:nvSpPr>
        <p:spPr bwMode="auto">
          <a:xfrm>
            <a:off x="4819650" y="4246563"/>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36" name="Line 39"/>
          <p:cNvSpPr>
            <a:spLocks noChangeShapeType="1"/>
          </p:cNvSpPr>
          <p:nvPr/>
        </p:nvSpPr>
        <p:spPr bwMode="auto">
          <a:xfrm>
            <a:off x="4819650" y="4340225"/>
            <a:ext cx="1588" cy="60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37" name="Line 40"/>
          <p:cNvSpPr>
            <a:spLocks noChangeShapeType="1"/>
          </p:cNvSpPr>
          <p:nvPr/>
        </p:nvSpPr>
        <p:spPr bwMode="auto">
          <a:xfrm>
            <a:off x="4819650" y="4435475"/>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38" name="Line 41"/>
          <p:cNvSpPr>
            <a:spLocks noChangeShapeType="1"/>
          </p:cNvSpPr>
          <p:nvPr/>
        </p:nvSpPr>
        <p:spPr bwMode="auto">
          <a:xfrm>
            <a:off x="4819650" y="4530725"/>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39" name="Line 42"/>
          <p:cNvSpPr>
            <a:spLocks noChangeShapeType="1"/>
          </p:cNvSpPr>
          <p:nvPr/>
        </p:nvSpPr>
        <p:spPr bwMode="auto">
          <a:xfrm>
            <a:off x="4819650" y="4624388"/>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40" name="Line 43"/>
          <p:cNvSpPr>
            <a:spLocks noChangeShapeType="1"/>
          </p:cNvSpPr>
          <p:nvPr/>
        </p:nvSpPr>
        <p:spPr bwMode="auto">
          <a:xfrm>
            <a:off x="4819650" y="4719638"/>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41" name="Line 44"/>
          <p:cNvSpPr>
            <a:spLocks noChangeShapeType="1"/>
          </p:cNvSpPr>
          <p:nvPr/>
        </p:nvSpPr>
        <p:spPr bwMode="auto">
          <a:xfrm>
            <a:off x="4819650" y="4813300"/>
            <a:ext cx="1588" cy="60325"/>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42" name="Line 45"/>
          <p:cNvSpPr>
            <a:spLocks noChangeShapeType="1"/>
          </p:cNvSpPr>
          <p:nvPr/>
        </p:nvSpPr>
        <p:spPr bwMode="auto">
          <a:xfrm>
            <a:off x="4819650" y="4908550"/>
            <a:ext cx="1588" cy="58737"/>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43" name="Line 46"/>
          <p:cNvSpPr>
            <a:spLocks noChangeShapeType="1"/>
          </p:cNvSpPr>
          <p:nvPr/>
        </p:nvSpPr>
        <p:spPr bwMode="auto">
          <a:xfrm>
            <a:off x="4819650" y="5003800"/>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44" name="Line 47"/>
          <p:cNvSpPr>
            <a:spLocks noChangeShapeType="1"/>
          </p:cNvSpPr>
          <p:nvPr/>
        </p:nvSpPr>
        <p:spPr bwMode="auto">
          <a:xfrm>
            <a:off x="4819650" y="5097463"/>
            <a:ext cx="1588" cy="333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45" name="Line 48"/>
          <p:cNvSpPr>
            <a:spLocks noChangeShapeType="1"/>
          </p:cNvSpPr>
          <p:nvPr/>
        </p:nvSpPr>
        <p:spPr bwMode="auto">
          <a:xfrm>
            <a:off x="5005388"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46" name="Line 49"/>
          <p:cNvSpPr>
            <a:spLocks noChangeShapeType="1"/>
          </p:cNvSpPr>
          <p:nvPr/>
        </p:nvSpPr>
        <p:spPr bwMode="auto">
          <a:xfrm>
            <a:off x="5191125"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47" name="Line 50"/>
          <p:cNvSpPr>
            <a:spLocks noChangeShapeType="1"/>
          </p:cNvSpPr>
          <p:nvPr/>
        </p:nvSpPr>
        <p:spPr bwMode="auto">
          <a:xfrm>
            <a:off x="5375275"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48" name="Line 51"/>
          <p:cNvSpPr>
            <a:spLocks noChangeShapeType="1"/>
          </p:cNvSpPr>
          <p:nvPr/>
        </p:nvSpPr>
        <p:spPr bwMode="auto">
          <a:xfrm>
            <a:off x="5561013"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49" name="Line 52"/>
          <p:cNvSpPr>
            <a:spLocks noChangeShapeType="1"/>
          </p:cNvSpPr>
          <p:nvPr/>
        </p:nvSpPr>
        <p:spPr bwMode="auto">
          <a:xfrm>
            <a:off x="5746750"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50" name="Line 53"/>
          <p:cNvSpPr>
            <a:spLocks noChangeShapeType="1"/>
          </p:cNvSpPr>
          <p:nvPr/>
        </p:nvSpPr>
        <p:spPr bwMode="auto">
          <a:xfrm>
            <a:off x="5746750" y="2246313"/>
            <a:ext cx="1588" cy="28844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51" name="Line 54"/>
          <p:cNvSpPr>
            <a:spLocks noChangeShapeType="1"/>
          </p:cNvSpPr>
          <p:nvPr/>
        </p:nvSpPr>
        <p:spPr bwMode="auto">
          <a:xfrm>
            <a:off x="5932488"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52" name="Line 55"/>
          <p:cNvSpPr>
            <a:spLocks noChangeShapeType="1"/>
          </p:cNvSpPr>
          <p:nvPr/>
        </p:nvSpPr>
        <p:spPr bwMode="auto">
          <a:xfrm>
            <a:off x="6118225"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53" name="Line 56"/>
          <p:cNvSpPr>
            <a:spLocks noChangeShapeType="1"/>
          </p:cNvSpPr>
          <p:nvPr/>
        </p:nvSpPr>
        <p:spPr bwMode="auto">
          <a:xfrm>
            <a:off x="6302375"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54" name="Line 57"/>
          <p:cNvSpPr>
            <a:spLocks noChangeShapeType="1"/>
          </p:cNvSpPr>
          <p:nvPr/>
        </p:nvSpPr>
        <p:spPr bwMode="auto">
          <a:xfrm>
            <a:off x="6488113"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55" name="Line 58"/>
          <p:cNvSpPr>
            <a:spLocks noChangeShapeType="1"/>
          </p:cNvSpPr>
          <p:nvPr/>
        </p:nvSpPr>
        <p:spPr bwMode="auto">
          <a:xfrm>
            <a:off x="6673850"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56" name="Line 59"/>
          <p:cNvSpPr>
            <a:spLocks noChangeShapeType="1"/>
          </p:cNvSpPr>
          <p:nvPr/>
        </p:nvSpPr>
        <p:spPr bwMode="auto">
          <a:xfrm>
            <a:off x="6673850" y="2352675"/>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57" name="Line 60"/>
          <p:cNvSpPr>
            <a:spLocks noChangeShapeType="1"/>
          </p:cNvSpPr>
          <p:nvPr/>
        </p:nvSpPr>
        <p:spPr bwMode="auto">
          <a:xfrm>
            <a:off x="6673850" y="2447925"/>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58" name="Line 61"/>
          <p:cNvSpPr>
            <a:spLocks noChangeShapeType="1"/>
          </p:cNvSpPr>
          <p:nvPr/>
        </p:nvSpPr>
        <p:spPr bwMode="auto">
          <a:xfrm>
            <a:off x="6673850" y="2541588"/>
            <a:ext cx="1588" cy="60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59" name="Line 62"/>
          <p:cNvSpPr>
            <a:spLocks noChangeShapeType="1"/>
          </p:cNvSpPr>
          <p:nvPr/>
        </p:nvSpPr>
        <p:spPr bwMode="auto">
          <a:xfrm>
            <a:off x="6673850" y="2636838"/>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60" name="Line 63"/>
          <p:cNvSpPr>
            <a:spLocks noChangeShapeType="1"/>
          </p:cNvSpPr>
          <p:nvPr/>
        </p:nvSpPr>
        <p:spPr bwMode="auto">
          <a:xfrm>
            <a:off x="6673850" y="2732088"/>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61" name="Line 64"/>
          <p:cNvSpPr>
            <a:spLocks noChangeShapeType="1"/>
          </p:cNvSpPr>
          <p:nvPr/>
        </p:nvSpPr>
        <p:spPr bwMode="auto">
          <a:xfrm>
            <a:off x="6673850" y="2825750"/>
            <a:ext cx="1588" cy="60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62" name="Line 65"/>
          <p:cNvSpPr>
            <a:spLocks noChangeShapeType="1"/>
          </p:cNvSpPr>
          <p:nvPr/>
        </p:nvSpPr>
        <p:spPr bwMode="auto">
          <a:xfrm>
            <a:off x="6673850" y="2921000"/>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63" name="Line 66"/>
          <p:cNvSpPr>
            <a:spLocks noChangeShapeType="1"/>
          </p:cNvSpPr>
          <p:nvPr/>
        </p:nvSpPr>
        <p:spPr bwMode="auto">
          <a:xfrm>
            <a:off x="6673850" y="3014663"/>
            <a:ext cx="1588" cy="60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64" name="Line 67"/>
          <p:cNvSpPr>
            <a:spLocks noChangeShapeType="1"/>
          </p:cNvSpPr>
          <p:nvPr/>
        </p:nvSpPr>
        <p:spPr bwMode="auto">
          <a:xfrm>
            <a:off x="6673850" y="3109913"/>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65" name="Line 68"/>
          <p:cNvSpPr>
            <a:spLocks noChangeShapeType="1"/>
          </p:cNvSpPr>
          <p:nvPr/>
        </p:nvSpPr>
        <p:spPr bwMode="auto">
          <a:xfrm>
            <a:off x="6673850" y="3205163"/>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66" name="Line 69"/>
          <p:cNvSpPr>
            <a:spLocks noChangeShapeType="1"/>
          </p:cNvSpPr>
          <p:nvPr/>
        </p:nvSpPr>
        <p:spPr bwMode="auto">
          <a:xfrm>
            <a:off x="6673850" y="3298825"/>
            <a:ext cx="1588" cy="60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67" name="Line 70"/>
          <p:cNvSpPr>
            <a:spLocks noChangeShapeType="1"/>
          </p:cNvSpPr>
          <p:nvPr/>
        </p:nvSpPr>
        <p:spPr bwMode="auto">
          <a:xfrm>
            <a:off x="6673850" y="3394075"/>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68" name="Line 71"/>
          <p:cNvSpPr>
            <a:spLocks noChangeShapeType="1"/>
          </p:cNvSpPr>
          <p:nvPr/>
        </p:nvSpPr>
        <p:spPr bwMode="auto">
          <a:xfrm>
            <a:off x="6673850" y="3489325"/>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69" name="Line 72"/>
          <p:cNvSpPr>
            <a:spLocks noChangeShapeType="1"/>
          </p:cNvSpPr>
          <p:nvPr/>
        </p:nvSpPr>
        <p:spPr bwMode="auto">
          <a:xfrm>
            <a:off x="6673850" y="3582988"/>
            <a:ext cx="1588" cy="60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70" name="Line 73"/>
          <p:cNvSpPr>
            <a:spLocks noChangeShapeType="1"/>
          </p:cNvSpPr>
          <p:nvPr/>
        </p:nvSpPr>
        <p:spPr bwMode="auto">
          <a:xfrm>
            <a:off x="6673850" y="3678238"/>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71" name="Line 74"/>
          <p:cNvSpPr>
            <a:spLocks noChangeShapeType="1"/>
          </p:cNvSpPr>
          <p:nvPr/>
        </p:nvSpPr>
        <p:spPr bwMode="auto">
          <a:xfrm>
            <a:off x="6673850" y="3773488"/>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72" name="Line 75"/>
          <p:cNvSpPr>
            <a:spLocks noChangeShapeType="1"/>
          </p:cNvSpPr>
          <p:nvPr/>
        </p:nvSpPr>
        <p:spPr bwMode="auto">
          <a:xfrm>
            <a:off x="6673850" y="3867150"/>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73" name="Line 76"/>
          <p:cNvSpPr>
            <a:spLocks noChangeShapeType="1"/>
          </p:cNvSpPr>
          <p:nvPr/>
        </p:nvSpPr>
        <p:spPr bwMode="auto">
          <a:xfrm>
            <a:off x="6673850" y="3962400"/>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74" name="Line 77"/>
          <p:cNvSpPr>
            <a:spLocks noChangeShapeType="1"/>
          </p:cNvSpPr>
          <p:nvPr/>
        </p:nvSpPr>
        <p:spPr bwMode="auto">
          <a:xfrm>
            <a:off x="6673850" y="4056063"/>
            <a:ext cx="1588" cy="60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75" name="Line 78"/>
          <p:cNvSpPr>
            <a:spLocks noChangeShapeType="1"/>
          </p:cNvSpPr>
          <p:nvPr/>
        </p:nvSpPr>
        <p:spPr bwMode="auto">
          <a:xfrm>
            <a:off x="6673850" y="4151313"/>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76" name="Line 79"/>
          <p:cNvSpPr>
            <a:spLocks noChangeShapeType="1"/>
          </p:cNvSpPr>
          <p:nvPr/>
        </p:nvSpPr>
        <p:spPr bwMode="auto">
          <a:xfrm>
            <a:off x="6673850" y="4246563"/>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77" name="Line 80"/>
          <p:cNvSpPr>
            <a:spLocks noChangeShapeType="1"/>
          </p:cNvSpPr>
          <p:nvPr/>
        </p:nvSpPr>
        <p:spPr bwMode="auto">
          <a:xfrm>
            <a:off x="6673850" y="4340225"/>
            <a:ext cx="1588" cy="60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78" name="Line 81"/>
          <p:cNvSpPr>
            <a:spLocks noChangeShapeType="1"/>
          </p:cNvSpPr>
          <p:nvPr/>
        </p:nvSpPr>
        <p:spPr bwMode="auto">
          <a:xfrm>
            <a:off x="6673850" y="4435475"/>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79" name="Line 82"/>
          <p:cNvSpPr>
            <a:spLocks noChangeShapeType="1"/>
          </p:cNvSpPr>
          <p:nvPr/>
        </p:nvSpPr>
        <p:spPr bwMode="auto">
          <a:xfrm>
            <a:off x="6673850" y="4530725"/>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80" name="Line 83"/>
          <p:cNvSpPr>
            <a:spLocks noChangeShapeType="1"/>
          </p:cNvSpPr>
          <p:nvPr/>
        </p:nvSpPr>
        <p:spPr bwMode="auto">
          <a:xfrm>
            <a:off x="6673850" y="4624388"/>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81" name="Line 84"/>
          <p:cNvSpPr>
            <a:spLocks noChangeShapeType="1"/>
          </p:cNvSpPr>
          <p:nvPr/>
        </p:nvSpPr>
        <p:spPr bwMode="auto">
          <a:xfrm>
            <a:off x="6673850" y="4719638"/>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82" name="Line 85"/>
          <p:cNvSpPr>
            <a:spLocks noChangeShapeType="1"/>
          </p:cNvSpPr>
          <p:nvPr/>
        </p:nvSpPr>
        <p:spPr bwMode="auto">
          <a:xfrm>
            <a:off x="6673850" y="4813300"/>
            <a:ext cx="1588" cy="60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83" name="Line 86"/>
          <p:cNvSpPr>
            <a:spLocks noChangeShapeType="1"/>
          </p:cNvSpPr>
          <p:nvPr/>
        </p:nvSpPr>
        <p:spPr bwMode="auto">
          <a:xfrm>
            <a:off x="6673850" y="4908550"/>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84" name="Line 87"/>
          <p:cNvSpPr>
            <a:spLocks noChangeShapeType="1"/>
          </p:cNvSpPr>
          <p:nvPr/>
        </p:nvSpPr>
        <p:spPr bwMode="auto">
          <a:xfrm>
            <a:off x="6673850" y="5003800"/>
            <a:ext cx="1588" cy="58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85" name="Line 88"/>
          <p:cNvSpPr>
            <a:spLocks noChangeShapeType="1"/>
          </p:cNvSpPr>
          <p:nvPr/>
        </p:nvSpPr>
        <p:spPr bwMode="auto">
          <a:xfrm>
            <a:off x="6673850" y="5097463"/>
            <a:ext cx="1588" cy="333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86" name="Line 89"/>
          <p:cNvSpPr>
            <a:spLocks noChangeShapeType="1"/>
          </p:cNvSpPr>
          <p:nvPr/>
        </p:nvSpPr>
        <p:spPr bwMode="auto">
          <a:xfrm>
            <a:off x="6859588"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87" name="Line 90"/>
          <p:cNvSpPr>
            <a:spLocks noChangeShapeType="1"/>
          </p:cNvSpPr>
          <p:nvPr/>
        </p:nvSpPr>
        <p:spPr bwMode="auto">
          <a:xfrm>
            <a:off x="7046913"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88" name="Line 91"/>
          <p:cNvSpPr>
            <a:spLocks noChangeShapeType="1"/>
          </p:cNvSpPr>
          <p:nvPr/>
        </p:nvSpPr>
        <p:spPr bwMode="auto">
          <a:xfrm>
            <a:off x="7229475"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89" name="Line 92"/>
          <p:cNvSpPr>
            <a:spLocks noChangeShapeType="1"/>
          </p:cNvSpPr>
          <p:nvPr/>
        </p:nvSpPr>
        <p:spPr bwMode="auto">
          <a:xfrm>
            <a:off x="7415213"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90" name="Line 93"/>
          <p:cNvSpPr>
            <a:spLocks noChangeShapeType="1"/>
          </p:cNvSpPr>
          <p:nvPr/>
        </p:nvSpPr>
        <p:spPr bwMode="auto">
          <a:xfrm>
            <a:off x="7600950" y="5172075"/>
            <a:ext cx="1588" cy="85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91" name="Line 94"/>
          <p:cNvSpPr>
            <a:spLocks noChangeShapeType="1"/>
          </p:cNvSpPr>
          <p:nvPr/>
        </p:nvSpPr>
        <p:spPr bwMode="auto">
          <a:xfrm>
            <a:off x="4830763" y="4891088"/>
            <a:ext cx="1588" cy="130175"/>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92" name="Line 95"/>
          <p:cNvSpPr>
            <a:spLocks noChangeShapeType="1"/>
          </p:cNvSpPr>
          <p:nvPr/>
        </p:nvSpPr>
        <p:spPr bwMode="auto">
          <a:xfrm>
            <a:off x="4367213" y="4891088"/>
            <a:ext cx="1588" cy="130175"/>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93" name="Line 96"/>
          <p:cNvSpPr>
            <a:spLocks noChangeShapeType="1"/>
          </p:cNvSpPr>
          <p:nvPr/>
        </p:nvSpPr>
        <p:spPr bwMode="auto">
          <a:xfrm>
            <a:off x="4373563" y="4956175"/>
            <a:ext cx="454025" cy="1587"/>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94" name="Freeform 97"/>
          <p:cNvSpPr>
            <a:spLocks/>
          </p:cNvSpPr>
          <p:nvPr/>
        </p:nvSpPr>
        <p:spPr bwMode="auto">
          <a:xfrm>
            <a:off x="4497388" y="4921250"/>
            <a:ext cx="68263" cy="69850"/>
          </a:xfrm>
          <a:custGeom>
            <a:avLst/>
            <a:gdLst>
              <a:gd name="T0" fmla="*/ 43 w 43"/>
              <a:gd name="T1" fmla="*/ 22 h 44"/>
              <a:gd name="T2" fmla="*/ 43 w 43"/>
              <a:gd name="T3" fmla="*/ 22 h 44"/>
              <a:gd name="T4" fmla="*/ 41 w 43"/>
              <a:gd name="T5" fmla="*/ 29 h 44"/>
              <a:gd name="T6" fmla="*/ 37 w 43"/>
              <a:gd name="T7" fmla="*/ 37 h 44"/>
              <a:gd name="T8" fmla="*/ 30 w 43"/>
              <a:gd name="T9" fmla="*/ 42 h 44"/>
              <a:gd name="T10" fmla="*/ 21 w 43"/>
              <a:gd name="T11" fmla="*/ 44 h 44"/>
              <a:gd name="T12" fmla="*/ 21 w 43"/>
              <a:gd name="T13" fmla="*/ 44 h 44"/>
              <a:gd name="T14" fmla="*/ 13 w 43"/>
              <a:gd name="T15" fmla="*/ 42 h 44"/>
              <a:gd name="T16" fmla="*/ 6 w 43"/>
              <a:gd name="T17" fmla="*/ 37 h 44"/>
              <a:gd name="T18" fmla="*/ 2 w 43"/>
              <a:gd name="T19" fmla="*/ 29 h 44"/>
              <a:gd name="T20" fmla="*/ 0 w 43"/>
              <a:gd name="T21" fmla="*/ 22 h 44"/>
              <a:gd name="T22" fmla="*/ 0 w 43"/>
              <a:gd name="T23" fmla="*/ 22 h 44"/>
              <a:gd name="T24" fmla="*/ 2 w 43"/>
              <a:gd name="T25" fmla="*/ 13 h 44"/>
              <a:gd name="T26" fmla="*/ 6 w 43"/>
              <a:gd name="T27" fmla="*/ 7 h 44"/>
              <a:gd name="T28" fmla="*/ 13 w 43"/>
              <a:gd name="T29" fmla="*/ 1 h 44"/>
              <a:gd name="T30" fmla="*/ 21 w 43"/>
              <a:gd name="T31" fmla="*/ 0 h 44"/>
              <a:gd name="T32" fmla="*/ 21 w 43"/>
              <a:gd name="T33" fmla="*/ 0 h 44"/>
              <a:gd name="T34" fmla="*/ 30 w 43"/>
              <a:gd name="T35" fmla="*/ 1 h 44"/>
              <a:gd name="T36" fmla="*/ 37 w 43"/>
              <a:gd name="T37" fmla="*/ 7 h 44"/>
              <a:gd name="T38" fmla="*/ 41 w 43"/>
              <a:gd name="T39" fmla="*/ 13 h 44"/>
              <a:gd name="T40" fmla="*/ 43 w 43"/>
              <a:gd name="T41" fmla="*/ 22 h 44"/>
              <a:gd name="T42" fmla="*/ 43 w 43"/>
              <a:gd name="T43" fmla="*/ 22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44"/>
              <a:gd name="T68" fmla="*/ 43 w 43"/>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44">
                <a:moveTo>
                  <a:pt x="43" y="22"/>
                </a:moveTo>
                <a:lnTo>
                  <a:pt x="43" y="22"/>
                </a:lnTo>
                <a:lnTo>
                  <a:pt x="41" y="29"/>
                </a:lnTo>
                <a:lnTo>
                  <a:pt x="37" y="37"/>
                </a:lnTo>
                <a:lnTo>
                  <a:pt x="30" y="42"/>
                </a:lnTo>
                <a:lnTo>
                  <a:pt x="21" y="44"/>
                </a:lnTo>
                <a:lnTo>
                  <a:pt x="13" y="42"/>
                </a:lnTo>
                <a:lnTo>
                  <a:pt x="6" y="37"/>
                </a:lnTo>
                <a:lnTo>
                  <a:pt x="2" y="29"/>
                </a:lnTo>
                <a:lnTo>
                  <a:pt x="0" y="22"/>
                </a:lnTo>
                <a:lnTo>
                  <a:pt x="2" y="13"/>
                </a:lnTo>
                <a:lnTo>
                  <a:pt x="6" y="7"/>
                </a:lnTo>
                <a:lnTo>
                  <a:pt x="13" y="1"/>
                </a:lnTo>
                <a:lnTo>
                  <a:pt x="21" y="0"/>
                </a:lnTo>
                <a:lnTo>
                  <a:pt x="30" y="1"/>
                </a:lnTo>
                <a:lnTo>
                  <a:pt x="37" y="7"/>
                </a:lnTo>
                <a:lnTo>
                  <a:pt x="41" y="13"/>
                </a:lnTo>
                <a:lnTo>
                  <a:pt x="43" y="22"/>
                </a:lnTo>
                <a:close/>
              </a:path>
            </a:pathLst>
          </a:custGeom>
          <a:solidFill>
            <a:schemeClr val="accent1"/>
          </a:solidFill>
          <a:ln w="28575">
            <a:solidFill>
              <a:schemeClr val="accent1"/>
            </a:solidFill>
            <a:round/>
            <a:headEnd/>
            <a:tailEnd/>
          </a:ln>
        </p:spPr>
        <p:txBody>
          <a:bodyPr/>
          <a:lstStyle/>
          <a:p>
            <a:endParaRPr lang="en-GB" u="none" dirty="0">
              <a:latin typeface="+mj-lt"/>
            </a:endParaRPr>
          </a:p>
        </p:txBody>
      </p:sp>
      <p:sp>
        <p:nvSpPr>
          <p:cNvPr id="95" name="Line 98"/>
          <p:cNvSpPr>
            <a:spLocks noChangeShapeType="1"/>
          </p:cNvSpPr>
          <p:nvPr/>
        </p:nvSpPr>
        <p:spPr bwMode="auto">
          <a:xfrm>
            <a:off x="4899025" y="4294188"/>
            <a:ext cx="1588" cy="127000"/>
          </a:xfrm>
          <a:prstGeom prst="line">
            <a:avLst/>
          </a:prstGeom>
          <a:noFill/>
          <a:ln w="28575">
            <a:solidFill>
              <a:schemeClr val="accent5"/>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96" name="Line 99"/>
          <p:cNvSpPr>
            <a:spLocks noChangeShapeType="1"/>
          </p:cNvSpPr>
          <p:nvPr/>
        </p:nvSpPr>
        <p:spPr bwMode="auto">
          <a:xfrm>
            <a:off x="4211638" y="4294188"/>
            <a:ext cx="1588" cy="127000"/>
          </a:xfrm>
          <a:prstGeom prst="line">
            <a:avLst/>
          </a:prstGeom>
          <a:noFill/>
          <a:ln w="28575">
            <a:solidFill>
              <a:schemeClr val="accent5"/>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97" name="Line 100"/>
          <p:cNvSpPr>
            <a:spLocks noChangeShapeType="1"/>
          </p:cNvSpPr>
          <p:nvPr/>
        </p:nvSpPr>
        <p:spPr bwMode="auto">
          <a:xfrm>
            <a:off x="4216400" y="4359275"/>
            <a:ext cx="679450" cy="1587"/>
          </a:xfrm>
          <a:prstGeom prst="line">
            <a:avLst/>
          </a:prstGeom>
          <a:noFill/>
          <a:ln w="28575">
            <a:solidFill>
              <a:schemeClr val="accent5"/>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98" name="Freeform 101"/>
          <p:cNvSpPr>
            <a:spLocks/>
          </p:cNvSpPr>
          <p:nvPr/>
        </p:nvSpPr>
        <p:spPr bwMode="auto">
          <a:xfrm>
            <a:off x="4425950" y="4322763"/>
            <a:ext cx="71438" cy="68262"/>
          </a:xfrm>
          <a:custGeom>
            <a:avLst/>
            <a:gdLst>
              <a:gd name="T0" fmla="*/ 45 w 45"/>
              <a:gd name="T1" fmla="*/ 23 h 43"/>
              <a:gd name="T2" fmla="*/ 45 w 45"/>
              <a:gd name="T3" fmla="*/ 23 h 43"/>
              <a:gd name="T4" fmla="*/ 43 w 45"/>
              <a:gd name="T5" fmla="*/ 30 h 43"/>
              <a:gd name="T6" fmla="*/ 38 w 45"/>
              <a:gd name="T7" fmla="*/ 37 h 43"/>
              <a:gd name="T8" fmla="*/ 32 w 45"/>
              <a:gd name="T9" fmla="*/ 41 h 43"/>
              <a:gd name="T10" fmla="*/ 23 w 45"/>
              <a:gd name="T11" fmla="*/ 43 h 43"/>
              <a:gd name="T12" fmla="*/ 23 w 45"/>
              <a:gd name="T13" fmla="*/ 43 h 43"/>
              <a:gd name="T14" fmla="*/ 15 w 45"/>
              <a:gd name="T15" fmla="*/ 41 h 43"/>
              <a:gd name="T16" fmla="*/ 8 w 45"/>
              <a:gd name="T17" fmla="*/ 37 h 43"/>
              <a:gd name="T18" fmla="*/ 2 w 45"/>
              <a:gd name="T19" fmla="*/ 30 h 43"/>
              <a:gd name="T20" fmla="*/ 0 w 45"/>
              <a:gd name="T21" fmla="*/ 23 h 43"/>
              <a:gd name="T22" fmla="*/ 0 w 45"/>
              <a:gd name="T23" fmla="*/ 23 h 43"/>
              <a:gd name="T24" fmla="*/ 2 w 45"/>
              <a:gd name="T25" fmla="*/ 13 h 43"/>
              <a:gd name="T26" fmla="*/ 8 w 45"/>
              <a:gd name="T27" fmla="*/ 6 h 43"/>
              <a:gd name="T28" fmla="*/ 15 w 45"/>
              <a:gd name="T29" fmla="*/ 2 h 43"/>
              <a:gd name="T30" fmla="*/ 23 w 45"/>
              <a:gd name="T31" fmla="*/ 0 h 43"/>
              <a:gd name="T32" fmla="*/ 23 w 45"/>
              <a:gd name="T33" fmla="*/ 0 h 43"/>
              <a:gd name="T34" fmla="*/ 32 w 45"/>
              <a:gd name="T35" fmla="*/ 2 h 43"/>
              <a:gd name="T36" fmla="*/ 38 w 45"/>
              <a:gd name="T37" fmla="*/ 6 h 43"/>
              <a:gd name="T38" fmla="*/ 43 w 45"/>
              <a:gd name="T39" fmla="*/ 13 h 43"/>
              <a:gd name="T40" fmla="*/ 45 w 45"/>
              <a:gd name="T41" fmla="*/ 23 h 43"/>
              <a:gd name="T42" fmla="*/ 45 w 45"/>
              <a:gd name="T43" fmla="*/ 23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43"/>
              <a:gd name="T68" fmla="*/ 45 w 45"/>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43">
                <a:moveTo>
                  <a:pt x="45" y="23"/>
                </a:moveTo>
                <a:lnTo>
                  <a:pt x="45" y="23"/>
                </a:lnTo>
                <a:lnTo>
                  <a:pt x="43" y="30"/>
                </a:lnTo>
                <a:lnTo>
                  <a:pt x="38" y="37"/>
                </a:lnTo>
                <a:lnTo>
                  <a:pt x="32" y="41"/>
                </a:lnTo>
                <a:lnTo>
                  <a:pt x="23" y="43"/>
                </a:lnTo>
                <a:lnTo>
                  <a:pt x="15" y="41"/>
                </a:lnTo>
                <a:lnTo>
                  <a:pt x="8" y="37"/>
                </a:lnTo>
                <a:lnTo>
                  <a:pt x="2" y="30"/>
                </a:lnTo>
                <a:lnTo>
                  <a:pt x="0" y="23"/>
                </a:lnTo>
                <a:lnTo>
                  <a:pt x="2" y="13"/>
                </a:lnTo>
                <a:lnTo>
                  <a:pt x="8" y="6"/>
                </a:lnTo>
                <a:lnTo>
                  <a:pt x="15" y="2"/>
                </a:lnTo>
                <a:lnTo>
                  <a:pt x="23" y="0"/>
                </a:lnTo>
                <a:lnTo>
                  <a:pt x="32" y="2"/>
                </a:lnTo>
                <a:lnTo>
                  <a:pt x="38" y="6"/>
                </a:lnTo>
                <a:lnTo>
                  <a:pt x="43" y="13"/>
                </a:lnTo>
                <a:lnTo>
                  <a:pt x="45" y="23"/>
                </a:lnTo>
                <a:close/>
              </a:path>
            </a:pathLst>
          </a:custGeom>
          <a:solidFill>
            <a:schemeClr val="accent5"/>
          </a:solidFill>
          <a:ln w="28575">
            <a:solidFill>
              <a:schemeClr val="accent5"/>
            </a:solidFill>
            <a:round/>
            <a:headEnd/>
            <a:tailEnd/>
          </a:ln>
        </p:spPr>
        <p:txBody>
          <a:bodyPr/>
          <a:lstStyle/>
          <a:p>
            <a:endParaRPr lang="en-GB" u="none" dirty="0">
              <a:latin typeface="+mj-lt"/>
            </a:endParaRPr>
          </a:p>
        </p:txBody>
      </p:sp>
      <p:sp>
        <p:nvSpPr>
          <p:cNvPr id="99" name="Line 102"/>
          <p:cNvSpPr>
            <a:spLocks noChangeShapeType="1"/>
          </p:cNvSpPr>
          <p:nvPr/>
        </p:nvSpPr>
        <p:spPr bwMode="auto">
          <a:xfrm>
            <a:off x="5167313" y="4000500"/>
            <a:ext cx="1588" cy="130175"/>
          </a:xfrm>
          <a:prstGeom prst="line">
            <a:avLst/>
          </a:prstGeom>
          <a:noFill/>
          <a:ln w="28575">
            <a:solidFill>
              <a:schemeClr val="accent5"/>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00" name="Line 103"/>
          <p:cNvSpPr>
            <a:spLocks noChangeShapeType="1"/>
          </p:cNvSpPr>
          <p:nvPr/>
        </p:nvSpPr>
        <p:spPr bwMode="auto">
          <a:xfrm>
            <a:off x="4089400" y="4000500"/>
            <a:ext cx="1588" cy="130175"/>
          </a:xfrm>
          <a:prstGeom prst="line">
            <a:avLst/>
          </a:prstGeom>
          <a:noFill/>
          <a:ln w="28575">
            <a:solidFill>
              <a:schemeClr val="accent5"/>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01" name="Line 104"/>
          <p:cNvSpPr>
            <a:spLocks noChangeShapeType="1"/>
          </p:cNvSpPr>
          <p:nvPr/>
        </p:nvSpPr>
        <p:spPr bwMode="auto">
          <a:xfrm>
            <a:off x="4095750" y="4065588"/>
            <a:ext cx="1069975" cy="1587"/>
          </a:xfrm>
          <a:prstGeom prst="line">
            <a:avLst/>
          </a:prstGeom>
          <a:noFill/>
          <a:ln w="28575">
            <a:solidFill>
              <a:schemeClr val="accent5"/>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02" name="Freeform 105"/>
          <p:cNvSpPr>
            <a:spLocks/>
          </p:cNvSpPr>
          <p:nvPr/>
        </p:nvSpPr>
        <p:spPr bwMode="auto">
          <a:xfrm>
            <a:off x="4387850" y="4030663"/>
            <a:ext cx="68263" cy="69850"/>
          </a:xfrm>
          <a:custGeom>
            <a:avLst/>
            <a:gdLst>
              <a:gd name="T0" fmla="*/ 43 w 43"/>
              <a:gd name="T1" fmla="*/ 22 h 44"/>
              <a:gd name="T2" fmla="*/ 43 w 43"/>
              <a:gd name="T3" fmla="*/ 22 h 44"/>
              <a:gd name="T4" fmla="*/ 41 w 43"/>
              <a:gd name="T5" fmla="*/ 31 h 44"/>
              <a:gd name="T6" fmla="*/ 37 w 43"/>
              <a:gd name="T7" fmla="*/ 37 h 44"/>
              <a:gd name="T8" fmla="*/ 30 w 43"/>
              <a:gd name="T9" fmla="*/ 43 h 44"/>
              <a:gd name="T10" fmla="*/ 21 w 43"/>
              <a:gd name="T11" fmla="*/ 44 h 44"/>
              <a:gd name="T12" fmla="*/ 21 w 43"/>
              <a:gd name="T13" fmla="*/ 44 h 44"/>
              <a:gd name="T14" fmla="*/ 13 w 43"/>
              <a:gd name="T15" fmla="*/ 43 h 44"/>
              <a:gd name="T16" fmla="*/ 6 w 43"/>
              <a:gd name="T17" fmla="*/ 37 h 44"/>
              <a:gd name="T18" fmla="*/ 2 w 43"/>
              <a:gd name="T19" fmla="*/ 31 h 44"/>
              <a:gd name="T20" fmla="*/ 0 w 43"/>
              <a:gd name="T21" fmla="*/ 22 h 44"/>
              <a:gd name="T22" fmla="*/ 0 w 43"/>
              <a:gd name="T23" fmla="*/ 22 h 44"/>
              <a:gd name="T24" fmla="*/ 2 w 43"/>
              <a:gd name="T25" fmla="*/ 15 h 44"/>
              <a:gd name="T26" fmla="*/ 6 w 43"/>
              <a:gd name="T27" fmla="*/ 7 h 44"/>
              <a:gd name="T28" fmla="*/ 13 w 43"/>
              <a:gd name="T29" fmla="*/ 2 h 44"/>
              <a:gd name="T30" fmla="*/ 21 w 43"/>
              <a:gd name="T31" fmla="*/ 0 h 44"/>
              <a:gd name="T32" fmla="*/ 21 w 43"/>
              <a:gd name="T33" fmla="*/ 0 h 44"/>
              <a:gd name="T34" fmla="*/ 30 w 43"/>
              <a:gd name="T35" fmla="*/ 2 h 44"/>
              <a:gd name="T36" fmla="*/ 37 w 43"/>
              <a:gd name="T37" fmla="*/ 7 h 44"/>
              <a:gd name="T38" fmla="*/ 41 w 43"/>
              <a:gd name="T39" fmla="*/ 15 h 44"/>
              <a:gd name="T40" fmla="*/ 43 w 43"/>
              <a:gd name="T41" fmla="*/ 22 h 44"/>
              <a:gd name="T42" fmla="*/ 43 w 43"/>
              <a:gd name="T43" fmla="*/ 22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44"/>
              <a:gd name="T68" fmla="*/ 43 w 43"/>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44">
                <a:moveTo>
                  <a:pt x="43" y="22"/>
                </a:moveTo>
                <a:lnTo>
                  <a:pt x="43" y="22"/>
                </a:lnTo>
                <a:lnTo>
                  <a:pt x="41" y="31"/>
                </a:lnTo>
                <a:lnTo>
                  <a:pt x="37" y="37"/>
                </a:lnTo>
                <a:lnTo>
                  <a:pt x="30" y="43"/>
                </a:lnTo>
                <a:lnTo>
                  <a:pt x="21" y="44"/>
                </a:lnTo>
                <a:lnTo>
                  <a:pt x="13" y="43"/>
                </a:lnTo>
                <a:lnTo>
                  <a:pt x="6" y="37"/>
                </a:lnTo>
                <a:lnTo>
                  <a:pt x="2" y="31"/>
                </a:lnTo>
                <a:lnTo>
                  <a:pt x="0" y="22"/>
                </a:lnTo>
                <a:lnTo>
                  <a:pt x="2" y="15"/>
                </a:lnTo>
                <a:lnTo>
                  <a:pt x="6" y="7"/>
                </a:lnTo>
                <a:lnTo>
                  <a:pt x="13" y="2"/>
                </a:lnTo>
                <a:lnTo>
                  <a:pt x="21" y="0"/>
                </a:lnTo>
                <a:lnTo>
                  <a:pt x="30" y="2"/>
                </a:lnTo>
                <a:lnTo>
                  <a:pt x="37" y="7"/>
                </a:lnTo>
                <a:lnTo>
                  <a:pt x="41" y="15"/>
                </a:lnTo>
                <a:lnTo>
                  <a:pt x="43" y="22"/>
                </a:lnTo>
                <a:close/>
              </a:path>
            </a:pathLst>
          </a:custGeom>
          <a:solidFill>
            <a:schemeClr val="accent5"/>
          </a:solidFill>
          <a:ln w="28575">
            <a:solidFill>
              <a:schemeClr val="accent5"/>
            </a:solidFill>
            <a:round/>
            <a:headEnd/>
            <a:tailEnd/>
          </a:ln>
        </p:spPr>
        <p:txBody>
          <a:bodyPr/>
          <a:lstStyle/>
          <a:p>
            <a:endParaRPr lang="en-GB" u="none" dirty="0">
              <a:latin typeface="+mj-lt"/>
            </a:endParaRPr>
          </a:p>
        </p:txBody>
      </p:sp>
      <p:sp>
        <p:nvSpPr>
          <p:cNvPr id="103" name="Line 106"/>
          <p:cNvSpPr>
            <a:spLocks noChangeShapeType="1"/>
          </p:cNvSpPr>
          <p:nvPr/>
        </p:nvSpPr>
        <p:spPr bwMode="auto">
          <a:xfrm>
            <a:off x="7435850" y="3736975"/>
            <a:ext cx="1588" cy="127000"/>
          </a:xfrm>
          <a:prstGeom prst="line">
            <a:avLst/>
          </a:prstGeom>
          <a:noFill/>
          <a:ln w="28575">
            <a:solidFill>
              <a:schemeClr val="accent5"/>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04" name="Line 107"/>
          <p:cNvSpPr>
            <a:spLocks noChangeShapeType="1"/>
          </p:cNvSpPr>
          <p:nvPr/>
        </p:nvSpPr>
        <p:spPr bwMode="auto">
          <a:xfrm>
            <a:off x="4284663" y="3736975"/>
            <a:ext cx="1588" cy="127000"/>
          </a:xfrm>
          <a:prstGeom prst="line">
            <a:avLst/>
          </a:prstGeom>
          <a:noFill/>
          <a:ln w="28575">
            <a:solidFill>
              <a:schemeClr val="accent5"/>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05" name="Line 108"/>
          <p:cNvSpPr>
            <a:spLocks noChangeShapeType="1"/>
          </p:cNvSpPr>
          <p:nvPr/>
        </p:nvSpPr>
        <p:spPr bwMode="auto">
          <a:xfrm>
            <a:off x="4291013" y="3798888"/>
            <a:ext cx="3141663" cy="1587"/>
          </a:xfrm>
          <a:prstGeom prst="line">
            <a:avLst/>
          </a:prstGeom>
          <a:noFill/>
          <a:ln w="28575">
            <a:solidFill>
              <a:schemeClr val="accent5"/>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06" name="Freeform 109"/>
          <p:cNvSpPr>
            <a:spLocks/>
          </p:cNvSpPr>
          <p:nvPr/>
        </p:nvSpPr>
        <p:spPr bwMode="auto">
          <a:xfrm>
            <a:off x="5076825" y="3767138"/>
            <a:ext cx="66675" cy="68262"/>
          </a:xfrm>
          <a:custGeom>
            <a:avLst/>
            <a:gdLst>
              <a:gd name="T0" fmla="*/ 42 w 42"/>
              <a:gd name="T1" fmla="*/ 20 h 43"/>
              <a:gd name="T2" fmla="*/ 42 w 42"/>
              <a:gd name="T3" fmla="*/ 20 h 43"/>
              <a:gd name="T4" fmla="*/ 41 w 42"/>
              <a:gd name="T5" fmla="*/ 30 h 43"/>
              <a:gd name="T6" fmla="*/ 37 w 42"/>
              <a:gd name="T7" fmla="*/ 37 h 43"/>
              <a:gd name="T8" fmla="*/ 29 w 42"/>
              <a:gd name="T9" fmla="*/ 41 h 43"/>
              <a:gd name="T10" fmla="*/ 20 w 42"/>
              <a:gd name="T11" fmla="*/ 43 h 43"/>
              <a:gd name="T12" fmla="*/ 20 w 42"/>
              <a:gd name="T13" fmla="*/ 43 h 43"/>
              <a:gd name="T14" fmla="*/ 13 w 42"/>
              <a:gd name="T15" fmla="*/ 41 h 43"/>
              <a:gd name="T16" fmla="*/ 5 w 42"/>
              <a:gd name="T17" fmla="*/ 37 h 43"/>
              <a:gd name="T18" fmla="*/ 2 w 42"/>
              <a:gd name="T19" fmla="*/ 30 h 43"/>
              <a:gd name="T20" fmla="*/ 0 w 42"/>
              <a:gd name="T21" fmla="*/ 20 h 43"/>
              <a:gd name="T22" fmla="*/ 0 w 42"/>
              <a:gd name="T23" fmla="*/ 20 h 43"/>
              <a:gd name="T24" fmla="*/ 2 w 42"/>
              <a:gd name="T25" fmla="*/ 13 h 43"/>
              <a:gd name="T26" fmla="*/ 5 w 42"/>
              <a:gd name="T27" fmla="*/ 5 h 43"/>
              <a:gd name="T28" fmla="*/ 13 w 42"/>
              <a:gd name="T29" fmla="*/ 2 h 43"/>
              <a:gd name="T30" fmla="*/ 20 w 42"/>
              <a:gd name="T31" fmla="*/ 0 h 43"/>
              <a:gd name="T32" fmla="*/ 20 w 42"/>
              <a:gd name="T33" fmla="*/ 0 h 43"/>
              <a:gd name="T34" fmla="*/ 29 w 42"/>
              <a:gd name="T35" fmla="*/ 2 h 43"/>
              <a:gd name="T36" fmla="*/ 37 w 42"/>
              <a:gd name="T37" fmla="*/ 5 h 43"/>
              <a:gd name="T38" fmla="*/ 41 w 42"/>
              <a:gd name="T39" fmla="*/ 13 h 43"/>
              <a:gd name="T40" fmla="*/ 42 w 42"/>
              <a:gd name="T41" fmla="*/ 20 h 43"/>
              <a:gd name="T42" fmla="*/ 42 w 42"/>
              <a:gd name="T43" fmla="*/ 20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43"/>
              <a:gd name="T68" fmla="*/ 42 w 42"/>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43">
                <a:moveTo>
                  <a:pt x="42" y="20"/>
                </a:moveTo>
                <a:lnTo>
                  <a:pt x="42" y="20"/>
                </a:lnTo>
                <a:lnTo>
                  <a:pt x="41" y="30"/>
                </a:lnTo>
                <a:lnTo>
                  <a:pt x="37" y="37"/>
                </a:lnTo>
                <a:lnTo>
                  <a:pt x="29" y="41"/>
                </a:lnTo>
                <a:lnTo>
                  <a:pt x="20" y="43"/>
                </a:lnTo>
                <a:lnTo>
                  <a:pt x="13" y="41"/>
                </a:lnTo>
                <a:lnTo>
                  <a:pt x="5" y="37"/>
                </a:lnTo>
                <a:lnTo>
                  <a:pt x="2" y="30"/>
                </a:lnTo>
                <a:lnTo>
                  <a:pt x="0" y="20"/>
                </a:lnTo>
                <a:lnTo>
                  <a:pt x="2" y="13"/>
                </a:lnTo>
                <a:lnTo>
                  <a:pt x="5" y="5"/>
                </a:lnTo>
                <a:lnTo>
                  <a:pt x="13" y="2"/>
                </a:lnTo>
                <a:lnTo>
                  <a:pt x="20" y="0"/>
                </a:lnTo>
                <a:lnTo>
                  <a:pt x="29" y="2"/>
                </a:lnTo>
                <a:lnTo>
                  <a:pt x="37" y="5"/>
                </a:lnTo>
                <a:lnTo>
                  <a:pt x="41" y="13"/>
                </a:lnTo>
                <a:lnTo>
                  <a:pt x="42" y="20"/>
                </a:lnTo>
                <a:close/>
              </a:path>
            </a:pathLst>
          </a:custGeom>
          <a:solidFill>
            <a:schemeClr val="accent5"/>
          </a:solidFill>
          <a:ln w="28575">
            <a:solidFill>
              <a:schemeClr val="accent5"/>
            </a:solidFill>
            <a:round/>
            <a:headEnd/>
            <a:tailEnd/>
          </a:ln>
        </p:spPr>
        <p:txBody>
          <a:bodyPr/>
          <a:lstStyle/>
          <a:p>
            <a:endParaRPr lang="en-GB" u="none" dirty="0">
              <a:latin typeface="+mj-lt"/>
            </a:endParaRPr>
          </a:p>
        </p:txBody>
      </p:sp>
      <p:sp>
        <p:nvSpPr>
          <p:cNvPr id="107" name="Line 110"/>
          <p:cNvSpPr>
            <a:spLocks noChangeShapeType="1"/>
          </p:cNvSpPr>
          <p:nvPr/>
        </p:nvSpPr>
        <p:spPr bwMode="auto">
          <a:xfrm>
            <a:off x="5283200" y="3417888"/>
            <a:ext cx="1588" cy="127000"/>
          </a:xfrm>
          <a:prstGeom prst="line">
            <a:avLst/>
          </a:prstGeom>
          <a:noFill/>
          <a:ln w="28575">
            <a:solidFill>
              <a:schemeClr val="accent5"/>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08" name="Line 111"/>
          <p:cNvSpPr>
            <a:spLocks noChangeShapeType="1"/>
          </p:cNvSpPr>
          <p:nvPr/>
        </p:nvSpPr>
        <p:spPr bwMode="auto">
          <a:xfrm>
            <a:off x="3995738" y="3417888"/>
            <a:ext cx="1588" cy="127000"/>
          </a:xfrm>
          <a:prstGeom prst="line">
            <a:avLst/>
          </a:prstGeom>
          <a:noFill/>
          <a:ln w="28575">
            <a:solidFill>
              <a:schemeClr val="accent5"/>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09" name="Line 112"/>
          <p:cNvSpPr>
            <a:spLocks noChangeShapeType="1"/>
          </p:cNvSpPr>
          <p:nvPr/>
        </p:nvSpPr>
        <p:spPr bwMode="auto">
          <a:xfrm>
            <a:off x="3998913" y="3479800"/>
            <a:ext cx="1281113" cy="1587"/>
          </a:xfrm>
          <a:prstGeom prst="line">
            <a:avLst/>
          </a:prstGeom>
          <a:noFill/>
          <a:ln w="28575">
            <a:solidFill>
              <a:schemeClr val="accent5"/>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10" name="Freeform 113"/>
          <p:cNvSpPr>
            <a:spLocks/>
          </p:cNvSpPr>
          <p:nvPr/>
        </p:nvSpPr>
        <p:spPr bwMode="auto">
          <a:xfrm>
            <a:off x="4237038" y="3448050"/>
            <a:ext cx="68263" cy="66675"/>
          </a:xfrm>
          <a:custGeom>
            <a:avLst/>
            <a:gdLst>
              <a:gd name="T0" fmla="*/ 43 w 43"/>
              <a:gd name="T1" fmla="*/ 20 h 42"/>
              <a:gd name="T2" fmla="*/ 43 w 43"/>
              <a:gd name="T3" fmla="*/ 20 h 42"/>
              <a:gd name="T4" fmla="*/ 41 w 43"/>
              <a:gd name="T5" fmla="*/ 29 h 42"/>
              <a:gd name="T6" fmla="*/ 38 w 43"/>
              <a:gd name="T7" fmla="*/ 35 h 42"/>
              <a:gd name="T8" fmla="*/ 30 w 43"/>
              <a:gd name="T9" fmla="*/ 41 h 42"/>
              <a:gd name="T10" fmla="*/ 23 w 43"/>
              <a:gd name="T11" fmla="*/ 42 h 42"/>
              <a:gd name="T12" fmla="*/ 23 w 43"/>
              <a:gd name="T13" fmla="*/ 42 h 42"/>
              <a:gd name="T14" fmla="*/ 13 w 43"/>
              <a:gd name="T15" fmla="*/ 41 h 42"/>
              <a:gd name="T16" fmla="*/ 6 w 43"/>
              <a:gd name="T17" fmla="*/ 35 h 42"/>
              <a:gd name="T18" fmla="*/ 2 w 43"/>
              <a:gd name="T19" fmla="*/ 29 h 42"/>
              <a:gd name="T20" fmla="*/ 0 w 43"/>
              <a:gd name="T21" fmla="*/ 20 h 42"/>
              <a:gd name="T22" fmla="*/ 0 w 43"/>
              <a:gd name="T23" fmla="*/ 20 h 42"/>
              <a:gd name="T24" fmla="*/ 2 w 43"/>
              <a:gd name="T25" fmla="*/ 13 h 42"/>
              <a:gd name="T26" fmla="*/ 6 w 43"/>
              <a:gd name="T27" fmla="*/ 5 h 42"/>
              <a:gd name="T28" fmla="*/ 13 w 43"/>
              <a:gd name="T29" fmla="*/ 0 h 42"/>
              <a:gd name="T30" fmla="*/ 23 w 43"/>
              <a:gd name="T31" fmla="*/ 0 h 42"/>
              <a:gd name="T32" fmla="*/ 23 w 43"/>
              <a:gd name="T33" fmla="*/ 0 h 42"/>
              <a:gd name="T34" fmla="*/ 30 w 43"/>
              <a:gd name="T35" fmla="*/ 0 h 42"/>
              <a:gd name="T36" fmla="*/ 38 w 43"/>
              <a:gd name="T37" fmla="*/ 5 h 42"/>
              <a:gd name="T38" fmla="*/ 41 w 43"/>
              <a:gd name="T39" fmla="*/ 13 h 42"/>
              <a:gd name="T40" fmla="*/ 43 w 43"/>
              <a:gd name="T41" fmla="*/ 20 h 42"/>
              <a:gd name="T42" fmla="*/ 43 w 43"/>
              <a:gd name="T43" fmla="*/ 2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42"/>
              <a:gd name="T68" fmla="*/ 43 w 43"/>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42">
                <a:moveTo>
                  <a:pt x="43" y="20"/>
                </a:moveTo>
                <a:lnTo>
                  <a:pt x="43" y="20"/>
                </a:lnTo>
                <a:lnTo>
                  <a:pt x="41" y="29"/>
                </a:lnTo>
                <a:lnTo>
                  <a:pt x="38" y="35"/>
                </a:lnTo>
                <a:lnTo>
                  <a:pt x="30" y="41"/>
                </a:lnTo>
                <a:lnTo>
                  <a:pt x="23" y="42"/>
                </a:lnTo>
                <a:lnTo>
                  <a:pt x="13" y="41"/>
                </a:lnTo>
                <a:lnTo>
                  <a:pt x="6" y="35"/>
                </a:lnTo>
                <a:lnTo>
                  <a:pt x="2" y="29"/>
                </a:lnTo>
                <a:lnTo>
                  <a:pt x="0" y="20"/>
                </a:lnTo>
                <a:lnTo>
                  <a:pt x="2" y="13"/>
                </a:lnTo>
                <a:lnTo>
                  <a:pt x="6" y="5"/>
                </a:lnTo>
                <a:lnTo>
                  <a:pt x="13" y="0"/>
                </a:lnTo>
                <a:lnTo>
                  <a:pt x="23" y="0"/>
                </a:lnTo>
                <a:lnTo>
                  <a:pt x="30" y="0"/>
                </a:lnTo>
                <a:lnTo>
                  <a:pt x="38" y="5"/>
                </a:lnTo>
                <a:lnTo>
                  <a:pt x="41" y="13"/>
                </a:lnTo>
                <a:lnTo>
                  <a:pt x="43" y="20"/>
                </a:lnTo>
                <a:close/>
              </a:path>
            </a:pathLst>
          </a:custGeom>
          <a:solidFill>
            <a:schemeClr val="accent5"/>
          </a:solidFill>
          <a:ln w="28575">
            <a:solidFill>
              <a:schemeClr val="accent5"/>
            </a:solidFill>
            <a:round/>
            <a:headEnd/>
            <a:tailEnd/>
          </a:ln>
        </p:spPr>
        <p:txBody>
          <a:bodyPr/>
          <a:lstStyle/>
          <a:p>
            <a:endParaRPr lang="en-GB" u="none" dirty="0">
              <a:latin typeface="+mj-lt"/>
            </a:endParaRPr>
          </a:p>
        </p:txBody>
      </p:sp>
      <p:sp>
        <p:nvSpPr>
          <p:cNvPr id="111" name="Line 114"/>
          <p:cNvSpPr>
            <a:spLocks noChangeShapeType="1"/>
          </p:cNvSpPr>
          <p:nvPr/>
        </p:nvSpPr>
        <p:spPr bwMode="auto">
          <a:xfrm>
            <a:off x="5622925" y="3113088"/>
            <a:ext cx="1588" cy="127000"/>
          </a:xfrm>
          <a:prstGeom prst="line">
            <a:avLst/>
          </a:prstGeom>
          <a:noFill/>
          <a:ln w="28575">
            <a:solidFill>
              <a:schemeClr val="accent5"/>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12" name="Line 115"/>
          <p:cNvSpPr>
            <a:spLocks noChangeShapeType="1"/>
          </p:cNvSpPr>
          <p:nvPr/>
        </p:nvSpPr>
        <p:spPr bwMode="auto">
          <a:xfrm>
            <a:off x="4192588" y="3113088"/>
            <a:ext cx="1588" cy="127000"/>
          </a:xfrm>
          <a:prstGeom prst="line">
            <a:avLst/>
          </a:prstGeom>
          <a:noFill/>
          <a:ln w="28575">
            <a:solidFill>
              <a:schemeClr val="accent5"/>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13" name="Line 116"/>
          <p:cNvSpPr>
            <a:spLocks noChangeShapeType="1"/>
          </p:cNvSpPr>
          <p:nvPr/>
        </p:nvSpPr>
        <p:spPr bwMode="auto">
          <a:xfrm>
            <a:off x="4198938" y="3178175"/>
            <a:ext cx="1420813" cy="1587"/>
          </a:xfrm>
          <a:prstGeom prst="line">
            <a:avLst/>
          </a:prstGeom>
          <a:noFill/>
          <a:ln w="28575">
            <a:solidFill>
              <a:schemeClr val="accent5"/>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14" name="Freeform 117"/>
          <p:cNvSpPr>
            <a:spLocks/>
          </p:cNvSpPr>
          <p:nvPr/>
        </p:nvSpPr>
        <p:spPr bwMode="auto">
          <a:xfrm>
            <a:off x="4576763" y="3143250"/>
            <a:ext cx="68263" cy="66675"/>
          </a:xfrm>
          <a:custGeom>
            <a:avLst/>
            <a:gdLst>
              <a:gd name="T0" fmla="*/ 43 w 43"/>
              <a:gd name="T1" fmla="*/ 22 h 42"/>
              <a:gd name="T2" fmla="*/ 43 w 43"/>
              <a:gd name="T3" fmla="*/ 22 h 42"/>
              <a:gd name="T4" fmla="*/ 41 w 43"/>
              <a:gd name="T5" fmla="*/ 29 h 42"/>
              <a:gd name="T6" fmla="*/ 38 w 43"/>
              <a:gd name="T7" fmla="*/ 37 h 42"/>
              <a:gd name="T8" fmla="*/ 30 w 43"/>
              <a:gd name="T9" fmla="*/ 41 h 42"/>
              <a:gd name="T10" fmla="*/ 21 w 43"/>
              <a:gd name="T11" fmla="*/ 42 h 42"/>
              <a:gd name="T12" fmla="*/ 21 w 43"/>
              <a:gd name="T13" fmla="*/ 42 h 42"/>
              <a:gd name="T14" fmla="*/ 13 w 43"/>
              <a:gd name="T15" fmla="*/ 41 h 42"/>
              <a:gd name="T16" fmla="*/ 6 w 43"/>
              <a:gd name="T17" fmla="*/ 37 h 42"/>
              <a:gd name="T18" fmla="*/ 2 w 43"/>
              <a:gd name="T19" fmla="*/ 29 h 42"/>
              <a:gd name="T20" fmla="*/ 0 w 43"/>
              <a:gd name="T21" fmla="*/ 22 h 42"/>
              <a:gd name="T22" fmla="*/ 0 w 43"/>
              <a:gd name="T23" fmla="*/ 22 h 42"/>
              <a:gd name="T24" fmla="*/ 2 w 43"/>
              <a:gd name="T25" fmla="*/ 13 h 42"/>
              <a:gd name="T26" fmla="*/ 6 w 43"/>
              <a:gd name="T27" fmla="*/ 5 h 42"/>
              <a:gd name="T28" fmla="*/ 13 w 43"/>
              <a:gd name="T29" fmla="*/ 1 h 42"/>
              <a:gd name="T30" fmla="*/ 21 w 43"/>
              <a:gd name="T31" fmla="*/ 0 h 42"/>
              <a:gd name="T32" fmla="*/ 21 w 43"/>
              <a:gd name="T33" fmla="*/ 0 h 42"/>
              <a:gd name="T34" fmla="*/ 30 w 43"/>
              <a:gd name="T35" fmla="*/ 1 h 42"/>
              <a:gd name="T36" fmla="*/ 38 w 43"/>
              <a:gd name="T37" fmla="*/ 5 h 42"/>
              <a:gd name="T38" fmla="*/ 41 w 43"/>
              <a:gd name="T39" fmla="*/ 13 h 42"/>
              <a:gd name="T40" fmla="*/ 43 w 43"/>
              <a:gd name="T41" fmla="*/ 22 h 42"/>
              <a:gd name="T42" fmla="*/ 43 w 43"/>
              <a:gd name="T43" fmla="*/ 22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42"/>
              <a:gd name="T68" fmla="*/ 43 w 43"/>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42">
                <a:moveTo>
                  <a:pt x="43" y="22"/>
                </a:moveTo>
                <a:lnTo>
                  <a:pt x="43" y="22"/>
                </a:lnTo>
                <a:lnTo>
                  <a:pt x="41" y="29"/>
                </a:lnTo>
                <a:lnTo>
                  <a:pt x="38" y="37"/>
                </a:lnTo>
                <a:lnTo>
                  <a:pt x="30" y="41"/>
                </a:lnTo>
                <a:lnTo>
                  <a:pt x="21" y="42"/>
                </a:lnTo>
                <a:lnTo>
                  <a:pt x="13" y="41"/>
                </a:lnTo>
                <a:lnTo>
                  <a:pt x="6" y="37"/>
                </a:lnTo>
                <a:lnTo>
                  <a:pt x="2" y="29"/>
                </a:lnTo>
                <a:lnTo>
                  <a:pt x="0" y="22"/>
                </a:lnTo>
                <a:lnTo>
                  <a:pt x="2" y="13"/>
                </a:lnTo>
                <a:lnTo>
                  <a:pt x="6" y="5"/>
                </a:lnTo>
                <a:lnTo>
                  <a:pt x="13" y="1"/>
                </a:lnTo>
                <a:lnTo>
                  <a:pt x="21" y="0"/>
                </a:lnTo>
                <a:lnTo>
                  <a:pt x="30" y="1"/>
                </a:lnTo>
                <a:lnTo>
                  <a:pt x="38" y="5"/>
                </a:lnTo>
                <a:lnTo>
                  <a:pt x="41" y="13"/>
                </a:lnTo>
                <a:lnTo>
                  <a:pt x="43" y="22"/>
                </a:lnTo>
                <a:close/>
              </a:path>
            </a:pathLst>
          </a:custGeom>
          <a:solidFill>
            <a:schemeClr val="accent5"/>
          </a:solidFill>
          <a:ln w="28575">
            <a:solidFill>
              <a:schemeClr val="accent5"/>
            </a:solidFill>
            <a:round/>
            <a:headEnd/>
            <a:tailEnd/>
          </a:ln>
        </p:spPr>
        <p:txBody>
          <a:bodyPr/>
          <a:lstStyle/>
          <a:p>
            <a:endParaRPr lang="en-GB" u="none" dirty="0">
              <a:latin typeface="+mj-lt"/>
            </a:endParaRPr>
          </a:p>
        </p:txBody>
      </p:sp>
      <p:sp>
        <p:nvSpPr>
          <p:cNvPr id="115" name="Line 118"/>
          <p:cNvSpPr>
            <a:spLocks noChangeShapeType="1"/>
          </p:cNvSpPr>
          <p:nvPr/>
        </p:nvSpPr>
        <p:spPr bwMode="auto">
          <a:xfrm>
            <a:off x="5788025" y="2832100"/>
            <a:ext cx="1588" cy="127000"/>
          </a:xfrm>
          <a:prstGeom prst="line">
            <a:avLst/>
          </a:prstGeom>
          <a:noFill/>
          <a:ln w="28575">
            <a:solidFill>
              <a:schemeClr val="accent5"/>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16" name="Line 119"/>
          <p:cNvSpPr>
            <a:spLocks noChangeShapeType="1"/>
          </p:cNvSpPr>
          <p:nvPr/>
        </p:nvSpPr>
        <p:spPr bwMode="auto">
          <a:xfrm>
            <a:off x="4243388" y="2832100"/>
            <a:ext cx="1588" cy="127000"/>
          </a:xfrm>
          <a:prstGeom prst="line">
            <a:avLst/>
          </a:prstGeom>
          <a:noFill/>
          <a:ln w="28575">
            <a:solidFill>
              <a:schemeClr val="accent5"/>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17" name="Line 120"/>
          <p:cNvSpPr>
            <a:spLocks noChangeShapeType="1"/>
          </p:cNvSpPr>
          <p:nvPr/>
        </p:nvSpPr>
        <p:spPr bwMode="auto">
          <a:xfrm>
            <a:off x="4246563" y="2894013"/>
            <a:ext cx="1538288" cy="1587"/>
          </a:xfrm>
          <a:prstGeom prst="line">
            <a:avLst/>
          </a:prstGeom>
          <a:noFill/>
          <a:ln w="28575">
            <a:solidFill>
              <a:schemeClr val="accent5"/>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18" name="Freeform 121"/>
          <p:cNvSpPr>
            <a:spLocks/>
          </p:cNvSpPr>
          <p:nvPr/>
        </p:nvSpPr>
        <p:spPr bwMode="auto">
          <a:xfrm>
            <a:off x="4686300" y="2862263"/>
            <a:ext cx="68263" cy="66675"/>
          </a:xfrm>
          <a:custGeom>
            <a:avLst/>
            <a:gdLst>
              <a:gd name="T0" fmla="*/ 43 w 43"/>
              <a:gd name="T1" fmla="*/ 20 h 42"/>
              <a:gd name="T2" fmla="*/ 43 w 43"/>
              <a:gd name="T3" fmla="*/ 20 h 42"/>
              <a:gd name="T4" fmla="*/ 41 w 43"/>
              <a:gd name="T5" fmla="*/ 29 h 42"/>
              <a:gd name="T6" fmla="*/ 37 w 43"/>
              <a:gd name="T7" fmla="*/ 35 h 42"/>
              <a:gd name="T8" fmla="*/ 30 w 43"/>
              <a:gd name="T9" fmla="*/ 41 h 42"/>
              <a:gd name="T10" fmla="*/ 22 w 43"/>
              <a:gd name="T11" fmla="*/ 42 h 42"/>
              <a:gd name="T12" fmla="*/ 22 w 43"/>
              <a:gd name="T13" fmla="*/ 42 h 42"/>
              <a:gd name="T14" fmla="*/ 13 w 43"/>
              <a:gd name="T15" fmla="*/ 41 h 42"/>
              <a:gd name="T16" fmla="*/ 6 w 43"/>
              <a:gd name="T17" fmla="*/ 35 h 42"/>
              <a:gd name="T18" fmla="*/ 2 w 43"/>
              <a:gd name="T19" fmla="*/ 29 h 42"/>
              <a:gd name="T20" fmla="*/ 0 w 43"/>
              <a:gd name="T21" fmla="*/ 20 h 42"/>
              <a:gd name="T22" fmla="*/ 0 w 43"/>
              <a:gd name="T23" fmla="*/ 20 h 42"/>
              <a:gd name="T24" fmla="*/ 2 w 43"/>
              <a:gd name="T25" fmla="*/ 13 h 42"/>
              <a:gd name="T26" fmla="*/ 6 w 43"/>
              <a:gd name="T27" fmla="*/ 5 h 42"/>
              <a:gd name="T28" fmla="*/ 13 w 43"/>
              <a:gd name="T29" fmla="*/ 0 h 42"/>
              <a:gd name="T30" fmla="*/ 22 w 43"/>
              <a:gd name="T31" fmla="*/ 0 h 42"/>
              <a:gd name="T32" fmla="*/ 22 w 43"/>
              <a:gd name="T33" fmla="*/ 0 h 42"/>
              <a:gd name="T34" fmla="*/ 30 w 43"/>
              <a:gd name="T35" fmla="*/ 0 h 42"/>
              <a:gd name="T36" fmla="*/ 37 w 43"/>
              <a:gd name="T37" fmla="*/ 5 h 42"/>
              <a:gd name="T38" fmla="*/ 41 w 43"/>
              <a:gd name="T39" fmla="*/ 13 h 42"/>
              <a:gd name="T40" fmla="*/ 43 w 43"/>
              <a:gd name="T41" fmla="*/ 20 h 42"/>
              <a:gd name="T42" fmla="*/ 43 w 43"/>
              <a:gd name="T43" fmla="*/ 2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42"/>
              <a:gd name="T68" fmla="*/ 43 w 43"/>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42">
                <a:moveTo>
                  <a:pt x="43" y="20"/>
                </a:moveTo>
                <a:lnTo>
                  <a:pt x="43" y="20"/>
                </a:lnTo>
                <a:lnTo>
                  <a:pt x="41" y="29"/>
                </a:lnTo>
                <a:lnTo>
                  <a:pt x="37" y="35"/>
                </a:lnTo>
                <a:lnTo>
                  <a:pt x="30" y="41"/>
                </a:lnTo>
                <a:lnTo>
                  <a:pt x="22" y="42"/>
                </a:lnTo>
                <a:lnTo>
                  <a:pt x="13" y="41"/>
                </a:lnTo>
                <a:lnTo>
                  <a:pt x="6" y="35"/>
                </a:lnTo>
                <a:lnTo>
                  <a:pt x="2" y="29"/>
                </a:lnTo>
                <a:lnTo>
                  <a:pt x="0" y="20"/>
                </a:lnTo>
                <a:lnTo>
                  <a:pt x="2" y="13"/>
                </a:lnTo>
                <a:lnTo>
                  <a:pt x="6" y="5"/>
                </a:lnTo>
                <a:lnTo>
                  <a:pt x="13" y="0"/>
                </a:lnTo>
                <a:lnTo>
                  <a:pt x="22" y="0"/>
                </a:lnTo>
                <a:lnTo>
                  <a:pt x="30" y="0"/>
                </a:lnTo>
                <a:lnTo>
                  <a:pt x="37" y="5"/>
                </a:lnTo>
                <a:lnTo>
                  <a:pt x="41" y="13"/>
                </a:lnTo>
                <a:lnTo>
                  <a:pt x="43" y="20"/>
                </a:lnTo>
                <a:close/>
              </a:path>
            </a:pathLst>
          </a:custGeom>
          <a:solidFill>
            <a:schemeClr val="accent5"/>
          </a:solidFill>
          <a:ln w="28575">
            <a:solidFill>
              <a:schemeClr val="accent5"/>
            </a:solidFill>
            <a:round/>
            <a:headEnd/>
            <a:tailEnd/>
          </a:ln>
        </p:spPr>
        <p:txBody>
          <a:bodyPr/>
          <a:lstStyle/>
          <a:p>
            <a:endParaRPr lang="en-GB" u="none" dirty="0">
              <a:latin typeface="+mj-lt"/>
            </a:endParaRPr>
          </a:p>
        </p:txBody>
      </p:sp>
      <p:sp>
        <p:nvSpPr>
          <p:cNvPr id="119" name="ZoneTexte 119"/>
          <p:cNvSpPr txBox="1">
            <a:spLocks noChangeArrowheads="1"/>
          </p:cNvSpPr>
          <p:nvPr/>
        </p:nvSpPr>
        <p:spPr bwMode="auto">
          <a:xfrm>
            <a:off x="914400" y="2703513"/>
            <a:ext cx="2819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en-US" altLang="en-US" sz="1400" b="1" u="none" dirty="0">
                <a:solidFill>
                  <a:schemeClr val="tx1"/>
                </a:solidFill>
                <a:latin typeface="+mj-lt"/>
                <a:cs typeface="Arial" pitchFamily="34" charset="0"/>
              </a:rPr>
              <a:t>AFASAK I, 1989; 1990</a:t>
            </a:r>
          </a:p>
        </p:txBody>
      </p:sp>
      <p:sp>
        <p:nvSpPr>
          <p:cNvPr id="120" name="ZoneTexte 120"/>
          <p:cNvSpPr txBox="1">
            <a:spLocks noChangeArrowheads="1"/>
          </p:cNvSpPr>
          <p:nvPr/>
        </p:nvSpPr>
        <p:spPr bwMode="auto">
          <a:xfrm>
            <a:off x="914400" y="3008313"/>
            <a:ext cx="2506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en-US" altLang="en-US" sz="1400" b="1" u="none" dirty="0">
                <a:solidFill>
                  <a:schemeClr val="tx1"/>
                </a:solidFill>
                <a:latin typeface="+mj-lt"/>
                <a:cs typeface="Arial" pitchFamily="34" charset="0"/>
              </a:rPr>
              <a:t>SPAF I, 1991</a:t>
            </a:r>
          </a:p>
        </p:txBody>
      </p:sp>
      <p:sp>
        <p:nvSpPr>
          <p:cNvPr id="121" name="ZoneTexte 121"/>
          <p:cNvSpPr txBox="1">
            <a:spLocks noChangeArrowheads="1"/>
          </p:cNvSpPr>
          <p:nvPr/>
        </p:nvSpPr>
        <p:spPr bwMode="auto">
          <a:xfrm>
            <a:off x="914400" y="3311525"/>
            <a:ext cx="2506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en-US" altLang="en-US" sz="1400" b="1" u="none" dirty="0">
                <a:solidFill>
                  <a:schemeClr val="tx1"/>
                </a:solidFill>
                <a:latin typeface="+mj-lt"/>
                <a:cs typeface="Arial" pitchFamily="34" charset="0"/>
              </a:rPr>
              <a:t>BAATAF, 1990 </a:t>
            </a:r>
          </a:p>
        </p:txBody>
      </p:sp>
      <p:sp>
        <p:nvSpPr>
          <p:cNvPr id="122" name="ZoneTexte 122"/>
          <p:cNvSpPr txBox="1">
            <a:spLocks noChangeArrowheads="1"/>
          </p:cNvSpPr>
          <p:nvPr/>
        </p:nvSpPr>
        <p:spPr bwMode="auto">
          <a:xfrm>
            <a:off x="914400" y="3616325"/>
            <a:ext cx="2506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en-US" altLang="en-US" sz="1400" b="1" u="none" dirty="0">
                <a:solidFill>
                  <a:schemeClr val="tx1"/>
                </a:solidFill>
                <a:latin typeface="+mj-lt"/>
                <a:cs typeface="Arial" pitchFamily="34" charset="0"/>
              </a:rPr>
              <a:t>CAFA, 1991 </a:t>
            </a:r>
          </a:p>
        </p:txBody>
      </p:sp>
      <p:sp>
        <p:nvSpPr>
          <p:cNvPr id="123" name="ZoneTexte 123"/>
          <p:cNvSpPr txBox="1">
            <a:spLocks noChangeArrowheads="1"/>
          </p:cNvSpPr>
          <p:nvPr/>
        </p:nvSpPr>
        <p:spPr bwMode="auto">
          <a:xfrm>
            <a:off x="914400" y="3921125"/>
            <a:ext cx="2506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en-US" altLang="en-US" sz="1400" b="1" u="none" dirty="0">
                <a:solidFill>
                  <a:schemeClr val="tx1"/>
                </a:solidFill>
                <a:latin typeface="+mj-lt"/>
                <a:cs typeface="Arial" pitchFamily="34" charset="0"/>
              </a:rPr>
              <a:t>SPINAF, 1992</a:t>
            </a:r>
          </a:p>
        </p:txBody>
      </p:sp>
      <p:sp>
        <p:nvSpPr>
          <p:cNvPr id="124" name="ZoneTexte 124"/>
          <p:cNvSpPr txBox="1">
            <a:spLocks noChangeArrowheads="1"/>
          </p:cNvSpPr>
          <p:nvPr/>
        </p:nvSpPr>
        <p:spPr bwMode="auto">
          <a:xfrm>
            <a:off x="914400" y="4224338"/>
            <a:ext cx="2506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en-US" altLang="en-US" sz="1400" b="1" u="none" dirty="0">
                <a:solidFill>
                  <a:schemeClr val="tx1"/>
                </a:solidFill>
                <a:latin typeface="+mj-lt"/>
                <a:cs typeface="Arial" pitchFamily="34" charset="0"/>
              </a:rPr>
              <a:t>EAFT, 1993 </a:t>
            </a:r>
          </a:p>
        </p:txBody>
      </p:sp>
      <p:sp>
        <p:nvSpPr>
          <p:cNvPr id="125" name="ZoneTexte 125"/>
          <p:cNvSpPr txBox="1">
            <a:spLocks noChangeArrowheads="1"/>
          </p:cNvSpPr>
          <p:nvPr/>
        </p:nvSpPr>
        <p:spPr bwMode="auto">
          <a:xfrm>
            <a:off x="1524000" y="4833938"/>
            <a:ext cx="2506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en-US" altLang="en-US" sz="1400" b="1" u="none" dirty="0">
                <a:solidFill>
                  <a:schemeClr val="tx1"/>
                </a:solidFill>
                <a:latin typeface="+mj-lt"/>
                <a:cs typeface="Arial" pitchFamily="34" charset="0"/>
              </a:rPr>
              <a:t>All trials (n = 6)</a:t>
            </a:r>
          </a:p>
        </p:txBody>
      </p:sp>
      <p:sp>
        <p:nvSpPr>
          <p:cNvPr id="126" name="ZoneTexte 126"/>
          <p:cNvSpPr txBox="1">
            <a:spLocks noChangeArrowheads="1"/>
          </p:cNvSpPr>
          <p:nvPr/>
        </p:nvSpPr>
        <p:spPr bwMode="auto">
          <a:xfrm>
            <a:off x="3505200" y="5246688"/>
            <a:ext cx="7620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US" altLang="en-US" sz="1200" u="none" dirty="0">
                <a:solidFill>
                  <a:schemeClr val="tx1"/>
                </a:solidFill>
                <a:latin typeface="+mj-lt"/>
                <a:cs typeface="Arial" pitchFamily="34" charset="0"/>
              </a:rPr>
              <a:t>100 %</a:t>
            </a:r>
          </a:p>
        </p:txBody>
      </p:sp>
      <p:sp>
        <p:nvSpPr>
          <p:cNvPr id="127" name="ZoneTexte 127"/>
          <p:cNvSpPr txBox="1">
            <a:spLocks noChangeArrowheads="1"/>
          </p:cNvSpPr>
          <p:nvPr/>
        </p:nvSpPr>
        <p:spPr bwMode="auto">
          <a:xfrm>
            <a:off x="4419600" y="5246688"/>
            <a:ext cx="7620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US" altLang="en-US" sz="1200" u="none" dirty="0">
                <a:solidFill>
                  <a:schemeClr val="tx1"/>
                </a:solidFill>
                <a:latin typeface="+mj-lt"/>
                <a:cs typeface="Arial" pitchFamily="34" charset="0"/>
              </a:rPr>
              <a:t>50 %</a:t>
            </a:r>
          </a:p>
        </p:txBody>
      </p:sp>
      <p:sp>
        <p:nvSpPr>
          <p:cNvPr id="128" name="ZoneTexte 128"/>
          <p:cNvSpPr txBox="1">
            <a:spLocks noChangeArrowheads="1"/>
          </p:cNvSpPr>
          <p:nvPr/>
        </p:nvSpPr>
        <p:spPr bwMode="auto">
          <a:xfrm>
            <a:off x="5334000" y="5246688"/>
            <a:ext cx="7620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US" altLang="en-US" sz="1200" u="none" dirty="0">
                <a:solidFill>
                  <a:schemeClr val="tx1"/>
                </a:solidFill>
                <a:latin typeface="+mj-lt"/>
                <a:cs typeface="Arial" pitchFamily="34" charset="0"/>
              </a:rPr>
              <a:t>0</a:t>
            </a:r>
          </a:p>
        </p:txBody>
      </p:sp>
      <p:sp>
        <p:nvSpPr>
          <p:cNvPr id="129" name="ZoneTexte 129"/>
          <p:cNvSpPr txBox="1">
            <a:spLocks noChangeArrowheads="1"/>
          </p:cNvSpPr>
          <p:nvPr/>
        </p:nvSpPr>
        <p:spPr bwMode="auto">
          <a:xfrm>
            <a:off x="6324600" y="5246688"/>
            <a:ext cx="7620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US" altLang="en-US" sz="1200" u="none" dirty="0">
                <a:solidFill>
                  <a:schemeClr val="tx1"/>
                </a:solidFill>
                <a:latin typeface="+mj-lt"/>
                <a:cs typeface="Arial" pitchFamily="34" charset="0"/>
              </a:rPr>
              <a:t>- 50 %</a:t>
            </a:r>
          </a:p>
        </p:txBody>
      </p:sp>
      <p:sp>
        <p:nvSpPr>
          <p:cNvPr id="130" name="ZoneTexte 131"/>
          <p:cNvSpPr txBox="1">
            <a:spLocks noChangeArrowheads="1"/>
          </p:cNvSpPr>
          <p:nvPr/>
        </p:nvSpPr>
        <p:spPr bwMode="auto">
          <a:xfrm>
            <a:off x="7239000" y="5246688"/>
            <a:ext cx="7620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US" altLang="en-US" sz="1200" u="none" dirty="0">
                <a:solidFill>
                  <a:schemeClr val="tx1"/>
                </a:solidFill>
                <a:latin typeface="+mj-lt"/>
                <a:cs typeface="Arial" pitchFamily="34" charset="0"/>
              </a:rPr>
              <a:t>- 100 %</a:t>
            </a:r>
          </a:p>
        </p:txBody>
      </p:sp>
      <p:sp>
        <p:nvSpPr>
          <p:cNvPr id="131" name="ZoneTexte 132"/>
          <p:cNvSpPr txBox="1">
            <a:spLocks noChangeArrowheads="1"/>
          </p:cNvSpPr>
          <p:nvPr/>
        </p:nvSpPr>
        <p:spPr bwMode="auto">
          <a:xfrm>
            <a:off x="3481388" y="1827213"/>
            <a:ext cx="42164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US" altLang="en-US" sz="1800" b="1" u="none" dirty="0">
                <a:solidFill>
                  <a:schemeClr val="tx1"/>
                </a:solidFill>
                <a:latin typeface="+mj-lt"/>
                <a:cs typeface="Arial" pitchFamily="34" charset="0"/>
              </a:rPr>
              <a:t>RRR (95 % CI) </a:t>
            </a:r>
          </a:p>
        </p:txBody>
      </p:sp>
      <p:sp>
        <p:nvSpPr>
          <p:cNvPr id="132" name="ZoneTexte 133"/>
          <p:cNvSpPr txBox="1">
            <a:spLocks noChangeArrowheads="1"/>
          </p:cNvSpPr>
          <p:nvPr/>
        </p:nvSpPr>
        <p:spPr bwMode="auto">
          <a:xfrm>
            <a:off x="3810000" y="5522913"/>
            <a:ext cx="1981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US" altLang="en-US" sz="1400" b="1" u="none" dirty="0">
                <a:solidFill>
                  <a:schemeClr val="tx1"/>
                </a:solidFill>
                <a:latin typeface="+mj-lt"/>
                <a:cs typeface="Arial" pitchFamily="34" charset="0"/>
              </a:rPr>
              <a:t>Favours Warfarin</a:t>
            </a:r>
          </a:p>
        </p:txBody>
      </p:sp>
      <p:sp>
        <p:nvSpPr>
          <p:cNvPr id="133" name="ZoneTexte 134"/>
          <p:cNvSpPr txBox="1">
            <a:spLocks noChangeArrowheads="1"/>
          </p:cNvSpPr>
          <p:nvPr/>
        </p:nvSpPr>
        <p:spPr bwMode="auto">
          <a:xfrm>
            <a:off x="5553075" y="5521325"/>
            <a:ext cx="2286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US" altLang="en-US" sz="1400" b="1" u="none" dirty="0">
                <a:solidFill>
                  <a:schemeClr val="tx1"/>
                </a:solidFill>
                <a:latin typeface="+mj-lt"/>
                <a:cs typeface="Arial" pitchFamily="34" charset="0"/>
              </a:rPr>
              <a:t>Favours Placebo</a:t>
            </a:r>
            <a:br>
              <a:rPr lang="en-US" altLang="en-US" sz="1400" b="1" u="none" dirty="0">
                <a:solidFill>
                  <a:schemeClr val="tx1"/>
                </a:solidFill>
                <a:latin typeface="+mj-lt"/>
                <a:cs typeface="Arial" pitchFamily="34" charset="0"/>
              </a:rPr>
            </a:br>
            <a:r>
              <a:rPr lang="en-US" altLang="en-US" sz="1400" b="1" u="none" dirty="0">
                <a:solidFill>
                  <a:schemeClr val="tx1"/>
                </a:solidFill>
                <a:latin typeface="+mj-lt"/>
                <a:cs typeface="Arial" pitchFamily="34" charset="0"/>
              </a:rPr>
              <a:t>or Control</a:t>
            </a:r>
          </a:p>
        </p:txBody>
      </p:sp>
      <p:sp>
        <p:nvSpPr>
          <p:cNvPr id="134" name="ZoneTexte 125"/>
          <p:cNvSpPr txBox="1">
            <a:spLocks noChangeArrowheads="1"/>
          </p:cNvSpPr>
          <p:nvPr/>
        </p:nvSpPr>
        <p:spPr bwMode="auto">
          <a:xfrm>
            <a:off x="7721600" y="4833938"/>
            <a:ext cx="10350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en-US" altLang="en-US" sz="1400" b="1" u="none" dirty="0">
                <a:solidFill>
                  <a:schemeClr val="tx1"/>
                </a:solidFill>
                <a:latin typeface="+mj-lt"/>
                <a:cs typeface="Arial" pitchFamily="34" charset="0"/>
              </a:rPr>
              <a:t>RRR: 64%</a:t>
            </a:r>
          </a:p>
        </p:txBody>
      </p:sp>
      <p:sp>
        <p:nvSpPr>
          <p:cNvPr id="135" name="Rectangle 134"/>
          <p:cNvSpPr>
            <a:spLocks noChangeArrowheads="1"/>
          </p:cNvSpPr>
          <p:nvPr/>
        </p:nvSpPr>
        <p:spPr bwMode="auto">
          <a:xfrm>
            <a:off x="8316913" y="231775"/>
            <a:ext cx="82708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nSpc>
                <a:spcPct val="90000"/>
              </a:lnSpc>
              <a:spcBef>
                <a:spcPct val="30000"/>
              </a:spcBef>
              <a:buClr>
                <a:srgbClr val="FF9900"/>
              </a:buClr>
              <a:buFont typeface="Wingdings" pitchFamily="2" charset="2"/>
              <a:buNone/>
            </a:pPr>
            <a:endParaRPr lang="en-US" altLang="en-US" u="none" dirty="0">
              <a:solidFill>
                <a:schemeClr val="tx1"/>
              </a:solidFill>
              <a:latin typeface="+mj-lt"/>
              <a:ea typeface="Arial Unicode MS" pitchFamily="34" charset="-128"/>
              <a:cs typeface="Arial Unicode MS" pitchFamily="34" charset="-128"/>
            </a:endParaRPr>
          </a:p>
        </p:txBody>
      </p:sp>
      <p:sp>
        <p:nvSpPr>
          <p:cNvPr id="136" name="TextBox 135"/>
          <p:cNvSpPr txBox="1">
            <a:spLocks noChangeArrowheads="1"/>
          </p:cNvSpPr>
          <p:nvPr/>
        </p:nvSpPr>
        <p:spPr bwMode="auto">
          <a:xfrm>
            <a:off x="420688" y="5886450"/>
            <a:ext cx="436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r>
              <a:rPr lang="de-CH" altLang="en-US" sz="1400" b="1" u="none" dirty="0">
                <a:solidFill>
                  <a:schemeClr val="tx1"/>
                </a:solidFill>
                <a:latin typeface="+mj-lt"/>
                <a:cs typeface="Arial" pitchFamily="34" charset="0"/>
              </a:rPr>
              <a:t>RRR all-cause mortality 26% (3% to 43%)</a:t>
            </a:r>
          </a:p>
          <a:p>
            <a:pPr algn="ctr" eaLnBrk="1" hangingPunct="1"/>
            <a:r>
              <a:rPr lang="de-CH" altLang="en-US" sz="1400" b="1" u="none" dirty="0">
                <a:solidFill>
                  <a:schemeClr val="tx1"/>
                </a:solidFill>
                <a:latin typeface="+mj-lt"/>
                <a:cs typeface="Arial" pitchFamily="34" charset="0"/>
              </a:rPr>
              <a:t>Absolute increase in risk of major ECH 0.3%/year</a:t>
            </a:r>
            <a:endParaRPr lang="en-GB" altLang="en-US" sz="1400" b="1" u="none" dirty="0">
              <a:solidFill>
                <a:schemeClr val="tx1"/>
              </a:solidFill>
              <a:latin typeface="+mj-lt"/>
              <a:cs typeface="Arial" pitchFamily="34" charset="0"/>
            </a:endParaRPr>
          </a:p>
        </p:txBody>
      </p:sp>
      <p:sp>
        <p:nvSpPr>
          <p:cNvPr id="137" name="Rectangle 8"/>
          <p:cNvSpPr>
            <a:spLocks noChangeArrowheads="1"/>
          </p:cNvSpPr>
          <p:nvPr/>
        </p:nvSpPr>
        <p:spPr bwMode="auto">
          <a:xfrm>
            <a:off x="5910263" y="6216650"/>
            <a:ext cx="2846387" cy="523220"/>
          </a:xfrm>
          <a:prstGeom prst="rect">
            <a:avLst/>
          </a:prstGeom>
          <a:noFill/>
          <a:ln w="9525">
            <a:noFill/>
            <a:miter lim="800000"/>
            <a:headEnd/>
            <a:tailEnd/>
          </a:ln>
        </p:spPr>
        <p:txBody>
          <a:bodyPr wrap="square">
            <a:spAutoFit/>
          </a:bodyPr>
          <a:lstStyle/>
          <a:p>
            <a:pPr>
              <a:defRPr/>
            </a:pPr>
            <a:r>
              <a:rPr lang="en-GB" sz="1400" u="none" dirty="0" smtClean="0">
                <a:latin typeface="+mj-lt"/>
                <a:cs typeface="Arial" charset="0"/>
              </a:rPr>
              <a:t>ECH = extracranial </a:t>
            </a:r>
            <a:r>
              <a:rPr lang="en-GB" sz="1400" u="none" dirty="0">
                <a:latin typeface="+mj-lt"/>
                <a:cs typeface="Arial" charset="0"/>
              </a:rPr>
              <a:t>haemorrhage </a:t>
            </a:r>
            <a:r>
              <a:rPr lang="en-GB" sz="1400" u="none" dirty="0" smtClean="0">
                <a:latin typeface="+mj-lt"/>
                <a:cs typeface="Arial" charset="0"/>
              </a:rPr>
              <a:t>RRR = relative </a:t>
            </a:r>
            <a:r>
              <a:rPr lang="en-GB" sz="1400" u="none" dirty="0">
                <a:latin typeface="+mj-lt"/>
                <a:cs typeface="Arial" charset="0"/>
              </a:rPr>
              <a:t>risk reduction</a:t>
            </a:r>
          </a:p>
        </p:txBody>
      </p:sp>
    </p:spTree>
    <p:extLst>
      <p:ext uri="{BB962C8B-B14F-4D97-AF65-F5344CB8AC3E}">
        <p14:creationId xmlns:p14="http://schemas.microsoft.com/office/powerpoint/2010/main" val="1268454342"/>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0350" y="175287"/>
            <a:ext cx="8688388" cy="1144929"/>
          </a:xfrm>
          <a:effectLst/>
        </p:spPr>
        <p:txBody>
          <a:bodyPr/>
          <a:lstStyle/>
          <a:p>
            <a:pPr>
              <a:lnSpc>
                <a:spcPct val="100000"/>
              </a:lnSpc>
            </a:pPr>
            <a:r>
              <a:rPr lang="en-GB" dirty="0" smtClean="0"/>
              <a:t>Warfarin-treated Patients </a:t>
            </a:r>
            <a:br>
              <a:rPr lang="en-GB" dirty="0" smtClean="0"/>
            </a:br>
            <a:r>
              <a:rPr lang="en-GB" sz="3200" i="1" dirty="0" smtClean="0"/>
              <a:t>Better Outcome </a:t>
            </a:r>
            <a:r>
              <a:rPr lang="en-GB" sz="3200" i="1" dirty="0"/>
              <a:t>I</a:t>
            </a:r>
            <a:r>
              <a:rPr lang="en-GB" sz="3200" i="1" dirty="0" smtClean="0"/>
              <a:t>rrespective of </a:t>
            </a:r>
            <a:r>
              <a:rPr lang="en-GB" sz="3200" i="1" dirty="0"/>
              <a:t>R</a:t>
            </a:r>
            <a:r>
              <a:rPr lang="en-GB" sz="3200" i="1" dirty="0" smtClean="0"/>
              <a:t>isks</a:t>
            </a:r>
            <a:endParaRPr lang="en-GB" i="1" dirty="0" smtClean="0"/>
          </a:p>
        </p:txBody>
      </p:sp>
      <p:sp>
        <p:nvSpPr>
          <p:cNvPr id="3" name="Rectangle 9"/>
          <p:cNvSpPr>
            <a:spLocks noChangeArrowheads="1"/>
          </p:cNvSpPr>
          <p:nvPr/>
        </p:nvSpPr>
        <p:spPr bwMode="auto">
          <a:xfrm>
            <a:off x="281215" y="1479703"/>
            <a:ext cx="8718331" cy="535531"/>
          </a:xfrm>
          <a:prstGeom prst="rect">
            <a:avLst/>
          </a:prstGeom>
          <a:solidFill>
            <a:schemeClr val="bg1"/>
          </a:solidFill>
          <a:ln w="9525">
            <a:noFill/>
            <a:miter lim="800000"/>
            <a:headEnd/>
            <a:tailEnd/>
          </a:ln>
          <a:effectLst/>
        </p:spPr>
        <p:txBody>
          <a:bodyPr>
            <a:spAutoFit/>
          </a:bodyPr>
          <a:lstStyle/>
          <a:p>
            <a:pPr algn="ctr">
              <a:lnSpc>
                <a:spcPct val="90000"/>
              </a:lnSpc>
              <a:spcBef>
                <a:spcPct val="30000"/>
              </a:spcBef>
              <a:buClr>
                <a:srgbClr val="FF9900"/>
              </a:buClr>
              <a:buFont typeface="Wingdings" pitchFamily="2" charset="2"/>
              <a:buNone/>
              <a:defRPr/>
            </a:pPr>
            <a:r>
              <a:rPr lang="en-GB" sz="1600" b="1" u="none" dirty="0">
                <a:latin typeface="+mj-lt"/>
                <a:ea typeface="ＭＳ Ｐゴシック" pitchFamily="34" charset="-128"/>
              </a:rPr>
              <a:t>All-cause mortality, </a:t>
            </a:r>
            <a:r>
              <a:rPr lang="en-GB" sz="1600" b="1" u="none" dirty="0" smtClean="0">
                <a:latin typeface="+mj-lt"/>
                <a:ea typeface="ＭＳ Ｐゴシック" pitchFamily="34" charset="-128"/>
              </a:rPr>
              <a:t>ischemic </a:t>
            </a:r>
            <a:r>
              <a:rPr lang="en-GB" sz="1600" b="1" u="none" dirty="0">
                <a:latin typeface="+mj-lt"/>
                <a:ea typeface="ＭＳ Ｐゴシック" pitchFamily="34" charset="-128"/>
              </a:rPr>
              <a:t>stroke, and intracranial bleeds in relation to use of oral anticoagulation in patients with different combinations of stroke and bleeding risks </a:t>
            </a:r>
            <a:endParaRPr lang="en-GB" sz="1600" b="1" u="none" kern="0" dirty="0">
              <a:latin typeface="+mj-lt"/>
              <a:ea typeface="ＭＳ Ｐゴシック" pitchFamily="34" charset="-128"/>
            </a:endParaRPr>
          </a:p>
        </p:txBody>
      </p:sp>
      <p:cxnSp>
        <p:nvCxnSpPr>
          <p:cNvPr id="4" name="Connecteur droit avec flèche 7"/>
          <p:cNvCxnSpPr>
            <a:cxnSpLocks noChangeShapeType="1"/>
          </p:cNvCxnSpPr>
          <p:nvPr/>
        </p:nvCxnSpPr>
        <p:spPr bwMode="auto">
          <a:xfrm flipV="1">
            <a:off x="1172414" y="2145367"/>
            <a:ext cx="0" cy="3816350"/>
          </a:xfrm>
          <a:prstGeom prst="straightConnector1">
            <a:avLst/>
          </a:prstGeom>
          <a:noFill/>
          <a:ln w="2857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5" name="TextBox 8"/>
          <p:cNvSpPr txBox="1">
            <a:spLocks noChangeArrowheads="1"/>
          </p:cNvSpPr>
          <p:nvPr/>
        </p:nvSpPr>
        <p:spPr bwMode="auto">
          <a:xfrm rot="16200000">
            <a:off x="-776181" y="3912780"/>
            <a:ext cx="3371850" cy="28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sz="1400" b="1" u="none" dirty="0">
                <a:latin typeface="+mj-lt"/>
              </a:rPr>
              <a:t>Risk for intracranial bleeding</a:t>
            </a:r>
          </a:p>
        </p:txBody>
      </p:sp>
      <p:cxnSp>
        <p:nvCxnSpPr>
          <p:cNvPr id="6" name="Connecteur droit avec flèche 10"/>
          <p:cNvCxnSpPr>
            <a:cxnSpLocks noChangeShapeType="1"/>
          </p:cNvCxnSpPr>
          <p:nvPr/>
        </p:nvCxnSpPr>
        <p:spPr bwMode="auto">
          <a:xfrm>
            <a:off x="1694078" y="6320245"/>
            <a:ext cx="6587910" cy="0"/>
          </a:xfrm>
          <a:prstGeom prst="straightConnector1">
            <a:avLst/>
          </a:prstGeom>
          <a:noFill/>
          <a:ln w="28575" algn="ctr">
            <a:solidFill>
              <a:schemeClr val="accent2"/>
            </a:solidFill>
            <a:prstDash val="sysDot"/>
            <a:round/>
            <a:headEnd/>
            <a:tailEnd type="arrow" w="med" len="med"/>
          </a:ln>
          <a:extLst>
            <a:ext uri="{909E8E84-426E-40DD-AFC4-6F175D3DCCD1}">
              <a14:hiddenFill xmlns:a14="http://schemas.microsoft.com/office/drawing/2010/main">
                <a:noFill/>
              </a14:hiddenFill>
            </a:ext>
          </a:extLst>
        </p:spPr>
      </p:cxnSp>
      <p:sp>
        <p:nvSpPr>
          <p:cNvPr id="7" name="TextBox 8"/>
          <p:cNvSpPr txBox="1">
            <a:spLocks noChangeArrowheads="1"/>
          </p:cNvSpPr>
          <p:nvPr/>
        </p:nvSpPr>
        <p:spPr bwMode="auto">
          <a:xfrm>
            <a:off x="5756359" y="6413147"/>
            <a:ext cx="2525629"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sz="1400" b="1" u="none" dirty="0">
                <a:latin typeface="+mj-lt"/>
              </a:rPr>
              <a:t>Risk for embolic stroke</a:t>
            </a:r>
          </a:p>
        </p:txBody>
      </p:sp>
      <p:sp>
        <p:nvSpPr>
          <p:cNvPr id="8" name="ZoneTexte 15"/>
          <p:cNvSpPr txBox="1">
            <a:spLocks noChangeArrowheads="1"/>
          </p:cNvSpPr>
          <p:nvPr/>
        </p:nvSpPr>
        <p:spPr bwMode="auto">
          <a:xfrm>
            <a:off x="2644959" y="2115205"/>
            <a:ext cx="199542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fr-FR" sz="1400" b="1" u="none" dirty="0">
                <a:latin typeface="+mj-lt"/>
              </a:rPr>
              <a:t>CHA</a:t>
            </a:r>
            <a:r>
              <a:rPr lang="fr-FR" sz="1400" b="1" u="none" baseline="-25000" dirty="0">
                <a:latin typeface="+mj-lt"/>
              </a:rPr>
              <a:t>2</a:t>
            </a:r>
            <a:r>
              <a:rPr lang="fr-FR" sz="1400" b="1" u="none" dirty="0">
                <a:latin typeface="+mj-lt"/>
              </a:rPr>
              <a:t>DS</a:t>
            </a:r>
            <a:r>
              <a:rPr lang="fr-FR" sz="1400" b="1" u="none" baseline="-25000" dirty="0">
                <a:latin typeface="+mj-lt"/>
              </a:rPr>
              <a:t>2</a:t>
            </a:r>
            <a:r>
              <a:rPr lang="fr-FR" sz="1400" b="1" u="none" dirty="0">
                <a:latin typeface="+mj-lt"/>
              </a:rPr>
              <a:t>-VASc </a:t>
            </a:r>
            <a:r>
              <a:rPr lang="fr-FR" sz="1400" b="1" u="none" dirty="0" smtClean="0">
                <a:latin typeface="+mj-lt"/>
              </a:rPr>
              <a:t>0–2 </a:t>
            </a:r>
            <a:r>
              <a:rPr lang="fr-FR" sz="1400" b="1" u="none" dirty="0">
                <a:latin typeface="+mj-lt"/>
              </a:rPr>
              <a:t>p</a:t>
            </a:r>
          </a:p>
        </p:txBody>
      </p:sp>
      <p:sp>
        <p:nvSpPr>
          <p:cNvPr id="9" name="ZoneTexte 16"/>
          <p:cNvSpPr txBox="1">
            <a:spLocks noChangeArrowheads="1"/>
          </p:cNvSpPr>
          <p:nvPr/>
        </p:nvSpPr>
        <p:spPr bwMode="auto">
          <a:xfrm>
            <a:off x="5746833" y="2123142"/>
            <a:ext cx="199542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fr-FR" sz="1400" b="1" u="none" dirty="0">
                <a:latin typeface="+mj-lt"/>
              </a:rPr>
              <a:t>CHA</a:t>
            </a:r>
            <a:r>
              <a:rPr lang="fr-FR" sz="1400" b="1" u="none" baseline="-25000" dirty="0">
                <a:latin typeface="+mj-lt"/>
              </a:rPr>
              <a:t>2</a:t>
            </a:r>
            <a:r>
              <a:rPr lang="fr-FR" sz="1400" b="1" u="none" dirty="0">
                <a:latin typeface="+mj-lt"/>
              </a:rPr>
              <a:t>DS</a:t>
            </a:r>
            <a:r>
              <a:rPr lang="fr-FR" sz="1400" b="1" u="none" baseline="-25000" dirty="0">
                <a:latin typeface="+mj-lt"/>
              </a:rPr>
              <a:t>2</a:t>
            </a:r>
            <a:r>
              <a:rPr lang="fr-FR" sz="1400" b="1" u="none" dirty="0">
                <a:latin typeface="+mj-lt"/>
              </a:rPr>
              <a:t>-VASc </a:t>
            </a:r>
            <a:r>
              <a:rPr lang="fr-FR" sz="1400" b="1" u="none" dirty="0" smtClean="0">
                <a:latin typeface="+mj-lt"/>
              </a:rPr>
              <a:t>≥3 </a:t>
            </a:r>
            <a:r>
              <a:rPr lang="fr-FR" sz="1400" b="1" u="none" dirty="0">
                <a:latin typeface="+mj-lt"/>
              </a:rPr>
              <a:t>p</a:t>
            </a:r>
          </a:p>
        </p:txBody>
      </p:sp>
      <p:sp>
        <p:nvSpPr>
          <p:cNvPr id="10" name="ZoneTexte 17"/>
          <p:cNvSpPr txBox="1">
            <a:spLocks noChangeArrowheads="1"/>
          </p:cNvSpPr>
          <p:nvPr/>
        </p:nvSpPr>
        <p:spPr bwMode="auto">
          <a:xfrm rot="16200000">
            <a:off x="692751" y="4968080"/>
            <a:ext cx="165024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fr-FR" sz="1400" b="1" u="none" dirty="0">
                <a:latin typeface="+mj-lt"/>
              </a:rPr>
              <a:t>HAS-BLED </a:t>
            </a:r>
            <a:r>
              <a:rPr lang="fr-FR" sz="1400" b="1" u="none" dirty="0" smtClean="0">
                <a:latin typeface="+mj-lt"/>
              </a:rPr>
              <a:t>0–2 </a:t>
            </a:r>
            <a:r>
              <a:rPr lang="fr-FR" sz="1400" b="1" u="none" dirty="0">
                <a:latin typeface="+mj-lt"/>
              </a:rPr>
              <a:t>p</a:t>
            </a:r>
          </a:p>
        </p:txBody>
      </p:sp>
      <p:sp>
        <p:nvSpPr>
          <p:cNvPr id="11" name="ZoneTexte 18"/>
          <p:cNvSpPr txBox="1">
            <a:spLocks noChangeArrowheads="1"/>
          </p:cNvSpPr>
          <p:nvPr/>
        </p:nvSpPr>
        <p:spPr bwMode="auto">
          <a:xfrm rot="16200000">
            <a:off x="724915" y="3092316"/>
            <a:ext cx="1600200" cy="28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fr-FR" sz="1400" b="1" u="none" dirty="0">
                <a:latin typeface="+mj-lt"/>
              </a:rPr>
              <a:t>HAS-BLED </a:t>
            </a:r>
            <a:r>
              <a:rPr lang="fr-FR" sz="1400" b="1" u="none" dirty="0" smtClean="0">
                <a:latin typeface="+mj-lt"/>
              </a:rPr>
              <a:t>≥3 </a:t>
            </a:r>
            <a:r>
              <a:rPr lang="fr-FR" sz="1400" b="1" u="none" dirty="0">
                <a:latin typeface="+mj-lt"/>
              </a:rPr>
              <a:t>p</a:t>
            </a:r>
          </a:p>
        </p:txBody>
      </p:sp>
      <p:sp>
        <p:nvSpPr>
          <p:cNvPr id="12" name="Text Box 10"/>
          <p:cNvSpPr txBox="1">
            <a:spLocks noChangeArrowheads="1"/>
          </p:cNvSpPr>
          <p:nvPr/>
        </p:nvSpPr>
        <p:spPr bwMode="gray">
          <a:xfrm>
            <a:off x="4568946" y="4059892"/>
            <a:ext cx="51115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en-US" sz="1100" b="1" u="none" dirty="0">
                <a:latin typeface="+mj-lt"/>
              </a:rPr>
              <a:t>Years</a:t>
            </a:r>
          </a:p>
        </p:txBody>
      </p:sp>
      <p:sp>
        <p:nvSpPr>
          <p:cNvPr id="13" name="Text Box 10"/>
          <p:cNvSpPr txBox="1">
            <a:spLocks noChangeArrowheads="1"/>
          </p:cNvSpPr>
          <p:nvPr/>
        </p:nvSpPr>
        <p:spPr bwMode="gray">
          <a:xfrm>
            <a:off x="4568946" y="5990292"/>
            <a:ext cx="51115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en-US" sz="1100" b="1" u="none" dirty="0">
                <a:latin typeface="+mj-lt"/>
              </a:rPr>
              <a:t>Years</a:t>
            </a:r>
          </a:p>
        </p:txBody>
      </p:sp>
      <p:sp>
        <p:nvSpPr>
          <p:cNvPr id="14" name="Text Box 10"/>
          <p:cNvSpPr txBox="1">
            <a:spLocks noChangeArrowheads="1"/>
          </p:cNvSpPr>
          <p:nvPr/>
        </p:nvSpPr>
        <p:spPr bwMode="gray">
          <a:xfrm>
            <a:off x="7645421" y="4067830"/>
            <a:ext cx="51115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en-US" sz="1100" b="1" u="none" dirty="0">
                <a:latin typeface="+mj-lt"/>
              </a:rPr>
              <a:t>Years</a:t>
            </a:r>
          </a:p>
        </p:txBody>
      </p:sp>
      <p:sp>
        <p:nvSpPr>
          <p:cNvPr id="15" name="Text Box 10"/>
          <p:cNvSpPr txBox="1">
            <a:spLocks noChangeArrowheads="1"/>
          </p:cNvSpPr>
          <p:nvPr/>
        </p:nvSpPr>
        <p:spPr bwMode="gray">
          <a:xfrm>
            <a:off x="7645421" y="5915680"/>
            <a:ext cx="51115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en-US" sz="1100" b="1" u="none" dirty="0">
                <a:latin typeface="+mj-lt"/>
              </a:rPr>
              <a:t>Years</a:t>
            </a:r>
          </a:p>
        </p:txBody>
      </p:sp>
      <p:sp>
        <p:nvSpPr>
          <p:cNvPr id="16" name="TextBox 8"/>
          <p:cNvSpPr txBox="1">
            <a:spLocks noChangeArrowheads="1"/>
          </p:cNvSpPr>
          <p:nvPr/>
        </p:nvSpPr>
        <p:spPr bwMode="auto">
          <a:xfrm rot="16200000">
            <a:off x="1054309" y="5048909"/>
            <a:ext cx="1647825" cy="24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sz="1100" b="1" u="none" dirty="0">
                <a:latin typeface="+mj-lt"/>
              </a:rPr>
              <a:t>Proportion surviving</a:t>
            </a:r>
          </a:p>
        </p:txBody>
      </p:sp>
      <p:sp>
        <p:nvSpPr>
          <p:cNvPr id="17" name="TextBox 8"/>
          <p:cNvSpPr txBox="1">
            <a:spLocks noChangeArrowheads="1"/>
          </p:cNvSpPr>
          <p:nvPr/>
        </p:nvSpPr>
        <p:spPr bwMode="auto">
          <a:xfrm rot="16200000">
            <a:off x="1054309" y="3155021"/>
            <a:ext cx="1647825" cy="24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sz="1100" b="1" u="none" dirty="0">
                <a:latin typeface="+mj-lt"/>
              </a:rPr>
              <a:t>Proportion surviving</a:t>
            </a:r>
          </a:p>
        </p:txBody>
      </p:sp>
      <p:sp>
        <p:nvSpPr>
          <p:cNvPr id="18" name="TextBox 8"/>
          <p:cNvSpPr txBox="1">
            <a:spLocks noChangeArrowheads="1"/>
          </p:cNvSpPr>
          <p:nvPr/>
        </p:nvSpPr>
        <p:spPr bwMode="auto">
          <a:xfrm>
            <a:off x="1995693" y="3856692"/>
            <a:ext cx="3603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u="none" dirty="0">
                <a:latin typeface="+mj-lt"/>
              </a:rPr>
              <a:t>0.0</a:t>
            </a:r>
          </a:p>
        </p:txBody>
      </p:sp>
      <p:sp>
        <p:nvSpPr>
          <p:cNvPr id="19" name="TextBox 8"/>
          <p:cNvSpPr txBox="1">
            <a:spLocks noChangeArrowheads="1"/>
          </p:cNvSpPr>
          <p:nvPr/>
        </p:nvSpPr>
        <p:spPr bwMode="auto">
          <a:xfrm>
            <a:off x="1995693" y="3569355"/>
            <a:ext cx="360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u="none" dirty="0">
                <a:latin typeface="+mj-lt"/>
              </a:rPr>
              <a:t>0.2</a:t>
            </a:r>
          </a:p>
        </p:txBody>
      </p:sp>
      <p:sp>
        <p:nvSpPr>
          <p:cNvPr id="20" name="TextBox 8"/>
          <p:cNvSpPr txBox="1">
            <a:spLocks noChangeArrowheads="1"/>
          </p:cNvSpPr>
          <p:nvPr/>
        </p:nvSpPr>
        <p:spPr bwMode="auto">
          <a:xfrm>
            <a:off x="1995693" y="3277255"/>
            <a:ext cx="3603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u="none" dirty="0">
                <a:latin typeface="+mj-lt"/>
              </a:rPr>
              <a:t>0.4</a:t>
            </a:r>
          </a:p>
        </p:txBody>
      </p:sp>
      <p:sp>
        <p:nvSpPr>
          <p:cNvPr id="21" name="TextBox 8"/>
          <p:cNvSpPr txBox="1">
            <a:spLocks noChangeArrowheads="1"/>
          </p:cNvSpPr>
          <p:nvPr/>
        </p:nvSpPr>
        <p:spPr bwMode="auto">
          <a:xfrm>
            <a:off x="1995693" y="2994680"/>
            <a:ext cx="360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u="none" dirty="0">
                <a:latin typeface="+mj-lt"/>
              </a:rPr>
              <a:t>0.6</a:t>
            </a:r>
          </a:p>
        </p:txBody>
      </p:sp>
      <p:sp>
        <p:nvSpPr>
          <p:cNvPr id="22" name="TextBox 8"/>
          <p:cNvSpPr txBox="1">
            <a:spLocks noChangeArrowheads="1"/>
          </p:cNvSpPr>
          <p:nvPr/>
        </p:nvSpPr>
        <p:spPr bwMode="auto">
          <a:xfrm>
            <a:off x="1995693" y="2708930"/>
            <a:ext cx="3603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u="none" dirty="0">
                <a:latin typeface="+mj-lt"/>
              </a:rPr>
              <a:t>0.8</a:t>
            </a:r>
          </a:p>
        </p:txBody>
      </p:sp>
      <p:sp>
        <p:nvSpPr>
          <p:cNvPr id="23" name="TextBox 8"/>
          <p:cNvSpPr txBox="1">
            <a:spLocks noChangeArrowheads="1"/>
          </p:cNvSpPr>
          <p:nvPr/>
        </p:nvSpPr>
        <p:spPr bwMode="auto">
          <a:xfrm>
            <a:off x="1997280" y="2420005"/>
            <a:ext cx="360351"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u="none" dirty="0">
                <a:latin typeface="+mj-lt"/>
              </a:rPr>
              <a:t>1.0</a:t>
            </a:r>
          </a:p>
        </p:txBody>
      </p:sp>
      <p:sp>
        <p:nvSpPr>
          <p:cNvPr id="24" name="TextBox 8"/>
          <p:cNvSpPr txBox="1">
            <a:spLocks noChangeArrowheads="1"/>
          </p:cNvSpPr>
          <p:nvPr/>
        </p:nvSpPr>
        <p:spPr bwMode="auto">
          <a:xfrm>
            <a:off x="1995693" y="5782330"/>
            <a:ext cx="360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u="none" dirty="0">
                <a:latin typeface="+mj-lt"/>
              </a:rPr>
              <a:t>0.0</a:t>
            </a:r>
          </a:p>
        </p:txBody>
      </p:sp>
      <p:sp>
        <p:nvSpPr>
          <p:cNvPr id="25" name="TextBox 8"/>
          <p:cNvSpPr txBox="1">
            <a:spLocks noChangeArrowheads="1"/>
          </p:cNvSpPr>
          <p:nvPr/>
        </p:nvSpPr>
        <p:spPr bwMode="auto">
          <a:xfrm>
            <a:off x="1995693" y="5493405"/>
            <a:ext cx="360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u="none" dirty="0">
                <a:latin typeface="+mj-lt"/>
              </a:rPr>
              <a:t>0.2</a:t>
            </a:r>
          </a:p>
        </p:txBody>
      </p:sp>
      <p:sp>
        <p:nvSpPr>
          <p:cNvPr id="26" name="TextBox 8"/>
          <p:cNvSpPr txBox="1">
            <a:spLocks noChangeArrowheads="1"/>
          </p:cNvSpPr>
          <p:nvPr/>
        </p:nvSpPr>
        <p:spPr bwMode="auto">
          <a:xfrm>
            <a:off x="1995693" y="5202892"/>
            <a:ext cx="3603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u="none" dirty="0">
                <a:latin typeface="+mj-lt"/>
              </a:rPr>
              <a:t>0.4</a:t>
            </a:r>
          </a:p>
        </p:txBody>
      </p:sp>
      <p:sp>
        <p:nvSpPr>
          <p:cNvPr id="27" name="TextBox 8"/>
          <p:cNvSpPr txBox="1">
            <a:spLocks noChangeArrowheads="1"/>
          </p:cNvSpPr>
          <p:nvPr/>
        </p:nvSpPr>
        <p:spPr bwMode="auto">
          <a:xfrm>
            <a:off x="1995693" y="4918730"/>
            <a:ext cx="3603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u="none" dirty="0">
                <a:latin typeface="+mj-lt"/>
              </a:rPr>
              <a:t>0.6</a:t>
            </a:r>
          </a:p>
        </p:txBody>
      </p:sp>
      <p:sp>
        <p:nvSpPr>
          <p:cNvPr id="28" name="TextBox 8"/>
          <p:cNvSpPr txBox="1">
            <a:spLocks noChangeArrowheads="1"/>
          </p:cNvSpPr>
          <p:nvPr/>
        </p:nvSpPr>
        <p:spPr bwMode="auto">
          <a:xfrm>
            <a:off x="1995693" y="4634567"/>
            <a:ext cx="3603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u="none" dirty="0">
                <a:latin typeface="+mj-lt"/>
              </a:rPr>
              <a:t>0.8</a:t>
            </a:r>
          </a:p>
        </p:txBody>
      </p:sp>
      <p:sp>
        <p:nvSpPr>
          <p:cNvPr id="29" name="TextBox 8"/>
          <p:cNvSpPr txBox="1">
            <a:spLocks noChangeArrowheads="1"/>
          </p:cNvSpPr>
          <p:nvPr/>
        </p:nvSpPr>
        <p:spPr bwMode="auto">
          <a:xfrm>
            <a:off x="1997280" y="4345642"/>
            <a:ext cx="360351"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u="none" dirty="0">
                <a:latin typeface="+mj-lt"/>
              </a:rPr>
              <a:t>1.0</a:t>
            </a:r>
          </a:p>
        </p:txBody>
      </p:sp>
      <p:sp>
        <p:nvSpPr>
          <p:cNvPr id="30" name="TextBox 8"/>
          <p:cNvSpPr txBox="1">
            <a:spLocks noChangeArrowheads="1"/>
          </p:cNvSpPr>
          <p:nvPr/>
        </p:nvSpPr>
        <p:spPr bwMode="auto">
          <a:xfrm rot="16200000">
            <a:off x="4162533" y="5048909"/>
            <a:ext cx="1647825" cy="24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sz="1100" b="1" u="none" dirty="0">
                <a:latin typeface="+mj-lt"/>
              </a:rPr>
              <a:t>Proportion surviving</a:t>
            </a:r>
          </a:p>
        </p:txBody>
      </p:sp>
      <p:sp>
        <p:nvSpPr>
          <p:cNvPr id="31" name="TextBox 8"/>
          <p:cNvSpPr txBox="1">
            <a:spLocks noChangeArrowheads="1"/>
          </p:cNvSpPr>
          <p:nvPr/>
        </p:nvSpPr>
        <p:spPr bwMode="auto">
          <a:xfrm rot="16200000">
            <a:off x="4161739" y="3154228"/>
            <a:ext cx="1647825" cy="24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sz="1100" b="1" u="none" dirty="0">
                <a:latin typeface="+mj-lt"/>
              </a:rPr>
              <a:t>Proportion surviving</a:t>
            </a:r>
          </a:p>
        </p:txBody>
      </p:sp>
      <p:sp>
        <p:nvSpPr>
          <p:cNvPr id="32" name="TextBox 8"/>
          <p:cNvSpPr txBox="1">
            <a:spLocks noChangeArrowheads="1"/>
          </p:cNvSpPr>
          <p:nvPr/>
        </p:nvSpPr>
        <p:spPr bwMode="auto">
          <a:xfrm>
            <a:off x="5102329" y="3856692"/>
            <a:ext cx="360351"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b="1" u="none" dirty="0">
                <a:latin typeface="+mj-lt"/>
              </a:rPr>
              <a:t>0.0</a:t>
            </a:r>
          </a:p>
        </p:txBody>
      </p:sp>
      <p:sp>
        <p:nvSpPr>
          <p:cNvPr id="33" name="TextBox 8"/>
          <p:cNvSpPr txBox="1">
            <a:spLocks noChangeArrowheads="1"/>
          </p:cNvSpPr>
          <p:nvPr/>
        </p:nvSpPr>
        <p:spPr bwMode="auto">
          <a:xfrm>
            <a:off x="5103917" y="3569355"/>
            <a:ext cx="3587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b="1" u="none" dirty="0">
                <a:latin typeface="+mj-lt"/>
              </a:rPr>
              <a:t>0.2</a:t>
            </a:r>
          </a:p>
        </p:txBody>
      </p:sp>
      <p:sp>
        <p:nvSpPr>
          <p:cNvPr id="34" name="TextBox 8"/>
          <p:cNvSpPr txBox="1">
            <a:spLocks noChangeArrowheads="1"/>
          </p:cNvSpPr>
          <p:nvPr/>
        </p:nvSpPr>
        <p:spPr bwMode="auto">
          <a:xfrm>
            <a:off x="5103917" y="3277255"/>
            <a:ext cx="3587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b="1" u="none" dirty="0">
                <a:latin typeface="+mj-lt"/>
              </a:rPr>
              <a:t>0.4</a:t>
            </a:r>
          </a:p>
        </p:txBody>
      </p:sp>
      <p:sp>
        <p:nvSpPr>
          <p:cNvPr id="35" name="TextBox 8"/>
          <p:cNvSpPr txBox="1">
            <a:spLocks noChangeArrowheads="1"/>
          </p:cNvSpPr>
          <p:nvPr/>
        </p:nvSpPr>
        <p:spPr bwMode="auto">
          <a:xfrm>
            <a:off x="5103917" y="2994680"/>
            <a:ext cx="3587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b="1" u="none" dirty="0">
                <a:latin typeface="+mj-lt"/>
              </a:rPr>
              <a:t>0.6</a:t>
            </a:r>
          </a:p>
        </p:txBody>
      </p:sp>
      <p:sp>
        <p:nvSpPr>
          <p:cNvPr id="36" name="TextBox 8"/>
          <p:cNvSpPr txBox="1">
            <a:spLocks noChangeArrowheads="1"/>
          </p:cNvSpPr>
          <p:nvPr/>
        </p:nvSpPr>
        <p:spPr bwMode="auto">
          <a:xfrm>
            <a:off x="5103917" y="2708930"/>
            <a:ext cx="3587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b="1" u="none" dirty="0">
                <a:latin typeface="+mj-lt"/>
              </a:rPr>
              <a:t>0.8</a:t>
            </a:r>
          </a:p>
        </p:txBody>
      </p:sp>
      <p:sp>
        <p:nvSpPr>
          <p:cNvPr id="37" name="TextBox 8"/>
          <p:cNvSpPr txBox="1">
            <a:spLocks noChangeArrowheads="1"/>
          </p:cNvSpPr>
          <p:nvPr/>
        </p:nvSpPr>
        <p:spPr bwMode="auto">
          <a:xfrm>
            <a:off x="5105504" y="2420005"/>
            <a:ext cx="3587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b="1" u="none" dirty="0">
                <a:latin typeface="+mj-lt"/>
              </a:rPr>
              <a:t>1.0</a:t>
            </a:r>
          </a:p>
        </p:txBody>
      </p:sp>
      <p:sp>
        <p:nvSpPr>
          <p:cNvPr id="38" name="TextBox 8"/>
          <p:cNvSpPr txBox="1">
            <a:spLocks noChangeArrowheads="1"/>
          </p:cNvSpPr>
          <p:nvPr/>
        </p:nvSpPr>
        <p:spPr bwMode="auto">
          <a:xfrm>
            <a:off x="5102329" y="5782330"/>
            <a:ext cx="360351"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b="1" u="none" dirty="0">
                <a:latin typeface="+mj-lt"/>
              </a:rPr>
              <a:t>0.0</a:t>
            </a:r>
          </a:p>
        </p:txBody>
      </p:sp>
      <p:sp>
        <p:nvSpPr>
          <p:cNvPr id="39" name="TextBox 8"/>
          <p:cNvSpPr txBox="1">
            <a:spLocks noChangeArrowheads="1"/>
          </p:cNvSpPr>
          <p:nvPr/>
        </p:nvSpPr>
        <p:spPr bwMode="auto">
          <a:xfrm>
            <a:off x="5103917" y="5493405"/>
            <a:ext cx="3587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b="1" u="none" dirty="0">
                <a:latin typeface="+mj-lt"/>
              </a:rPr>
              <a:t>0.2</a:t>
            </a:r>
          </a:p>
        </p:txBody>
      </p:sp>
      <p:sp>
        <p:nvSpPr>
          <p:cNvPr id="40" name="TextBox 8"/>
          <p:cNvSpPr txBox="1">
            <a:spLocks noChangeArrowheads="1"/>
          </p:cNvSpPr>
          <p:nvPr/>
        </p:nvSpPr>
        <p:spPr bwMode="auto">
          <a:xfrm>
            <a:off x="5103917" y="5202892"/>
            <a:ext cx="3587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b="1" u="none" dirty="0">
                <a:latin typeface="+mj-lt"/>
              </a:rPr>
              <a:t>0.4</a:t>
            </a:r>
          </a:p>
        </p:txBody>
      </p:sp>
      <p:sp>
        <p:nvSpPr>
          <p:cNvPr id="41" name="TextBox 8"/>
          <p:cNvSpPr txBox="1">
            <a:spLocks noChangeArrowheads="1"/>
          </p:cNvSpPr>
          <p:nvPr/>
        </p:nvSpPr>
        <p:spPr bwMode="auto">
          <a:xfrm>
            <a:off x="5103917" y="4918730"/>
            <a:ext cx="3587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b="1" u="none" dirty="0">
                <a:latin typeface="+mj-lt"/>
              </a:rPr>
              <a:t>0.6</a:t>
            </a:r>
          </a:p>
        </p:txBody>
      </p:sp>
      <p:sp>
        <p:nvSpPr>
          <p:cNvPr id="42" name="TextBox 8"/>
          <p:cNvSpPr txBox="1">
            <a:spLocks noChangeArrowheads="1"/>
          </p:cNvSpPr>
          <p:nvPr/>
        </p:nvSpPr>
        <p:spPr bwMode="auto">
          <a:xfrm>
            <a:off x="5103917" y="4634567"/>
            <a:ext cx="3587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b="1" u="none" dirty="0">
                <a:latin typeface="+mj-lt"/>
              </a:rPr>
              <a:t>0.8</a:t>
            </a:r>
          </a:p>
        </p:txBody>
      </p:sp>
      <p:sp>
        <p:nvSpPr>
          <p:cNvPr id="43" name="TextBox 8"/>
          <p:cNvSpPr txBox="1">
            <a:spLocks noChangeArrowheads="1"/>
          </p:cNvSpPr>
          <p:nvPr/>
        </p:nvSpPr>
        <p:spPr bwMode="auto">
          <a:xfrm>
            <a:off x="5105504" y="4345642"/>
            <a:ext cx="3587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r" eaLnBrk="1" hangingPunct="1">
              <a:lnSpc>
                <a:spcPct val="90000"/>
              </a:lnSpc>
              <a:spcBef>
                <a:spcPct val="30000"/>
              </a:spcBef>
              <a:buClr>
                <a:srgbClr val="FF9900"/>
              </a:buClr>
              <a:buFont typeface="Wingdings" pitchFamily="2" charset="2"/>
              <a:buNone/>
            </a:pPr>
            <a:r>
              <a:rPr lang="en-GB" b="1" u="none" dirty="0">
                <a:latin typeface="+mj-lt"/>
              </a:rPr>
              <a:t>1.0</a:t>
            </a:r>
          </a:p>
        </p:txBody>
      </p:sp>
      <p:sp>
        <p:nvSpPr>
          <p:cNvPr id="46" name="Text Box 10"/>
          <p:cNvSpPr txBox="1">
            <a:spLocks noChangeArrowheads="1"/>
          </p:cNvSpPr>
          <p:nvPr/>
        </p:nvSpPr>
        <p:spPr bwMode="gray">
          <a:xfrm>
            <a:off x="7053303" y="2907367"/>
            <a:ext cx="52068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en-US" sz="1100" b="1" u="none" dirty="0">
                <a:latin typeface="+mj-lt"/>
              </a:rPr>
              <a:t>OAC</a:t>
            </a:r>
          </a:p>
        </p:txBody>
      </p:sp>
      <p:sp>
        <p:nvSpPr>
          <p:cNvPr id="47" name="Text Box 10"/>
          <p:cNvSpPr txBox="1">
            <a:spLocks noChangeArrowheads="1"/>
          </p:cNvSpPr>
          <p:nvPr/>
        </p:nvSpPr>
        <p:spPr bwMode="gray">
          <a:xfrm>
            <a:off x="7064415" y="3277255"/>
            <a:ext cx="584181"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en-US" sz="1100" b="1" u="none" dirty="0">
                <a:latin typeface="+mj-lt"/>
              </a:rPr>
              <a:t>no OAC</a:t>
            </a:r>
          </a:p>
        </p:txBody>
      </p:sp>
      <p:sp>
        <p:nvSpPr>
          <p:cNvPr id="50" name="Text Box 10"/>
          <p:cNvSpPr txBox="1">
            <a:spLocks noChangeArrowheads="1"/>
          </p:cNvSpPr>
          <p:nvPr/>
        </p:nvSpPr>
        <p:spPr bwMode="gray">
          <a:xfrm>
            <a:off x="7067590" y="4693305"/>
            <a:ext cx="52068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en-US" sz="1100" b="1" u="none" dirty="0">
                <a:latin typeface="+mj-lt"/>
              </a:rPr>
              <a:t>OAC</a:t>
            </a:r>
          </a:p>
        </p:txBody>
      </p:sp>
      <p:sp>
        <p:nvSpPr>
          <p:cNvPr id="51" name="Text Box 10"/>
          <p:cNvSpPr txBox="1">
            <a:spLocks noChangeArrowheads="1"/>
          </p:cNvSpPr>
          <p:nvPr/>
        </p:nvSpPr>
        <p:spPr bwMode="gray">
          <a:xfrm>
            <a:off x="7069178" y="5072717"/>
            <a:ext cx="584181"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en-US" sz="1100" b="1" u="none" dirty="0">
                <a:latin typeface="+mj-lt"/>
              </a:rPr>
              <a:t>no OAC</a:t>
            </a:r>
          </a:p>
        </p:txBody>
      </p:sp>
      <p:sp>
        <p:nvSpPr>
          <p:cNvPr id="52" name="ZoneTexte 63"/>
          <p:cNvSpPr txBox="1">
            <a:spLocks noChangeArrowheads="1"/>
          </p:cNvSpPr>
          <p:nvPr/>
        </p:nvSpPr>
        <p:spPr bwMode="auto">
          <a:xfrm>
            <a:off x="3123957" y="2353757"/>
            <a:ext cx="81304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fr-FR" b="1" i="1" u="none" dirty="0">
                <a:latin typeface="+mj-lt"/>
              </a:rPr>
              <a:t>P</a:t>
            </a:r>
            <a:r>
              <a:rPr lang="fr-FR" b="1" u="none" dirty="0" smtClean="0">
                <a:latin typeface="+mj-lt"/>
              </a:rPr>
              <a:t> &lt; .</a:t>
            </a:r>
            <a:r>
              <a:rPr lang="fr-FR" b="1" u="none" dirty="0">
                <a:latin typeface="+mj-lt"/>
              </a:rPr>
              <a:t>00001</a:t>
            </a:r>
          </a:p>
          <a:p>
            <a:pPr eaLnBrk="1" hangingPunct="1">
              <a:lnSpc>
                <a:spcPct val="90000"/>
              </a:lnSpc>
              <a:spcBef>
                <a:spcPct val="30000"/>
              </a:spcBef>
              <a:buClr>
                <a:srgbClr val="FF9900"/>
              </a:buClr>
              <a:buFont typeface="Wingdings" pitchFamily="2" charset="2"/>
              <a:buNone/>
            </a:pPr>
            <a:r>
              <a:rPr lang="fr-FR" b="1" u="none" dirty="0">
                <a:latin typeface="+mj-lt"/>
              </a:rPr>
              <a:t>(</a:t>
            </a:r>
            <a:r>
              <a:rPr lang="fr-FR" b="1" u="none" dirty="0" smtClean="0">
                <a:latin typeface="+mj-lt"/>
              </a:rPr>
              <a:t>n = 1,787</a:t>
            </a:r>
            <a:r>
              <a:rPr lang="fr-FR" b="1" u="none" dirty="0">
                <a:latin typeface="+mj-lt"/>
              </a:rPr>
              <a:t>)</a:t>
            </a:r>
          </a:p>
        </p:txBody>
      </p:sp>
      <p:sp>
        <p:nvSpPr>
          <p:cNvPr id="53" name="ZoneTexte 64"/>
          <p:cNvSpPr txBox="1">
            <a:spLocks noChangeArrowheads="1"/>
          </p:cNvSpPr>
          <p:nvPr/>
        </p:nvSpPr>
        <p:spPr bwMode="auto">
          <a:xfrm>
            <a:off x="4078173" y="4477535"/>
            <a:ext cx="8835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fr-FR" b="1" i="1" u="none" dirty="0"/>
              <a:t>P</a:t>
            </a:r>
            <a:r>
              <a:rPr lang="fr-FR" b="1" u="none" dirty="0" smtClean="0">
                <a:latin typeface="+mj-lt"/>
              </a:rPr>
              <a:t> &lt; .00001</a:t>
            </a:r>
            <a:endParaRPr lang="fr-FR" b="1" u="none" dirty="0">
              <a:latin typeface="+mj-lt"/>
            </a:endParaRPr>
          </a:p>
          <a:p>
            <a:pPr eaLnBrk="1" hangingPunct="1">
              <a:lnSpc>
                <a:spcPct val="90000"/>
              </a:lnSpc>
              <a:spcBef>
                <a:spcPct val="30000"/>
              </a:spcBef>
              <a:buClr>
                <a:srgbClr val="FF9900"/>
              </a:buClr>
              <a:buFont typeface="Wingdings" pitchFamily="2" charset="2"/>
              <a:buNone/>
            </a:pPr>
            <a:r>
              <a:rPr lang="fr-FR" b="1" u="none" dirty="0">
                <a:latin typeface="+mj-lt"/>
              </a:rPr>
              <a:t>(</a:t>
            </a:r>
            <a:r>
              <a:rPr lang="fr-FR" b="1" u="none" dirty="0" smtClean="0">
                <a:latin typeface="+mj-lt"/>
              </a:rPr>
              <a:t>n = 43,395</a:t>
            </a:r>
            <a:r>
              <a:rPr lang="fr-FR" b="1" u="none" dirty="0">
                <a:latin typeface="+mj-lt"/>
              </a:rPr>
              <a:t>)</a:t>
            </a:r>
          </a:p>
        </p:txBody>
      </p:sp>
      <p:sp>
        <p:nvSpPr>
          <p:cNvPr id="54" name="ZoneTexte 65"/>
          <p:cNvSpPr txBox="1">
            <a:spLocks noChangeArrowheads="1"/>
          </p:cNvSpPr>
          <p:nvPr/>
        </p:nvSpPr>
        <p:spPr bwMode="auto">
          <a:xfrm>
            <a:off x="6302756" y="2464731"/>
            <a:ext cx="8835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fr-FR" b="1" i="1" u="none" dirty="0"/>
              <a:t>P</a:t>
            </a:r>
            <a:r>
              <a:rPr lang="fr-FR" b="1" u="none" dirty="0" smtClean="0">
                <a:latin typeface="+mj-lt"/>
              </a:rPr>
              <a:t> &lt; .00001</a:t>
            </a:r>
            <a:endParaRPr lang="fr-FR" b="1" u="none" dirty="0">
              <a:latin typeface="+mj-lt"/>
            </a:endParaRPr>
          </a:p>
          <a:p>
            <a:pPr eaLnBrk="1" hangingPunct="1">
              <a:lnSpc>
                <a:spcPct val="90000"/>
              </a:lnSpc>
              <a:spcBef>
                <a:spcPct val="30000"/>
              </a:spcBef>
              <a:buClr>
                <a:srgbClr val="FF9900"/>
              </a:buClr>
              <a:buFont typeface="Wingdings" pitchFamily="2" charset="2"/>
              <a:buNone/>
            </a:pPr>
            <a:r>
              <a:rPr lang="fr-FR" b="1" u="none" dirty="0">
                <a:latin typeface="+mj-lt"/>
              </a:rPr>
              <a:t>(</a:t>
            </a:r>
            <a:r>
              <a:rPr lang="fr-FR" b="1" u="none" dirty="0" smtClean="0">
                <a:latin typeface="+mj-lt"/>
              </a:rPr>
              <a:t>n = 59,817</a:t>
            </a:r>
            <a:r>
              <a:rPr lang="fr-FR" b="1" u="none" dirty="0">
                <a:latin typeface="+mj-lt"/>
              </a:rPr>
              <a:t>)</a:t>
            </a:r>
          </a:p>
        </p:txBody>
      </p:sp>
      <p:sp>
        <p:nvSpPr>
          <p:cNvPr id="55" name="ZoneTexte 66"/>
          <p:cNvSpPr txBox="1">
            <a:spLocks noChangeArrowheads="1"/>
          </p:cNvSpPr>
          <p:nvPr/>
        </p:nvSpPr>
        <p:spPr bwMode="auto">
          <a:xfrm>
            <a:off x="6324147" y="4354007"/>
            <a:ext cx="8835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fr-FR" i="1" u="none" dirty="0" smtClean="0">
                <a:latin typeface="+mj-lt"/>
              </a:rPr>
              <a:t>P</a:t>
            </a:r>
            <a:r>
              <a:rPr lang="fr-FR" b="1" u="none" dirty="0" smtClean="0">
                <a:latin typeface="+mj-lt"/>
              </a:rPr>
              <a:t> &lt; .</a:t>
            </a:r>
            <a:r>
              <a:rPr lang="fr-FR" b="1" u="none" dirty="0">
                <a:latin typeface="+mj-lt"/>
              </a:rPr>
              <a:t>00001</a:t>
            </a:r>
          </a:p>
          <a:p>
            <a:pPr eaLnBrk="1" hangingPunct="1">
              <a:lnSpc>
                <a:spcPct val="90000"/>
              </a:lnSpc>
              <a:spcBef>
                <a:spcPct val="30000"/>
              </a:spcBef>
              <a:buClr>
                <a:srgbClr val="FF9900"/>
              </a:buClr>
              <a:buFont typeface="Wingdings" pitchFamily="2" charset="2"/>
              <a:buNone/>
            </a:pPr>
            <a:r>
              <a:rPr lang="fr-FR" b="1" u="none" dirty="0">
                <a:latin typeface="+mj-lt"/>
              </a:rPr>
              <a:t>(</a:t>
            </a:r>
            <a:r>
              <a:rPr lang="fr-FR" b="1" u="none" dirty="0" smtClean="0">
                <a:latin typeface="+mj-lt"/>
              </a:rPr>
              <a:t>n = 53,797</a:t>
            </a:r>
            <a:r>
              <a:rPr lang="fr-FR" b="1" u="none" dirty="0">
                <a:latin typeface="+mj-lt"/>
              </a:rPr>
              <a:t>)</a:t>
            </a:r>
          </a:p>
        </p:txBody>
      </p:sp>
      <p:sp>
        <p:nvSpPr>
          <p:cNvPr id="56" name="TextBox 8"/>
          <p:cNvSpPr txBox="1">
            <a:spLocks noChangeArrowheads="1"/>
          </p:cNvSpPr>
          <p:nvPr/>
        </p:nvSpPr>
        <p:spPr bwMode="auto">
          <a:xfrm>
            <a:off x="2278712" y="5944451"/>
            <a:ext cx="360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u="none" dirty="0">
                <a:latin typeface="+mj-lt"/>
              </a:rPr>
              <a:t>0</a:t>
            </a:r>
          </a:p>
        </p:txBody>
      </p:sp>
      <p:sp>
        <p:nvSpPr>
          <p:cNvPr id="57" name="TextBox 8"/>
          <p:cNvSpPr txBox="1">
            <a:spLocks noChangeArrowheads="1"/>
          </p:cNvSpPr>
          <p:nvPr/>
        </p:nvSpPr>
        <p:spPr bwMode="auto">
          <a:xfrm>
            <a:off x="4235205" y="5945822"/>
            <a:ext cx="3603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u="none" dirty="0">
                <a:latin typeface="+mj-lt"/>
              </a:rPr>
              <a:t>4</a:t>
            </a:r>
          </a:p>
        </p:txBody>
      </p:sp>
      <p:sp>
        <p:nvSpPr>
          <p:cNvPr id="58" name="TextBox 8"/>
          <p:cNvSpPr txBox="1">
            <a:spLocks noChangeArrowheads="1"/>
          </p:cNvSpPr>
          <p:nvPr/>
        </p:nvSpPr>
        <p:spPr bwMode="auto">
          <a:xfrm>
            <a:off x="3744975" y="5945822"/>
            <a:ext cx="360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u="none" dirty="0">
                <a:latin typeface="+mj-lt"/>
              </a:rPr>
              <a:t>3</a:t>
            </a:r>
          </a:p>
        </p:txBody>
      </p:sp>
      <p:sp>
        <p:nvSpPr>
          <p:cNvPr id="59" name="TextBox 8"/>
          <p:cNvSpPr txBox="1">
            <a:spLocks noChangeArrowheads="1"/>
          </p:cNvSpPr>
          <p:nvPr/>
        </p:nvSpPr>
        <p:spPr bwMode="auto">
          <a:xfrm>
            <a:off x="3258398" y="5945822"/>
            <a:ext cx="3603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u="none" dirty="0">
                <a:latin typeface="+mj-lt"/>
              </a:rPr>
              <a:t>2</a:t>
            </a:r>
          </a:p>
        </p:txBody>
      </p:sp>
      <p:sp>
        <p:nvSpPr>
          <p:cNvPr id="60" name="TextBox 8"/>
          <p:cNvSpPr txBox="1">
            <a:spLocks noChangeArrowheads="1"/>
          </p:cNvSpPr>
          <p:nvPr/>
        </p:nvSpPr>
        <p:spPr bwMode="auto">
          <a:xfrm>
            <a:off x="2763610" y="5945822"/>
            <a:ext cx="360351"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u="none" dirty="0">
                <a:latin typeface="+mj-lt"/>
              </a:rPr>
              <a:t>1</a:t>
            </a:r>
          </a:p>
        </p:txBody>
      </p:sp>
      <p:sp>
        <p:nvSpPr>
          <p:cNvPr id="61" name="TextBox 8"/>
          <p:cNvSpPr txBox="1">
            <a:spLocks noChangeArrowheads="1"/>
          </p:cNvSpPr>
          <p:nvPr/>
        </p:nvSpPr>
        <p:spPr bwMode="auto">
          <a:xfrm>
            <a:off x="2278708" y="3984345"/>
            <a:ext cx="360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u="none" dirty="0">
                <a:latin typeface="+mj-lt"/>
              </a:rPr>
              <a:t>0</a:t>
            </a:r>
          </a:p>
        </p:txBody>
      </p:sp>
      <p:sp>
        <p:nvSpPr>
          <p:cNvPr id="62" name="TextBox 8"/>
          <p:cNvSpPr txBox="1">
            <a:spLocks noChangeArrowheads="1"/>
          </p:cNvSpPr>
          <p:nvPr/>
        </p:nvSpPr>
        <p:spPr bwMode="auto">
          <a:xfrm>
            <a:off x="4235201" y="3984345"/>
            <a:ext cx="3603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u="none" dirty="0">
                <a:latin typeface="+mj-lt"/>
              </a:rPr>
              <a:t>4</a:t>
            </a:r>
          </a:p>
        </p:txBody>
      </p:sp>
      <p:sp>
        <p:nvSpPr>
          <p:cNvPr id="63" name="TextBox 8"/>
          <p:cNvSpPr txBox="1">
            <a:spLocks noChangeArrowheads="1"/>
          </p:cNvSpPr>
          <p:nvPr/>
        </p:nvSpPr>
        <p:spPr bwMode="auto">
          <a:xfrm>
            <a:off x="3744971" y="3984345"/>
            <a:ext cx="360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u="none" dirty="0">
                <a:latin typeface="+mj-lt"/>
              </a:rPr>
              <a:t>3</a:t>
            </a:r>
          </a:p>
        </p:txBody>
      </p:sp>
      <p:sp>
        <p:nvSpPr>
          <p:cNvPr id="64" name="TextBox 8"/>
          <p:cNvSpPr txBox="1">
            <a:spLocks noChangeArrowheads="1"/>
          </p:cNvSpPr>
          <p:nvPr/>
        </p:nvSpPr>
        <p:spPr bwMode="auto">
          <a:xfrm>
            <a:off x="3258394" y="3984345"/>
            <a:ext cx="3603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u="none" dirty="0">
                <a:latin typeface="+mj-lt"/>
              </a:rPr>
              <a:t>2</a:t>
            </a:r>
          </a:p>
        </p:txBody>
      </p:sp>
      <p:sp>
        <p:nvSpPr>
          <p:cNvPr id="65" name="TextBox 8"/>
          <p:cNvSpPr txBox="1">
            <a:spLocks noChangeArrowheads="1"/>
          </p:cNvSpPr>
          <p:nvPr/>
        </p:nvSpPr>
        <p:spPr bwMode="auto">
          <a:xfrm>
            <a:off x="2763606" y="3984345"/>
            <a:ext cx="360351"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u="none" dirty="0">
                <a:latin typeface="+mj-lt"/>
              </a:rPr>
              <a:t>1</a:t>
            </a:r>
          </a:p>
        </p:txBody>
      </p:sp>
      <p:sp>
        <p:nvSpPr>
          <p:cNvPr id="66" name="TextBox 8"/>
          <p:cNvSpPr txBox="1">
            <a:spLocks noChangeArrowheads="1"/>
          </p:cNvSpPr>
          <p:nvPr/>
        </p:nvSpPr>
        <p:spPr bwMode="auto">
          <a:xfrm>
            <a:off x="5440853" y="4003397"/>
            <a:ext cx="360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u="none" dirty="0">
                <a:latin typeface="+mj-lt"/>
              </a:rPr>
              <a:t>0</a:t>
            </a:r>
          </a:p>
        </p:txBody>
      </p:sp>
      <p:sp>
        <p:nvSpPr>
          <p:cNvPr id="67" name="TextBox 8"/>
          <p:cNvSpPr txBox="1">
            <a:spLocks noChangeArrowheads="1"/>
          </p:cNvSpPr>
          <p:nvPr/>
        </p:nvSpPr>
        <p:spPr bwMode="auto">
          <a:xfrm>
            <a:off x="7337606" y="4003397"/>
            <a:ext cx="3603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u="none" dirty="0">
                <a:latin typeface="+mj-lt"/>
              </a:rPr>
              <a:t>4</a:t>
            </a:r>
          </a:p>
        </p:txBody>
      </p:sp>
      <p:sp>
        <p:nvSpPr>
          <p:cNvPr id="68" name="TextBox 8"/>
          <p:cNvSpPr txBox="1">
            <a:spLocks noChangeArrowheads="1"/>
          </p:cNvSpPr>
          <p:nvPr/>
        </p:nvSpPr>
        <p:spPr bwMode="auto">
          <a:xfrm>
            <a:off x="6847376" y="4003397"/>
            <a:ext cx="360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u="none" dirty="0">
                <a:latin typeface="+mj-lt"/>
              </a:rPr>
              <a:t>3</a:t>
            </a:r>
          </a:p>
        </p:txBody>
      </p:sp>
      <p:sp>
        <p:nvSpPr>
          <p:cNvPr id="69" name="TextBox 8"/>
          <p:cNvSpPr txBox="1">
            <a:spLocks noChangeArrowheads="1"/>
          </p:cNvSpPr>
          <p:nvPr/>
        </p:nvSpPr>
        <p:spPr bwMode="auto">
          <a:xfrm>
            <a:off x="6360799" y="4003397"/>
            <a:ext cx="3603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u="none" dirty="0">
                <a:latin typeface="+mj-lt"/>
              </a:rPr>
              <a:t>2</a:t>
            </a:r>
          </a:p>
        </p:txBody>
      </p:sp>
      <p:sp>
        <p:nvSpPr>
          <p:cNvPr id="70" name="TextBox 8"/>
          <p:cNvSpPr txBox="1">
            <a:spLocks noChangeArrowheads="1"/>
          </p:cNvSpPr>
          <p:nvPr/>
        </p:nvSpPr>
        <p:spPr bwMode="auto">
          <a:xfrm>
            <a:off x="5866011" y="4003397"/>
            <a:ext cx="360351"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u="none" dirty="0">
                <a:latin typeface="+mj-lt"/>
              </a:rPr>
              <a:t>1</a:t>
            </a:r>
          </a:p>
        </p:txBody>
      </p:sp>
      <p:sp>
        <p:nvSpPr>
          <p:cNvPr id="71" name="TextBox 8"/>
          <p:cNvSpPr txBox="1">
            <a:spLocks noChangeArrowheads="1"/>
          </p:cNvSpPr>
          <p:nvPr/>
        </p:nvSpPr>
        <p:spPr bwMode="auto">
          <a:xfrm>
            <a:off x="5381109" y="5944243"/>
            <a:ext cx="360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u="none" dirty="0">
                <a:latin typeface="+mj-lt"/>
              </a:rPr>
              <a:t>0</a:t>
            </a:r>
          </a:p>
        </p:txBody>
      </p:sp>
      <p:sp>
        <p:nvSpPr>
          <p:cNvPr id="72" name="TextBox 8"/>
          <p:cNvSpPr txBox="1">
            <a:spLocks noChangeArrowheads="1"/>
          </p:cNvSpPr>
          <p:nvPr/>
        </p:nvSpPr>
        <p:spPr bwMode="auto">
          <a:xfrm>
            <a:off x="7337602" y="5944243"/>
            <a:ext cx="3603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b="1" u="none" dirty="0">
                <a:latin typeface="+mj-lt"/>
              </a:rPr>
              <a:t>4</a:t>
            </a:r>
          </a:p>
        </p:txBody>
      </p:sp>
      <p:sp>
        <p:nvSpPr>
          <p:cNvPr id="73" name="TextBox 8"/>
          <p:cNvSpPr txBox="1">
            <a:spLocks noChangeArrowheads="1"/>
          </p:cNvSpPr>
          <p:nvPr/>
        </p:nvSpPr>
        <p:spPr bwMode="auto">
          <a:xfrm>
            <a:off x="6847372" y="5944243"/>
            <a:ext cx="3603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u="none" dirty="0">
                <a:latin typeface="+mj-lt"/>
              </a:rPr>
              <a:t>3</a:t>
            </a:r>
          </a:p>
        </p:txBody>
      </p:sp>
      <p:sp>
        <p:nvSpPr>
          <p:cNvPr id="74" name="TextBox 8"/>
          <p:cNvSpPr txBox="1">
            <a:spLocks noChangeArrowheads="1"/>
          </p:cNvSpPr>
          <p:nvPr/>
        </p:nvSpPr>
        <p:spPr bwMode="auto">
          <a:xfrm>
            <a:off x="6360795" y="5944243"/>
            <a:ext cx="3603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u="none" dirty="0">
                <a:latin typeface="+mj-lt"/>
              </a:rPr>
              <a:t>2</a:t>
            </a:r>
          </a:p>
        </p:txBody>
      </p:sp>
      <p:sp>
        <p:nvSpPr>
          <p:cNvPr id="75" name="TextBox 8"/>
          <p:cNvSpPr txBox="1">
            <a:spLocks noChangeArrowheads="1"/>
          </p:cNvSpPr>
          <p:nvPr/>
        </p:nvSpPr>
        <p:spPr bwMode="auto">
          <a:xfrm>
            <a:off x="5866007" y="5944243"/>
            <a:ext cx="360351"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algn="ctr" eaLnBrk="1" hangingPunct="1">
              <a:lnSpc>
                <a:spcPct val="90000"/>
              </a:lnSpc>
              <a:spcBef>
                <a:spcPct val="30000"/>
              </a:spcBef>
              <a:buClr>
                <a:srgbClr val="FF9900"/>
              </a:buClr>
              <a:buFont typeface="Wingdings" pitchFamily="2" charset="2"/>
              <a:buNone/>
            </a:pPr>
            <a:r>
              <a:rPr lang="en-GB" u="none" dirty="0">
                <a:latin typeface="+mj-lt"/>
              </a:rPr>
              <a:t>1</a:t>
            </a:r>
          </a:p>
        </p:txBody>
      </p:sp>
      <p:sp>
        <p:nvSpPr>
          <p:cNvPr id="76" name="Rectangle 16"/>
          <p:cNvSpPr>
            <a:spLocks noChangeArrowheads="1"/>
          </p:cNvSpPr>
          <p:nvPr/>
        </p:nvSpPr>
        <p:spPr bwMode="auto">
          <a:xfrm>
            <a:off x="5021" y="6591157"/>
            <a:ext cx="7810820"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0">
            <a:spAutoFit/>
          </a:bodyPr>
          <a:lstStyle/>
          <a:p>
            <a:pPr eaLnBrk="0" hangingPunct="0">
              <a:lnSpc>
                <a:spcPct val="90000"/>
              </a:lnSpc>
              <a:spcBef>
                <a:spcPct val="30000"/>
              </a:spcBef>
              <a:buClr>
                <a:srgbClr val="FF9900"/>
              </a:buClr>
              <a:buFont typeface="Wingdings" pitchFamily="2" charset="2"/>
              <a:buNone/>
              <a:defRPr/>
            </a:pPr>
            <a:r>
              <a:rPr lang="en-GB" sz="1600" u="none" kern="0" dirty="0" smtClean="0">
                <a:latin typeface="+mj-lt"/>
                <a:ea typeface="ＭＳ Ｐゴシック" pitchFamily="34" charset="-128"/>
              </a:rPr>
              <a:t>Friberg L, et </a:t>
            </a:r>
            <a:r>
              <a:rPr lang="en-GB" sz="1600" u="none" kern="0" dirty="0">
                <a:latin typeface="+mj-lt"/>
                <a:ea typeface="ＭＳ Ｐゴシック" pitchFamily="34" charset="-128"/>
              </a:rPr>
              <a:t>al. </a:t>
            </a:r>
            <a:r>
              <a:rPr lang="en-GB" sz="1600" i="1" u="none" kern="0" dirty="0" smtClean="0">
                <a:latin typeface="+mj-lt"/>
                <a:ea typeface="ＭＳ Ｐゴシック" pitchFamily="34" charset="-128"/>
              </a:rPr>
              <a:t>Circulation.</a:t>
            </a:r>
            <a:r>
              <a:rPr lang="en-GB" sz="1600" u="none" kern="0" dirty="0" smtClean="0">
                <a:latin typeface="+mj-lt"/>
                <a:ea typeface="ＭＳ Ｐゴシック" pitchFamily="34" charset="-128"/>
              </a:rPr>
              <a:t> 2012;125:2298-2307.</a:t>
            </a:r>
            <a:r>
              <a:rPr lang="en-GB" sz="1600" u="none" kern="0" baseline="30000" dirty="0" smtClean="0">
                <a:latin typeface="+mj-lt"/>
                <a:ea typeface="ＭＳ Ｐゴシック" pitchFamily="34" charset="-128"/>
              </a:rPr>
              <a:t>[32]</a:t>
            </a:r>
            <a:endParaRPr lang="en-GB" sz="1600" u="none" kern="0" dirty="0">
              <a:latin typeface="+mj-lt"/>
              <a:ea typeface="ＭＳ Ｐゴシック" pitchFamily="34" charset="-128"/>
            </a:endParaRPr>
          </a:p>
        </p:txBody>
      </p:sp>
      <p:sp>
        <p:nvSpPr>
          <p:cNvPr id="78" name="Line 6"/>
          <p:cNvSpPr>
            <a:spLocks noChangeShapeType="1"/>
          </p:cNvSpPr>
          <p:nvPr/>
        </p:nvSpPr>
        <p:spPr bwMode="auto">
          <a:xfrm>
            <a:off x="2459038" y="3964946"/>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79" name="Line 7"/>
          <p:cNvSpPr>
            <a:spLocks noChangeShapeType="1"/>
          </p:cNvSpPr>
          <p:nvPr/>
        </p:nvSpPr>
        <p:spPr bwMode="auto">
          <a:xfrm>
            <a:off x="2947988" y="3964946"/>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80" name="Line 8"/>
          <p:cNvSpPr>
            <a:spLocks noChangeShapeType="1"/>
          </p:cNvSpPr>
          <p:nvPr/>
        </p:nvSpPr>
        <p:spPr bwMode="auto">
          <a:xfrm>
            <a:off x="3435350" y="3964946"/>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81" name="Line 9"/>
          <p:cNvSpPr>
            <a:spLocks noChangeShapeType="1"/>
          </p:cNvSpPr>
          <p:nvPr/>
        </p:nvSpPr>
        <p:spPr bwMode="auto">
          <a:xfrm>
            <a:off x="3924300" y="3964946"/>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82" name="Line 10"/>
          <p:cNvSpPr>
            <a:spLocks noChangeShapeType="1"/>
          </p:cNvSpPr>
          <p:nvPr/>
        </p:nvSpPr>
        <p:spPr bwMode="auto">
          <a:xfrm>
            <a:off x="4408488" y="3964946"/>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83" name="Line 11"/>
          <p:cNvSpPr>
            <a:spLocks noChangeShapeType="1"/>
          </p:cNvSpPr>
          <p:nvPr/>
        </p:nvSpPr>
        <p:spPr bwMode="auto">
          <a:xfrm flipH="1">
            <a:off x="2293938" y="3961781"/>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84" name="Line 12"/>
          <p:cNvSpPr>
            <a:spLocks noChangeShapeType="1"/>
          </p:cNvSpPr>
          <p:nvPr/>
        </p:nvSpPr>
        <p:spPr bwMode="auto">
          <a:xfrm flipH="1">
            <a:off x="2293938" y="3676031"/>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85" name="Line 13"/>
          <p:cNvSpPr>
            <a:spLocks noChangeShapeType="1"/>
          </p:cNvSpPr>
          <p:nvPr/>
        </p:nvSpPr>
        <p:spPr bwMode="auto">
          <a:xfrm flipH="1">
            <a:off x="2293938" y="3388693"/>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86" name="Line 14"/>
          <p:cNvSpPr>
            <a:spLocks noChangeShapeType="1"/>
          </p:cNvSpPr>
          <p:nvPr/>
        </p:nvSpPr>
        <p:spPr bwMode="auto">
          <a:xfrm flipH="1">
            <a:off x="2293938" y="3106118"/>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87" name="Line 15"/>
          <p:cNvSpPr>
            <a:spLocks noChangeShapeType="1"/>
          </p:cNvSpPr>
          <p:nvPr/>
        </p:nvSpPr>
        <p:spPr bwMode="auto">
          <a:xfrm flipH="1">
            <a:off x="2293938" y="2818781"/>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88" name="Line 16"/>
          <p:cNvSpPr>
            <a:spLocks noChangeShapeType="1"/>
          </p:cNvSpPr>
          <p:nvPr/>
        </p:nvSpPr>
        <p:spPr bwMode="auto">
          <a:xfrm flipH="1">
            <a:off x="2293938" y="2533031"/>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91" name="Freeform 90"/>
          <p:cNvSpPr>
            <a:spLocks/>
          </p:cNvSpPr>
          <p:nvPr/>
        </p:nvSpPr>
        <p:spPr bwMode="auto">
          <a:xfrm>
            <a:off x="5464175" y="2372685"/>
            <a:ext cx="2146300" cy="1603375"/>
          </a:xfrm>
          <a:custGeom>
            <a:avLst/>
            <a:gdLst>
              <a:gd name="T0" fmla="*/ 0 w 1352"/>
              <a:gd name="T1" fmla="*/ 0 h 1010"/>
              <a:gd name="T2" fmla="*/ 0 w 1352"/>
              <a:gd name="T3" fmla="*/ 1010 h 1010"/>
              <a:gd name="T4" fmla="*/ 1352 w 1352"/>
              <a:gd name="T5" fmla="*/ 1010 h 1010"/>
            </a:gdLst>
            <a:ahLst/>
            <a:cxnLst>
              <a:cxn ang="0">
                <a:pos x="T0" y="T1"/>
              </a:cxn>
              <a:cxn ang="0">
                <a:pos x="T2" y="T3"/>
              </a:cxn>
              <a:cxn ang="0">
                <a:pos x="T4" y="T5"/>
              </a:cxn>
            </a:cxnLst>
            <a:rect l="0" t="0" r="r" b="b"/>
            <a:pathLst>
              <a:path w="1352" h="1010">
                <a:moveTo>
                  <a:pt x="0" y="0"/>
                </a:moveTo>
                <a:lnTo>
                  <a:pt x="0" y="1010"/>
                </a:lnTo>
                <a:lnTo>
                  <a:pt x="1352" y="1010"/>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92" name="Line 23"/>
          <p:cNvSpPr>
            <a:spLocks noChangeShapeType="1"/>
          </p:cNvSpPr>
          <p:nvPr/>
        </p:nvSpPr>
        <p:spPr bwMode="auto">
          <a:xfrm>
            <a:off x="5565775" y="3983998"/>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93" name="Line 24"/>
          <p:cNvSpPr>
            <a:spLocks noChangeShapeType="1"/>
          </p:cNvSpPr>
          <p:nvPr/>
        </p:nvSpPr>
        <p:spPr bwMode="auto">
          <a:xfrm>
            <a:off x="6054725" y="3983998"/>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94" name="Line 25"/>
          <p:cNvSpPr>
            <a:spLocks noChangeShapeType="1"/>
          </p:cNvSpPr>
          <p:nvPr/>
        </p:nvSpPr>
        <p:spPr bwMode="auto">
          <a:xfrm>
            <a:off x="6543675" y="3983998"/>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95" name="Line 26"/>
          <p:cNvSpPr>
            <a:spLocks noChangeShapeType="1"/>
          </p:cNvSpPr>
          <p:nvPr/>
        </p:nvSpPr>
        <p:spPr bwMode="auto">
          <a:xfrm>
            <a:off x="7031038" y="3983998"/>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96" name="Line 27"/>
          <p:cNvSpPr>
            <a:spLocks noChangeShapeType="1"/>
          </p:cNvSpPr>
          <p:nvPr/>
        </p:nvSpPr>
        <p:spPr bwMode="auto">
          <a:xfrm>
            <a:off x="7516813" y="3983998"/>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97" name="Line 28"/>
          <p:cNvSpPr>
            <a:spLocks noChangeShapeType="1"/>
          </p:cNvSpPr>
          <p:nvPr/>
        </p:nvSpPr>
        <p:spPr bwMode="auto">
          <a:xfrm flipH="1">
            <a:off x="5400675" y="3961781"/>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98" name="Line 29"/>
          <p:cNvSpPr>
            <a:spLocks noChangeShapeType="1"/>
          </p:cNvSpPr>
          <p:nvPr/>
        </p:nvSpPr>
        <p:spPr bwMode="auto">
          <a:xfrm flipH="1">
            <a:off x="5400675" y="3676031"/>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99" name="Line 30"/>
          <p:cNvSpPr>
            <a:spLocks noChangeShapeType="1"/>
          </p:cNvSpPr>
          <p:nvPr/>
        </p:nvSpPr>
        <p:spPr bwMode="auto">
          <a:xfrm flipH="1">
            <a:off x="5400675" y="3388693"/>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00" name="Line 31"/>
          <p:cNvSpPr>
            <a:spLocks noChangeShapeType="1"/>
          </p:cNvSpPr>
          <p:nvPr/>
        </p:nvSpPr>
        <p:spPr bwMode="auto">
          <a:xfrm flipH="1">
            <a:off x="5400675" y="3106118"/>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01" name="Line 32"/>
          <p:cNvSpPr>
            <a:spLocks noChangeShapeType="1"/>
          </p:cNvSpPr>
          <p:nvPr/>
        </p:nvSpPr>
        <p:spPr bwMode="auto">
          <a:xfrm flipH="1">
            <a:off x="5400675" y="2818781"/>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02" name="Line 33"/>
          <p:cNvSpPr>
            <a:spLocks noChangeShapeType="1"/>
          </p:cNvSpPr>
          <p:nvPr/>
        </p:nvSpPr>
        <p:spPr bwMode="auto">
          <a:xfrm flipH="1">
            <a:off x="5400675" y="2533031"/>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05" name="Freeform 39"/>
          <p:cNvSpPr>
            <a:spLocks/>
          </p:cNvSpPr>
          <p:nvPr/>
        </p:nvSpPr>
        <p:spPr bwMode="auto">
          <a:xfrm>
            <a:off x="5464175" y="4291981"/>
            <a:ext cx="2146300" cy="1601787"/>
          </a:xfrm>
          <a:custGeom>
            <a:avLst/>
            <a:gdLst>
              <a:gd name="T0" fmla="*/ 0 w 1352"/>
              <a:gd name="T1" fmla="*/ 0 h 1009"/>
              <a:gd name="T2" fmla="*/ 0 w 1352"/>
              <a:gd name="T3" fmla="*/ 1009 h 1009"/>
              <a:gd name="T4" fmla="*/ 1352 w 1352"/>
              <a:gd name="T5" fmla="*/ 1009 h 1009"/>
            </a:gdLst>
            <a:ahLst/>
            <a:cxnLst>
              <a:cxn ang="0">
                <a:pos x="T0" y="T1"/>
              </a:cxn>
              <a:cxn ang="0">
                <a:pos x="T2" y="T3"/>
              </a:cxn>
              <a:cxn ang="0">
                <a:pos x="T4" y="T5"/>
              </a:cxn>
            </a:cxnLst>
            <a:rect l="0" t="0" r="r" b="b"/>
            <a:pathLst>
              <a:path w="1352" h="1009">
                <a:moveTo>
                  <a:pt x="0" y="0"/>
                </a:moveTo>
                <a:lnTo>
                  <a:pt x="0" y="1009"/>
                </a:lnTo>
                <a:lnTo>
                  <a:pt x="1352" y="1009"/>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06" name="Line 40"/>
          <p:cNvSpPr>
            <a:spLocks noChangeShapeType="1"/>
          </p:cNvSpPr>
          <p:nvPr/>
        </p:nvSpPr>
        <p:spPr bwMode="auto">
          <a:xfrm>
            <a:off x="5565775" y="5896943"/>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07" name="Line 41"/>
          <p:cNvSpPr>
            <a:spLocks noChangeShapeType="1"/>
          </p:cNvSpPr>
          <p:nvPr/>
        </p:nvSpPr>
        <p:spPr bwMode="auto">
          <a:xfrm>
            <a:off x="6054725" y="5896943"/>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08" name="Line 42"/>
          <p:cNvSpPr>
            <a:spLocks noChangeShapeType="1"/>
          </p:cNvSpPr>
          <p:nvPr/>
        </p:nvSpPr>
        <p:spPr bwMode="auto">
          <a:xfrm>
            <a:off x="6543675" y="5896943"/>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09" name="Line 43"/>
          <p:cNvSpPr>
            <a:spLocks noChangeShapeType="1"/>
          </p:cNvSpPr>
          <p:nvPr/>
        </p:nvSpPr>
        <p:spPr bwMode="auto">
          <a:xfrm>
            <a:off x="7031038" y="5896943"/>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10" name="Line 44"/>
          <p:cNvSpPr>
            <a:spLocks noChangeShapeType="1"/>
          </p:cNvSpPr>
          <p:nvPr/>
        </p:nvSpPr>
        <p:spPr bwMode="auto">
          <a:xfrm>
            <a:off x="7516813" y="5896943"/>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11" name="Line 45"/>
          <p:cNvSpPr>
            <a:spLocks noChangeShapeType="1"/>
          </p:cNvSpPr>
          <p:nvPr/>
        </p:nvSpPr>
        <p:spPr bwMode="auto">
          <a:xfrm flipH="1">
            <a:off x="5400675" y="5885831"/>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12" name="Line 46"/>
          <p:cNvSpPr>
            <a:spLocks noChangeShapeType="1"/>
          </p:cNvSpPr>
          <p:nvPr/>
        </p:nvSpPr>
        <p:spPr bwMode="auto">
          <a:xfrm flipH="1">
            <a:off x="5400675" y="5600081"/>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13" name="Line 47"/>
          <p:cNvSpPr>
            <a:spLocks noChangeShapeType="1"/>
          </p:cNvSpPr>
          <p:nvPr/>
        </p:nvSpPr>
        <p:spPr bwMode="auto">
          <a:xfrm flipH="1">
            <a:off x="5400675" y="5314331"/>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14" name="Line 48"/>
          <p:cNvSpPr>
            <a:spLocks noChangeShapeType="1"/>
          </p:cNvSpPr>
          <p:nvPr/>
        </p:nvSpPr>
        <p:spPr bwMode="auto">
          <a:xfrm flipH="1">
            <a:off x="5400675" y="5030168"/>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15" name="Line 49"/>
          <p:cNvSpPr>
            <a:spLocks noChangeShapeType="1"/>
          </p:cNvSpPr>
          <p:nvPr/>
        </p:nvSpPr>
        <p:spPr bwMode="auto">
          <a:xfrm flipH="1">
            <a:off x="5400675" y="4744418"/>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16" name="Line 50"/>
          <p:cNvSpPr>
            <a:spLocks noChangeShapeType="1"/>
          </p:cNvSpPr>
          <p:nvPr/>
        </p:nvSpPr>
        <p:spPr bwMode="auto">
          <a:xfrm flipH="1">
            <a:off x="5400675" y="4458668"/>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20" name="Line 57"/>
          <p:cNvSpPr>
            <a:spLocks noChangeShapeType="1"/>
          </p:cNvSpPr>
          <p:nvPr/>
        </p:nvSpPr>
        <p:spPr bwMode="auto">
          <a:xfrm>
            <a:off x="2459038" y="5898522"/>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21" name="Line 58"/>
          <p:cNvSpPr>
            <a:spLocks noChangeShapeType="1"/>
          </p:cNvSpPr>
          <p:nvPr/>
        </p:nvSpPr>
        <p:spPr bwMode="auto">
          <a:xfrm>
            <a:off x="2947988" y="5898522"/>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22" name="Line 59"/>
          <p:cNvSpPr>
            <a:spLocks noChangeShapeType="1"/>
          </p:cNvSpPr>
          <p:nvPr/>
        </p:nvSpPr>
        <p:spPr bwMode="auto">
          <a:xfrm>
            <a:off x="3435350" y="5898522"/>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23" name="Line 60"/>
          <p:cNvSpPr>
            <a:spLocks noChangeShapeType="1"/>
          </p:cNvSpPr>
          <p:nvPr/>
        </p:nvSpPr>
        <p:spPr bwMode="auto">
          <a:xfrm>
            <a:off x="3924300" y="5898522"/>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24" name="Line 61"/>
          <p:cNvSpPr>
            <a:spLocks noChangeShapeType="1"/>
          </p:cNvSpPr>
          <p:nvPr/>
        </p:nvSpPr>
        <p:spPr bwMode="auto">
          <a:xfrm>
            <a:off x="4408488" y="5898522"/>
            <a:ext cx="0" cy="5080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25" name="Line 62"/>
          <p:cNvSpPr>
            <a:spLocks noChangeShapeType="1"/>
          </p:cNvSpPr>
          <p:nvPr/>
        </p:nvSpPr>
        <p:spPr bwMode="auto">
          <a:xfrm flipH="1">
            <a:off x="2293938" y="5890594"/>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26" name="Line 63"/>
          <p:cNvSpPr>
            <a:spLocks noChangeShapeType="1"/>
          </p:cNvSpPr>
          <p:nvPr/>
        </p:nvSpPr>
        <p:spPr bwMode="auto">
          <a:xfrm flipH="1">
            <a:off x="2293938" y="5600081"/>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27" name="Line 64"/>
          <p:cNvSpPr>
            <a:spLocks noChangeShapeType="1"/>
          </p:cNvSpPr>
          <p:nvPr/>
        </p:nvSpPr>
        <p:spPr bwMode="auto">
          <a:xfrm flipH="1">
            <a:off x="2293938" y="5314331"/>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28" name="Line 65"/>
          <p:cNvSpPr>
            <a:spLocks noChangeShapeType="1"/>
          </p:cNvSpPr>
          <p:nvPr/>
        </p:nvSpPr>
        <p:spPr bwMode="auto">
          <a:xfrm flipH="1">
            <a:off x="2293938" y="5030168"/>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29" name="Line 66"/>
          <p:cNvSpPr>
            <a:spLocks noChangeShapeType="1"/>
          </p:cNvSpPr>
          <p:nvPr/>
        </p:nvSpPr>
        <p:spPr bwMode="auto">
          <a:xfrm flipH="1">
            <a:off x="2293938" y="4744418"/>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30" name="Line 67"/>
          <p:cNvSpPr>
            <a:spLocks noChangeShapeType="1"/>
          </p:cNvSpPr>
          <p:nvPr/>
        </p:nvSpPr>
        <p:spPr bwMode="auto">
          <a:xfrm flipH="1">
            <a:off x="2293938" y="4458668"/>
            <a:ext cx="63500" cy="0"/>
          </a:xfrm>
          <a:prstGeom prst="line">
            <a:avLst/>
          </a:prstGeom>
          <a:noFill/>
          <a:ln w="9">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33" name="Rectangle 132"/>
          <p:cNvSpPr/>
          <p:nvPr/>
        </p:nvSpPr>
        <p:spPr>
          <a:xfrm>
            <a:off x="8179179" y="3522266"/>
            <a:ext cx="842967" cy="1477328"/>
          </a:xfrm>
          <a:prstGeom prst="rect">
            <a:avLst/>
          </a:prstGeom>
        </p:spPr>
        <p:txBody>
          <a:bodyPr wrap="square">
            <a:spAutoFit/>
          </a:bodyPr>
          <a:lstStyle/>
          <a:p>
            <a:pPr algn="ctr"/>
            <a:r>
              <a:rPr lang="en-GB" b="1" u="none" dirty="0" smtClean="0">
                <a:latin typeface="+mj-lt"/>
              </a:rPr>
              <a:t>HRs range </a:t>
            </a:r>
            <a:r>
              <a:rPr lang="en-GB" b="1" u="none" dirty="0">
                <a:latin typeface="+mj-lt"/>
              </a:rPr>
              <a:t>from </a:t>
            </a:r>
            <a:r>
              <a:rPr lang="en-GB" b="1" u="none" dirty="0" smtClean="0">
                <a:latin typeface="+mj-lt"/>
              </a:rPr>
              <a:t>0.26- 0.72</a:t>
            </a:r>
            <a:endParaRPr lang="en-GB" b="1" u="none" dirty="0">
              <a:latin typeface="+mj-lt"/>
            </a:endParaRPr>
          </a:p>
        </p:txBody>
      </p:sp>
      <p:sp>
        <p:nvSpPr>
          <p:cNvPr id="138" name="Rectangle 137"/>
          <p:cNvSpPr/>
          <p:nvPr/>
        </p:nvSpPr>
        <p:spPr bwMode="auto">
          <a:xfrm>
            <a:off x="2458883" y="2561506"/>
            <a:ext cx="103342" cy="140080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39" name="Rectangle 138"/>
          <p:cNvSpPr/>
          <p:nvPr/>
        </p:nvSpPr>
        <p:spPr bwMode="auto">
          <a:xfrm>
            <a:off x="2355541" y="2561506"/>
            <a:ext cx="103342" cy="1400802"/>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41" name="Rectangle 140"/>
          <p:cNvSpPr/>
          <p:nvPr/>
        </p:nvSpPr>
        <p:spPr bwMode="auto">
          <a:xfrm>
            <a:off x="2858217" y="2725912"/>
            <a:ext cx="113176" cy="1239034"/>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42" name="Rectangle 141"/>
          <p:cNvSpPr/>
          <p:nvPr/>
        </p:nvSpPr>
        <p:spPr bwMode="auto">
          <a:xfrm>
            <a:off x="3438573" y="3059767"/>
            <a:ext cx="101739" cy="90009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43" name="Rectangle 142"/>
          <p:cNvSpPr/>
          <p:nvPr/>
        </p:nvSpPr>
        <p:spPr bwMode="auto">
          <a:xfrm>
            <a:off x="3335231" y="2818781"/>
            <a:ext cx="103342" cy="1141078"/>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45" name="Rectangle 144"/>
          <p:cNvSpPr/>
          <p:nvPr/>
        </p:nvSpPr>
        <p:spPr bwMode="auto">
          <a:xfrm>
            <a:off x="3831340" y="2907367"/>
            <a:ext cx="123264" cy="1054404"/>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44" name="Rectangle 143"/>
          <p:cNvSpPr/>
          <p:nvPr/>
        </p:nvSpPr>
        <p:spPr bwMode="auto">
          <a:xfrm>
            <a:off x="3934682" y="3224867"/>
            <a:ext cx="113176" cy="73744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46" name="Rectangle 145"/>
          <p:cNvSpPr/>
          <p:nvPr/>
        </p:nvSpPr>
        <p:spPr bwMode="auto">
          <a:xfrm>
            <a:off x="2468717" y="4492114"/>
            <a:ext cx="109538" cy="1393717"/>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47" name="Rectangle 146"/>
          <p:cNvSpPr/>
          <p:nvPr/>
        </p:nvSpPr>
        <p:spPr bwMode="auto">
          <a:xfrm>
            <a:off x="2365375" y="4455494"/>
            <a:ext cx="103342" cy="1430338"/>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48" name="Rectangle 147"/>
          <p:cNvSpPr/>
          <p:nvPr/>
        </p:nvSpPr>
        <p:spPr bwMode="auto">
          <a:xfrm>
            <a:off x="2971393" y="4634567"/>
            <a:ext cx="103342" cy="126292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49" name="Rectangle 148"/>
          <p:cNvSpPr/>
          <p:nvPr/>
        </p:nvSpPr>
        <p:spPr bwMode="auto">
          <a:xfrm>
            <a:off x="2868051" y="4502806"/>
            <a:ext cx="103342" cy="1382342"/>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50" name="Rectangle 149"/>
          <p:cNvSpPr/>
          <p:nvPr/>
        </p:nvSpPr>
        <p:spPr bwMode="auto">
          <a:xfrm>
            <a:off x="3448407" y="4725365"/>
            <a:ext cx="91905" cy="116868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51" name="Rectangle 150"/>
          <p:cNvSpPr/>
          <p:nvPr/>
        </p:nvSpPr>
        <p:spPr bwMode="auto">
          <a:xfrm>
            <a:off x="3345065" y="4575830"/>
            <a:ext cx="103342" cy="1319517"/>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52" name="Rectangle 151"/>
          <p:cNvSpPr/>
          <p:nvPr/>
        </p:nvSpPr>
        <p:spPr bwMode="auto">
          <a:xfrm>
            <a:off x="3841174" y="4634567"/>
            <a:ext cx="113430" cy="1262322"/>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53" name="Rectangle 152"/>
          <p:cNvSpPr/>
          <p:nvPr/>
        </p:nvSpPr>
        <p:spPr bwMode="auto">
          <a:xfrm>
            <a:off x="3944516" y="4804738"/>
            <a:ext cx="103342" cy="1082203"/>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19" name="Freeform 56"/>
          <p:cNvSpPr>
            <a:spLocks/>
          </p:cNvSpPr>
          <p:nvPr/>
        </p:nvSpPr>
        <p:spPr bwMode="auto">
          <a:xfrm>
            <a:off x="2357438" y="4293560"/>
            <a:ext cx="2144712" cy="1601787"/>
          </a:xfrm>
          <a:custGeom>
            <a:avLst/>
            <a:gdLst>
              <a:gd name="T0" fmla="*/ 0 w 1351"/>
              <a:gd name="T1" fmla="*/ 0 h 1009"/>
              <a:gd name="T2" fmla="*/ 0 w 1351"/>
              <a:gd name="T3" fmla="*/ 1009 h 1009"/>
              <a:gd name="T4" fmla="*/ 1351 w 1351"/>
              <a:gd name="T5" fmla="*/ 1009 h 1009"/>
            </a:gdLst>
            <a:ahLst/>
            <a:cxnLst>
              <a:cxn ang="0">
                <a:pos x="T0" y="T1"/>
              </a:cxn>
              <a:cxn ang="0">
                <a:pos x="T2" y="T3"/>
              </a:cxn>
              <a:cxn ang="0">
                <a:pos x="T4" y="T5"/>
              </a:cxn>
            </a:cxnLst>
            <a:rect l="0" t="0" r="r" b="b"/>
            <a:pathLst>
              <a:path w="1351" h="1009">
                <a:moveTo>
                  <a:pt x="0" y="0"/>
                </a:moveTo>
                <a:lnTo>
                  <a:pt x="0" y="1009"/>
                </a:lnTo>
                <a:lnTo>
                  <a:pt x="1351" y="1009"/>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40" name="Rectangle 139"/>
          <p:cNvSpPr/>
          <p:nvPr/>
        </p:nvSpPr>
        <p:spPr bwMode="auto">
          <a:xfrm>
            <a:off x="2961559" y="2893393"/>
            <a:ext cx="103342" cy="106891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77" name="Freeform 5"/>
          <p:cNvSpPr>
            <a:spLocks/>
          </p:cNvSpPr>
          <p:nvPr/>
        </p:nvSpPr>
        <p:spPr bwMode="auto">
          <a:xfrm>
            <a:off x="2357438" y="2358396"/>
            <a:ext cx="2144712" cy="1603375"/>
          </a:xfrm>
          <a:custGeom>
            <a:avLst/>
            <a:gdLst>
              <a:gd name="T0" fmla="*/ 0 w 1351"/>
              <a:gd name="T1" fmla="*/ 0 h 1010"/>
              <a:gd name="T2" fmla="*/ 0 w 1351"/>
              <a:gd name="T3" fmla="*/ 1010 h 1010"/>
              <a:gd name="T4" fmla="*/ 1351 w 1351"/>
              <a:gd name="T5" fmla="*/ 1010 h 1010"/>
            </a:gdLst>
            <a:ahLst/>
            <a:cxnLst>
              <a:cxn ang="0">
                <a:pos x="T0" y="T1"/>
              </a:cxn>
              <a:cxn ang="0">
                <a:pos x="T2" y="T3"/>
              </a:cxn>
              <a:cxn ang="0">
                <a:pos x="T4" y="T5"/>
              </a:cxn>
            </a:cxnLst>
            <a:rect l="0" t="0" r="r" b="b"/>
            <a:pathLst>
              <a:path w="1351" h="1010">
                <a:moveTo>
                  <a:pt x="0" y="0"/>
                </a:moveTo>
                <a:lnTo>
                  <a:pt x="0" y="1010"/>
                </a:lnTo>
                <a:lnTo>
                  <a:pt x="1351" y="1010"/>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u="none" dirty="0">
              <a:latin typeface="+mj-lt"/>
            </a:endParaRPr>
          </a:p>
        </p:txBody>
      </p:sp>
      <p:sp>
        <p:nvSpPr>
          <p:cNvPr id="154" name="Rectangle 153"/>
          <p:cNvSpPr/>
          <p:nvPr/>
        </p:nvSpPr>
        <p:spPr bwMode="auto">
          <a:xfrm>
            <a:off x="5573375" y="2535892"/>
            <a:ext cx="132099" cy="143754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55" name="Rectangle 154"/>
          <p:cNvSpPr/>
          <p:nvPr/>
        </p:nvSpPr>
        <p:spPr bwMode="auto">
          <a:xfrm>
            <a:off x="5470034" y="2535892"/>
            <a:ext cx="106854" cy="1437548"/>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56" name="Rectangle 155"/>
          <p:cNvSpPr/>
          <p:nvPr/>
        </p:nvSpPr>
        <p:spPr bwMode="auto">
          <a:xfrm>
            <a:off x="5972710" y="2769254"/>
            <a:ext cx="113176" cy="1206823"/>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57" name="Rectangle 156"/>
          <p:cNvSpPr/>
          <p:nvPr/>
        </p:nvSpPr>
        <p:spPr bwMode="auto">
          <a:xfrm>
            <a:off x="6553066" y="3277255"/>
            <a:ext cx="97057" cy="69373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58" name="Rectangle 157"/>
          <p:cNvSpPr/>
          <p:nvPr/>
        </p:nvSpPr>
        <p:spPr bwMode="auto">
          <a:xfrm>
            <a:off x="6449724" y="2940705"/>
            <a:ext cx="103342" cy="1030286"/>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59" name="Rectangle 158"/>
          <p:cNvSpPr/>
          <p:nvPr/>
        </p:nvSpPr>
        <p:spPr bwMode="auto">
          <a:xfrm>
            <a:off x="6945833" y="3109773"/>
            <a:ext cx="118582" cy="86313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60" name="Rectangle 159"/>
          <p:cNvSpPr/>
          <p:nvPr/>
        </p:nvSpPr>
        <p:spPr bwMode="auto">
          <a:xfrm>
            <a:off x="7049175" y="3434569"/>
            <a:ext cx="113176" cy="53887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61" name="Rectangle 160"/>
          <p:cNvSpPr/>
          <p:nvPr/>
        </p:nvSpPr>
        <p:spPr bwMode="auto">
          <a:xfrm>
            <a:off x="6076052" y="3031506"/>
            <a:ext cx="98660" cy="94955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62" name="Rectangle 161"/>
          <p:cNvSpPr/>
          <p:nvPr/>
        </p:nvSpPr>
        <p:spPr bwMode="auto">
          <a:xfrm>
            <a:off x="5568694" y="4460736"/>
            <a:ext cx="103342" cy="142494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63" name="Rectangle 162"/>
          <p:cNvSpPr/>
          <p:nvPr/>
        </p:nvSpPr>
        <p:spPr bwMode="auto">
          <a:xfrm>
            <a:off x="5470115" y="4447556"/>
            <a:ext cx="95932" cy="1438129"/>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64" name="Rectangle 163"/>
          <p:cNvSpPr/>
          <p:nvPr/>
        </p:nvSpPr>
        <p:spPr bwMode="auto">
          <a:xfrm>
            <a:off x="5968028" y="4634567"/>
            <a:ext cx="108024" cy="1253756"/>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65" name="Rectangle 164"/>
          <p:cNvSpPr/>
          <p:nvPr/>
        </p:nvSpPr>
        <p:spPr bwMode="auto">
          <a:xfrm>
            <a:off x="6548384" y="5111196"/>
            <a:ext cx="101739" cy="77839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66" name="Rectangle 165"/>
          <p:cNvSpPr/>
          <p:nvPr/>
        </p:nvSpPr>
        <p:spPr bwMode="auto">
          <a:xfrm>
            <a:off x="6445042" y="4748508"/>
            <a:ext cx="103342" cy="1141078"/>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67" name="Rectangle 166"/>
          <p:cNvSpPr/>
          <p:nvPr/>
        </p:nvSpPr>
        <p:spPr bwMode="auto">
          <a:xfrm>
            <a:off x="6941151" y="4893032"/>
            <a:ext cx="123264" cy="992115"/>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68" name="Rectangle 167"/>
          <p:cNvSpPr/>
          <p:nvPr/>
        </p:nvSpPr>
        <p:spPr bwMode="auto">
          <a:xfrm>
            <a:off x="7058782" y="5266027"/>
            <a:ext cx="117858" cy="61965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69" name="Rectangle 168"/>
          <p:cNvSpPr/>
          <p:nvPr/>
        </p:nvSpPr>
        <p:spPr bwMode="auto">
          <a:xfrm>
            <a:off x="6071370" y="4903961"/>
            <a:ext cx="103342" cy="9893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grpSp>
        <p:nvGrpSpPr>
          <p:cNvPr id="171" name="Group 170"/>
          <p:cNvGrpSpPr/>
          <p:nvPr/>
        </p:nvGrpSpPr>
        <p:grpSpPr>
          <a:xfrm>
            <a:off x="7669450" y="2580110"/>
            <a:ext cx="1213396" cy="561481"/>
            <a:chOff x="7919384" y="5375616"/>
            <a:chExt cx="1213396" cy="561481"/>
          </a:xfrm>
        </p:grpSpPr>
        <p:sp>
          <p:nvSpPr>
            <p:cNvPr id="134" name="ZoneTexte 64"/>
            <p:cNvSpPr txBox="1">
              <a:spLocks noChangeArrowheads="1"/>
            </p:cNvSpPr>
            <p:nvPr/>
          </p:nvSpPr>
          <p:spPr bwMode="auto">
            <a:xfrm>
              <a:off x="8260425" y="5392332"/>
              <a:ext cx="872355"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pitchFamily="34" charset="0"/>
                  <a:ea typeface="MS PGothic" pitchFamily="34" charset="-128"/>
                </a:defRPr>
              </a:lvl1pPr>
              <a:lvl2pPr marL="742950" indent="-285750" eaLnBrk="0" hangingPunct="0">
                <a:defRPr sz="1000">
                  <a:solidFill>
                    <a:schemeClr val="tx1"/>
                  </a:solidFill>
                  <a:latin typeface="Arial" pitchFamily="34" charset="0"/>
                  <a:ea typeface="MS PGothic" pitchFamily="34" charset="-128"/>
                </a:defRPr>
              </a:lvl2pPr>
              <a:lvl3pPr marL="1143000" indent="-228600" eaLnBrk="0" hangingPunct="0">
                <a:defRPr sz="1000">
                  <a:solidFill>
                    <a:schemeClr val="tx1"/>
                  </a:solidFill>
                  <a:latin typeface="Arial" pitchFamily="34" charset="0"/>
                  <a:ea typeface="MS PGothic" pitchFamily="34" charset="-128"/>
                </a:defRPr>
              </a:lvl3pPr>
              <a:lvl4pPr marL="1600200" indent="-228600" eaLnBrk="0" hangingPunct="0">
                <a:defRPr sz="1000">
                  <a:solidFill>
                    <a:schemeClr val="tx1"/>
                  </a:solidFill>
                  <a:latin typeface="Arial" pitchFamily="34" charset="0"/>
                  <a:ea typeface="MS PGothic" pitchFamily="34" charset="-128"/>
                </a:defRPr>
              </a:lvl4pPr>
              <a:lvl5pPr marL="2057400" indent="-228600" eaLnBrk="0" hangingPunct="0">
                <a:defRPr sz="1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MS PGothic" pitchFamily="34" charset="-128"/>
                </a:defRPr>
              </a:lvl9pPr>
            </a:lstStyle>
            <a:p>
              <a:pPr eaLnBrk="1" hangingPunct="1">
                <a:lnSpc>
                  <a:spcPct val="90000"/>
                </a:lnSpc>
                <a:spcBef>
                  <a:spcPct val="30000"/>
                </a:spcBef>
                <a:buClr>
                  <a:srgbClr val="FF9900"/>
                </a:buClr>
                <a:buFont typeface="Wingdings" pitchFamily="2" charset="2"/>
                <a:buNone/>
              </a:pPr>
              <a:r>
                <a:rPr lang="fr-FR" sz="1400" b="1" u="none" dirty="0" smtClean="0">
                  <a:latin typeface="+mj-lt"/>
                </a:rPr>
                <a:t>OAC</a:t>
              </a:r>
            </a:p>
            <a:p>
              <a:pPr eaLnBrk="1" hangingPunct="1">
                <a:lnSpc>
                  <a:spcPct val="90000"/>
                </a:lnSpc>
                <a:spcBef>
                  <a:spcPct val="30000"/>
                </a:spcBef>
                <a:buClr>
                  <a:srgbClr val="FF9900"/>
                </a:buClr>
                <a:buFont typeface="Wingdings" pitchFamily="2" charset="2"/>
                <a:buNone/>
              </a:pPr>
              <a:r>
                <a:rPr lang="fr-FR" sz="1400" b="1" u="none" dirty="0" smtClean="0">
                  <a:latin typeface="+mj-lt"/>
                </a:rPr>
                <a:t>No OAC</a:t>
              </a:r>
              <a:endParaRPr lang="fr-FR" sz="1400" b="1" u="none" dirty="0">
                <a:latin typeface="+mj-lt"/>
              </a:endParaRPr>
            </a:p>
          </p:txBody>
        </p:sp>
        <p:cxnSp>
          <p:nvCxnSpPr>
            <p:cNvPr id="136" name="Straight Connector 135"/>
            <p:cNvCxnSpPr/>
            <p:nvPr/>
          </p:nvCxnSpPr>
          <p:spPr bwMode="auto">
            <a:xfrm>
              <a:off x="7978759" y="5529030"/>
              <a:ext cx="303229" cy="0"/>
            </a:xfrm>
            <a:prstGeom prst="line">
              <a:avLst/>
            </a:prstGeom>
            <a:solidFill>
              <a:schemeClr val="accent1"/>
            </a:solidFill>
            <a:ln w="38100" cap="flat" cmpd="sng" algn="ctr">
              <a:solidFill>
                <a:schemeClr val="accent5"/>
              </a:solidFill>
              <a:prstDash val="solid"/>
              <a:round/>
              <a:headEnd type="none" w="med" len="med"/>
              <a:tailEnd type="none" w="med" len="med"/>
            </a:ln>
            <a:effectLst/>
          </p:spPr>
        </p:cxnSp>
        <p:cxnSp>
          <p:nvCxnSpPr>
            <p:cNvPr id="137" name="Straight Connector 136"/>
            <p:cNvCxnSpPr/>
            <p:nvPr/>
          </p:nvCxnSpPr>
          <p:spPr bwMode="auto">
            <a:xfrm>
              <a:off x="7994679" y="5781087"/>
              <a:ext cx="303229"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sp>
          <p:nvSpPr>
            <p:cNvPr id="170" name="Rectangle 169"/>
            <p:cNvSpPr/>
            <p:nvPr/>
          </p:nvSpPr>
          <p:spPr bwMode="auto">
            <a:xfrm>
              <a:off x="7919384" y="5375616"/>
              <a:ext cx="1121146" cy="55278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grpSp>
    </p:spTree>
    <p:extLst>
      <p:ext uri="{BB962C8B-B14F-4D97-AF65-F5344CB8AC3E}">
        <p14:creationId xmlns:p14="http://schemas.microsoft.com/office/powerpoint/2010/main" val="453600305"/>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6548" y="204811"/>
            <a:ext cx="8597900" cy="1039813"/>
          </a:xfrm>
          <a:noFill/>
        </p:spPr>
        <p:txBody>
          <a:bodyPr lIns="0" rIns="0" bIns="0"/>
          <a:lstStyle/>
          <a:p>
            <a:pPr>
              <a:lnSpc>
                <a:spcPct val="100000"/>
              </a:lnSpc>
            </a:pPr>
            <a:r>
              <a:rPr lang="en-US" altLang="en-US" dirty="0" smtClean="0"/>
              <a:t>Warfarin Use in Primary Care -- UK </a:t>
            </a:r>
            <a:br>
              <a:rPr lang="en-US" altLang="en-US" dirty="0" smtClean="0"/>
            </a:br>
            <a:r>
              <a:rPr lang="en-US" altLang="en-US" sz="3200" i="1" dirty="0" smtClean="0"/>
              <a:t>Initiation of VKA</a:t>
            </a:r>
          </a:p>
        </p:txBody>
      </p:sp>
      <p:sp>
        <p:nvSpPr>
          <p:cNvPr id="3" name="Rectangle 4"/>
          <p:cNvSpPr>
            <a:spLocks noChangeArrowheads="1"/>
          </p:cNvSpPr>
          <p:nvPr/>
        </p:nvSpPr>
        <p:spPr bwMode="auto">
          <a:xfrm>
            <a:off x="1822450" y="59690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endParaRPr lang="fr-FR" altLang="en-US" sz="1800" u="none" dirty="0">
              <a:solidFill>
                <a:schemeClr val="tx1"/>
              </a:solidFill>
              <a:latin typeface="+mj-lt"/>
            </a:endParaRPr>
          </a:p>
        </p:txBody>
      </p:sp>
      <p:sp>
        <p:nvSpPr>
          <p:cNvPr id="4" name="Text Box 8"/>
          <p:cNvSpPr txBox="1">
            <a:spLocks noChangeArrowheads="1"/>
          </p:cNvSpPr>
          <p:nvPr/>
        </p:nvSpPr>
        <p:spPr bwMode="auto">
          <a:xfrm>
            <a:off x="893" y="6550224"/>
            <a:ext cx="52823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r>
              <a:rPr lang="en-US" altLang="en-US" sz="1400" u="none" dirty="0">
                <a:solidFill>
                  <a:schemeClr val="tx1"/>
                </a:solidFill>
                <a:latin typeface="+mj-lt"/>
                <a:cs typeface="Arial" pitchFamily="34" charset="0"/>
              </a:rPr>
              <a:t>Gallagher AM, et al. </a:t>
            </a:r>
            <a:r>
              <a:rPr lang="en-US" altLang="en-US" sz="1400" i="1" u="none" dirty="0">
                <a:solidFill>
                  <a:schemeClr val="tx1"/>
                </a:solidFill>
                <a:latin typeface="+mj-lt"/>
                <a:cs typeface="Arial" pitchFamily="34" charset="0"/>
              </a:rPr>
              <a:t>J Thromb </a:t>
            </a:r>
            <a:r>
              <a:rPr lang="en-US" altLang="en-US" sz="1400" i="1" u="none" dirty="0" smtClean="0">
                <a:solidFill>
                  <a:schemeClr val="tx1"/>
                </a:solidFill>
                <a:latin typeface="+mj-lt"/>
                <a:cs typeface="Arial" pitchFamily="34" charset="0"/>
              </a:rPr>
              <a:t>Haemost</a:t>
            </a:r>
            <a:r>
              <a:rPr lang="en-US" altLang="en-US" sz="1400" u="none" dirty="0" smtClean="0">
                <a:solidFill>
                  <a:schemeClr val="tx1"/>
                </a:solidFill>
                <a:latin typeface="+mj-lt"/>
                <a:cs typeface="Arial" pitchFamily="34" charset="0"/>
              </a:rPr>
              <a:t>. 2008;6:1500-1506.</a:t>
            </a:r>
            <a:r>
              <a:rPr lang="en-US" altLang="en-US" sz="1400" u="none" baseline="30000" dirty="0" smtClean="0">
                <a:solidFill>
                  <a:schemeClr val="tx1"/>
                </a:solidFill>
                <a:latin typeface="+mj-lt"/>
                <a:cs typeface="Arial" pitchFamily="34" charset="0"/>
              </a:rPr>
              <a:t>[32]</a:t>
            </a:r>
            <a:endParaRPr lang="da-DK" altLang="en-US" sz="1400" u="none" dirty="0">
              <a:solidFill>
                <a:schemeClr val="tx1"/>
              </a:solidFill>
              <a:latin typeface="+mj-lt"/>
              <a:cs typeface="Arial" pitchFamily="34" charset="0"/>
            </a:endParaRPr>
          </a:p>
        </p:txBody>
      </p:sp>
      <p:sp>
        <p:nvSpPr>
          <p:cNvPr id="5" name="Rectangle 16"/>
          <p:cNvSpPr>
            <a:spLocks noChangeArrowheads="1"/>
          </p:cNvSpPr>
          <p:nvPr/>
        </p:nvSpPr>
        <p:spPr bwMode="auto">
          <a:xfrm rot="16200000">
            <a:off x="49550" y="3825360"/>
            <a:ext cx="389850"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800" b="1" u="none" dirty="0" smtClean="0">
                <a:latin typeface="+mj-lt"/>
              </a:rPr>
              <a:t>%</a:t>
            </a:r>
            <a:endParaRPr lang="en-US" sz="1800" b="1" u="none" dirty="0">
              <a:latin typeface="+mj-lt"/>
            </a:endParaRPr>
          </a:p>
        </p:txBody>
      </p:sp>
      <p:sp>
        <p:nvSpPr>
          <p:cNvPr id="6" name="Rectangle 17"/>
          <p:cNvSpPr>
            <a:spLocks noChangeArrowheads="1"/>
          </p:cNvSpPr>
          <p:nvPr/>
        </p:nvSpPr>
        <p:spPr bwMode="auto">
          <a:xfrm>
            <a:off x="1212715" y="5986463"/>
            <a:ext cx="2568845"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2000" u="none" dirty="0">
                <a:latin typeface="+mj-lt"/>
              </a:rPr>
              <a:t>Years after diagnosis</a:t>
            </a:r>
          </a:p>
        </p:txBody>
      </p:sp>
      <p:sp>
        <p:nvSpPr>
          <p:cNvPr id="7" name="Line 55"/>
          <p:cNvSpPr>
            <a:spLocks noChangeShapeType="1"/>
          </p:cNvSpPr>
          <p:nvPr/>
        </p:nvSpPr>
        <p:spPr bwMode="auto">
          <a:xfrm>
            <a:off x="838200" y="2470150"/>
            <a:ext cx="1588" cy="3046413"/>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8" name="Line 56"/>
          <p:cNvSpPr>
            <a:spLocks noChangeShapeType="1"/>
          </p:cNvSpPr>
          <p:nvPr/>
        </p:nvSpPr>
        <p:spPr bwMode="auto">
          <a:xfrm>
            <a:off x="838200" y="5516563"/>
            <a:ext cx="3446463" cy="1587"/>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pPr>
              <a:defRPr/>
            </a:pPr>
            <a:endParaRPr lang="en-GB" sz="1050" u="none" dirty="0">
              <a:latin typeface="+mj-lt"/>
            </a:endParaRPr>
          </a:p>
        </p:txBody>
      </p:sp>
      <p:grpSp>
        <p:nvGrpSpPr>
          <p:cNvPr id="9" name="Group 57"/>
          <p:cNvGrpSpPr>
            <a:grpSpLocks/>
          </p:cNvGrpSpPr>
          <p:nvPr/>
        </p:nvGrpSpPr>
        <p:grpSpPr bwMode="auto">
          <a:xfrm>
            <a:off x="898525" y="5516563"/>
            <a:ext cx="3076575" cy="103187"/>
            <a:chOff x="676" y="3363"/>
            <a:chExt cx="3960" cy="40"/>
          </a:xfrm>
        </p:grpSpPr>
        <p:sp>
          <p:nvSpPr>
            <p:cNvPr id="10" name="Line 58"/>
            <p:cNvSpPr>
              <a:spLocks noChangeShapeType="1"/>
            </p:cNvSpPr>
            <p:nvPr/>
          </p:nvSpPr>
          <p:spPr bwMode="auto">
            <a:xfrm>
              <a:off x="676" y="3363"/>
              <a:ext cx="0" cy="40"/>
            </a:xfrm>
            <a:prstGeom prst="line">
              <a:avLst/>
            </a:prstGeom>
            <a:noFill/>
            <a:ln w="19050">
              <a:solidFill>
                <a:srgbClr val="FFFFFF"/>
              </a:solidFill>
              <a:miter lim="800000"/>
              <a:headEnd/>
              <a:tailEnd/>
            </a:ln>
            <a:extLst>
              <a:ext uri="{909E8E84-426E-40DD-AFC4-6F175D3DCCD1}">
                <a14:hiddenFill xmlns:a14="http://schemas.microsoft.com/office/drawing/2010/main">
                  <a:noFill/>
                </a14:hiddenFill>
              </a:ext>
            </a:extLst>
          </p:spPr>
          <p:txBody>
            <a:bodyPr/>
            <a:lstStyle/>
            <a:p>
              <a:pPr>
                <a:defRPr/>
              </a:pPr>
              <a:endParaRPr lang="en-GB" sz="1000" u="none" dirty="0">
                <a:latin typeface="+mj-lt"/>
              </a:endParaRPr>
            </a:p>
          </p:txBody>
        </p:sp>
        <p:sp>
          <p:nvSpPr>
            <p:cNvPr id="11" name="Line 59"/>
            <p:cNvSpPr>
              <a:spLocks noChangeShapeType="1"/>
            </p:cNvSpPr>
            <p:nvPr/>
          </p:nvSpPr>
          <p:spPr bwMode="auto">
            <a:xfrm>
              <a:off x="1996" y="3363"/>
              <a:ext cx="0" cy="40"/>
            </a:xfrm>
            <a:prstGeom prst="line">
              <a:avLst/>
            </a:prstGeom>
            <a:noFill/>
            <a:ln w="19050">
              <a:solidFill>
                <a:srgbClr val="FFFFFF"/>
              </a:solidFill>
              <a:miter lim="800000"/>
              <a:headEnd/>
              <a:tailEnd/>
            </a:ln>
            <a:extLst>
              <a:ext uri="{909E8E84-426E-40DD-AFC4-6F175D3DCCD1}">
                <a14:hiddenFill xmlns:a14="http://schemas.microsoft.com/office/drawing/2010/main">
                  <a:noFill/>
                </a14:hiddenFill>
              </a:ext>
            </a:extLst>
          </p:spPr>
          <p:txBody>
            <a:bodyPr/>
            <a:lstStyle/>
            <a:p>
              <a:pPr>
                <a:defRPr/>
              </a:pPr>
              <a:endParaRPr lang="en-GB" sz="1000" u="none" dirty="0">
                <a:latin typeface="+mj-lt"/>
              </a:endParaRPr>
            </a:p>
          </p:txBody>
        </p:sp>
        <p:sp>
          <p:nvSpPr>
            <p:cNvPr id="12" name="Line 60"/>
            <p:cNvSpPr>
              <a:spLocks noChangeShapeType="1"/>
            </p:cNvSpPr>
            <p:nvPr/>
          </p:nvSpPr>
          <p:spPr bwMode="auto">
            <a:xfrm>
              <a:off x="3308" y="3363"/>
              <a:ext cx="2" cy="40"/>
            </a:xfrm>
            <a:prstGeom prst="line">
              <a:avLst/>
            </a:prstGeom>
            <a:noFill/>
            <a:ln w="19050">
              <a:solidFill>
                <a:srgbClr val="FFFFFF"/>
              </a:solidFill>
              <a:miter lim="800000"/>
              <a:headEnd/>
              <a:tailEnd/>
            </a:ln>
            <a:extLst>
              <a:ext uri="{909E8E84-426E-40DD-AFC4-6F175D3DCCD1}">
                <a14:hiddenFill xmlns:a14="http://schemas.microsoft.com/office/drawing/2010/main">
                  <a:noFill/>
                </a14:hiddenFill>
              </a:ext>
            </a:extLst>
          </p:spPr>
          <p:txBody>
            <a:bodyPr/>
            <a:lstStyle/>
            <a:p>
              <a:pPr>
                <a:defRPr/>
              </a:pPr>
              <a:endParaRPr lang="en-GB" sz="1000" u="none" dirty="0">
                <a:latin typeface="+mj-lt"/>
              </a:endParaRPr>
            </a:p>
          </p:txBody>
        </p:sp>
        <p:sp>
          <p:nvSpPr>
            <p:cNvPr id="13" name="Line 61"/>
            <p:cNvSpPr>
              <a:spLocks noChangeShapeType="1"/>
            </p:cNvSpPr>
            <p:nvPr/>
          </p:nvSpPr>
          <p:spPr bwMode="auto">
            <a:xfrm>
              <a:off x="4636" y="3363"/>
              <a:ext cx="0" cy="40"/>
            </a:xfrm>
            <a:prstGeom prst="line">
              <a:avLst/>
            </a:prstGeom>
            <a:noFill/>
            <a:ln w="19050">
              <a:solidFill>
                <a:srgbClr val="FFFFFF"/>
              </a:solidFill>
              <a:miter lim="800000"/>
              <a:headEnd/>
              <a:tailEnd/>
            </a:ln>
            <a:extLst>
              <a:ext uri="{909E8E84-426E-40DD-AFC4-6F175D3DCCD1}">
                <a14:hiddenFill xmlns:a14="http://schemas.microsoft.com/office/drawing/2010/main">
                  <a:noFill/>
                </a14:hiddenFill>
              </a:ext>
            </a:extLst>
          </p:spPr>
          <p:txBody>
            <a:bodyPr/>
            <a:lstStyle/>
            <a:p>
              <a:pPr>
                <a:defRPr/>
              </a:pPr>
              <a:endParaRPr lang="en-GB" sz="1000" u="none" dirty="0">
                <a:latin typeface="+mj-lt"/>
              </a:endParaRPr>
            </a:p>
          </p:txBody>
        </p:sp>
      </p:grpSp>
      <p:grpSp>
        <p:nvGrpSpPr>
          <p:cNvPr id="14" name="Group 62"/>
          <p:cNvGrpSpPr>
            <a:grpSpLocks/>
          </p:cNvGrpSpPr>
          <p:nvPr/>
        </p:nvGrpSpPr>
        <p:grpSpPr bwMode="auto">
          <a:xfrm>
            <a:off x="790575" y="2571750"/>
            <a:ext cx="47625" cy="2857500"/>
            <a:chOff x="538" y="1508"/>
            <a:chExt cx="61" cy="1800"/>
          </a:xfrm>
        </p:grpSpPr>
        <p:sp>
          <p:nvSpPr>
            <p:cNvPr id="15" name="Line 63"/>
            <p:cNvSpPr>
              <a:spLocks noChangeShapeType="1"/>
            </p:cNvSpPr>
            <p:nvPr/>
          </p:nvSpPr>
          <p:spPr bwMode="auto">
            <a:xfrm flipH="1">
              <a:off x="538" y="3307"/>
              <a:ext cx="61" cy="1"/>
            </a:xfrm>
            <a:prstGeom prst="line">
              <a:avLst/>
            </a:prstGeom>
            <a:noFill/>
            <a:ln w="1905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6" name="Line 64"/>
            <p:cNvSpPr>
              <a:spLocks noChangeShapeType="1"/>
            </p:cNvSpPr>
            <p:nvPr/>
          </p:nvSpPr>
          <p:spPr bwMode="auto">
            <a:xfrm flipH="1">
              <a:off x="538" y="2948"/>
              <a:ext cx="61" cy="1"/>
            </a:xfrm>
            <a:prstGeom prst="line">
              <a:avLst/>
            </a:prstGeom>
            <a:noFill/>
            <a:ln w="1905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7" name="Line 65"/>
            <p:cNvSpPr>
              <a:spLocks noChangeShapeType="1"/>
            </p:cNvSpPr>
            <p:nvPr/>
          </p:nvSpPr>
          <p:spPr bwMode="auto">
            <a:xfrm flipH="1">
              <a:off x="538" y="2587"/>
              <a:ext cx="61" cy="1"/>
            </a:xfrm>
            <a:prstGeom prst="line">
              <a:avLst/>
            </a:prstGeom>
            <a:noFill/>
            <a:ln w="1905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8" name="Line 66"/>
            <p:cNvSpPr>
              <a:spLocks noChangeShapeType="1"/>
            </p:cNvSpPr>
            <p:nvPr/>
          </p:nvSpPr>
          <p:spPr bwMode="auto">
            <a:xfrm flipH="1">
              <a:off x="538" y="2228"/>
              <a:ext cx="61" cy="1"/>
            </a:xfrm>
            <a:prstGeom prst="line">
              <a:avLst/>
            </a:prstGeom>
            <a:noFill/>
            <a:ln w="1905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9" name="Line 67"/>
            <p:cNvSpPr>
              <a:spLocks noChangeShapeType="1"/>
            </p:cNvSpPr>
            <p:nvPr/>
          </p:nvSpPr>
          <p:spPr bwMode="auto">
            <a:xfrm flipH="1">
              <a:off x="538" y="1867"/>
              <a:ext cx="61" cy="1"/>
            </a:xfrm>
            <a:prstGeom prst="line">
              <a:avLst/>
            </a:prstGeom>
            <a:noFill/>
            <a:ln w="1905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20" name="Line 68"/>
            <p:cNvSpPr>
              <a:spLocks noChangeShapeType="1"/>
            </p:cNvSpPr>
            <p:nvPr/>
          </p:nvSpPr>
          <p:spPr bwMode="auto">
            <a:xfrm flipH="1">
              <a:off x="538" y="1508"/>
              <a:ext cx="61" cy="1"/>
            </a:xfrm>
            <a:prstGeom prst="line">
              <a:avLst/>
            </a:prstGeom>
            <a:noFill/>
            <a:ln w="1905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grpSp>
      <p:sp>
        <p:nvSpPr>
          <p:cNvPr id="21" name="Rectangle 4"/>
          <p:cNvSpPr>
            <a:spLocks noChangeArrowheads="1"/>
          </p:cNvSpPr>
          <p:nvPr/>
        </p:nvSpPr>
        <p:spPr bwMode="auto">
          <a:xfrm>
            <a:off x="774700" y="5694363"/>
            <a:ext cx="298480" cy="338554"/>
          </a:xfrm>
          <a:prstGeom prst="rect">
            <a:avLst/>
          </a:prstGeom>
          <a:noFill/>
          <a:ln w="9525">
            <a:noFill/>
            <a:miter lim="800000"/>
            <a:headEnd/>
            <a:tailEnd/>
          </a:ln>
        </p:spPr>
        <p:txBody>
          <a:bodyPr wrap="none">
            <a:spAutoFit/>
          </a:bodyPr>
          <a:lstStyle/>
          <a:p>
            <a:pPr>
              <a:defRPr/>
            </a:pPr>
            <a:r>
              <a:rPr lang="en-US" sz="1600" u="none" dirty="0">
                <a:latin typeface="+mj-lt"/>
              </a:rPr>
              <a:t>0</a:t>
            </a:r>
          </a:p>
        </p:txBody>
      </p:sp>
      <p:sp>
        <p:nvSpPr>
          <p:cNvPr id="22" name="Rectangle 4"/>
          <p:cNvSpPr>
            <a:spLocks noChangeArrowheads="1"/>
          </p:cNvSpPr>
          <p:nvPr/>
        </p:nvSpPr>
        <p:spPr bwMode="auto">
          <a:xfrm>
            <a:off x="1804988" y="5694363"/>
            <a:ext cx="298480" cy="338554"/>
          </a:xfrm>
          <a:prstGeom prst="rect">
            <a:avLst/>
          </a:prstGeom>
          <a:noFill/>
          <a:ln w="9525">
            <a:noFill/>
            <a:miter lim="800000"/>
            <a:headEnd/>
            <a:tailEnd/>
          </a:ln>
        </p:spPr>
        <p:txBody>
          <a:bodyPr wrap="none">
            <a:spAutoFit/>
          </a:bodyPr>
          <a:lstStyle/>
          <a:p>
            <a:pPr>
              <a:defRPr/>
            </a:pPr>
            <a:r>
              <a:rPr lang="en-US" sz="1600" u="none" dirty="0">
                <a:latin typeface="+mj-lt"/>
              </a:rPr>
              <a:t>2</a:t>
            </a:r>
          </a:p>
        </p:txBody>
      </p:sp>
      <p:sp>
        <p:nvSpPr>
          <p:cNvPr id="23" name="Rectangle 4"/>
          <p:cNvSpPr>
            <a:spLocks noChangeArrowheads="1"/>
          </p:cNvSpPr>
          <p:nvPr/>
        </p:nvSpPr>
        <p:spPr bwMode="auto">
          <a:xfrm>
            <a:off x="2833688" y="5694363"/>
            <a:ext cx="298480" cy="338554"/>
          </a:xfrm>
          <a:prstGeom prst="rect">
            <a:avLst/>
          </a:prstGeom>
          <a:noFill/>
          <a:ln w="9525">
            <a:noFill/>
            <a:miter lim="800000"/>
            <a:headEnd/>
            <a:tailEnd/>
          </a:ln>
        </p:spPr>
        <p:txBody>
          <a:bodyPr wrap="none">
            <a:spAutoFit/>
          </a:bodyPr>
          <a:lstStyle/>
          <a:p>
            <a:pPr>
              <a:defRPr/>
            </a:pPr>
            <a:r>
              <a:rPr lang="en-US" sz="1600" u="none" dirty="0">
                <a:latin typeface="+mj-lt"/>
              </a:rPr>
              <a:t>4</a:t>
            </a:r>
          </a:p>
        </p:txBody>
      </p:sp>
      <p:sp>
        <p:nvSpPr>
          <p:cNvPr id="24" name="Rectangle 4"/>
          <p:cNvSpPr>
            <a:spLocks noChangeArrowheads="1"/>
          </p:cNvSpPr>
          <p:nvPr/>
        </p:nvSpPr>
        <p:spPr bwMode="auto">
          <a:xfrm>
            <a:off x="3863975" y="5694363"/>
            <a:ext cx="298480" cy="338554"/>
          </a:xfrm>
          <a:prstGeom prst="rect">
            <a:avLst/>
          </a:prstGeom>
          <a:noFill/>
          <a:ln w="9525">
            <a:noFill/>
            <a:miter lim="800000"/>
            <a:headEnd/>
            <a:tailEnd/>
          </a:ln>
        </p:spPr>
        <p:txBody>
          <a:bodyPr wrap="none">
            <a:spAutoFit/>
          </a:bodyPr>
          <a:lstStyle/>
          <a:p>
            <a:pPr>
              <a:defRPr/>
            </a:pPr>
            <a:r>
              <a:rPr lang="en-US" sz="1600" u="none" dirty="0">
                <a:latin typeface="+mj-lt"/>
              </a:rPr>
              <a:t>6</a:t>
            </a:r>
          </a:p>
        </p:txBody>
      </p:sp>
      <p:sp>
        <p:nvSpPr>
          <p:cNvPr id="25" name="Rectangle 4"/>
          <p:cNvSpPr>
            <a:spLocks noChangeArrowheads="1"/>
          </p:cNvSpPr>
          <p:nvPr/>
        </p:nvSpPr>
        <p:spPr bwMode="auto">
          <a:xfrm>
            <a:off x="522259" y="5259180"/>
            <a:ext cx="298479" cy="338554"/>
          </a:xfrm>
          <a:prstGeom prst="rect">
            <a:avLst/>
          </a:prstGeom>
          <a:noFill/>
          <a:ln w="9525">
            <a:noFill/>
            <a:miter lim="800000"/>
            <a:headEnd/>
            <a:tailEnd/>
          </a:ln>
        </p:spPr>
        <p:txBody>
          <a:bodyPr wrap="none" anchor="ctr">
            <a:spAutoFit/>
          </a:bodyPr>
          <a:lstStyle/>
          <a:p>
            <a:pPr algn="r">
              <a:defRPr/>
            </a:pPr>
            <a:r>
              <a:rPr lang="en-US" sz="1600" u="none" dirty="0">
                <a:latin typeface="+mj-lt"/>
              </a:rPr>
              <a:t>0</a:t>
            </a:r>
          </a:p>
        </p:txBody>
      </p:sp>
      <p:sp>
        <p:nvSpPr>
          <p:cNvPr id="26" name="Rectangle 4"/>
          <p:cNvSpPr>
            <a:spLocks noChangeArrowheads="1"/>
          </p:cNvSpPr>
          <p:nvPr/>
        </p:nvSpPr>
        <p:spPr bwMode="auto">
          <a:xfrm>
            <a:off x="408446" y="4687680"/>
            <a:ext cx="412292" cy="338554"/>
          </a:xfrm>
          <a:prstGeom prst="rect">
            <a:avLst/>
          </a:prstGeom>
          <a:noFill/>
          <a:ln w="9525">
            <a:noFill/>
            <a:miter lim="800000"/>
            <a:headEnd/>
            <a:tailEnd/>
          </a:ln>
        </p:spPr>
        <p:txBody>
          <a:bodyPr wrap="none" anchor="ctr">
            <a:spAutoFit/>
          </a:bodyPr>
          <a:lstStyle/>
          <a:p>
            <a:pPr algn="r">
              <a:defRPr/>
            </a:pPr>
            <a:r>
              <a:rPr lang="en-US" sz="1600" u="none" dirty="0">
                <a:latin typeface="+mj-lt"/>
              </a:rPr>
              <a:t>20</a:t>
            </a:r>
          </a:p>
        </p:txBody>
      </p:sp>
      <p:sp>
        <p:nvSpPr>
          <p:cNvPr id="27" name="Rectangle 4"/>
          <p:cNvSpPr>
            <a:spLocks noChangeArrowheads="1"/>
          </p:cNvSpPr>
          <p:nvPr/>
        </p:nvSpPr>
        <p:spPr bwMode="auto">
          <a:xfrm>
            <a:off x="408446" y="4116180"/>
            <a:ext cx="412292" cy="338554"/>
          </a:xfrm>
          <a:prstGeom prst="rect">
            <a:avLst/>
          </a:prstGeom>
          <a:noFill/>
          <a:ln w="9525">
            <a:noFill/>
            <a:miter lim="800000"/>
            <a:headEnd/>
            <a:tailEnd/>
          </a:ln>
        </p:spPr>
        <p:txBody>
          <a:bodyPr wrap="none" anchor="ctr">
            <a:spAutoFit/>
          </a:bodyPr>
          <a:lstStyle/>
          <a:p>
            <a:pPr algn="r">
              <a:defRPr/>
            </a:pPr>
            <a:r>
              <a:rPr lang="en-US" sz="1600" u="none" dirty="0">
                <a:latin typeface="+mj-lt"/>
              </a:rPr>
              <a:t>40</a:t>
            </a:r>
          </a:p>
        </p:txBody>
      </p:sp>
      <p:sp>
        <p:nvSpPr>
          <p:cNvPr id="28" name="Rectangle 4"/>
          <p:cNvSpPr>
            <a:spLocks noChangeArrowheads="1"/>
          </p:cNvSpPr>
          <p:nvPr/>
        </p:nvSpPr>
        <p:spPr bwMode="auto">
          <a:xfrm>
            <a:off x="408446" y="3544680"/>
            <a:ext cx="412292" cy="338554"/>
          </a:xfrm>
          <a:prstGeom prst="rect">
            <a:avLst/>
          </a:prstGeom>
          <a:noFill/>
          <a:ln w="9525">
            <a:noFill/>
            <a:miter lim="800000"/>
            <a:headEnd/>
            <a:tailEnd/>
          </a:ln>
        </p:spPr>
        <p:txBody>
          <a:bodyPr wrap="none" anchor="ctr">
            <a:spAutoFit/>
          </a:bodyPr>
          <a:lstStyle/>
          <a:p>
            <a:pPr algn="r">
              <a:defRPr/>
            </a:pPr>
            <a:r>
              <a:rPr lang="en-US" sz="1600" u="none" dirty="0">
                <a:latin typeface="+mj-lt"/>
              </a:rPr>
              <a:t>60</a:t>
            </a:r>
          </a:p>
        </p:txBody>
      </p:sp>
      <p:sp>
        <p:nvSpPr>
          <p:cNvPr id="29" name="Rectangle 4"/>
          <p:cNvSpPr>
            <a:spLocks noChangeArrowheads="1"/>
          </p:cNvSpPr>
          <p:nvPr/>
        </p:nvSpPr>
        <p:spPr bwMode="auto">
          <a:xfrm>
            <a:off x="408446" y="2973180"/>
            <a:ext cx="412292" cy="338554"/>
          </a:xfrm>
          <a:prstGeom prst="rect">
            <a:avLst/>
          </a:prstGeom>
          <a:noFill/>
          <a:ln w="9525">
            <a:noFill/>
            <a:miter lim="800000"/>
            <a:headEnd/>
            <a:tailEnd/>
          </a:ln>
        </p:spPr>
        <p:txBody>
          <a:bodyPr wrap="none" anchor="ctr">
            <a:spAutoFit/>
          </a:bodyPr>
          <a:lstStyle/>
          <a:p>
            <a:pPr algn="r">
              <a:defRPr/>
            </a:pPr>
            <a:r>
              <a:rPr lang="en-US" sz="1600" u="none" dirty="0">
                <a:latin typeface="+mj-lt"/>
              </a:rPr>
              <a:t>80</a:t>
            </a:r>
          </a:p>
        </p:txBody>
      </p:sp>
      <p:sp>
        <p:nvSpPr>
          <p:cNvPr id="30" name="Rectangle 4"/>
          <p:cNvSpPr>
            <a:spLocks noChangeArrowheads="1"/>
          </p:cNvSpPr>
          <p:nvPr/>
        </p:nvSpPr>
        <p:spPr bwMode="auto">
          <a:xfrm>
            <a:off x="294633" y="2401680"/>
            <a:ext cx="526105" cy="338554"/>
          </a:xfrm>
          <a:prstGeom prst="rect">
            <a:avLst/>
          </a:prstGeom>
          <a:noFill/>
          <a:ln w="9525">
            <a:noFill/>
            <a:miter lim="800000"/>
            <a:headEnd/>
            <a:tailEnd/>
          </a:ln>
        </p:spPr>
        <p:txBody>
          <a:bodyPr wrap="none" anchor="ctr">
            <a:spAutoFit/>
          </a:bodyPr>
          <a:lstStyle/>
          <a:p>
            <a:pPr algn="r">
              <a:defRPr/>
            </a:pPr>
            <a:r>
              <a:rPr lang="en-US" sz="1600" u="none" dirty="0">
                <a:latin typeface="+mj-lt"/>
              </a:rPr>
              <a:t>100</a:t>
            </a:r>
          </a:p>
        </p:txBody>
      </p:sp>
      <p:sp>
        <p:nvSpPr>
          <p:cNvPr id="31" name="Freeform 81"/>
          <p:cNvSpPr>
            <a:spLocks/>
          </p:cNvSpPr>
          <p:nvPr/>
        </p:nvSpPr>
        <p:spPr bwMode="auto">
          <a:xfrm>
            <a:off x="900113" y="3121025"/>
            <a:ext cx="3109912" cy="2333625"/>
          </a:xfrm>
          <a:custGeom>
            <a:avLst/>
            <a:gdLst>
              <a:gd name="T0" fmla="*/ 2147483647 w 3600"/>
              <a:gd name="T1" fmla="*/ 0 h 1470"/>
              <a:gd name="T2" fmla="*/ 2147483647 w 3600"/>
              <a:gd name="T3" fmla="*/ 2147483647 h 1470"/>
              <a:gd name="T4" fmla="*/ 2147483647 w 3600"/>
              <a:gd name="T5" fmla="*/ 2147483647 h 1470"/>
              <a:gd name="T6" fmla="*/ 2147483647 w 3600"/>
              <a:gd name="T7" fmla="*/ 2147483647 h 1470"/>
              <a:gd name="T8" fmla="*/ 2147483647 w 3600"/>
              <a:gd name="T9" fmla="*/ 2147483647 h 1470"/>
              <a:gd name="T10" fmla="*/ 2147483647 w 3600"/>
              <a:gd name="T11" fmla="*/ 2147483647 h 1470"/>
              <a:gd name="T12" fmla="*/ 2147483647 w 3600"/>
              <a:gd name="T13" fmla="*/ 2147483647 h 1470"/>
              <a:gd name="T14" fmla="*/ 2147483647 w 3600"/>
              <a:gd name="T15" fmla="*/ 2147483647 h 1470"/>
              <a:gd name="T16" fmla="*/ 2147483647 w 3600"/>
              <a:gd name="T17" fmla="*/ 2147483647 h 1470"/>
              <a:gd name="T18" fmla="*/ 2147483647 w 3600"/>
              <a:gd name="T19" fmla="*/ 2147483647 h 1470"/>
              <a:gd name="T20" fmla="*/ 2147483647 w 3600"/>
              <a:gd name="T21" fmla="*/ 2147483647 h 1470"/>
              <a:gd name="T22" fmla="*/ 2147483647 w 3600"/>
              <a:gd name="T23" fmla="*/ 2147483647 h 1470"/>
              <a:gd name="T24" fmla="*/ 2147483647 w 3600"/>
              <a:gd name="T25" fmla="*/ 2147483647 h 1470"/>
              <a:gd name="T26" fmla="*/ 2147483647 w 3600"/>
              <a:gd name="T27" fmla="*/ 2147483647 h 1470"/>
              <a:gd name="T28" fmla="*/ 2147483647 w 3600"/>
              <a:gd name="T29" fmla="*/ 2147483647 h 1470"/>
              <a:gd name="T30" fmla="*/ 2147483647 w 3600"/>
              <a:gd name="T31" fmla="*/ 2147483647 h 1470"/>
              <a:gd name="T32" fmla="*/ 2147483647 w 3600"/>
              <a:gd name="T33" fmla="*/ 2147483647 h 1470"/>
              <a:gd name="T34" fmla="*/ 2147483647 w 3600"/>
              <a:gd name="T35" fmla="*/ 2147483647 h 1470"/>
              <a:gd name="T36" fmla="*/ 2147483647 w 3600"/>
              <a:gd name="T37" fmla="*/ 2147483647 h 1470"/>
              <a:gd name="T38" fmla="*/ 2147483647 w 3600"/>
              <a:gd name="T39" fmla="*/ 2147483647 h 1470"/>
              <a:gd name="T40" fmla="*/ 2147483647 w 3600"/>
              <a:gd name="T41" fmla="*/ 2147483647 h 1470"/>
              <a:gd name="T42" fmla="*/ 2147483647 w 3600"/>
              <a:gd name="T43" fmla="*/ 2147483647 h 1470"/>
              <a:gd name="T44" fmla="*/ 2147483647 w 3600"/>
              <a:gd name="T45" fmla="*/ 2147483647 h 1470"/>
              <a:gd name="T46" fmla="*/ 2147483647 w 3600"/>
              <a:gd name="T47" fmla="*/ 2147483647 h 1470"/>
              <a:gd name="T48" fmla="*/ 2147483647 w 3600"/>
              <a:gd name="T49" fmla="*/ 2147483647 h 1470"/>
              <a:gd name="T50" fmla="*/ 2147483647 w 3600"/>
              <a:gd name="T51" fmla="*/ 2147483647 h 1470"/>
              <a:gd name="T52" fmla="*/ 2147483647 w 3600"/>
              <a:gd name="T53" fmla="*/ 2147483647 h 1470"/>
              <a:gd name="T54" fmla="*/ 2147483647 w 3600"/>
              <a:gd name="T55" fmla="*/ 2147483647 h 1470"/>
              <a:gd name="T56" fmla="*/ 2147483647 w 3600"/>
              <a:gd name="T57" fmla="*/ 2147483647 h 1470"/>
              <a:gd name="T58" fmla="*/ 2147483647 w 3600"/>
              <a:gd name="T59" fmla="*/ 2147483647 h 1470"/>
              <a:gd name="T60" fmla="*/ 2147483647 w 3600"/>
              <a:gd name="T61" fmla="*/ 2147483647 h 1470"/>
              <a:gd name="T62" fmla="*/ 2147483647 w 3600"/>
              <a:gd name="T63" fmla="*/ 2147483647 h 1470"/>
              <a:gd name="T64" fmla="*/ 2147483647 w 3600"/>
              <a:gd name="T65" fmla="*/ 2147483647 h 1470"/>
              <a:gd name="T66" fmla="*/ 2147483647 w 3600"/>
              <a:gd name="T67" fmla="*/ 2147483647 h 1470"/>
              <a:gd name="T68" fmla="*/ 2147483647 w 3600"/>
              <a:gd name="T69" fmla="*/ 2147483647 h 1470"/>
              <a:gd name="T70" fmla="*/ 2147483647 w 3600"/>
              <a:gd name="T71" fmla="*/ 2147483647 h 1470"/>
              <a:gd name="T72" fmla="*/ 2147483647 w 3600"/>
              <a:gd name="T73" fmla="*/ 2147483647 h 1470"/>
              <a:gd name="T74" fmla="*/ 2147483647 w 3600"/>
              <a:gd name="T75" fmla="*/ 2147483647 h 1470"/>
              <a:gd name="T76" fmla="*/ 2147483647 w 3600"/>
              <a:gd name="T77" fmla="*/ 2147483647 h 1470"/>
              <a:gd name="T78" fmla="*/ 2147483647 w 3600"/>
              <a:gd name="T79" fmla="*/ 2147483647 h 1470"/>
              <a:gd name="T80" fmla="*/ 2147483647 w 3600"/>
              <a:gd name="T81" fmla="*/ 2147483647 h 1470"/>
              <a:gd name="T82" fmla="*/ 2147483647 w 3600"/>
              <a:gd name="T83" fmla="*/ 2147483647 h 1470"/>
              <a:gd name="T84" fmla="*/ 2147483647 w 3600"/>
              <a:gd name="T85" fmla="*/ 2147483647 h 1470"/>
              <a:gd name="T86" fmla="*/ 2147483647 w 3600"/>
              <a:gd name="T87" fmla="*/ 2147483647 h 1470"/>
              <a:gd name="T88" fmla="*/ 2147483647 w 3600"/>
              <a:gd name="T89" fmla="*/ 2147483647 h 1470"/>
              <a:gd name="T90" fmla="*/ 2147483647 w 3600"/>
              <a:gd name="T91" fmla="*/ 2147483647 h 1470"/>
              <a:gd name="T92" fmla="*/ 0 w 3600"/>
              <a:gd name="T93" fmla="*/ 2147483647 h 14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00"/>
              <a:gd name="T142" fmla="*/ 0 h 1470"/>
              <a:gd name="T143" fmla="*/ 3600 w 3600"/>
              <a:gd name="T144" fmla="*/ 1470 h 14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00" h="1470">
                <a:moveTo>
                  <a:pt x="3600" y="0"/>
                </a:moveTo>
                <a:lnTo>
                  <a:pt x="2934" y="0"/>
                </a:lnTo>
                <a:lnTo>
                  <a:pt x="2934" y="15"/>
                </a:lnTo>
                <a:lnTo>
                  <a:pt x="2906" y="15"/>
                </a:lnTo>
                <a:lnTo>
                  <a:pt x="2906" y="24"/>
                </a:lnTo>
                <a:lnTo>
                  <a:pt x="2888" y="24"/>
                </a:lnTo>
                <a:lnTo>
                  <a:pt x="2888" y="64"/>
                </a:lnTo>
                <a:lnTo>
                  <a:pt x="2517" y="64"/>
                </a:lnTo>
                <a:lnTo>
                  <a:pt x="2517" y="83"/>
                </a:lnTo>
                <a:lnTo>
                  <a:pt x="2298" y="83"/>
                </a:lnTo>
                <a:lnTo>
                  <a:pt x="2298" y="89"/>
                </a:lnTo>
                <a:lnTo>
                  <a:pt x="2229" y="89"/>
                </a:lnTo>
                <a:lnTo>
                  <a:pt x="2229" y="100"/>
                </a:lnTo>
                <a:lnTo>
                  <a:pt x="1884" y="100"/>
                </a:lnTo>
                <a:lnTo>
                  <a:pt x="1884" y="107"/>
                </a:lnTo>
                <a:lnTo>
                  <a:pt x="1555" y="107"/>
                </a:lnTo>
                <a:lnTo>
                  <a:pt x="1555" y="119"/>
                </a:lnTo>
                <a:lnTo>
                  <a:pt x="1521" y="119"/>
                </a:lnTo>
                <a:lnTo>
                  <a:pt x="1521" y="129"/>
                </a:lnTo>
                <a:lnTo>
                  <a:pt x="1441" y="129"/>
                </a:lnTo>
                <a:lnTo>
                  <a:pt x="1441" y="137"/>
                </a:lnTo>
                <a:lnTo>
                  <a:pt x="1295" y="137"/>
                </a:lnTo>
                <a:lnTo>
                  <a:pt x="1295" y="150"/>
                </a:lnTo>
                <a:lnTo>
                  <a:pt x="1234" y="150"/>
                </a:lnTo>
                <a:lnTo>
                  <a:pt x="1234" y="158"/>
                </a:lnTo>
                <a:lnTo>
                  <a:pt x="1145" y="158"/>
                </a:lnTo>
                <a:lnTo>
                  <a:pt x="1145" y="164"/>
                </a:lnTo>
                <a:lnTo>
                  <a:pt x="1072" y="164"/>
                </a:lnTo>
                <a:lnTo>
                  <a:pt x="1072" y="172"/>
                </a:lnTo>
                <a:lnTo>
                  <a:pt x="992" y="172"/>
                </a:lnTo>
                <a:lnTo>
                  <a:pt x="992" y="182"/>
                </a:lnTo>
                <a:lnTo>
                  <a:pt x="970" y="182"/>
                </a:lnTo>
                <a:lnTo>
                  <a:pt x="970" y="189"/>
                </a:lnTo>
                <a:lnTo>
                  <a:pt x="871" y="189"/>
                </a:lnTo>
                <a:lnTo>
                  <a:pt x="871" y="196"/>
                </a:lnTo>
                <a:lnTo>
                  <a:pt x="762" y="196"/>
                </a:lnTo>
                <a:lnTo>
                  <a:pt x="762" y="208"/>
                </a:lnTo>
                <a:lnTo>
                  <a:pt x="738" y="208"/>
                </a:lnTo>
                <a:lnTo>
                  <a:pt x="738" y="218"/>
                </a:lnTo>
                <a:lnTo>
                  <a:pt x="724" y="218"/>
                </a:lnTo>
                <a:lnTo>
                  <a:pt x="724" y="231"/>
                </a:lnTo>
                <a:lnTo>
                  <a:pt x="549" y="231"/>
                </a:lnTo>
                <a:lnTo>
                  <a:pt x="549" y="243"/>
                </a:lnTo>
                <a:lnTo>
                  <a:pt x="466" y="243"/>
                </a:lnTo>
                <a:lnTo>
                  <a:pt x="466" y="257"/>
                </a:lnTo>
                <a:lnTo>
                  <a:pt x="432" y="257"/>
                </a:lnTo>
                <a:lnTo>
                  <a:pt x="432" y="269"/>
                </a:lnTo>
                <a:lnTo>
                  <a:pt x="401" y="269"/>
                </a:lnTo>
                <a:lnTo>
                  <a:pt x="401" y="284"/>
                </a:lnTo>
                <a:lnTo>
                  <a:pt x="383" y="284"/>
                </a:lnTo>
                <a:lnTo>
                  <a:pt x="383" y="292"/>
                </a:lnTo>
                <a:lnTo>
                  <a:pt x="357" y="292"/>
                </a:lnTo>
                <a:lnTo>
                  <a:pt x="357" y="302"/>
                </a:lnTo>
                <a:lnTo>
                  <a:pt x="325" y="302"/>
                </a:lnTo>
                <a:lnTo>
                  <a:pt x="325" y="325"/>
                </a:lnTo>
                <a:lnTo>
                  <a:pt x="298" y="325"/>
                </a:lnTo>
                <a:lnTo>
                  <a:pt x="298" y="349"/>
                </a:lnTo>
                <a:lnTo>
                  <a:pt x="284" y="349"/>
                </a:lnTo>
                <a:lnTo>
                  <a:pt x="284" y="367"/>
                </a:lnTo>
                <a:lnTo>
                  <a:pt x="262" y="367"/>
                </a:lnTo>
                <a:lnTo>
                  <a:pt x="262" y="386"/>
                </a:lnTo>
                <a:lnTo>
                  <a:pt x="244" y="386"/>
                </a:lnTo>
                <a:lnTo>
                  <a:pt x="244" y="400"/>
                </a:lnTo>
                <a:lnTo>
                  <a:pt x="229" y="400"/>
                </a:lnTo>
                <a:lnTo>
                  <a:pt x="229" y="410"/>
                </a:lnTo>
                <a:lnTo>
                  <a:pt x="216" y="410"/>
                </a:lnTo>
                <a:lnTo>
                  <a:pt x="216" y="434"/>
                </a:lnTo>
                <a:lnTo>
                  <a:pt x="200" y="434"/>
                </a:lnTo>
                <a:lnTo>
                  <a:pt x="200" y="460"/>
                </a:lnTo>
                <a:lnTo>
                  <a:pt x="177" y="460"/>
                </a:lnTo>
                <a:lnTo>
                  <a:pt x="177" y="500"/>
                </a:lnTo>
                <a:lnTo>
                  <a:pt x="158" y="500"/>
                </a:lnTo>
                <a:lnTo>
                  <a:pt x="158" y="534"/>
                </a:lnTo>
                <a:lnTo>
                  <a:pt x="142" y="534"/>
                </a:lnTo>
                <a:lnTo>
                  <a:pt x="142" y="572"/>
                </a:lnTo>
                <a:lnTo>
                  <a:pt x="120" y="572"/>
                </a:lnTo>
                <a:lnTo>
                  <a:pt x="120" y="610"/>
                </a:lnTo>
                <a:lnTo>
                  <a:pt x="104" y="610"/>
                </a:lnTo>
                <a:lnTo>
                  <a:pt x="104" y="641"/>
                </a:lnTo>
                <a:lnTo>
                  <a:pt x="89" y="641"/>
                </a:lnTo>
                <a:lnTo>
                  <a:pt x="89" y="711"/>
                </a:lnTo>
                <a:lnTo>
                  <a:pt x="76" y="711"/>
                </a:lnTo>
                <a:lnTo>
                  <a:pt x="76" y="775"/>
                </a:lnTo>
                <a:lnTo>
                  <a:pt x="64" y="775"/>
                </a:lnTo>
                <a:lnTo>
                  <a:pt x="64" y="880"/>
                </a:lnTo>
                <a:lnTo>
                  <a:pt x="49" y="880"/>
                </a:lnTo>
                <a:lnTo>
                  <a:pt x="49" y="958"/>
                </a:lnTo>
                <a:lnTo>
                  <a:pt x="37" y="958"/>
                </a:lnTo>
                <a:lnTo>
                  <a:pt x="37" y="1067"/>
                </a:lnTo>
                <a:lnTo>
                  <a:pt x="27" y="1067"/>
                </a:lnTo>
                <a:lnTo>
                  <a:pt x="27" y="1194"/>
                </a:lnTo>
                <a:lnTo>
                  <a:pt x="12" y="1194"/>
                </a:lnTo>
                <a:lnTo>
                  <a:pt x="12" y="1315"/>
                </a:lnTo>
                <a:lnTo>
                  <a:pt x="0" y="1315"/>
                </a:lnTo>
                <a:lnTo>
                  <a:pt x="0" y="1470"/>
                </a:lnTo>
              </a:path>
            </a:pathLst>
          </a:cu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u="none" dirty="0">
              <a:latin typeface="+mj-lt"/>
            </a:endParaRPr>
          </a:p>
        </p:txBody>
      </p:sp>
      <p:sp>
        <p:nvSpPr>
          <p:cNvPr id="32" name="Freeform 82"/>
          <p:cNvSpPr>
            <a:spLocks/>
          </p:cNvSpPr>
          <p:nvPr/>
        </p:nvSpPr>
        <p:spPr bwMode="auto">
          <a:xfrm>
            <a:off x="908050" y="4778375"/>
            <a:ext cx="3140075" cy="676275"/>
          </a:xfrm>
          <a:custGeom>
            <a:avLst/>
            <a:gdLst>
              <a:gd name="T0" fmla="*/ 0 w 3635"/>
              <a:gd name="T1" fmla="*/ 2147483647 h 426"/>
              <a:gd name="T2" fmla="*/ 0 w 3635"/>
              <a:gd name="T3" fmla="*/ 2147483647 h 426"/>
              <a:gd name="T4" fmla="*/ 2147483647 w 3635"/>
              <a:gd name="T5" fmla="*/ 2147483647 h 426"/>
              <a:gd name="T6" fmla="*/ 2147483647 w 3635"/>
              <a:gd name="T7" fmla="*/ 2147483647 h 426"/>
              <a:gd name="T8" fmla="*/ 2147483647 w 3635"/>
              <a:gd name="T9" fmla="*/ 2147483647 h 426"/>
              <a:gd name="T10" fmla="*/ 2147483647 w 3635"/>
              <a:gd name="T11" fmla="*/ 2147483647 h 426"/>
              <a:gd name="T12" fmla="*/ 2147483647 w 3635"/>
              <a:gd name="T13" fmla="*/ 2147483647 h 426"/>
              <a:gd name="T14" fmla="*/ 2147483647 w 3635"/>
              <a:gd name="T15" fmla="*/ 2147483647 h 426"/>
              <a:gd name="T16" fmla="*/ 2147483647 w 3635"/>
              <a:gd name="T17" fmla="*/ 2147483647 h 426"/>
              <a:gd name="T18" fmla="*/ 2147483647 w 3635"/>
              <a:gd name="T19" fmla="*/ 2147483647 h 426"/>
              <a:gd name="T20" fmla="*/ 2147483647 w 3635"/>
              <a:gd name="T21" fmla="*/ 2147483647 h 426"/>
              <a:gd name="T22" fmla="*/ 2147483647 w 3635"/>
              <a:gd name="T23" fmla="*/ 2147483647 h 426"/>
              <a:gd name="T24" fmla="*/ 2147483647 w 3635"/>
              <a:gd name="T25" fmla="*/ 2147483647 h 426"/>
              <a:gd name="T26" fmla="*/ 2147483647 w 3635"/>
              <a:gd name="T27" fmla="*/ 2147483647 h 426"/>
              <a:gd name="T28" fmla="*/ 2147483647 w 3635"/>
              <a:gd name="T29" fmla="*/ 2147483647 h 426"/>
              <a:gd name="T30" fmla="*/ 2147483647 w 3635"/>
              <a:gd name="T31" fmla="*/ 2147483647 h 426"/>
              <a:gd name="T32" fmla="*/ 2147483647 w 3635"/>
              <a:gd name="T33" fmla="*/ 2147483647 h 426"/>
              <a:gd name="T34" fmla="*/ 2147483647 w 3635"/>
              <a:gd name="T35" fmla="*/ 2147483647 h 426"/>
              <a:gd name="T36" fmla="*/ 2147483647 w 3635"/>
              <a:gd name="T37" fmla="*/ 2147483647 h 426"/>
              <a:gd name="T38" fmla="*/ 2147483647 w 3635"/>
              <a:gd name="T39" fmla="*/ 2147483647 h 426"/>
              <a:gd name="T40" fmla="*/ 2147483647 w 3635"/>
              <a:gd name="T41" fmla="*/ 2147483647 h 426"/>
              <a:gd name="T42" fmla="*/ 2147483647 w 3635"/>
              <a:gd name="T43" fmla="*/ 2147483647 h 426"/>
              <a:gd name="T44" fmla="*/ 2147483647 w 3635"/>
              <a:gd name="T45" fmla="*/ 2147483647 h 426"/>
              <a:gd name="T46" fmla="*/ 2147483647 w 3635"/>
              <a:gd name="T47" fmla="*/ 2147483647 h 426"/>
              <a:gd name="T48" fmla="*/ 2147483647 w 3635"/>
              <a:gd name="T49" fmla="*/ 2147483647 h 426"/>
              <a:gd name="T50" fmla="*/ 2147483647 w 3635"/>
              <a:gd name="T51" fmla="*/ 2147483647 h 426"/>
              <a:gd name="T52" fmla="*/ 2147483647 w 3635"/>
              <a:gd name="T53" fmla="*/ 2147483647 h 426"/>
              <a:gd name="T54" fmla="*/ 2147483647 w 3635"/>
              <a:gd name="T55" fmla="*/ 2147483647 h 426"/>
              <a:gd name="T56" fmla="*/ 2147483647 w 3635"/>
              <a:gd name="T57" fmla="*/ 2147483647 h 426"/>
              <a:gd name="T58" fmla="*/ 2147483647 w 3635"/>
              <a:gd name="T59" fmla="*/ 2147483647 h 426"/>
              <a:gd name="T60" fmla="*/ 2147483647 w 3635"/>
              <a:gd name="T61" fmla="*/ 2147483647 h 426"/>
              <a:gd name="T62" fmla="*/ 2147483647 w 3635"/>
              <a:gd name="T63" fmla="*/ 2147483647 h 426"/>
              <a:gd name="T64" fmla="*/ 2147483647 w 3635"/>
              <a:gd name="T65" fmla="*/ 2147483647 h 426"/>
              <a:gd name="T66" fmla="*/ 2147483647 w 3635"/>
              <a:gd name="T67" fmla="*/ 2147483647 h 426"/>
              <a:gd name="T68" fmla="*/ 2147483647 w 3635"/>
              <a:gd name="T69" fmla="*/ 2147483647 h 426"/>
              <a:gd name="T70" fmla="*/ 2147483647 w 3635"/>
              <a:gd name="T71" fmla="*/ 2147483647 h 426"/>
              <a:gd name="T72" fmla="*/ 2147483647 w 3635"/>
              <a:gd name="T73" fmla="*/ 2147483647 h 426"/>
              <a:gd name="T74" fmla="*/ 2147483647 w 3635"/>
              <a:gd name="T75" fmla="*/ 2147483647 h 426"/>
              <a:gd name="T76" fmla="*/ 2147483647 w 3635"/>
              <a:gd name="T77" fmla="*/ 2147483647 h 426"/>
              <a:gd name="T78" fmla="*/ 2147483647 w 3635"/>
              <a:gd name="T79" fmla="*/ 2147483647 h 426"/>
              <a:gd name="T80" fmla="*/ 2147483647 w 3635"/>
              <a:gd name="T81" fmla="*/ 2147483647 h 426"/>
              <a:gd name="T82" fmla="*/ 2147483647 w 3635"/>
              <a:gd name="T83" fmla="*/ 2147483647 h 426"/>
              <a:gd name="T84" fmla="*/ 2147483647 w 3635"/>
              <a:gd name="T85" fmla="*/ 2147483647 h 426"/>
              <a:gd name="T86" fmla="*/ 2147483647 w 3635"/>
              <a:gd name="T87" fmla="*/ 0 h 426"/>
              <a:gd name="T88" fmla="*/ 2147483647 w 3635"/>
              <a:gd name="T89" fmla="*/ 0 h 4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35"/>
              <a:gd name="T136" fmla="*/ 0 h 426"/>
              <a:gd name="T137" fmla="*/ 3635 w 3635"/>
              <a:gd name="T138" fmla="*/ 426 h 4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35" h="426">
                <a:moveTo>
                  <a:pt x="0" y="426"/>
                </a:moveTo>
                <a:lnTo>
                  <a:pt x="0" y="341"/>
                </a:lnTo>
                <a:lnTo>
                  <a:pt x="15" y="341"/>
                </a:lnTo>
                <a:lnTo>
                  <a:pt x="15" y="314"/>
                </a:lnTo>
                <a:lnTo>
                  <a:pt x="30" y="314"/>
                </a:lnTo>
                <a:lnTo>
                  <a:pt x="30" y="272"/>
                </a:lnTo>
                <a:lnTo>
                  <a:pt x="49" y="272"/>
                </a:lnTo>
                <a:lnTo>
                  <a:pt x="49" y="241"/>
                </a:lnTo>
                <a:lnTo>
                  <a:pt x="67" y="241"/>
                </a:lnTo>
                <a:lnTo>
                  <a:pt x="67" y="218"/>
                </a:lnTo>
                <a:lnTo>
                  <a:pt x="85" y="218"/>
                </a:lnTo>
                <a:lnTo>
                  <a:pt x="85" y="200"/>
                </a:lnTo>
                <a:lnTo>
                  <a:pt x="111" y="200"/>
                </a:lnTo>
                <a:lnTo>
                  <a:pt x="111" y="181"/>
                </a:lnTo>
                <a:lnTo>
                  <a:pt x="149" y="181"/>
                </a:lnTo>
                <a:lnTo>
                  <a:pt x="149" y="162"/>
                </a:lnTo>
                <a:lnTo>
                  <a:pt x="200" y="162"/>
                </a:lnTo>
                <a:lnTo>
                  <a:pt x="200" y="151"/>
                </a:lnTo>
                <a:lnTo>
                  <a:pt x="260" y="151"/>
                </a:lnTo>
                <a:lnTo>
                  <a:pt x="260" y="135"/>
                </a:lnTo>
                <a:lnTo>
                  <a:pt x="312" y="135"/>
                </a:lnTo>
                <a:lnTo>
                  <a:pt x="312" y="125"/>
                </a:lnTo>
                <a:lnTo>
                  <a:pt x="443" y="125"/>
                </a:lnTo>
                <a:lnTo>
                  <a:pt x="443" y="115"/>
                </a:lnTo>
                <a:lnTo>
                  <a:pt x="571" y="115"/>
                </a:lnTo>
                <a:lnTo>
                  <a:pt x="571" y="99"/>
                </a:lnTo>
                <a:lnTo>
                  <a:pt x="851" y="99"/>
                </a:lnTo>
                <a:lnTo>
                  <a:pt x="851" y="86"/>
                </a:lnTo>
                <a:lnTo>
                  <a:pt x="1111" y="86"/>
                </a:lnTo>
                <a:lnTo>
                  <a:pt x="1111" y="75"/>
                </a:lnTo>
                <a:lnTo>
                  <a:pt x="1246" y="75"/>
                </a:lnTo>
                <a:lnTo>
                  <a:pt x="1246" y="66"/>
                </a:lnTo>
                <a:lnTo>
                  <a:pt x="1411" y="66"/>
                </a:lnTo>
                <a:lnTo>
                  <a:pt x="1411" y="56"/>
                </a:lnTo>
                <a:lnTo>
                  <a:pt x="1576" y="56"/>
                </a:lnTo>
                <a:lnTo>
                  <a:pt x="1576" y="46"/>
                </a:lnTo>
                <a:lnTo>
                  <a:pt x="1915" y="46"/>
                </a:lnTo>
                <a:lnTo>
                  <a:pt x="1915" y="35"/>
                </a:lnTo>
                <a:lnTo>
                  <a:pt x="2223" y="35"/>
                </a:lnTo>
                <a:lnTo>
                  <a:pt x="2223" y="25"/>
                </a:lnTo>
                <a:lnTo>
                  <a:pt x="2256" y="25"/>
                </a:lnTo>
                <a:lnTo>
                  <a:pt x="2256" y="11"/>
                </a:lnTo>
                <a:lnTo>
                  <a:pt x="2777" y="11"/>
                </a:lnTo>
                <a:lnTo>
                  <a:pt x="2777" y="0"/>
                </a:lnTo>
                <a:lnTo>
                  <a:pt x="3635" y="0"/>
                </a:lnTo>
              </a:path>
            </a:pathLst>
          </a:custGeom>
          <a:noFill/>
          <a:ln w="38100">
            <a:solidFill>
              <a:srgbClr val="79D22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u="none" dirty="0">
              <a:latin typeface="+mj-lt"/>
            </a:endParaRPr>
          </a:p>
        </p:txBody>
      </p:sp>
      <p:sp>
        <p:nvSpPr>
          <p:cNvPr id="33" name="Freeform 83"/>
          <p:cNvSpPr>
            <a:spLocks/>
          </p:cNvSpPr>
          <p:nvPr/>
        </p:nvSpPr>
        <p:spPr bwMode="auto">
          <a:xfrm>
            <a:off x="896938" y="3108325"/>
            <a:ext cx="3111500" cy="2346325"/>
          </a:xfrm>
          <a:custGeom>
            <a:avLst/>
            <a:gdLst>
              <a:gd name="T0" fmla="*/ 2147483647 w 3603"/>
              <a:gd name="T1" fmla="*/ 0 h 1478"/>
              <a:gd name="T2" fmla="*/ 2147483647 w 3603"/>
              <a:gd name="T3" fmla="*/ 2147483647 h 1478"/>
              <a:gd name="T4" fmla="*/ 2147483647 w 3603"/>
              <a:gd name="T5" fmla="*/ 2147483647 h 1478"/>
              <a:gd name="T6" fmla="*/ 2147483647 w 3603"/>
              <a:gd name="T7" fmla="*/ 2147483647 h 1478"/>
              <a:gd name="T8" fmla="*/ 2147483647 w 3603"/>
              <a:gd name="T9" fmla="*/ 2147483647 h 1478"/>
              <a:gd name="T10" fmla="*/ 2147483647 w 3603"/>
              <a:gd name="T11" fmla="*/ 2147483647 h 1478"/>
              <a:gd name="T12" fmla="*/ 2147483647 w 3603"/>
              <a:gd name="T13" fmla="*/ 2147483647 h 1478"/>
              <a:gd name="T14" fmla="*/ 2147483647 w 3603"/>
              <a:gd name="T15" fmla="*/ 2147483647 h 1478"/>
              <a:gd name="T16" fmla="*/ 2147483647 w 3603"/>
              <a:gd name="T17" fmla="*/ 2147483647 h 1478"/>
              <a:gd name="T18" fmla="*/ 2147483647 w 3603"/>
              <a:gd name="T19" fmla="*/ 2147483647 h 1478"/>
              <a:gd name="T20" fmla="*/ 2147483647 w 3603"/>
              <a:gd name="T21" fmla="*/ 2147483647 h 1478"/>
              <a:gd name="T22" fmla="*/ 2147483647 w 3603"/>
              <a:gd name="T23" fmla="*/ 2147483647 h 1478"/>
              <a:gd name="T24" fmla="*/ 2147483647 w 3603"/>
              <a:gd name="T25" fmla="*/ 2147483647 h 1478"/>
              <a:gd name="T26" fmla="*/ 2147483647 w 3603"/>
              <a:gd name="T27" fmla="*/ 2147483647 h 1478"/>
              <a:gd name="T28" fmla="*/ 2147483647 w 3603"/>
              <a:gd name="T29" fmla="*/ 2147483647 h 1478"/>
              <a:gd name="T30" fmla="*/ 2147483647 w 3603"/>
              <a:gd name="T31" fmla="*/ 2147483647 h 1478"/>
              <a:gd name="T32" fmla="*/ 2147483647 w 3603"/>
              <a:gd name="T33" fmla="*/ 2147483647 h 1478"/>
              <a:gd name="T34" fmla="*/ 2147483647 w 3603"/>
              <a:gd name="T35" fmla="*/ 2147483647 h 1478"/>
              <a:gd name="T36" fmla="*/ 2147483647 w 3603"/>
              <a:gd name="T37" fmla="*/ 2147483647 h 1478"/>
              <a:gd name="T38" fmla="*/ 2147483647 w 3603"/>
              <a:gd name="T39" fmla="*/ 2147483647 h 1478"/>
              <a:gd name="T40" fmla="*/ 2147483647 w 3603"/>
              <a:gd name="T41" fmla="*/ 2147483647 h 1478"/>
              <a:gd name="T42" fmla="*/ 2147483647 w 3603"/>
              <a:gd name="T43" fmla="*/ 2147483647 h 1478"/>
              <a:gd name="T44" fmla="*/ 2147483647 w 3603"/>
              <a:gd name="T45" fmla="*/ 2147483647 h 1478"/>
              <a:gd name="T46" fmla="*/ 2147483647 w 3603"/>
              <a:gd name="T47" fmla="*/ 2147483647 h 1478"/>
              <a:gd name="T48" fmla="*/ 2147483647 w 3603"/>
              <a:gd name="T49" fmla="*/ 2147483647 h 1478"/>
              <a:gd name="T50" fmla="*/ 2147483647 w 3603"/>
              <a:gd name="T51" fmla="*/ 2147483647 h 1478"/>
              <a:gd name="T52" fmla="*/ 2147483647 w 3603"/>
              <a:gd name="T53" fmla="*/ 2147483647 h 1478"/>
              <a:gd name="T54" fmla="*/ 2147483647 w 3603"/>
              <a:gd name="T55" fmla="*/ 2147483647 h 1478"/>
              <a:gd name="T56" fmla="*/ 2147483647 w 3603"/>
              <a:gd name="T57" fmla="*/ 2147483647 h 1478"/>
              <a:gd name="T58" fmla="*/ 2147483647 w 3603"/>
              <a:gd name="T59" fmla="*/ 2147483647 h 1478"/>
              <a:gd name="T60" fmla="*/ 2147483647 w 3603"/>
              <a:gd name="T61" fmla="*/ 2147483647 h 1478"/>
              <a:gd name="T62" fmla="*/ 2147483647 w 3603"/>
              <a:gd name="T63" fmla="*/ 2147483647 h 1478"/>
              <a:gd name="T64" fmla="*/ 2147483647 w 3603"/>
              <a:gd name="T65" fmla="*/ 2147483647 h 1478"/>
              <a:gd name="T66" fmla="*/ 2147483647 w 3603"/>
              <a:gd name="T67" fmla="*/ 2147483647 h 1478"/>
              <a:gd name="T68" fmla="*/ 2147483647 w 3603"/>
              <a:gd name="T69" fmla="*/ 2147483647 h 1478"/>
              <a:gd name="T70" fmla="*/ 2147483647 w 3603"/>
              <a:gd name="T71" fmla="*/ 2147483647 h 1478"/>
              <a:gd name="T72" fmla="*/ 2147483647 w 3603"/>
              <a:gd name="T73" fmla="*/ 2147483647 h 1478"/>
              <a:gd name="T74" fmla="*/ 2147483647 w 3603"/>
              <a:gd name="T75" fmla="*/ 2147483647 h 1478"/>
              <a:gd name="T76" fmla="*/ 2147483647 w 3603"/>
              <a:gd name="T77" fmla="*/ 2147483647 h 1478"/>
              <a:gd name="T78" fmla="*/ 2147483647 w 3603"/>
              <a:gd name="T79" fmla="*/ 2147483647 h 1478"/>
              <a:gd name="T80" fmla="*/ 2147483647 w 3603"/>
              <a:gd name="T81" fmla="*/ 2147483647 h 1478"/>
              <a:gd name="T82" fmla="*/ 2147483647 w 3603"/>
              <a:gd name="T83" fmla="*/ 2147483647 h 1478"/>
              <a:gd name="T84" fmla="*/ 2147483647 w 3603"/>
              <a:gd name="T85" fmla="*/ 2147483647 h 1478"/>
              <a:gd name="T86" fmla="*/ 2147483647 w 3603"/>
              <a:gd name="T87" fmla="*/ 2147483647 h 1478"/>
              <a:gd name="T88" fmla="*/ 2147483647 w 3603"/>
              <a:gd name="T89" fmla="*/ 2147483647 h 1478"/>
              <a:gd name="T90" fmla="*/ 2147483647 w 3603"/>
              <a:gd name="T91" fmla="*/ 2147483647 h 1478"/>
              <a:gd name="T92" fmla="*/ 2147483647 w 3603"/>
              <a:gd name="T93" fmla="*/ 2147483647 h 1478"/>
              <a:gd name="T94" fmla="*/ 2147483647 w 3603"/>
              <a:gd name="T95" fmla="*/ 2147483647 h 1478"/>
              <a:gd name="T96" fmla="*/ 2147483647 w 3603"/>
              <a:gd name="T97" fmla="*/ 2147483647 h 1478"/>
              <a:gd name="T98" fmla="*/ 0 w 3603"/>
              <a:gd name="T99" fmla="*/ 2147483647 h 14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03"/>
              <a:gd name="T151" fmla="*/ 0 h 1478"/>
              <a:gd name="T152" fmla="*/ 3603 w 3603"/>
              <a:gd name="T153" fmla="*/ 1478 h 14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03" h="1478">
                <a:moveTo>
                  <a:pt x="3603" y="0"/>
                </a:moveTo>
                <a:lnTo>
                  <a:pt x="3239" y="0"/>
                </a:lnTo>
                <a:lnTo>
                  <a:pt x="3239" y="31"/>
                </a:lnTo>
                <a:lnTo>
                  <a:pt x="2899" y="31"/>
                </a:lnTo>
                <a:lnTo>
                  <a:pt x="2899" y="36"/>
                </a:lnTo>
                <a:lnTo>
                  <a:pt x="2499" y="36"/>
                </a:lnTo>
                <a:lnTo>
                  <a:pt x="2499" y="48"/>
                </a:lnTo>
                <a:lnTo>
                  <a:pt x="2207" y="48"/>
                </a:lnTo>
                <a:lnTo>
                  <a:pt x="2207" y="55"/>
                </a:lnTo>
                <a:lnTo>
                  <a:pt x="2139" y="55"/>
                </a:lnTo>
                <a:lnTo>
                  <a:pt x="2139" y="63"/>
                </a:lnTo>
                <a:lnTo>
                  <a:pt x="2055" y="63"/>
                </a:lnTo>
                <a:lnTo>
                  <a:pt x="2055" y="69"/>
                </a:lnTo>
                <a:lnTo>
                  <a:pt x="1974" y="69"/>
                </a:lnTo>
                <a:lnTo>
                  <a:pt x="1974" y="78"/>
                </a:lnTo>
                <a:lnTo>
                  <a:pt x="1816" y="78"/>
                </a:lnTo>
                <a:lnTo>
                  <a:pt x="1816" y="85"/>
                </a:lnTo>
                <a:lnTo>
                  <a:pt x="1622" y="85"/>
                </a:lnTo>
                <a:lnTo>
                  <a:pt x="1622" y="91"/>
                </a:lnTo>
                <a:lnTo>
                  <a:pt x="1488" y="91"/>
                </a:lnTo>
                <a:lnTo>
                  <a:pt x="1488" y="100"/>
                </a:lnTo>
                <a:lnTo>
                  <a:pt x="1338" y="100"/>
                </a:lnTo>
                <a:lnTo>
                  <a:pt x="1338" y="110"/>
                </a:lnTo>
                <a:lnTo>
                  <a:pt x="1262" y="110"/>
                </a:lnTo>
                <a:lnTo>
                  <a:pt x="1262" y="124"/>
                </a:lnTo>
                <a:lnTo>
                  <a:pt x="1171" y="124"/>
                </a:lnTo>
                <a:lnTo>
                  <a:pt x="1171" y="131"/>
                </a:lnTo>
                <a:lnTo>
                  <a:pt x="1072" y="131"/>
                </a:lnTo>
                <a:lnTo>
                  <a:pt x="1072" y="142"/>
                </a:lnTo>
                <a:lnTo>
                  <a:pt x="980" y="142"/>
                </a:lnTo>
                <a:lnTo>
                  <a:pt x="980" y="150"/>
                </a:lnTo>
                <a:lnTo>
                  <a:pt x="887" y="150"/>
                </a:lnTo>
                <a:lnTo>
                  <a:pt x="887" y="158"/>
                </a:lnTo>
                <a:lnTo>
                  <a:pt x="746" y="158"/>
                </a:lnTo>
                <a:lnTo>
                  <a:pt x="746" y="166"/>
                </a:lnTo>
                <a:lnTo>
                  <a:pt x="678" y="166"/>
                </a:lnTo>
                <a:lnTo>
                  <a:pt x="678" y="172"/>
                </a:lnTo>
                <a:lnTo>
                  <a:pt x="648" y="172"/>
                </a:lnTo>
                <a:lnTo>
                  <a:pt x="648" y="179"/>
                </a:lnTo>
                <a:lnTo>
                  <a:pt x="579" y="179"/>
                </a:lnTo>
                <a:lnTo>
                  <a:pt x="579" y="188"/>
                </a:lnTo>
                <a:lnTo>
                  <a:pt x="513" y="188"/>
                </a:lnTo>
                <a:lnTo>
                  <a:pt x="513" y="193"/>
                </a:lnTo>
                <a:lnTo>
                  <a:pt x="487" y="193"/>
                </a:lnTo>
                <a:lnTo>
                  <a:pt x="487" y="203"/>
                </a:lnTo>
                <a:lnTo>
                  <a:pt x="449" y="203"/>
                </a:lnTo>
                <a:lnTo>
                  <a:pt x="449" y="210"/>
                </a:lnTo>
                <a:lnTo>
                  <a:pt x="403" y="210"/>
                </a:lnTo>
                <a:lnTo>
                  <a:pt x="403" y="229"/>
                </a:lnTo>
                <a:lnTo>
                  <a:pt x="383" y="229"/>
                </a:lnTo>
                <a:lnTo>
                  <a:pt x="383" y="237"/>
                </a:lnTo>
                <a:lnTo>
                  <a:pt x="364" y="237"/>
                </a:lnTo>
                <a:lnTo>
                  <a:pt x="364" y="252"/>
                </a:lnTo>
                <a:lnTo>
                  <a:pt x="342" y="252"/>
                </a:lnTo>
                <a:lnTo>
                  <a:pt x="342" y="268"/>
                </a:lnTo>
                <a:lnTo>
                  <a:pt x="324" y="268"/>
                </a:lnTo>
                <a:lnTo>
                  <a:pt x="324" y="281"/>
                </a:lnTo>
                <a:lnTo>
                  <a:pt x="303" y="281"/>
                </a:lnTo>
                <a:lnTo>
                  <a:pt x="303" y="286"/>
                </a:lnTo>
                <a:lnTo>
                  <a:pt x="279" y="286"/>
                </a:lnTo>
                <a:lnTo>
                  <a:pt x="279" y="302"/>
                </a:lnTo>
                <a:lnTo>
                  <a:pt x="264" y="302"/>
                </a:lnTo>
                <a:lnTo>
                  <a:pt x="264" y="317"/>
                </a:lnTo>
                <a:lnTo>
                  <a:pt x="247" y="317"/>
                </a:lnTo>
                <a:lnTo>
                  <a:pt x="247" y="327"/>
                </a:lnTo>
                <a:lnTo>
                  <a:pt x="229" y="327"/>
                </a:lnTo>
                <a:lnTo>
                  <a:pt x="229" y="353"/>
                </a:lnTo>
                <a:lnTo>
                  <a:pt x="209" y="353"/>
                </a:lnTo>
                <a:lnTo>
                  <a:pt x="209" y="372"/>
                </a:lnTo>
                <a:lnTo>
                  <a:pt x="198" y="372"/>
                </a:lnTo>
                <a:lnTo>
                  <a:pt x="198" y="397"/>
                </a:lnTo>
                <a:lnTo>
                  <a:pt x="182" y="397"/>
                </a:lnTo>
                <a:lnTo>
                  <a:pt x="182" y="411"/>
                </a:lnTo>
                <a:lnTo>
                  <a:pt x="166" y="411"/>
                </a:lnTo>
                <a:lnTo>
                  <a:pt x="166" y="431"/>
                </a:lnTo>
                <a:lnTo>
                  <a:pt x="153" y="431"/>
                </a:lnTo>
                <a:lnTo>
                  <a:pt x="153" y="461"/>
                </a:lnTo>
                <a:lnTo>
                  <a:pt x="141" y="461"/>
                </a:lnTo>
                <a:lnTo>
                  <a:pt x="141" y="495"/>
                </a:lnTo>
                <a:lnTo>
                  <a:pt x="126" y="495"/>
                </a:lnTo>
                <a:lnTo>
                  <a:pt x="126" y="533"/>
                </a:lnTo>
                <a:lnTo>
                  <a:pt x="113" y="533"/>
                </a:lnTo>
                <a:lnTo>
                  <a:pt x="113" y="566"/>
                </a:lnTo>
                <a:lnTo>
                  <a:pt x="99" y="566"/>
                </a:lnTo>
                <a:lnTo>
                  <a:pt x="99" y="600"/>
                </a:lnTo>
                <a:lnTo>
                  <a:pt x="86" y="600"/>
                </a:lnTo>
                <a:lnTo>
                  <a:pt x="86" y="645"/>
                </a:lnTo>
                <a:lnTo>
                  <a:pt x="71" y="645"/>
                </a:lnTo>
                <a:lnTo>
                  <a:pt x="71" y="709"/>
                </a:lnTo>
                <a:lnTo>
                  <a:pt x="59" y="709"/>
                </a:lnTo>
                <a:lnTo>
                  <a:pt x="59" y="777"/>
                </a:lnTo>
                <a:lnTo>
                  <a:pt x="46" y="777"/>
                </a:lnTo>
                <a:lnTo>
                  <a:pt x="46" y="848"/>
                </a:lnTo>
                <a:lnTo>
                  <a:pt x="34" y="848"/>
                </a:lnTo>
                <a:lnTo>
                  <a:pt x="34" y="936"/>
                </a:lnTo>
                <a:lnTo>
                  <a:pt x="22" y="936"/>
                </a:lnTo>
                <a:lnTo>
                  <a:pt x="22" y="1061"/>
                </a:lnTo>
                <a:lnTo>
                  <a:pt x="10" y="1061"/>
                </a:lnTo>
                <a:lnTo>
                  <a:pt x="10" y="1195"/>
                </a:lnTo>
                <a:lnTo>
                  <a:pt x="0" y="1195"/>
                </a:lnTo>
                <a:lnTo>
                  <a:pt x="0" y="1478"/>
                </a:lnTo>
              </a:path>
            </a:pathLst>
          </a:custGeom>
          <a:noFill/>
          <a:ln w="38100">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u="none" dirty="0">
              <a:latin typeface="+mj-lt"/>
            </a:endParaRPr>
          </a:p>
        </p:txBody>
      </p:sp>
      <p:sp>
        <p:nvSpPr>
          <p:cNvPr id="34" name="Freeform 84"/>
          <p:cNvSpPr>
            <a:spLocks/>
          </p:cNvSpPr>
          <p:nvPr/>
        </p:nvSpPr>
        <p:spPr bwMode="auto">
          <a:xfrm>
            <a:off x="904875" y="3408363"/>
            <a:ext cx="3125788" cy="2047875"/>
          </a:xfrm>
          <a:custGeom>
            <a:avLst/>
            <a:gdLst>
              <a:gd name="T0" fmla="*/ 2147483647 w 3618"/>
              <a:gd name="T1" fmla="*/ 0 h 1290"/>
              <a:gd name="T2" fmla="*/ 2147483647 w 3618"/>
              <a:gd name="T3" fmla="*/ 2147483647 h 1290"/>
              <a:gd name="T4" fmla="*/ 2147483647 w 3618"/>
              <a:gd name="T5" fmla="*/ 2147483647 h 1290"/>
              <a:gd name="T6" fmla="*/ 2147483647 w 3618"/>
              <a:gd name="T7" fmla="*/ 2147483647 h 1290"/>
              <a:gd name="T8" fmla="*/ 2147483647 w 3618"/>
              <a:gd name="T9" fmla="*/ 2147483647 h 1290"/>
              <a:gd name="T10" fmla="*/ 2147483647 w 3618"/>
              <a:gd name="T11" fmla="*/ 2147483647 h 1290"/>
              <a:gd name="T12" fmla="*/ 2147483647 w 3618"/>
              <a:gd name="T13" fmla="*/ 2147483647 h 1290"/>
              <a:gd name="T14" fmla="*/ 2147483647 w 3618"/>
              <a:gd name="T15" fmla="*/ 2147483647 h 1290"/>
              <a:gd name="T16" fmla="*/ 2147483647 w 3618"/>
              <a:gd name="T17" fmla="*/ 2147483647 h 1290"/>
              <a:gd name="T18" fmla="*/ 2147483647 w 3618"/>
              <a:gd name="T19" fmla="*/ 2147483647 h 1290"/>
              <a:gd name="T20" fmla="*/ 2147483647 w 3618"/>
              <a:gd name="T21" fmla="*/ 2147483647 h 1290"/>
              <a:gd name="T22" fmla="*/ 2147483647 w 3618"/>
              <a:gd name="T23" fmla="*/ 2147483647 h 1290"/>
              <a:gd name="T24" fmla="*/ 2147483647 w 3618"/>
              <a:gd name="T25" fmla="*/ 2147483647 h 1290"/>
              <a:gd name="T26" fmla="*/ 2147483647 w 3618"/>
              <a:gd name="T27" fmla="*/ 2147483647 h 1290"/>
              <a:gd name="T28" fmla="*/ 2147483647 w 3618"/>
              <a:gd name="T29" fmla="*/ 2147483647 h 1290"/>
              <a:gd name="T30" fmla="*/ 2147483647 w 3618"/>
              <a:gd name="T31" fmla="*/ 2147483647 h 1290"/>
              <a:gd name="T32" fmla="*/ 2147483647 w 3618"/>
              <a:gd name="T33" fmla="*/ 2147483647 h 1290"/>
              <a:gd name="T34" fmla="*/ 2147483647 w 3618"/>
              <a:gd name="T35" fmla="*/ 2147483647 h 1290"/>
              <a:gd name="T36" fmla="*/ 2147483647 w 3618"/>
              <a:gd name="T37" fmla="*/ 2147483647 h 1290"/>
              <a:gd name="T38" fmla="*/ 2147483647 w 3618"/>
              <a:gd name="T39" fmla="*/ 2147483647 h 1290"/>
              <a:gd name="T40" fmla="*/ 2147483647 w 3618"/>
              <a:gd name="T41" fmla="*/ 2147483647 h 1290"/>
              <a:gd name="T42" fmla="*/ 2147483647 w 3618"/>
              <a:gd name="T43" fmla="*/ 2147483647 h 1290"/>
              <a:gd name="T44" fmla="*/ 2147483647 w 3618"/>
              <a:gd name="T45" fmla="*/ 2147483647 h 1290"/>
              <a:gd name="T46" fmla="*/ 2147483647 w 3618"/>
              <a:gd name="T47" fmla="*/ 2147483647 h 1290"/>
              <a:gd name="T48" fmla="*/ 2147483647 w 3618"/>
              <a:gd name="T49" fmla="*/ 2147483647 h 1290"/>
              <a:gd name="T50" fmla="*/ 2147483647 w 3618"/>
              <a:gd name="T51" fmla="*/ 2147483647 h 1290"/>
              <a:gd name="T52" fmla="*/ 2147483647 w 3618"/>
              <a:gd name="T53" fmla="*/ 2147483647 h 1290"/>
              <a:gd name="T54" fmla="*/ 2147483647 w 3618"/>
              <a:gd name="T55" fmla="*/ 2147483647 h 1290"/>
              <a:gd name="T56" fmla="*/ 2147483647 w 3618"/>
              <a:gd name="T57" fmla="*/ 2147483647 h 1290"/>
              <a:gd name="T58" fmla="*/ 2147483647 w 3618"/>
              <a:gd name="T59" fmla="*/ 2147483647 h 1290"/>
              <a:gd name="T60" fmla="*/ 2147483647 w 3618"/>
              <a:gd name="T61" fmla="*/ 2147483647 h 1290"/>
              <a:gd name="T62" fmla="*/ 2147483647 w 3618"/>
              <a:gd name="T63" fmla="*/ 2147483647 h 1290"/>
              <a:gd name="T64" fmla="*/ 2147483647 w 3618"/>
              <a:gd name="T65" fmla="*/ 2147483647 h 1290"/>
              <a:gd name="T66" fmla="*/ 2147483647 w 3618"/>
              <a:gd name="T67" fmla="*/ 2147483647 h 1290"/>
              <a:gd name="T68" fmla="*/ 2147483647 w 3618"/>
              <a:gd name="T69" fmla="*/ 2147483647 h 1290"/>
              <a:gd name="T70" fmla="*/ 2147483647 w 3618"/>
              <a:gd name="T71" fmla="*/ 2147483647 h 1290"/>
              <a:gd name="T72" fmla="*/ 2147483647 w 3618"/>
              <a:gd name="T73" fmla="*/ 2147483647 h 1290"/>
              <a:gd name="T74" fmla="*/ 2147483647 w 3618"/>
              <a:gd name="T75" fmla="*/ 2147483647 h 1290"/>
              <a:gd name="T76" fmla="*/ 2147483647 w 3618"/>
              <a:gd name="T77" fmla="*/ 2147483647 h 1290"/>
              <a:gd name="T78" fmla="*/ 2147483647 w 3618"/>
              <a:gd name="T79" fmla="*/ 2147483647 h 1290"/>
              <a:gd name="T80" fmla="*/ 2147483647 w 3618"/>
              <a:gd name="T81" fmla="*/ 2147483647 h 1290"/>
              <a:gd name="T82" fmla="*/ 2147483647 w 3618"/>
              <a:gd name="T83" fmla="*/ 2147483647 h 1290"/>
              <a:gd name="T84" fmla="*/ 2147483647 w 3618"/>
              <a:gd name="T85" fmla="*/ 2147483647 h 1290"/>
              <a:gd name="T86" fmla="*/ 2147483647 w 3618"/>
              <a:gd name="T87" fmla="*/ 2147483647 h 1290"/>
              <a:gd name="T88" fmla="*/ 2147483647 w 3618"/>
              <a:gd name="T89" fmla="*/ 2147483647 h 1290"/>
              <a:gd name="T90" fmla="*/ 2147483647 w 3618"/>
              <a:gd name="T91" fmla="*/ 2147483647 h 1290"/>
              <a:gd name="T92" fmla="*/ 2147483647 w 3618"/>
              <a:gd name="T93" fmla="*/ 2147483647 h 1290"/>
              <a:gd name="T94" fmla="*/ 2147483647 w 3618"/>
              <a:gd name="T95" fmla="*/ 2147483647 h 1290"/>
              <a:gd name="T96" fmla="*/ 2147483647 w 3618"/>
              <a:gd name="T97" fmla="*/ 2147483647 h 1290"/>
              <a:gd name="T98" fmla="*/ 2147483647 w 3618"/>
              <a:gd name="T99" fmla="*/ 2147483647 h 1290"/>
              <a:gd name="T100" fmla="*/ 2147483647 w 3618"/>
              <a:gd name="T101" fmla="*/ 2147483647 h 1290"/>
              <a:gd name="T102" fmla="*/ 2147483647 w 3618"/>
              <a:gd name="T103" fmla="*/ 2147483647 h 1290"/>
              <a:gd name="T104" fmla="*/ 2147483647 w 3618"/>
              <a:gd name="T105" fmla="*/ 2147483647 h 1290"/>
              <a:gd name="T106" fmla="*/ 2147483647 w 3618"/>
              <a:gd name="T107" fmla="*/ 2147483647 h 1290"/>
              <a:gd name="T108" fmla="*/ 2147483647 w 3618"/>
              <a:gd name="T109" fmla="*/ 2147483647 h 1290"/>
              <a:gd name="T110" fmla="*/ 0 w 3618"/>
              <a:gd name="T111" fmla="*/ 2147483647 h 12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18"/>
              <a:gd name="T169" fmla="*/ 0 h 1290"/>
              <a:gd name="T170" fmla="*/ 3618 w 3618"/>
              <a:gd name="T171" fmla="*/ 1290 h 12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18" h="1290">
                <a:moveTo>
                  <a:pt x="3618" y="0"/>
                </a:moveTo>
                <a:lnTo>
                  <a:pt x="3187" y="0"/>
                </a:lnTo>
                <a:lnTo>
                  <a:pt x="3187" y="18"/>
                </a:lnTo>
                <a:lnTo>
                  <a:pt x="3063" y="18"/>
                </a:lnTo>
                <a:lnTo>
                  <a:pt x="3063" y="31"/>
                </a:lnTo>
                <a:lnTo>
                  <a:pt x="2836" y="31"/>
                </a:lnTo>
                <a:lnTo>
                  <a:pt x="2836" y="39"/>
                </a:lnTo>
                <a:lnTo>
                  <a:pt x="2755" y="39"/>
                </a:lnTo>
                <a:lnTo>
                  <a:pt x="2755" y="47"/>
                </a:lnTo>
                <a:lnTo>
                  <a:pt x="2701" y="47"/>
                </a:lnTo>
                <a:lnTo>
                  <a:pt x="2701" y="56"/>
                </a:lnTo>
                <a:lnTo>
                  <a:pt x="2662" y="56"/>
                </a:lnTo>
                <a:lnTo>
                  <a:pt x="2662" y="63"/>
                </a:lnTo>
                <a:lnTo>
                  <a:pt x="2535" y="63"/>
                </a:lnTo>
                <a:lnTo>
                  <a:pt x="2535" y="74"/>
                </a:lnTo>
                <a:lnTo>
                  <a:pt x="2406" y="74"/>
                </a:lnTo>
                <a:lnTo>
                  <a:pt x="2406" y="90"/>
                </a:lnTo>
                <a:lnTo>
                  <a:pt x="2263" y="90"/>
                </a:lnTo>
                <a:lnTo>
                  <a:pt x="2263" y="99"/>
                </a:lnTo>
                <a:lnTo>
                  <a:pt x="2157" y="99"/>
                </a:lnTo>
                <a:lnTo>
                  <a:pt x="2157" y="107"/>
                </a:lnTo>
                <a:lnTo>
                  <a:pt x="1893" y="107"/>
                </a:lnTo>
                <a:lnTo>
                  <a:pt x="1893" y="116"/>
                </a:lnTo>
                <a:lnTo>
                  <a:pt x="1805" y="116"/>
                </a:lnTo>
                <a:lnTo>
                  <a:pt x="1805" y="125"/>
                </a:lnTo>
                <a:lnTo>
                  <a:pt x="1701" y="125"/>
                </a:lnTo>
                <a:lnTo>
                  <a:pt x="1701" y="134"/>
                </a:lnTo>
                <a:lnTo>
                  <a:pt x="1406" y="134"/>
                </a:lnTo>
                <a:lnTo>
                  <a:pt x="1406" y="141"/>
                </a:lnTo>
                <a:lnTo>
                  <a:pt x="1274" y="141"/>
                </a:lnTo>
                <a:lnTo>
                  <a:pt x="1274" y="151"/>
                </a:lnTo>
                <a:lnTo>
                  <a:pt x="1189" y="151"/>
                </a:lnTo>
                <a:lnTo>
                  <a:pt x="1189" y="162"/>
                </a:lnTo>
                <a:lnTo>
                  <a:pt x="1062" y="162"/>
                </a:lnTo>
                <a:lnTo>
                  <a:pt x="1062" y="170"/>
                </a:lnTo>
                <a:lnTo>
                  <a:pt x="923" y="170"/>
                </a:lnTo>
                <a:lnTo>
                  <a:pt x="923" y="177"/>
                </a:lnTo>
                <a:lnTo>
                  <a:pt x="851" y="177"/>
                </a:lnTo>
                <a:lnTo>
                  <a:pt x="851" y="188"/>
                </a:lnTo>
                <a:lnTo>
                  <a:pt x="819" y="188"/>
                </a:lnTo>
                <a:lnTo>
                  <a:pt x="819" y="195"/>
                </a:lnTo>
                <a:lnTo>
                  <a:pt x="753" y="195"/>
                </a:lnTo>
                <a:lnTo>
                  <a:pt x="753" y="202"/>
                </a:lnTo>
                <a:lnTo>
                  <a:pt x="652" y="202"/>
                </a:lnTo>
                <a:lnTo>
                  <a:pt x="652" y="212"/>
                </a:lnTo>
                <a:lnTo>
                  <a:pt x="607" y="212"/>
                </a:lnTo>
                <a:lnTo>
                  <a:pt x="607" y="221"/>
                </a:lnTo>
                <a:lnTo>
                  <a:pt x="566" y="221"/>
                </a:lnTo>
                <a:lnTo>
                  <a:pt x="566" y="230"/>
                </a:lnTo>
                <a:lnTo>
                  <a:pt x="533" y="230"/>
                </a:lnTo>
                <a:lnTo>
                  <a:pt x="533" y="236"/>
                </a:lnTo>
                <a:lnTo>
                  <a:pt x="503" y="236"/>
                </a:lnTo>
                <a:lnTo>
                  <a:pt x="503" y="248"/>
                </a:lnTo>
                <a:lnTo>
                  <a:pt x="473" y="248"/>
                </a:lnTo>
                <a:lnTo>
                  <a:pt x="473" y="257"/>
                </a:lnTo>
                <a:lnTo>
                  <a:pt x="442" y="257"/>
                </a:lnTo>
                <a:lnTo>
                  <a:pt x="442" y="263"/>
                </a:lnTo>
                <a:lnTo>
                  <a:pt x="418" y="263"/>
                </a:lnTo>
                <a:lnTo>
                  <a:pt x="418" y="272"/>
                </a:lnTo>
                <a:lnTo>
                  <a:pt x="389" y="272"/>
                </a:lnTo>
                <a:lnTo>
                  <a:pt x="389" y="284"/>
                </a:lnTo>
                <a:lnTo>
                  <a:pt x="350" y="284"/>
                </a:lnTo>
                <a:lnTo>
                  <a:pt x="350" y="297"/>
                </a:lnTo>
                <a:lnTo>
                  <a:pt x="324" y="297"/>
                </a:lnTo>
                <a:lnTo>
                  <a:pt x="324" y="314"/>
                </a:lnTo>
                <a:lnTo>
                  <a:pt x="299" y="314"/>
                </a:lnTo>
                <a:lnTo>
                  <a:pt x="299" y="331"/>
                </a:lnTo>
                <a:lnTo>
                  <a:pt x="278" y="331"/>
                </a:lnTo>
                <a:lnTo>
                  <a:pt x="278" y="348"/>
                </a:lnTo>
                <a:lnTo>
                  <a:pt x="265" y="348"/>
                </a:lnTo>
                <a:lnTo>
                  <a:pt x="265" y="354"/>
                </a:lnTo>
                <a:lnTo>
                  <a:pt x="248" y="354"/>
                </a:lnTo>
                <a:lnTo>
                  <a:pt x="248" y="370"/>
                </a:lnTo>
                <a:lnTo>
                  <a:pt x="231" y="370"/>
                </a:lnTo>
                <a:lnTo>
                  <a:pt x="231" y="386"/>
                </a:lnTo>
                <a:lnTo>
                  <a:pt x="214" y="386"/>
                </a:lnTo>
                <a:lnTo>
                  <a:pt x="214" y="405"/>
                </a:lnTo>
                <a:lnTo>
                  <a:pt x="200" y="405"/>
                </a:lnTo>
                <a:lnTo>
                  <a:pt x="200" y="428"/>
                </a:lnTo>
                <a:lnTo>
                  <a:pt x="182" y="428"/>
                </a:lnTo>
                <a:lnTo>
                  <a:pt x="182" y="452"/>
                </a:lnTo>
                <a:lnTo>
                  <a:pt x="167" y="452"/>
                </a:lnTo>
                <a:lnTo>
                  <a:pt x="167" y="464"/>
                </a:lnTo>
                <a:lnTo>
                  <a:pt x="160" y="464"/>
                </a:lnTo>
                <a:lnTo>
                  <a:pt x="160" y="479"/>
                </a:lnTo>
                <a:lnTo>
                  <a:pt x="143" y="479"/>
                </a:lnTo>
                <a:lnTo>
                  <a:pt x="143" y="509"/>
                </a:lnTo>
                <a:lnTo>
                  <a:pt x="124" y="509"/>
                </a:lnTo>
                <a:lnTo>
                  <a:pt x="124" y="537"/>
                </a:lnTo>
                <a:lnTo>
                  <a:pt x="108" y="537"/>
                </a:lnTo>
                <a:lnTo>
                  <a:pt x="108" y="581"/>
                </a:lnTo>
                <a:lnTo>
                  <a:pt x="93" y="581"/>
                </a:lnTo>
                <a:lnTo>
                  <a:pt x="93" y="615"/>
                </a:lnTo>
                <a:lnTo>
                  <a:pt x="77" y="615"/>
                </a:lnTo>
                <a:lnTo>
                  <a:pt x="77" y="644"/>
                </a:lnTo>
                <a:lnTo>
                  <a:pt x="68" y="644"/>
                </a:lnTo>
                <a:lnTo>
                  <a:pt x="68" y="682"/>
                </a:lnTo>
                <a:lnTo>
                  <a:pt x="53" y="682"/>
                </a:lnTo>
                <a:lnTo>
                  <a:pt x="53" y="732"/>
                </a:lnTo>
                <a:lnTo>
                  <a:pt x="44" y="732"/>
                </a:lnTo>
                <a:lnTo>
                  <a:pt x="44" y="794"/>
                </a:lnTo>
                <a:lnTo>
                  <a:pt x="37" y="794"/>
                </a:lnTo>
                <a:lnTo>
                  <a:pt x="37" y="860"/>
                </a:lnTo>
                <a:lnTo>
                  <a:pt x="33" y="860"/>
                </a:lnTo>
                <a:lnTo>
                  <a:pt x="33" y="891"/>
                </a:lnTo>
                <a:lnTo>
                  <a:pt x="26" y="891"/>
                </a:lnTo>
                <a:lnTo>
                  <a:pt x="26" y="1019"/>
                </a:lnTo>
                <a:lnTo>
                  <a:pt x="16" y="1019"/>
                </a:lnTo>
                <a:lnTo>
                  <a:pt x="16" y="1133"/>
                </a:lnTo>
                <a:lnTo>
                  <a:pt x="5" y="1133"/>
                </a:lnTo>
                <a:lnTo>
                  <a:pt x="5" y="1166"/>
                </a:lnTo>
                <a:lnTo>
                  <a:pt x="0" y="1166"/>
                </a:lnTo>
                <a:lnTo>
                  <a:pt x="0" y="1290"/>
                </a:lnTo>
              </a:path>
            </a:pathLst>
          </a:cu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u="none" dirty="0">
              <a:latin typeface="+mj-lt"/>
            </a:endParaRPr>
          </a:p>
        </p:txBody>
      </p:sp>
      <p:sp>
        <p:nvSpPr>
          <p:cNvPr id="35" name="Freeform 85"/>
          <p:cNvSpPr>
            <a:spLocks/>
          </p:cNvSpPr>
          <p:nvPr/>
        </p:nvSpPr>
        <p:spPr bwMode="auto">
          <a:xfrm>
            <a:off x="904875" y="4089400"/>
            <a:ext cx="3141663" cy="1365250"/>
          </a:xfrm>
          <a:custGeom>
            <a:avLst/>
            <a:gdLst>
              <a:gd name="T0" fmla="*/ 2147483647 w 3636"/>
              <a:gd name="T1" fmla="*/ 0 h 860"/>
              <a:gd name="T2" fmla="*/ 2147483647 w 3636"/>
              <a:gd name="T3" fmla="*/ 2147483647 h 860"/>
              <a:gd name="T4" fmla="*/ 2147483647 w 3636"/>
              <a:gd name="T5" fmla="*/ 2147483647 h 860"/>
              <a:gd name="T6" fmla="*/ 2147483647 w 3636"/>
              <a:gd name="T7" fmla="*/ 2147483647 h 860"/>
              <a:gd name="T8" fmla="*/ 2147483647 w 3636"/>
              <a:gd name="T9" fmla="*/ 2147483647 h 860"/>
              <a:gd name="T10" fmla="*/ 2147483647 w 3636"/>
              <a:gd name="T11" fmla="*/ 2147483647 h 860"/>
              <a:gd name="T12" fmla="*/ 2147483647 w 3636"/>
              <a:gd name="T13" fmla="*/ 2147483647 h 860"/>
              <a:gd name="T14" fmla="*/ 2147483647 w 3636"/>
              <a:gd name="T15" fmla="*/ 2147483647 h 860"/>
              <a:gd name="T16" fmla="*/ 2147483647 w 3636"/>
              <a:gd name="T17" fmla="*/ 2147483647 h 860"/>
              <a:gd name="T18" fmla="*/ 2147483647 w 3636"/>
              <a:gd name="T19" fmla="*/ 2147483647 h 860"/>
              <a:gd name="T20" fmla="*/ 2147483647 w 3636"/>
              <a:gd name="T21" fmla="*/ 2147483647 h 860"/>
              <a:gd name="T22" fmla="*/ 2147483647 w 3636"/>
              <a:gd name="T23" fmla="*/ 2147483647 h 860"/>
              <a:gd name="T24" fmla="*/ 2147483647 w 3636"/>
              <a:gd name="T25" fmla="*/ 2147483647 h 860"/>
              <a:gd name="T26" fmla="*/ 2147483647 w 3636"/>
              <a:gd name="T27" fmla="*/ 2147483647 h 860"/>
              <a:gd name="T28" fmla="*/ 2147483647 w 3636"/>
              <a:gd name="T29" fmla="*/ 2147483647 h 860"/>
              <a:gd name="T30" fmla="*/ 2147483647 w 3636"/>
              <a:gd name="T31" fmla="*/ 2147483647 h 860"/>
              <a:gd name="T32" fmla="*/ 2147483647 w 3636"/>
              <a:gd name="T33" fmla="*/ 2147483647 h 860"/>
              <a:gd name="T34" fmla="*/ 2147483647 w 3636"/>
              <a:gd name="T35" fmla="*/ 2147483647 h 860"/>
              <a:gd name="T36" fmla="*/ 2147483647 w 3636"/>
              <a:gd name="T37" fmla="*/ 2147483647 h 860"/>
              <a:gd name="T38" fmla="*/ 2147483647 w 3636"/>
              <a:gd name="T39" fmla="*/ 2147483647 h 860"/>
              <a:gd name="T40" fmla="*/ 2147483647 w 3636"/>
              <a:gd name="T41" fmla="*/ 2147483647 h 860"/>
              <a:gd name="T42" fmla="*/ 2147483647 w 3636"/>
              <a:gd name="T43" fmla="*/ 2147483647 h 860"/>
              <a:gd name="T44" fmla="*/ 2147483647 w 3636"/>
              <a:gd name="T45" fmla="*/ 2147483647 h 860"/>
              <a:gd name="T46" fmla="*/ 2147483647 w 3636"/>
              <a:gd name="T47" fmla="*/ 2147483647 h 860"/>
              <a:gd name="T48" fmla="*/ 2147483647 w 3636"/>
              <a:gd name="T49" fmla="*/ 2147483647 h 860"/>
              <a:gd name="T50" fmla="*/ 2147483647 w 3636"/>
              <a:gd name="T51" fmla="*/ 2147483647 h 860"/>
              <a:gd name="T52" fmla="*/ 2147483647 w 3636"/>
              <a:gd name="T53" fmla="*/ 2147483647 h 860"/>
              <a:gd name="T54" fmla="*/ 2147483647 w 3636"/>
              <a:gd name="T55" fmla="*/ 2147483647 h 860"/>
              <a:gd name="T56" fmla="*/ 2147483647 w 3636"/>
              <a:gd name="T57" fmla="*/ 2147483647 h 860"/>
              <a:gd name="T58" fmla="*/ 2147483647 w 3636"/>
              <a:gd name="T59" fmla="*/ 2147483647 h 860"/>
              <a:gd name="T60" fmla="*/ 2147483647 w 3636"/>
              <a:gd name="T61" fmla="*/ 2147483647 h 860"/>
              <a:gd name="T62" fmla="*/ 2147483647 w 3636"/>
              <a:gd name="T63" fmla="*/ 2147483647 h 860"/>
              <a:gd name="T64" fmla="*/ 2147483647 w 3636"/>
              <a:gd name="T65" fmla="*/ 2147483647 h 860"/>
              <a:gd name="T66" fmla="*/ 2147483647 w 3636"/>
              <a:gd name="T67" fmla="*/ 2147483647 h 860"/>
              <a:gd name="T68" fmla="*/ 2147483647 w 3636"/>
              <a:gd name="T69" fmla="*/ 2147483647 h 860"/>
              <a:gd name="T70" fmla="*/ 2147483647 w 3636"/>
              <a:gd name="T71" fmla="*/ 2147483647 h 860"/>
              <a:gd name="T72" fmla="*/ 2147483647 w 3636"/>
              <a:gd name="T73" fmla="*/ 2147483647 h 860"/>
              <a:gd name="T74" fmla="*/ 2147483647 w 3636"/>
              <a:gd name="T75" fmla="*/ 2147483647 h 860"/>
              <a:gd name="T76" fmla="*/ 2147483647 w 3636"/>
              <a:gd name="T77" fmla="*/ 2147483647 h 860"/>
              <a:gd name="T78" fmla="*/ 2147483647 w 3636"/>
              <a:gd name="T79" fmla="*/ 2147483647 h 860"/>
              <a:gd name="T80" fmla="*/ 2147483647 w 3636"/>
              <a:gd name="T81" fmla="*/ 2147483647 h 860"/>
              <a:gd name="T82" fmla="*/ 2147483647 w 3636"/>
              <a:gd name="T83" fmla="*/ 2147483647 h 860"/>
              <a:gd name="T84" fmla="*/ 2147483647 w 3636"/>
              <a:gd name="T85" fmla="*/ 2147483647 h 860"/>
              <a:gd name="T86" fmla="*/ 0 w 3636"/>
              <a:gd name="T87" fmla="*/ 2147483647 h 8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36"/>
              <a:gd name="T133" fmla="*/ 0 h 860"/>
              <a:gd name="T134" fmla="*/ 3636 w 3636"/>
              <a:gd name="T135" fmla="*/ 860 h 8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36" h="860">
                <a:moveTo>
                  <a:pt x="3636" y="0"/>
                </a:moveTo>
                <a:lnTo>
                  <a:pt x="3049" y="0"/>
                </a:lnTo>
                <a:lnTo>
                  <a:pt x="3049" y="21"/>
                </a:lnTo>
                <a:lnTo>
                  <a:pt x="2747" y="21"/>
                </a:lnTo>
                <a:lnTo>
                  <a:pt x="2747" y="38"/>
                </a:lnTo>
                <a:lnTo>
                  <a:pt x="2481" y="38"/>
                </a:lnTo>
                <a:lnTo>
                  <a:pt x="2481" y="43"/>
                </a:lnTo>
                <a:lnTo>
                  <a:pt x="2396" y="43"/>
                </a:lnTo>
                <a:lnTo>
                  <a:pt x="2396" y="49"/>
                </a:lnTo>
                <a:lnTo>
                  <a:pt x="2281" y="49"/>
                </a:lnTo>
                <a:lnTo>
                  <a:pt x="2281" y="59"/>
                </a:lnTo>
                <a:lnTo>
                  <a:pt x="2187" y="59"/>
                </a:lnTo>
                <a:lnTo>
                  <a:pt x="2187" y="67"/>
                </a:lnTo>
                <a:lnTo>
                  <a:pt x="1772" y="67"/>
                </a:lnTo>
                <a:lnTo>
                  <a:pt x="1772" y="84"/>
                </a:lnTo>
                <a:lnTo>
                  <a:pt x="1739" y="84"/>
                </a:lnTo>
                <a:lnTo>
                  <a:pt x="1739" y="92"/>
                </a:lnTo>
                <a:lnTo>
                  <a:pt x="1548" y="92"/>
                </a:lnTo>
                <a:lnTo>
                  <a:pt x="1548" y="102"/>
                </a:lnTo>
                <a:lnTo>
                  <a:pt x="1267" y="102"/>
                </a:lnTo>
                <a:lnTo>
                  <a:pt x="1267" y="121"/>
                </a:lnTo>
                <a:lnTo>
                  <a:pt x="999" y="121"/>
                </a:lnTo>
                <a:lnTo>
                  <a:pt x="999" y="138"/>
                </a:lnTo>
                <a:lnTo>
                  <a:pt x="778" y="138"/>
                </a:lnTo>
                <a:lnTo>
                  <a:pt x="778" y="148"/>
                </a:lnTo>
                <a:lnTo>
                  <a:pt x="728" y="148"/>
                </a:lnTo>
                <a:lnTo>
                  <a:pt x="728" y="158"/>
                </a:lnTo>
                <a:lnTo>
                  <a:pt x="630" y="158"/>
                </a:lnTo>
                <a:lnTo>
                  <a:pt x="630" y="168"/>
                </a:lnTo>
                <a:lnTo>
                  <a:pt x="583" y="168"/>
                </a:lnTo>
                <a:lnTo>
                  <a:pt x="583" y="178"/>
                </a:lnTo>
                <a:lnTo>
                  <a:pt x="568" y="178"/>
                </a:lnTo>
                <a:lnTo>
                  <a:pt x="568" y="187"/>
                </a:lnTo>
                <a:lnTo>
                  <a:pt x="486" y="187"/>
                </a:lnTo>
                <a:lnTo>
                  <a:pt x="486" y="201"/>
                </a:lnTo>
                <a:lnTo>
                  <a:pt x="447" y="201"/>
                </a:lnTo>
                <a:lnTo>
                  <a:pt x="447" y="214"/>
                </a:lnTo>
                <a:lnTo>
                  <a:pt x="393" y="214"/>
                </a:lnTo>
                <a:lnTo>
                  <a:pt x="393" y="227"/>
                </a:lnTo>
                <a:lnTo>
                  <a:pt x="345" y="227"/>
                </a:lnTo>
                <a:lnTo>
                  <a:pt x="345" y="239"/>
                </a:lnTo>
                <a:lnTo>
                  <a:pt x="314" y="239"/>
                </a:lnTo>
                <a:lnTo>
                  <a:pt x="314" y="248"/>
                </a:lnTo>
                <a:lnTo>
                  <a:pt x="286" y="248"/>
                </a:lnTo>
                <a:lnTo>
                  <a:pt x="286" y="257"/>
                </a:lnTo>
                <a:lnTo>
                  <a:pt x="264" y="257"/>
                </a:lnTo>
                <a:lnTo>
                  <a:pt x="264" y="272"/>
                </a:lnTo>
                <a:lnTo>
                  <a:pt x="248" y="272"/>
                </a:lnTo>
                <a:lnTo>
                  <a:pt x="248" y="288"/>
                </a:lnTo>
                <a:lnTo>
                  <a:pt x="227" y="288"/>
                </a:lnTo>
                <a:lnTo>
                  <a:pt x="227" y="303"/>
                </a:lnTo>
                <a:lnTo>
                  <a:pt x="208" y="303"/>
                </a:lnTo>
                <a:lnTo>
                  <a:pt x="208" y="314"/>
                </a:lnTo>
                <a:lnTo>
                  <a:pt x="193" y="314"/>
                </a:lnTo>
                <a:lnTo>
                  <a:pt x="193" y="328"/>
                </a:lnTo>
                <a:lnTo>
                  <a:pt x="179" y="328"/>
                </a:lnTo>
                <a:lnTo>
                  <a:pt x="179" y="340"/>
                </a:lnTo>
                <a:lnTo>
                  <a:pt x="165" y="340"/>
                </a:lnTo>
                <a:lnTo>
                  <a:pt x="165" y="348"/>
                </a:lnTo>
                <a:lnTo>
                  <a:pt x="155" y="348"/>
                </a:lnTo>
                <a:lnTo>
                  <a:pt x="155" y="356"/>
                </a:lnTo>
                <a:lnTo>
                  <a:pt x="145" y="356"/>
                </a:lnTo>
                <a:lnTo>
                  <a:pt x="145" y="366"/>
                </a:lnTo>
                <a:lnTo>
                  <a:pt x="133" y="366"/>
                </a:lnTo>
                <a:lnTo>
                  <a:pt x="133" y="380"/>
                </a:lnTo>
                <a:lnTo>
                  <a:pt x="121" y="380"/>
                </a:lnTo>
                <a:lnTo>
                  <a:pt x="121" y="395"/>
                </a:lnTo>
                <a:lnTo>
                  <a:pt x="110" y="395"/>
                </a:lnTo>
                <a:lnTo>
                  <a:pt x="110" y="408"/>
                </a:lnTo>
                <a:lnTo>
                  <a:pt x="99" y="408"/>
                </a:lnTo>
                <a:lnTo>
                  <a:pt x="99" y="433"/>
                </a:lnTo>
                <a:lnTo>
                  <a:pt x="84" y="433"/>
                </a:lnTo>
                <a:lnTo>
                  <a:pt x="84" y="453"/>
                </a:lnTo>
                <a:lnTo>
                  <a:pt x="75" y="453"/>
                </a:lnTo>
                <a:lnTo>
                  <a:pt x="75" y="478"/>
                </a:lnTo>
                <a:lnTo>
                  <a:pt x="65" y="478"/>
                </a:lnTo>
                <a:lnTo>
                  <a:pt x="65" y="511"/>
                </a:lnTo>
                <a:lnTo>
                  <a:pt x="48" y="511"/>
                </a:lnTo>
                <a:lnTo>
                  <a:pt x="48" y="539"/>
                </a:lnTo>
                <a:lnTo>
                  <a:pt x="35" y="539"/>
                </a:lnTo>
                <a:lnTo>
                  <a:pt x="35" y="595"/>
                </a:lnTo>
                <a:lnTo>
                  <a:pt x="22" y="595"/>
                </a:lnTo>
                <a:lnTo>
                  <a:pt x="22" y="634"/>
                </a:lnTo>
                <a:lnTo>
                  <a:pt x="11" y="634"/>
                </a:lnTo>
                <a:lnTo>
                  <a:pt x="11" y="703"/>
                </a:lnTo>
                <a:lnTo>
                  <a:pt x="5" y="703"/>
                </a:lnTo>
                <a:lnTo>
                  <a:pt x="5" y="738"/>
                </a:lnTo>
                <a:lnTo>
                  <a:pt x="0" y="738"/>
                </a:lnTo>
                <a:lnTo>
                  <a:pt x="0" y="860"/>
                </a:lnTo>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u="none" dirty="0">
              <a:latin typeface="+mj-lt"/>
            </a:endParaRPr>
          </a:p>
        </p:txBody>
      </p:sp>
      <p:sp>
        <p:nvSpPr>
          <p:cNvPr id="36" name="Freeform 86"/>
          <p:cNvSpPr>
            <a:spLocks/>
          </p:cNvSpPr>
          <p:nvPr/>
        </p:nvSpPr>
        <p:spPr bwMode="auto">
          <a:xfrm>
            <a:off x="909638" y="3684588"/>
            <a:ext cx="3111500" cy="1770062"/>
          </a:xfrm>
          <a:custGeom>
            <a:avLst/>
            <a:gdLst>
              <a:gd name="T0" fmla="*/ 2147483647 w 3602"/>
              <a:gd name="T1" fmla="*/ 0 h 1115"/>
              <a:gd name="T2" fmla="*/ 2147483647 w 3602"/>
              <a:gd name="T3" fmla="*/ 2147483647 h 1115"/>
              <a:gd name="T4" fmla="*/ 2147483647 w 3602"/>
              <a:gd name="T5" fmla="*/ 2147483647 h 1115"/>
              <a:gd name="T6" fmla="*/ 2147483647 w 3602"/>
              <a:gd name="T7" fmla="*/ 2147483647 h 1115"/>
              <a:gd name="T8" fmla="*/ 2147483647 w 3602"/>
              <a:gd name="T9" fmla="*/ 2147483647 h 1115"/>
              <a:gd name="T10" fmla="*/ 2147483647 w 3602"/>
              <a:gd name="T11" fmla="*/ 2147483647 h 1115"/>
              <a:gd name="T12" fmla="*/ 2147483647 w 3602"/>
              <a:gd name="T13" fmla="*/ 2147483647 h 1115"/>
              <a:gd name="T14" fmla="*/ 2147483647 w 3602"/>
              <a:gd name="T15" fmla="*/ 2147483647 h 1115"/>
              <a:gd name="T16" fmla="*/ 2147483647 w 3602"/>
              <a:gd name="T17" fmla="*/ 2147483647 h 1115"/>
              <a:gd name="T18" fmla="*/ 2147483647 w 3602"/>
              <a:gd name="T19" fmla="*/ 2147483647 h 1115"/>
              <a:gd name="T20" fmla="*/ 2147483647 w 3602"/>
              <a:gd name="T21" fmla="*/ 2147483647 h 1115"/>
              <a:gd name="T22" fmla="*/ 2147483647 w 3602"/>
              <a:gd name="T23" fmla="*/ 2147483647 h 1115"/>
              <a:gd name="T24" fmla="*/ 2147483647 w 3602"/>
              <a:gd name="T25" fmla="*/ 2147483647 h 1115"/>
              <a:gd name="T26" fmla="*/ 2147483647 w 3602"/>
              <a:gd name="T27" fmla="*/ 2147483647 h 1115"/>
              <a:gd name="T28" fmla="*/ 2147483647 w 3602"/>
              <a:gd name="T29" fmla="*/ 2147483647 h 1115"/>
              <a:gd name="T30" fmla="*/ 2147483647 w 3602"/>
              <a:gd name="T31" fmla="*/ 2147483647 h 1115"/>
              <a:gd name="T32" fmla="*/ 2147483647 w 3602"/>
              <a:gd name="T33" fmla="*/ 2147483647 h 1115"/>
              <a:gd name="T34" fmla="*/ 2147483647 w 3602"/>
              <a:gd name="T35" fmla="*/ 2147483647 h 1115"/>
              <a:gd name="T36" fmla="*/ 2147483647 w 3602"/>
              <a:gd name="T37" fmla="*/ 2147483647 h 1115"/>
              <a:gd name="T38" fmla="*/ 2147483647 w 3602"/>
              <a:gd name="T39" fmla="*/ 2147483647 h 1115"/>
              <a:gd name="T40" fmla="*/ 2147483647 w 3602"/>
              <a:gd name="T41" fmla="*/ 2147483647 h 1115"/>
              <a:gd name="T42" fmla="*/ 2147483647 w 3602"/>
              <a:gd name="T43" fmla="*/ 2147483647 h 1115"/>
              <a:gd name="T44" fmla="*/ 2147483647 w 3602"/>
              <a:gd name="T45" fmla="*/ 2147483647 h 1115"/>
              <a:gd name="T46" fmla="*/ 2147483647 w 3602"/>
              <a:gd name="T47" fmla="*/ 2147483647 h 1115"/>
              <a:gd name="T48" fmla="*/ 2147483647 w 3602"/>
              <a:gd name="T49" fmla="*/ 2147483647 h 1115"/>
              <a:gd name="T50" fmla="*/ 2147483647 w 3602"/>
              <a:gd name="T51" fmla="*/ 2147483647 h 1115"/>
              <a:gd name="T52" fmla="*/ 2147483647 w 3602"/>
              <a:gd name="T53" fmla="*/ 2147483647 h 1115"/>
              <a:gd name="T54" fmla="*/ 2147483647 w 3602"/>
              <a:gd name="T55" fmla="*/ 2147483647 h 1115"/>
              <a:gd name="T56" fmla="*/ 2147483647 w 3602"/>
              <a:gd name="T57" fmla="*/ 2147483647 h 1115"/>
              <a:gd name="T58" fmla="*/ 2147483647 w 3602"/>
              <a:gd name="T59" fmla="*/ 2147483647 h 1115"/>
              <a:gd name="T60" fmla="*/ 2147483647 w 3602"/>
              <a:gd name="T61" fmla="*/ 2147483647 h 1115"/>
              <a:gd name="T62" fmla="*/ 2147483647 w 3602"/>
              <a:gd name="T63" fmla="*/ 2147483647 h 1115"/>
              <a:gd name="T64" fmla="*/ 2147483647 w 3602"/>
              <a:gd name="T65" fmla="*/ 2147483647 h 1115"/>
              <a:gd name="T66" fmla="*/ 2147483647 w 3602"/>
              <a:gd name="T67" fmla="*/ 2147483647 h 1115"/>
              <a:gd name="T68" fmla="*/ 2147483647 w 3602"/>
              <a:gd name="T69" fmla="*/ 2147483647 h 1115"/>
              <a:gd name="T70" fmla="*/ 2147483647 w 3602"/>
              <a:gd name="T71" fmla="*/ 2147483647 h 1115"/>
              <a:gd name="T72" fmla="*/ 2147483647 w 3602"/>
              <a:gd name="T73" fmla="*/ 2147483647 h 1115"/>
              <a:gd name="T74" fmla="*/ 2147483647 w 3602"/>
              <a:gd name="T75" fmla="*/ 2147483647 h 1115"/>
              <a:gd name="T76" fmla="*/ 2147483647 w 3602"/>
              <a:gd name="T77" fmla="*/ 2147483647 h 1115"/>
              <a:gd name="T78" fmla="*/ 2147483647 w 3602"/>
              <a:gd name="T79" fmla="*/ 2147483647 h 1115"/>
              <a:gd name="T80" fmla="*/ 2147483647 w 3602"/>
              <a:gd name="T81" fmla="*/ 2147483647 h 1115"/>
              <a:gd name="T82" fmla="*/ 2147483647 w 3602"/>
              <a:gd name="T83" fmla="*/ 2147483647 h 1115"/>
              <a:gd name="T84" fmla="*/ 2147483647 w 3602"/>
              <a:gd name="T85" fmla="*/ 2147483647 h 1115"/>
              <a:gd name="T86" fmla="*/ 2147483647 w 3602"/>
              <a:gd name="T87" fmla="*/ 2147483647 h 1115"/>
              <a:gd name="T88" fmla="*/ 2147483647 w 3602"/>
              <a:gd name="T89" fmla="*/ 2147483647 h 1115"/>
              <a:gd name="T90" fmla="*/ 0 w 3602"/>
              <a:gd name="T91" fmla="*/ 2147483647 h 1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02"/>
              <a:gd name="T139" fmla="*/ 0 h 1115"/>
              <a:gd name="T140" fmla="*/ 3602 w 3602"/>
              <a:gd name="T141" fmla="*/ 1115 h 1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02" h="1115">
                <a:moveTo>
                  <a:pt x="3602" y="0"/>
                </a:moveTo>
                <a:lnTo>
                  <a:pt x="3385" y="0"/>
                </a:lnTo>
                <a:lnTo>
                  <a:pt x="3385" y="29"/>
                </a:lnTo>
                <a:lnTo>
                  <a:pt x="2786" y="29"/>
                </a:lnTo>
                <a:lnTo>
                  <a:pt x="2786" y="37"/>
                </a:lnTo>
                <a:lnTo>
                  <a:pt x="2590" y="37"/>
                </a:lnTo>
                <a:lnTo>
                  <a:pt x="2590" y="50"/>
                </a:lnTo>
                <a:lnTo>
                  <a:pt x="2446" y="50"/>
                </a:lnTo>
                <a:lnTo>
                  <a:pt x="2446" y="56"/>
                </a:lnTo>
                <a:lnTo>
                  <a:pt x="2192" y="56"/>
                </a:lnTo>
                <a:lnTo>
                  <a:pt x="2192" y="71"/>
                </a:lnTo>
                <a:lnTo>
                  <a:pt x="1920" y="71"/>
                </a:lnTo>
                <a:lnTo>
                  <a:pt x="1920" y="85"/>
                </a:lnTo>
                <a:lnTo>
                  <a:pt x="1803" y="85"/>
                </a:lnTo>
                <a:lnTo>
                  <a:pt x="1803" y="90"/>
                </a:lnTo>
                <a:lnTo>
                  <a:pt x="1640" y="90"/>
                </a:lnTo>
                <a:lnTo>
                  <a:pt x="1640" y="103"/>
                </a:lnTo>
                <a:lnTo>
                  <a:pt x="1469" y="103"/>
                </a:lnTo>
                <a:lnTo>
                  <a:pt x="1469" y="112"/>
                </a:lnTo>
                <a:lnTo>
                  <a:pt x="1332" y="112"/>
                </a:lnTo>
                <a:lnTo>
                  <a:pt x="1332" y="124"/>
                </a:lnTo>
                <a:lnTo>
                  <a:pt x="1132" y="124"/>
                </a:lnTo>
                <a:lnTo>
                  <a:pt x="1132" y="136"/>
                </a:lnTo>
                <a:lnTo>
                  <a:pt x="983" y="136"/>
                </a:lnTo>
                <a:lnTo>
                  <a:pt x="983" y="153"/>
                </a:lnTo>
                <a:lnTo>
                  <a:pt x="912" y="153"/>
                </a:lnTo>
                <a:lnTo>
                  <a:pt x="912" y="158"/>
                </a:lnTo>
                <a:lnTo>
                  <a:pt x="812" y="158"/>
                </a:lnTo>
                <a:lnTo>
                  <a:pt x="812" y="167"/>
                </a:lnTo>
                <a:lnTo>
                  <a:pt x="755" y="167"/>
                </a:lnTo>
                <a:lnTo>
                  <a:pt x="755" y="175"/>
                </a:lnTo>
                <a:lnTo>
                  <a:pt x="705" y="175"/>
                </a:lnTo>
                <a:lnTo>
                  <a:pt x="705" y="183"/>
                </a:lnTo>
                <a:lnTo>
                  <a:pt x="607" y="183"/>
                </a:lnTo>
                <a:lnTo>
                  <a:pt x="607" y="192"/>
                </a:lnTo>
                <a:lnTo>
                  <a:pt x="572" y="192"/>
                </a:lnTo>
                <a:lnTo>
                  <a:pt x="572" y="198"/>
                </a:lnTo>
                <a:lnTo>
                  <a:pt x="537" y="198"/>
                </a:lnTo>
                <a:lnTo>
                  <a:pt x="537" y="211"/>
                </a:lnTo>
                <a:lnTo>
                  <a:pt x="459" y="211"/>
                </a:lnTo>
                <a:lnTo>
                  <a:pt x="459" y="224"/>
                </a:lnTo>
                <a:lnTo>
                  <a:pt x="416" y="224"/>
                </a:lnTo>
                <a:lnTo>
                  <a:pt x="416" y="237"/>
                </a:lnTo>
                <a:lnTo>
                  <a:pt x="385" y="237"/>
                </a:lnTo>
                <a:lnTo>
                  <a:pt x="385" y="245"/>
                </a:lnTo>
                <a:lnTo>
                  <a:pt x="350" y="245"/>
                </a:lnTo>
                <a:lnTo>
                  <a:pt x="350" y="257"/>
                </a:lnTo>
                <a:lnTo>
                  <a:pt x="331" y="257"/>
                </a:lnTo>
                <a:lnTo>
                  <a:pt x="331" y="271"/>
                </a:lnTo>
                <a:lnTo>
                  <a:pt x="309" y="271"/>
                </a:lnTo>
                <a:lnTo>
                  <a:pt x="309" y="283"/>
                </a:lnTo>
                <a:lnTo>
                  <a:pt x="282" y="283"/>
                </a:lnTo>
                <a:lnTo>
                  <a:pt x="282" y="295"/>
                </a:lnTo>
                <a:lnTo>
                  <a:pt x="258" y="295"/>
                </a:lnTo>
                <a:lnTo>
                  <a:pt x="258" y="311"/>
                </a:lnTo>
                <a:lnTo>
                  <a:pt x="238" y="311"/>
                </a:lnTo>
                <a:lnTo>
                  <a:pt x="238" y="322"/>
                </a:lnTo>
                <a:lnTo>
                  <a:pt x="224" y="322"/>
                </a:lnTo>
                <a:lnTo>
                  <a:pt x="224" y="338"/>
                </a:lnTo>
                <a:lnTo>
                  <a:pt x="209" y="338"/>
                </a:lnTo>
                <a:lnTo>
                  <a:pt x="209" y="355"/>
                </a:lnTo>
                <a:lnTo>
                  <a:pt x="194" y="355"/>
                </a:lnTo>
                <a:lnTo>
                  <a:pt x="194" y="373"/>
                </a:lnTo>
                <a:lnTo>
                  <a:pt x="175" y="373"/>
                </a:lnTo>
                <a:lnTo>
                  <a:pt x="175" y="397"/>
                </a:lnTo>
                <a:lnTo>
                  <a:pt x="153" y="397"/>
                </a:lnTo>
                <a:lnTo>
                  <a:pt x="153" y="422"/>
                </a:lnTo>
                <a:lnTo>
                  <a:pt x="136" y="422"/>
                </a:lnTo>
                <a:lnTo>
                  <a:pt x="136" y="441"/>
                </a:lnTo>
                <a:lnTo>
                  <a:pt x="120" y="441"/>
                </a:lnTo>
                <a:lnTo>
                  <a:pt x="120" y="464"/>
                </a:lnTo>
                <a:lnTo>
                  <a:pt x="107" y="464"/>
                </a:lnTo>
                <a:lnTo>
                  <a:pt x="107" y="486"/>
                </a:lnTo>
                <a:lnTo>
                  <a:pt x="93" y="486"/>
                </a:lnTo>
                <a:lnTo>
                  <a:pt x="93" y="515"/>
                </a:lnTo>
                <a:lnTo>
                  <a:pt x="79" y="515"/>
                </a:lnTo>
                <a:lnTo>
                  <a:pt x="79" y="548"/>
                </a:lnTo>
                <a:lnTo>
                  <a:pt x="63" y="548"/>
                </a:lnTo>
                <a:lnTo>
                  <a:pt x="63" y="581"/>
                </a:lnTo>
                <a:lnTo>
                  <a:pt x="52" y="581"/>
                </a:lnTo>
                <a:lnTo>
                  <a:pt x="52" y="615"/>
                </a:lnTo>
                <a:lnTo>
                  <a:pt x="45" y="615"/>
                </a:lnTo>
                <a:lnTo>
                  <a:pt x="45" y="657"/>
                </a:lnTo>
                <a:lnTo>
                  <a:pt x="36" y="657"/>
                </a:lnTo>
                <a:lnTo>
                  <a:pt x="36" y="712"/>
                </a:lnTo>
                <a:lnTo>
                  <a:pt x="26" y="712"/>
                </a:lnTo>
                <a:lnTo>
                  <a:pt x="26" y="847"/>
                </a:lnTo>
                <a:lnTo>
                  <a:pt x="20" y="847"/>
                </a:lnTo>
                <a:lnTo>
                  <a:pt x="20" y="889"/>
                </a:lnTo>
                <a:lnTo>
                  <a:pt x="6" y="889"/>
                </a:lnTo>
                <a:lnTo>
                  <a:pt x="6" y="960"/>
                </a:lnTo>
                <a:lnTo>
                  <a:pt x="0" y="960"/>
                </a:lnTo>
                <a:lnTo>
                  <a:pt x="0" y="1115"/>
                </a:lnTo>
              </a:path>
            </a:pathLst>
          </a:custGeom>
          <a:noFill/>
          <a:ln w="38100">
            <a:solidFill>
              <a:schemeClr val="accent5"/>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u="none" dirty="0">
              <a:latin typeface="+mj-lt"/>
            </a:endParaRPr>
          </a:p>
        </p:txBody>
      </p:sp>
      <p:sp>
        <p:nvSpPr>
          <p:cNvPr id="37" name="Rectangle 53"/>
          <p:cNvSpPr>
            <a:spLocks noChangeArrowheads="1"/>
          </p:cNvSpPr>
          <p:nvPr/>
        </p:nvSpPr>
        <p:spPr bwMode="auto">
          <a:xfrm>
            <a:off x="2259856" y="1462961"/>
            <a:ext cx="48641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marL="231775" indent="-231775">
              <a:buClr>
                <a:schemeClr val="accent5"/>
              </a:buClr>
              <a:buSzPct val="100000"/>
              <a:buFont typeface="Arial" pitchFamily="34" charset="0"/>
              <a:buChar char="•"/>
            </a:pPr>
            <a:r>
              <a:rPr lang="en-US" altLang="en-US" sz="1800" u="none" dirty="0">
                <a:solidFill>
                  <a:schemeClr val="tx1"/>
                </a:solidFill>
                <a:latin typeface="+mj-lt"/>
              </a:rPr>
              <a:t>41,000 chronic AF treated by</a:t>
            </a:r>
            <a:r>
              <a:rPr lang="en-US" altLang="en-US" sz="1800" u="none" dirty="0" smtClean="0">
                <a:solidFill>
                  <a:schemeClr val="tx1"/>
                </a:solidFill>
                <a:latin typeface="+mj-lt"/>
              </a:rPr>
              <a:t> GPs </a:t>
            </a:r>
            <a:r>
              <a:rPr lang="en-US" altLang="en-US" sz="1800" u="none" dirty="0">
                <a:solidFill>
                  <a:schemeClr val="tx1"/>
                </a:solidFill>
                <a:latin typeface="+mj-lt"/>
              </a:rPr>
              <a:t>in UK</a:t>
            </a:r>
          </a:p>
          <a:p>
            <a:pPr marL="231775" indent="-231775">
              <a:buClr>
                <a:schemeClr val="accent5"/>
              </a:buClr>
              <a:buSzPct val="100000"/>
              <a:buFont typeface="Arial" pitchFamily="34" charset="0"/>
              <a:buChar char="•"/>
            </a:pPr>
            <a:r>
              <a:rPr lang="en-US" altLang="en-US" sz="1800" u="none" dirty="0">
                <a:solidFill>
                  <a:schemeClr val="tx1"/>
                </a:solidFill>
                <a:latin typeface="+mj-lt"/>
              </a:rPr>
              <a:t>Administrative database study </a:t>
            </a:r>
          </a:p>
          <a:p>
            <a:pPr marL="231775" indent="-231775">
              <a:buClr>
                <a:schemeClr val="accent5"/>
              </a:buClr>
              <a:buSzPct val="100000"/>
              <a:buFont typeface="Arial" pitchFamily="34" charset="0"/>
              <a:buChar char="•"/>
            </a:pPr>
            <a:r>
              <a:rPr lang="en-US" altLang="en-US" sz="1800" u="none" dirty="0">
                <a:solidFill>
                  <a:schemeClr val="tx1"/>
                </a:solidFill>
                <a:latin typeface="+mj-lt"/>
              </a:rPr>
              <a:t>Diagnosed after January 2000</a:t>
            </a:r>
          </a:p>
        </p:txBody>
      </p:sp>
      <p:grpSp>
        <p:nvGrpSpPr>
          <p:cNvPr id="38" name="Group 93"/>
          <p:cNvGrpSpPr>
            <a:grpSpLocks/>
          </p:cNvGrpSpPr>
          <p:nvPr/>
        </p:nvGrpSpPr>
        <p:grpSpPr bwMode="auto">
          <a:xfrm>
            <a:off x="7842250" y="2565400"/>
            <a:ext cx="1441450" cy="1352550"/>
            <a:chOff x="4612" y="1706"/>
            <a:chExt cx="908" cy="1174"/>
          </a:xfrm>
        </p:grpSpPr>
        <p:sp>
          <p:nvSpPr>
            <p:cNvPr id="39" name="TextBox 5"/>
            <p:cNvSpPr txBox="1">
              <a:spLocks noChangeArrowheads="1"/>
            </p:cNvSpPr>
            <p:nvPr/>
          </p:nvSpPr>
          <p:spPr bwMode="auto">
            <a:xfrm>
              <a:off x="4612" y="1706"/>
              <a:ext cx="908" cy="114"/>
            </a:xfrm>
            <a:prstGeom prst="rect">
              <a:avLst/>
            </a:prstGeom>
            <a:noFill/>
            <a:ln w="9525" algn="ctr">
              <a:noFill/>
              <a:miter lim="800000"/>
              <a:headEnd/>
              <a:tailEnd/>
            </a:ln>
            <a:effectLst/>
          </p:spPr>
          <p:txBody>
            <a:bodyPr wrap="none" anchor="ctr"/>
            <a:lstStyle/>
            <a:p>
              <a:pPr>
                <a:defRPr/>
              </a:pPr>
              <a:r>
                <a:rPr lang="en-US" sz="1400" u="none" dirty="0">
                  <a:latin typeface="+mj-lt"/>
                </a:rPr>
                <a:t>Age </a:t>
              </a:r>
              <a:r>
                <a:rPr lang="en-US" sz="1400" u="none" dirty="0" smtClean="0">
                  <a:latin typeface="+mj-lt"/>
                </a:rPr>
                <a:t>40-64</a:t>
              </a:r>
              <a:endParaRPr lang="en-US" sz="1400" u="none" dirty="0">
                <a:latin typeface="+mj-lt"/>
              </a:endParaRPr>
            </a:p>
          </p:txBody>
        </p:sp>
        <p:sp>
          <p:nvSpPr>
            <p:cNvPr id="40" name="TextBox 6"/>
            <p:cNvSpPr txBox="1">
              <a:spLocks noChangeArrowheads="1"/>
            </p:cNvSpPr>
            <p:nvPr/>
          </p:nvSpPr>
          <p:spPr bwMode="auto">
            <a:xfrm>
              <a:off x="4612" y="2766"/>
              <a:ext cx="712" cy="114"/>
            </a:xfrm>
            <a:prstGeom prst="rect">
              <a:avLst/>
            </a:prstGeom>
            <a:noFill/>
            <a:ln w="9525">
              <a:noFill/>
              <a:miter lim="800000"/>
              <a:headEnd/>
              <a:tailEnd/>
            </a:ln>
          </p:spPr>
          <p:txBody>
            <a:bodyPr wrap="none" anchor="ctr"/>
            <a:lstStyle/>
            <a:p>
              <a:pPr>
                <a:defRPr/>
              </a:pPr>
              <a:r>
                <a:rPr lang="en-US" sz="1400" u="none" dirty="0">
                  <a:latin typeface="+mj-lt"/>
                </a:rPr>
                <a:t>Age 85+</a:t>
              </a:r>
            </a:p>
          </p:txBody>
        </p:sp>
        <p:sp>
          <p:nvSpPr>
            <p:cNvPr id="41" name="TextBox 6"/>
            <p:cNvSpPr txBox="1">
              <a:spLocks noChangeArrowheads="1"/>
            </p:cNvSpPr>
            <p:nvPr/>
          </p:nvSpPr>
          <p:spPr bwMode="auto">
            <a:xfrm>
              <a:off x="4612" y="2553"/>
              <a:ext cx="908" cy="113"/>
            </a:xfrm>
            <a:prstGeom prst="rect">
              <a:avLst/>
            </a:prstGeom>
            <a:noFill/>
            <a:ln w="9525">
              <a:noFill/>
              <a:miter lim="800000"/>
              <a:headEnd/>
              <a:tailEnd/>
            </a:ln>
          </p:spPr>
          <p:txBody>
            <a:bodyPr wrap="none" anchor="ctr"/>
            <a:lstStyle/>
            <a:p>
              <a:pPr>
                <a:defRPr/>
              </a:pPr>
              <a:r>
                <a:rPr lang="en-US" sz="1400" u="none" dirty="0">
                  <a:latin typeface="+mj-lt"/>
                </a:rPr>
                <a:t>Age </a:t>
              </a:r>
              <a:r>
                <a:rPr lang="en-US" sz="1400" u="none" dirty="0" smtClean="0">
                  <a:latin typeface="+mj-lt"/>
                </a:rPr>
                <a:t>80-84</a:t>
              </a:r>
              <a:endParaRPr lang="en-US" sz="1400" u="none" dirty="0">
                <a:latin typeface="+mj-lt"/>
              </a:endParaRPr>
            </a:p>
          </p:txBody>
        </p:sp>
        <p:sp>
          <p:nvSpPr>
            <p:cNvPr id="42" name="TextBox 6"/>
            <p:cNvSpPr txBox="1">
              <a:spLocks noChangeArrowheads="1"/>
            </p:cNvSpPr>
            <p:nvPr/>
          </p:nvSpPr>
          <p:spPr bwMode="auto">
            <a:xfrm>
              <a:off x="4612" y="2341"/>
              <a:ext cx="908" cy="114"/>
            </a:xfrm>
            <a:prstGeom prst="rect">
              <a:avLst/>
            </a:prstGeom>
            <a:noFill/>
            <a:ln w="9525">
              <a:noFill/>
              <a:miter lim="800000"/>
              <a:headEnd/>
              <a:tailEnd/>
            </a:ln>
          </p:spPr>
          <p:txBody>
            <a:bodyPr wrap="none" anchor="ctr"/>
            <a:lstStyle/>
            <a:p>
              <a:pPr>
                <a:defRPr/>
              </a:pPr>
              <a:r>
                <a:rPr lang="en-US" sz="1400" u="none" dirty="0">
                  <a:latin typeface="+mj-lt"/>
                </a:rPr>
                <a:t>Age </a:t>
              </a:r>
              <a:r>
                <a:rPr lang="en-US" sz="1400" u="none" dirty="0" smtClean="0">
                  <a:latin typeface="+mj-lt"/>
                </a:rPr>
                <a:t>75-79</a:t>
              </a:r>
              <a:endParaRPr lang="en-US" sz="1400" u="none" dirty="0">
                <a:latin typeface="+mj-lt"/>
              </a:endParaRPr>
            </a:p>
          </p:txBody>
        </p:sp>
        <p:sp>
          <p:nvSpPr>
            <p:cNvPr id="43" name="TextBox 6"/>
            <p:cNvSpPr txBox="1">
              <a:spLocks noChangeArrowheads="1"/>
            </p:cNvSpPr>
            <p:nvPr/>
          </p:nvSpPr>
          <p:spPr bwMode="auto">
            <a:xfrm>
              <a:off x="4612" y="2129"/>
              <a:ext cx="908" cy="114"/>
            </a:xfrm>
            <a:prstGeom prst="rect">
              <a:avLst/>
            </a:prstGeom>
            <a:noFill/>
            <a:ln w="9525">
              <a:noFill/>
              <a:miter lim="800000"/>
              <a:headEnd/>
              <a:tailEnd/>
            </a:ln>
          </p:spPr>
          <p:txBody>
            <a:bodyPr wrap="none" anchor="ctr"/>
            <a:lstStyle/>
            <a:p>
              <a:pPr>
                <a:defRPr/>
              </a:pPr>
              <a:r>
                <a:rPr lang="en-US" sz="1400" u="none" dirty="0">
                  <a:latin typeface="+mj-lt"/>
                </a:rPr>
                <a:t>Age </a:t>
              </a:r>
              <a:r>
                <a:rPr lang="en-US" sz="1400" u="none" dirty="0" smtClean="0">
                  <a:latin typeface="+mj-lt"/>
                </a:rPr>
                <a:t>70-74</a:t>
              </a:r>
              <a:endParaRPr lang="en-US" sz="1400" u="none" dirty="0">
                <a:latin typeface="+mj-lt"/>
              </a:endParaRPr>
            </a:p>
          </p:txBody>
        </p:sp>
        <p:sp>
          <p:nvSpPr>
            <p:cNvPr id="44" name="TextBox 6"/>
            <p:cNvSpPr txBox="1">
              <a:spLocks noChangeArrowheads="1"/>
            </p:cNvSpPr>
            <p:nvPr/>
          </p:nvSpPr>
          <p:spPr bwMode="auto">
            <a:xfrm>
              <a:off x="4612" y="1917"/>
              <a:ext cx="908" cy="116"/>
            </a:xfrm>
            <a:prstGeom prst="rect">
              <a:avLst/>
            </a:prstGeom>
            <a:noFill/>
            <a:ln w="9525">
              <a:noFill/>
              <a:miter lim="800000"/>
              <a:headEnd/>
              <a:tailEnd/>
            </a:ln>
          </p:spPr>
          <p:txBody>
            <a:bodyPr wrap="none" anchor="ctr"/>
            <a:lstStyle/>
            <a:p>
              <a:pPr>
                <a:defRPr/>
              </a:pPr>
              <a:r>
                <a:rPr lang="en-US" sz="1400" u="none" dirty="0">
                  <a:latin typeface="+mj-lt"/>
                </a:rPr>
                <a:t>Age </a:t>
              </a:r>
              <a:r>
                <a:rPr lang="en-US" sz="1400" u="none" dirty="0" smtClean="0">
                  <a:latin typeface="+mj-lt"/>
                </a:rPr>
                <a:t>65-69</a:t>
              </a:r>
              <a:endParaRPr lang="en-US" sz="1400" u="none" dirty="0">
                <a:latin typeface="+mj-lt"/>
              </a:endParaRPr>
            </a:p>
          </p:txBody>
        </p:sp>
      </p:grpSp>
      <p:sp>
        <p:nvSpPr>
          <p:cNvPr id="45" name="Freeform 58"/>
          <p:cNvSpPr>
            <a:spLocks/>
          </p:cNvSpPr>
          <p:nvPr/>
        </p:nvSpPr>
        <p:spPr bwMode="auto">
          <a:xfrm>
            <a:off x="5345113" y="2624138"/>
            <a:ext cx="2984500" cy="2635250"/>
          </a:xfrm>
          <a:custGeom>
            <a:avLst/>
            <a:gdLst>
              <a:gd name="T0" fmla="*/ 2147483647 w 4010"/>
              <a:gd name="T1" fmla="*/ 2147483647 h 1660"/>
              <a:gd name="T2" fmla="*/ 2147483647 w 4010"/>
              <a:gd name="T3" fmla="*/ 2147483647 h 1660"/>
              <a:gd name="T4" fmla="*/ 2147483647 w 4010"/>
              <a:gd name="T5" fmla="*/ 2147483647 h 1660"/>
              <a:gd name="T6" fmla="*/ 2147483647 w 4010"/>
              <a:gd name="T7" fmla="*/ 2147483647 h 1660"/>
              <a:gd name="T8" fmla="*/ 2147483647 w 4010"/>
              <a:gd name="T9" fmla="*/ 2147483647 h 1660"/>
              <a:gd name="T10" fmla="*/ 2147483647 w 4010"/>
              <a:gd name="T11" fmla="*/ 2147483647 h 1660"/>
              <a:gd name="T12" fmla="*/ 2147483647 w 4010"/>
              <a:gd name="T13" fmla="*/ 2147483647 h 1660"/>
              <a:gd name="T14" fmla="*/ 2147483647 w 4010"/>
              <a:gd name="T15" fmla="*/ 2147483647 h 1660"/>
              <a:gd name="T16" fmla="*/ 2147483647 w 4010"/>
              <a:gd name="T17" fmla="*/ 2147483647 h 1660"/>
              <a:gd name="T18" fmla="*/ 2147483647 w 4010"/>
              <a:gd name="T19" fmla="*/ 2147483647 h 1660"/>
              <a:gd name="T20" fmla="*/ 2147483647 w 4010"/>
              <a:gd name="T21" fmla="*/ 2147483647 h 1660"/>
              <a:gd name="T22" fmla="*/ 2147483647 w 4010"/>
              <a:gd name="T23" fmla="*/ 2147483647 h 1660"/>
              <a:gd name="T24" fmla="*/ 2147483647 w 4010"/>
              <a:gd name="T25" fmla="*/ 2147483647 h 1660"/>
              <a:gd name="T26" fmla="*/ 2147483647 w 4010"/>
              <a:gd name="T27" fmla="*/ 2147483647 h 1660"/>
              <a:gd name="T28" fmla="*/ 2147483647 w 4010"/>
              <a:gd name="T29" fmla="*/ 2147483647 h 1660"/>
              <a:gd name="T30" fmla="*/ 2147483647 w 4010"/>
              <a:gd name="T31" fmla="*/ 2147483647 h 1660"/>
              <a:gd name="T32" fmla="*/ 2147483647 w 4010"/>
              <a:gd name="T33" fmla="*/ 2147483647 h 1660"/>
              <a:gd name="T34" fmla="*/ 2147483647 w 4010"/>
              <a:gd name="T35" fmla="*/ 2147483647 h 1660"/>
              <a:gd name="T36" fmla="*/ 2147483647 w 4010"/>
              <a:gd name="T37" fmla="*/ 2147483647 h 1660"/>
              <a:gd name="T38" fmla="*/ 2147483647 w 4010"/>
              <a:gd name="T39" fmla="*/ 2147483647 h 1660"/>
              <a:gd name="T40" fmla="*/ 2147483647 w 4010"/>
              <a:gd name="T41" fmla="*/ 2147483647 h 1660"/>
              <a:gd name="T42" fmla="*/ 2147483647 w 4010"/>
              <a:gd name="T43" fmla="*/ 2147483647 h 1660"/>
              <a:gd name="T44" fmla="*/ 2147483647 w 4010"/>
              <a:gd name="T45" fmla="*/ 2147483647 h 1660"/>
              <a:gd name="T46" fmla="*/ 2147483647 w 4010"/>
              <a:gd name="T47" fmla="*/ 2147483647 h 1660"/>
              <a:gd name="T48" fmla="*/ 2147483647 w 4010"/>
              <a:gd name="T49" fmla="*/ 2147483647 h 1660"/>
              <a:gd name="T50" fmla="*/ 2147483647 w 4010"/>
              <a:gd name="T51" fmla="*/ 2147483647 h 1660"/>
              <a:gd name="T52" fmla="*/ 2147483647 w 4010"/>
              <a:gd name="T53" fmla="*/ 2147483647 h 1660"/>
              <a:gd name="T54" fmla="*/ 2147483647 w 4010"/>
              <a:gd name="T55" fmla="*/ 2147483647 h 1660"/>
              <a:gd name="T56" fmla="*/ 2147483647 w 4010"/>
              <a:gd name="T57" fmla="*/ 2147483647 h 1660"/>
              <a:gd name="T58" fmla="*/ 2147483647 w 4010"/>
              <a:gd name="T59" fmla="*/ 2147483647 h 1660"/>
              <a:gd name="T60" fmla="*/ 2147483647 w 4010"/>
              <a:gd name="T61" fmla="*/ 2147483647 h 1660"/>
              <a:gd name="T62" fmla="*/ 2147483647 w 4010"/>
              <a:gd name="T63" fmla="*/ 2147483647 h 1660"/>
              <a:gd name="T64" fmla="*/ 2147483647 w 4010"/>
              <a:gd name="T65" fmla="*/ 2147483647 h 1660"/>
              <a:gd name="T66" fmla="*/ 2147483647 w 4010"/>
              <a:gd name="T67" fmla="*/ 2147483647 h 1660"/>
              <a:gd name="T68" fmla="*/ 2147483647 w 4010"/>
              <a:gd name="T69" fmla="*/ 2147483647 h 1660"/>
              <a:gd name="T70" fmla="*/ 2147483647 w 4010"/>
              <a:gd name="T71" fmla="*/ 2147483647 h 1660"/>
              <a:gd name="T72" fmla="*/ 2147483647 w 4010"/>
              <a:gd name="T73" fmla="*/ 2147483647 h 1660"/>
              <a:gd name="T74" fmla="*/ 2147483647 w 4010"/>
              <a:gd name="T75" fmla="*/ 2147483647 h 1660"/>
              <a:gd name="T76" fmla="*/ 2147483647 w 4010"/>
              <a:gd name="T77" fmla="*/ 2147483647 h 1660"/>
              <a:gd name="T78" fmla="*/ 2147483647 w 4010"/>
              <a:gd name="T79" fmla="*/ 2147483647 h 1660"/>
              <a:gd name="T80" fmla="*/ 2147483647 w 4010"/>
              <a:gd name="T81" fmla="*/ 2147483647 h 1660"/>
              <a:gd name="T82" fmla="*/ 2147483647 w 4010"/>
              <a:gd name="T83" fmla="*/ 2147483647 h 1660"/>
              <a:gd name="T84" fmla="*/ 2147483647 w 4010"/>
              <a:gd name="T85" fmla="*/ 2147483647 h 1660"/>
              <a:gd name="T86" fmla="*/ 2147483647 w 4010"/>
              <a:gd name="T87" fmla="*/ 2147483647 h 1660"/>
              <a:gd name="T88" fmla="*/ 2147483647 w 4010"/>
              <a:gd name="T89" fmla="*/ 2147483647 h 1660"/>
              <a:gd name="T90" fmla="*/ 2147483647 w 4010"/>
              <a:gd name="T91" fmla="*/ 2147483647 h 1660"/>
              <a:gd name="T92" fmla="*/ 2147483647 w 4010"/>
              <a:gd name="T93" fmla="*/ 2147483647 h 1660"/>
              <a:gd name="T94" fmla="*/ 2147483647 w 4010"/>
              <a:gd name="T95" fmla="*/ 2147483647 h 1660"/>
              <a:gd name="T96" fmla="*/ 2147483647 w 4010"/>
              <a:gd name="T97" fmla="*/ 2147483647 h 1660"/>
              <a:gd name="T98" fmla="*/ 2147483647 w 4010"/>
              <a:gd name="T99" fmla="*/ 2147483647 h 1660"/>
              <a:gd name="T100" fmla="*/ 2147483647 w 4010"/>
              <a:gd name="T101" fmla="*/ 2147483647 h 1660"/>
              <a:gd name="T102" fmla="*/ 2147483647 w 4010"/>
              <a:gd name="T103" fmla="*/ 2147483647 h 1660"/>
              <a:gd name="T104" fmla="*/ 2147483647 w 4010"/>
              <a:gd name="T105" fmla="*/ 2147483647 h 1660"/>
              <a:gd name="T106" fmla="*/ 2147483647 w 4010"/>
              <a:gd name="T107" fmla="*/ 2147483647 h 1660"/>
              <a:gd name="T108" fmla="*/ 2147483647 w 4010"/>
              <a:gd name="T109" fmla="*/ 2147483647 h 1660"/>
              <a:gd name="T110" fmla="*/ 2147483647 w 4010"/>
              <a:gd name="T111" fmla="*/ 2147483647 h 1660"/>
              <a:gd name="T112" fmla="*/ 2147483647 w 4010"/>
              <a:gd name="T113" fmla="*/ 2147483647 h 1660"/>
              <a:gd name="T114" fmla="*/ 2147483647 w 4010"/>
              <a:gd name="T115" fmla="*/ 2147483647 h 1660"/>
              <a:gd name="T116" fmla="*/ 2147483647 w 4010"/>
              <a:gd name="T117" fmla="*/ 2147483647 h 16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10"/>
              <a:gd name="T178" fmla="*/ 0 h 1660"/>
              <a:gd name="T179" fmla="*/ 4010 w 4010"/>
              <a:gd name="T180" fmla="*/ 1660 h 16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10" h="1660">
                <a:moveTo>
                  <a:pt x="4010" y="1660"/>
                </a:moveTo>
                <a:lnTo>
                  <a:pt x="3944" y="1660"/>
                </a:lnTo>
                <a:lnTo>
                  <a:pt x="3944" y="1513"/>
                </a:lnTo>
                <a:lnTo>
                  <a:pt x="3749" y="1513"/>
                </a:lnTo>
                <a:lnTo>
                  <a:pt x="3749" y="1435"/>
                </a:lnTo>
                <a:lnTo>
                  <a:pt x="3714" y="1435"/>
                </a:lnTo>
                <a:lnTo>
                  <a:pt x="3714" y="1368"/>
                </a:lnTo>
                <a:lnTo>
                  <a:pt x="3131" y="1368"/>
                </a:lnTo>
                <a:lnTo>
                  <a:pt x="3131" y="1304"/>
                </a:lnTo>
                <a:lnTo>
                  <a:pt x="3070" y="1307"/>
                </a:lnTo>
                <a:lnTo>
                  <a:pt x="3070" y="1278"/>
                </a:lnTo>
                <a:lnTo>
                  <a:pt x="3054" y="1278"/>
                </a:lnTo>
                <a:lnTo>
                  <a:pt x="3054" y="1249"/>
                </a:lnTo>
                <a:lnTo>
                  <a:pt x="3031" y="1249"/>
                </a:lnTo>
                <a:lnTo>
                  <a:pt x="3031" y="1229"/>
                </a:lnTo>
                <a:lnTo>
                  <a:pt x="2855" y="1229"/>
                </a:lnTo>
                <a:lnTo>
                  <a:pt x="2855" y="1205"/>
                </a:lnTo>
                <a:lnTo>
                  <a:pt x="2757" y="1205"/>
                </a:lnTo>
                <a:lnTo>
                  <a:pt x="2757" y="1186"/>
                </a:lnTo>
                <a:lnTo>
                  <a:pt x="2722" y="1186"/>
                </a:lnTo>
                <a:lnTo>
                  <a:pt x="2722" y="1171"/>
                </a:lnTo>
                <a:lnTo>
                  <a:pt x="2697" y="1171"/>
                </a:lnTo>
                <a:lnTo>
                  <a:pt x="2697" y="1158"/>
                </a:lnTo>
                <a:lnTo>
                  <a:pt x="2519" y="1158"/>
                </a:lnTo>
                <a:lnTo>
                  <a:pt x="2519" y="1139"/>
                </a:lnTo>
                <a:lnTo>
                  <a:pt x="2475" y="1139"/>
                </a:lnTo>
                <a:lnTo>
                  <a:pt x="2475" y="1128"/>
                </a:lnTo>
                <a:lnTo>
                  <a:pt x="2433" y="1128"/>
                </a:lnTo>
                <a:lnTo>
                  <a:pt x="2433" y="1114"/>
                </a:lnTo>
                <a:lnTo>
                  <a:pt x="2394" y="1114"/>
                </a:lnTo>
                <a:lnTo>
                  <a:pt x="2394" y="1107"/>
                </a:lnTo>
                <a:lnTo>
                  <a:pt x="2348" y="1107"/>
                </a:lnTo>
                <a:lnTo>
                  <a:pt x="2348" y="1089"/>
                </a:lnTo>
                <a:lnTo>
                  <a:pt x="2319" y="1089"/>
                </a:lnTo>
                <a:lnTo>
                  <a:pt x="2319" y="1078"/>
                </a:lnTo>
                <a:lnTo>
                  <a:pt x="2212" y="1078"/>
                </a:lnTo>
                <a:lnTo>
                  <a:pt x="2212" y="1067"/>
                </a:lnTo>
                <a:lnTo>
                  <a:pt x="2166" y="1067"/>
                </a:lnTo>
                <a:lnTo>
                  <a:pt x="2166" y="1055"/>
                </a:lnTo>
                <a:lnTo>
                  <a:pt x="2062" y="1055"/>
                </a:lnTo>
                <a:lnTo>
                  <a:pt x="2062" y="1041"/>
                </a:lnTo>
                <a:lnTo>
                  <a:pt x="1986" y="1041"/>
                </a:lnTo>
                <a:lnTo>
                  <a:pt x="1986" y="1026"/>
                </a:lnTo>
                <a:lnTo>
                  <a:pt x="1913" y="1026"/>
                </a:lnTo>
                <a:lnTo>
                  <a:pt x="1913" y="1013"/>
                </a:lnTo>
                <a:lnTo>
                  <a:pt x="1836" y="1013"/>
                </a:lnTo>
                <a:lnTo>
                  <a:pt x="1836" y="997"/>
                </a:lnTo>
                <a:lnTo>
                  <a:pt x="1744" y="997"/>
                </a:lnTo>
                <a:lnTo>
                  <a:pt x="1744" y="977"/>
                </a:lnTo>
                <a:lnTo>
                  <a:pt x="1665" y="977"/>
                </a:lnTo>
                <a:lnTo>
                  <a:pt x="1665" y="964"/>
                </a:lnTo>
                <a:lnTo>
                  <a:pt x="1619" y="964"/>
                </a:lnTo>
                <a:lnTo>
                  <a:pt x="1619" y="948"/>
                </a:lnTo>
                <a:lnTo>
                  <a:pt x="1589" y="948"/>
                </a:lnTo>
                <a:lnTo>
                  <a:pt x="1589" y="938"/>
                </a:lnTo>
                <a:lnTo>
                  <a:pt x="1539" y="938"/>
                </a:lnTo>
                <a:lnTo>
                  <a:pt x="1539" y="927"/>
                </a:lnTo>
                <a:lnTo>
                  <a:pt x="1479" y="927"/>
                </a:lnTo>
                <a:lnTo>
                  <a:pt x="1479" y="915"/>
                </a:lnTo>
                <a:lnTo>
                  <a:pt x="1435" y="915"/>
                </a:lnTo>
                <a:lnTo>
                  <a:pt x="1435" y="901"/>
                </a:lnTo>
                <a:lnTo>
                  <a:pt x="1393" y="901"/>
                </a:lnTo>
                <a:lnTo>
                  <a:pt x="1393" y="887"/>
                </a:lnTo>
                <a:lnTo>
                  <a:pt x="1366" y="887"/>
                </a:lnTo>
                <a:lnTo>
                  <a:pt x="1366" y="869"/>
                </a:lnTo>
                <a:lnTo>
                  <a:pt x="1332" y="869"/>
                </a:lnTo>
                <a:lnTo>
                  <a:pt x="1332" y="848"/>
                </a:lnTo>
                <a:lnTo>
                  <a:pt x="1301" y="848"/>
                </a:lnTo>
                <a:lnTo>
                  <a:pt x="1301" y="834"/>
                </a:lnTo>
                <a:lnTo>
                  <a:pt x="1264" y="834"/>
                </a:lnTo>
                <a:lnTo>
                  <a:pt x="1264" y="819"/>
                </a:lnTo>
                <a:lnTo>
                  <a:pt x="1199" y="819"/>
                </a:lnTo>
                <a:lnTo>
                  <a:pt x="1199" y="808"/>
                </a:lnTo>
                <a:lnTo>
                  <a:pt x="1167" y="808"/>
                </a:lnTo>
                <a:lnTo>
                  <a:pt x="1167" y="795"/>
                </a:lnTo>
                <a:lnTo>
                  <a:pt x="1142" y="795"/>
                </a:lnTo>
                <a:lnTo>
                  <a:pt x="1142" y="781"/>
                </a:lnTo>
                <a:lnTo>
                  <a:pt x="1113" y="781"/>
                </a:lnTo>
                <a:lnTo>
                  <a:pt x="1113" y="769"/>
                </a:lnTo>
                <a:lnTo>
                  <a:pt x="1086" y="769"/>
                </a:lnTo>
                <a:lnTo>
                  <a:pt x="1086" y="749"/>
                </a:lnTo>
                <a:lnTo>
                  <a:pt x="1059" y="749"/>
                </a:lnTo>
                <a:lnTo>
                  <a:pt x="1059" y="737"/>
                </a:lnTo>
                <a:lnTo>
                  <a:pt x="1027" y="737"/>
                </a:lnTo>
                <a:lnTo>
                  <a:pt x="1027" y="724"/>
                </a:lnTo>
                <a:lnTo>
                  <a:pt x="1000" y="724"/>
                </a:lnTo>
                <a:lnTo>
                  <a:pt x="1000" y="713"/>
                </a:lnTo>
                <a:lnTo>
                  <a:pt x="979" y="713"/>
                </a:lnTo>
                <a:lnTo>
                  <a:pt x="979" y="700"/>
                </a:lnTo>
                <a:lnTo>
                  <a:pt x="952" y="700"/>
                </a:lnTo>
                <a:lnTo>
                  <a:pt x="952" y="691"/>
                </a:lnTo>
                <a:lnTo>
                  <a:pt x="933" y="691"/>
                </a:lnTo>
                <a:lnTo>
                  <a:pt x="933" y="682"/>
                </a:lnTo>
                <a:lnTo>
                  <a:pt x="865" y="682"/>
                </a:lnTo>
                <a:lnTo>
                  <a:pt x="865" y="667"/>
                </a:lnTo>
                <a:lnTo>
                  <a:pt x="808" y="667"/>
                </a:lnTo>
                <a:lnTo>
                  <a:pt x="808" y="653"/>
                </a:lnTo>
                <a:lnTo>
                  <a:pt x="781" y="653"/>
                </a:lnTo>
                <a:lnTo>
                  <a:pt x="781" y="643"/>
                </a:lnTo>
                <a:lnTo>
                  <a:pt x="745" y="643"/>
                </a:lnTo>
                <a:lnTo>
                  <a:pt x="745" y="628"/>
                </a:lnTo>
                <a:lnTo>
                  <a:pt x="704" y="628"/>
                </a:lnTo>
                <a:lnTo>
                  <a:pt x="704" y="610"/>
                </a:lnTo>
                <a:lnTo>
                  <a:pt x="683" y="610"/>
                </a:lnTo>
                <a:lnTo>
                  <a:pt x="683" y="599"/>
                </a:lnTo>
                <a:lnTo>
                  <a:pt x="643" y="599"/>
                </a:lnTo>
                <a:lnTo>
                  <a:pt x="643" y="585"/>
                </a:lnTo>
                <a:lnTo>
                  <a:pt x="614" y="585"/>
                </a:lnTo>
                <a:lnTo>
                  <a:pt x="614" y="569"/>
                </a:lnTo>
                <a:lnTo>
                  <a:pt x="587" y="569"/>
                </a:lnTo>
                <a:lnTo>
                  <a:pt x="587" y="553"/>
                </a:lnTo>
                <a:lnTo>
                  <a:pt x="560" y="553"/>
                </a:lnTo>
                <a:lnTo>
                  <a:pt x="560" y="536"/>
                </a:lnTo>
                <a:lnTo>
                  <a:pt x="541" y="536"/>
                </a:lnTo>
                <a:lnTo>
                  <a:pt x="541" y="524"/>
                </a:lnTo>
                <a:lnTo>
                  <a:pt x="526" y="524"/>
                </a:lnTo>
                <a:lnTo>
                  <a:pt x="526" y="511"/>
                </a:lnTo>
                <a:lnTo>
                  <a:pt x="507" y="511"/>
                </a:lnTo>
                <a:lnTo>
                  <a:pt x="507" y="495"/>
                </a:lnTo>
                <a:lnTo>
                  <a:pt x="484" y="495"/>
                </a:lnTo>
                <a:lnTo>
                  <a:pt x="484" y="480"/>
                </a:lnTo>
                <a:lnTo>
                  <a:pt x="468" y="480"/>
                </a:lnTo>
                <a:lnTo>
                  <a:pt x="468" y="467"/>
                </a:lnTo>
                <a:lnTo>
                  <a:pt x="455" y="467"/>
                </a:lnTo>
                <a:lnTo>
                  <a:pt x="455" y="455"/>
                </a:lnTo>
                <a:lnTo>
                  <a:pt x="436" y="455"/>
                </a:lnTo>
                <a:lnTo>
                  <a:pt x="436" y="440"/>
                </a:lnTo>
                <a:lnTo>
                  <a:pt x="416" y="440"/>
                </a:lnTo>
                <a:lnTo>
                  <a:pt x="416" y="422"/>
                </a:lnTo>
                <a:lnTo>
                  <a:pt x="401" y="422"/>
                </a:lnTo>
                <a:lnTo>
                  <a:pt x="401" y="407"/>
                </a:lnTo>
                <a:lnTo>
                  <a:pt x="386" y="407"/>
                </a:lnTo>
                <a:lnTo>
                  <a:pt x="386" y="392"/>
                </a:lnTo>
                <a:lnTo>
                  <a:pt x="376" y="392"/>
                </a:lnTo>
                <a:lnTo>
                  <a:pt x="376" y="374"/>
                </a:lnTo>
                <a:lnTo>
                  <a:pt x="363" y="374"/>
                </a:lnTo>
                <a:lnTo>
                  <a:pt x="363" y="363"/>
                </a:lnTo>
                <a:lnTo>
                  <a:pt x="363" y="352"/>
                </a:lnTo>
                <a:lnTo>
                  <a:pt x="349" y="352"/>
                </a:lnTo>
                <a:lnTo>
                  <a:pt x="349" y="335"/>
                </a:lnTo>
                <a:lnTo>
                  <a:pt x="336" y="335"/>
                </a:lnTo>
                <a:lnTo>
                  <a:pt x="336" y="319"/>
                </a:lnTo>
                <a:lnTo>
                  <a:pt x="311" y="319"/>
                </a:lnTo>
                <a:lnTo>
                  <a:pt x="311" y="303"/>
                </a:lnTo>
                <a:lnTo>
                  <a:pt x="292" y="303"/>
                </a:lnTo>
                <a:lnTo>
                  <a:pt x="292" y="285"/>
                </a:lnTo>
                <a:lnTo>
                  <a:pt x="275" y="285"/>
                </a:lnTo>
                <a:lnTo>
                  <a:pt x="275" y="266"/>
                </a:lnTo>
                <a:lnTo>
                  <a:pt x="248" y="266"/>
                </a:lnTo>
                <a:lnTo>
                  <a:pt x="248" y="243"/>
                </a:lnTo>
                <a:lnTo>
                  <a:pt x="230" y="243"/>
                </a:lnTo>
                <a:lnTo>
                  <a:pt x="230" y="223"/>
                </a:lnTo>
                <a:lnTo>
                  <a:pt x="215" y="223"/>
                </a:lnTo>
                <a:lnTo>
                  <a:pt x="215" y="212"/>
                </a:lnTo>
                <a:lnTo>
                  <a:pt x="196" y="212"/>
                </a:lnTo>
                <a:lnTo>
                  <a:pt x="196" y="196"/>
                </a:lnTo>
                <a:lnTo>
                  <a:pt x="182" y="196"/>
                </a:lnTo>
                <a:lnTo>
                  <a:pt x="182" y="178"/>
                </a:lnTo>
                <a:lnTo>
                  <a:pt x="165" y="178"/>
                </a:lnTo>
                <a:lnTo>
                  <a:pt x="165" y="159"/>
                </a:lnTo>
                <a:lnTo>
                  <a:pt x="152" y="159"/>
                </a:lnTo>
                <a:lnTo>
                  <a:pt x="152" y="140"/>
                </a:lnTo>
                <a:lnTo>
                  <a:pt x="140" y="140"/>
                </a:lnTo>
                <a:lnTo>
                  <a:pt x="140" y="125"/>
                </a:lnTo>
                <a:lnTo>
                  <a:pt x="119" y="125"/>
                </a:lnTo>
                <a:lnTo>
                  <a:pt x="119" y="99"/>
                </a:lnTo>
                <a:lnTo>
                  <a:pt x="104" y="99"/>
                </a:lnTo>
                <a:lnTo>
                  <a:pt x="104" y="80"/>
                </a:lnTo>
                <a:lnTo>
                  <a:pt x="88" y="80"/>
                </a:lnTo>
                <a:lnTo>
                  <a:pt x="88" y="59"/>
                </a:lnTo>
                <a:lnTo>
                  <a:pt x="77" y="59"/>
                </a:lnTo>
                <a:lnTo>
                  <a:pt x="77" y="46"/>
                </a:lnTo>
                <a:lnTo>
                  <a:pt x="56" y="46"/>
                </a:lnTo>
                <a:lnTo>
                  <a:pt x="56" y="36"/>
                </a:lnTo>
                <a:lnTo>
                  <a:pt x="40" y="36"/>
                </a:lnTo>
                <a:lnTo>
                  <a:pt x="40" y="8"/>
                </a:lnTo>
                <a:lnTo>
                  <a:pt x="21" y="8"/>
                </a:lnTo>
                <a:lnTo>
                  <a:pt x="21" y="0"/>
                </a:lnTo>
                <a:lnTo>
                  <a:pt x="0" y="0"/>
                </a:lnTo>
              </a:path>
            </a:pathLst>
          </a:custGeom>
          <a:noFill/>
          <a:ln w="38100">
            <a:solidFill>
              <a:srgbClr val="79D22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u="none" dirty="0">
              <a:latin typeface="+mj-lt"/>
            </a:endParaRPr>
          </a:p>
        </p:txBody>
      </p:sp>
      <p:sp>
        <p:nvSpPr>
          <p:cNvPr id="46" name="Freeform 59"/>
          <p:cNvSpPr>
            <a:spLocks/>
          </p:cNvSpPr>
          <p:nvPr/>
        </p:nvSpPr>
        <p:spPr bwMode="auto">
          <a:xfrm>
            <a:off x="5345113" y="2624138"/>
            <a:ext cx="3071812" cy="1982787"/>
          </a:xfrm>
          <a:custGeom>
            <a:avLst/>
            <a:gdLst>
              <a:gd name="T0" fmla="*/ 2147483647 w 4127"/>
              <a:gd name="T1" fmla="*/ 2147483647 h 1249"/>
              <a:gd name="T2" fmla="*/ 2147483647 w 4127"/>
              <a:gd name="T3" fmla="*/ 2147483647 h 1249"/>
              <a:gd name="T4" fmla="*/ 2147483647 w 4127"/>
              <a:gd name="T5" fmla="*/ 2147483647 h 1249"/>
              <a:gd name="T6" fmla="*/ 2147483647 w 4127"/>
              <a:gd name="T7" fmla="*/ 2147483647 h 1249"/>
              <a:gd name="T8" fmla="*/ 2147483647 w 4127"/>
              <a:gd name="T9" fmla="*/ 2147483647 h 1249"/>
              <a:gd name="T10" fmla="*/ 2147483647 w 4127"/>
              <a:gd name="T11" fmla="*/ 2147483647 h 1249"/>
              <a:gd name="T12" fmla="*/ 2147483647 w 4127"/>
              <a:gd name="T13" fmla="*/ 2147483647 h 1249"/>
              <a:gd name="T14" fmla="*/ 2147483647 w 4127"/>
              <a:gd name="T15" fmla="*/ 2147483647 h 1249"/>
              <a:gd name="T16" fmla="*/ 2147483647 w 4127"/>
              <a:gd name="T17" fmla="*/ 2147483647 h 1249"/>
              <a:gd name="T18" fmla="*/ 2147483647 w 4127"/>
              <a:gd name="T19" fmla="*/ 2147483647 h 1249"/>
              <a:gd name="T20" fmla="*/ 2147483647 w 4127"/>
              <a:gd name="T21" fmla="*/ 2147483647 h 1249"/>
              <a:gd name="T22" fmla="*/ 2147483647 w 4127"/>
              <a:gd name="T23" fmla="*/ 2147483647 h 1249"/>
              <a:gd name="T24" fmla="*/ 2147483647 w 4127"/>
              <a:gd name="T25" fmla="*/ 2147483647 h 1249"/>
              <a:gd name="T26" fmla="*/ 2147483647 w 4127"/>
              <a:gd name="T27" fmla="*/ 2147483647 h 1249"/>
              <a:gd name="T28" fmla="*/ 2147483647 w 4127"/>
              <a:gd name="T29" fmla="*/ 2147483647 h 1249"/>
              <a:gd name="T30" fmla="*/ 2147483647 w 4127"/>
              <a:gd name="T31" fmla="*/ 2147483647 h 1249"/>
              <a:gd name="T32" fmla="*/ 2147483647 w 4127"/>
              <a:gd name="T33" fmla="*/ 2147483647 h 1249"/>
              <a:gd name="T34" fmla="*/ 2147483647 w 4127"/>
              <a:gd name="T35" fmla="*/ 2147483647 h 1249"/>
              <a:gd name="T36" fmla="*/ 2147483647 w 4127"/>
              <a:gd name="T37" fmla="*/ 2147483647 h 1249"/>
              <a:gd name="T38" fmla="*/ 2147483647 w 4127"/>
              <a:gd name="T39" fmla="*/ 2147483647 h 1249"/>
              <a:gd name="T40" fmla="*/ 2147483647 w 4127"/>
              <a:gd name="T41" fmla="*/ 2147483647 h 1249"/>
              <a:gd name="T42" fmla="*/ 2147483647 w 4127"/>
              <a:gd name="T43" fmla="*/ 2147483647 h 1249"/>
              <a:gd name="T44" fmla="*/ 2147483647 w 4127"/>
              <a:gd name="T45" fmla="*/ 2147483647 h 1249"/>
              <a:gd name="T46" fmla="*/ 2147483647 w 4127"/>
              <a:gd name="T47" fmla="*/ 2147483647 h 1249"/>
              <a:gd name="T48" fmla="*/ 2147483647 w 4127"/>
              <a:gd name="T49" fmla="*/ 2147483647 h 1249"/>
              <a:gd name="T50" fmla="*/ 2147483647 w 4127"/>
              <a:gd name="T51" fmla="*/ 2147483647 h 1249"/>
              <a:gd name="T52" fmla="*/ 2147483647 w 4127"/>
              <a:gd name="T53" fmla="*/ 2147483647 h 1249"/>
              <a:gd name="T54" fmla="*/ 2147483647 w 4127"/>
              <a:gd name="T55" fmla="*/ 2147483647 h 1249"/>
              <a:gd name="T56" fmla="*/ 2147483647 w 4127"/>
              <a:gd name="T57" fmla="*/ 2147483647 h 1249"/>
              <a:gd name="T58" fmla="*/ 2147483647 w 4127"/>
              <a:gd name="T59" fmla="*/ 2147483647 h 1249"/>
              <a:gd name="T60" fmla="*/ 2147483647 w 4127"/>
              <a:gd name="T61" fmla="*/ 2147483647 h 1249"/>
              <a:gd name="T62" fmla="*/ 2147483647 w 4127"/>
              <a:gd name="T63" fmla="*/ 2147483647 h 1249"/>
              <a:gd name="T64" fmla="*/ 2147483647 w 4127"/>
              <a:gd name="T65" fmla="*/ 2147483647 h 1249"/>
              <a:gd name="T66" fmla="*/ 2147483647 w 4127"/>
              <a:gd name="T67" fmla="*/ 2147483647 h 1249"/>
              <a:gd name="T68" fmla="*/ 2147483647 w 4127"/>
              <a:gd name="T69" fmla="*/ 2147483647 h 1249"/>
              <a:gd name="T70" fmla="*/ 2147483647 w 4127"/>
              <a:gd name="T71" fmla="*/ 2147483647 h 1249"/>
              <a:gd name="T72" fmla="*/ 2147483647 w 4127"/>
              <a:gd name="T73" fmla="*/ 2147483647 h 1249"/>
              <a:gd name="T74" fmla="*/ 2147483647 w 4127"/>
              <a:gd name="T75" fmla="*/ 2147483647 h 1249"/>
              <a:gd name="T76" fmla="*/ 2147483647 w 4127"/>
              <a:gd name="T77" fmla="*/ 2147483647 h 1249"/>
              <a:gd name="T78" fmla="*/ 2147483647 w 4127"/>
              <a:gd name="T79" fmla="*/ 2147483647 h 1249"/>
              <a:gd name="T80" fmla="*/ 2147483647 w 4127"/>
              <a:gd name="T81" fmla="*/ 2147483647 h 1249"/>
              <a:gd name="T82" fmla="*/ 2147483647 w 4127"/>
              <a:gd name="T83" fmla="*/ 2147483647 h 1249"/>
              <a:gd name="T84" fmla="*/ 2147483647 w 4127"/>
              <a:gd name="T85" fmla="*/ 2147483647 h 1249"/>
              <a:gd name="T86" fmla="*/ 2147483647 w 4127"/>
              <a:gd name="T87" fmla="*/ 2147483647 h 1249"/>
              <a:gd name="T88" fmla="*/ 2147483647 w 4127"/>
              <a:gd name="T89" fmla="*/ 2147483647 h 1249"/>
              <a:gd name="T90" fmla="*/ 2147483647 w 4127"/>
              <a:gd name="T91" fmla="*/ 2147483647 h 1249"/>
              <a:gd name="T92" fmla="*/ 2147483647 w 4127"/>
              <a:gd name="T93" fmla="*/ 2147483647 h 1249"/>
              <a:gd name="T94" fmla="*/ 2147483647 w 4127"/>
              <a:gd name="T95" fmla="*/ 2147483647 h 1249"/>
              <a:gd name="T96" fmla="*/ 2147483647 w 4127"/>
              <a:gd name="T97" fmla="*/ 2147483647 h 1249"/>
              <a:gd name="T98" fmla="*/ 2147483647 w 4127"/>
              <a:gd name="T99" fmla="*/ 2147483647 h 1249"/>
              <a:gd name="T100" fmla="*/ 2147483647 w 4127"/>
              <a:gd name="T101" fmla="*/ 2147483647 h 1249"/>
              <a:gd name="T102" fmla="*/ 2147483647 w 4127"/>
              <a:gd name="T103" fmla="*/ 2147483647 h 1249"/>
              <a:gd name="T104" fmla="*/ 2147483647 w 4127"/>
              <a:gd name="T105" fmla="*/ 2147483647 h 1249"/>
              <a:gd name="T106" fmla="*/ 2147483647 w 4127"/>
              <a:gd name="T107" fmla="*/ 2147483647 h 1249"/>
              <a:gd name="T108" fmla="*/ 2147483647 w 4127"/>
              <a:gd name="T109" fmla="*/ 2147483647 h 1249"/>
              <a:gd name="T110" fmla="*/ 2147483647 w 4127"/>
              <a:gd name="T111" fmla="*/ 2147483647 h 1249"/>
              <a:gd name="T112" fmla="*/ 2147483647 w 4127"/>
              <a:gd name="T113" fmla="*/ 2147483647 h 1249"/>
              <a:gd name="T114" fmla="*/ 2147483647 w 4127"/>
              <a:gd name="T115" fmla="*/ 0 h 12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27"/>
              <a:gd name="T175" fmla="*/ 0 h 1249"/>
              <a:gd name="T176" fmla="*/ 4127 w 4127"/>
              <a:gd name="T177" fmla="*/ 1249 h 12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27" h="1249">
                <a:moveTo>
                  <a:pt x="4127" y="1249"/>
                </a:moveTo>
                <a:lnTo>
                  <a:pt x="3847" y="1249"/>
                </a:lnTo>
                <a:lnTo>
                  <a:pt x="3847" y="1205"/>
                </a:lnTo>
                <a:lnTo>
                  <a:pt x="3829" y="1205"/>
                </a:lnTo>
                <a:lnTo>
                  <a:pt x="3829" y="1155"/>
                </a:lnTo>
                <a:lnTo>
                  <a:pt x="3440" y="1155"/>
                </a:lnTo>
                <a:lnTo>
                  <a:pt x="3440" y="1131"/>
                </a:lnTo>
                <a:lnTo>
                  <a:pt x="3392" y="1131"/>
                </a:lnTo>
                <a:lnTo>
                  <a:pt x="3392" y="1114"/>
                </a:lnTo>
                <a:lnTo>
                  <a:pt x="3338" y="1114"/>
                </a:lnTo>
                <a:lnTo>
                  <a:pt x="3338" y="1099"/>
                </a:lnTo>
                <a:lnTo>
                  <a:pt x="3256" y="1099"/>
                </a:lnTo>
                <a:lnTo>
                  <a:pt x="3256" y="1088"/>
                </a:lnTo>
                <a:lnTo>
                  <a:pt x="3202" y="1088"/>
                </a:lnTo>
                <a:lnTo>
                  <a:pt x="3202" y="1069"/>
                </a:lnTo>
                <a:lnTo>
                  <a:pt x="3177" y="1069"/>
                </a:lnTo>
                <a:lnTo>
                  <a:pt x="3177" y="1057"/>
                </a:lnTo>
                <a:lnTo>
                  <a:pt x="3137" y="1057"/>
                </a:lnTo>
                <a:lnTo>
                  <a:pt x="3137" y="1041"/>
                </a:lnTo>
                <a:lnTo>
                  <a:pt x="3096" y="1041"/>
                </a:lnTo>
                <a:lnTo>
                  <a:pt x="3096" y="1025"/>
                </a:lnTo>
                <a:lnTo>
                  <a:pt x="3008" y="1025"/>
                </a:lnTo>
                <a:lnTo>
                  <a:pt x="3008" y="1015"/>
                </a:lnTo>
                <a:lnTo>
                  <a:pt x="2930" y="1015"/>
                </a:lnTo>
                <a:lnTo>
                  <a:pt x="2930" y="1004"/>
                </a:lnTo>
                <a:lnTo>
                  <a:pt x="2784" y="1004"/>
                </a:lnTo>
                <a:lnTo>
                  <a:pt x="2784" y="994"/>
                </a:lnTo>
                <a:lnTo>
                  <a:pt x="2682" y="994"/>
                </a:lnTo>
                <a:lnTo>
                  <a:pt x="2682" y="979"/>
                </a:lnTo>
                <a:lnTo>
                  <a:pt x="2646" y="979"/>
                </a:lnTo>
                <a:lnTo>
                  <a:pt x="2646" y="969"/>
                </a:lnTo>
                <a:lnTo>
                  <a:pt x="2603" y="969"/>
                </a:lnTo>
                <a:lnTo>
                  <a:pt x="2603" y="956"/>
                </a:lnTo>
                <a:lnTo>
                  <a:pt x="2559" y="956"/>
                </a:lnTo>
                <a:lnTo>
                  <a:pt x="2559" y="947"/>
                </a:lnTo>
                <a:lnTo>
                  <a:pt x="2454" y="947"/>
                </a:lnTo>
                <a:lnTo>
                  <a:pt x="2454" y="936"/>
                </a:lnTo>
                <a:lnTo>
                  <a:pt x="2304" y="936"/>
                </a:lnTo>
                <a:lnTo>
                  <a:pt x="2304" y="923"/>
                </a:lnTo>
                <a:lnTo>
                  <a:pt x="2287" y="923"/>
                </a:lnTo>
                <a:lnTo>
                  <a:pt x="2287" y="910"/>
                </a:lnTo>
                <a:lnTo>
                  <a:pt x="2225" y="910"/>
                </a:lnTo>
                <a:lnTo>
                  <a:pt x="2225" y="899"/>
                </a:lnTo>
                <a:lnTo>
                  <a:pt x="2139" y="899"/>
                </a:lnTo>
                <a:lnTo>
                  <a:pt x="2139" y="888"/>
                </a:lnTo>
                <a:lnTo>
                  <a:pt x="2070" y="888"/>
                </a:lnTo>
                <a:lnTo>
                  <a:pt x="2070" y="877"/>
                </a:lnTo>
                <a:lnTo>
                  <a:pt x="1995" y="877"/>
                </a:lnTo>
                <a:lnTo>
                  <a:pt x="1995" y="862"/>
                </a:lnTo>
                <a:lnTo>
                  <a:pt x="1907" y="862"/>
                </a:lnTo>
                <a:lnTo>
                  <a:pt x="1907" y="852"/>
                </a:lnTo>
                <a:lnTo>
                  <a:pt x="1811" y="852"/>
                </a:lnTo>
                <a:lnTo>
                  <a:pt x="1811" y="839"/>
                </a:lnTo>
                <a:lnTo>
                  <a:pt x="1757" y="839"/>
                </a:lnTo>
                <a:lnTo>
                  <a:pt x="1757" y="824"/>
                </a:lnTo>
                <a:lnTo>
                  <a:pt x="1696" y="824"/>
                </a:lnTo>
                <a:lnTo>
                  <a:pt x="1696" y="808"/>
                </a:lnTo>
                <a:lnTo>
                  <a:pt x="1658" y="808"/>
                </a:lnTo>
                <a:lnTo>
                  <a:pt x="1658" y="795"/>
                </a:lnTo>
                <a:lnTo>
                  <a:pt x="1627" y="795"/>
                </a:lnTo>
                <a:lnTo>
                  <a:pt x="1627" y="781"/>
                </a:lnTo>
                <a:lnTo>
                  <a:pt x="1604" y="781"/>
                </a:lnTo>
                <a:lnTo>
                  <a:pt x="1604" y="769"/>
                </a:lnTo>
                <a:lnTo>
                  <a:pt x="1520" y="769"/>
                </a:lnTo>
                <a:lnTo>
                  <a:pt x="1520" y="759"/>
                </a:lnTo>
                <a:lnTo>
                  <a:pt x="1468" y="759"/>
                </a:lnTo>
                <a:lnTo>
                  <a:pt x="1468" y="747"/>
                </a:lnTo>
                <a:lnTo>
                  <a:pt x="1358" y="747"/>
                </a:lnTo>
                <a:lnTo>
                  <a:pt x="1358" y="729"/>
                </a:lnTo>
                <a:lnTo>
                  <a:pt x="1303" y="729"/>
                </a:lnTo>
                <a:lnTo>
                  <a:pt x="1303" y="708"/>
                </a:lnTo>
                <a:lnTo>
                  <a:pt x="1259" y="708"/>
                </a:lnTo>
                <a:lnTo>
                  <a:pt x="1259" y="693"/>
                </a:lnTo>
                <a:lnTo>
                  <a:pt x="1215" y="693"/>
                </a:lnTo>
                <a:lnTo>
                  <a:pt x="1215" y="678"/>
                </a:lnTo>
                <a:lnTo>
                  <a:pt x="1168" y="678"/>
                </a:lnTo>
                <a:lnTo>
                  <a:pt x="1168" y="664"/>
                </a:lnTo>
                <a:lnTo>
                  <a:pt x="1132" y="664"/>
                </a:lnTo>
                <a:lnTo>
                  <a:pt x="1132" y="648"/>
                </a:lnTo>
                <a:lnTo>
                  <a:pt x="1096" y="648"/>
                </a:lnTo>
                <a:lnTo>
                  <a:pt x="1096" y="636"/>
                </a:lnTo>
                <a:lnTo>
                  <a:pt x="1051" y="636"/>
                </a:lnTo>
                <a:lnTo>
                  <a:pt x="1051" y="624"/>
                </a:lnTo>
                <a:lnTo>
                  <a:pt x="1013" y="624"/>
                </a:lnTo>
                <a:lnTo>
                  <a:pt x="1013" y="607"/>
                </a:lnTo>
                <a:lnTo>
                  <a:pt x="986" y="607"/>
                </a:lnTo>
                <a:lnTo>
                  <a:pt x="986" y="595"/>
                </a:lnTo>
                <a:lnTo>
                  <a:pt x="940" y="595"/>
                </a:lnTo>
                <a:lnTo>
                  <a:pt x="940" y="577"/>
                </a:lnTo>
                <a:lnTo>
                  <a:pt x="909" y="577"/>
                </a:lnTo>
                <a:lnTo>
                  <a:pt x="909" y="559"/>
                </a:lnTo>
                <a:lnTo>
                  <a:pt x="867" y="559"/>
                </a:lnTo>
                <a:lnTo>
                  <a:pt x="867" y="538"/>
                </a:lnTo>
                <a:lnTo>
                  <a:pt x="837" y="538"/>
                </a:lnTo>
                <a:lnTo>
                  <a:pt x="837" y="524"/>
                </a:lnTo>
                <a:lnTo>
                  <a:pt x="796" y="524"/>
                </a:lnTo>
                <a:lnTo>
                  <a:pt x="796" y="506"/>
                </a:lnTo>
                <a:lnTo>
                  <a:pt x="750" y="506"/>
                </a:lnTo>
                <a:lnTo>
                  <a:pt x="750" y="495"/>
                </a:lnTo>
                <a:lnTo>
                  <a:pt x="727" y="495"/>
                </a:lnTo>
                <a:lnTo>
                  <a:pt x="727" y="486"/>
                </a:lnTo>
                <a:lnTo>
                  <a:pt x="681" y="486"/>
                </a:lnTo>
                <a:lnTo>
                  <a:pt x="681" y="476"/>
                </a:lnTo>
                <a:lnTo>
                  <a:pt x="651" y="476"/>
                </a:lnTo>
                <a:lnTo>
                  <a:pt x="651" y="466"/>
                </a:lnTo>
                <a:lnTo>
                  <a:pt x="620" y="466"/>
                </a:lnTo>
                <a:lnTo>
                  <a:pt x="620" y="455"/>
                </a:lnTo>
                <a:lnTo>
                  <a:pt x="589" y="455"/>
                </a:lnTo>
                <a:lnTo>
                  <a:pt x="589" y="443"/>
                </a:lnTo>
                <a:lnTo>
                  <a:pt x="568" y="443"/>
                </a:lnTo>
                <a:lnTo>
                  <a:pt x="568" y="434"/>
                </a:lnTo>
                <a:lnTo>
                  <a:pt x="551" y="434"/>
                </a:lnTo>
                <a:lnTo>
                  <a:pt x="551" y="426"/>
                </a:lnTo>
                <a:lnTo>
                  <a:pt x="530" y="426"/>
                </a:lnTo>
                <a:lnTo>
                  <a:pt x="530" y="413"/>
                </a:lnTo>
                <a:lnTo>
                  <a:pt x="505" y="413"/>
                </a:lnTo>
                <a:lnTo>
                  <a:pt x="505" y="403"/>
                </a:lnTo>
                <a:lnTo>
                  <a:pt x="487" y="403"/>
                </a:lnTo>
                <a:lnTo>
                  <a:pt x="487" y="394"/>
                </a:lnTo>
                <a:lnTo>
                  <a:pt x="472" y="394"/>
                </a:lnTo>
                <a:lnTo>
                  <a:pt x="472" y="385"/>
                </a:lnTo>
                <a:lnTo>
                  <a:pt x="453" y="385"/>
                </a:lnTo>
                <a:lnTo>
                  <a:pt x="453" y="374"/>
                </a:lnTo>
                <a:lnTo>
                  <a:pt x="432" y="374"/>
                </a:lnTo>
                <a:lnTo>
                  <a:pt x="432" y="363"/>
                </a:lnTo>
                <a:lnTo>
                  <a:pt x="415" y="363"/>
                </a:lnTo>
                <a:lnTo>
                  <a:pt x="415" y="352"/>
                </a:lnTo>
                <a:lnTo>
                  <a:pt x="397" y="352"/>
                </a:lnTo>
                <a:lnTo>
                  <a:pt x="395" y="342"/>
                </a:lnTo>
                <a:lnTo>
                  <a:pt x="386" y="342"/>
                </a:lnTo>
                <a:lnTo>
                  <a:pt x="386" y="325"/>
                </a:lnTo>
                <a:lnTo>
                  <a:pt x="372" y="325"/>
                </a:lnTo>
                <a:lnTo>
                  <a:pt x="372" y="316"/>
                </a:lnTo>
                <a:lnTo>
                  <a:pt x="372" y="306"/>
                </a:lnTo>
                <a:lnTo>
                  <a:pt x="359" y="306"/>
                </a:lnTo>
                <a:lnTo>
                  <a:pt x="359" y="291"/>
                </a:lnTo>
                <a:lnTo>
                  <a:pt x="345" y="291"/>
                </a:lnTo>
                <a:lnTo>
                  <a:pt x="345" y="277"/>
                </a:lnTo>
                <a:lnTo>
                  <a:pt x="319" y="277"/>
                </a:lnTo>
                <a:lnTo>
                  <a:pt x="319" y="264"/>
                </a:lnTo>
                <a:lnTo>
                  <a:pt x="299" y="264"/>
                </a:lnTo>
                <a:lnTo>
                  <a:pt x="299" y="247"/>
                </a:lnTo>
                <a:lnTo>
                  <a:pt x="282" y="247"/>
                </a:lnTo>
                <a:lnTo>
                  <a:pt x="282" y="231"/>
                </a:lnTo>
                <a:lnTo>
                  <a:pt x="253" y="231"/>
                </a:lnTo>
                <a:lnTo>
                  <a:pt x="253" y="212"/>
                </a:lnTo>
                <a:lnTo>
                  <a:pt x="236" y="212"/>
                </a:lnTo>
                <a:lnTo>
                  <a:pt x="236" y="194"/>
                </a:lnTo>
                <a:lnTo>
                  <a:pt x="221" y="194"/>
                </a:lnTo>
                <a:lnTo>
                  <a:pt x="221" y="184"/>
                </a:lnTo>
                <a:lnTo>
                  <a:pt x="202" y="184"/>
                </a:lnTo>
                <a:lnTo>
                  <a:pt x="202" y="171"/>
                </a:lnTo>
                <a:lnTo>
                  <a:pt x="186" y="171"/>
                </a:lnTo>
                <a:lnTo>
                  <a:pt x="186" y="154"/>
                </a:lnTo>
                <a:lnTo>
                  <a:pt x="169" y="154"/>
                </a:lnTo>
                <a:lnTo>
                  <a:pt x="169" y="138"/>
                </a:lnTo>
                <a:lnTo>
                  <a:pt x="156" y="138"/>
                </a:lnTo>
                <a:lnTo>
                  <a:pt x="156" y="122"/>
                </a:lnTo>
                <a:lnTo>
                  <a:pt x="144" y="122"/>
                </a:lnTo>
                <a:lnTo>
                  <a:pt x="144" y="109"/>
                </a:lnTo>
                <a:lnTo>
                  <a:pt x="123" y="109"/>
                </a:lnTo>
                <a:lnTo>
                  <a:pt x="123" y="85"/>
                </a:lnTo>
                <a:lnTo>
                  <a:pt x="106" y="85"/>
                </a:lnTo>
                <a:lnTo>
                  <a:pt x="106" y="69"/>
                </a:lnTo>
                <a:lnTo>
                  <a:pt x="90" y="69"/>
                </a:lnTo>
                <a:lnTo>
                  <a:pt x="90" y="51"/>
                </a:lnTo>
                <a:lnTo>
                  <a:pt x="79" y="51"/>
                </a:lnTo>
                <a:lnTo>
                  <a:pt x="79" y="41"/>
                </a:lnTo>
                <a:lnTo>
                  <a:pt x="58" y="41"/>
                </a:lnTo>
                <a:lnTo>
                  <a:pt x="58" y="32"/>
                </a:lnTo>
                <a:lnTo>
                  <a:pt x="40" y="32"/>
                </a:lnTo>
                <a:lnTo>
                  <a:pt x="40" y="7"/>
                </a:lnTo>
                <a:lnTo>
                  <a:pt x="21" y="7"/>
                </a:lnTo>
                <a:lnTo>
                  <a:pt x="21" y="0"/>
                </a:lnTo>
                <a:lnTo>
                  <a:pt x="0" y="0"/>
                </a:lnTo>
              </a:path>
            </a:pathLst>
          </a:cu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u="none" dirty="0">
              <a:latin typeface="+mj-lt"/>
            </a:endParaRPr>
          </a:p>
        </p:txBody>
      </p:sp>
      <p:sp>
        <p:nvSpPr>
          <p:cNvPr id="47" name="Freeform 60"/>
          <p:cNvSpPr>
            <a:spLocks/>
          </p:cNvSpPr>
          <p:nvPr/>
        </p:nvSpPr>
        <p:spPr bwMode="auto">
          <a:xfrm>
            <a:off x="5360988" y="2624138"/>
            <a:ext cx="3149600" cy="2187575"/>
          </a:xfrm>
          <a:custGeom>
            <a:avLst/>
            <a:gdLst>
              <a:gd name="T0" fmla="*/ 2147483647 w 4234"/>
              <a:gd name="T1" fmla="*/ 2147483647 h 1378"/>
              <a:gd name="T2" fmla="*/ 2147483647 w 4234"/>
              <a:gd name="T3" fmla="*/ 2147483647 h 1378"/>
              <a:gd name="T4" fmla="*/ 2147483647 w 4234"/>
              <a:gd name="T5" fmla="*/ 2147483647 h 1378"/>
              <a:gd name="T6" fmla="*/ 2147483647 w 4234"/>
              <a:gd name="T7" fmla="*/ 2147483647 h 1378"/>
              <a:gd name="T8" fmla="*/ 2147483647 w 4234"/>
              <a:gd name="T9" fmla="*/ 2147483647 h 1378"/>
              <a:gd name="T10" fmla="*/ 2147483647 w 4234"/>
              <a:gd name="T11" fmla="*/ 2147483647 h 1378"/>
              <a:gd name="T12" fmla="*/ 2147483647 w 4234"/>
              <a:gd name="T13" fmla="*/ 2147483647 h 1378"/>
              <a:gd name="T14" fmla="*/ 2147483647 w 4234"/>
              <a:gd name="T15" fmla="*/ 2147483647 h 1378"/>
              <a:gd name="T16" fmla="*/ 2147483647 w 4234"/>
              <a:gd name="T17" fmla="*/ 2147483647 h 1378"/>
              <a:gd name="T18" fmla="*/ 2147483647 w 4234"/>
              <a:gd name="T19" fmla="*/ 2147483647 h 1378"/>
              <a:gd name="T20" fmla="*/ 2147483647 w 4234"/>
              <a:gd name="T21" fmla="*/ 2147483647 h 1378"/>
              <a:gd name="T22" fmla="*/ 2147483647 w 4234"/>
              <a:gd name="T23" fmla="*/ 2147483647 h 1378"/>
              <a:gd name="T24" fmla="*/ 2147483647 w 4234"/>
              <a:gd name="T25" fmla="*/ 2147483647 h 1378"/>
              <a:gd name="T26" fmla="*/ 2147483647 w 4234"/>
              <a:gd name="T27" fmla="*/ 2147483647 h 1378"/>
              <a:gd name="T28" fmla="*/ 2147483647 w 4234"/>
              <a:gd name="T29" fmla="*/ 2147483647 h 1378"/>
              <a:gd name="T30" fmla="*/ 2147483647 w 4234"/>
              <a:gd name="T31" fmla="*/ 2147483647 h 1378"/>
              <a:gd name="T32" fmla="*/ 2147483647 w 4234"/>
              <a:gd name="T33" fmla="*/ 2147483647 h 1378"/>
              <a:gd name="T34" fmla="*/ 2147483647 w 4234"/>
              <a:gd name="T35" fmla="*/ 2147483647 h 1378"/>
              <a:gd name="T36" fmla="*/ 2147483647 w 4234"/>
              <a:gd name="T37" fmla="*/ 2147483647 h 1378"/>
              <a:gd name="T38" fmla="*/ 2147483647 w 4234"/>
              <a:gd name="T39" fmla="*/ 2147483647 h 1378"/>
              <a:gd name="T40" fmla="*/ 2147483647 w 4234"/>
              <a:gd name="T41" fmla="*/ 2147483647 h 1378"/>
              <a:gd name="T42" fmla="*/ 2147483647 w 4234"/>
              <a:gd name="T43" fmla="*/ 2147483647 h 1378"/>
              <a:gd name="T44" fmla="*/ 2147483647 w 4234"/>
              <a:gd name="T45" fmla="*/ 2147483647 h 1378"/>
              <a:gd name="T46" fmla="*/ 2147483647 w 4234"/>
              <a:gd name="T47" fmla="*/ 2147483647 h 1378"/>
              <a:gd name="T48" fmla="*/ 2147483647 w 4234"/>
              <a:gd name="T49" fmla="*/ 2147483647 h 1378"/>
              <a:gd name="T50" fmla="*/ 2147483647 w 4234"/>
              <a:gd name="T51" fmla="*/ 2147483647 h 1378"/>
              <a:gd name="T52" fmla="*/ 2147483647 w 4234"/>
              <a:gd name="T53" fmla="*/ 2147483647 h 1378"/>
              <a:gd name="T54" fmla="*/ 2147483647 w 4234"/>
              <a:gd name="T55" fmla="*/ 2147483647 h 1378"/>
              <a:gd name="T56" fmla="*/ 2147483647 w 4234"/>
              <a:gd name="T57" fmla="*/ 2147483647 h 1378"/>
              <a:gd name="T58" fmla="*/ 2147483647 w 4234"/>
              <a:gd name="T59" fmla="*/ 2147483647 h 1378"/>
              <a:gd name="T60" fmla="*/ 2147483647 w 4234"/>
              <a:gd name="T61" fmla="*/ 2147483647 h 1378"/>
              <a:gd name="T62" fmla="*/ 2147483647 w 4234"/>
              <a:gd name="T63" fmla="*/ 2147483647 h 1378"/>
              <a:gd name="T64" fmla="*/ 2147483647 w 4234"/>
              <a:gd name="T65" fmla="*/ 2147483647 h 1378"/>
              <a:gd name="T66" fmla="*/ 2147483647 w 4234"/>
              <a:gd name="T67" fmla="*/ 2147483647 h 1378"/>
              <a:gd name="T68" fmla="*/ 2147483647 w 4234"/>
              <a:gd name="T69" fmla="*/ 2147483647 h 1378"/>
              <a:gd name="T70" fmla="*/ 2147483647 w 4234"/>
              <a:gd name="T71" fmla="*/ 2147483647 h 1378"/>
              <a:gd name="T72" fmla="*/ 2147483647 w 4234"/>
              <a:gd name="T73" fmla="*/ 2147483647 h 1378"/>
              <a:gd name="T74" fmla="*/ 2147483647 w 4234"/>
              <a:gd name="T75" fmla="*/ 2147483647 h 1378"/>
              <a:gd name="T76" fmla="*/ 2147483647 w 4234"/>
              <a:gd name="T77" fmla="*/ 2147483647 h 1378"/>
              <a:gd name="T78" fmla="*/ 2147483647 w 4234"/>
              <a:gd name="T79" fmla="*/ 2147483647 h 1378"/>
              <a:gd name="T80" fmla="*/ 2147483647 w 4234"/>
              <a:gd name="T81" fmla="*/ 2147483647 h 1378"/>
              <a:gd name="T82" fmla="*/ 2147483647 w 4234"/>
              <a:gd name="T83" fmla="*/ 2147483647 h 1378"/>
              <a:gd name="T84" fmla="*/ 2147483647 w 4234"/>
              <a:gd name="T85" fmla="*/ 2147483647 h 1378"/>
              <a:gd name="T86" fmla="*/ 2147483647 w 4234"/>
              <a:gd name="T87" fmla="*/ 2147483647 h 1378"/>
              <a:gd name="T88" fmla="*/ 2147483647 w 4234"/>
              <a:gd name="T89" fmla="*/ 2147483647 h 1378"/>
              <a:gd name="T90" fmla="*/ 2147483647 w 4234"/>
              <a:gd name="T91" fmla="*/ 2147483647 h 1378"/>
              <a:gd name="T92" fmla="*/ 2147483647 w 4234"/>
              <a:gd name="T93" fmla="*/ 2147483647 h 1378"/>
              <a:gd name="T94" fmla="*/ 2147483647 w 4234"/>
              <a:gd name="T95" fmla="*/ 2147483647 h 1378"/>
              <a:gd name="T96" fmla="*/ 2147483647 w 4234"/>
              <a:gd name="T97" fmla="*/ 2147483647 h 1378"/>
              <a:gd name="T98" fmla="*/ 0 w 4234"/>
              <a:gd name="T99" fmla="*/ 2147483647 h 1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34"/>
              <a:gd name="T151" fmla="*/ 0 h 1378"/>
              <a:gd name="T152" fmla="*/ 4234 w 4234"/>
              <a:gd name="T153" fmla="*/ 1378 h 13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34" h="1378">
                <a:moveTo>
                  <a:pt x="4234" y="1378"/>
                </a:moveTo>
                <a:lnTo>
                  <a:pt x="3866" y="1378"/>
                </a:lnTo>
                <a:lnTo>
                  <a:pt x="3866" y="1331"/>
                </a:lnTo>
                <a:lnTo>
                  <a:pt x="3850" y="1331"/>
                </a:lnTo>
                <a:lnTo>
                  <a:pt x="3850" y="1215"/>
                </a:lnTo>
                <a:lnTo>
                  <a:pt x="3471" y="1215"/>
                </a:lnTo>
                <a:lnTo>
                  <a:pt x="3471" y="1195"/>
                </a:lnTo>
                <a:lnTo>
                  <a:pt x="3446" y="1195"/>
                </a:lnTo>
                <a:lnTo>
                  <a:pt x="3446" y="1175"/>
                </a:lnTo>
                <a:lnTo>
                  <a:pt x="3121" y="1175"/>
                </a:lnTo>
                <a:lnTo>
                  <a:pt x="3121" y="1157"/>
                </a:lnTo>
                <a:lnTo>
                  <a:pt x="3010" y="1157"/>
                </a:lnTo>
                <a:lnTo>
                  <a:pt x="3010" y="1148"/>
                </a:lnTo>
                <a:lnTo>
                  <a:pt x="2899" y="1148"/>
                </a:lnTo>
                <a:lnTo>
                  <a:pt x="2899" y="1132"/>
                </a:lnTo>
                <a:lnTo>
                  <a:pt x="2839" y="1132"/>
                </a:lnTo>
                <a:lnTo>
                  <a:pt x="2839" y="1113"/>
                </a:lnTo>
                <a:lnTo>
                  <a:pt x="2757" y="1113"/>
                </a:lnTo>
                <a:lnTo>
                  <a:pt x="2757" y="1102"/>
                </a:lnTo>
                <a:lnTo>
                  <a:pt x="2699" y="1102"/>
                </a:lnTo>
                <a:lnTo>
                  <a:pt x="2699" y="1084"/>
                </a:lnTo>
                <a:lnTo>
                  <a:pt x="2680" y="1084"/>
                </a:lnTo>
                <a:lnTo>
                  <a:pt x="2680" y="1064"/>
                </a:lnTo>
                <a:lnTo>
                  <a:pt x="2615" y="1064"/>
                </a:lnTo>
                <a:lnTo>
                  <a:pt x="2615" y="1034"/>
                </a:lnTo>
                <a:lnTo>
                  <a:pt x="2580" y="1034"/>
                </a:lnTo>
                <a:lnTo>
                  <a:pt x="2580" y="1021"/>
                </a:lnTo>
                <a:lnTo>
                  <a:pt x="2504" y="1021"/>
                </a:lnTo>
                <a:lnTo>
                  <a:pt x="2504" y="1009"/>
                </a:lnTo>
                <a:lnTo>
                  <a:pt x="2379" y="1009"/>
                </a:lnTo>
                <a:lnTo>
                  <a:pt x="2379" y="994"/>
                </a:lnTo>
                <a:lnTo>
                  <a:pt x="2270" y="994"/>
                </a:lnTo>
                <a:lnTo>
                  <a:pt x="2270" y="982"/>
                </a:lnTo>
                <a:lnTo>
                  <a:pt x="2206" y="982"/>
                </a:lnTo>
                <a:lnTo>
                  <a:pt x="2206" y="965"/>
                </a:lnTo>
                <a:lnTo>
                  <a:pt x="2040" y="965"/>
                </a:lnTo>
                <a:lnTo>
                  <a:pt x="2040" y="955"/>
                </a:lnTo>
                <a:lnTo>
                  <a:pt x="1990" y="955"/>
                </a:lnTo>
                <a:lnTo>
                  <a:pt x="1990" y="938"/>
                </a:lnTo>
                <a:lnTo>
                  <a:pt x="1932" y="938"/>
                </a:lnTo>
                <a:lnTo>
                  <a:pt x="1932" y="913"/>
                </a:lnTo>
                <a:lnTo>
                  <a:pt x="1861" y="913"/>
                </a:lnTo>
                <a:lnTo>
                  <a:pt x="1861" y="892"/>
                </a:lnTo>
                <a:lnTo>
                  <a:pt x="1790" y="892"/>
                </a:lnTo>
                <a:lnTo>
                  <a:pt x="1790" y="874"/>
                </a:lnTo>
                <a:lnTo>
                  <a:pt x="1759" y="874"/>
                </a:lnTo>
                <a:lnTo>
                  <a:pt x="1759" y="858"/>
                </a:lnTo>
                <a:lnTo>
                  <a:pt x="1681" y="858"/>
                </a:lnTo>
                <a:lnTo>
                  <a:pt x="1681" y="844"/>
                </a:lnTo>
                <a:lnTo>
                  <a:pt x="1621" y="844"/>
                </a:lnTo>
                <a:lnTo>
                  <a:pt x="1621" y="830"/>
                </a:lnTo>
                <a:lnTo>
                  <a:pt x="1568" y="830"/>
                </a:lnTo>
                <a:lnTo>
                  <a:pt x="1568" y="819"/>
                </a:lnTo>
                <a:lnTo>
                  <a:pt x="1516" y="819"/>
                </a:lnTo>
                <a:lnTo>
                  <a:pt x="1516" y="805"/>
                </a:lnTo>
                <a:lnTo>
                  <a:pt x="1428" y="805"/>
                </a:lnTo>
                <a:lnTo>
                  <a:pt x="1428" y="788"/>
                </a:lnTo>
                <a:lnTo>
                  <a:pt x="1368" y="788"/>
                </a:lnTo>
                <a:lnTo>
                  <a:pt x="1368" y="779"/>
                </a:lnTo>
                <a:lnTo>
                  <a:pt x="1314" y="779"/>
                </a:lnTo>
                <a:lnTo>
                  <a:pt x="1314" y="768"/>
                </a:lnTo>
                <a:lnTo>
                  <a:pt x="1255" y="768"/>
                </a:lnTo>
                <a:lnTo>
                  <a:pt x="1255" y="754"/>
                </a:lnTo>
                <a:lnTo>
                  <a:pt x="1226" y="754"/>
                </a:lnTo>
                <a:lnTo>
                  <a:pt x="1226" y="740"/>
                </a:lnTo>
                <a:lnTo>
                  <a:pt x="1155" y="740"/>
                </a:lnTo>
                <a:lnTo>
                  <a:pt x="1155" y="719"/>
                </a:lnTo>
                <a:lnTo>
                  <a:pt x="1061" y="719"/>
                </a:lnTo>
                <a:lnTo>
                  <a:pt x="1061" y="707"/>
                </a:lnTo>
                <a:lnTo>
                  <a:pt x="1011" y="707"/>
                </a:lnTo>
                <a:lnTo>
                  <a:pt x="1011" y="693"/>
                </a:lnTo>
                <a:lnTo>
                  <a:pt x="963" y="693"/>
                </a:lnTo>
                <a:lnTo>
                  <a:pt x="963" y="681"/>
                </a:lnTo>
                <a:lnTo>
                  <a:pt x="919" y="681"/>
                </a:lnTo>
                <a:lnTo>
                  <a:pt x="919" y="664"/>
                </a:lnTo>
                <a:lnTo>
                  <a:pt x="873" y="664"/>
                </a:lnTo>
                <a:lnTo>
                  <a:pt x="873" y="653"/>
                </a:lnTo>
                <a:lnTo>
                  <a:pt x="842" y="653"/>
                </a:lnTo>
                <a:lnTo>
                  <a:pt x="842" y="638"/>
                </a:lnTo>
                <a:lnTo>
                  <a:pt x="804" y="638"/>
                </a:lnTo>
                <a:lnTo>
                  <a:pt x="804" y="624"/>
                </a:lnTo>
                <a:lnTo>
                  <a:pt x="766" y="624"/>
                </a:lnTo>
                <a:lnTo>
                  <a:pt x="766" y="615"/>
                </a:lnTo>
                <a:lnTo>
                  <a:pt x="743" y="615"/>
                </a:lnTo>
                <a:lnTo>
                  <a:pt x="743" y="599"/>
                </a:lnTo>
                <a:lnTo>
                  <a:pt x="718" y="599"/>
                </a:lnTo>
                <a:lnTo>
                  <a:pt x="718" y="583"/>
                </a:lnTo>
                <a:lnTo>
                  <a:pt x="660" y="583"/>
                </a:lnTo>
                <a:lnTo>
                  <a:pt x="660" y="570"/>
                </a:lnTo>
                <a:lnTo>
                  <a:pt x="633" y="570"/>
                </a:lnTo>
                <a:lnTo>
                  <a:pt x="633" y="563"/>
                </a:lnTo>
                <a:lnTo>
                  <a:pt x="614" y="563"/>
                </a:lnTo>
                <a:lnTo>
                  <a:pt x="614" y="548"/>
                </a:lnTo>
                <a:lnTo>
                  <a:pt x="587" y="548"/>
                </a:lnTo>
                <a:lnTo>
                  <a:pt x="587" y="539"/>
                </a:lnTo>
                <a:lnTo>
                  <a:pt x="570" y="539"/>
                </a:lnTo>
                <a:lnTo>
                  <a:pt x="570" y="520"/>
                </a:lnTo>
                <a:lnTo>
                  <a:pt x="537" y="520"/>
                </a:lnTo>
                <a:lnTo>
                  <a:pt x="537" y="502"/>
                </a:lnTo>
                <a:lnTo>
                  <a:pt x="520" y="502"/>
                </a:lnTo>
                <a:lnTo>
                  <a:pt x="520" y="489"/>
                </a:lnTo>
                <a:lnTo>
                  <a:pt x="497" y="489"/>
                </a:lnTo>
                <a:lnTo>
                  <a:pt x="497" y="480"/>
                </a:lnTo>
                <a:lnTo>
                  <a:pt x="472" y="480"/>
                </a:lnTo>
                <a:lnTo>
                  <a:pt x="472" y="463"/>
                </a:lnTo>
                <a:lnTo>
                  <a:pt x="455" y="463"/>
                </a:lnTo>
                <a:lnTo>
                  <a:pt x="455" y="447"/>
                </a:lnTo>
                <a:lnTo>
                  <a:pt x="436" y="447"/>
                </a:lnTo>
                <a:lnTo>
                  <a:pt x="436" y="432"/>
                </a:lnTo>
                <a:lnTo>
                  <a:pt x="415" y="432"/>
                </a:lnTo>
                <a:lnTo>
                  <a:pt x="415" y="414"/>
                </a:lnTo>
                <a:lnTo>
                  <a:pt x="394" y="414"/>
                </a:lnTo>
                <a:lnTo>
                  <a:pt x="394" y="399"/>
                </a:lnTo>
                <a:lnTo>
                  <a:pt x="365" y="399"/>
                </a:lnTo>
                <a:lnTo>
                  <a:pt x="365" y="374"/>
                </a:lnTo>
                <a:lnTo>
                  <a:pt x="355" y="374"/>
                </a:lnTo>
                <a:lnTo>
                  <a:pt x="355" y="348"/>
                </a:lnTo>
                <a:lnTo>
                  <a:pt x="336" y="348"/>
                </a:lnTo>
                <a:lnTo>
                  <a:pt x="336" y="335"/>
                </a:lnTo>
                <a:lnTo>
                  <a:pt x="315" y="335"/>
                </a:lnTo>
                <a:lnTo>
                  <a:pt x="315" y="306"/>
                </a:lnTo>
                <a:lnTo>
                  <a:pt x="301" y="306"/>
                </a:lnTo>
                <a:lnTo>
                  <a:pt x="301" y="291"/>
                </a:lnTo>
                <a:lnTo>
                  <a:pt x="271" y="291"/>
                </a:lnTo>
                <a:lnTo>
                  <a:pt x="271" y="264"/>
                </a:lnTo>
                <a:lnTo>
                  <a:pt x="254" y="264"/>
                </a:lnTo>
                <a:lnTo>
                  <a:pt x="254" y="247"/>
                </a:lnTo>
                <a:lnTo>
                  <a:pt x="234" y="247"/>
                </a:lnTo>
                <a:lnTo>
                  <a:pt x="234" y="231"/>
                </a:lnTo>
                <a:lnTo>
                  <a:pt x="209" y="231"/>
                </a:lnTo>
                <a:lnTo>
                  <a:pt x="209" y="212"/>
                </a:lnTo>
                <a:lnTo>
                  <a:pt x="184" y="212"/>
                </a:lnTo>
                <a:lnTo>
                  <a:pt x="184" y="192"/>
                </a:lnTo>
                <a:lnTo>
                  <a:pt x="171" y="192"/>
                </a:lnTo>
                <a:lnTo>
                  <a:pt x="171" y="177"/>
                </a:lnTo>
                <a:lnTo>
                  <a:pt x="161" y="177"/>
                </a:lnTo>
                <a:lnTo>
                  <a:pt x="161" y="161"/>
                </a:lnTo>
                <a:lnTo>
                  <a:pt x="131" y="161"/>
                </a:lnTo>
                <a:lnTo>
                  <a:pt x="131" y="132"/>
                </a:lnTo>
                <a:lnTo>
                  <a:pt x="98" y="132"/>
                </a:lnTo>
                <a:lnTo>
                  <a:pt x="98" y="109"/>
                </a:lnTo>
                <a:lnTo>
                  <a:pt x="83" y="109"/>
                </a:lnTo>
                <a:lnTo>
                  <a:pt x="83" y="69"/>
                </a:lnTo>
                <a:lnTo>
                  <a:pt x="56" y="69"/>
                </a:lnTo>
                <a:lnTo>
                  <a:pt x="56" y="49"/>
                </a:lnTo>
                <a:lnTo>
                  <a:pt x="35" y="49"/>
                </a:lnTo>
                <a:lnTo>
                  <a:pt x="35" y="32"/>
                </a:lnTo>
                <a:lnTo>
                  <a:pt x="19" y="32"/>
                </a:lnTo>
                <a:lnTo>
                  <a:pt x="19" y="7"/>
                </a:lnTo>
                <a:lnTo>
                  <a:pt x="0" y="7"/>
                </a:lnTo>
                <a:lnTo>
                  <a:pt x="0" y="0"/>
                </a:lnTo>
              </a:path>
            </a:pathLst>
          </a:cu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u="none" dirty="0">
              <a:latin typeface="+mj-lt"/>
            </a:endParaRPr>
          </a:p>
        </p:txBody>
      </p:sp>
      <p:sp>
        <p:nvSpPr>
          <p:cNvPr id="48" name="Freeform 61"/>
          <p:cNvSpPr>
            <a:spLocks/>
          </p:cNvSpPr>
          <p:nvPr/>
        </p:nvSpPr>
        <p:spPr bwMode="auto">
          <a:xfrm>
            <a:off x="5337175" y="2625725"/>
            <a:ext cx="3027363" cy="2239963"/>
          </a:xfrm>
          <a:custGeom>
            <a:avLst/>
            <a:gdLst>
              <a:gd name="T0" fmla="*/ 2147483647 w 4069"/>
              <a:gd name="T1" fmla="*/ 2147483647 h 1411"/>
              <a:gd name="T2" fmla="*/ 2147483647 w 4069"/>
              <a:gd name="T3" fmla="*/ 2147483647 h 1411"/>
              <a:gd name="T4" fmla="*/ 2147483647 w 4069"/>
              <a:gd name="T5" fmla="*/ 2147483647 h 1411"/>
              <a:gd name="T6" fmla="*/ 2147483647 w 4069"/>
              <a:gd name="T7" fmla="*/ 2147483647 h 1411"/>
              <a:gd name="T8" fmla="*/ 2147483647 w 4069"/>
              <a:gd name="T9" fmla="*/ 2147483647 h 1411"/>
              <a:gd name="T10" fmla="*/ 2147483647 w 4069"/>
              <a:gd name="T11" fmla="*/ 2147483647 h 1411"/>
              <a:gd name="T12" fmla="*/ 2147483647 w 4069"/>
              <a:gd name="T13" fmla="*/ 2147483647 h 1411"/>
              <a:gd name="T14" fmla="*/ 2147483647 w 4069"/>
              <a:gd name="T15" fmla="*/ 2147483647 h 1411"/>
              <a:gd name="T16" fmla="*/ 2147483647 w 4069"/>
              <a:gd name="T17" fmla="*/ 2147483647 h 1411"/>
              <a:gd name="T18" fmla="*/ 2147483647 w 4069"/>
              <a:gd name="T19" fmla="*/ 2147483647 h 1411"/>
              <a:gd name="T20" fmla="*/ 2147483647 w 4069"/>
              <a:gd name="T21" fmla="*/ 2147483647 h 1411"/>
              <a:gd name="T22" fmla="*/ 2147483647 w 4069"/>
              <a:gd name="T23" fmla="*/ 2147483647 h 1411"/>
              <a:gd name="T24" fmla="*/ 2147483647 w 4069"/>
              <a:gd name="T25" fmla="*/ 2147483647 h 1411"/>
              <a:gd name="T26" fmla="*/ 2147483647 w 4069"/>
              <a:gd name="T27" fmla="*/ 2147483647 h 1411"/>
              <a:gd name="T28" fmla="*/ 2147483647 w 4069"/>
              <a:gd name="T29" fmla="*/ 2147483647 h 1411"/>
              <a:gd name="T30" fmla="*/ 2147483647 w 4069"/>
              <a:gd name="T31" fmla="*/ 2147483647 h 1411"/>
              <a:gd name="T32" fmla="*/ 2147483647 w 4069"/>
              <a:gd name="T33" fmla="*/ 2147483647 h 1411"/>
              <a:gd name="T34" fmla="*/ 2147483647 w 4069"/>
              <a:gd name="T35" fmla="*/ 2147483647 h 1411"/>
              <a:gd name="T36" fmla="*/ 2147483647 w 4069"/>
              <a:gd name="T37" fmla="*/ 2147483647 h 1411"/>
              <a:gd name="T38" fmla="*/ 2147483647 w 4069"/>
              <a:gd name="T39" fmla="*/ 2147483647 h 1411"/>
              <a:gd name="T40" fmla="*/ 2147483647 w 4069"/>
              <a:gd name="T41" fmla="*/ 2147483647 h 1411"/>
              <a:gd name="T42" fmla="*/ 2147483647 w 4069"/>
              <a:gd name="T43" fmla="*/ 2147483647 h 1411"/>
              <a:gd name="T44" fmla="*/ 2147483647 w 4069"/>
              <a:gd name="T45" fmla="*/ 2147483647 h 1411"/>
              <a:gd name="T46" fmla="*/ 2147483647 w 4069"/>
              <a:gd name="T47" fmla="*/ 2147483647 h 1411"/>
              <a:gd name="T48" fmla="*/ 2147483647 w 4069"/>
              <a:gd name="T49" fmla="*/ 2147483647 h 1411"/>
              <a:gd name="T50" fmla="*/ 2147483647 w 4069"/>
              <a:gd name="T51" fmla="*/ 2147483647 h 1411"/>
              <a:gd name="T52" fmla="*/ 2147483647 w 4069"/>
              <a:gd name="T53" fmla="*/ 2147483647 h 1411"/>
              <a:gd name="T54" fmla="*/ 2147483647 w 4069"/>
              <a:gd name="T55" fmla="*/ 2147483647 h 1411"/>
              <a:gd name="T56" fmla="*/ 2147483647 w 4069"/>
              <a:gd name="T57" fmla="*/ 2147483647 h 1411"/>
              <a:gd name="T58" fmla="*/ 2147483647 w 4069"/>
              <a:gd name="T59" fmla="*/ 2147483647 h 1411"/>
              <a:gd name="T60" fmla="*/ 2147483647 w 4069"/>
              <a:gd name="T61" fmla="*/ 2147483647 h 1411"/>
              <a:gd name="T62" fmla="*/ 2147483647 w 4069"/>
              <a:gd name="T63" fmla="*/ 2147483647 h 1411"/>
              <a:gd name="T64" fmla="*/ 2147483647 w 4069"/>
              <a:gd name="T65" fmla="*/ 2147483647 h 1411"/>
              <a:gd name="T66" fmla="*/ 2147483647 w 4069"/>
              <a:gd name="T67" fmla="*/ 2147483647 h 1411"/>
              <a:gd name="T68" fmla="*/ 2147483647 w 4069"/>
              <a:gd name="T69" fmla="*/ 2147483647 h 1411"/>
              <a:gd name="T70" fmla="*/ 2147483647 w 4069"/>
              <a:gd name="T71" fmla="*/ 2147483647 h 1411"/>
              <a:gd name="T72" fmla="*/ 2147483647 w 4069"/>
              <a:gd name="T73" fmla="*/ 2147483647 h 1411"/>
              <a:gd name="T74" fmla="*/ 2147483647 w 4069"/>
              <a:gd name="T75" fmla="*/ 2147483647 h 1411"/>
              <a:gd name="T76" fmla="*/ 2147483647 w 4069"/>
              <a:gd name="T77" fmla="*/ 2147483647 h 1411"/>
              <a:gd name="T78" fmla="*/ 2147483647 w 4069"/>
              <a:gd name="T79" fmla="*/ 2147483647 h 1411"/>
              <a:gd name="T80" fmla="*/ 2147483647 w 4069"/>
              <a:gd name="T81" fmla="*/ 2147483647 h 1411"/>
              <a:gd name="T82" fmla="*/ 2147483647 w 4069"/>
              <a:gd name="T83" fmla="*/ 2147483647 h 1411"/>
              <a:gd name="T84" fmla="*/ 2147483647 w 4069"/>
              <a:gd name="T85" fmla="*/ 2147483647 h 1411"/>
              <a:gd name="T86" fmla="*/ 2147483647 w 4069"/>
              <a:gd name="T87" fmla="*/ 2147483647 h 1411"/>
              <a:gd name="T88" fmla="*/ 2147483647 w 4069"/>
              <a:gd name="T89" fmla="*/ 2147483647 h 1411"/>
              <a:gd name="T90" fmla="*/ 2147483647 w 4069"/>
              <a:gd name="T91" fmla="*/ 2147483647 h 1411"/>
              <a:gd name="T92" fmla="*/ 2147483647 w 4069"/>
              <a:gd name="T93" fmla="*/ 2147483647 h 1411"/>
              <a:gd name="T94" fmla="*/ 2147483647 w 4069"/>
              <a:gd name="T95" fmla="*/ 2147483647 h 1411"/>
              <a:gd name="T96" fmla="*/ 2147483647 w 4069"/>
              <a:gd name="T97" fmla="*/ 2147483647 h 1411"/>
              <a:gd name="T98" fmla="*/ 2147483647 w 4069"/>
              <a:gd name="T99" fmla="*/ 2147483647 h 1411"/>
              <a:gd name="T100" fmla="*/ 2147483647 w 4069"/>
              <a:gd name="T101" fmla="*/ 0 h 14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69"/>
              <a:gd name="T154" fmla="*/ 0 h 1411"/>
              <a:gd name="T155" fmla="*/ 4069 w 4069"/>
              <a:gd name="T156" fmla="*/ 1411 h 14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69" h="1411">
                <a:moveTo>
                  <a:pt x="4069" y="1411"/>
                </a:moveTo>
                <a:lnTo>
                  <a:pt x="3975" y="1411"/>
                </a:lnTo>
                <a:lnTo>
                  <a:pt x="3975" y="1274"/>
                </a:lnTo>
                <a:lnTo>
                  <a:pt x="3633" y="1274"/>
                </a:lnTo>
                <a:lnTo>
                  <a:pt x="3633" y="1248"/>
                </a:lnTo>
                <a:lnTo>
                  <a:pt x="3591" y="1248"/>
                </a:lnTo>
                <a:lnTo>
                  <a:pt x="3591" y="1230"/>
                </a:lnTo>
                <a:lnTo>
                  <a:pt x="3556" y="1230"/>
                </a:lnTo>
                <a:lnTo>
                  <a:pt x="3556" y="1214"/>
                </a:lnTo>
                <a:lnTo>
                  <a:pt x="3301" y="1214"/>
                </a:lnTo>
                <a:lnTo>
                  <a:pt x="3301" y="1198"/>
                </a:lnTo>
                <a:lnTo>
                  <a:pt x="3272" y="1198"/>
                </a:lnTo>
                <a:lnTo>
                  <a:pt x="3272" y="1177"/>
                </a:lnTo>
                <a:lnTo>
                  <a:pt x="3244" y="1177"/>
                </a:lnTo>
                <a:lnTo>
                  <a:pt x="3244" y="1155"/>
                </a:lnTo>
                <a:lnTo>
                  <a:pt x="3219" y="1155"/>
                </a:lnTo>
                <a:lnTo>
                  <a:pt x="3219" y="1146"/>
                </a:lnTo>
                <a:lnTo>
                  <a:pt x="3140" y="1146"/>
                </a:lnTo>
                <a:lnTo>
                  <a:pt x="3140" y="1127"/>
                </a:lnTo>
                <a:lnTo>
                  <a:pt x="3081" y="1127"/>
                </a:lnTo>
                <a:lnTo>
                  <a:pt x="3081" y="1106"/>
                </a:lnTo>
                <a:lnTo>
                  <a:pt x="3010" y="1106"/>
                </a:lnTo>
                <a:lnTo>
                  <a:pt x="3010" y="1082"/>
                </a:lnTo>
                <a:lnTo>
                  <a:pt x="2898" y="1082"/>
                </a:lnTo>
                <a:lnTo>
                  <a:pt x="2898" y="1061"/>
                </a:lnTo>
                <a:lnTo>
                  <a:pt x="2856" y="1061"/>
                </a:lnTo>
                <a:lnTo>
                  <a:pt x="2856" y="1045"/>
                </a:lnTo>
                <a:lnTo>
                  <a:pt x="2777" y="1045"/>
                </a:lnTo>
                <a:lnTo>
                  <a:pt x="2777" y="1030"/>
                </a:lnTo>
                <a:lnTo>
                  <a:pt x="2737" y="1030"/>
                </a:lnTo>
                <a:lnTo>
                  <a:pt x="2737" y="1007"/>
                </a:lnTo>
                <a:lnTo>
                  <a:pt x="2659" y="1007"/>
                </a:lnTo>
                <a:lnTo>
                  <a:pt x="2659" y="998"/>
                </a:lnTo>
                <a:lnTo>
                  <a:pt x="2597" y="998"/>
                </a:lnTo>
                <a:lnTo>
                  <a:pt x="2597" y="983"/>
                </a:lnTo>
                <a:lnTo>
                  <a:pt x="2551" y="983"/>
                </a:lnTo>
                <a:lnTo>
                  <a:pt x="2551" y="976"/>
                </a:lnTo>
                <a:lnTo>
                  <a:pt x="2465" y="976"/>
                </a:lnTo>
                <a:lnTo>
                  <a:pt x="2465" y="969"/>
                </a:lnTo>
                <a:lnTo>
                  <a:pt x="2419" y="969"/>
                </a:lnTo>
                <a:lnTo>
                  <a:pt x="2419" y="958"/>
                </a:lnTo>
                <a:lnTo>
                  <a:pt x="2355" y="958"/>
                </a:lnTo>
                <a:lnTo>
                  <a:pt x="2355" y="949"/>
                </a:lnTo>
                <a:lnTo>
                  <a:pt x="2306" y="949"/>
                </a:lnTo>
                <a:lnTo>
                  <a:pt x="2321" y="939"/>
                </a:lnTo>
                <a:lnTo>
                  <a:pt x="2263" y="939"/>
                </a:lnTo>
                <a:lnTo>
                  <a:pt x="2263" y="924"/>
                </a:lnTo>
                <a:lnTo>
                  <a:pt x="2210" y="924"/>
                </a:lnTo>
                <a:lnTo>
                  <a:pt x="2210" y="914"/>
                </a:lnTo>
                <a:lnTo>
                  <a:pt x="2154" y="914"/>
                </a:lnTo>
                <a:lnTo>
                  <a:pt x="2154" y="898"/>
                </a:lnTo>
                <a:lnTo>
                  <a:pt x="2035" y="898"/>
                </a:lnTo>
                <a:lnTo>
                  <a:pt x="2035" y="876"/>
                </a:lnTo>
                <a:lnTo>
                  <a:pt x="1954" y="876"/>
                </a:lnTo>
                <a:lnTo>
                  <a:pt x="1954" y="866"/>
                </a:lnTo>
                <a:lnTo>
                  <a:pt x="1878" y="866"/>
                </a:lnTo>
                <a:lnTo>
                  <a:pt x="1878" y="851"/>
                </a:lnTo>
                <a:lnTo>
                  <a:pt x="1784" y="851"/>
                </a:lnTo>
                <a:lnTo>
                  <a:pt x="1784" y="838"/>
                </a:lnTo>
                <a:lnTo>
                  <a:pt x="1717" y="838"/>
                </a:lnTo>
                <a:lnTo>
                  <a:pt x="1717" y="823"/>
                </a:lnTo>
                <a:lnTo>
                  <a:pt x="1653" y="823"/>
                </a:lnTo>
                <a:lnTo>
                  <a:pt x="1661" y="823"/>
                </a:lnTo>
                <a:lnTo>
                  <a:pt x="1636" y="823"/>
                </a:lnTo>
                <a:lnTo>
                  <a:pt x="1636" y="804"/>
                </a:lnTo>
                <a:lnTo>
                  <a:pt x="1588" y="804"/>
                </a:lnTo>
                <a:lnTo>
                  <a:pt x="1588" y="788"/>
                </a:lnTo>
                <a:lnTo>
                  <a:pt x="1513" y="788"/>
                </a:lnTo>
                <a:lnTo>
                  <a:pt x="1513" y="778"/>
                </a:lnTo>
                <a:lnTo>
                  <a:pt x="1475" y="778"/>
                </a:lnTo>
                <a:lnTo>
                  <a:pt x="1475" y="769"/>
                </a:lnTo>
                <a:lnTo>
                  <a:pt x="1444" y="769"/>
                </a:lnTo>
                <a:lnTo>
                  <a:pt x="1444" y="758"/>
                </a:lnTo>
                <a:lnTo>
                  <a:pt x="1373" y="758"/>
                </a:lnTo>
                <a:lnTo>
                  <a:pt x="1373" y="743"/>
                </a:lnTo>
                <a:lnTo>
                  <a:pt x="1320" y="743"/>
                </a:lnTo>
                <a:lnTo>
                  <a:pt x="1320" y="720"/>
                </a:lnTo>
                <a:lnTo>
                  <a:pt x="1272" y="720"/>
                </a:lnTo>
                <a:lnTo>
                  <a:pt x="1272" y="700"/>
                </a:lnTo>
                <a:lnTo>
                  <a:pt x="1208" y="700"/>
                </a:lnTo>
                <a:lnTo>
                  <a:pt x="1208" y="684"/>
                </a:lnTo>
                <a:lnTo>
                  <a:pt x="1160" y="684"/>
                </a:lnTo>
                <a:lnTo>
                  <a:pt x="1160" y="663"/>
                </a:lnTo>
                <a:lnTo>
                  <a:pt x="1087" y="663"/>
                </a:lnTo>
                <a:lnTo>
                  <a:pt x="1087" y="647"/>
                </a:lnTo>
                <a:lnTo>
                  <a:pt x="1051" y="647"/>
                </a:lnTo>
                <a:lnTo>
                  <a:pt x="1051" y="628"/>
                </a:lnTo>
                <a:lnTo>
                  <a:pt x="1003" y="628"/>
                </a:lnTo>
                <a:lnTo>
                  <a:pt x="1003" y="614"/>
                </a:lnTo>
                <a:lnTo>
                  <a:pt x="957" y="614"/>
                </a:lnTo>
                <a:lnTo>
                  <a:pt x="957" y="594"/>
                </a:lnTo>
                <a:lnTo>
                  <a:pt x="917" y="594"/>
                </a:lnTo>
                <a:lnTo>
                  <a:pt x="917" y="584"/>
                </a:lnTo>
                <a:lnTo>
                  <a:pt x="850" y="584"/>
                </a:lnTo>
                <a:lnTo>
                  <a:pt x="850" y="563"/>
                </a:lnTo>
                <a:lnTo>
                  <a:pt x="826" y="563"/>
                </a:lnTo>
                <a:lnTo>
                  <a:pt x="826" y="550"/>
                </a:lnTo>
                <a:lnTo>
                  <a:pt x="780" y="550"/>
                </a:lnTo>
                <a:lnTo>
                  <a:pt x="780" y="532"/>
                </a:lnTo>
                <a:lnTo>
                  <a:pt x="759" y="532"/>
                </a:lnTo>
                <a:lnTo>
                  <a:pt x="759" y="521"/>
                </a:lnTo>
                <a:lnTo>
                  <a:pt x="713" y="521"/>
                </a:lnTo>
                <a:lnTo>
                  <a:pt x="713" y="504"/>
                </a:lnTo>
                <a:lnTo>
                  <a:pt x="675" y="504"/>
                </a:lnTo>
                <a:lnTo>
                  <a:pt x="675" y="491"/>
                </a:lnTo>
                <a:lnTo>
                  <a:pt x="642" y="491"/>
                </a:lnTo>
                <a:lnTo>
                  <a:pt x="642" y="481"/>
                </a:lnTo>
                <a:lnTo>
                  <a:pt x="614" y="481"/>
                </a:lnTo>
                <a:lnTo>
                  <a:pt x="614" y="465"/>
                </a:lnTo>
                <a:lnTo>
                  <a:pt x="579" y="465"/>
                </a:lnTo>
                <a:lnTo>
                  <a:pt x="579" y="442"/>
                </a:lnTo>
                <a:lnTo>
                  <a:pt x="556" y="442"/>
                </a:lnTo>
                <a:lnTo>
                  <a:pt x="556" y="428"/>
                </a:lnTo>
                <a:lnTo>
                  <a:pt x="525" y="428"/>
                </a:lnTo>
                <a:lnTo>
                  <a:pt x="525" y="412"/>
                </a:lnTo>
                <a:lnTo>
                  <a:pt x="497" y="412"/>
                </a:lnTo>
                <a:lnTo>
                  <a:pt x="497" y="402"/>
                </a:lnTo>
                <a:lnTo>
                  <a:pt x="475" y="402"/>
                </a:lnTo>
                <a:lnTo>
                  <a:pt x="475" y="379"/>
                </a:lnTo>
                <a:lnTo>
                  <a:pt x="456" y="379"/>
                </a:lnTo>
                <a:lnTo>
                  <a:pt x="456" y="357"/>
                </a:lnTo>
                <a:lnTo>
                  <a:pt x="433" y="357"/>
                </a:lnTo>
                <a:lnTo>
                  <a:pt x="433" y="343"/>
                </a:lnTo>
                <a:lnTo>
                  <a:pt x="387" y="343"/>
                </a:lnTo>
                <a:lnTo>
                  <a:pt x="387" y="324"/>
                </a:lnTo>
                <a:lnTo>
                  <a:pt x="360" y="324"/>
                </a:lnTo>
                <a:lnTo>
                  <a:pt x="360" y="308"/>
                </a:lnTo>
                <a:lnTo>
                  <a:pt x="333" y="308"/>
                </a:lnTo>
                <a:lnTo>
                  <a:pt x="333" y="284"/>
                </a:lnTo>
                <a:lnTo>
                  <a:pt x="286" y="284"/>
                </a:lnTo>
                <a:lnTo>
                  <a:pt x="286" y="246"/>
                </a:lnTo>
                <a:lnTo>
                  <a:pt x="266" y="246"/>
                </a:lnTo>
                <a:lnTo>
                  <a:pt x="266" y="224"/>
                </a:lnTo>
                <a:lnTo>
                  <a:pt x="241" y="224"/>
                </a:lnTo>
                <a:lnTo>
                  <a:pt x="241" y="193"/>
                </a:lnTo>
                <a:lnTo>
                  <a:pt x="203" y="193"/>
                </a:lnTo>
                <a:lnTo>
                  <a:pt x="203" y="176"/>
                </a:lnTo>
                <a:lnTo>
                  <a:pt x="190" y="168"/>
                </a:lnTo>
                <a:lnTo>
                  <a:pt x="190" y="147"/>
                </a:lnTo>
                <a:lnTo>
                  <a:pt x="163" y="147"/>
                </a:lnTo>
                <a:lnTo>
                  <a:pt x="163" y="121"/>
                </a:lnTo>
                <a:lnTo>
                  <a:pt x="140" y="121"/>
                </a:lnTo>
                <a:lnTo>
                  <a:pt x="140" y="100"/>
                </a:lnTo>
                <a:lnTo>
                  <a:pt x="130" y="100"/>
                </a:lnTo>
                <a:lnTo>
                  <a:pt x="130" y="79"/>
                </a:lnTo>
                <a:lnTo>
                  <a:pt x="99" y="79"/>
                </a:lnTo>
                <a:lnTo>
                  <a:pt x="99" y="60"/>
                </a:lnTo>
                <a:lnTo>
                  <a:pt x="74" y="60"/>
                </a:lnTo>
                <a:lnTo>
                  <a:pt x="74" y="40"/>
                </a:lnTo>
                <a:lnTo>
                  <a:pt x="57" y="40"/>
                </a:lnTo>
                <a:lnTo>
                  <a:pt x="57" y="25"/>
                </a:lnTo>
                <a:lnTo>
                  <a:pt x="51" y="21"/>
                </a:lnTo>
                <a:lnTo>
                  <a:pt x="51" y="0"/>
                </a:lnTo>
                <a:lnTo>
                  <a:pt x="0" y="0"/>
                </a:lnTo>
              </a:path>
            </a:pathLst>
          </a:custGeom>
          <a:noFill/>
          <a:ln w="38100">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u="none" dirty="0">
              <a:latin typeface="+mj-lt"/>
            </a:endParaRPr>
          </a:p>
        </p:txBody>
      </p:sp>
      <p:sp>
        <p:nvSpPr>
          <p:cNvPr id="49" name="Freeform 62"/>
          <p:cNvSpPr>
            <a:spLocks/>
          </p:cNvSpPr>
          <p:nvPr/>
        </p:nvSpPr>
        <p:spPr bwMode="auto">
          <a:xfrm>
            <a:off x="5338763" y="2605088"/>
            <a:ext cx="2994025" cy="2105025"/>
          </a:xfrm>
          <a:custGeom>
            <a:avLst/>
            <a:gdLst>
              <a:gd name="T0" fmla="*/ 2147483647 w 4022"/>
              <a:gd name="T1" fmla="*/ 2147483647 h 1326"/>
              <a:gd name="T2" fmla="*/ 2147483647 w 4022"/>
              <a:gd name="T3" fmla="*/ 2147483647 h 1326"/>
              <a:gd name="T4" fmla="*/ 2147483647 w 4022"/>
              <a:gd name="T5" fmla="*/ 2147483647 h 1326"/>
              <a:gd name="T6" fmla="*/ 2147483647 w 4022"/>
              <a:gd name="T7" fmla="*/ 2147483647 h 1326"/>
              <a:gd name="T8" fmla="*/ 2147483647 w 4022"/>
              <a:gd name="T9" fmla="*/ 2147483647 h 1326"/>
              <a:gd name="T10" fmla="*/ 2147483647 w 4022"/>
              <a:gd name="T11" fmla="*/ 2147483647 h 1326"/>
              <a:gd name="T12" fmla="*/ 2147483647 w 4022"/>
              <a:gd name="T13" fmla="*/ 2147483647 h 1326"/>
              <a:gd name="T14" fmla="*/ 2147483647 w 4022"/>
              <a:gd name="T15" fmla="*/ 2147483647 h 1326"/>
              <a:gd name="T16" fmla="*/ 2147483647 w 4022"/>
              <a:gd name="T17" fmla="*/ 2147483647 h 1326"/>
              <a:gd name="T18" fmla="*/ 2147483647 w 4022"/>
              <a:gd name="T19" fmla="*/ 2147483647 h 1326"/>
              <a:gd name="T20" fmla="*/ 2147483647 w 4022"/>
              <a:gd name="T21" fmla="*/ 2147483647 h 1326"/>
              <a:gd name="T22" fmla="*/ 2147483647 w 4022"/>
              <a:gd name="T23" fmla="*/ 2147483647 h 1326"/>
              <a:gd name="T24" fmla="*/ 2147483647 w 4022"/>
              <a:gd name="T25" fmla="*/ 2147483647 h 1326"/>
              <a:gd name="T26" fmla="*/ 2147483647 w 4022"/>
              <a:gd name="T27" fmla="*/ 2147483647 h 1326"/>
              <a:gd name="T28" fmla="*/ 2147483647 w 4022"/>
              <a:gd name="T29" fmla="*/ 2147483647 h 1326"/>
              <a:gd name="T30" fmla="*/ 2147483647 w 4022"/>
              <a:gd name="T31" fmla="*/ 2147483647 h 1326"/>
              <a:gd name="T32" fmla="*/ 2147483647 w 4022"/>
              <a:gd name="T33" fmla="*/ 2147483647 h 1326"/>
              <a:gd name="T34" fmla="*/ 2147483647 w 4022"/>
              <a:gd name="T35" fmla="*/ 2147483647 h 1326"/>
              <a:gd name="T36" fmla="*/ 2147483647 w 4022"/>
              <a:gd name="T37" fmla="*/ 2147483647 h 1326"/>
              <a:gd name="T38" fmla="*/ 2147483647 w 4022"/>
              <a:gd name="T39" fmla="*/ 2147483647 h 1326"/>
              <a:gd name="T40" fmla="*/ 2147483647 w 4022"/>
              <a:gd name="T41" fmla="*/ 2147483647 h 1326"/>
              <a:gd name="T42" fmla="*/ 2147483647 w 4022"/>
              <a:gd name="T43" fmla="*/ 2147483647 h 1326"/>
              <a:gd name="T44" fmla="*/ 2147483647 w 4022"/>
              <a:gd name="T45" fmla="*/ 2147483647 h 1326"/>
              <a:gd name="T46" fmla="*/ 2147483647 w 4022"/>
              <a:gd name="T47" fmla="*/ 2147483647 h 1326"/>
              <a:gd name="T48" fmla="*/ 2147483647 w 4022"/>
              <a:gd name="T49" fmla="*/ 2147483647 h 1326"/>
              <a:gd name="T50" fmla="*/ 2147483647 w 4022"/>
              <a:gd name="T51" fmla="*/ 2147483647 h 1326"/>
              <a:gd name="T52" fmla="*/ 2147483647 w 4022"/>
              <a:gd name="T53" fmla="*/ 2147483647 h 1326"/>
              <a:gd name="T54" fmla="*/ 2147483647 w 4022"/>
              <a:gd name="T55" fmla="*/ 2147483647 h 1326"/>
              <a:gd name="T56" fmla="*/ 2147483647 w 4022"/>
              <a:gd name="T57" fmla="*/ 2147483647 h 1326"/>
              <a:gd name="T58" fmla="*/ 2147483647 w 4022"/>
              <a:gd name="T59" fmla="*/ 2147483647 h 1326"/>
              <a:gd name="T60" fmla="*/ 2147483647 w 4022"/>
              <a:gd name="T61" fmla="*/ 2147483647 h 1326"/>
              <a:gd name="T62" fmla="*/ 2147483647 w 4022"/>
              <a:gd name="T63" fmla="*/ 2147483647 h 1326"/>
              <a:gd name="T64" fmla="*/ 2147483647 w 4022"/>
              <a:gd name="T65" fmla="*/ 2147483647 h 1326"/>
              <a:gd name="T66" fmla="*/ 2147483647 w 4022"/>
              <a:gd name="T67" fmla="*/ 2147483647 h 1326"/>
              <a:gd name="T68" fmla="*/ 2147483647 w 4022"/>
              <a:gd name="T69" fmla="*/ 2147483647 h 1326"/>
              <a:gd name="T70" fmla="*/ 2147483647 w 4022"/>
              <a:gd name="T71" fmla="*/ 2147483647 h 1326"/>
              <a:gd name="T72" fmla="*/ 2147483647 w 4022"/>
              <a:gd name="T73" fmla="*/ 2147483647 h 1326"/>
              <a:gd name="T74" fmla="*/ 2147483647 w 4022"/>
              <a:gd name="T75" fmla="*/ 2147483647 h 1326"/>
              <a:gd name="T76" fmla="*/ 2147483647 w 4022"/>
              <a:gd name="T77" fmla="*/ 2147483647 h 1326"/>
              <a:gd name="T78" fmla="*/ 2147483647 w 4022"/>
              <a:gd name="T79" fmla="*/ 2147483647 h 1326"/>
              <a:gd name="T80" fmla="*/ 2147483647 w 4022"/>
              <a:gd name="T81" fmla="*/ 2147483647 h 1326"/>
              <a:gd name="T82" fmla="*/ 2147483647 w 4022"/>
              <a:gd name="T83" fmla="*/ 2147483647 h 1326"/>
              <a:gd name="T84" fmla="*/ 2147483647 w 4022"/>
              <a:gd name="T85" fmla="*/ 2147483647 h 1326"/>
              <a:gd name="T86" fmla="*/ 2147483647 w 4022"/>
              <a:gd name="T87" fmla="*/ 2147483647 h 1326"/>
              <a:gd name="T88" fmla="*/ 2147483647 w 4022"/>
              <a:gd name="T89" fmla="*/ 2147483647 h 1326"/>
              <a:gd name="T90" fmla="*/ 2147483647 w 4022"/>
              <a:gd name="T91" fmla="*/ 2147483647 h 1326"/>
              <a:gd name="T92" fmla="*/ 2147483647 w 4022"/>
              <a:gd name="T93" fmla="*/ 2147483647 h 1326"/>
              <a:gd name="T94" fmla="*/ 2147483647 w 4022"/>
              <a:gd name="T95" fmla="*/ 0 h 13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22"/>
              <a:gd name="T145" fmla="*/ 0 h 1326"/>
              <a:gd name="T146" fmla="*/ 4022 w 4022"/>
              <a:gd name="T147" fmla="*/ 1326 h 13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22" h="1326">
                <a:moveTo>
                  <a:pt x="4022" y="1326"/>
                </a:moveTo>
                <a:lnTo>
                  <a:pt x="3878" y="1326"/>
                </a:lnTo>
                <a:lnTo>
                  <a:pt x="3765" y="1326"/>
                </a:lnTo>
                <a:lnTo>
                  <a:pt x="3765" y="1317"/>
                </a:lnTo>
                <a:lnTo>
                  <a:pt x="3744" y="1317"/>
                </a:lnTo>
                <a:lnTo>
                  <a:pt x="3744" y="1295"/>
                </a:lnTo>
                <a:lnTo>
                  <a:pt x="3731" y="1295"/>
                </a:lnTo>
                <a:lnTo>
                  <a:pt x="3731" y="1273"/>
                </a:lnTo>
                <a:lnTo>
                  <a:pt x="3629" y="1273"/>
                </a:lnTo>
                <a:lnTo>
                  <a:pt x="3629" y="1247"/>
                </a:lnTo>
                <a:lnTo>
                  <a:pt x="3600" y="1247"/>
                </a:lnTo>
                <a:lnTo>
                  <a:pt x="3600" y="1227"/>
                </a:lnTo>
                <a:lnTo>
                  <a:pt x="3573" y="1227"/>
                </a:lnTo>
                <a:lnTo>
                  <a:pt x="3573" y="1208"/>
                </a:lnTo>
                <a:lnTo>
                  <a:pt x="3558" y="1208"/>
                </a:lnTo>
                <a:lnTo>
                  <a:pt x="3558" y="1187"/>
                </a:lnTo>
                <a:lnTo>
                  <a:pt x="3466" y="1187"/>
                </a:lnTo>
                <a:lnTo>
                  <a:pt x="3466" y="1174"/>
                </a:lnTo>
                <a:lnTo>
                  <a:pt x="3359" y="1174"/>
                </a:lnTo>
                <a:lnTo>
                  <a:pt x="3359" y="1163"/>
                </a:lnTo>
                <a:lnTo>
                  <a:pt x="3259" y="1163"/>
                </a:lnTo>
                <a:lnTo>
                  <a:pt x="3259" y="1153"/>
                </a:lnTo>
                <a:lnTo>
                  <a:pt x="3176" y="1153"/>
                </a:lnTo>
                <a:lnTo>
                  <a:pt x="3176" y="1140"/>
                </a:lnTo>
                <a:lnTo>
                  <a:pt x="3136" y="1140"/>
                </a:lnTo>
                <a:lnTo>
                  <a:pt x="3136" y="1128"/>
                </a:lnTo>
                <a:lnTo>
                  <a:pt x="3084" y="1128"/>
                </a:lnTo>
                <a:lnTo>
                  <a:pt x="3084" y="1109"/>
                </a:lnTo>
                <a:lnTo>
                  <a:pt x="3038" y="1109"/>
                </a:lnTo>
                <a:lnTo>
                  <a:pt x="3038" y="1092"/>
                </a:lnTo>
                <a:lnTo>
                  <a:pt x="3006" y="1092"/>
                </a:lnTo>
                <a:lnTo>
                  <a:pt x="3006" y="1082"/>
                </a:lnTo>
                <a:lnTo>
                  <a:pt x="2948" y="1082"/>
                </a:lnTo>
                <a:lnTo>
                  <a:pt x="2948" y="1065"/>
                </a:lnTo>
                <a:lnTo>
                  <a:pt x="2889" y="1065"/>
                </a:lnTo>
                <a:lnTo>
                  <a:pt x="2889" y="1047"/>
                </a:lnTo>
                <a:lnTo>
                  <a:pt x="2804" y="1047"/>
                </a:lnTo>
                <a:lnTo>
                  <a:pt x="2804" y="1033"/>
                </a:lnTo>
                <a:lnTo>
                  <a:pt x="2733" y="1033"/>
                </a:lnTo>
                <a:lnTo>
                  <a:pt x="2733" y="1020"/>
                </a:lnTo>
                <a:lnTo>
                  <a:pt x="2672" y="1020"/>
                </a:lnTo>
                <a:lnTo>
                  <a:pt x="2672" y="1009"/>
                </a:lnTo>
                <a:lnTo>
                  <a:pt x="2608" y="1009"/>
                </a:lnTo>
                <a:lnTo>
                  <a:pt x="2608" y="991"/>
                </a:lnTo>
                <a:lnTo>
                  <a:pt x="2467" y="991"/>
                </a:lnTo>
                <a:lnTo>
                  <a:pt x="2467" y="978"/>
                </a:lnTo>
                <a:lnTo>
                  <a:pt x="2361" y="978"/>
                </a:lnTo>
                <a:lnTo>
                  <a:pt x="2361" y="957"/>
                </a:lnTo>
                <a:lnTo>
                  <a:pt x="2271" y="957"/>
                </a:lnTo>
                <a:lnTo>
                  <a:pt x="2271" y="932"/>
                </a:lnTo>
                <a:lnTo>
                  <a:pt x="2165" y="932"/>
                </a:lnTo>
                <a:lnTo>
                  <a:pt x="2165" y="911"/>
                </a:lnTo>
                <a:lnTo>
                  <a:pt x="2043" y="911"/>
                </a:lnTo>
                <a:lnTo>
                  <a:pt x="2043" y="894"/>
                </a:lnTo>
                <a:lnTo>
                  <a:pt x="1960" y="894"/>
                </a:lnTo>
                <a:lnTo>
                  <a:pt x="1960" y="874"/>
                </a:lnTo>
                <a:lnTo>
                  <a:pt x="1807" y="874"/>
                </a:lnTo>
                <a:lnTo>
                  <a:pt x="1807" y="864"/>
                </a:lnTo>
                <a:lnTo>
                  <a:pt x="1720" y="864"/>
                </a:lnTo>
                <a:lnTo>
                  <a:pt x="1720" y="851"/>
                </a:lnTo>
                <a:lnTo>
                  <a:pt x="1640" y="851"/>
                </a:lnTo>
                <a:lnTo>
                  <a:pt x="1640" y="830"/>
                </a:lnTo>
                <a:lnTo>
                  <a:pt x="1588" y="830"/>
                </a:lnTo>
                <a:lnTo>
                  <a:pt x="1588" y="817"/>
                </a:lnTo>
                <a:lnTo>
                  <a:pt x="1517" y="817"/>
                </a:lnTo>
                <a:lnTo>
                  <a:pt x="1517" y="791"/>
                </a:lnTo>
                <a:lnTo>
                  <a:pt x="1471" y="791"/>
                </a:lnTo>
                <a:lnTo>
                  <a:pt x="1471" y="771"/>
                </a:lnTo>
                <a:lnTo>
                  <a:pt x="1396" y="771"/>
                </a:lnTo>
                <a:lnTo>
                  <a:pt x="1396" y="759"/>
                </a:lnTo>
                <a:lnTo>
                  <a:pt x="1342" y="759"/>
                </a:lnTo>
                <a:lnTo>
                  <a:pt x="1342" y="741"/>
                </a:lnTo>
                <a:lnTo>
                  <a:pt x="1283" y="741"/>
                </a:lnTo>
                <a:lnTo>
                  <a:pt x="1283" y="720"/>
                </a:lnTo>
                <a:lnTo>
                  <a:pt x="1222" y="720"/>
                </a:lnTo>
                <a:lnTo>
                  <a:pt x="1222" y="695"/>
                </a:lnTo>
                <a:lnTo>
                  <a:pt x="1156" y="695"/>
                </a:lnTo>
                <a:lnTo>
                  <a:pt x="1156" y="683"/>
                </a:lnTo>
                <a:lnTo>
                  <a:pt x="1110" y="683"/>
                </a:lnTo>
                <a:lnTo>
                  <a:pt x="1110" y="666"/>
                </a:lnTo>
                <a:lnTo>
                  <a:pt x="1055" y="666"/>
                </a:lnTo>
                <a:lnTo>
                  <a:pt x="1055" y="636"/>
                </a:lnTo>
                <a:lnTo>
                  <a:pt x="999" y="636"/>
                </a:lnTo>
                <a:lnTo>
                  <a:pt x="999" y="619"/>
                </a:lnTo>
                <a:lnTo>
                  <a:pt x="943" y="619"/>
                </a:lnTo>
                <a:lnTo>
                  <a:pt x="943" y="597"/>
                </a:lnTo>
                <a:lnTo>
                  <a:pt x="895" y="597"/>
                </a:lnTo>
                <a:lnTo>
                  <a:pt x="895" y="581"/>
                </a:lnTo>
                <a:lnTo>
                  <a:pt x="846" y="581"/>
                </a:lnTo>
                <a:lnTo>
                  <a:pt x="846" y="561"/>
                </a:lnTo>
                <a:lnTo>
                  <a:pt x="799" y="561"/>
                </a:lnTo>
                <a:lnTo>
                  <a:pt x="786" y="551"/>
                </a:lnTo>
                <a:lnTo>
                  <a:pt x="694" y="551"/>
                </a:lnTo>
                <a:lnTo>
                  <a:pt x="694" y="538"/>
                </a:lnTo>
                <a:lnTo>
                  <a:pt x="673" y="538"/>
                </a:lnTo>
                <a:lnTo>
                  <a:pt x="673" y="523"/>
                </a:lnTo>
                <a:lnTo>
                  <a:pt x="638" y="523"/>
                </a:lnTo>
                <a:lnTo>
                  <a:pt x="638" y="509"/>
                </a:lnTo>
                <a:lnTo>
                  <a:pt x="619" y="509"/>
                </a:lnTo>
                <a:lnTo>
                  <a:pt x="619" y="494"/>
                </a:lnTo>
                <a:lnTo>
                  <a:pt x="610" y="494"/>
                </a:lnTo>
                <a:lnTo>
                  <a:pt x="610" y="467"/>
                </a:lnTo>
                <a:lnTo>
                  <a:pt x="569" y="467"/>
                </a:lnTo>
                <a:lnTo>
                  <a:pt x="569" y="455"/>
                </a:lnTo>
                <a:lnTo>
                  <a:pt x="537" y="455"/>
                </a:lnTo>
                <a:lnTo>
                  <a:pt x="537" y="438"/>
                </a:lnTo>
                <a:lnTo>
                  <a:pt x="506" y="438"/>
                </a:lnTo>
                <a:lnTo>
                  <a:pt x="506" y="425"/>
                </a:lnTo>
                <a:lnTo>
                  <a:pt x="493" y="425"/>
                </a:lnTo>
                <a:lnTo>
                  <a:pt x="493" y="406"/>
                </a:lnTo>
                <a:lnTo>
                  <a:pt x="471" y="406"/>
                </a:lnTo>
                <a:lnTo>
                  <a:pt x="471" y="392"/>
                </a:lnTo>
                <a:lnTo>
                  <a:pt x="452" y="392"/>
                </a:lnTo>
                <a:lnTo>
                  <a:pt x="452" y="362"/>
                </a:lnTo>
                <a:lnTo>
                  <a:pt x="393" y="362"/>
                </a:lnTo>
                <a:lnTo>
                  <a:pt x="393" y="337"/>
                </a:lnTo>
                <a:lnTo>
                  <a:pt x="379" y="337"/>
                </a:lnTo>
                <a:lnTo>
                  <a:pt x="379" y="318"/>
                </a:lnTo>
                <a:lnTo>
                  <a:pt x="341" y="318"/>
                </a:lnTo>
                <a:lnTo>
                  <a:pt x="341" y="289"/>
                </a:lnTo>
                <a:lnTo>
                  <a:pt x="316" y="289"/>
                </a:lnTo>
                <a:lnTo>
                  <a:pt x="316" y="276"/>
                </a:lnTo>
                <a:lnTo>
                  <a:pt x="282" y="276"/>
                </a:lnTo>
                <a:lnTo>
                  <a:pt x="282" y="243"/>
                </a:lnTo>
                <a:lnTo>
                  <a:pt x="245" y="243"/>
                </a:lnTo>
                <a:lnTo>
                  <a:pt x="245" y="215"/>
                </a:lnTo>
                <a:lnTo>
                  <a:pt x="220" y="215"/>
                </a:lnTo>
                <a:lnTo>
                  <a:pt x="220" y="188"/>
                </a:lnTo>
                <a:lnTo>
                  <a:pt x="209" y="188"/>
                </a:lnTo>
                <a:lnTo>
                  <a:pt x="209" y="173"/>
                </a:lnTo>
                <a:lnTo>
                  <a:pt x="186" y="173"/>
                </a:lnTo>
                <a:lnTo>
                  <a:pt x="186" y="135"/>
                </a:lnTo>
                <a:lnTo>
                  <a:pt x="151" y="135"/>
                </a:lnTo>
                <a:lnTo>
                  <a:pt x="151" y="121"/>
                </a:lnTo>
                <a:lnTo>
                  <a:pt x="111" y="121"/>
                </a:lnTo>
                <a:lnTo>
                  <a:pt x="111" y="86"/>
                </a:lnTo>
                <a:lnTo>
                  <a:pt x="88" y="86"/>
                </a:lnTo>
                <a:lnTo>
                  <a:pt x="88" y="63"/>
                </a:lnTo>
                <a:lnTo>
                  <a:pt x="63" y="63"/>
                </a:lnTo>
                <a:lnTo>
                  <a:pt x="63" y="46"/>
                </a:lnTo>
                <a:lnTo>
                  <a:pt x="47" y="46"/>
                </a:lnTo>
                <a:lnTo>
                  <a:pt x="47" y="17"/>
                </a:lnTo>
                <a:lnTo>
                  <a:pt x="17" y="17"/>
                </a:lnTo>
                <a:lnTo>
                  <a:pt x="17" y="0"/>
                </a:lnTo>
                <a:lnTo>
                  <a:pt x="0" y="0"/>
                </a:lnTo>
              </a:path>
            </a:pathLst>
          </a:custGeom>
          <a:noFill/>
          <a:ln w="38100">
            <a:solidFill>
              <a:schemeClr val="accent5"/>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u="none" dirty="0">
              <a:latin typeface="+mj-lt"/>
            </a:endParaRPr>
          </a:p>
        </p:txBody>
      </p:sp>
      <p:sp>
        <p:nvSpPr>
          <p:cNvPr id="50" name="Freeform 63"/>
          <p:cNvSpPr>
            <a:spLocks/>
          </p:cNvSpPr>
          <p:nvPr/>
        </p:nvSpPr>
        <p:spPr bwMode="auto">
          <a:xfrm>
            <a:off x="5324475" y="2620963"/>
            <a:ext cx="3074988" cy="2128837"/>
          </a:xfrm>
          <a:custGeom>
            <a:avLst/>
            <a:gdLst>
              <a:gd name="T0" fmla="*/ 2147483647 w 4133"/>
              <a:gd name="T1" fmla="*/ 2147483647 h 1341"/>
              <a:gd name="T2" fmla="*/ 2147483647 w 4133"/>
              <a:gd name="T3" fmla="*/ 2147483647 h 1341"/>
              <a:gd name="T4" fmla="*/ 2147483647 w 4133"/>
              <a:gd name="T5" fmla="*/ 2147483647 h 1341"/>
              <a:gd name="T6" fmla="*/ 2147483647 w 4133"/>
              <a:gd name="T7" fmla="*/ 2147483647 h 1341"/>
              <a:gd name="T8" fmla="*/ 2147483647 w 4133"/>
              <a:gd name="T9" fmla="*/ 2147483647 h 1341"/>
              <a:gd name="T10" fmla="*/ 2147483647 w 4133"/>
              <a:gd name="T11" fmla="*/ 2147483647 h 1341"/>
              <a:gd name="T12" fmla="*/ 2147483647 w 4133"/>
              <a:gd name="T13" fmla="*/ 2147483647 h 1341"/>
              <a:gd name="T14" fmla="*/ 2147483647 w 4133"/>
              <a:gd name="T15" fmla="*/ 2147483647 h 1341"/>
              <a:gd name="T16" fmla="*/ 2147483647 w 4133"/>
              <a:gd name="T17" fmla="*/ 2147483647 h 1341"/>
              <a:gd name="T18" fmla="*/ 2147483647 w 4133"/>
              <a:gd name="T19" fmla="*/ 2147483647 h 1341"/>
              <a:gd name="T20" fmla="*/ 2147483647 w 4133"/>
              <a:gd name="T21" fmla="*/ 2147483647 h 1341"/>
              <a:gd name="T22" fmla="*/ 2147483647 w 4133"/>
              <a:gd name="T23" fmla="*/ 2147483647 h 1341"/>
              <a:gd name="T24" fmla="*/ 2147483647 w 4133"/>
              <a:gd name="T25" fmla="*/ 2147483647 h 1341"/>
              <a:gd name="T26" fmla="*/ 2147483647 w 4133"/>
              <a:gd name="T27" fmla="*/ 2147483647 h 1341"/>
              <a:gd name="T28" fmla="*/ 2147483647 w 4133"/>
              <a:gd name="T29" fmla="*/ 2147483647 h 1341"/>
              <a:gd name="T30" fmla="*/ 2147483647 w 4133"/>
              <a:gd name="T31" fmla="*/ 2147483647 h 1341"/>
              <a:gd name="T32" fmla="*/ 2147483647 w 4133"/>
              <a:gd name="T33" fmla="*/ 2147483647 h 1341"/>
              <a:gd name="T34" fmla="*/ 2147483647 w 4133"/>
              <a:gd name="T35" fmla="*/ 2147483647 h 1341"/>
              <a:gd name="T36" fmla="*/ 2147483647 w 4133"/>
              <a:gd name="T37" fmla="*/ 2147483647 h 1341"/>
              <a:gd name="T38" fmla="*/ 2147483647 w 4133"/>
              <a:gd name="T39" fmla="*/ 2147483647 h 1341"/>
              <a:gd name="T40" fmla="*/ 2147483647 w 4133"/>
              <a:gd name="T41" fmla="*/ 2147483647 h 1341"/>
              <a:gd name="T42" fmla="*/ 2147483647 w 4133"/>
              <a:gd name="T43" fmla="*/ 2147483647 h 1341"/>
              <a:gd name="T44" fmla="*/ 2147483647 w 4133"/>
              <a:gd name="T45" fmla="*/ 2147483647 h 1341"/>
              <a:gd name="T46" fmla="*/ 2147483647 w 4133"/>
              <a:gd name="T47" fmla="*/ 2147483647 h 1341"/>
              <a:gd name="T48" fmla="*/ 2147483647 w 4133"/>
              <a:gd name="T49" fmla="*/ 2147483647 h 1341"/>
              <a:gd name="T50" fmla="*/ 2147483647 w 4133"/>
              <a:gd name="T51" fmla="*/ 2147483647 h 1341"/>
              <a:gd name="T52" fmla="*/ 2147483647 w 4133"/>
              <a:gd name="T53" fmla="*/ 2147483647 h 1341"/>
              <a:gd name="T54" fmla="*/ 2147483647 w 4133"/>
              <a:gd name="T55" fmla="*/ 2147483647 h 1341"/>
              <a:gd name="T56" fmla="*/ 2147483647 w 4133"/>
              <a:gd name="T57" fmla="*/ 2147483647 h 1341"/>
              <a:gd name="T58" fmla="*/ 2147483647 w 4133"/>
              <a:gd name="T59" fmla="*/ 2147483647 h 1341"/>
              <a:gd name="T60" fmla="*/ 2147483647 w 4133"/>
              <a:gd name="T61" fmla="*/ 2147483647 h 1341"/>
              <a:gd name="T62" fmla="*/ 2147483647 w 4133"/>
              <a:gd name="T63" fmla="*/ 2147483647 h 1341"/>
              <a:gd name="T64" fmla="*/ 2147483647 w 4133"/>
              <a:gd name="T65" fmla="*/ 2147483647 h 1341"/>
              <a:gd name="T66" fmla="*/ 2147483647 w 4133"/>
              <a:gd name="T67" fmla="*/ 2147483647 h 1341"/>
              <a:gd name="T68" fmla="*/ 2147483647 w 4133"/>
              <a:gd name="T69" fmla="*/ 2147483647 h 1341"/>
              <a:gd name="T70" fmla="*/ 2147483647 w 4133"/>
              <a:gd name="T71" fmla="*/ 2147483647 h 1341"/>
              <a:gd name="T72" fmla="*/ 2147483647 w 4133"/>
              <a:gd name="T73" fmla="*/ 2147483647 h 1341"/>
              <a:gd name="T74" fmla="*/ 2147483647 w 4133"/>
              <a:gd name="T75" fmla="*/ 2147483647 h 1341"/>
              <a:gd name="T76" fmla="*/ 2147483647 w 4133"/>
              <a:gd name="T77" fmla="*/ 2147483647 h 1341"/>
              <a:gd name="T78" fmla="*/ 2147483647 w 4133"/>
              <a:gd name="T79" fmla="*/ 2147483647 h 1341"/>
              <a:gd name="T80" fmla="*/ 2147483647 w 4133"/>
              <a:gd name="T81" fmla="*/ 2147483647 h 1341"/>
              <a:gd name="T82" fmla="*/ 2147483647 w 4133"/>
              <a:gd name="T83" fmla="*/ 2147483647 h 1341"/>
              <a:gd name="T84" fmla="*/ 2147483647 w 4133"/>
              <a:gd name="T85" fmla="*/ 2147483647 h 1341"/>
              <a:gd name="T86" fmla="*/ 2147483647 w 4133"/>
              <a:gd name="T87" fmla="*/ 2147483647 h 1341"/>
              <a:gd name="T88" fmla="*/ 2147483647 w 4133"/>
              <a:gd name="T89" fmla="*/ 2147483647 h 1341"/>
              <a:gd name="T90" fmla="*/ 2147483647 w 4133"/>
              <a:gd name="T91" fmla="*/ 2147483647 h 1341"/>
              <a:gd name="T92" fmla="*/ 2147483647 w 4133"/>
              <a:gd name="T93" fmla="*/ 2147483647 h 1341"/>
              <a:gd name="T94" fmla="*/ 2147483647 w 4133"/>
              <a:gd name="T95" fmla="*/ 2147483647 h 1341"/>
              <a:gd name="T96" fmla="*/ 2147483647 w 4133"/>
              <a:gd name="T97" fmla="*/ 2147483647 h 1341"/>
              <a:gd name="T98" fmla="*/ 2147483647 w 4133"/>
              <a:gd name="T99" fmla="*/ 2147483647 h 1341"/>
              <a:gd name="T100" fmla="*/ 2147483647 w 4133"/>
              <a:gd name="T101" fmla="*/ 2147483647 h 1341"/>
              <a:gd name="T102" fmla="*/ 2147483647 w 4133"/>
              <a:gd name="T103" fmla="*/ 2147483647 h 1341"/>
              <a:gd name="T104" fmla="*/ 2147483647 w 4133"/>
              <a:gd name="T105" fmla="*/ 2147483647 h 1341"/>
              <a:gd name="T106" fmla="*/ 2147483647 w 4133"/>
              <a:gd name="T107" fmla="*/ 2147483647 h 13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33"/>
              <a:gd name="T163" fmla="*/ 0 h 1341"/>
              <a:gd name="T164" fmla="*/ 4133 w 4133"/>
              <a:gd name="T165" fmla="*/ 1341 h 13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33" h="1341">
                <a:moveTo>
                  <a:pt x="4133" y="1341"/>
                </a:moveTo>
                <a:lnTo>
                  <a:pt x="3718" y="1341"/>
                </a:lnTo>
                <a:lnTo>
                  <a:pt x="3718" y="1307"/>
                </a:lnTo>
                <a:lnTo>
                  <a:pt x="3664" y="1307"/>
                </a:lnTo>
                <a:lnTo>
                  <a:pt x="3664" y="1282"/>
                </a:lnTo>
                <a:lnTo>
                  <a:pt x="3628" y="1282"/>
                </a:lnTo>
                <a:lnTo>
                  <a:pt x="3628" y="1260"/>
                </a:lnTo>
                <a:lnTo>
                  <a:pt x="3605" y="1260"/>
                </a:lnTo>
                <a:lnTo>
                  <a:pt x="3605" y="1233"/>
                </a:lnTo>
                <a:lnTo>
                  <a:pt x="3565" y="1233"/>
                </a:lnTo>
                <a:lnTo>
                  <a:pt x="3565" y="1227"/>
                </a:lnTo>
                <a:lnTo>
                  <a:pt x="3544" y="1227"/>
                </a:lnTo>
                <a:lnTo>
                  <a:pt x="3544" y="1217"/>
                </a:lnTo>
                <a:lnTo>
                  <a:pt x="3448" y="1217"/>
                </a:lnTo>
                <a:lnTo>
                  <a:pt x="3448" y="1199"/>
                </a:lnTo>
                <a:lnTo>
                  <a:pt x="3429" y="1187"/>
                </a:lnTo>
                <a:lnTo>
                  <a:pt x="3411" y="1175"/>
                </a:lnTo>
                <a:lnTo>
                  <a:pt x="3070" y="1175"/>
                </a:lnTo>
                <a:lnTo>
                  <a:pt x="3070" y="1147"/>
                </a:lnTo>
                <a:lnTo>
                  <a:pt x="2943" y="1147"/>
                </a:lnTo>
                <a:lnTo>
                  <a:pt x="2943" y="1126"/>
                </a:lnTo>
                <a:lnTo>
                  <a:pt x="2870" y="1126"/>
                </a:lnTo>
                <a:lnTo>
                  <a:pt x="2870" y="1115"/>
                </a:lnTo>
                <a:lnTo>
                  <a:pt x="2753" y="1115"/>
                </a:lnTo>
                <a:lnTo>
                  <a:pt x="2753" y="1100"/>
                </a:lnTo>
                <a:lnTo>
                  <a:pt x="2654" y="1100"/>
                </a:lnTo>
                <a:lnTo>
                  <a:pt x="2654" y="1086"/>
                </a:lnTo>
                <a:lnTo>
                  <a:pt x="2569" y="1086"/>
                </a:lnTo>
                <a:lnTo>
                  <a:pt x="2569" y="1074"/>
                </a:lnTo>
                <a:lnTo>
                  <a:pt x="2498" y="1074"/>
                </a:lnTo>
                <a:lnTo>
                  <a:pt x="2498" y="1062"/>
                </a:lnTo>
                <a:lnTo>
                  <a:pt x="2239" y="1062"/>
                </a:lnTo>
                <a:lnTo>
                  <a:pt x="2239" y="1048"/>
                </a:lnTo>
                <a:lnTo>
                  <a:pt x="2168" y="1048"/>
                </a:lnTo>
                <a:lnTo>
                  <a:pt x="2168" y="1037"/>
                </a:lnTo>
                <a:lnTo>
                  <a:pt x="2128" y="1037"/>
                </a:lnTo>
                <a:lnTo>
                  <a:pt x="2128" y="1025"/>
                </a:lnTo>
                <a:lnTo>
                  <a:pt x="2070" y="1025"/>
                </a:lnTo>
                <a:lnTo>
                  <a:pt x="2070" y="1015"/>
                </a:lnTo>
                <a:lnTo>
                  <a:pt x="1948" y="1015"/>
                </a:lnTo>
                <a:lnTo>
                  <a:pt x="1948" y="1002"/>
                </a:lnTo>
                <a:lnTo>
                  <a:pt x="1875" y="1002"/>
                </a:lnTo>
                <a:lnTo>
                  <a:pt x="1875" y="988"/>
                </a:lnTo>
                <a:lnTo>
                  <a:pt x="1783" y="988"/>
                </a:lnTo>
                <a:lnTo>
                  <a:pt x="1783" y="971"/>
                </a:lnTo>
                <a:lnTo>
                  <a:pt x="1740" y="971"/>
                </a:lnTo>
                <a:lnTo>
                  <a:pt x="1740" y="957"/>
                </a:lnTo>
                <a:lnTo>
                  <a:pt x="1706" y="957"/>
                </a:lnTo>
                <a:lnTo>
                  <a:pt x="1706" y="943"/>
                </a:lnTo>
                <a:lnTo>
                  <a:pt x="1683" y="943"/>
                </a:lnTo>
                <a:lnTo>
                  <a:pt x="1683" y="930"/>
                </a:lnTo>
                <a:lnTo>
                  <a:pt x="1604" y="930"/>
                </a:lnTo>
                <a:lnTo>
                  <a:pt x="1604" y="917"/>
                </a:lnTo>
                <a:lnTo>
                  <a:pt x="1464" y="917"/>
                </a:lnTo>
                <a:lnTo>
                  <a:pt x="1464" y="898"/>
                </a:lnTo>
                <a:lnTo>
                  <a:pt x="1405" y="898"/>
                </a:lnTo>
                <a:lnTo>
                  <a:pt x="1405" y="881"/>
                </a:lnTo>
                <a:lnTo>
                  <a:pt x="1361" y="881"/>
                </a:lnTo>
                <a:lnTo>
                  <a:pt x="1361" y="871"/>
                </a:lnTo>
                <a:lnTo>
                  <a:pt x="1336" y="871"/>
                </a:lnTo>
                <a:lnTo>
                  <a:pt x="1336" y="860"/>
                </a:lnTo>
                <a:lnTo>
                  <a:pt x="1286" y="860"/>
                </a:lnTo>
                <a:lnTo>
                  <a:pt x="1286" y="846"/>
                </a:lnTo>
                <a:lnTo>
                  <a:pt x="1247" y="846"/>
                </a:lnTo>
                <a:lnTo>
                  <a:pt x="1247" y="831"/>
                </a:lnTo>
                <a:lnTo>
                  <a:pt x="1205" y="831"/>
                </a:lnTo>
                <a:lnTo>
                  <a:pt x="1205" y="820"/>
                </a:lnTo>
                <a:lnTo>
                  <a:pt x="1151" y="820"/>
                </a:lnTo>
                <a:lnTo>
                  <a:pt x="1151" y="807"/>
                </a:lnTo>
                <a:lnTo>
                  <a:pt x="1119" y="807"/>
                </a:lnTo>
                <a:lnTo>
                  <a:pt x="1119" y="793"/>
                </a:lnTo>
                <a:lnTo>
                  <a:pt x="1079" y="793"/>
                </a:lnTo>
                <a:lnTo>
                  <a:pt x="1079" y="783"/>
                </a:lnTo>
                <a:lnTo>
                  <a:pt x="1044" y="783"/>
                </a:lnTo>
                <a:lnTo>
                  <a:pt x="1044" y="766"/>
                </a:lnTo>
                <a:lnTo>
                  <a:pt x="988" y="766"/>
                </a:lnTo>
                <a:lnTo>
                  <a:pt x="988" y="753"/>
                </a:lnTo>
                <a:lnTo>
                  <a:pt x="954" y="753"/>
                </a:lnTo>
                <a:lnTo>
                  <a:pt x="954" y="742"/>
                </a:lnTo>
                <a:lnTo>
                  <a:pt x="923" y="742"/>
                </a:lnTo>
                <a:lnTo>
                  <a:pt x="923" y="733"/>
                </a:lnTo>
                <a:lnTo>
                  <a:pt x="879" y="733"/>
                </a:lnTo>
                <a:lnTo>
                  <a:pt x="879" y="722"/>
                </a:lnTo>
                <a:lnTo>
                  <a:pt x="846" y="722"/>
                </a:lnTo>
                <a:lnTo>
                  <a:pt x="846" y="709"/>
                </a:lnTo>
                <a:lnTo>
                  <a:pt x="810" y="709"/>
                </a:lnTo>
                <a:lnTo>
                  <a:pt x="810" y="693"/>
                </a:lnTo>
                <a:lnTo>
                  <a:pt x="779" y="693"/>
                </a:lnTo>
                <a:lnTo>
                  <a:pt x="779" y="678"/>
                </a:lnTo>
                <a:lnTo>
                  <a:pt x="754" y="678"/>
                </a:lnTo>
                <a:lnTo>
                  <a:pt x="754" y="664"/>
                </a:lnTo>
                <a:lnTo>
                  <a:pt x="722" y="664"/>
                </a:lnTo>
                <a:lnTo>
                  <a:pt x="722" y="644"/>
                </a:lnTo>
                <a:lnTo>
                  <a:pt x="689" y="644"/>
                </a:lnTo>
                <a:lnTo>
                  <a:pt x="689" y="633"/>
                </a:lnTo>
                <a:lnTo>
                  <a:pt x="656" y="633"/>
                </a:lnTo>
                <a:lnTo>
                  <a:pt x="656" y="616"/>
                </a:lnTo>
                <a:lnTo>
                  <a:pt x="630" y="616"/>
                </a:lnTo>
                <a:lnTo>
                  <a:pt x="630" y="600"/>
                </a:lnTo>
                <a:lnTo>
                  <a:pt x="605" y="600"/>
                </a:lnTo>
                <a:lnTo>
                  <a:pt x="605" y="586"/>
                </a:lnTo>
                <a:lnTo>
                  <a:pt x="593" y="586"/>
                </a:lnTo>
                <a:lnTo>
                  <a:pt x="593" y="570"/>
                </a:lnTo>
                <a:lnTo>
                  <a:pt x="566" y="570"/>
                </a:lnTo>
                <a:lnTo>
                  <a:pt x="566" y="552"/>
                </a:lnTo>
                <a:lnTo>
                  <a:pt x="538" y="552"/>
                </a:lnTo>
                <a:lnTo>
                  <a:pt x="538" y="536"/>
                </a:lnTo>
                <a:lnTo>
                  <a:pt x="520" y="536"/>
                </a:lnTo>
                <a:lnTo>
                  <a:pt x="520" y="521"/>
                </a:lnTo>
                <a:lnTo>
                  <a:pt x="499" y="521"/>
                </a:lnTo>
                <a:lnTo>
                  <a:pt x="499" y="507"/>
                </a:lnTo>
                <a:lnTo>
                  <a:pt x="488" y="507"/>
                </a:lnTo>
                <a:lnTo>
                  <a:pt x="488" y="491"/>
                </a:lnTo>
                <a:lnTo>
                  <a:pt x="472" y="491"/>
                </a:lnTo>
                <a:lnTo>
                  <a:pt x="472" y="478"/>
                </a:lnTo>
                <a:lnTo>
                  <a:pt x="455" y="478"/>
                </a:lnTo>
                <a:lnTo>
                  <a:pt x="455" y="468"/>
                </a:lnTo>
                <a:lnTo>
                  <a:pt x="428" y="468"/>
                </a:lnTo>
                <a:lnTo>
                  <a:pt x="428" y="453"/>
                </a:lnTo>
                <a:lnTo>
                  <a:pt x="413" y="453"/>
                </a:lnTo>
                <a:lnTo>
                  <a:pt x="413" y="428"/>
                </a:lnTo>
                <a:lnTo>
                  <a:pt x="396" y="428"/>
                </a:lnTo>
                <a:lnTo>
                  <a:pt x="396" y="410"/>
                </a:lnTo>
                <a:lnTo>
                  <a:pt x="380" y="410"/>
                </a:lnTo>
                <a:lnTo>
                  <a:pt x="380" y="380"/>
                </a:lnTo>
                <a:lnTo>
                  <a:pt x="367" y="380"/>
                </a:lnTo>
                <a:lnTo>
                  <a:pt x="367" y="360"/>
                </a:lnTo>
                <a:lnTo>
                  <a:pt x="351" y="360"/>
                </a:lnTo>
                <a:lnTo>
                  <a:pt x="351" y="347"/>
                </a:lnTo>
                <a:lnTo>
                  <a:pt x="327" y="347"/>
                </a:lnTo>
                <a:lnTo>
                  <a:pt x="327" y="323"/>
                </a:lnTo>
                <a:lnTo>
                  <a:pt x="313" y="323"/>
                </a:lnTo>
                <a:lnTo>
                  <a:pt x="313" y="311"/>
                </a:lnTo>
                <a:lnTo>
                  <a:pt x="296" y="311"/>
                </a:lnTo>
                <a:lnTo>
                  <a:pt x="296" y="291"/>
                </a:lnTo>
                <a:lnTo>
                  <a:pt x="280" y="291"/>
                </a:lnTo>
                <a:lnTo>
                  <a:pt x="280" y="278"/>
                </a:lnTo>
                <a:lnTo>
                  <a:pt x="259" y="278"/>
                </a:lnTo>
                <a:lnTo>
                  <a:pt x="259" y="258"/>
                </a:lnTo>
                <a:lnTo>
                  <a:pt x="233" y="258"/>
                </a:lnTo>
                <a:lnTo>
                  <a:pt x="233" y="228"/>
                </a:lnTo>
                <a:lnTo>
                  <a:pt x="210" y="228"/>
                </a:lnTo>
                <a:lnTo>
                  <a:pt x="210" y="213"/>
                </a:lnTo>
                <a:lnTo>
                  <a:pt x="194" y="213"/>
                </a:lnTo>
                <a:lnTo>
                  <a:pt x="194" y="186"/>
                </a:lnTo>
                <a:lnTo>
                  <a:pt x="186" y="186"/>
                </a:lnTo>
                <a:lnTo>
                  <a:pt x="186" y="163"/>
                </a:lnTo>
                <a:lnTo>
                  <a:pt x="163" y="163"/>
                </a:lnTo>
                <a:lnTo>
                  <a:pt x="163" y="142"/>
                </a:lnTo>
                <a:lnTo>
                  <a:pt x="144" y="142"/>
                </a:lnTo>
                <a:lnTo>
                  <a:pt x="144" y="111"/>
                </a:lnTo>
                <a:lnTo>
                  <a:pt x="133" y="111"/>
                </a:lnTo>
                <a:lnTo>
                  <a:pt x="133" y="96"/>
                </a:lnTo>
                <a:lnTo>
                  <a:pt x="117" y="96"/>
                </a:lnTo>
                <a:lnTo>
                  <a:pt x="117" y="82"/>
                </a:lnTo>
                <a:lnTo>
                  <a:pt x="100" y="82"/>
                </a:lnTo>
                <a:lnTo>
                  <a:pt x="100" y="63"/>
                </a:lnTo>
                <a:lnTo>
                  <a:pt x="83" y="63"/>
                </a:lnTo>
                <a:lnTo>
                  <a:pt x="83" y="43"/>
                </a:lnTo>
                <a:lnTo>
                  <a:pt x="73" y="36"/>
                </a:lnTo>
                <a:lnTo>
                  <a:pt x="73" y="17"/>
                </a:lnTo>
                <a:lnTo>
                  <a:pt x="46" y="17"/>
                </a:lnTo>
                <a:lnTo>
                  <a:pt x="46" y="0"/>
                </a:lnTo>
                <a:lnTo>
                  <a:pt x="0" y="0"/>
                </a:lnTo>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u="none" dirty="0">
              <a:latin typeface="+mj-lt"/>
            </a:endParaRPr>
          </a:p>
        </p:txBody>
      </p:sp>
      <p:grpSp>
        <p:nvGrpSpPr>
          <p:cNvPr id="51" name="Group 64"/>
          <p:cNvGrpSpPr>
            <a:grpSpLocks/>
          </p:cNvGrpSpPr>
          <p:nvPr/>
        </p:nvGrpSpPr>
        <p:grpSpPr bwMode="auto">
          <a:xfrm>
            <a:off x="5232400" y="2524125"/>
            <a:ext cx="3346450" cy="3149600"/>
            <a:chOff x="538" y="1444"/>
            <a:chExt cx="4496" cy="1984"/>
          </a:xfrm>
        </p:grpSpPr>
        <p:sp>
          <p:nvSpPr>
            <p:cNvPr id="52" name="Line 65"/>
            <p:cNvSpPr>
              <a:spLocks noChangeShapeType="1"/>
            </p:cNvSpPr>
            <p:nvPr/>
          </p:nvSpPr>
          <p:spPr bwMode="auto">
            <a:xfrm>
              <a:off x="599" y="1444"/>
              <a:ext cx="1" cy="1919"/>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53" name="Line 66"/>
            <p:cNvSpPr>
              <a:spLocks noChangeShapeType="1"/>
            </p:cNvSpPr>
            <p:nvPr/>
          </p:nvSpPr>
          <p:spPr bwMode="auto">
            <a:xfrm>
              <a:off x="599" y="3363"/>
              <a:ext cx="4435" cy="1"/>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grpSp>
          <p:nvGrpSpPr>
            <p:cNvPr id="54" name="Group 67"/>
            <p:cNvGrpSpPr>
              <a:grpSpLocks/>
            </p:cNvGrpSpPr>
            <p:nvPr/>
          </p:nvGrpSpPr>
          <p:grpSpPr bwMode="auto">
            <a:xfrm>
              <a:off x="676" y="3363"/>
              <a:ext cx="3960" cy="65"/>
              <a:chOff x="676" y="3363"/>
              <a:chExt cx="3960" cy="40"/>
            </a:xfrm>
          </p:grpSpPr>
          <p:sp>
            <p:nvSpPr>
              <p:cNvPr id="62" name="Line 68"/>
              <p:cNvSpPr>
                <a:spLocks noChangeShapeType="1"/>
              </p:cNvSpPr>
              <p:nvPr/>
            </p:nvSpPr>
            <p:spPr bwMode="auto">
              <a:xfrm>
                <a:off x="676" y="3363"/>
                <a:ext cx="1" cy="40"/>
              </a:xfrm>
              <a:prstGeom prst="line">
                <a:avLst/>
              </a:prstGeom>
              <a:noFill/>
              <a:ln w="1905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63" name="Line 69"/>
              <p:cNvSpPr>
                <a:spLocks noChangeShapeType="1"/>
              </p:cNvSpPr>
              <p:nvPr/>
            </p:nvSpPr>
            <p:spPr bwMode="auto">
              <a:xfrm>
                <a:off x="1996" y="3363"/>
                <a:ext cx="1" cy="40"/>
              </a:xfrm>
              <a:prstGeom prst="line">
                <a:avLst/>
              </a:prstGeom>
              <a:noFill/>
              <a:ln w="1905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64" name="Line 70"/>
              <p:cNvSpPr>
                <a:spLocks noChangeShapeType="1"/>
              </p:cNvSpPr>
              <p:nvPr/>
            </p:nvSpPr>
            <p:spPr bwMode="auto">
              <a:xfrm>
                <a:off x="3308" y="3363"/>
                <a:ext cx="1" cy="40"/>
              </a:xfrm>
              <a:prstGeom prst="line">
                <a:avLst/>
              </a:prstGeom>
              <a:noFill/>
              <a:ln w="1905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65" name="Line 71"/>
              <p:cNvSpPr>
                <a:spLocks noChangeShapeType="1"/>
              </p:cNvSpPr>
              <p:nvPr/>
            </p:nvSpPr>
            <p:spPr bwMode="auto">
              <a:xfrm>
                <a:off x="4635" y="3363"/>
                <a:ext cx="1" cy="40"/>
              </a:xfrm>
              <a:prstGeom prst="line">
                <a:avLst/>
              </a:prstGeom>
              <a:noFill/>
              <a:ln w="28575">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grpSp>
        <p:grpSp>
          <p:nvGrpSpPr>
            <p:cNvPr id="55" name="Group 72"/>
            <p:cNvGrpSpPr>
              <a:grpSpLocks/>
            </p:cNvGrpSpPr>
            <p:nvPr/>
          </p:nvGrpSpPr>
          <p:grpSpPr bwMode="auto">
            <a:xfrm>
              <a:off x="538" y="1508"/>
              <a:ext cx="61" cy="1800"/>
              <a:chOff x="538" y="1508"/>
              <a:chExt cx="61" cy="1800"/>
            </a:xfrm>
          </p:grpSpPr>
          <p:sp>
            <p:nvSpPr>
              <p:cNvPr id="56" name="Line 73"/>
              <p:cNvSpPr>
                <a:spLocks noChangeShapeType="1"/>
              </p:cNvSpPr>
              <p:nvPr/>
            </p:nvSpPr>
            <p:spPr bwMode="auto">
              <a:xfrm flipH="1">
                <a:off x="538" y="3307"/>
                <a:ext cx="61" cy="1"/>
              </a:xfrm>
              <a:prstGeom prst="line">
                <a:avLst/>
              </a:prstGeom>
              <a:noFill/>
              <a:ln w="1905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57" name="Line 74"/>
              <p:cNvSpPr>
                <a:spLocks noChangeShapeType="1"/>
              </p:cNvSpPr>
              <p:nvPr/>
            </p:nvSpPr>
            <p:spPr bwMode="auto">
              <a:xfrm flipH="1">
                <a:off x="538" y="2948"/>
                <a:ext cx="61" cy="1"/>
              </a:xfrm>
              <a:prstGeom prst="line">
                <a:avLst/>
              </a:prstGeom>
              <a:noFill/>
              <a:ln w="1905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58" name="Line 75"/>
              <p:cNvSpPr>
                <a:spLocks noChangeShapeType="1"/>
              </p:cNvSpPr>
              <p:nvPr/>
            </p:nvSpPr>
            <p:spPr bwMode="auto">
              <a:xfrm flipH="1">
                <a:off x="538" y="2587"/>
                <a:ext cx="61" cy="1"/>
              </a:xfrm>
              <a:prstGeom prst="line">
                <a:avLst/>
              </a:prstGeom>
              <a:noFill/>
              <a:ln w="1905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59" name="Line 76"/>
              <p:cNvSpPr>
                <a:spLocks noChangeShapeType="1"/>
              </p:cNvSpPr>
              <p:nvPr/>
            </p:nvSpPr>
            <p:spPr bwMode="auto">
              <a:xfrm flipH="1">
                <a:off x="538" y="2228"/>
                <a:ext cx="61" cy="1"/>
              </a:xfrm>
              <a:prstGeom prst="line">
                <a:avLst/>
              </a:prstGeom>
              <a:noFill/>
              <a:ln w="1905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60" name="Line 77"/>
              <p:cNvSpPr>
                <a:spLocks noChangeShapeType="1"/>
              </p:cNvSpPr>
              <p:nvPr/>
            </p:nvSpPr>
            <p:spPr bwMode="auto">
              <a:xfrm flipH="1">
                <a:off x="538" y="1867"/>
                <a:ext cx="61" cy="1"/>
              </a:xfrm>
              <a:prstGeom prst="line">
                <a:avLst/>
              </a:prstGeom>
              <a:noFill/>
              <a:ln w="1905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61" name="Line 78"/>
              <p:cNvSpPr>
                <a:spLocks noChangeShapeType="1"/>
              </p:cNvSpPr>
              <p:nvPr/>
            </p:nvSpPr>
            <p:spPr bwMode="auto">
              <a:xfrm flipH="1">
                <a:off x="538" y="1508"/>
                <a:ext cx="61" cy="1"/>
              </a:xfrm>
              <a:prstGeom prst="line">
                <a:avLst/>
              </a:prstGeom>
              <a:noFill/>
              <a:ln w="1905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grpSp>
      </p:grpSp>
      <p:grpSp>
        <p:nvGrpSpPr>
          <p:cNvPr id="66" name="Group 79"/>
          <p:cNvGrpSpPr>
            <a:grpSpLocks/>
          </p:cNvGrpSpPr>
          <p:nvPr/>
        </p:nvGrpSpPr>
        <p:grpSpPr bwMode="auto">
          <a:xfrm>
            <a:off x="5183188" y="5718183"/>
            <a:ext cx="3256119" cy="338138"/>
            <a:chOff x="572" y="3408"/>
            <a:chExt cx="4378" cy="213"/>
          </a:xfrm>
        </p:grpSpPr>
        <p:sp>
          <p:nvSpPr>
            <p:cNvPr id="67" name="Rectangle 4"/>
            <p:cNvSpPr>
              <a:spLocks noChangeArrowheads="1"/>
            </p:cNvSpPr>
            <p:nvPr/>
          </p:nvSpPr>
          <p:spPr bwMode="auto">
            <a:xfrm>
              <a:off x="572" y="3408"/>
              <a:ext cx="401" cy="213"/>
            </a:xfrm>
            <a:prstGeom prst="rect">
              <a:avLst/>
            </a:prstGeom>
            <a:noFill/>
            <a:ln w="9525">
              <a:noFill/>
              <a:miter lim="800000"/>
              <a:headEnd/>
              <a:tailEnd/>
            </a:ln>
          </p:spPr>
          <p:txBody>
            <a:bodyPr wrap="none">
              <a:spAutoFit/>
            </a:bodyPr>
            <a:lstStyle/>
            <a:p>
              <a:pPr>
                <a:defRPr/>
              </a:pPr>
              <a:r>
                <a:rPr lang="en-US" sz="1600" u="none" dirty="0">
                  <a:latin typeface="+mj-lt"/>
                </a:rPr>
                <a:t>0</a:t>
              </a:r>
            </a:p>
          </p:txBody>
        </p:sp>
        <p:sp>
          <p:nvSpPr>
            <p:cNvPr id="68" name="Rectangle 4"/>
            <p:cNvSpPr>
              <a:spLocks noChangeArrowheads="1"/>
            </p:cNvSpPr>
            <p:nvPr/>
          </p:nvSpPr>
          <p:spPr bwMode="auto">
            <a:xfrm>
              <a:off x="1898" y="3408"/>
              <a:ext cx="401" cy="213"/>
            </a:xfrm>
            <a:prstGeom prst="rect">
              <a:avLst/>
            </a:prstGeom>
            <a:noFill/>
            <a:ln w="9525">
              <a:noFill/>
              <a:miter lim="800000"/>
              <a:headEnd/>
              <a:tailEnd/>
            </a:ln>
          </p:spPr>
          <p:txBody>
            <a:bodyPr wrap="none">
              <a:spAutoFit/>
            </a:bodyPr>
            <a:lstStyle/>
            <a:p>
              <a:pPr>
                <a:defRPr/>
              </a:pPr>
              <a:r>
                <a:rPr lang="en-US" sz="1600" u="none" dirty="0">
                  <a:latin typeface="+mj-lt"/>
                </a:rPr>
                <a:t>2</a:t>
              </a:r>
            </a:p>
          </p:txBody>
        </p:sp>
        <p:sp>
          <p:nvSpPr>
            <p:cNvPr id="69" name="Rectangle 4"/>
            <p:cNvSpPr>
              <a:spLocks noChangeArrowheads="1"/>
            </p:cNvSpPr>
            <p:nvPr/>
          </p:nvSpPr>
          <p:spPr bwMode="auto">
            <a:xfrm>
              <a:off x="3221" y="3408"/>
              <a:ext cx="401" cy="213"/>
            </a:xfrm>
            <a:prstGeom prst="rect">
              <a:avLst/>
            </a:prstGeom>
            <a:noFill/>
            <a:ln w="9525">
              <a:noFill/>
              <a:miter lim="800000"/>
              <a:headEnd/>
              <a:tailEnd/>
            </a:ln>
          </p:spPr>
          <p:txBody>
            <a:bodyPr wrap="none">
              <a:spAutoFit/>
            </a:bodyPr>
            <a:lstStyle/>
            <a:p>
              <a:pPr>
                <a:defRPr/>
              </a:pPr>
              <a:r>
                <a:rPr lang="en-US" sz="1600" u="none" dirty="0">
                  <a:latin typeface="+mj-lt"/>
                </a:rPr>
                <a:t>4</a:t>
              </a:r>
            </a:p>
          </p:txBody>
        </p:sp>
        <p:sp>
          <p:nvSpPr>
            <p:cNvPr id="70" name="Rectangle 4"/>
            <p:cNvSpPr>
              <a:spLocks noChangeArrowheads="1"/>
            </p:cNvSpPr>
            <p:nvPr/>
          </p:nvSpPr>
          <p:spPr bwMode="auto">
            <a:xfrm>
              <a:off x="4549" y="3408"/>
              <a:ext cx="401" cy="213"/>
            </a:xfrm>
            <a:prstGeom prst="rect">
              <a:avLst/>
            </a:prstGeom>
            <a:noFill/>
            <a:ln w="9525">
              <a:noFill/>
              <a:miter lim="800000"/>
              <a:headEnd/>
              <a:tailEnd/>
            </a:ln>
          </p:spPr>
          <p:txBody>
            <a:bodyPr wrap="none">
              <a:spAutoFit/>
            </a:bodyPr>
            <a:lstStyle/>
            <a:p>
              <a:pPr>
                <a:defRPr/>
              </a:pPr>
              <a:r>
                <a:rPr lang="en-US" sz="1600" u="none" dirty="0">
                  <a:latin typeface="+mj-lt"/>
                </a:rPr>
                <a:t>6</a:t>
              </a:r>
            </a:p>
          </p:txBody>
        </p:sp>
      </p:grpSp>
      <p:grpSp>
        <p:nvGrpSpPr>
          <p:cNvPr id="71" name="Group 84"/>
          <p:cNvGrpSpPr>
            <a:grpSpLocks/>
          </p:cNvGrpSpPr>
          <p:nvPr/>
        </p:nvGrpSpPr>
        <p:grpSpPr bwMode="auto">
          <a:xfrm>
            <a:off x="4735051" y="2457451"/>
            <a:ext cx="525924" cy="3195638"/>
            <a:chOff x="-131" y="1402"/>
            <a:chExt cx="707" cy="2013"/>
          </a:xfrm>
        </p:grpSpPr>
        <p:sp>
          <p:nvSpPr>
            <p:cNvPr id="72" name="Rectangle 4"/>
            <p:cNvSpPr>
              <a:spLocks noChangeArrowheads="1"/>
            </p:cNvSpPr>
            <p:nvPr/>
          </p:nvSpPr>
          <p:spPr bwMode="auto">
            <a:xfrm>
              <a:off x="175" y="3202"/>
              <a:ext cx="401" cy="213"/>
            </a:xfrm>
            <a:prstGeom prst="rect">
              <a:avLst/>
            </a:prstGeom>
            <a:noFill/>
            <a:ln w="9525">
              <a:noFill/>
              <a:miter lim="800000"/>
              <a:headEnd/>
              <a:tailEnd/>
            </a:ln>
          </p:spPr>
          <p:txBody>
            <a:bodyPr wrap="none" anchor="ctr">
              <a:spAutoFit/>
            </a:bodyPr>
            <a:lstStyle/>
            <a:p>
              <a:pPr algn="r">
                <a:defRPr/>
              </a:pPr>
              <a:r>
                <a:rPr lang="en-US" sz="1600" u="none" dirty="0">
                  <a:latin typeface="+mj-lt"/>
                </a:rPr>
                <a:t>0</a:t>
              </a:r>
            </a:p>
          </p:txBody>
        </p:sp>
        <p:sp>
          <p:nvSpPr>
            <p:cNvPr id="73" name="Rectangle 4"/>
            <p:cNvSpPr>
              <a:spLocks noChangeArrowheads="1"/>
            </p:cNvSpPr>
            <p:nvPr/>
          </p:nvSpPr>
          <p:spPr bwMode="auto">
            <a:xfrm>
              <a:off x="22" y="2842"/>
              <a:ext cx="554" cy="213"/>
            </a:xfrm>
            <a:prstGeom prst="rect">
              <a:avLst/>
            </a:prstGeom>
            <a:noFill/>
            <a:ln w="9525">
              <a:noFill/>
              <a:miter lim="800000"/>
              <a:headEnd/>
              <a:tailEnd/>
            </a:ln>
          </p:spPr>
          <p:txBody>
            <a:bodyPr wrap="none" anchor="ctr">
              <a:spAutoFit/>
            </a:bodyPr>
            <a:lstStyle/>
            <a:p>
              <a:pPr algn="r">
                <a:defRPr/>
              </a:pPr>
              <a:r>
                <a:rPr lang="en-US" sz="1600" u="none" dirty="0">
                  <a:latin typeface="+mj-lt"/>
                </a:rPr>
                <a:t>20</a:t>
              </a:r>
            </a:p>
          </p:txBody>
        </p:sp>
        <p:sp>
          <p:nvSpPr>
            <p:cNvPr id="74" name="Rectangle 4"/>
            <p:cNvSpPr>
              <a:spLocks noChangeArrowheads="1"/>
            </p:cNvSpPr>
            <p:nvPr/>
          </p:nvSpPr>
          <p:spPr bwMode="auto">
            <a:xfrm>
              <a:off x="22" y="2482"/>
              <a:ext cx="554" cy="213"/>
            </a:xfrm>
            <a:prstGeom prst="rect">
              <a:avLst/>
            </a:prstGeom>
            <a:noFill/>
            <a:ln w="9525">
              <a:noFill/>
              <a:miter lim="800000"/>
              <a:headEnd/>
              <a:tailEnd/>
            </a:ln>
          </p:spPr>
          <p:txBody>
            <a:bodyPr wrap="none" anchor="ctr">
              <a:spAutoFit/>
            </a:bodyPr>
            <a:lstStyle/>
            <a:p>
              <a:pPr algn="r">
                <a:defRPr/>
              </a:pPr>
              <a:r>
                <a:rPr lang="en-US" sz="1600" u="none" dirty="0">
                  <a:latin typeface="+mj-lt"/>
                </a:rPr>
                <a:t>40</a:t>
              </a:r>
            </a:p>
          </p:txBody>
        </p:sp>
        <p:sp>
          <p:nvSpPr>
            <p:cNvPr id="75" name="Rectangle 4"/>
            <p:cNvSpPr>
              <a:spLocks noChangeArrowheads="1"/>
            </p:cNvSpPr>
            <p:nvPr/>
          </p:nvSpPr>
          <p:spPr bwMode="auto">
            <a:xfrm>
              <a:off x="22" y="2122"/>
              <a:ext cx="554" cy="213"/>
            </a:xfrm>
            <a:prstGeom prst="rect">
              <a:avLst/>
            </a:prstGeom>
            <a:noFill/>
            <a:ln w="9525">
              <a:noFill/>
              <a:miter lim="800000"/>
              <a:headEnd/>
              <a:tailEnd/>
            </a:ln>
          </p:spPr>
          <p:txBody>
            <a:bodyPr wrap="none" anchor="ctr">
              <a:spAutoFit/>
            </a:bodyPr>
            <a:lstStyle/>
            <a:p>
              <a:pPr algn="r">
                <a:defRPr/>
              </a:pPr>
              <a:r>
                <a:rPr lang="en-US" sz="1600" u="none" dirty="0">
                  <a:latin typeface="+mj-lt"/>
                </a:rPr>
                <a:t>60</a:t>
              </a:r>
            </a:p>
          </p:txBody>
        </p:sp>
        <p:sp>
          <p:nvSpPr>
            <p:cNvPr id="76" name="Rectangle 4"/>
            <p:cNvSpPr>
              <a:spLocks noChangeArrowheads="1"/>
            </p:cNvSpPr>
            <p:nvPr/>
          </p:nvSpPr>
          <p:spPr bwMode="auto">
            <a:xfrm>
              <a:off x="22" y="1762"/>
              <a:ext cx="554" cy="213"/>
            </a:xfrm>
            <a:prstGeom prst="rect">
              <a:avLst/>
            </a:prstGeom>
            <a:noFill/>
            <a:ln w="9525">
              <a:noFill/>
              <a:miter lim="800000"/>
              <a:headEnd/>
              <a:tailEnd/>
            </a:ln>
          </p:spPr>
          <p:txBody>
            <a:bodyPr wrap="none" anchor="ctr">
              <a:spAutoFit/>
            </a:bodyPr>
            <a:lstStyle/>
            <a:p>
              <a:pPr algn="r">
                <a:defRPr/>
              </a:pPr>
              <a:r>
                <a:rPr lang="en-US" sz="1600" u="none" dirty="0">
                  <a:latin typeface="+mj-lt"/>
                </a:rPr>
                <a:t>80</a:t>
              </a:r>
            </a:p>
          </p:txBody>
        </p:sp>
        <p:sp>
          <p:nvSpPr>
            <p:cNvPr id="77" name="Rectangle 4"/>
            <p:cNvSpPr>
              <a:spLocks noChangeArrowheads="1"/>
            </p:cNvSpPr>
            <p:nvPr/>
          </p:nvSpPr>
          <p:spPr bwMode="auto">
            <a:xfrm>
              <a:off x="-131" y="1402"/>
              <a:ext cx="707" cy="213"/>
            </a:xfrm>
            <a:prstGeom prst="rect">
              <a:avLst/>
            </a:prstGeom>
            <a:noFill/>
            <a:ln w="9525">
              <a:noFill/>
              <a:miter lim="800000"/>
              <a:headEnd/>
              <a:tailEnd/>
            </a:ln>
          </p:spPr>
          <p:txBody>
            <a:bodyPr wrap="none" anchor="ctr">
              <a:spAutoFit/>
            </a:bodyPr>
            <a:lstStyle/>
            <a:p>
              <a:pPr algn="r">
                <a:defRPr/>
              </a:pPr>
              <a:r>
                <a:rPr lang="en-US" sz="1600" u="none" dirty="0">
                  <a:latin typeface="+mj-lt"/>
                </a:rPr>
                <a:t>100</a:t>
              </a:r>
            </a:p>
          </p:txBody>
        </p:sp>
      </p:grpSp>
      <p:sp>
        <p:nvSpPr>
          <p:cNvPr id="78" name="Rectangle 91"/>
          <p:cNvSpPr>
            <a:spLocks noChangeArrowheads="1"/>
          </p:cNvSpPr>
          <p:nvPr/>
        </p:nvSpPr>
        <p:spPr bwMode="auto">
          <a:xfrm rot="16200000">
            <a:off x="4523919" y="3899178"/>
            <a:ext cx="389850"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800" b="1" u="none" dirty="0" smtClean="0">
                <a:latin typeface="+mj-lt"/>
              </a:rPr>
              <a:t>%</a:t>
            </a:r>
            <a:endParaRPr lang="en-US" sz="1800" b="1" u="none" dirty="0">
              <a:latin typeface="+mj-lt"/>
            </a:endParaRPr>
          </a:p>
        </p:txBody>
      </p:sp>
      <p:sp>
        <p:nvSpPr>
          <p:cNvPr id="79" name="Rectangle 92"/>
          <p:cNvSpPr>
            <a:spLocks noChangeArrowheads="1"/>
          </p:cNvSpPr>
          <p:nvPr/>
        </p:nvSpPr>
        <p:spPr bwMode="auto">
          <a:xfrm>
            <a:off x="4985626" y="6010275"/>
            <a:ext cx="3390736"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800" b="1" u="none" dirty="0">
                <a:latin typeface="+mj-lt"/>
              </a:rPr>
              <a:t>Years after starting treatment</a:t>
            </a:r>
          </a:p>
        </p:txBody>
      </p:sp>
      <p:grpSp>
        <p:nvGrpSpPr>
          <p:cNvPr id="80" name="Group 3"/>
          <p:cNvGrpSpPr>
            <a:grpSpLocks/>
          </p:cNvGrpSpPr>
          <p:nvPr/>
        </p:nvGrpSpPr>
        <p:grpSpPr bwMode="auto">
          <a:xfrm>
            <a:off x="7351713" y="2681288"/>
            <a:ext cx="490537" cy="1198562"/>
            <a:chOff x="7305783" y="2373978"/>
            <a:chExt cx="238104" cy="1679575"/>
          </a:xfrm>
        </p:grpSpPr>
        <p:sp>
          <p:nvSpPr>
            <p:cNvPr id="81" name="Line 100"/>
            <p:cNvSpPr>
              <a:spLocks noChangeShapeType="1"/>
            </p:cNvSpPr>
            <p:nvPr/>
          </p:nvSpPr>
          <p:spPr bwMode="auto">
            <a:xfrm>
              <a:off x="7305783" y="2373978"/>
              <a:ext cx="238104" cy="0"/>
            </a:xfrm>
            <a:prstGeom prst="line">
              <a:avLst/>
            </a:prstGeom>
            <a:noFill/>
            <a:ln w="38100">
              <a:solidFill>
                <a:schemeClr val="accent4"/>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82" name="Line 101"/>
            <p:cNvSpPr>
              <a:spLocks noChangeShapeType="1"/>
            </p:cNvSpPr>
            <p:nvPr/>
          </p:nvSpPr>
          <p:spPr bwMode="auto">
            <a:xfrm>
              <a:off x="7305783" y="2708941"/>
              <a:ext cx="238104"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83" name="Line 102"/>
            <p:cNvSpPr>
              <a:spLocks noChangeShapeType="1"/>
            </p:cNvSpPr>
            <p:nvPr/>
          </p:nvSpPr>
          <p:spPr bwMode="auto">
            <a:xfrm>
              <a:off x="7305783" y="3045491"/>
              <a:ext cx="23810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84" name="Line 103"/>
            <p:cNvSpPr>
              <a:spLocks noChangeShapeType="1"/>
            </p:cNvSpPr>
            <p:nvPr/>
          </p:nvSpPr>
          <p:spPr bwMode="auto">
            <a:xfrm>
              <a:off x="7305783" y="3380453"/>
              <a:ext cx="238104" cy="0"/>
            </a:xfrm>
            <a:prstGeom prst="line">
              <a:avLst/>
            </a:prstGeom>
            <a:noFill/>
            <a:ln w="38100">
              <a:solidFill>
                <a:schemeClr val="accent5"/>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85" name="Line 104"/>
            <p:cNvSpPr>
              <a:spLocks noChangeShapeType="1"/>
            </p:cNvSpPr>
            <p:nvPr/>
          </p:nvSpPr>
          <p:spPr bwMode="auto">
            <a:xfrm>
              <a:off x="7305783" y="3717003"/>
              <a:ext cx="2381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86" name="Line 105"/>
            <p:cNvSpPr>
              <a:spLocks noChangeShapeType="1"/>
            </p:cNvSpPr>
            <p:nvPr/>
          </p:nvSpPr>
          <p:spPr bwMode="auto">
            <a:xfrm>
              <a:off x="7305783" y="4053553"/>
              <a:ext cx="238104" cy="0"/>
            </a:xfrm>
            <a:prstGeom prst="line">
              <a:avLst/>
            </a:prstGeom>
            <a:noFill/>
            <a:ln w="38100">
              <a:solidFill>
                <a:srgbClr val="79D220"/>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grpSp>
      <p:sp>
        <p:nvSpPr>
          <p:cNvPr id="87" name="Rectangle 8"/>
          <p:cNvSpPr>
            <a:spLocks noChangeArrowheads="1"/>
          </p:cNvSpPr>
          <p:nvPr/>
        </p:nvSpPr>
        <p:spPr bwMode="auto">
          <a:xfrm>
            <a:off x="5229225" y="6480175"/>
            <a:ext cx="3735388" cy="276999"/>
          </a:xfrm>
          <a:prstGeom prst="rect">
            <a:avLst/>
          </a:prstGeom>
          <a:noFill/>
          <a:ln w="9525">
            <a:noFill/>
            <a:miter lim="800000"/>
            <a:headEnd/>
            <a:tailEnd/>
          </a:ln>
        </p:spPr>
        <p:txBody>
          <a:bodyPr>
            <a:spAutoFit/>
          </a:bodyPr>
          <a:lstStyle/>
          <a:p>
            <a:pPr>
              <a:defRPr/>
            </a:pPr>
            <a:r>
              <a:rPr lang="en-GB" sz="1200" u="none" dirty="0" smtClean="0">
                <a:latin typeface="+mj-lt"/>
              </a:rPr>
              <a:t>GPs, general practitioners; </a:t>
            </a:r>
            <a:r>
              <a:rPr lang="en-GB" sz="1200" u="none" dirty="0">
                <a:latin typeface="+mj-lt"/>
              </a:rPr>
              <a:t>UK, United </a:t>
            </a:r>
            <a:r>
              <a:rPr lang="en-GB" sz="1200" u="none" dirty="0" smtClean="0">
                <a:latin typeface="+mj-lt"/>
              </a:rPr>
              <a:t>Kingdom.</a:t>
            </a:r>
            <a:endParaRPr lang="en-GB" sz="1200" u="none" dirty="0">
              <a:latin typeface="+mj-lt"/>
            </a:endParaRPr>
          </a:p>
        </p:txBody>
      </p:sp>
      <p:sp>
        <p:nvSpPr>
          <p:cNvPr id="88" name="Rectangle 87"/>
          <p:cNvSpPr/>
          <p:nvPr/>
        </p:nvSpPr>
        <p:spPr bwMode="auto">
          <a:xfrm>
            <a:off x="7294159" y="2476625"/>
            <a:ext cx="1576709" cy="155971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565016149"/>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gray">
          <a:xfrm>
            <a:off x="230188" y="5898019"/>
            <a:ext cx="86915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r>
              <a:rPr lang="en-US" altLang="en-US" sz="1400" u="none" baseline="30000" dirty="0" smtClean="0">
                <a:solidFill>
                  <a:schemeClr val="tx1"/>
                </a:solidFill>
                <a:latin typeface="+mj-lt"/>
                <a:cs typeface="Arial" pitchFamily="34" charset="0"/>
              </a:rPr>
              <a:t>*</a:t>
            </a:r>
            <a:r>
              <a:rPr lang="en-US" altLang="en-US" sz="1400" u="none" dirty="0" smtClean="0">
                <a:solidFill>
                  <a:schemeClr val="tx1"/>
                </a:solidFill>
                <a:latin typeface="+mj-lt"/>
                <a:cs typeface="Arial" pitchFamily="34" charset="0"/>
              </a:rPr>
              <a:t>No</a:t>
            </a:r>
            <a:r>
              <a:rPr lang="en-US" altLang="en-US" sz="1400" u="none" dirty="0">
                <a:solidFill>
                  <a:schemeClr val="tx1"/>
                </a:solidFill>
                <a:latin typeface="+mj-lt"/>
                <a:cs typeface="Arial" pitchFamily="34" charset="0"/>
              </a:rPr>
              <a:t>. of warfarin-treated patients in each group is defined by proportion of time spent within INR target range</a:t>
            </a:r>
          </a:p>
        </p:txBody>
      </p:sp>
      <p:sp>
        <p:nvSpPr>
          <p:cNvPr id="3" name="Rectangle 85"/>
          <p:cNvSpPr>
            <a:spLocks noGrp="1" noChangeArrowheads="1"/>
          </p:cNvSpPr>
          <p:nvPr>
            <p:ph type="title"/>
          </p:nvPr>
        </p:nvSpPr>
        <p:spPr>
          <a:xfrm>
            <a:off x="325724" y="217224"/>
            <a:ext cx="8689975" cy="619125"/>
          </a:xfrm>
        </p:spPr>
        <p:txBody>
          <a:bodyPr/>
          <a:lstStyle/>
          <a:p>
            <a:pPr eaLnBrk="1" hangingPunct="1">
              <a:defRPr/>
            </a:pPr>
            <a:r>
              <a:rPr lang="en-US" dirty="0" smtClean="0"/>
              <a:t>Suboptimal TTR and Risk of Stroke</a:t>
            </a:r>
          </a:p>
        </p:txBody>
      </p:sp>
      <p:sp>
        <p:nvSpPr>
          <p:cNvPr id="5" name="Text Box 63"/>
          <p:cNvSpPr txBox="1">
            <a:spLocks noChangeArrowheads="1"/>
          </p:cNvSpPr>
          <p:nvPr/>
        </p:nvSpPr>
        <p:spPr bwMode="auto">
          <a:xfrm>
            <a:off x="6088960" y="4799013"/>
            <a:ext cx="1784143" cy="215444"/>
          </a:xfrm>
          <a:prstGeom prst="rect">
            <a:avLst/>
          </a:prstGeom>
          <a:noFill/>
          <a:ln>
            <a:noFill/>
          </a:ln>
          <a:extLst/>
        </p:spPr>
        <p:txBody>
          <a:bodyPr wrap="none" lIns="0" tIns="0" rIns="0" bIns="0">
            <a:spAutoFit/>
          </a:bodyPr>
          <a:lstStyle>
            <a:lvl1pPr defTabSz="890588" eaLnBrk="0" hangingPunct="0">
              <a:defRPr sz="1600">
                <a:solidFill>
                  <a:schemeClr val="tx1"/>
                </a:solidFill>
                <a:latin typeface="Arial" charset="0"/>
                <a:cs typeface="Arial" charset="0"/>
              </a:defRPr>
            </a:lvl1pPr>
            <a:lvl2pPr marL="742950" indent="-285750" defTabSz="890588" eaLnBrk="0" hangingPunct="0">
              <a:defRPr sz="1600">
                <a:solidFill>
                  <a:schemeClr val="tx1"/>
                </a:solidFill>
                <a:latin typeface="Arial" charset="0"/>
                <a:cs typeface="Arial" charset="0"/>
              </a:defRPr>
            </a:lvl2pPr>
            <a:lvl3pPr marL="1143000" indent="-228600" defTabSz="890588" eaLnBrk="0" hangingPunct="0">
              <a:defRPr sz="1600">
                <a:solidFill>
                  <a:schemeClr val="tx1"/>
                </a:solidFill>
                <a:latin typeface="Arial" charset="0"/>
                <a:cs typeface="Arial" charset="0"/>
              </a:defRPr>
            </a:lvl3pPr>
            <a:lvl4pPr marL="1600200" indent="-228600" defTabSz="890588" eaLnBrk="0" hangingPunct="0">
              <a:defRPr sz="1600">
                <a:solidFill>
                  <a:schemeClr val="tx1"/>
                </a:solidFill>
                <a:latin typeface="Arial" charset="0"/>
                <a:cs typeface="Arial" charset="0"/>
              </a:defRPr>
            </a:lvl4pPr>
            <a:lvl5pPr marL="2057400" indent="-228600" defTabSz="890588" eaLnBrk="0" hangingPunct="0">
              <a:defRPr sz="1600">
                <a:solidFill>
                  <a:schemeClr val="tx1"/>
                </a:solidFill>
                <a:latin typeface="Arial" charset="0"/>
                <a:cs typeface="Arial" charset="0"/>
              </a:defRPr>
            </a:lvl5pPr>
            <a:lvl6pPr marL="2514600" indent="-228600" defTabSz="890588" eaLnBrk="0" fontAlgn="base" hangingPunct="0">
              <a:spcBef>
                <a:spcPct val="0"/>
              </a:spcBef>
              <a:spcAft>
                <a:spcPct val="0"/>
              </a:spcAft>
              <a:defRPr sz="1600">
                <a:solidFill>
                  <a:schemeClr val="tx1"/>
                </a:solidFill>
                <a:latin typeface="Arial" charset="0"/>
                <a:cs typeface="Arial" charset="0"/>
              </a:defRPr>
            </a:lvl6pPr>
            <a:lvl7pPr marL="2971800" indent="-228600" defTabSz="890588" eaLnBrk="0" fontAlgn="base" hangingPunct="0">
              <a:spcBef>
                <a:spcPct val="0"/>
              </a:spcBef>
              <a:spcAft>
                <a:spcPct val="0"/>
              </a:spcAft>
              <a:defRPr sz="1600">
                <a:solidFill>
                  <a:schemeClr val="tx1"/>
                </a:solidFill>
                <a:latin typeface="Arial" charset="0"/>
                <a:cs typeface="Arial" charset="0"/>
              </a:defRPr>
            </a:lvl7pPr>
            <a:lvl8pPr marL="3429000" indent="-228600" defTabSz="890588" eaLnBrk="0" fontAlgn="base" hangingPunct="0">
              <a:spcBef>
                <a:spcPct val="0"/>
              </a:spcBef>
              <a:spcAft>
                <a:spcPct val="0"/>
              </a:spcAft>
              <a:defRPr sz="1600">
                <a:solidFill>
                  <a:schemeClr val="tx1"/>
                </a:solidFill>
                <a:latin typeface="Arial" charset="0"/>
                <a:cs typeface="Arial" charset="0"/>
              </a:defRPr>
            </a:lvl8pPr>
            <a:lvl9pPr marL="3886200" indent="-228600" defTabSz="890588" eaLnBrk="0" fontAlgn="base" hangingPunct="0">
              <a:spcBef>
                <a:spcPct val="0"/>
              </a:spcBef>
              <a:spcAft>
                <a:spcPct val="0"/>
              </a:spcAft>
              <a:defRPr sz="1600">
                <a:solidFill>
                  <a:schemeClr val="tx1"/>
                </a:solidFill>
                <a:latin typeface="Arial" charset="0"/>
                <a:cs typeface="Arial" charset="0"/>
              </a:defRPr>
            </a:lvl9pPr>
          </a:lstStyle>
          <a:p>
            <a:pPr algn="ctr" eaLnBrk="1" hangingPunct="1">
              <a:spcBef>
                <a:spcPct val="50000"/>
              </a:spcBef>
              <a:defRPr/>
            </a:pPr>
            <a:r>
              <a:rPr lang="en-US" altLang="en-US" sz="1400" b="1" u="none" dirty="0" smtClean="0">
                <a:latin typeface="+mj-lt"/>
              </a:rPr>
              <a:t>Survival to stroke, d</a:t>
            </a:r>
            <a:r>
              <a:rPr lang="en-US" altLang="en-US" sz="1400" b="1" u="none" baseline="30000" dirty="0" smtClean="0">
                <a:latin typeface="+mj-lt"/>
              </a:rPr>
              <a:t>b</a:t>
            </a:r>
            <a:endParaRPr lang="en-US" altLang="en-US" sz="1400" b="1" u="none" dirty="0" smtClean="0">
              <a:latin typeface="+mj-lt"/>
            </a:endParaRPr>
          </a:p>
        </p:txBody>
      </p:sp>
      <p:sp>
        <p:nvSpPr>
          <p:cNvPr id="9" name="Freeform 4"/>
          <p:cNvSpPr>
            <a:spLocks noChangeAspect="1"/>
          </p:cNvSpPr>
          <p:nvPr/>
        </p:nvSpPr>
        <p:spPr bwMode="auto">
          <a:xfrm>
            <a:off x="5804956" y="1719044"/>
            <a:ext cx="1782562" cy="376366"/>
          </a:xfrm>
          <a:custGeom>
            <a:avLst/>
            <a:gdLst>
              <a:gd name="T0" fmla="*/ 0 w 1371"/>
              <a:gd name="T1" fmla="*/ 0 h 273"/>
              <a:gd name="T2" fmla="*/ 391 w 1371"/>
              <a:gd name="T3" fmla="*/ 15 h 273"/>
              <a:gd name="T4" fmla="*/ 1013 w 1371"/>
              <a:gd name="T5" fmla="*/ 15 h 273"/>
              <a:gd name="T6" fmla="*/ 1859 w 1371"/>
              <a:gd name="T7" fmla="*/ 15 h 273"/>
              <a:gd name="T8" fmla="*/ 2568 w 1371"/>
              <a:gd name="T9" fmla="*/ 19 h 273"/>
              <a:gd name="T10" fmla="*/ 3569 w 1371"/>
              <a:gd name="T11" fmla="*/ 23 h 273"/>
              <a:gd name="T12" fmla="*/ 4400 w 1371"/>
              <a:gd name="T13" fmla="*/ 24 h 273"/>
              <a:gd name="T14" fmla="*/ 5377 w 1371"/>
              <a:gd name="T15" fmla="*/ 27 h 273"/>
              <a:gd name="T16" fmla="*/ 6278 w 1371"/>
              <a:gd name="T17" fmla="*/ 27 h 273"/>
              <a:gd name="T18" fmla="*/ 6523 w 1371"/>
              <a:gd name="T19" fmla="*/ 27 h 273"/>
              <a:gd name="T20" fmla="*/ 7480 w 1371"/>
              <a:gd name="T21" fmla="*/ 28 h 273"/>
              <a:gd name="T22" fmla="*/ 7944 w 1371"/>
              <a:gd name="T23" fmla="*/ 28 h 273"/>
              <a:gd name="T24" fmla="*/ 8321 w 1371"/>
              <a:gd name="T25" fmla="*/ 30 h 273"/>
              <a:gd name="T26" fmla="*/ 8648 w 1371"/>
              <a:gd name="T27" fmla="*/ 30 h 273"/>
              <a:gd name="T28" fmla="*/ 9201 w 1371"/>
              <a:gd name="T29" fmla="*/ 31 h 273"/>
              <a:gd name="T30" fmla="*/ 9866 w 1371"/>
              <a:gd name="T31" fmla="*/ 31 h 2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71"/>
              <a:gd name="T49" fmla="*/ 0 h 273"/>
              <a:gd name="T50" fmla="*/ 1371 w 1371"/>
              <a:gd name="T51" fmla="*/ 273 h 2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71" h="273">
                <a:moveTo>
                  <a:pt x="0" y="0"/>
                </a:moveTo>
                <a:lnTo>
                  <a:pt x="54" y="90"/>
                </a:lnTo>
                <a:lnTo>
                  <a:pt x="141" y="129"/>
                </a:lnTo>
                <a:lnTo>
                  <a:pt x="258" y="159"/>
                </a:lnTo>
                <a:lnTo>
                  <a:pt x="354" y="183"/>
                </a:lnTo>
                <a:lnTo>
                  <a:pt x="495" y="207"/>
                </a:lnTo>
                <a:lnTo>
                  <a:pt x="612" y="219"/>
                </a:lnTo>
                <a:lnTo>
                  <a:pt x="747" y="237"/>
                </a:lnTo>
                <a:lnTo>
                  <a:pt x="873" y="237"/>
                </a:lnTo>
                <a:lnTo>
                  <a:pt x="906" y="240"/>
                </a:lnTo>
                <a:lnTo>
                  <a:pt x="1038" y="252"/>
                </a:lnTo>
                <a:lnTo>
                  <a:pt x="1104" y="252"/>
                </a:lnTo>
                <a:lnTo>
                  <a:pt x="1155" y="267"/>
                </a:lnTo>
                <a:lnTo>
                  <a:pt x="1200" y="267"/>
                </a:lnTo>
                <a:lnTo>
                  <a:pt x="1278" y="273"/>
                </a:lnTo>
                <a:lnTo>
                  <a:pt x="1371" y="273"/>
                </a:lnTo>
              </a:path>
            </a:pathLst>
          </a:custGeom>
          <a:noFill/>
          <a:ln w="28575">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u="none" dirty="0">
              <a:latin typeface="+mj-lt"/>
            </a:endParaRPr>
          </a:p>
        </p:txBody>
      </p:sp>
      <p:sp>
        <p:nvSpPr>
          <p:cNvPr id="10" name="Freeform 5"/>
          <p:cNvSpPr>
            <a:spLocks noChangeAspect="1"/>
          </p:cNvSpPr>
          <p:nvPr/>
        </p:nvSpPr>
        <p:spPr bwMode="auto">
          <a:xfrm>
            <a:off x="5804956" y="1714767"/>
            <a:ext cx="1778775" cy="1087756"/>
          </a:xfrm>
          <a:custGeom>
            <a:avLst/>
            <a:gdLst>
              <a:gd name="T0" fmla="*/ 0 w 1368"/>
              <a:gd name="T1" fmla="*/ 0 h 789"/>
              <a:gd name="T2" fmla="*/ 184 w 1368"/>
              <a:gd name="T3" fmla="*/ 15 h 789"/>
              <a:gd name="T4" fmla="*/ 314 w 1368"/>
              <a:gd name="T5" fmla="*/ 28 h 789"/>
              <a:gd name="T6" fmla="*/ 803 w 1368"/>
              <a:gd name="T7" fmla="*/ 38 h 789"/>
              <a:gd name="T8" fmla="*/ 1326 w 1368"/>
              <a:gd name="T9" fmla="*/ 45 h 789"/>
              <a:gd name="T10" fmla="*/ 1753 w 1368"/>
              <a:gd name="T11" fmla="*/ 48 h 789"/>
              <a:gd name="T12" fmla="*/ 1956 w 1368"/>
              <a:gd name="T13" fmla="*/ 52 h 789"/>
              <a:gd name="T14" fmla="*/ 2166 w 1368"/>
              <a:gd name="T15" fmla="*/ 54 h 789"/>
              <a:gd name="T16" fmla="*/ 2511 w 1368"/>
              <a:gd name="T17" fmla="*/ 57 h 789"/>
              <a:gd name="T18" fmla="*/ 2833 w 1368"/>
              <a:gd name="T19" fmla="*/ 57 h 789"/>
              <a:gd name="T20" fmla="*/ 3231 w 1368"/>
              <a:gd name="T21" fmla="*/ 62 h 789"/>
              <a:gd name="T22" fmla="*/ 3483 w 1368"/>
              <a:gd name="T23" fmla="*/ 66 h 789"/>
              <a:gd name="T24" fmla="*/ 3814 w 1368"/>
              <a:gd name="T25" fmla="*/ 66 h 789"/>
              <a:gd name="T26" fmla="*/ 4116 w 1368"/>
              <a:gd name="T27" fmla="*/ 66 h 789"/>
              <a:gd name="T28" fmla="*/ 4400 w 1368"/>
              <a:gd name="T29" fmla="*/ 70 h 789"/>
              <a:gd name="T30" fmla="*/ 4858 w 1368"/>
              <a:gd name="T31" fmla="*/ 70 h 789"/>
              <a:gd name="T32" fmla="*/ 5215 w 1368"/>
              <a:gd name="T33" fmla="*/ 72 h 789"/>
              <a:gd name="T34" fmla="*/ 5559 w 1368"/>
              <a:gd name="T35" fmla="*/ 72 h 789"/>
              <a:gd name="T36" fmla="*/ 5733 w 1368"/>
              <a:gd name="T37" fmla="*/ 73 h 789"/>
              <a:gd name="T38" fmla="*/ 6386 w 1368"/>
              <a:gd name="T39" fmla="*/ 73 h 789"/>
              <a:gd name="T40" fmla="*/ 6603 w 1368"/>
              <a:gd name="T41" fmla="*/ 77 h 789"/>
              <a:gd name="T42" fmla="*/ 7524 w 1368"/>
              <a:gd name="T43" fmla="*/ 77 h 789"/>
              <a:gd name="T44" fmla="*/ 7694 w 1368"/>
              <a:gd name="T45" fmla="*/ 77 h 789"/>
              <a:gd name="T46" fmla="*/ 8119 w 1368"/>
              <a:gd name="T47" fmla="*/ 77 h 789"/>
              <a:gd name="T48" fmla="*/ 8587 w 1368"/>
              <a:gd name="T49" fmla="*/ 80 h 789"/>
              <a:gd name="T50" fmla="*/ 8931 w 1368"/>
              <a:gd name="T51" fmla="*/ 83 h 789"/>
              <a:gd name="T52" fmla="*/ 9100 w 1368"/>
              <a:gd name="T53" fmla="*/ 83 h 789"/>
              <a:gd name="T54" fmla="*/ 9447 w 1368"/>
              <a:gd name="T55" fmla="*/ 83 h 789"/>
              <a:gd name="T56" fmla="*/ 9889 w 1368"/>
              <a:gd name="T57" fmla="*/ 83 h 7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68"/>
              <a:gd name="T88" fmla="*/ 0 h 789"/>
              <a:gd name="T89" fmla="*/ 1368 w 1368"/>
              <a:gd name="T90" fmla="*/ 789 h 7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68" h="789">
                <a:moveTo>
                  <a:pt x="0" y="0"/>
                </a:moveTo>
                <a:lnTo>
                  <a:pt x="27" y="144"/>
                </a:lnTo>
                <a:lnTo>
                  <a:pt x="45" y="246"/>
                </a:lnTo>
                <a:lnTo>
                  <a:pt x="111" y="354"/>
                </a:lnTo>
                <a:lnTo>
                  <a:pt x="183" y="435"/>
                </a:lnTo>
                <a:lnTo>
                  <a:pt x="243" y="453"/>
                </a:lnTo>
                <a:lnTo>
                  <a:pt x="270" y="489"/>
                </a:lnTo>
                <a:lnTo>
                  <a:pt x="300" y="510"/>
                </a:lnTo>
                <a:lnTo>
                  <a:pt x="348" y="531"/>
                </a:lnTo>
                <a:lnTo>
                  <a:pt x="393" y="531"/>
                </a:lnTo>
                <a:lnTo>
                  <a:pt x="447" y="579"/>
                </a:lnTo>
                <a:lnTo>
                  <a:pt x="483" y="615"/>
                </a:lnTo>
                <a:lnTo>
                  <a:pt x="528" y="624"/>
                </a:lnTo>
                <a:lnTo>
                  <a:pt x="567" y="624"/>
                </a:lnTo>
                <a:lnTo>
                  <a:pt x="609" y="660"/>
                </a:lnTo>
                <a:lnTo>
                  <a:pt x="672" y="663"/>
                </a:lnTo>
                <a:lnTo>
                  <a:pt x="720" y="687"/>
                </a:lnTo>
                <a:lnTo>
                  <a:pt x="768" y="687"/>
                </a:lnTo>
                <a:lnTo>
                  <a:pt x="792" y="696"/>
                </a:lnTo>
                <a:lnTo>
                  <a:pt x="882" y="696"/>
                </a:lnTo>
                <a:lnTo>
                  <a:pt x="912" y="723"/>
                </a:lnTo>
                <a:lnTo>
                  <a:pt x="1041" y="723"/>
                </a:lnTo>
                <a:lnTo>
                  <a:pt x="1062" y="735"/>
                </a:lnTo>
                <a:lnTo>
                  <a:pt x="1122" y="732"/>
                </a:lnTo>
                <a:lnTo>
                  <a:pt x="1188" y="750"/>
                </a:lnTo>
                <a:lnTo>
                  <a:pt x="1236" y="780"/>
                </a:lnTo>
                <a:lnTo>
                  <a:pt x="1260" y="780"/>
                </a:lnTo>
                <a:lnTo>
                  <a:pt x="1305" y="780"/>
                </a:lnTo>
                <a:lnTo>
                  <a:pt x="1368" y="789"/>
                </a:lnTo>
              </a:path>
            </a:pathLst>
          </a:cu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u="none" dirty="0">
              <a:latin typeface="+mj-lt"/>
            </a:endParaRPr>
          </a:p>
        </p:txBody>
      </p:sp>
      <p:sp>
        <p:nvSpPr>
          <p:cNvPr id="11" name="Freeform 6"/>
          <p:cNvSpPr>
            <a:spLocks noChangeAspect="1"/>
          </p:cNvSpPr>
          <p:nvPr/>
        </p:nvSpPr>
        <p:spPr bwMode="auto">
          <a:xfrm>
            <a:off x="5804956" y="1744705"/>
            <a:ext cx="1778775" cy="1425630"/>
          </a:xfrm>
          <a:custGeom>
            <a:avLst/>
            <a:gdLst>
              <a:gd name="T0" fmla="*/ 0 w 1368"/>
              <a:gd name="T1" fmla="*/ 0 h 1035"/>
              <a:gd name="T2" fmla="*/ 184 w 1368"/>
              <a:gd name="T3" fmla="*/ 24 h 1035"/>
              <a:gd name="T4" fmla="*/ 517 w 1368"/>
              <a:gd name="T5" fmla="*/ 38 h 1035"/>
              <a:gd name="T6" fmla="*/ 803 w 1368"/>
              <a:gd name="T7" fmla="*/ 43 h 1035"/>
              <a:gd name="T8" fmla="*/ 1230 w 1368"/>
              <a:gd name="T9" fmla="*/ 55 h 1035"/>
              <a:gd name="T10" fmla="*/ 1468 w 1368"/>
              <a:gd name="T11" fmla="*/ 59 h 1035"/>
              <a:gd name="T12" fmla="*/ 1738 w 1368"/>
              <a:gd name="T13" fmla="*/ 61 h 1035"/>
              <a:gd name="T14" fmla="*/ 1973 w 1368"/>
              <a:gd name="T15" fmla="*/ 65 h 1035"/>
              <a:gd name="T16" fmla="*/ 2190 w 1368"/>
              <a:gd name="T17" fmla="*/ 67 h 1035"/>
              <a:gd name="T18" fmla="*/ 2477 w 1368"/>
              <a:gd name="T19" fmla="*/ 69 h 1035"/>
              <a:gd name="T20" fmla="*/ 2808 w 1368"/>
              <a:gd name="T21" fmla="*/ 70 h 1035"/>
              <a:gd name="T22" fmla="*/ 3231 w 1368"/>
              <a:gd name="T23" fmla="*/ 76 h 1035"/>
              <a:gd name="T24" fmla="*/ 3376 w 1368"/>
              <a:gd name="T25" fmla="*/ 78 h 1035"/>
              <a:gd name="T26" fmla="*/ 3579 w 1368"/>
              <a:gd name="T27" fmla="*/ 82 h 1035"/>
              <a:gd name="T28" fmla="*/ 3940 w 1368"/>
              <a:gd name="T29" fmla="*/ 82 h 1035"/>
              <a:gd name="T30" fmla="*/ 4292 w 1368"/>
              <a:gd name="T31" fmla="*/ 85 h 1035"/>
              <a:gd name="T32" fmla="*/ 4598 w 1368"/>
              <a:gd name="T33" fmla="*/ 88 h 1035"/>
              <a:gd name="T34" fmla="*/ 5063 w 1368"/>
              <a:gd name="T35" fmla="*/ 88 h 1035"/>
              <a:gd name="T36" fmla="*/ 5265 w 1368"/>
              <a:gd name="T37" fmla="*/ 91 h 1035"/>
              <a:gd name="T38" fmla="*/ 5663 w 1368"/>
              <a:gd name="T39" fmla="*/ 91 h 1035"/>
              <a:gd name="T40" fmla="*/ 6130 w 1368"/>
              <a:gd name="T41" fmla="*/ 91 h 1035"/>
              <a:gd name="T42" fmla="*/ 6434 w 1368"/>
              <a:gd name="T43" fmla="*/ 91 h 1035"/>
              <a:gd name="T44" fmla="*/ 6582 w 1368"/>
              <a:gd name="T45" fmla="*/ 94 h 1035"/>
              <a:gd name="T46" fmla="*/ 7540 w 1368"/>
              <a:gd name="T47" fmla="*/ 94 h 1035"/>
              <a:gd name="T48" fmla="*/ 7776 w 1368"/>
              <a:gd name="T49" fmla="*/ 97 h 1035"/>
              <a:gd name="T50" fmla="*/ 8072 w 1368"/>
              <a:gd name="T51" fmla="*/ 96 h 1035"/>
              <a:gd name="T52" fmla="*/ 8169 w 1368"/>
              <a:gd name="T53" fmla="*/ 97 h 1035"/>
              <a:gd name="T54" fmla="*/ 8328 w 1368"/>
              <a:gd name="T55" fmla="*/ 97 h 1035"/>
              <a:gd name="T56" fmla="*/ 8587 w 1368"/>
              <a:gd name="T57" fmla="*/ 99 h 1035"/>
              <a:gd name="T58" fmla="*/ 8781 w 1368"/>
              <a:gd name="T59" fmla="*/ 100 h 1035"/>
              <a:gd name="T60" fmla="*/ 9044 w 1368"/>
              <a:gd name="T61" fmla="*/ 100 h 1035"/>
              <a:gd name="T62" fmla="*/ 9044 w 1368"/>
              <a:gd name="T63" fmla="*/ 104 h 1035"/>
              <a:gd name="T64" fmla="*/ 9582 w 1368"/>
              <a:gd name="T65" fmla="*/ 103 h 1035"/>
              <a:gd name="T66" fmla="*/ 9889 w 1368"/>
              <a:gd name="T67" fmla="*/ 103 h 10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8"/>
              <a:gd name="T103" fmla="*/ 0 h 1035"/>
              <a:gd name="T104" fmla="*/ 1368 w 1368"/>
              <a:gd name="T105" fmla="*/ 1035 h 10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8" h="1035">
                <a:moveTo>
                  <a:pt x="0" y="0"/>
                </a:moveTo>
                <a:lnTo>
                  <a:pt x="27" y="231"/>
                </a:lnTo>
                <a:lnTo>
                  <a:pt x="72" y="369"/>
                </a:lnTo>
                <a:lnTo>
                  <a:pt x="111" y="441"/>
                </a:lnTo>
                <a:lnTo>
                  <a:pt x="171" y="537"/>
                </a:lnTo>
                <a:lnTo>
                  <a:pt x="204" y="576"/>
                </a:lnTo>
                <a:lnTo>
                  <a:pt x="240" y="597"/>
                </a:lnTo>
                <a:lnTo>
                  <a:pt x="273" y="645"/>
                </a:lnTo>
                <a:lnTo>
                  <a:pt x="303" y="657"/>
                </a:lnTo>
                <a:lnTo>
                  <a:pt x="342" y="684"/>
                </a:lnTo>
                <a:lnTo>
                  <a:pt x="387" y="702"/>
                </a:lnTo>
                <a:lnTo>
                  <a:pt x="447" y="756"/>
                </a:lnTo>
                <a:lnTo>
                  <a:pt x="468" y="777"/>
                </a:lnTo>
                <a:lnTo>
                  <a:pt x="495" y="813"/>
                </a:lnTo>
                <a:lnTo>
                  <a:pt x="546" y="813"/>
                </a:lnTo>
                <a:lnTo>
                  <a:pt x="594" y="849"/>
                </a:lnTo>
                <a:lnTo>
                  <a:pt x="636" y="867"/>
                </a:lnTo>
                <a:lnTo>
                  <a:pt x="699" y="876"/>
                </a:lnTo>
                <a:lnTo>
                  <a:pt x="729" y="900"/>
                </a:lnTo>
                <a:lnTo>
                  <a:pt x="783" y="900"/>
                </a:lnTo>
                <a:lnTo>
                  <a:pt x="849" y="915"/>
                </a:lnTo>
                <a:lnTo>
                  <a:pt x="888" y="903"/>
                </a:lnTo>
                <a:lnTo>
                  <a:pt x="909" y="936"/>
                </a:lnTo>
                <a:lnTo>
                  <a:pt x="1044" y="945"/>
                </a:lnTo>
                <a:lnTo>
                  <a:pt x="1077" y="957"/>
                </a:lnTo>
                <a:lnTo>
                  <a:pt x="1116" y="954"/>
                </a:lnTo>
                <a:lnTo>
                  <a:pt x="1128" y="969"/>
                </a:lnTo>
                <a:lnTo>
                  <a:pt x="1152" y="981"/>
                </a:lnTo>
                <a:lnTo>
                  <a:pt x="1188" y="987"/>
                </a:lnTo>
                <a:lnTo>
                  <a:pt x="1215" y="1005"/>
                </a:lnTo>
                <a:lnTo>
                  <a:pt x="1251" y="1008"/>
                </a:lnTo>
                <a:lnTo>
                  <a:pt x="1251" y="1035"/>
                </a:lnTo>
                <a:lnTo>
                  <a:pt x="1323" y="1029"/>
                </a:lnTo>
                <a:lnTo>
                  <a:pt x="1368" y="1029"/>
                </a:ln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u="none" dirty="0">
              <a:latin typeface="+mj-lt"/>
            </a:endParaRPr>
          </a:p>
        </p:txBody>
      </p:sp>
      <p:sp>
        <p:nvSpPr>
          <p:cNvPr id="12" name="Freeform 7"/>
          <p:cNvSpPr>
            <a:spLocks noChangeAspect="1"/>
          </p:cNvSpPr>
          <p:nvPr/>
        </p:nvSpPr>
        <p:spPr bwMode="auto">
          <a:xfrm>
            <a:off x="5804956" y="1730449"/>
            <a:ext cx="1782562" cy="1600982"/>
          </a:xfrm>
          <a:custGeom>
            <a:avLst/>
            <a:gdLst>
              <a:gd name="T0" fmla="*/ 0 w 1371"/>
              <a:gd name="T1" fmla="*/ 0 h 1161"/>
              <a:gd name="T2" fmla="*/ 202 w 1371"/>
              <a:gd name="T3" fmla="*/ 36 h 1161"/>
              <a:gd name="T4" fmla="*/ 467 w 1371"/>
              <a:gd name="T5" fmla="*/ 44 h 1161"/>
              <a:gd name="T6" fmla="*/ 770 w 1371"/>
              <a:gd name="T7" fmla="*/ 56 h 1161"/>
              <a:gd name="T8" fmla="*/ 1208 w 1371"/>
              <a:gd name="T9" fmla="*/ 65 h 1161"/>
              <a:gd name="T10" fmla="*/ 1651 w 1371"/>
              <a:gd name="T11" fmla="*/ 72 h 1161"/>
              <a:gd name="T12" fmla="*/ 1814 w 1371"/>
              <a:gd name="T13" fmla="*/ 74 h 1161"/>
              <a:gd name="T14" fmla="*/ 1971 w 1371"/>
              <a:gd name="T15" fmla="*/ 76 h 1161"/>
              <a:gd name="T16" fmla="*/ 2217 w 1371"/>
              <a:gd name="T17" fmla="*/ 79 h 1161"/>
              <a:gd name="T18" fmla="*/ 2521 w 1371"/>
              <a:gd name="T19" fmla="*/ 84 h 1161"/>
              <a:gd name="T20" fmla="*/ 2742 w 1371"/>
              <a:gd name="T21" fmla="*/ 84 h 1161"/>
              <a:gd name="T22" fmla="*/ 3089 w 1371"/>
              <a:gd name="T23" fmla="*/ 88 h 1161"/>
              <a:gd name="T24" fmla="*/ 3353 w 1371"/>
              <a:gd name="T25" fmla="*/ 93 h 1161"/>
              <a:gd name="T26" fmla="*/ 3456 w 1371"/>
              <a:gd name="T27" fmla="*/ 96 h 1161"/>
              <a:gd name="T28" fmla="*/ 4001 w 1371"/>
              <a:gd name="T29" fmla="*/ 99 h 1161"/>
              <a:gd name="T30" fmla="*/ 4260 w 1371"/>
              <a:gd name="T31" fmla="*/ 102 h 1161"/>
              <a:gd name="T32" fmla="*/ 4532 w 1371"/>
              <a:gd name="T33" fmla="*/ 103 h 1161"/>
              <a:gd name="T34" fmla="*/ 4922 w 1371"/>
              <a:gd name="T35" fmla="*/ 105 h 1161"/>
              <a:gd name="T36" fmla="*/ 5156 w 1371"/>
              <a:gd name="T37" fmla="*/ 105 h 1161"/>
              <a:gd name="T38" fmla="*/ 5347 w 1371"/>
              <a:gd name="T39" fmla="*/ 106 h 1161"/>
              <a:gd name="T40" fmla="*/ 5742 w 1371"/>
              <a:gd name="T41" fmla="*/ 107 h 1161"/>
              <a:gd name="T42" fmla="*/ 6306 w 1371"/>
              <a:gd name="T43" fmla="*/ 109 h 1161"/>
              <a:gd name="T44" fmla="*/ 6576 w 1371"/>
              <a:gd name="T45" fmla="*/ 111 h 1161"/>
              <a:gd name="T46" fmla="*/ 7532 w 1371"/>
              <a:gd name="T47" fmla="*/ 113 h 1161"/>
              <a:gd name="T48" fmla="*/ 7710 w 1371"/>
              <a:gd name="T49" fmla="*/ 114 h 1161"/>
              <a:gd name="T50" fmla="*/ 8012 w 1371"/>
              <a:gd name="T51" fmla="*/ 113 h 1161"/>
              <a:gd name="T52" fmla="*/ 8228 w 1371"/>
              <a:gd name="T53" fmla="*/ 117 h 1161"/>
              <a:gd name="T54" fmla="*/ 8564 w 1371"/>
              <a:gd name="T55" fmla="*/ 117 h 1161"/>
              <a:gd name="T56" fmla="*/ 8667 w 1371"/>
              <a:gd name="T57" fmla="*/ 119 h 1161"/>
              <a:gd name="T58" fmla="*/ 8820 w 1371"/>
              <a:gd name="T59" fmla="*/ 119 h 1161"/>
              <a:gd name="T60" fmla="*/ 8939 w 1371"/>
              <a:gd name="T61" fmla="*/ 122 h 1161"/>
              <a:gd name="T62" fmla="*/ 9090 w 1371"/>
              <a:gd name="T63" fmla="*/ 122 h 1161"/>
              <a:gd name="T64" fmla="*/ 9866 w 1371"/>
              <a:gd name="T65" fmla="*/ 122 h 1161"/>
              <a:gd name="T66" fmla="*/ 9854 w 1371"/>
              <a:gd name="T67" fmla="*/ 125 h 11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1"/>
              <a:gd name="T103" fmla="*/ 0 h 1161"/>
              <a:gd name="T104" fmla="*/ 1371 w 1371"/>
              <a:gd name="T105" fmla="*/ 1161 h 11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1" h="1161">
                <a:moveTo>
                  <a:pt x="0" y="0"/>
                </a:moveTo>
                <a:lnTo>
                  <a:pt x="30" y="315"/>
                </a:lnTo>
                <a:lnTo>
                  <a:pt x="66" y="423"/>
                </a:lnTo>
                <a:lnTo>
                  <a:pt x="108" y="513"/>
                </a:lnTo>
                <a:lnTo>
                  <a:pt x="168" y="594"/>
                </a:lnTo>
                <a:lnTo>
                  <a:pt x="228" y="666"/>
                </a:lnTo>
                <a:lnTo>
                  <a:pt x="252" y="687"/>
                </a:lnTo>
                <a:lnTo>
                  <a:pt x="273" y="717"/>
                </a:lnTo>
                <a:lnTo>
                  <a:pt x="306" y="735"/>
                </a:lnTo>
                <a:lnTo>
                  <a:pt x="351" y="771"/>
                </a:lnTo>
                <a:lnTo>
                  <a:pt x="381" y="774"/>
                </a:lnTo>
                <a:lnTo>
                  <a:pt x="429" y="819"/>
                </a:lnTo>
                <a:lnTo>
                  <a:pt x="465" y="864"/>
                </a:lnTo>
                <a:lnTo>
                  <a:pt x="480" y="885"/>
                </a:lnTo>
                <a:lnTo>
                  <a:pt x="555" y="915"/>
                </a:lnTo>
                <a:lnTo>
                  <a:pt x="591" y="942"/>
                </a:lnTo>
                <a:lnTo>
                  <a:pt x="630" y="960"/>
                </a:lnTo>
                <a:lnTo>
                  <a:pt x="684" y="981"/>
                </a:lnTo>
                <a:lnTo>
                  <a:pt x="717" y="987"/>
                </a:lnTo>
                <a:lnTo>
                  <a:pt x="741" y="990"/>
                </a:lnTo>
                <a:lnTo>
                  <a:pt x="798" y="1002"/>
                </a:lnTo>
                <a:lnTo>
                  <a:pt x="876" y="1011"/>
                </a:lnTo>
                <a:lnTo>
                  <a:pt x="912" y="1038"/>
                </a:lnTo>
                <a:lnTo>
                  <a:pt x="1047" y="1056"/>
                </a:lnTo>
                <a:lnTo>
                  <a:pt x="1071" y="1059"/>
                </a:lnTo>
                <a:lnTo>
                  <a:pt x="1113" y="1056"/>
                </a:lnTo>
                <a:lnTo>
                  <a:pt x="1143" y="1092"/>
                </a:lnTo>
                <a:lnTo>
                  <a:pt x="1188" y="1092"/>
                </a:lnTo>
                <a:lnTo>
                  <a:pt x="1203" y="1107"/>
                </a:lnTo>
                <a:lnTo>
                  <a:pt x="1224" y="1107"/>
                </a:lnTo>
                <a:lnTo>
                  <a:pt x="1242" y="1131"/>
                </a:lnTo>
                <a:lnTo>
                  <a:pt x="1263" y="1143"/>
                </a:lnTo>
                <a:lnTo>
                  <a:pt x="1371" y="1143"/>
                </a:lnTo>
                <a:lnTo>
                  <a:pt x="1368" y="116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u="none" dirty="0">
              <a:latin typeface="+mj-lt"/>
            </a:endParaRPr>
          </a:p>
        </p:txBody>
      </p:sp>
      <p:sp>
        <p:nvSpPr>
          <p:cNvPr id="13" name="Freeform 8"/>
          <p:cNvSpPr>
            <a:spLocks noChangeAspect="1"/>
          </p:cNvSpPr>
          <p:nvPr/>
        </p:nvSpPr>
        <p:spPr bwMode="auto">
          <a:xfrm>
            <a:off x="5804956" y="1730449"/>
            <a:ext cx="1786349" cy="1696500"/>
          </a:xfrm>
          <a:custGeom>
            <a:avLst/>
            <a:gdLst>
              <a:gd name="T0" fmla="*/ 0 w 1374"/>
              <a:gd name="T1" fmla="*/ 0 h 1230"/>
              <a:gd name="T2" fmla="*/ 581 w 1374"/>
              <a:gd name="T3" fmla="*/ 56 h 1230"/>
              <a:gd name="T4" fmla="*/ 969 w 1374"/>
              <a:gd name="T5" fmla="*/ 66 h 1230"/>
              <a:gd name="T6" fmla="*/ 1360 w 1374"/>
              <a:gd name="T7" fmla="*/ 74 h 1230"/>
              <a:gd name="T8" fmla="*/ 1677 w 1374"/>
              <a:gd name="T9" fmla="*/ 77 h 1230"/>
              <a:gd name="T10" fmla="*/ 1832 w 1374"/>
              <a:gd name="T11" fmla="*/ 80 h 1230"/>
              <a:gd name="T12" fmla="*/ 2042 w 1374"/>
              <a:gd name="T13" fmla="*/ 86 h 1230"/>
              <a:gd name="T14" fmla="*/ 2195 w 1374"/>
              <a:gd name="T15" fmla="*/ 86 h 1230"/>
              <a:gd name="T16" fmla="*/ 2511 w 1374"/>
              <a:gd name="T17" fmla="*/ 91 h 1230"/>
              <a:gd name="T18" fmla="*/ 2775 w 1374"/>
              <a:gd name="T19" fmla="*/ 92 h 1230"/>
              <a:gd name="T20" fmla="*/ 3096 w 1374"/>
              <a:gd name="T21" fmla="*/ 98 h 1230"/>
              <a:gd name="T22" fmla="*/ 3438 w 1374"/>
              <a:gd name="T23" fmla="*/ 101 h 1230"/>
              <a:gd name="T24" fmla="*/ 3574 w 1374"/>
              <a:gd name="T25" fmla="*/ 104 h 1230"/>
              <a:gd name="T26" fmla="*/ 3903 w 1374"/>
              <a:gd name="T27" fmla="*/ 106 h 1230"/>
              <a:gd name="T28" fmla="*/ 4320 w 1374"/>
              <a:gd name="T29" fmla="*/ 111 h 1230"/>
              <a:gd name="T30" fmla="*/ 4665 w 1374"/>
              <a:gd name="T31" fmla="*/ 114 h 1230"/>
              <a:gd name="T32" fmla="*/ 4947 w 1374"/>
              <a:gd name="T33" fmla="*/ 114 h 1230"/>
              <a:gd name="T34" fmla="*/ 5288 w 1374"/>
              <a:gd name="T35" fmla="*/ 115 h 1230"/>
              <a:gd name="T36" fmla="*/ 5358 w 1374"/>
              <a:gd name="T37" fmla="*/ 118 h 1230"/>
              <a:gd name="T38" fmla="*/ 5609 w 1374"/>
              <a:gd name="T39" fmla="*/ 118 h 1230"/>
              <a:gd name="T40" fmla="*/ 5863 w 1374"/>
              <a:gd name="T41" fmla="*/ 119 h 1230"/>
              <a:gd name="T42" fmla="*/ 6312 w 1374"/>
              <a:gd name="T43" fmla="*/ 118 h 1230"/>
              <a:gd name="T44" fmla="*/ 6538 w 1374"/>
              <a:gd name="T45" fmla="*/ 122 h 1230"/>
              <a:gd name="T46" fmla="*/ 7625 w 1374"/>
              <a:gd name="T47" fmla="*/ 122 h 1230"/>
              <a:gd name="T48" fmla="*/ 7625 w 1374"/>
              <a:gd name="T49" fmla="*/ 124 h 1230"/>
              <a:gd name="T50" fmla="*/ 7994 w 1374"/>
              <a:gd name="T51" fmla="*/ 123 h 1230"/>
              <a:gd name="T52" fmla="*/ 8088 w 1374"/>
              <a:gd name="T53" fmla="*/ 126 h 1230"/>
              <a:gd name="T54" fmla="*/ 8393 w 1374"/>
              <a:gd name="T55" fmla="*/ 126 h 1230"/>
              <a:gd name="T56" fmla="*/ 8552 w 1374"/>
              <a:gd name="T57" fmla="*/ 128 h 1230"/>
              <a:gd name="T58" fmla="*/ 8684 w 1374"/>
              <a:gd name="T59" fmla="*/ 128 h 1230"/>
              <a:gd name="T60" fmla="*/ 9020 w 1374"/>
              <a:gd name="T61" fmla="*/ 131 h 1230"/>
              <a:gd name="T62" fmla="*/ 8993 w 1374"/>
              <a:gd name="T63" fmla="*/ 132 h 1230"/>
              <a:gd name="T64" fmla="*/ 9741 w 1374"/>
              <a:gd name="T65" fmla="*/ 132 h 1230"/>
              <a:gd name="T66" fmla="*/ 9851 w 1374"/>
              <a:gd name="T67" fmla="*/ 134 h 12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4"/>
              <a:gd name="T103" fmla="*/ 0 h 1230"/>
              <a:gd name="T104" fmla="*/ 1374 w 1374"/>
              <a:gd name="T105" fmla="*/ 1230 h 12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4" h="1230">
                <a:moveTo>
                  <a:pt x="0" y="0"/>
                </a:moveTo>
                <a:lnTo>
                  <a:pt x="81" y="507"/>
                </a:lnTo>
                <a:lnTo>
                  <a:pt x="135" y="594"/>
                </a:lnTo>
                <a:lnTo>
                  <a:pt x="189" y="675"/>
                </a:lnTo>
                <a:lnTo>
                  <a:pt x="234" y="711"/>
                </a:lnTo>
                <a:lnTo>
                  <a:pt x="255" y="738"/>
                </a:lnTo>
                <a:lnTo>
                  <a:pt x="285" y="780"/>
                </a:lnTo>
                <a:lnTo>
                  <a:pt x="306" y="783"/>
                </a:lnTo>
                <a:lnTo>
                  <a:pt x="351" y="828"/>
                </a:lnTo>
                <a:lnTo>
                  <a:pt x="387" y="837"/>
                </a:lnTo>
                <a:lnTo>
                  <a:pt x="432" y="888"/>
                </a:lnTo>
                <a:lnTo>
                  <a:pt x="477" y="933"/>
                </a:lnTo>
                <a:lnTo>
                  <a:pt x="498" y="963"/>
                </a:lnTo>
                <a:lnTo>
                  <a:pt x="543" y="972"/>
                </a:lnTo>
                <a:lnTo>
                  <a:pt x="603" y="1017"/>
                </a:lnTo>
                <a:lnTo>
                  <a:pt x="651" y="1035"/>
                </a:lnTo>
                <a:lnTo>
                  <a:pt x="690" y="1044"/>
                </a:lnTo>
                <a:lnTo>
                  <a:pt x="738" y="1053"/>
                </a:lnTo>
                <a:lnTo>
                  <a:pt x="747" y="1074"/>
                </a:lnTo>
                <a:lnTo>
                  <a:pt x="783" y="1074"/>
                </a:lnTo>
                <a:lnTo>
                  <a:pt x="819" y="1086"/>
                </a:lnTo>
                <a:lnTo>
                  <a:pt x="882" y="1080"/>
                </a:lnTo>
                <a:lnTo>
                  <a:pt x="912" y="1110"/>
                </a:lnTo>
                <a:lnTo>
                  <a:pt x="1062" y="1113"/>
                </a:lnTo>
                <a:lnTo>
                  <a:pt x="1062" y="1131"/>
                </a:lnTo>
                <a:lnTo>
                  <a:pt x="1116" y="1125"/>
                </a:lnTo>
                <a:lnTo>
                  <a:pt x="1128" y="1143"/>
                </a:lnTo>
                <a:lnTo>
                  <a:pt x="1170" y="1152"/>
                </a:lnTo>
                <a:lnTo>
                  <a:pt x="1191" y="1170"/>
                </a:lnTo>
                <a:lnTo>
                  <a:pt x="1212" y="1176"/>
                </a:lnTo>
                <a:lnTo>
                  <a:pt x="1257" y="1197"/>
                </a:lnTo>
                <a:lnTo>
                  <a:pt x="1254" y="1215"/>
                </a:lnTo>
                <a:lnTo>
                  <a:pt x="1359" y="1212"/>
                </a:lnTo>
                <a:lnTo>
                  <a:pt x="1374" y="1230"/>
                </a:lnTo>
              </a:path>
            </a:pathLst>
          </a:cu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u="none" dirty="0">
              <a:latin typeface="+mj-lt"/>
            </a:endParaRPr>
          </a:p>
        </p:txBody>
      </p:sp>
      <p:sp>
        <p:nvSpPr>
          <p:cNvPr id="14" name="Freeform 9"/>
          <p:cNvSpPr>
            <a:spLocks noChangeAspect="1"/>
          </p:cNvSpPr>
          <p:nvPr/>
        </p:nvSpPr>
        <p:spPr bwMode="auto">
          <a:xfrm>
            <a:off x="5804956" y="1734726"/>
            <a:ext cx="1771200" cy="1997308"/>
          </a:xfrm>
          <a:custGeom>
            <a:avLst/>
            <a:gdLst>
              <a:gd name="T0" fmla="*/ 0 w 1362"/>
              <a:gd name="T1" fmla="*/ 0 h 1449"/>
              <a:gd name="T2" fmla="*/ 376 w 1362"/>
              <a:gd name="T3" fmla="*/ 47 h 1449"/>
              <a:gd name="T4" fmla="*/ 537 w 1362"/>
              <a:gd name="T5" fmla="*/ 59 h 1449"/>
              <a:gd name="T6" fmla="*/ 859 w 1362"/>
              <a:gd name="T7" fmla="*/ 67 h 1449"/>
              <a:gd name="T8" fmla="*/ 1095 w 1362"/>
              <a:gd name="T9" fmla="*/ 76 h 1449"/>
              <a:gd name="T10" fmla="*/ 1555 w 1362"/>
              <a:gd name="T11" fmla="*/ 88 h 1449"/>
              <a:gd name="T12" fmla="*/ 1812 w 1362"/>
              <a:gd name="T13" fmla="*/ 91 h 1449"/>
              <a:gd name="T14" fmla="*/ 2032 w 1362"/>
              <a:gd name="T15" fmla="*/ 97 h 1449"/>
              <a:gd name="T16" fmla="*/ 2355 w 1362"/>
              <a:gd name="T17" fmla="*/ 100 h 1449"/>
              <a:gd name="T18" fmla="*/ 2751 w 1362"/>
              <a:gd name="T19" fmla="*/ 105 h 1449"/>
              <a:gd name="T20" fmla="*/ 2985 w 1362"/>
              <a:gd name="T21" fmla="*/ 105 h 1449"/>
              <a:gd name="T22" fmla="*/ 3361 w 1362"/>
              <a:gd name="T23" fmla="*/ 114 h 1449"/>
              <a:gd name="T24" fmla="*/ 3523 w 1362"/>
              <a:gd name="T25" fmla="*/ 118 h 1449"/>
              <a:gd name="T26" fmla="*/ 3908 w 1362"/>
              <a:gd name="T27" fmla="*/ 122 h 1449"/>
              <a:gd name="T28" fmla="*/ 4180 w 1362"/>
              <a:gd name="T29" fmla="*/ 123 h 1449"/>
              <a:gd name="T30" fmla="*/ 4650 w 1362"/>
              <a:gd name="T31" fmla="*/ 127 h 1449"/>
              <a:gd name="T32" fmla="*/ 4996 w 1362"/>
              <a:gd name="T33" fmla="*/ 131 h 1449"/>
              <a:gd name="T34" fmla="*/ 5317 w 1362"/>
              <a:gd name="T35" fmla="*/ 131 h 1449"/>
              <a:gd name="T36" fmla="*/ 5470 w 1362"/>
              <a:gd name="T37" fmla="*/ 131 h 1449"/>
              <a:gd name="T38" fmla="*/ 5723 w 1362"/>
              <a:gd name="T39" fmla="*/ 131 h 1449"/>
              <a:gd name="T40" fmla="*/ 6356 w 1362"/>
              <a:gd name="T41" fmla="*/ 133 h 1449"/>
              <a:gd name="T42" fmla="*/ 6687 w 1362"/>
              <a:gd name="T43" fmla="*/ 137 h 1449"/>
              <a:gd name="T44" fmla="*/ 7598 w 1362"/>
              <a:gd name="T45" fmla="*/ 138 h 1449"/>
              <a:gd name="T46" fmla="*/ 7710 w 1362"/>
              <a:gd name="T47" fmla="*/ 140 h 1449"/>
              <a:gd name="T48" fmla="*/ 8095 w 1362"/>
              <a:gd name="T49" fmla="*/ 140 h 1449"/>
              <a:gd name="T50" fmla="*/ 8339 w 1362"/>
              <a:gd name="T51" fmla="*/ 142 h 1449"/>
              <a:gd name="T52" fmla="*/ 8635 w 1362"/>
              <a:gd name="T53" fmla="*/ 144 h 1449"/>
              <a:gd name="T54" fmla="*/ 8814 w 1362"/>
              <a:gd name="T55" fmla="*/ 146 h 1449"/>
              <a:gd name="T56" fmla="*/ 8994 w 1362"/>
              <a:gd name="T57" fmla="*/ 146 h 1449"/>
              <a:gd name="T58" fmla="*/ 9115 w 1362"/>
              <a:gd name="T59" fmla="*/ 150 h 1449"/>
              <a:gd name="T60" fmla="*/ 9491 w 1362"/>
              <a:gd name="T61" fmla="*/ 150 h 1449"/>
              <a:gd name="T62" fmla="*/ 9933 w 1362"/>
              <a:gd name="T63" fmla="*/ 150 h 1449"/>
              <a:gd name="T64" fmla="*/ 9933 w 1362"/>
              <a:gd name="T65" fmla="*/ 151 h 14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2"/>
              <a:gd name="T100" fmla="*/ 0 h 1449"/>
              <a:gd name="T101" fmla="*/ 1362 w 1362"/>
              <a:gd name="T102" fmla="*/ 1449 h 14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2" h="1449">
                <a:moveTo>
                  <a:pt x="0" y="0"/>
                </a:moveTo>
                <a:lnTo>
                  <a:pt x="51" y="462"/>
                </a:lnTo>
                <a:lnTo>
                  <a:pt x="75" y="558"/>
                </a:lnTo>
                <a:lnTo>
                  <a:pt x="117" y="645"/>
                </a:lnTo>
                <a:lnTo>
                  <a:pt x="150" y="738"/>
                </a:lnTo>
                <a:lnTo>
                  <a:pt x="213" y="834"/>
                </a:lnTo>
                <a:lnTo>
                  <a:pt x="249" y="858"/>
                </a:lnTo>
                <a:lnTo>
                  <a:pt x="279" y="924"/>
                </a:lnTo>
                <a:lnTo>
                  <a:pt x="321" y="960"/>
                </a:lnTo>
                <a:lnTo>
                  <a:pt x="378" y="1005"/>
                </a:lnTo>
                <a:lnTo>
                  <a:pt x="408" y="1005"/>
                </a:lnTo>
                <a:lnTo>
                  <a:pt x="459" y="1077"/>
                </a:lnTo>
                <a:lnTo>
                  <a:pt x="483" y="1116"/>
                </a:lnTo>
                <a:lnTo>
                  <a:pt x="537" y="1155"/>
                </a:lnTo>
                <a:lnTo>
                  <a:pt x="573" y="1176"/>
                </a:lnTo>
                <a:lnTo>
                  <a:pt x="636" y="1221"/>
                </a:lnTo>
                <a:lnTo>
                  <a:pt x="684" y="1242"/>
                </a:lnTo>
                <a:lnTo>
                  <a:pt x="729" y="1242"/>
                </a:lnTo>
                <a:lnTo>
                  <a:pt x="750" y="1266"/>
                </a:lnTo>
                <a:lnTo>
                  <a:pt x="783" y="1266"/>
                </a:lnTo>
                <a:lnTo>
                  <a:pt x="873" y="1272"/>
                </a:lnTo>
                <a:lnTo>
                  <a:pt x="918" y="1314"/>
                </a:lnTo>
                <a:lnTo>
                  <a:pt x="1044" y="1317"/>
                </a:lnTo>
                <a:lnTo>
                  <a:pt x="1056" y="1332"/>
                </a:lnTo>
                <a:lnTo>
                  <a:pt x="1110" y="1329"/>
                </a:lnTo>
                <a:lnTo>
                  <a:pt x="1143" y="1359"/>
                </a:lnTo>
                <a:lnTo>
                  <a:pt x="1182" y="1365"/>
                </a:lnTo>
                <a:lnTo>
                  <a:pt x="1209" y="1392"/>
                </a:lnTo>
                <a:lnTo>
                  <a:pt x="1233" y="1398"/>
                </a:lnTo>
                <a:lnTo>
                  <a:pt x="1248" y="1422"/>
                </a:lnTo>
                <a:lnTo>
                  <a:pt x="1302" y="1428"/>
                </a:lnTo>
                <a:lnTo>
                  <a:pt x="1362" y="1428"/>
                </a:lnTo>
                <a:lnTo>
                  <a:pt x="1362" y="1449"/>
                </a:lnTo>
              </a:path>
            </a:pathLst>
          </a:custGeom>
          <a:noFill/>
          <a:ln w="28575">
            <a:solidFill>
              <a:srgbClr val="79D2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u="none" dirty="0">
              <a:latin typeface="+mj-lt"/>
            </a:endParaRPr>
          </a:p>
        </p:txBody>
      </p:sp>
      <p:sp>
        <p:nvSpPr>
          <p:cNvPr id="15" name="Freeform 10"/>
          <p:cNvSpPr>
            <a:spLocks noChangeAspect="1"/>
          </p:cNvSpPr>
          <p:nvPr/>
        </p:nvSpPr>
        <p:spPr bwMode="auto">
          <a:xfrm>
            <a:off x="5804956" y="1734726"/>
            <a:ext cx="1778775" cy="2336607"/>
          </a:xfrm>
          <a:custGeom>
            <a:avLst/>
            <a:gdLst>
              <a:gd name="T0" fmla="*/ 0 w 1368"/>
              <a:gd name="T1" fmla="*/ 0 h 1695"/>
              <a:gd name="T2" fmla="*/ 154 w 1368"/>
              <a:gd name="T3" fmla="*/ 39 h 1695"/>
              <a:gd name="T4" fmla="*/ 263 w 1368"/>
              <a:gd name="T5" fmla="*/ 56 h 1695"/>
              <a:gd name="T6" fmla="*/ 535 w 1368"/>
              <a:gd name="T7" fmla="*/ 70 h 1695"/>
              <a:gd name="T8" fmla="*/ 852 w 1368"/>
              <a:gd name="T9" fmla="*/ 83 h 1695"/>
              <a:gd name="T10" fmla="*/ 1230 w 1368"/>
              <a:gd name="T11" fmla="*/ 98 h 1695"/>
              <a:gd name="T12" fmla="*/ 1499 w 1368"/>
              <a:gd name="T13" fmla="*/ 104 h 1695"/>
              <a:gd name="T14" fmla="*/ 1753 w 1368"/>
              <a:gd name="T15" fmla="*/ 108 h 1695"/>
              <a:gd name="T16" fmla="*/ 1889 w 1368"/>
              <a:gd name="T17" fmla="*/ 112 h 1695"/>
              <a:gd name="T18" fmla="*/ 2028 w 1368"/>
              <a:gd name="T19" fmla="*/ 116 h 1695"/>
              <a:gd name="T20" fmla="*/ 2166 w 1368"/>
              <a:gd name="T21" fmla="*/ 119 h 1695"/>
              <a:gd name="T22" fmla="*/ 2284 w 1368"/>
              <a:gd name="T23" fmla="*/ 120 h 1695"/>
              <a:gd name="T24" fmla="*/ 2583 w 1368"/>
              <a:gd name="T25" fmla="*/ 124 h 1695"/>
              <a:gd name="T26" fmla="*/ 2858 w 1368"/>
              <a:gd name="T27" fmla="*/ 124 h 1695"/>
              <a:gd name="T28" fmla="*/ 3204 w 1368"/>
              <a:gd name="T29" fmla="*/ 132 h 1695"/>
              <a:gd name="T30" fmla="*/ 3428 w 1368"/>
              <a:gd name="T31" fmla="*/ 136 h 1695"/>
              <a:gd name="T32" fmla="*/ 3675 w 1368"/>
              <a:gd name="T33" fmla="*/ 142 h 1695"/>
              <a:gd name="T34" fmla="*/ 3837 w 1368"/>
              <a:gd name="T35" fmla="*/ 141 h 1695"/>
              <a:gd name="T36" fmla="*/ 4143 w 1368"/>
              <a:gd name="T37" fmla="*/ 146 h 1695"/>
              <a:gd name="T38" fmla="*/ 4472 w 1368"/>
              <a:gd name="T39" fmla="*/ 151 h 1695"/>
              <a:gd name="T40" fmla="*/ 4836 w 1368"/>
              <a:gd name="T41" fmla="*/ 152 h 1695"/>
              <a:gd name="T42" fmla="*/ 5313 w 1368"/>
              <a:gd name="T43" fmla="*/ 155 h 1695"/>
              <a:gd name="T44" fmla="*/ 5442 w 1368"/>
              <a:gd name="T45" fmla="*/ 156 h 1695"/>
              <a:gd name="T46" fmla="*/ 5696 w 1368"/>
              <a:gd name="T47" fmla="*/ 156 h 1695"/>
              <a:gd name="T48" fmla="*/ 5845 w 1368"/>
              <a:gd name="T49" fmla="*/ 159 h 1695"/>
              <a:gd name="T50" fmla="*/ 6452 w 1368"/>
              <a:gd name="T51" fmla="*/ 157 h 1695"/>
              <a:gd name="T52" fmla="*/ 6645 w 1368"/>
              <a:gd name="T53" fmla="*/ 161 h 1695"/>
              <a:gd name="T54" fmla="*/ 7540 w 1368"/>
              <a:gd name="T55" fmla="*/ 162 h 1695"/>
              <a:gd name="T56" fmla="*/ 7703 w 1368"/>
              <a:gd name="T57" fmla="*/ 165 h 1695"/>
              <a:gd name="T58" fmla="*/ 8027 w 1368"/>
              <a:gd name="T59" fmla="*/ 164 h 1695"/>
              <a:gd name="T60" fmla="*/ 8174 w 1368"/>
              <a:gd name="T61" fmla="*/ 166 h 1695"/>
              <a:gd name="T62" fmla="*/ 8408 w 1368"/>
              <a:gd name="T63" fmla="*/ 166 h 1695"/>
              <a:gd name="T64" fmla="*/ 8613 w 1368"/>
              <a:gd name="T65" fmla="*/ 167 h 1695"/>
              <a:gd name="T66" fmla="*/ 8720 w 1368"/>
              <a:gd name="T67" fmla="*/ 171 h 1695"/>
              <a:gd name="T68" fmla="*/ 8905 w 1368"/>
              <a:gd name="T69" fmla="*/ 172 h 1695"/>
              <a:gd name="T70" fmla="*/ 9100 w 1368"/>
              <a:gd name="T71" fmla="*/ 174 h 1695"/>
              <a:gd name="T72" fmla="*/ 9889 w 1368"/>
              <a:gd name="T73" fmla="*/ 174 h 1695"/>
              <a:gd name="T74" fmla="*/ 9889 w 1368"/>
              <a:gd name="T75" fmla="*/ 178 h 16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8"/>
              <a:gd name="T115" fmla="*/ 0 h 1695"/>
              <a:gd name="T116" fmla="*/ 1368 w 1368"/>
              <a:gd name="T117" fmla="*/ 1695 h 16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8" h="1695">
                <a:moveTo>
                  <a:pt x="0" y="0"/>
                </a:moveTo>
                <a:lnTo>
                  <a:pt x="21" y="366"/>
                </a:lnTo>
                <a:lnTo>
                  <a:pt x="39" y="525"/>
                </a:lnTo>
                <a:lnTo>
                  <a:pt x="75" y="666"/>
                </a:lnTo>
                <a:lnTo>
                  <a:pt x="117" y="789"/>
                </a:lnTo>
                <a:lnTo>
                  <a:pt x="171" y="918"/>
                </a:lnTo>
                <a:lnTo>
                  <a:pt x="207" y="993"/>
                </a:lnTo>
                <a:lnTo>
                  <a:pt x="243" y="1017"/>
                </a:lnTo>
                <a:lnTo>
                  <a:pt x="261" y="1059"/>
                </a:lnTo>
                <a:lnTo>
                  <a:pt x="279" y="1101"/>
                </a:lnTo>
                <a:lnTo>
                  <a:pt x="300" y="1119"/>
                </a:lnTo>
                <a:lnTo>
                  <a:pt x="315" y="1131"/>
                </a:lnTo>
                <a:lnTo>
                  <a:pt x="357" y="1161"/>
                </a:lnTo>
                <a:lnTo>
                  <a:pt x="396" y="1179"/>
                </a:lnTo>
                <a:lnTo>
                  <a:pt x="444" y="1263"/>
                </a:lnTo>
                <a:lnTo>
                  <a:pt x="474" y="1299"/>
                </a:lnTo>
                <a:lnTo>
                  <a:pt x="507" y="1350"/>
                </a:lnTo>
                <a:lnTo>
                  <a:pt x="531" y="1347"/>
                </a:lnTo>
                <a:lnTo>
                  <a:pt x="573" y="1380"/>
                </a:lnTo>
                <a:lnTo>
                  <a:pt x="618" y="1422"/>
                </a:lnTo>
                <a:lnTo>
                  <a:pt x="669" y="1443"/>
                </a:lnTo>
                <a:lnTo>
                  <a:pt x="735" y="1461"/>
                </a:lnTo>
                <a:lnTo>
                  <a:pt x="753" y="1479"/>
                </a:lnTo>
                <a:lnTo>
                  <a:pt x="786" y="1488"/>
                </a:lnTo>
                <a:lnTo>
                  <a:pt x="807" y="1503"/>
                </a:lnTo>
                <a:lnTo>
                  <a:pt x="891" y="1491"/>
                </a:lnTo>
                <a:lnTo>
                  <a:pt x="918" y="1539"/>
                </a:lnTo>
                <a:lnTo>
                  <a:pt x="1044" y="1542"/>
                </a:lnTo>
                <a:lnTo>
                  <a:pt x="1065" y="1563"/>
                </a:lnTo>
                <a:lnTo>
                  <a:pt x="1110" y="1557"/>
                </a:lnTo>
                <a:lnTo>
                  <a:pt x="1131" y="1590"/>
                </a:lnTo>
                <a:lnTo>
                  <a:pt x="1161" y="1590"/>
                </a:lnTo>
                <a:lnTo>
                  <a:pt x="1191" y="1593"/>
                </a:lnTo>
                <a:lnTo>
                  <a:pt x="1206" y="1620"/>
                </a:lnTo>
                <a:lnTo>
                  <a:pt x="1230" y="1635"/>
                </a:lnTo>
                <a:lnTo>
                  <a:pt x="1260" y="1650"/>
                </a:lnTo>
                <a:lnTo>
                  <a:pt x="1368" y="1659"/>
                </a:lnTo>
                <a:lnTo>
                  <a:pt x="1368" y="1695"/>
                </a:lnTo>
              </a:path>
            </a:pathLst>
          </a:custGeom>
          <a:noFill/>
          <a:ln w="28575">
            <a:solidFill>
              <a:schemeClr val="accent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u="none" dirty="0">
              <a:latin typeface="+mj-lt"/>
            </a:endParaRPr>
          </a:p>
        </p:txBody>
      </p:sp>
      <p:sp>
        <p:nvSpPr>
          <p:cNvPr id="16" name="Line 11"/>
          <p:cNvSpPr>
            <a:spLocks noChangeAspect="1" noChangeShapeType="1"/>
          </p:cNvSpPr>
          <p:nvPr/>
        </p:nvSpPr>
        <p:spPr bwMode="auto">
          <a:xfrm>
            <a:off x="5679975" y="1707639"/>
            <a:ext cx="0" cy="27742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u="none" dirty="0">
              <a:latin typeface="+mj-lt"/>
            </a:endParaRPr>
          </a:p>
        </p:txBody>
      </p:sp>
      <p:sp>
        <p:nvSpPr>
          <p:cNvPr id="17" name="Line 12"/>
          <p:cNvSpPr>
            <a:spLocks noChangeAspect="1" noChangeShapeType="1"/>
          </p:cNvSpPr>
          <p:nvPr/>
        </p:nvSpPr>
        <p:spPr bwMode="auto">
          <a:xfrm>
            <a:off x="5681237" y="4469084"/>
            <a:ext cx="245796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u="none" dirty="0">
              <a:latin typeface="+mj-lt"/>
            </a:endParaRPr>
          </a:p>
        </p:txBody>
      </p:sp>
      <p:sp>
        <p:nvSpPr>
          <p:cNvPr id="18" name="Text Box 32"/>
          <p:cNvSpPr txBox="1">
            <a:spLocks noChangeAspect="1" noChangeArrowheads="1"/>
          </p:cNvSpPr>
          <p:nvPr/>
        </p:nvSpPr>
        <p:spPr bwMode="auto">
          <a:xfrm>
            <a:off x="5395926" y="4226727"/>
            <a:ext cx="213352" cy="18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defRPr sz="1000">
                <a:solidFill>
                  <a:schemeClr val="bg1"/>
                </a:solidFill>
                <a:latin typeface="Arial" pitchFamily="34" charset="0"/>
                <a:ea typeface="MS PGothic" pitchFamily="34" charset="-128"/>
              </a:defRPr>
            </a:lvl1pPr>
            <a:lvl2pPr marL="742950" indent="-285750" defTabSz="890588">
              <a:defRPr sz="1000">
                <a:solidFill>
                  <a:schemeClr val="bg1"/>
                </a:solidFill>
                <a:latin typeface="Arial" pitchFamily="34" charset="0"/>
                <a:ea typeface="MS PGothic" pitchFamily="34" charset="-128"/>
              </a:defRPr>
            </a:lvl2pPr>
            <a:lvl3pPr marL="1143000" indent="-228600" defTabSz="890588">
              <a:defRPr sz="1000">
                <a:solidFill>
                  <a:schemeClr val="bg1"/>
                </a:solidFill>
                <a:latin typeface="Arial" pitchFamily="34" charset="0"/>
                <a:ea typeface="MS PGothic" pitchFamily="34" charset="-128"/>
              </a:defRPr>
            </a:lvl3pPr>
            <a:lvl4pPr marL="1600200" indent="-228600" defTabSz="890588">
              <a:defRPr sz="1000">
                <a:solidFill>
                  <a:schemeClr val="bg1"/>
                </a:solidFill>
                <a:latin typeface="Arial" pitchFamily="34" charset="0"/>
                <a:ea typeface="MS PGothic" pitchFamily="34" charset="-128"/>
              </a:defRPr>
            </a:lvl4pPr>
            <a:lvl5pPr marL="2057400" indent="-228600" defTabSz="890588">
              <a:defRPr sz="1000">
                <a:solidFill>
                  <a:schemeClr val="bg1"/>
                </a:solidFill>
                <a:latin typeface="Arial" pitchFamily="34" charset="0"/>
                <a:ea typeface="MS PGothic" pitchFamily="34" charset="-128"/>
              </a:defRPr>
            </a:lvl5pPr>
            <a:lvl6pPr marL="25146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r" eaLnBrk="1" hangingPunct="1">
              <a:spcBef>
                <a:spcPct val="50000"/>
              </a:spcBef>
            </a:pPr>
            <a:r>
              <a:rPr lang="en-US" altLang="en-US" sz="1200" u="none" dirty="0">
                <a:solidFill>
                  <a:schemeClr val="tx1"/>
                </a:solidFill>
                <a:latin typeface="+mj-lt"/>
                <a:cs typeface="Arial" pitchFamily="34" charset="0"/>
              </a:rPr>
              <a:t>0.6</a:t>
            </a:r>
          </a:p>
        </p:txBody>
      </p:sp>
      <p:sp>
        <p:nvSpPr>
          <p:cNvPr id="19" name="Text Box 33"/>
          <p:cNvSpPr txBox="1">
            <a:spLocks noChangeAspect="1" noChangeArrowheads="1"/>
          </p:cNvSpPr>
          <p:nvPr/>
        </p:nvSpPr>
        <p:spPr bwMode="auto">
          <a:xfrm>
            <a:off x="5395926" y="3579491"/>
            <a:ext cx="213352" cy="18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defRPr sz="1000">
                <a:solidFill>
                  <a:schemeClr val="bg1"/>
                </a:solidFill>
                <a:latin typeface="Arial" pitchFamily="34" charset="0"/>
                <a:ea typeface="MS PGothic" pitchFamily="34" charset="-128"/>
              </a:defRPr>
            </a:lvl1pPr>
            <a:lvl2pPr marL="742950" indent="-285750" defTabSz="890588">
              <a:defRPr sz="1000">
                <a:solidFill>
                  <a:schemeClr val="bg1"/>
                </a:solidFill>
                <a:latin typeface="Arial" pitchFamily="34" charset="0"/>
                <a:ea typeface="MS PGothic" pitchFamily="34" charset="-128"/>
              </a:defRPr>
            </a:lvl2pPr>
            <a:lvl3pPr marL="1143000" indent="-228600" defTabSz="890588">
              <a:defRPr sz="1000">
                <a:solidFill>
                  <a:schemeClr val="bg1"/>
                </a:solidFill>
                <a:latin typeface="Arial" pitchFamily="34" charset="0"/>
                <a:ea typeface="MS PGothic" pitchFamily="34" charset="-128"/>
              </a:defRPr>
            </a:lvl3pPr>
            <a:lvl4pPr marL="1600200" indent="-228600" defTabSz="890588">
              <a:defRPr sz="1000">
                <a:solidFill>
                  <a:schemeClr val="bg1"/>
                </a:solidFill>
                <a:latin typeface="Arial" pitchFamily="34" charset="0"/>
                <a:ea typeface="MS PGothic" pitchFamily="34" charset="-128"/>
              </a:defRPr>
            </a:lvl4pPr>
            <a:lvl5pPr marL="2057400" indent="-228600" defTabSz="890588">
              <a:defRPr sz="1000">
                <a:solidFill>
                  <a:schemeClr val="bg1"/>
                </a:solidFill>
                <a:latin typeface="Arial" pitchFamily="34" charset="0"/>
                <a:ea typeface="MS PGothic" pitchFamily="34" charset="-128"/>
              </a:defRPr>
            </a:lvl5pPr>
            <a:lvl6pPr marL="25146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r" eaLnBrk="1" hangingPunct="1">
              <a:spcBef>
                <a:spcPct val="50000"/>
              </a:spcBef>
            </a:pPr>
            <a:r>
              <a:rPr lang="en-US" altLang="en-US" sz="1200" u="none" dirty="0">
                <a:solidFill>
                  <a:schemeClr val="tx1"/>
                </a:solidFill>
                <a:latin typeface="+mj-lt"/>
                <a:cs typeface="Arial" pitchFamily="34" charset="0"/>
              </a:rPr>
              <a:t>0.7</a:t>
            </a:r>
          </a:p>
        </p:txBody>
      </p:sp>
      <p:sp>
        <p:nvSpPr>
          <p:cNvPr id="20" name="Text Box 34"/>
          <p:cNvSpPr txBox="1">
            <a:spLocks noChangeAspect="1" noChangeArrowheads="1"/>
          </p:cNvSpPr>
          <p:nvPr/>
        </p:nvSpPr>
        <p:spPr bwMode="auto">
          <a:xfrm>
            <a:off x="5395926" y="2920850"/>
            <a:ext cx="213352" cy="18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defRPr sz="1000">
                <a:solidFill>
                  <a:schemeClr val="bg1"/>
                </a:solidFill>
                <a:latin typeface="Arial" pitchFamily="34" charset="0"/>
                <a:ea typeface="MS PGothic" pitchFamily="34" charset="-128"/>
              </a:defRPr>
            </a:lvl1pPr>
            <a:lvl2pPr marL="742950" indent="-285750" defTabSz="890588">
              <a:defRPr sz="1000">
                <a:solidFill>
                  <a:schemeClr val="bg1"/>
                </a:solidFill>
                <a:latin typeface="Arial" pitchFamily="34" charset="0"/>
                <a:ea typeface="MS PGothic" pitchFamily="34" charset="-128"/>
              </a:defRPr>
            </a:lvl2pPr>
            <a:lvl3pPr marL="1143000" indent="-228600" defTabSz="890588">
              <a:defRPr sz="1000">
                <a:solidFill>
                  <a:schemeClr val="bg1"/>
                </a:solidFill>
                <a:latin typeface="Arial" pitchFamily="34" charset="0"/>
                <a:ea typeface="MS PGothic" pitchFamily="34" charset="-128"/>
              </a:defRPr>
            </a:lvl3pPr>
            <a:lvl4pPr marL="1600200" indent="-228600" defTabSz="890588">
              <a:defRPr sz="1000">
                <a:solidFill>
                  <a:schemeClr val="bg1"/>
                </a:solidFill>
                <a:latin typeface="Arial" pitchFamily="34" charset="0"/>
                <a:ea typeface="MS PGothic" pitchFamily="34" charset="-128"/>
              </a:defRPr>
            </a:lvl4pPr>
            <a:lvl5pPr marL="2057400" indent="-228600" defTabSz="890588">
              <a:defRPr sz="1000">
                <a:solidFill>
                  <a:schemeClr val="bg1"/>
                </a:solidFill>
                <a:latin typeface="Arial" pitchFamily="34" charset="0"/>
                <a:ea typeface="MS PGothic" pitchFamily="34" charset="-128"/>
              </a:defRPr>
            </a:lvl5pPr>
            <a:lvl6pPr marL="25146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r" eaLnBrk="1" hangingPunct="1">
              <a:spcBef>
                <a:spcPct val="50000"/>
              </a:spcBef>
            </a:pPr>
            <a:r>
              <a:rPr lang="en-US" altLang="en-US" sz="1200" u="none" dirty="0">
                <a:solidFill>
                  <a:schemeClr val="tx1"/>
                </a:solidFill>
                <a:latin typeface="+mj-lt"/>
                <a:cs typeface="Arial" pitchFamily="34" charset="0"/>
              </a:rPr>
              <a:t>0.8</a:t>
            </a:r>
          </a:p>
        </p:txBody>
      </p:sp>
      <p:sp>
        <p:nvSpPr>
          <p:cNvPr id="21" name="Text Box 35"/>
          <p:cNvSpPr txBox="1">
            <a:spLocks noChangeAspect="1" noChangeArrowheads="1"/>
          </p:cNvSpPr>
          <p:nvPr/>
        </p:nvSpPr>
        <p:spPr bwMode="auto">
          <a:xfrm>
            <a:off x="5395926" y="2260783"/>
            <a:ext cx="213352" cy="18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defRPr sz="1000">
                <a:solidFill>
                  <a:schemeClr val="bg1"/>
                </a:solidFill>
                <a:latin typeface="Arial" pitchFamily="34" charset="0"/>
                <a:ea typeface="MS PGothic" pitchFamily="34" charset="-128"/>
              </a:defRPr>
            </a:lvl1pPr>
            <a:lvl2pPr marL="742950" indent="-285750" defTabSz="890588">
              <a:defRPr sz="1000">
                <a:solidFill>
                  <a:schemeClr val="bg1"/>
                </a:solidFill>
                <a:latin typeface="Arial" pitchFamily="34" charset="0"/>
                <a:ea typeface="MS PGothic" pitchFamily="34" charset="-128"/>
              </a:defRPr>
            </a:lvl2pPr>
            <a:lvl3pPr marL="1143000" indent="-228600" defTabSz="890588">
              <a:defRPr sz="1000">
                <a:solidFill>
                  <a:schemeClr val="bg1"/>
                </a:solidFill>
                <a:latin typeface="Arial" pitchFamily="34" charset="0"/>
                <a:ea typeface="MS PGothic" pitchFamily="34" charset="-128"/>
              </a:defRPr>
            </a:lvl3pPr>
            <a:lvl4pPr marL="1600200" indent="-228600" defTabSz="890588">
              <a:defRPr sz="1000">
                <a:solidFill>
                  <a:schemeClr val="bg1"/>
                </a:solidFill>
                <a:latin typeface="Arial" pitchFamily="34" charset="0"/>
                <a:ea typeface="MS PGothic" pitchFamily="34" charset="-128"/>
              </a:defRPr>
            </a:lvl4pPr>
            <a:lvl5pPr marL="2057400" indent="-228600" defTabSz="890588">
              <a:defRPr sz="1000">
                <a:solidFill>
                  <a:schemeClr val="bg1"/>
                </a:solidFill>
                <a:latin typeface="Arial" pitchFamily="34" charset="0"/>
                <a:ea typeface="MS PGothic" pitchFamily="34" charset="-128"/>
              </a:defRPr>
            </a:lvl5pPr>
            <a:lvl6pPr marL="25146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r" eaLnBrk="1" hangingPunct="1">
              <a:spcBef>
                <a:spcPct val="50000"/>
              </a:spcBef>
            </a:pPr>
            <a:r>
              <a:rPr lang="en-US" altLang="en-US" sz="1200" u="none" dirty="0">
                <a:solidFill>
                  <a:schemeClr val="tx1"/>
                </a:solidFill>
                <a:latin typeface="+mj-lt"/>
                <a:cs typeface="Arial" pitchFamily="34" charset="0"/>
              </a:rPr>
              <a:t>0.9</a:t>
            </a:r>
          </a:p>
        </p:txBody>
      </p:sp>
      <p:sp>
        <p:nvSpPr>
          <p:cNvPr id="22" name="Text Box 36"/>
          <p:cNvSpPr txBox="1">
            <a:spLocks noChangeAspect="1" noChangeArrowheads="1"/>
          </p:cNvSpPr>
          <p:nvPr/>
        </p:nvSpPr>
        <p:spPr bwMode="auto">
          <a:xfrm>
            <a:off x="5395926" y="1619250"/>
            <a:ext cx="213352" cy="18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defRPr sz="1000">
                <a:solidFill>
                  <a:schemeClr val="bg1"/>
                </a:solidFill>
                <a:latin typeface="Arial" pitchFamily="34" charset="0"/>
                <a:ea typeface="MS PGothic" pitchFamily="34" charset="-128"/>
              </a:defRPr>
            </a:lvl1pPr>
            <a:lvl2pPr marL="742950" indent="-285750" defTabSz="890588">
              <a:defRPr sz="1000">
                <a:solidFill>
                  <a:schemeClr val="bg1"/>
                </a:solidFill>
                <a:latin typeface="Arial" pitchFamily="34" charset="0"/>
                <a:ea typeface="MS PGothic" pitchFamily="34" charset="-128"/>
              </a:defRPr>
            </a:lvl2pPr>
            <a:lvl3pPr marL="1143000" indent="-228600" defTabSz="890588">
              <a:defRPr sz="1000">
                <a:solidFill>
                  <a:schemeClr val="bg1"/>
                </a:solidFill>
                <a:latin typeface="Arial" pitchFamily="34" charset="0"/>
                <a:ea typeface="MS PGothic" pitchFamily="34" charset="-128"/>
              </a:defRPr>
            </a:lvl3pPr>
            <a:lvl4pPr marL="1600200" indent="-228600" defTabSz="890588">
              <a:defRPr sz="1000">
                <a:solidFill>
                  <a:schemeClr val="bg1"/>
                </a:solidFill>
                <a:latin typeface="Arial" pitchFamily="34" charset="0"/>
                <a:ea typeface="MS PGothic" pitchFamily="34" charset="-128"/>
              </a:defRPr>
            </a:lvl4pPr>
            <a:lvl5pPr marL="2057400" indent="-228600" defTabSz="890588">
              <a:defRPr sz="1000">
                <a:solidFill>
                  <a:schemeClr val="bg1"/>
                </a:solidFill>
                <a:latin typeface="Arial" pitchFamily="34" charset="0"/>
                <a:ea typeface="MS PGothic" pitchFamily="34" charset="-128"/>
              </a:defRPr>
            </a:lvl5pPr>
            <a:lvl6pPr marL="25146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r" eaLnBrk="1" hangingPunct="1">
              <a:spcBef>
                <a:spcPct val="50000"/>
              </a:spcBef>
            </a:pPr>
            <a:r>
              <a:rPr lang="en-US" altLang="en-US" sz="1200" u="none" dirty="0">
                <a:solidFill>
                  <a:schemeClr val="tx1"/>
                </a:solidFill>
                <a:latin typeface="+mj-lt"/>
                <a:cs typeface="Arial" pitchFamily="34" charset="0"/>
              </a:rPr>
              <a:t>1.0</a:t>
            </a:r>
          </a:p>
        </p:txBody>
      </p:sp>
      <p:sp>
        <p:nvSpPr>
          <p:cNvPr id="23" name="Line 37"/>
          <p:cNvSpPr>
            <a:spLocks noChangeAspect="1" noChangeShapeType="1"/>
          </p:cNvSpPr>
          <p:nvPr/>
        </p:nvSpPr>
        <p:spPr bwMode="auto">
          <a:xfrm>
            <a:off x="5633264" y="4325096"/>
            <a:ext cx="479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u="none" dirty="0">
              <a:latin typeface="+mj-lt"/>
            </a:endParaRPr>
          </a:p>
        </p:txBody>
      </p:sp>
      <p:sp>
        <p:nvSpPr>
          <p:cNvPr id="24" name="Line 38"/>
          <p:cNvSpPr>
            <a:spLocks noChangeAspect="1" noChangeShapeType="1"/>
          </p:cNvSpPr>
          <p:nvPr/>
        </p:nvSpPr>
        <p:spPr bwMode="auto">
          <a:xfrm>
            <a:off x="5633264" y="3672157"/>
            <a:ext cx="479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u="none" dirty="0">
              <a:latin typeface="+mj-lt"/>
            </a:endParaRPr>
          </a:p>
        </p:txBody>
      </p:sp>
      <p:sp>
        <p:nvSpPr>
          <p:cNvPr id="25" name="Line 39"/>
          <p:cNvSpPr>
            <a:spLocks noChangeAspect="1" noChangeShapeType="1"/>
          </p:cNvSpPr>
          <p:nvPr/>
        </p:nvSpPr>
        <p:spPr bwMode="auto">
          <a:xfrm>
            <a:off x="5633264" y="3014942"/>
            <a:ext cx="479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u="none" dirty="0">
              <a:latin typeface="+mj-lt"/>
            </a:endParaRPr>
          </a:p>
        </p:txBody>
      </p:sp>
      <p:sp>
        <p:nvSpPr>
          <p:cNvPr id="26" name="Line 40"/>
          <p:cNvSpPr>
            <a:spLocks noChangeAspect="1" noChangeShapeType="1"/>
          </p:cNvSpPr>
          <p:nvPr/>
        </p:nvSpPr>
        <p:spPr bwMode="auto">
          <a:xfrm>
            <a:off x="5633264" y="2364854"/>
            <a:ext cx="479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u="none" dirty="0">
              <a:latin typeface="+mj-lt"/>
            </a:endParaRPr>
          </a:p>
        </p:txBody>
      </p:sp>
      <p:sp>
        <p:nvSpPr>
          <p:cNvPr id="27" name="Line 41"/>
          <p:cNvSpPr>
            <a:spLocks noChangeAspect="1" noChangeShapeType="1"/>
          </p:cNvSpPr>
          <p:nvPr/>
        </p:nvSpPr>
        <p:spPr bwMode="auto">
          <a:xfrm>
            <a:off x="5633264" y="1721895"/>
            <a:ext cx="479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u="none" dirty="0">
              <a:latin typeface="+mj-lt"/>
            </a:endParaRPr>
          </a:p>
        </p:txBody>
      </p:sp>
      <p:sp>
        <p:nvSpPr>
          <p:cNvPr id="28" name="Line 42"/>
          <p:cNvSpPr>
            <a:spLocks noChangeAspect="1" noChangeShapeType="1"/>
          </p:cNvSpPr>
          <p:nvPr/>
        </p:nvSpPr>
        <p:spPr bwMode="auto">
          <a:xfrm rot="16200000">
            <a:off x="5783000" y="4499022"/>
            <a:ext cx="527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u="none" dirty="0">
              <a:latin typeface="+mj-lt"/>
            </a:endParaRPr>
          </a:p>
        </p:txBody>
      </p:sp>
      <p:sp>
        <p:nvSpPr>
          <p:cNvPr id="29" name="Line 43"/>
          <p:cNvSpPr>
            <a:spLocks noChangeAspect="1" noChangeShapeType="1"/>
          </p:cNvSpPr>
          <p:nvPr/>
        </p:nvSpPr>
        <p:spPr bwMode="auto">
          <a:xfrm rot="16200000">
            <a:off x="6361197" y="4499022"/>
            <a:ext cx="527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u="none" dirty="0">
              <a:latin typeface="+mj-lt"/>
            </a:endParaRPr>
          </a:p>
        </p:txBody>
      </p:sp>
      <p:sp>
        <p:nvSpPr>
          <p:cNvPr id="30" name="Line 44"/>
          <p:cNvSpPr>
            <a:spLocks noChangeAspect="1" noChangeShapeType="1"/>
          </p:cNvSpPr>
          <p:nvPr/>
        </p:nvSpPr>
        <p:spPr bwMode="auto">
          <a:xfrm rot="16200000">
            <a:off x="6938131" y="4499022"/>
            <a:ext cx="527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u="none" dirty="0">
              <a:latin typeface="+mj-lt"/>
            </a:endParaRPr>
          </a:p>
        </p:txBody>
      </p:sp>
      <p:sp>
        <p:nvSpPr>
          <p:cNvPr id="31" name="Line 45"/>
          <p:cNvSpPr>
            <a:spLocks noChangeAspect="1" noChangeShapeType="1"/>
          </p:cNvSpPr>
          <p:nvPr/>
        </p:nvSpPr>
        <p:spPr bwMode="auto">
          <a:xfrm rot="16200000">
            <a:off x="7520115" y="4499022"/>
            <a:ext cx="527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u="none" dirty="0">
              <a:latin typeface="+mj-lt"/>
            </a:endParaRPr>
          </a:p>
        </p:txBody>
      </p:sp>
      <p:sp>
        <p:nvSpPr>
          <p:cNvPr id="32" name="Text Box 52"/>
          <p:cNvSpPr txBox="1">
            <a:spLocks noChangeAspect="1" noChangeArrowheads="1"/>
          </p:cNvSpPr>
          <p:nvPr/>
        </p:nvSpPr>
        <p:spPr bwMode="auto">
          <a:xfrm>
            <a:off x="5762033" y="4550345"/>
            <a:ext cx="84583" cy="18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defRPr sz="1000">
                <a:solidFill>
                  <a:schemeClr val="bg1"/>
                </a:solidFill>
                <a:latin typeface="Arial" pitchFamily="34" charset="0"/>
                <a:ea typeface="MS PGothic" pitchFamily="34" charset="-128"/>
              </a:defRPr>
            </a:lvl1pPr>
            <a:lvl2pPr marL="742950" indent="-285750" defTabSz="890588">
              <a:defRPr sz="1000">
                <a:solidFill>
                  <a:schemeClr val="bg1"/>
                </a:solidFill>
                <a:latin typeface="Arial" pitchFamily="34" charset="0"/>
                <a:ea typeface="MS PGothic" pitchFamily="34" charset="-128"/>
              </a:defRPr>
            </a:lvl2pPr>
            <a:lvl3pPr marL="1143000" indent="-228600" defTabSz="890588">
              <a:defRPr sz="1000">
                <a:solidFill>
                  <a:schemeClr val="bg1"/>
                </a:solidFill>
                <a:latin typeface="Arial" pitchFamily="34" charset="0"/>
                <a:ea typeface="MS PGothic" pitchFamily="34" charset="-128"/>
              </a:defRPr>
            </a:lvl3pPr>
            <a:lvl4pPr marL="1600200" indent="-228600" defTabSz="890588">
              <a:defRPr sz="1000">
                <a:solidFill>
                  <a:schemeClr val="bg1"/>
                </a:solidFill>
                <a:latin typeface="Arial" pitchFamily="34" charset="0"/>
                <a:ea typeface="MS PGothic" pitchFamily="34" charset="-128"/>
              </a:defRPr>
            </a:lvl4pPr>
            <a:lvl5pPr marL="2057400" indent="-228600" defTabSz="890588">
              <a:defRPr sz="1000">
                <a:solidFill>
                  <a:schemeClr val="bg1"/>
                </a:solidFill>
                <a:latin typeface="Arial" pitchFamily="34" charset="0"/>
                <a:ea typeface="MS PGothic" pitchFamily="34" charset="-128"/>
              </a:defRPr>
            </a:lvl5pPr>
            <a:lvl6pPr marL="25146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spcBef>
                <a:spcPct val="50000"/>
              </a:spcBef>
            </a:pPr>
            <a:r>
              <a:rPr lang="en-US" altLang="en-US" sz="1200" u="none" dirty="0">
                <a:solidFill>
                  <a:schemeClr val="tx1"/>
                </a:solidFill>
                <a:latin typeface="+mj-lt"/>
                <a:cs typeface="Arial" pitchFamily="34" charset="0"/>
              </a:rPr>
              <a:t>0</a:t>
            </a:r>
          </a:p>
        </p:txBody>
      </p:sp>
      <p:sp>
        <p:nvSpPr>
          <p:cNvPr id="33" name="Text Box 53"/>
          <p:cNvSpPr txBox="1">
            <a:spLocks noChangeAspect="1" noChangeArrowheads="1"/>
          </p:cNvSpPr>
          <p:nvPr/>
        </p:nvSpPr>
        <p:spPr bwMode="auto">
          <a:xfrm>
            <a:off x="6254384" y="4550345"/>
            <a:ext cx="255012" cy="18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defRPr sz="1000">
                <a:solidFill>
                  <a:schemeClr val="bg1"/>
                </a:solidFill>
                <a:latin typeface="Arial" pitchFamily="34" charset="0"/>
                <a:ea typeface="MS PGothic" pitchFamily="34" charset="-128"/>
              </a:defRPr>
            </a:lvl1pPr>
            <a:lvl2pPr marL="742950" indent="-285750" defTabSz="890588">
              <a:defRPr sz="1000">
                <a:solidFill>
                  <a:schemeClr val="bg1"/>
                </a:solidFill>
                <a:latin typeface="Arial" pitchFamily="34" charset="0"/>
                <a:ea typeface="MS PGothic" pitchFamily="34" charset="-128"/>
              </a:defRPr>
            </a:lvl2pPr>
            <a:lvl3pPr marL="1143000" indent="-228600" defTabSz="890588">
              <a:defRPr sz="1000">
                <a:solidFill>
                  <a:schemeClr val="bg1"/>
                </a:solidFill>
                <a:latin typeface="Arial" pitchFamily="34" charset="0"/>
                <a:ea typeface="MS PGothic" pitchFamily="34" charset="-128"/>
              </a:defRPr>
            </a:lvl3pPr>
            <a:lvl4pPr marL="1600200" indent="-228600" defTabSz="890588">
              <a:defRPr sz="1000">
                <a:solidFill>
                  <a:schemeClr val="bg1"/>
                </a:solidFill>
                <a:latin typeface="Arial" pitchFamily="34" charset="0"/>
                <a:ea typeface="MS PGothic" pitchFamily="34" charset="-128"/>
              </a:defRPr>
            </a:lvl4pPr>
            <a:lvl5pPr marL="2057400" indent="-228600" defTabSz="890588">
              <a:defRPr sz="1000">
                <a:solidFill>
                  <a:schemeClr val="bg1"/>
                </a:solidFill>
                <a:latin typeface="Arial" pitchFamily="34" charset="0"/>
                <a:ea typeface="MS PGothic" pitchFamily="34" charset="-128"/>
              </a:defRPr>
            </a:lvl5pPr>
            <a:lvl6pPr marL="25146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spcBef>
                <a:spcPct val="50000"/>
              </a:spcBef>
            </a:pPr>
            <a:r>
              <a:rPr lang="en-US" altLang="en-US" sz="1200" u="none" dirty="0">
                <a:solidFill>
                  <a:schemeClr val="tx1"/>
                </a:solidFill>
                <a:latin typeface="+mj-lt"/>
                <a:cs typeface="Arial" pitchFamily="34" charset="0"/>
              </a:rPr>
              <a:t>500</a:t>
            </a:r>
          </a:p>
        </p:txBody>
      </p:sp>
      <p:sp>
        <p:nvSpPr>
          <p:cNvPr id="34" name="Text Box 54"/>
          <p:cNvSpPr txBox="1">
            <a:spLocks noChangeAspect="1" noChangeArrowheads="1"/>
          </p:cNvSpPr>
          <p:nvPr/>
        </p:nvSpPr>
        <p:spPr bwMode="auto">
          <a:xfrm>
            <a:off x="6790920" y="4550345"/>
            <a:ext cx="339596" cy="18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defRPr sz="1000">
                <a:solidFill>
                  <a:schemeClr val="bg1"/>
                </a:solidFill>
                <a:latin typeface="Arial" pitchFamily="34" charset="0"/>
                <a:ea typeface="MS PGothic" pitchFamily="34" charset="-128"/>
              </a:defRPr>
            </a:lvl1pPr>
            <a:lvl2pPr marL="742950" indent="-285750" defTabSz="890588">
              <a:defRPr sz="1000">
                <a:solidFill>
                  <a:schemeClr val="bg1"/>
                </a:solidFill>
                <a:latin typeface="Arial" pitchFamily="34" charset="0"/>
                <a:ea typeface="MS PGothic" pitchFamily="34" charset="-128"/>
              </a:defRPr>
            </a:lvl2pPr>
            <a:lvl3pPr marL="1143000" indent="-228600" defTabSz="890588">
              <a:defRPr sz="1000">
                <a:solidFill>
                  <a:schemeClr val="bg1"/>
                </a:solidFill>
                <a:latin typeface="Arial" pitchFamily="34" charset="0"/>
                <a:ea typeface="MS PGothic" pitchFamily="34" charset="-128"/>
              </a:defRPr>
            </a:lvl3pPr>
            <a:lvl4pPr marL="1600200" indent="-228600" defTabSz="890588">
              <a:defRPr sz="1000">
                <a:solidFill>
                  <a:schemeClr val="bg1"/>
                </a:solidFill>
                <a:latin typeface="Arial" pitchFamily="34" charset="0"/>
                <a:ea typeface="MS PGothic" pitchFamily="34" charset="-128"/>
              </a:defRPr>
            </a:lvl4pPr>
            <a:lvl5pPr marL="2057400" indent="-228600" defTabSz="890588">
              <a:defRPr sz="1000">
                <a:solidFill>
                  <a:schemeClr val="bg1"/>
                </a:solidFill>
                <a:latin typeface="Arial" pitchFamily="34" charset="0"/>
                <a:ea typeface="MS PGothic" pitchFamily="34" charset="-128"/>
              </a:defRPr>
            </a:lvl5pPr>
            <a:lvl6pPr marL="25146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spcBef>
                <a:spcPct val="50000"/>
              </a:spcBef>
            </a:pPr>
            <a:r>
              <a:rPr lang="en-US" altLang="en-US" sz="1200" u="none" dirty="0">
                <a:solidFill>
                  <a:schemeClr val="tx1"/>
                </a:solidFill>
                <a:latin typeface="+mj-lt"/>
                <a:cs typeface="Arial" pitchFamily="34" charset="0"/>
              </a:rPr>
              <a:t>1000</a:t>
            </a:r>
          </a:p>
        </p:txBody>
      </p:sp>
      <p:sp>
        <p:nvSpPr>
          <p:cNvPr id="35" name="Text Box 55"/>
          <p:cNvSpPr txBox="1">
            <a:spLocks noChangeAspect="1" noChangeArrowheads="1"/>
          </p:cNvSpPr>
          <p:nvPr/>
        </p:nvSpPr>
        <p:spPr bwMode="auto">
          <a:xfrm>
            <a:off x="7371641" y="4550345"/>
            <a:ext cx="339596" cy="18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defRPr sz="1000">
                <a:solidFill>
                  <a:schemeClr val="bg1"/>
                </a:solidFill>
                <a:latin typeface="Arial" pitchFamily="34" charset="0"/>
                <a:ea typeface="MS PGothic" pitchFamily="34" charset="-128"/>
              </a:defRPr>
            </a:lvl1pPr>
            <a:lvl2pPr marL="742950" indent="-285750" defTabSz="890588">
              <a:defRPr sz="1000">
                <a:solidFill>
                  <a:schemeClr val="bg1"/>
                </a:solidFill>
                <a:latin typeface="Arial" pitchFamily="34" charset="0"/>
                <a:ea typeface="MS PGothic" pitchFamily="34" charset="-128"/>
              </a:defRPr>
            </a:lvl2pPr>
            <a:lvl3pPr marL="1143000" indent="-228600" defTabSz="890588">
              <a:defRPr sz="1000">
                <a:solidFill>
                  <a:schemeClr val="bg1"/>
                </a:solidFill>
                <a:latin typeface="Arial" pitchFamily="34" charset="0"/>
                <a:ea typeface="MS PGothic" pitchFamily="34" charset="-128"/>
              </a:defRPr>
            </a:lvl3pPr>
            <a:lvl4pPr marL="1600200" indent="-228600" defTabSz="890588">
              <a:defRPr sz="1000">
                <a:solidFill>
                  <a:schemeClr val="bg1"/>
                </a:solidFill>
                <a:latin typeface="Arial" pitchFamily="34" charset="0"/>
                <a:ea typeface="MS PGothic" pitchFamily="34" charset="-128"/>
              </a:defRPr>
            </a:lvl4pPr>
            <a:lvl5pPr marL="2057400" indent="-228600" defTabSz="890588">
              <a:defRPr sz="1000">
                <a:solidFill>
                  <a:schemeClr val="bg1"/>
                </a:solidFill>
                <a:latin typeface="Arial" pitchFamily="34" charset="0"/>
                <a:ea typeface="MS PGothic" pitchFamily="34" charset="-128"/>
              </a:defRPr>
            </a:lvl5pPr>
            <a:lvl6pPr marL="25146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spcBef>
                <a:spcPct val="50000"/>
              </a:spcBef>
            </a:pPr>
            <a:r>
              <a:rPr lang="en-US" altLang="en-US" sz="1200" u="none" dirty="0">
                <a:solidFill>
                  <a:schemeClr val="tx1"/>
                </a:solidFill>
                <a:latin typeface="+mj-lt"/>
                <a:cs typeface="Arial" pitchFamily="34" charset="0"/>
              </a:rPr>
              <a:t>1500</a:t>
            </a:r>
          </a:p>
        </p:txBody>
      </p:sp>
      <p:sp>
        <p:nvSpPr>
          <p:cNvPr id="36" name="Text Box 56"/>
          <p:cNvSpPr txBox="1">
            <a:spLocks noChangeAspect="1" noChangeArrowheads="1"/>
          </p:cNvSpPr>
          <p:nvPr/>
        </p:nvSpPr>
        <p:spPr bwMode="auto">
          <a:xfrm>
            <a:off x="7867779" y="4550345"/>
            <a:ext cx="339596" cy="18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defRPr sz="1000">
                <a:solidFill>
                  <a:schemeClr val="bg1"/>
                </a:solidFill>
                <a:latin typeface="Arial" pitchFamily="34" charset="0"/>
                <a:ea typeface="MS PGothic" pitchFamily="34" charset="-128"/>
              </a:defRPr>
            </a:lvl1pPr>
            <a:lvl2pPr marL="742950" indent="-285750" defTabSz="890588">
              <a:defRPr sz="1000">
                <a:solidFill>
                  <a:schemeClr val="bg1"/>
                </a:solidFill>
                <a:latin typeface="Arial" pitchFamily="34" charset="0"/>
                <a:ea typeface="MS PGothic" pitchFamily="34" charset="-128"/>
              </a:defRPr>
            </a:lvl2pPr>
            <a:lvl3pPr marL="1143000" indent="-228600" defTabSz="890588">
              <a:defRPr sz="1000">
                <a:solidFill>
                  <a:schemeClr val="bg1"/>
                </a:solidFill>
                <a:latin typeface="Arial" pitchFamily="34" charset="0"/>
                <a:ea typeface="MS PGothic" pitchFamily="34" charset="-128"/>
              </a:defRPr>
            </a:lvl3pPr>
            <a:lvl4pPr marL="1600200" indent="-228600" defTabSz="890588">
              <a:defRPr sz="1000">
                <a:solidFill>
                  <a:schemeClr val="bg1"/>
                </a:solidFill>
                <a:latin typeface="Arial" pitchFamily="34" charset="0"/>
                <a:ea typeface="MS PGothic" pitchFamily="34" charset="-128"/>
              </a:defRPr>
            </a:lvl4pPr>
            <a:lvl5pPr marL="2057400" indent="-228600" defTabSz="890588">
              <a:defRPr sz="1000">
                <a:solidFill>
                  <a:schemeClr val="bg1"/>
                </a:solidFill>
                <a:latin typeface="Arial" pitchFamily="34" charset="0"/>
                <a:ea typeface="MS PGothic" pitchFamily="34" charset="-128"/>
              </a:defRPr>
            </a:lvl5pPr>
            <a:lvl6pPr marL="25146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spcBef>
                <a:spcPct val="50000"/>
              </a:spcBef>
            </a:pPr>
            <a:r>
              <a:rPr lang="en-US" altLang="en-US" sz="1200" u="none" dirty="0">
                <a:solidFill>
                  <a:schemeClr val="tx1"/>
                </a:solidFill>
                <a:latin typeface="+mj-lt"/>
                <a:cs typeface="Arial" pitchFamily="34" charset="0"/>
              </a:rPr>
              <a:t>2000</a:t>
            </a:r>
          </a:p>
        </p:txBody>
      </p:sp>
      <p:sp>
        <p:nvSpPr>
          <p:cNvPr id="8" name="Text Box 64"/>
          <p:cNvSpPr txBox="1">
            <a:spLocks noChangeArrowheads="1"/>
          </p:cNvSpPr>
          <p:nvPr/>
        </p:nvSpPr>
        <p:spPr bwMode="auto">
          <a:xfrm rot="16200000">
            <a:off x="4433478" y="2800848"/>
            <a:ext cx="14523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defRPr sz="1000">
                <a:solidFill>
                  <a:schemeClr val="bg1"/>
                </a:solidFill>
                <a:latin typeface="Arial" pitchFamily="34" charset="0"/>
                <a:ea typeface="MS PGothic" pitchFamily="34" charset="-128"/>
              </a:defRPr>
            </a:lvl1pPr>
            <a:lvl2pPr marL="742950" indent="-285750" defTabSz="890588">
              <a:defRPr sz="1000">
                <a:solidFill>
                  <a:schemeClr val="bg1"/>
                </a:solidFill>
                <a:latin typeface="Arial" pitchFamily="34" charset="0"/>
                <a:ea typeface="MS PGothic" pitchFamily="34" charset="-128"/>
              </a:defRPr>
            </a:lvl2pPr>
            <a:lvl3pPr marL="1143000" indent="-228600" defTabSz="890588">
              <a:defRPr sz="1000">
                <a:solidFill>
                  <a:schemeClr val="bg1"/>
                </a:solidFill>
                <a:latin typeface="Arial" pitchFamily="34" charset="0"/>
                <a:ea typeface="MS PGothic" pitchFamily="34" charset="-128"/>
              </a:defRPr>
            </a:lvl3pPr>
            <a:lvl4pPr marL="1600200" indent="-228600" defTabSz="890588">
              <a:defRPr sz="1000">
                <a:solidFill>
                  <a:schemeClr val="bg1"/>
                </a:solidFill>
                <a:latin typeface="Arial" pitchFamily="34" charset="0"/>
                <a:ea typeface="MS PGothic" pitchFamily="34" charset="-128"/>
              </a:defRPr>
            </a:lvl4pPr>
            <a:lvl5pPr marL="2057400" indent="-228600" defTabSz="890588">
              <a:defRPr sz="1000">
                <a:solidFill>
                  <a:schemeClr val="bg1"/>
                </a:solidFill>
                <a:latin typeface="Arial" pitchFamily="34" charset="0"/>
                <a:ea typeface="MS PGothic" pitchFamily="34" charset="-128"/>
              </a:defRPr>
            </a:lvl5pPr>
            <a:lvl6pPr marL="25146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spcBef>
                <a:spcPct val="50000"/>
              </a:spcBef>
            </a:pPr>
            <a:r>
              <a:rPr lang="en-US" altLang="en-US" sz="1200" b="1" u="none" dirty="0">
                <a:solidFill>
                  <a:schemeClr val="tx1"/>
                </a:solidFill>
                <a:latin typeface="+mj-lt"/>
                <a:cs typeface="Arial" pitchFamily="34" charset="0"/>
              </a:rPr>
              <a:t>Cumulative survival</a:t>
            </a:r>
          </a:p>
        </p:txBody>
      </p:sp>
      <p:sp>
        <p:nvSpPr>
          <p:cNvPr id="38" name="Text Box 66"/>
          <p:cNvSpPr txBox="1">
            <a:spLocks noChangeArrowheads="1"/>
          </p:cNvSpPr>
          <p:nvPr/>
        </p:nvSpPr>
        <p:spPr bwMode="auto">
          <a:xfrm>
            <a:off x="7875587" y="1900238"/>
            <a:ext cx="7822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defRPr sz="1000">
                <a:solidFill>
                  <a:schemeClr val="bg1"/>
                </a:solidFill>
                <a:latin typeface="Arial" pitchFamily="34" charset="0"/>
                <a:ea typeface="MS PGothic" pitchFamily="34" charset="-128"/>
              </a:defRPr>
            </a:lvl1pPr>
            <a:lvl2pPr marL="742950" indent="-285750" defTabSz="890588">
              <a:defRPr sz="1000">
                <a:solidFill>
                  <a:schemeClr val="bg1"/>
                </a:solidFill>
                <a:latin typeface="Arial" pitchFamily="34" charset="0"/>
                <a:ea typeface="MS PGothic" pitchFamily="34" charset="-128"/>
              </a:defRPr>
            </a:lvl2pPr>
            <a:lvl3pPr marL="1143000" indent="-228600" defTabSz="890588">
              <a:defRPr sz="1000">
                <a:solidFill>
                  <a:schemeClr val="bg1"/>
                </a:solidFill>
                <a:latin typeface="Arial" pitchFamily="34" charset="0"/>
                <a:ea typeface="MS PGothic" pitchFamily="34" charset="-128"/>
              </a:defRPr>
            </a:lvl3pPr>
            <a:lvl4pPr marL="1600200" indent="-228600" defTabSz="890588">
              <a:defRPr sz="1000">
                <a:solidFill>
                  <a:schemeClr val="bg1"/>
                </a:solidFill>
                <a:latin typeface="Arial" pitchFamily="34" charset="0"/>
                <a:ea typeface="MS PGothic" pitchFamily="34" charset="-128"/>
              </a:defRPr>
            </a:lvl4pPr>
            <a:lvl5pPr marL="2057400" indent="-228600" defTabSz="890588">
              <a:defRPr sz="1000">
                <a:solidFill>
                  <a:schemeClr val="bg1"/>
                </a:solidFill>
                <a:latin typeface="Arial" pitchFamily="34" charset="0"/>
                <a:ea typeface="MS PGothic" pitchFamily="34" charset="-128"/>
              </a:defRPr>
            </a:lvl5pPr>
            <a:lvl6pPr marL="25146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spcBef>
                <a:spcPct val="50000"/>
              </a:spcBef>
            </a:pPr>
            <a:r>
              <a:rPr lang="en-US" altLang="en-US" sz="1200" u="none" dirty="0">
                <a:solidFill>
                  <a:schemeClr val="tx1"/>
                </a:solidFill>
                <a:latin typeface="+mj-lt"/>
                <a:cs typeface="Arial" pitchFamily="34" charset="0"/>
              </a:rPr>
              <a:t>71%–100%</a:t>
            </a:r>
          </a:p>
        </p:txBody>
      </p:sp>
      <p:sp>
        <p:nvSpPr>
          <p:cNvPr id="39" name="Text Box 67"/>
          <p:cNvSpPr txBox="1">
            <a:spLocks noChangeArrowheads="1"/>
          </p:cNvSpPr>
          <p:nvPr/>
        </p:nvSpPr>
        <p:spPr bwMode="auto">
          <a:xfrm>
            <a:off x="7875587" y="2070100"/>
            <a:ext cx="69730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defRPr sz="1000">
                <a:solidFill>
                  <a:schemeClr val="bg1"/>
                </a:solidFill>
                <a:latin typeface="Arial" pitchFamily="34" charset="0"/>
                <a:ea typeface="MS PGothic" pitchFamily="34" charset="-128"/>
              </a:defRPr>
            </a:lvl1pPr>
            <a:lvl2pPr marL="742950" indent="-285750" defTabSz="890588">
              <a:defRPr sz="1000">
                <a:solidFill>
                  <a:schemeClr val="bg1"/>
                </a:solidFill>
                <a:latin typeface="Arial" pitchFamily="34" charset="0"/>
                <a:ea typeface="MS PGothic" pitchFamily="34" charset="-128"/>
              </a:defRPr>
            </a:lvl2pPr>
            <a:lvl3pPr marL="1143000" indent="-228600" defTabSz="890588">
              <a:defRPr sz="1000">
                <a:solidFill>
                  <a:schemeClr val="bg1"/>
                </a:solidFill>
                <a:latin typeface="Arial" pitchFamily="34" charset="0"/>
                <a:ea typeface="MS PGothic" pitchFamily="34" charset="-128"/>
              </a:defRPr>
            </a:lvl3pPr>
            <a:lvl4pPr marL="1600200" indent="-228600" defTabSz="890588">
              <a:defRPr sz="1000">
                <a:solidFill>
                  <a:schemeClr val="bg1"/>
                </a:solidFill>
                <a:latin typeface="Arial" pitchFamily="34" charset="0"/>
                <a:ea typeface="MS PGothic" pitchFamily="34" charset="-128"/>
              </a:defRPr>
            </a:lvl4pPr>
            <a:lvl5pPr marL="2057400" indent="-228600" defTabSz="890588">
              <a:defRPr sz="1000">
                <a:solidFill>
                  <a:schemeClr val="bg1"/>
                </a:solidFill>
                <a:latin typeface="Arial" pitchFamily="34" charset="0"/>
                <a:ea typeface="MS PGothic" pitchFamily="34" charset="-128"/>
              </a:defRPr>
            </a:lvl5pPr>
            <a:lvl6pPr marL="25146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spcBef>
                <a:spcPct val="50000"/>
              </a:spcBef>
            </a:pPr>
            <a:r>
              <a:rPr lang="en-US" altLang="en-US" sz="1200" u="none" dirty="0">
                <a:solidFill>
                  <a:schemeClr val="tx1"/>
                </a:solidFill>
                <a:latin typeface="+mj-lt"/>
                <a:cs typeface="Arial" pitchFamily="34" charset="0"/>
              </a:rPr>
              <a:t>61%–70%</a:t>
            </a:r>
          </a:p>
        </p:txBody>
      </p:sp>
      <p:sp>
        <p:nvSpPr>
          <p:cNvPr id="40" name="Text Box 68"/>
          <p:cNvSpPr txBox="1">
            <a:spLocks noChangeArrowheads="1"/>
          </p:cNvSpPr>
          <p:nvPr/>
        </p:nvSpPr>
        <p:spPr bwMode="auto">
          <a:xfrm>
            <a:off x="7875587" y="2251075"/>
            <a:ext cx="69730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defRPr sz="1000">
                <a:solidFill>
                  <a:schemeClr val="bg1"/>
                </a:solidFill>
                <a:latin typeface="Arial" pitchFamily="34" charset="0"/>
                <a:ea typeface="MS PGothic" pitchFamily="34" charset="-128"/>
              </a:defRPr>
            </a:lvl1pPr>
            <a:lvl2pPr marL="742950" indent="-285750" defTabSz="890588">
              <a:defRPr sz="1000">
                <a:solidFill>
                  <a:schemeClr val="bg1"/>
                </a:solidFill>
                <a:latin typeface="Arial" pitchFamily="34" charset="0"/>
                <a:ea typeface="MS PGothic" pitchFamily="34" charset="-128"/>
              </a:defRPr>
            </a:lvl2pPr>
            <a:lvl3pPr marL="1143000" indent="-228600" defTabSz="890588">
              <a:defRPr sz="1000">
                <a:solidFill>
                  <a:schemeClr val="bg1"/>
                </a:solidFill>
                <a:latin typeface="Arial" pitchFamily="34" charset="0"/>
                <a:ea typeface="MS PGothic" pitchFamily="34" charset="-128"/>
              </a:defRPr>
            </a:lvl3pPr>
            <a:lvl4pPr marL="1600200" indent="-228600" defTabSz="890588">
              <a:defRPr sz="1000">
                <a:solidFill>
                  <a:schemeClr val="bg1"/>
                </a:solidFill>
                <a:latin typeface="Arial" pitchFamily="34" charset="0"/>
                <a:ea typeface="MS PGothic" pitchFamily="34" charset="-128"/>
              </a:defRPr>
            </a:lvl4pPr>
            <a:lvl5pPr marL="2057400" indent="-228600" defTabSz="890588">
              <a:defRPr sz="1000">
                <a:solidFill>
                  <a:schemeClr val="bg1"/>
                </a:solidFill>
                <a:latin typeface="Arial" pitchFamily="34" charset="0"/>
                <a:ea typeface="MS PGothic" pitchFamily="34" charset="-128"/>
              </a:defRPr>
            </a:lvl5pPr>
            <a:lvl6pPr marL="25146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spcBef>
                <a:spcPct val="50000"/>
              </a:spcBef>
            </a:pPr>
            <a:r>
              <a:rPr lang="en-US" altLang="en-US" sz="1200" u="none" dirty="0">
                <a:solidFill>
                  <a:schemeClr val="tx1"/>
                </a:solidFill>
                <a:latin typeface="+mj-lt"/>
                <a:cs typeface="Arial" pitchFamily="34" charset="0"/>
              </a:rPr>
              <a:t>51%–60%</a:t>
            </a:r>
          </a:p>
        </p:txBody>
      </p:sp>
      <p:sp>
        <p:nvSpPr>
          <p:cNvPr id="41" name="Text Box 69"/>
          <p:cNvSpPr txBox="1">
            <a:spLocks noChangeArrowheads="1"/>
          </p:cNvSpPr>
          <p:nvPr/>
        </p:nvSpPr>
        <p:spPr bwMode="auto">
          <a:xfrm>
            <a:off x="7875587" y="2430463"/>
            <a:ext cx="69730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defRPr sz="1000">
                <a:solidFill>
                  <a:schemeClr val="bg1"/>
                </a:solidFill>
                <a:latin typeface="Arial" pitchFamily="34" charset="0"/>
                <a:ea typeface="MS PGothic" pitchFamily="34" charset="-128"/>
              </a:defRPr>
            </a:lvl1pPr>
            <a:lvl2pPr marL="742950" indent="-285750" defTabSz="890588">
              <a:defRPr sz="1000">
                <a:solidFill>
                  <a:schemeClr val="bg1"/>
                </a:solidFill>
                <a:latin typeface="Arial" pitchFamily="34" charset="0"/>
                <a:ea typeface="MS PGothic" pitchFamily="34" charset="-128"/>
              </a:defRPr>
            </a:lvl2pPr>
            <a:lvl3pPr marL="1143000" indent="-228600" defTabSz="890588">
              <a:defRPr sz="1000">
                <a:solidFill>
                  <a:schemeClr val="bg1"/>
                </a:solidFill>
                <a:latin typeface="Arial" pitchFamily="34" charset="0"/>
                <a:ea typeface="MS PGothic" pitchFamily="34" charset="-128"/>
              </a:defRPr>
            </a:lvl3pPr>
            <a:lvl4pPr marL="1600200" indent="-228600" defTabSz="890588">
              <a:defRPr sz="1000">
                <a:solidFill>
                  <a:schemeClr val="bg1"/>
                </a:solidFill>
                <a:latin typeface="Arial" pitchFamily="34" charset="0"/>
                <a:ea typeface="MS PGothic" pitchFamily="34" charset="-128"/>
              </a:defRPr>
            </a:lvl4pPr>
            <a:lvl5pPr marL="2057400" indent="-228600" defTabSz="890588">
              <a:defRPr sz="1000">
                <a:solidFill>
                  <a:schemeClr val="bg1"/>
                </a:solidFill>
                <a:latin typeface="Arial" pitchFamily="34" charset="0"/>
                <a:ea typeface="MS PGothic" pitchFamily="34" charset="-128"/>
              </a:defRPr>
            </a:lvl5pPr>
            <a:lvl6pPr marL="25146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spcBef>
                <a:spcPct val="50000"/>
              </a:spcBef>
            </a:pPr>
            <a:r>
              <a:rPr lang="en-US" altLang="en-US" sz="1200" u="none" dirty="0">
                <a:solidFill>
                  <a:schemeClr val="tx1"/>
                </a:solidFill>
                <a:latin typeface="+mj-lt"/>
                <a:cs typeface="Arial" pitchFamily="34" charset="0"/>
              </a:rPr>
              <a:t>41%–50%</a:t>
            </a:r>
          </a:p>
        </p:txBody>
      </p:sp>
      <p:sp>
        <p:nvSpPr>
          <p:cNvPr id="42" name="Text Box 70"/>
          <p:cNvSpPr txBox="1">
            <a:spLocks noChangeArrowheads="1"/>
          </p:cNvSpPr>
          <p:nvPr/>
        </p:nvSpPr>
        <p:spPr bwMode="auto">
          <a:xfrm>
            <a:off x="7875587" y="2601913"/>
            <a:ext cx="69730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defRPr sz="1000">
                <a:solidFill>
                  <a:schemeClr val="bg1"/>
                </a:solidFill>
                <a:latin typeface="Arial" pitchFamily="34" charset="0"/>
                <a:ea typeface="MS PGothic" pitchFamily="34" charset="-128"/>
              </a:defRPr>
            </a:lvl1pPr>
            <a:lvl2pPr marL="742950" indent="-285750" defTabSz="890588">
              <a:defRPr sz="1000">
                <a:solidFill>
                  <a:schemeClr val="bg1"/>
                </a:solidFill>
                <a:latin typeface="Arial" pitchFamily="34" charset="0"/>
                <a:ea typeface="MS PGothic" pitchFamily="34" charset="-128"/>
              </a:defRPr>
            </a:lvl2pPr>
            <a:lvl3pPr marL="1143000" indent="-228600" defTabSz="890588">
              <a:defRPr sz="1000">
                <a:solidFill>
                  <a:schemeClr val="bg1"/>
                </a:solidFill>
                <a:latin typeface="Arial" pitchFamily="34" charset="0"/>
                <a:ea typeface="MS PGothic" pitchFamily="34" charset="-128"/>
              </a:defRPr>
            </a:lvl3pPr>
            <a:lvl4pPr marL="1600200" indent="-228600" defTabSz="890588">
              <a:defRPr sz="1000">
                <a:solidFill>
                  <a:schemeClr val="bg1"/>
                </a:solidFill>
                <a:latin typeface="Arial" pitchFamily="34" charset="0"/>
                <a:ea typeface="MS PGothic" pitchFamily="34" charset="-128"/>
              </a:defRPr>
            </a:lvl4pPr>
            <a:lvl5pPr marL="2057400" indent="-228600" defTabSz="890588">
              <a:defRPr sz="1000">
                <a:solidFill>
                  <a:schemeClr val="bg1"/>
                </a:solidFill>
                <a:latin typeface="Arial" pitchFamily="34" charset="0"/>
                <a:ea typeface="MS PGothic" pitchFamily="34" charset="-128"/>
              </a:defRPr>
            </a:lvl5pPr>
            <a:lvl6pPr marL="25146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spcBef>
                <a:spcPct val="50000"/>
              </a:spcBef>
            </a:pPr>
            <a:r>
              <a:rPr lang="en-US" altLang="en-US" sz="1200" u="none" dirty="0">
                <a:solidFill>
                  <a:schemeClr val="tx1"/>
                </a:solidFill>
                <a:latin typeface="+mj-lt"/>
                <a:cs typeface="Arial" pitchFamily="34" charset="0"/>
              </a:rPr>
              <a:t>31%–40%</a:t>
            </a:r>
          </a:p>
        </p:txBody>
      </p:sp>
      <p:sp>
        <p:nvSpPr>
          <p:cNvPr id="43" name="Text Box 71"/>
          <p:cNvSpPr txBox="1">
            <a:spLocks noChangeArrowheads="1"/>
          </p:cNvSpPr>
          <p:nvPr/>
        </p:nvSpPr>
        <p:spPr bwMode="auto">
          <a:xfrm>
            <a:off x="7875587" y="2771775"/>
            <a:ext cx="3911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defRPr sz="1000">
                <a:solidFill>
                  <a:schemeClr val="bg1"/>
                </a:solidFill>
                <a:latin typeface="Arial" pitchFamily="34" charset="0"/>
                <a:ea typeface="MS PGothic" pitchFamily="34" charset="-128"/>
              </a:defRPr>
            </a:lvl1pPr>
            <a:lvl2pPr marL="742950" indent="-285750" defTabSz="890588">
              <a:defRPr sz="1000">
                <a:solidFill>
                  <a:schemeClr val="bg1"/>
                </a:solidFill>
                <a:latin typeface="Arial" pitchFamily="34" charset="0"/>
                <a:ea typeface="MS PGothic" pitchFamily="34" charset="-128"/>
              </a:defRPr>
            </a:lvl2pPr>
            <a:lvl3pPr marL="1143000" indent="-228600" defTabSz="890588">
              <a:defRPr sz="1000">
                <a:solidFill>
                  <a:schemeClr val="bg1"/>
                </a:solidFill>
                <a:latin typeface="Arial" pitchFamily="34" charset="0"/>
                <a:ea typeface="MS PGothic" pitchFamily="34" charset="-128"/>
              </a:defRPr>
            </a:lvl3pPr>
            <a:lvl4pPr marL="1600200" indent="-228600" defTabSz="890588">
              <a:defRPr sz="1000">
                <a:solidFill>
                  <a:schemeClr val="bg1"/>
                </a:solidFill>
                <a:latin typeface="Arial" pitchFamily="34" charset="0"/>
                <a:ea typeface="MS PGothic" pitchFamily="34" charset="-128"/>
              </a:defRPr>
            </a:lvl4pPr>
            <a:lvl5pPr marL="2057400" indent="-228600" defTabSz="890588">
              <a:defRPr sz="1000">
                <a:solidFill>
                  <a:schemeClr val="bg1"/>
                </a:solidFill>
                <a:latin typeface="Arial" pitchFamily="34" charset="0"/>
                <a:ea typeface="MS PGothic" pitchFamily="34" charset="-128"/>
              </a:defRPr>
            </a:lvl5pPr>
            <a:lvl6pPr marL="25146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spcBef>
                <a:spcPct val="50000"/>
              </a:spcBef>
            </a:pPr>
            <a:r>
              <a:rPr lang="en-US" altLang="en-US" sz="1200" u="none" dirty="0">
                <a:solidFill>
                  <a:schemeClr val="tx1"/>
                </a:solidFill>
                <a:latin typeface="+mj-lt"/>
                <a:cs typeface="Arial" pitchFamily="34" charset="0"/>
              </a:rPr>
              <a:t>≤30%</a:t>
            </a:r>
          </a:p>
        </p:txBody>
      </p:sp>
      <p:sp>
        <p:nvSpPr>
          <p:cNvPr id="44" name="Text Box 72"/>
          <p:cNvSpPr txBox="1">
            <a:spLocks noChangeArrowheads="1"/>
          </p:cNvSpPr>
          <p:nvPr/>
        </p:nvSpPr>
        <p:spPr bwMode="auto">
          <a:xfrm>
            <a:off x="7875587" y="2962275"/>
            <a:ext cx="7838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defRPr sz="1000">
                <a:solidFill>
                  <a:schemeClr val="bg1"/>
                </a:solidFill>
                <a:latin typeface="Arial" pitchFamily="34" charset="0"/>
                <a:ea typeface="MS PGothic" pitchFamily="34" charset="-128"/>
              </a:defRPr>
            </a:lvl1pPr>
            <a:lvl2pPr marL="742950" indent="-285750" defTabSz="890588">
              <a:defRPr sz="1000">
                <a:solidFill>
                  <a:schemeClr val="bg1"/>
                </a:solidFill>
                <a:latin typeface="Arial" pitchFamily="34" charset="0"/>
                <a:ea typeface="MS PGothic" pitchFamily="34" charset="-128"/>
              </a:defRPr>
            </a:lvl2pPr>
            <a:lvl3pPr marL="1143000" indent="-228600" defTabSz="890588">
              <a:defRPr sz="1000">
                <a:solidFill>
                  <a:schemeClr val="bg1"/>
                </a:solidFill>
                <a:latin typeface="Arial" pitchFamily="34" charset="0"/>
                <a:ea typeface="MS PGothic" pitchFamily="34" charset="-128"/>
              </a:defRPr>
            </a:lvl3pPr>
            <a:lvl4pPr marL="1600200" indent="-228600" defTabSz="890588">
              <a:defRPr sz="1000">
                <a:solidFill>
                  <a:schemeClr val="bg1"/>
                </a:solidFill>
                <a:latin typeface="Arial" pitchFamily="34" charset="0"/>
                <a:ea typeface="MS PGothic" pitchFamily="34" charset="-128"/>
              </a:defRPr>
            </a:lvl4pPr>
            <a:lvl5pPr marL="2057400" indent="-228600" defTabSz="890588">
              <a:defRPr sz="1000">
                <a:solidFill>
                  <a:schemeClr val="bg1"/>
                </a:solidFill>
                <a:latin typeface="Arial" pitchFamily="34" charset="0"/>
                <a:ea typeface="MS PGothic" pitchFamily="34" charset="-128"/>
              </a:defRPr>
            </a:lvl5pPr>
            <a:lvl6pPr marL="25146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spcBef>
                <a:spcPct val="50000"/>
              </a:spcBef>
            </a:pPr>
            <a:r>
              <a:rPr lang="en-US" altLang="en-US" sz="1200" u="none" dirty="0">
                <a:solidFill>
                  <a:schemeClr val="tx1"/>
                </a:solidFill>
                <a:latin typeface="+mj-lt"/>
                <a:cs typeface="Arial" pitchFamily="34" charset="0"/>
              </a:rPr>
              <a:t>No warfarin</a:t>
            </a:r>
          </a:p>
        </p:txBody>
      </p:sp>
      <p:sp>
        <p:nvSpPr>
          <p:cNvPr id="45" name="Text Box 73"/>
          <p:cNvSpPr txBox="1">
            <a:spLocks noChangeArrowheads="1"/>
          </p:cNvSpPr>
          <p:nvPr/>
        </p:nvSpPr>
        <p:spPr bwMode="auto">
          <a:xfrm>
            <a:off x="7398820" y="1585963"/>
            <a:ext cx="16171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defRPr sz="1000">
                <a:solidFill>
                  <a:schemeClr val="bg1"/>
                </a:solidFill>
                <a:latin typeface="Arial" pitchFamily="34" charset="0"/>
                <a:ea typeface="MS PGothic" pitchFamily="34" charset="-128"/>
              </a:defRPr>
            </a:lvl1pPr>
            <a:lvl2pPr marL="742950" indent="-285750" defTabSz="890588">
              <a:defRPr sz="1000">
                <a:solidFill>
                  <a:schemeClr val="bg1"/>
                </a:solidFill>
                <a:latin typeface="Arial" pitchFamily="34" charset="0"/>
                <a:ea typeface="MS PGothic" pitchFamily="34" charset="-128"/>
              </a:defRPr>
            </a:lvl2pPr>
            <a:lvl3pPr marL="1143000" indent="-228600" defTabSz="890588">
              <a:defRPr sz="1000">
                <a:solidFill>
                  <a:schemeClr val="bg1"/>
                </a:solidFill>
                <a:latin typeface="Arial" pitchFamily="34" charset="0"/>
                <a:ea typeface="MS PGothic" pitchFamily="34" charset="-128"/>
              </a:defRPr>
            </a:lvl3pPr>
            <a:lvl4pPr marL="1600200" indent="-228600" defTabSz="890588">
              <a:defRPr sz="1000">
                <a:solidFill>
                  <a:schemeClr val="bg1"/>
                </a:solidFill>
                <a:latin typeface="Arial" pitchFamily="34" charset="0"/>
                <a:ea typeface="MS PGothic" pitchFamily="34" charset="-128"/>
              </a:defRPr>
            </a:lvl4pPr>
            <a:lvl5pPr marL="2057400" indent="-228600" defTabSz="890588">
              <a:defRPr sz="1000">
                <a:solidFill>
                  <a:schemeClr val="bg1"/>
                </a:solidFill>
                <a:latin typeface="Arial" pitchFamily="34" charset="0"/>
                <a:ea typeface="MS PGothic" pitchFamily="34" charset="-128"/>
              </a:defRPr>
            </a:lvl5pPr>
            <a:lvl6pPr marL="25146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90588"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spcBef>
                <a:spcPct val="50000"/>
              </a:spcBef>
            </a:pPr>
            <a:r>
              <a:rPr lang="en-US" altLang="en-US" sz="1400" u="none" dirty="0">
                <a:solidFill>
                  <a:schemeClr val="tx1"/>
                </a:solidFill>
                <a:latin typeface="+mj-lt"/>
                <a:cs typeface="Arial" pitchFamily="34" charset="0"/>
              </a:rPr>
              <a:t>Warfarin TTR </a:t>
            </a:r>
            <a:r>
              <a:rPr lang="en-US" altLang="en-US" sz="1400" u="none" dirty="0" smtClean="0">
                <a:solidFill>
                  <a:schemeClr val="tx1"/>
                </a:solidFill>
                <a:latin typeface="+mj-lt"/>
                <a:cs typeface="Arial" pitchFamily="34" charset="0"/>
              </a:rPr>
              <a:t>group</a:t>
            </a:r>
            <a:r>
              <a:rPr lang="en-US" altLang="en-US" sz="1400" u="none" baseline="30000" dirty="0" smtClean="0">
                <a:solidFill>
                  <a:schemeClr val="tx1"/>
                </a:solidFill>
                <a:latin typeface="+mj-lt"/>
                <a:cs typeface="Arial" pitchFamily="34" charset="0"/>
              </a:rPr>
              <a:t>*</a:t>
            </a:r>
            <a:endParaRPr lang="en-US" altLang="en-US" sz="1400" u="none" baseline="30000" dirty="0">
              <a:solidFill>
                <a:schemeClr val="tx1"/>
              </a:solidFill>
              <a:latin typeface="+mj-lt"/>
              <a:cs typeface="Arial" pitchFamily="34" charset="0"/>
            </a:endParaRPr>
          </a:p>
        </p:txBody>
      </p:sp>
      <p:sp>
        <p:nvSpPr>
          <p:cNvPr id="46" name="Line 74"/>
          <p:cNvSpPr>
            <a:spLocks noChangeShapeType="1"/>
          </p:cNvSpPr>
          <p:nvPr/>
        </p:nvSpPr>
        <p:spPr bwMode="auto">
          <a:xfrm>
            <a:off x="7675562" y="1992313"/>
            <a:ext cx="147638" cy="0"/>
          </a:xfrm>
          <a:prstGeom prst="line">
            <a:avLst/>
          </a:prstGeom>
          <a:noFill/>
          <a:ln w="25400">
            <a:solidFill>
              <a:schemeClr val="accent5"/>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u="none" dirty="0">
              <a:latin typeface="+mj-lt"/>
            </a:endParaRPr>
          </a:p>
        </p:txBody>
      </p:sp>
      <p:sp>
        <p:nvSpPr>
          <p:cNvPr id="47" name="Line 75"/>
          <p:cNvSpPr>
            <a:spLocks noChangeShapeType="1"/>
          </p:cNvSpPr>
          <p:nvPr/>
        </p:nvSpPr>
        <p:spPr bwMode="auto">
          <a:xfrm>
            <a:off x="7675562" y="2163763"/>
            <a:ext cx="147638" cy="0"/>
          </a:xfrm>
          <a:prstGeom prst="line">
            <a:avLst/>
          </a:prstGeom>
          <a:noFill/>
          <a:ln w="25400">
            <a:solidFill>
              <a:schemeClr val="accent4"/>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u="none" dirty="0">
              <a:latin typeface="+mj-lt"/>
            </a:endParaRPr>
          </a:p>
        </p:txBody>
      </p:sp>
      <p:sp>
        <p:nvSpPr>
          <p:cNvPr id="48" name="Line 76"/>
          <p:cNvSpPr>
            <a:spLocks noChangeShapeType="1"/>
          </p:cNvSpPr>
          <p:nvPr/>
        </p:nvSpPr>
        <p:spPr bwMode="auto">
          <a:xfrm>
            <a:off x="7675562" y="2339975"/>
            <a:ext cx="14763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u="none" dirty="0">
              <a:latin typeface="+mj-lt"/>
            </a:endParaRPr>
          </a:p>
        </p:txBody>
      </p:sp>
      <p:sp>
        <p:nvSpPr>
          <p:cNvPr id="49" name="Line 77"/>
          <p:cNvSpPr>
            <a:spLocks noChangeShapeType="1"/>
          </p:cNvSpPr>
          <p:nvPr/>
        </p:nvSpPr>
        <p:spPr bwMode="auto">
          <a:xfrm>
            <a:off x="7675562" y="2520950"/>
            <a:ext cx="14763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u="none" dirty="0">
              <a:latin typeface="+mj-lt"/>
            </a:endParaRPr>
          </a:p>
        </p:txBody>
      </p:sp>
      <p:sp>
        <p:nvSpPr>
          <p:cNvPr id="50" name="Line 78"/>
          <p:cNvSpPr>
            <a:spLocks noChangeShapeType="1"/>
          </p:cNvSpPr>
          <p:nvPr/>
        </p:nvSpPr>
        <p:spPr bwMode="auto">
          <a:xfrm>
            <a:off x="7675562" y="2682875"/>
            <a:ext cx="147638" cy="0"/>
          </a:xfrm>
          <a:prstGeom prst="line">
            <a:avLst/>
          </a:prstGeom>
          <a:noFill/>
          <a:ln w="25400">
            <a:solidFill>
              <a:srgbClr val="79D220"/>
            </a:solidFill>
            <a:round/>
            <a:headEnd/>
            <a:tailEnd/>
          </a:ln>
          <a:extLst>
            <a:ext uri="{909E8E84-426E-40DD-AFC4-6F175D3DCCD1}">
              <a14:hiddenFill xmlns:a14="http://schemas.microsoft.com/office/drawing/2010/main">
                <a:noFill/>
              </a14:hiddenFill>
            </a:ext>
          </a:extLst>
        </p:spPr>
        <p:txBody>
          <a:bodyPr lIns="0" tIns="0" rIns="0" bIns="0"/>
          <a:lstStyle/>
          <a:p>
            <a:endParaRPr lang="en-GB" u="none" dirty="0">
              <a:latin typeface="+mj-lt"/>
            </a:endParaRPr>
          </a:p>
        </p:txBody>
      </p:sp>
      <p:sp>
        <p:nvSpPr>
          <p:cNvPr id="51" name="Line 79"/>
          <p:cNvSpPr>
            <a:spLocks noChangeShapeType="1"/>
          </p:cNvSpPr>
          <p:nvPr/>
        </p:nvSpPr>
        <p:spPr bwMode="auto">
          <a:xfrm>
            <a:off x="7675562" y="2859088"/>
            <a:ext cx="147638" cy="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u="none" dirty="0">
              <a:latin typeface="+mj-lt"/>
            </a:endParaRPr>
          </a:p>
        </p:txBody>
      </p:sp>
      <p:sp>
        <p:nvSpPr>
          <p:cNvPr id="52" name="Line 80"/>
          <p:cNvSpPr>
            <a:spLocks noChangeShapeType="1"/>
          </p:cNvSpPr>
          <p:nvPr/>
        </p:nvSpPr>
        <p:spPr bwMode="auto">
          <a:xfrm>
            <a:off x="7675562" y="3044825"/>
            <a:ext cx="147638"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u="none" dirty="0">
              <a:latin typeface="+mj-lt"/>
            </a:endParaRPr>
          </a:p>
        </p:txBody>
      </p:sp>
      <p:sp>
        <p:nvSpPr>
          <p:cNvPr id="53" name="Rectangle 86"/>
          <p:cNvSpPr>
            <a:spLocks/>
          </p:cNvSpPr>
          <p:nvPr/>
        </p:nvSpPr>
        <p:spPr bwMode="auto">
          <a:xfrm>
            <a:off x="257175" y="5136448"/>
            <a:ext cx="8734425"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marL="285750" indent="-285750">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marL="228600" indent="-228600">
              <a:spcAft>
                <a:spcPct val="20000"/>
              </a:spcAft>
              <a:buClr>
                <a:schemeClr val="accent5"/>
              </a:buClr>
              <a:buFont typeface="Arial" panose="020B0604020202020204" pitchFamily="34" charset="0"/>
              <a:buChar char="•"/>
            </a:pPr>
            <a:r>
              <a:rPr lang="en-US" altLang="en-US" sz="1400" u="none" dirty="0">
                <a:solidFill>
                  <a:schemeClr val="tx1"/>
                </a:solidFill>
                <a:latin typeface="+mj-lt"/>
                <a:ea typeface="Arial Unicode MS" pitchFamily="34" charset="-128"/>
                <a:cs typeface="Arial Unicode MS" pitchFamily="34" charset="-128"/>
              </a:rPr>
              <a:t>Meta-analysis of TTR (%) of AF patients treated with warfarin in the community</a:t>
            </a:r>
          </a:p>
          <a:p>
            <a:pPr marL="228600" indent="-228600">
              <a:spcAft>
                <a:spcPct val="20000"/>
              </a:spcAft>
              <a:buClr>
                <a:schemeClr val="accent5"/>
              </a:buClr>
              <a:buFont typeface="Arial" panose="020B0604020202020204" pitchFamily="34" charset="0"/>
              <a:buChar char="•"/>
            </a:pPr>
            <a:r>
              <a:rPr lang="en-US" altLang="en-US" sz="1400" u="none" dirty="0">
                <a:solidFill>
                  <a:schemeClr val="tx1"/>
                </a:solidFill>
                <a:latin typeface="+mj-lt"/>
                <a:ea typeface="Arial Unicode MS" pitchFamily="34" charset="-128"/>
                <a:cs typeface="Arial Unicode MS" pitchFamily="34" charset="-128"/>
              </a:rPr>
              <a:t>TTR </a:t>
            </a:r>
            <a:r>
              <a:rPr lang="en-US" altLang="en-US" sz="1400" u="none" dirty="0" smtClean="0">
                <a:solidFill>
                  <a:schemeClr val="tx1"/>
                </a:solidFill>
                <a:latin typeface="+mj-lt"/>
                <a:ea typeface="Arial Unicode MS" pitchFamily="34" charset="-128"/>
                <a:cs typeface="Arial Unicode MS" pitchFamily="34" charset="-128"/>
              </a:rPr>
              <a:t>&gt; 70</a:t>
            </a:r>
            <a:r>
              <a:rPr lang="en-US" altLang="en-US" sz="1400" u="none" dirty="0">
                <a:solidFill>
                  <a:schemeClr val="tx1"/>
                </a:solidFill>
                <a:latin typeface="+mj-lt"/>
                <a:ea typeface="Arial Unicode MS" pitchFamily="34" charset="-128"/>
                <a:cs typeface="Arial Unicode MS" pitchFamily="34" charset="-128"/>
              </a:rPr>
              <a:t>% is necessary to reduce stroke risk in patients with CHADS</a:t>
            </a:r>
            <a:r>
              <a:rPr lang="en-US" altLang="en-US" sz="1400" u="none" baseline="-25000" dirty="0">
                <a:solidFill>
                  <a:schemeClr val="tx1"/>
                </a:solidFill>
                <a:latin typeface="+mj-lt"/>
                <a:ea typeface="Arial Unicode MS" pitchFamily="34" charset="-128"/>
                <a:cs typeface="Arial Unicode MS" pitchFamily="34" charset="-128"/>
              </a:rPr>
              <a:t>2</a:t>
            </a:r>
            <a:r>
              <a:rPr lang="en-US" altLang="en-US" sz="1400" u="none" dirty="0">
                <a:solidFill>
                  <a:schemeClr val="tx1"/>
                </a:solidFill>
                <a:latin typeface="+mj-lt"/>
                <a:ea typeface="Arial Unicode MS" pitchFamily="34" charset="-128"/>
                <a:cs typeface="Arial Unicode MS" pitchFamily="34" charset="-128"/>
              </a:rPr>
              <a:t> score </a:t>
            </a:r>
            <a:r>
              <a:rPr lang="en-US" altLang="en-US" sz="1400" u="none" dirty="0" smtClean="0">
                <a:solidFill>
                  <a:schemeClr val="tx1"/>
                </a:solidFill>
                <a:latin typeface="+mj-lt"/>
                <a:ea typeface="Arial Unicode MS" pitchFamily="34" charset="-128"/>
                <a:cs typeface="Arial Unicode MS" pitchFamily="34" charset="-128"/>
              </a:rPr>
              <a:t>≥ 2 </a:t>
            </a:r>
            <a:r>
              <a:rPr lang="en-US" altLang="en-US" sz="1400" u="none" dirty="0">
                <a:solidFill>
                  <a:schemeClr val="tx1"/>
                </a:solidFill>
                <a:latin typeface="+mj-lt"/>
                <a:ea typeface="Arial Unicode MS" pitchFamily="34" charset="-128"/>
                <a:cs typeface="Arial Unicode MS" pitchFamily="34" charset="-128"/>
              </a:rPr>
              <a:t>compared with the non-warfarin treatment group </a:t>
            </a:r>
            <a:r>
              <a:rPr lang="en-US" altLang="en-US" sz="1400" u="none" dirty="0" smtClean="0">
                <a:solidFill>
                  <a:schemeClr val="tx1"/>
                </a:solidFill>
                <a:latin typeface="+mj-lt"/>
                <a:ea typeface="Arial Unicode MS" pitchFamily="34" charset="-128"/>
                <a:cs typeface="Arial Unicode MS" pitchFamily="34" charset="-128"/>
              </a:rPr>
              <a:t>(</a:t>
            </a:r>
            <a:r>
              <a:rPr lang="en-US" altLang="en-US" sz="1400" i="1" u="none" dirty="0" smtClean="0">
                <a:solidFill>
                  <a:schemeClr val="tx1"/>
                </a:solidFill>
                <a:latin typeface="+mj-lt"/>
                <a:ea typeface="Arial Unicode MS" pitchFamily="34" charset="-128"/>
                <a:cs typeface="Arial Unicode MS" pitchFamily="34" charset="-128"/>
              </a:rPr>
              <a:t>P </a:t>
            </a:r>
            <a:r>
              <a:rPr lang="en-US" altLang="en-US" sz="1400" u="none" dirty="0" smtClean="0">
                <a:solidFill>
                  <a:schemeClr val="tx1"/>
                </a:solidFill>
                <a:latin typeface="+mj-lt"/>
                <a:ea typeface="Arial Unicode MS" pitchFamily="34" charset="-128"/>
                <a:cs typeface="Arial Unicode MS" pitchFamily="34" charset="-128"/>
              </a:rPr>
              <a:t>= .</a:t>
            </a:r>
            <a:r>
              <a:rPr lang="en-US" altLang="en-US" sz="1400" u="none" dirty="0">
                <a:solidFill>
                  <a:schemeClr val="tx1"/>
                </a:solidFill>
                <a:latin typeface="+mj-lt"/>
                <a:ea typeface="Arial Unicode MS" pitchFamily="34" charset="-128"/>
                <a:cs typeface="Arial Unicode MS" pitchFamily="34" charset="-128"/>
              </a:rPr>
              <a:t>025)</a:t>
            </a:r>
          </a:p>
        </p:txBody>
      </p:sp>
      <p:sp>
        <p:nvSpPr>
          <p:cNvPr id="124" name="Rectangle 5"/>
          <p:cNvSpPr>
            <a:spLocks noChangeArrowheads="1"/>
          </p:cNvSpPr>
          <p:nvPr/>
        </p:nvSpPr>
        <p:spPr bwMode="auto">
          <a:xfrm>
            <a:off x="25400" y="636321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marL="228600" indent="-228600">
              <a:buAutoNum type="alphaLcPeriod"/>
            </a:pPr>
            <a:r>
              <a:rPr lang="en-US" altLang="en-US" sz="1600" u="none" dirty="0" smtClean="0">
                <a:solidFill>
                  <a:schemeClr val="tx1"/>
                </a:solidFill>
                <a:latin typeface="+mj-lt"/>
              </a:rPr>
              <a:t>Baker WL, </a:t>
            </a:r>
            <a:r>
              <a:rPr lang="en-US" altLang="en-US" sz="1600" u="none" dirty="0">
                <a:solidFill>
                  <a:schemeClr val="tx1"/>
                </a:solidFill>
                <a:latin typeface="+mj-lt"/>
              </a:rPr>
              <a:t>et al. </a:t>
            </a:r>
            <a:r>
              <a:rPr lang="en-US" altLang="en-US" sz="1600" i="1" u="none" dirty="0">
                <a:solidFill>
                  <a:schemeClr val="tx1"/>
                </a:solidFill>
                <a:latin typeface="+mj-lt"/>
              </a:rPr>
              <a:t>J Manag Care </a:t>
            </a:r>
            <a:r>
              <a:rPr lang="en-US" altLang="en-US" sz="1600" i="1" u="none" dirty="0" smtClean="0">
                <a:solidFill>
                  <a:schemeClr val="tx1"/>
                </a:solidFill>
                <a:latin typeface="+mj-lt"/>
              </a:rPr>
              <a:t>Pharm. </a:t>
            </a:r>
            <a:r>
              <a:rPr lang="en-US" altLang="en-US" sz="1600" u="none" dirty="0">
                <a:solidFill>
                  <a:schemeClr val="tx1"/>
                </a:solidFill>
                <a:latin typeface="+mj-lt"/>
              </a:rPr>
              <a:t>2009;15:</a:t>
            </a:r>
            <a:r>
              <a:rPr lang="en-US" altLang="en-US" sz="1600" u="none" dirty="0" smtClean="0">
                <a:solidFill>
                  <a:schemeClr val="tx1"/>
                </a:solidFill>
                <a:latin typeface="+mj-lt"/>
              </a:rPr>
              <a:t>244-252.</a:t>
            </a:r>
            <a:r>
              <a:rPr lang="en-US" altLang="en-US" sz="1600" u="none" baseline="30000" dirty="0" smtClean="0">
                <a:solidFill>
                  <a:schemeClr val="tx1"/>
                </a:solidFill>
                <a:latin typeface="+mj-lt"/>
              </a:rPr>
              <a:t>[34]</a:t>
            </a:r>
            <a:r>
              <a:rPr lang="en-US" altLang="en-US" sz="1600" u="none" dirty="0" smtClean="0">
                <a:solidFill>
                  <a:schemeClr val="tx1"/>
                </a:solidFill>
                <a:latin typeface="+mj-lt"/>
              </a:rPr>
              <a:t>          </a:t>
            </a:r>
            <a:r>
              <a:rPr lang="en-US" altLang="en-US" sz="1600" u="none" dirty="0">
                <a:solidFill>
                  <a:schemeClr val="tx1"/>
                </a:solidFill>
                <a:latin typeface="+mj-lt"/>
              </a:rPr>
              <a:t>	</a:t>
            </a:r>
            <a:r>
              <a:rPr lang="en-US" altLang="en-US" sz="1600" u="none" dirty="0" smtClean="0">
                <a:solidFill>
                  <a:schemeClr val="tx1"/>
                </a:solidFill>
                <a:latin typeface="+mj-lt"/>
              </a:rPr>
              <a:t>          </a:t>
            </a:r>
          </a:p>
          <a:p>
            <a:pPr marL="228600" indent="-228600">
              <a:buAutoNum type="alphaLcPeriod"/>
            </a:pPr>
            <a:r>
              <a:rPr lang="en-US" altLang="en-US" sz="1600" u="none" dirty="0" smtClean="0">
                <a:solidFill>
                  <a:schemeClr val="tx1"/>
                </a:solidFill>
                <a:latin typeface="+mj-lt"/>
              </a:rPr>
              <a:t>Morgan CL, </a:t>
            </a:r>
            <a:r>
              <a:rPr lang="en-US" altLang="en-US" sz="1600" u="none" dirty="0">
                <a:solidFill>
                  <a:schemeClr val="tx1"/>
                </a:solidFill>
                <a:latin typeface="+mj-lt"/>
              </a:rPr>
              <a:t>et al. </a:t>
            </a:r>
            <a:r>
              <a:rPr lang="en-US" altLang="en-US" sz="1600" i="1" u="none" dirty="0">
                <a:solidFill>
                  <a:schemeClr val="tx1"/>
                </a:solidFill>
                <a:latin typeface="+mj-lt"/>
              </a:rPr>
              <a:t>Thromb </a:t>
            </a:r>
            <a:r>
              <a:rPr lang="en-US" altLang="en-US" sz="1600" i="1" u="none" dirty="0" smtClean="0">
                <a:solidFill>
                  <a:schemeClr val="tx1"/>
                </a:solidFill>
                <a:latin typeface="+mj-lt"/>
              </a:rPr>
              <a:t>Res. </a:t>
            </a:r>
            <a:r>
              <a:rPr lang="en-US" altLang="en-US" sz="1600" u="none" dirty="0">
                <a:solidFill>
                  <a:schemeClr val="tx1"/>
                </a:solidFill>
                <a:latin typeface="+mj-lt"/>
              </a:rPr>
              <a:t>2009;124:</a:t>
            </a:r>
            <a:r>
              <a:rPr lang="en-US" altLang="en-US" sz="1600" u="none" dirty="0" smtClean="0">
                <a:solidFill>
                  <a:schemeClr val="tx1"/>
                </a:solidFill>
                <a:latin typeface="+mj-lt"/>
              </a:rPr>
              <a:t>37-41.</a:t>
            </a:r>
            <a:r>
              <a:rPr lang="en-US" altLang="en-US" sz="1600" u="none" baseline="30000" dirty="0" smtClean="0">
                <a:solidFill>
                  <a:schemeClr val="tx1"/>
                </a:solidFill>
                <a:latin typeface="+mj-lt"/>
              </a:rPr>
              <a:t>[35]</a:t>
            </a:r>
            <a:endParaRPr lang="en-GB" altLang="en-US" sz="1600" u="none" dirty="0">
              <a:solidFill>
                <a:schemeClr val="tx1"/>
              </a:solidFill>
              <a:latin typeface="+mj-lt"/>
            </a:endParaRPr>
          </a:p>
        </p:txBody>
      </p:sp>
      <p:sp>
        <p:nvSpPr>
          <p:cNvPr id="125" name="Rectangle 8"/>
          <p:cNvSpPr>
            <a:spLocks noChangeArrowheads="1"/>
          </p:cNvSpPr>
          <p:nvPr/>
        </p:nvSpPr>
        <p:spPr bwMode="auto">
          <a:xfrm>
            <a:off x="136525" y="6146800"/>
            <a:ext cx="3735388" cy="276225"/>
          </a:xfrm>
          <a:prstGeom prst="rect">
            <a:avLst/>
          </a:prstGeom>
          <a:noFill/>
          <a:ln w="9525">
            <a:noFill/>
            <a:miter lim="800000"/>
            <a:headEnd/>
            <a:tailEnd/>
          </a:ln>
        </p:spPr>
        <p:txBody>
          <a:bodyPr>
            <a:spAutoFit/>
          </a:bodyPr>
          <a:lstStyle/>
          <a:p>
            <a:pPr>
              <a:defRPr/>
            </a:pPr>
            <a:r>
              <a:rPr lang="en-GB" sz="1200" u="none" dirty="0">
                <a:latin typeface="+mj-lt"/>
              </a:rPr>
              <a:t>TTR, time in therapeutic range</a:t>
            </a:r>
          </a:p>
        </p:txBody>
      </p:sp>
      <p:sp>
        <p:nvSpPr>
          <p:cNvPr id="4" name="TextBox 3"/>
          <p:cNvSpPr txBox="1"/>
          <p:nvPr/>
        </p:nvSpPr>
        <p:spPr>
          <a:xfrm>
            <a:off x="900752" y="3146941"/>
            <a:ext cx="3302758" cy="369332"/>
          </a:xfrm>
          <a:prstGeom prst="rect">
            <a:avLst/>
          </a:prstGeom>
          <a:noFill/>
        </p:spPr>
        <p:txBody>
          <a:bodyPr wrap="square" rtlCol="0">
            <a:spAutoFit/>
          </a:bodyPr>
          <a:lstStyle/>
          <a:p>
            <a:pPr algn="ctr"/>
            <a:r>
              <a:rPr lang="en-US" b="1" u="none" dirty="0" smtClean="0"/>
              <a:t>IMAGE NO LONGER AVAILABLE</a:t>
            </a:r>
            <a:endParaRPr lang="en-US" b="1" u="none" dirty="0"/>
          </a:p>
        </p:txBody>
      </p:sp>
    </p:spTree>
    <p:extLst>
      <p:ext uri="{BB962C8B-B14F-4D97-AF65-F5344CB8AC3E}">
        <p14:creationId xmlns:p14="http://schemas.microsoft.com/office/powerpoint/2010/main" val="990076056"/>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41" y="150123"/>
            <a:ext cx="8236406" cy="1141439"/>
          </a:xfrm>
          <a:effectLst/>
        </p:spPr>
        <p:txBody>
          <a:bodyPr/>
          <a:lstStyle/>
          <a:p>
            <a:pPr>
              <a:lnSpc>
                <a:spcPct val="100000"/>
              </a:lnSpc>
            </a:pPr>
            <a:r>
              <a:rPr lang="en-GB" dirty="0" smtClean="0">
                <a:effectLst/>
              </a:rPr>
              <a:t>Patient Self-testing/Management</a:t>
            </a:r>
            <a:r>
              <a:rPr lang="en-GB" sz="3200" dirty="0" smtClean="0">
                <a:effectLst/>
              </a:rPr>
              <a:t/>
            </a:r>
            <a:br>
              <a:rPr lang="en-GB" sz="3200" dirty="0" smtClean="0">
                <a:effectLst/>
              </a:rPr>
            </a:br>
            <a:r>
              <a:rPr lang="en-GB" sz="2800" i="1" dirty="0" smtClean="0">
                <a:effectLst/>
              </a:rPr>
              <a:t>Reduces Major Thromboembolic Events</a:t>
            </a:r>
            <a:endParaRPr lang="en-GB" sz="2800" i="1" dirty="0">
              <a:effectLst/>
            </a:endParaRPr>
          </a:p>
        </p:txBody>
      </p:sp>
      <p:sp>
        <p:nvSpPr>
          <p:cNvPr id="3" name="Content Placeholder 2"/>
          <p:cNvSpPr>
            <a:spLocks noGrp="1"/>
          </p:cNvSpPr>
          <p:nvPr>
            <p:ph idx="4294967295"/>
          </p:nvPr>
        </p:nvSpPr>
        <p:spPr>
          <a:xfrm>
            <a:off x="0" y="1614434"/>
            <a:ext cx="8612066" cy="4764087"/>
          </a:xfrm>
        </p:spPr>
        <p:txBody>
          <a:bodyPr/>
          <a:lstStyle/>
          <a:p>
            <a:endParaRPr lang="en-GB" noProof="0" dirty="0">
              <a:solidFill>
                <a:schemeClr val="tx1"/>
              </a:solidFill>
            </a:endParaRPr>
          </a:p>
          <a:p>
            <a:endParaRPr lang="en-GB" noProof="0" dirty="0" smtClean="0">
              <a:solidFill>
                <a:schemeClr val="tx1"/>
              </a:solidFill>
            </a:endParaRPr>
          </a:p>
          <a:p>
            <a:endParaRPr lang="en-GB" noProof="0" dirty="0">
              <a:solidFill>
                <a:schemeClr val="tx1"/>
              </a:solidFill>
            </a:endParaRPr>
          </a:p>
          <a:p>
            <a:endParaRPr lang="en-GB" noProof="0" dirty="0" smtClean="0">
              <a:solidFill>
                <a:schemeClr val="tx1"/>
              </a:solidFill>
            </a:endParaRPr>
          </a:p>
          <a:p>
            <a:endParaRPr lang="en-GB" noProof="0" dirty="0">
              <a:solidFill>
                <a:schemeClr val="tx1"/>
              </a:solidFill>
            </a:endParaRPr>
          </a:p>
          <a:p>
            <a:endParaRPr lang="en-GB" noProof="0" dirty="0" smtClean="0">
              <a:solidFill>
                <a:schemeClr val="tx1"/>
              </a:solidFill>
            </a:endParaRPr>
          </a:p>
          <a:p>
            <a:endParaRPr lang="en-GB" noProof="0" dirty="0">
              <a:solidFill>
                <a:schemeClr val="tx1"/>
              </a:solidFill>
            </a:endParaRPr>
          </a:p>
          <a:p>
            <a:pPr marL="0" indent="0">
              <a:buNone/>
            </a:pPr>
            <a:endParaRPr lang="en-GB" noProof="0" dirty="0" smtClean="0">
              <a:solidFill>
                <a:schemeClr val="tx1"/>
              </a:solidFill>
            </a:endParaRPr>
          </a:p>
          <a:p>
            <a:endParaRPr lang="en-GB" noProof="0" dirty="0">
              <a:solidFill>
                <a:schemeClr val="tx1"/>
              </a:solidFill>
            </a:endParaRPr>
          </a:p>
        </p:txBody>
      </p:sp>
      <p:sp>
        <p:nvSpPr>
          <p:cNvPr id="4" name="TextBox 3"/>
          <p:cNvSpPr txBox="1"/>
          <p:nvPr/>
        </p:nvSpPr>
        <p:spPr>
          <a:xfrm>
            <a:off x="1765982" y="1825885"/>
            <a:ext cx="4871493" cy="584775"/>
          </a:xfrm>
          <a:prstGeom prst="rect">
            <a:avLst/>
          </a:prstGeom>
          <a:noFill/>
        </p:spPr>
        <p:txBody>
          <a:bodyPr wrap="square" rtlCol="0">
            <a:spAutoFit/>
          </a:bodyPr>
          <a:lstStyle/>
          <a:p>
            <a:pPr algn="ctr" eaLnBrk="0" fontAlgn="base" hangingPunct="0">
              <a:spcBef>
                <a:spcPct val="0"/>
              </a:spcBef>
              <a:spcAft>
                <a:spcPct val="0"/>
              </a:spcAft>
            </a:pPr>
            <a:r>
              <a:rPr lang="en-GB" sz="1600" b="1" u="none" dirty="0">
                <a:latin typeface="+mj-lt"/>
              </a:rPr>
              <a:t>Meta-analysis: major thromboembolic events in PST/PSM </a:t>
            </a:r>
            <a:r>
              <a:rPr lang="en-GB" sz="1600" b="1" u="none" dirty="0" smtClean="0">
                <a:latin typeface="+mj-lt"/>
              </a:rPr>
              <a:t>versus </a:t>
            </a:r>
            <a:r>
              <a:rPr lang="en-GB" sz="1600" b="1" u="none" dirty="0">
                <a:latin typeface="+mj-lt"/>
              </a:rPr>
              <a:t>usual care</a:t>
            </a:r>
          </a:p>
        </p:txBody>
      </p:sp>
      <p:cxnSp>
        <p:nvCxnSpPr>
          <p:cNvPr id="12" name="Straight Arrow Connector 11"/>
          <p:cNvCxnSpPr/>
          <p:nvPr/>
        </p:nvCxnSpPr>
        <p:spPr bwMode="auto">
          <a:xfrm>
            <a:off x="5663824" y="2930239"/>
            <a:ext cx="2488418" cy="0"/>
          </a:xfrm>
          <a:prstGeom prst="straightConnector1">
            <a:avLst/>
          </a:prstGeom>
          <a:solidFill>
            <a:schemeClr val="accent1"/>
          </a:solidFill>
          <a:ln w="19050" cap="flat" cmpd="sng" algn="ctr">
            <a:solidFill>
              <a:schemeClr val="accent5"/>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H="1">
            <a:off x="5457205" y="4722526"/>
            <a:ext cx="2281604" cy="0"/>
          </a:xfrm>
          <a:prstGeom prst="straightConnector1">
            <a:avLst/>
          </a:prstGeom>
          <a:solidFill>
            <a:schemeClr val="accent1"/>
          </a:solidFill>
          <a:ln w="19050" cap="flat" cmpd="sng" algn="ctr">
            <a:solidFill>
              <a:schemeClr val="accent5"/>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5531939" y="3436650"/>
            <a:ext cx="936381" cy="0"/>
          </a:xfrm>
          <a:prstGeom prst="line">
            <a:avLst/>
          </a:prstGeom>
          <a:solidFill>
            <a:schemeClr val="accent1"/>
          </a:solidFill>
          <a:ln w="1905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6059478" y="3189000"/>
            <a:ext cx="668215" cy="0"/>
          </a:xfrm>
          <a:prstGeom prst="line">
            <a:avLst/>
          </a:prstGeom>
          <a:solidFill>
            <a:schemeClr val="accent1"/>
          </a:solidFill>
          <a:ln w="1905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5980347" y="3689063"/>
            <a:ext cx="1758462" cy="0"/>
          </a:xfrm>
          <a:prstGeom prst="line">
            <a:avLst/>
          </a:prstGeom>
          <a:solidFill>
            <a:schemeClr val="accent1"/>
          </a:solidFill>
          <a:ln w="1905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5764936" y="3941475"/>
            <a:ext cx="1090246" cy="0"/>
          </a:xfrm>
          <a:prstGeom prst="line">
            <a:avLst/>
          </a:prstGeom>
          <a:solidFill>
            <a:schemeClr val="accent1"/>
          </a:solidFill>
          <a:ln w="1905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5839670" y="4212938"/>
            <a:ext cx="822081" cy="0"/>
          </a:xfrm>
          <a:prstGeom prst="line">
            <a:avLst/>
          </a:prstGeom>
          <a:solidFill>
            <a:schemeClr val="accent1"/>
          </a:solidFill>
          <a:ln w="1905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6529867" y="4470113"/>
            <a:ext cx="584688" cy="0"/>
          </a:xfrm>
          <a:prstGeom prst="line">
            <a:avLst/>
          </a:prstGeom>
          <a:solidFill>
            <a:schemeClr val="accent1"/>
          </a:solidFill>
          <a:ln w="1905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19"/>
          <p:cNvSpPr/>
          <p:nvPr/>
        </p:nvSpPr>
        <p:spPr bwMode="auto">
          <a:xfrm>
            <a:off x="6342297" y="3145344"/>
            <a:ext cx="103309" cy="85725"/>
          </a:xfrm>
          <a:prstGeom prst="rect">
            <a:avLst/>
          </a:prstGeom>
          <a:solidFill>
            <a:schemeClr val="accent5"/>
          </a:solidFill>
          <a:ln>
            <a:solidFill>
              <a:schemeClr val="accent5"/>
            </a:solidFill>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mj-lt"/>
            </a:endParaRPr>
          </a:p>
        </p:txBody>
      </p:sp>
      <p:sp>
        <p:nvSpPr>
          <p:cNvPr id="21" name="Rectangle 20"/>
          <p:cNvSpPr/>
          <p:nvPr/>
        </p:nvSpPr>
        <p:spPr bwMode="auto">
          <a:xfrm>
            <a:off x="5959832" y="3409663"/>
            <a:ext cx="95250" cy="57150"/>
          </a:xfrm>
          <a:prstGeom prst="rect">
            <a:avLst/>
          </a:prstGeom>
          <a:solidFill>
            <a:schemeClr val="accent5"/>
          </a:solidFill>
          <a:ln>
            <a:solidFill>
              <a:schemeClr val="accent5"/>
            </a:solidFill>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mj-lt"/>
            </a:endParaRPr>
          </a:p>
        </p:txBody>
      </p:sp>
      <p:sp>
        <p:nvSpPr>
          <p:cNvPr id="22" name="Rectangle 21"/>
          <p:cNvSpPr/>
          <p:nvPr/>
        </p:nvSpPr>
        <p:spPr bwMode="auto">
          <a:xfrm>
            <a:off x="6835398" y="3666838"/>
            <a:ext cx="56418" cy="45719"/>
          </a:xfrm>
          <a:prstGeom prst="rect">
            <a:avLst/>
          </a:prstGeom>
          <a:solidFill>
            <a:schemeClr val="accent5"/>
          </a:solidFill>
          <a:ln>
            <a:solidFill>
              <a:schemeClr val="accent5"/>
            </a:solidFill>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mj-lt"/>
            </a:endParaRPr>
          </a:p>
        </p:txBody>
      </p:sp>
      <p:sp>
        <p:nvSpPr>
          <p:cNvPr id="23" name="Rectangle 22"/>
          <p:cNvSpPr/>
          <p:nvPr/>
        </p:nvSpPr>
        <p:spPr bwMode="auto">
          <a:xfrm>
            <a:off x="6278553" y="3909725"/>
            <a:ext cx="79131" cy="69056"/>
          </a:xfrm>
          <a:prstGeom prst="rect">
            <a:avLst/>
          </a:prstGeom>
          <a:solidFill>
            <a:schemeClr val="accent5"/>
          </a:solidFill>
          <a:ln>
            <a:solidFill>
              <a:schemeClr val="accent5"/>
            </a:solidFill>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mj-lt"/>
            </a:endParaRPr>
          </a:p>
        </p:txBody>
      </p:sp>
      <p:sp>
        <p:nvSpPr>
          <p:cNvPr id="24" name="Rectangle 23"/>
          <p:cNvSpPr/>
          <p:nvPr/>
        </p:nvSpPr>
        <p:spPr bwMode="auto">
          <a:xfrm>
            <a:off x="6211145" y="4173648"/>
            <a:ext cx="79131" cy="69056"/>
          </a:xfrm>
          <a:prstGeom prst="rect">
            <a:avLst/>
          </a:prstGeom>
          <a:solidFill>
            <a:schemeClr val="accent5"/>
          </a:solidFill>
          <a:ln>
            <a:solidFill>
              <a:schemeClr val="accent5"/>
            </a:solidFill>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mj-lt"/>
            </a:endParaRPr>
          </a:p>
        </p:txBody>
      </p:sp>
      <p:sp>
        <p:nvSpPr>
          <p:cNvPr id="25" name="Rectangle 24"/>
          <p:cNvSpPr/>
          <p:nvPr/>
        </p:nvSpPr>
        <p:spPr bwMode="auto">
          <a:xfrm>
            <a:off x="6778249" y="4433005"/>
            <a:ext cx="115764" cy="88503"/>
          </a:xfrm>
          <a:prstGeom prst="rect">
            <a:avLst/>
          </a:prstGeom>
          <a:solidFill>
            <a:schemeClr val="accent5"/>
          </a:solidFill>
          <a:ln>
            <a:solidFill>
              <a:schemeClr val="accent5"/>
            </a:solidFill>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mj-lt"/>
            </a:endParaRPr>
          </a:p>
        </p:txBody>
      </p:sp>
      <p:sp>
        <p:nvSpPr>
          <p:cNvPr id="26" name="TextBox 25"/>
          <p:cNvSpPr txBox="1"/>
          <p:nvPr/>
        </p:nvSpPr>
        <p:spPr>
          <a:xfrm>
            <a:off x="5184225" y="5062831"/>
            <a:ext cx="433132" cy="307777"/>
          </a:xfrm>
          <a:prstGeom prst="rect">
            <a:avLst/>
          </a:prstGeom>
          <a:noFill/>
        </p:spPr>
        <p:txBody>
          <a:bodyPr wrap="none" rtlCol="0">
            <a:spAutoFit/>
          </a:bodyPr>
          <a:lstStyle/>
          <a:p>
            <a:pPr eaLnBrk="0" fontAlgn="base" hangingPunct="0">
              <a:spcBef>
                <a:spcPct val="0"/>
              </a:spcBef>
              <a:spcAft>
                <a:spcPct val="0"/>
              </a:spcAft>
            </a:pPr>
            <a:r>
              <a:rPr lang="de-CH" sz="1400" u="none" dirty="0">
                <a:latin typeface="+mj-lt"/>
              </a:rPr>
              <a:t>0.1</a:t>
            </a:r>
            <a:endParaRPr lang="en-GB" sz="1400" u="none" dirty="0">
              <a:latin typeface="+mj-lt"/>
            </a:endParaRPr>
          </a:p>
        </p:txBody>
      </p:sp>
      <p:sp>
        <p:nvSpPr>
          <p:cNvPr id="27" name="TextBox 26"/>
          <p:cNvSpPr txBox="1"/>
          <p:nvPr/>
        </p:nvSpPr>
        <p:spPr>
          <a:xfrm>
            <a:off x="5681413" y="5062829"/>
            <a:ext cx="433132" cy="307777"/>
          </a:xfrm>
          <a:prstGeom prst="rect">
            <a:avLst/>
          </a:prstGeom>
          <a:noFill/>
        </p:spPr>
        <p:txBody>
          <a:bodyPr wrap="none" rtlCol="0">
            <a:spAutoFit/>
          </a:bodyPr>
          <a:lstStyle/>
          <a:p>
            <a:pPr eaLnBrk="0" fontAlgn="base" hangingPunct="0">
              <a:spcBef>
                <a:spcPct val="0"/>
              </a:spcBef>
              <a:spcAft>
                <a:spcPct val="0"/>
              </a:spcAft>
            </a:pPr>
            <a:r>
              <a:rPr lang="de-CH" sz="1400" u="none" dirty="0">
                <a:latin typeface="+mj-lt"/>
              </a:rPr>
              <a:t>0.2</a:t>
            </a:r>
            <a:endParaRPr lang="en-GB" sz="1400" u="none" dirty="0">
              <a:latin typeface="+mj-lt"/>
            </a:endParaRPr>
          </a:p>
        </p:txBody>
      </p:sp>
      <p:sp>
        <p:nvSpPr>
          <p:cNvPr id="28" name="TextBox 27"/>
          <p:cNvSpPr txBox="1"/>
          <p:nvPr/>
        </p:nvSpPr>
        <p:spPr>
          <a:xfrm>
            <a:off x="6217785" y="5062813"/>
            <a:ext cx="433132" cy="307777"/>
          </a:xfrm>
          <a:prstGeom prst="rect">
            <a:avLst/>
          </a:prstGeom>
          <a:noFill/>
        </p:spPr>
        <p:txBody>
          <a:bodyPr wrap="none" rtlCol="0">
            <a:spAutoFit/>
          </a:bodyPr>
          <a:lstStyle/>
          <a:p>
            <a:pPr eaLnBrk="0" fontAlgn="base" hangingPunct="0">
              <a:spcBef>
                <a:spcPct val="0"/>
              </a:spcBef>
              <a:spcAft>
                <a:spcPct val="0"/>
              </a:spcAft>
            </a:pPr>
            <a:r>
              <a:rPr lang="de-CH" sz="1400" u="none" dirty="0">
                <a:latin typeface="+mj-lt"/>
              </a:rPr>
              <a:t>0.5</a:t>
            </a:r>
            <a:endParaRPr lang="en-GB" sz="1400" u="none" dirty="0">
              <a:latin typeface="+mj-lt"/>
            </a:endParaRPr>
          </a:p>
        </p:txBody>
      </p:sp>
      <p:sp>
        <p:nvSpPr>
          <p:cNvPr id="29" name="TextBox 28"/>
          <p:cNvSpPr txBox="1"/>
          <p:nvPr/>
        </p:nvSpPr>
        <p:spPr>
          <a:xfrm>
            <a:off x="6695537" y="5052349"/>
            <a:ext cx="284052" cy="307777"/>
          </a:xfrm>
          <a:prstGeom prst="rect">
            <a:avLst/>
          </a:prstGeom>
          <a:noFill/>
        </p:spPr>
        <p:txBody>
          <a:bodyPr wrap="none" rtlCol="0">
            <a:spAutoFit/>
          </a:bodyPr>
          <a:lstStyle/>
          <a:p>
            <a:pPr eaLnBrk="0" fontAlgn="base" hangingPunct="0">
              <a:spcBef>
                <a:spcPct val="0"/>
              </a:spcBef>
              <a:spcAft>
                <a:spcPct val="0"/>
              </a:spcAft>
            </a:pPr>
            <a:r>
              <a:rPr lang="de-CH" sz="1400" u="none" dirty="0">
                <a:latin typeface="+mj-lt"/>
              </a:rPr>
              <a:t>1</a:t>
            </a:r>
            <a:endParaRPr lang="en-GB" sz="1400" u="none" dirty="0">
              <a:latin typeface="+mj-lt"/>
            </a:endParaRPr>
          </a:p>
        </p:txBody>
      </p:sp>
      <p:sp>
        <p:nvSpPr>
          <p:cNvPr id="30" name="TextBox 29"/>
          <p:cNvSpPr txBox="1"/>
          <p:nvPr/>
        </p:nvSpPr>
        <p:spPr>
          <a:xfrm>
            <a:off x="7087534" y="5052149"/>
            <a:ext cx="284052" cy="307777"/>
          </a:xfrm>
          <a:prstGeom prst="rect">
            <a:avLst/>
          </a:prstGeom>
          <a:noFill/>
        </p:spPr>
        <p:txBody>
          <a:bodyPr wrap="none" rtlCol="0">
            <a:spAutoFit/>
          </a:bodyPr>
          <a:lstStyle/>
          <a:p>
            <a:pPr eaLnBrk="0" fontAlgn="base" hangingPunct="0">
              <a:spcBef>
                <a:spcPct val="0"/>
              </a:spcBef>
              <a:spcAft>
                <a:spcPct val="0"/>
              </a:spcAft>
            </a:pPr>
            <a:r>
              <a:rPr lang="de-CH" sz="1400" u="none" dirty="0">
                <a:latin typeface="+mj-lt"/>
              </a:rPr>
              <a:t>2</a:t>
            </a:r>
            <a:endParaRPr lang="en-GB" sz="1400" u="none" dirty="0">
              <a:latin typeface="+mj-lt"/>
            </a:endParaRPr>
          </a:p>
        </p:txBody>
      </p:sp>
      <p:sp>
        <p:nvSpPr>
          <p:cNvPr id="31" name="TextBox 30"/>
          <p:cNvSpPr txBox="1"/>
          <p:nvPr/>
        </p:nvSpPr>
        <p:spPr>
          <a:xfrm>
            <a:off x="7629892" y="5057560"/>
            <a:ext cx="284052" cy="307777"/>
          </a:xfrm>
          <a:prstGeom prst="rect">
            <a:avLst/>
          </a:prstGeom>
          <a:noFill/>
        </p:spPr>
        <p:txBody>
          <a:bodyPr wrap="none" rtlCol="0">
            <a:spAutoFit/>
          </a:bodyPr>
          <a:lstStyle/>
          <a:p>
            <a:pPr eaLnBrk="0" fontAlgn="base" hangingPunct="0">
              <a:spcBef>
                <a:spcPct val="0"/>
              </a:spcBef>
              <a:spcAft>
                <a:spcPct val="0"/>
              </a:spcAft>
            </a:pPr>
            <a:r>
              <a:rPr lang="de-CH" sz="1400" u="none" dirty="0">
                <a:latin typeface="+mj-lt"/>
              </a:rPr>
              <a:t>5</a:t>
            </a:r>
            <a:endParaRPr lang="en-GB" sz="1400" u="none" dirty="0">
              <a:latin typeface="+mj-lt"/>
            </a:endParaRPr>
          </a:p>
        </p:txBody>
      </p:sp>
      <p:sp>
        <p:nvSpPr>
          <p:cNvPr id="32" name="TextBox 31"/>
          <p:cNvSpPr txBox="1"/>
          <p:nvPr/>
        </p:nvSpPr>
        <p:spPr>
          <a:xfrm>
            <a:off x="4969240" y="5521500"/>
            <a:ext cx="1947969" cy="307777"/>
          </a:xfrm>
          <a:prstGeom prst="rect">
            <a:avLst/>
          </a:prstGeom>
          <a:noFill/>
        </p:spPr>
        <p:txBody>
          <a:bodyPr wrap="none" rtlCol="0">
            <a:spAutoFit/>
          </a:bodyPr>
          <a:lstStyle/>
          <a:p>
            <a:pPr eaLnBrk="0" fontAlgn="base" hangingPunct="0">
              <a:spcBef>
                <a:spcPct val="0"/>
              </a:spcBef>
              <a:spcAft>
                <a:spcPct val="0"/>
              </a:spcAft>
            </a:pPr>
            <a:r>
              <a:rPr lang="en-GB" sz="1400" b="1" u="none" dirty="0">
                <a:latin typeface="+mj-lt"/>
              </a:rPr>
              <a:t>Favours PST or PSM</a:t>
            </a:r>
          </a:p>
        </p:txBody>
      </p:sp>
      <p:sp>
        <p:nvSpPr>
          <p:cNvPr id="33" name="TextBox 32"/>
          <p:cNvSpPr txBox="1"/>
          <p:nvPr/>
        </p:nvSpPr>
        <p:spPr>
          <a:xfrm>
            <a:off x="6856527" y="5521499"/>
            <a:ext cx="1814920" cy="307777"/>
          </a:xfrm>
          <a:prstGeom prst="rect">
            <a:avLst/>
          </a:prstGeom>
          <a:noFill/>
        </p:spPr>
        <p:txBody>
          <a:bodyPr wrap="none" rtlCol="0">
            <a:spAutoFit/>
          </a:bodyPr>
          <a:lstStyle/>
          <a:p>
            <a:pPr eaLnBrk="0" fontAlgn="base" hangingPunct="0">
              <a:spcBef>
                <a:spcPct val="0"/>
              </a:spcBef>
              <a:spcAft>
                <a:spcPct val="0"/>
              </a:spcAft>
            </a:pPr>
            <a:r>
              <a:rPr lang="en-GB" sz="1400" b="1" u="none" dirty="0">
                <a:latin typeface="+mj-lt"/>
              </a:rPr>
              <a:t>Favours usual care</a:t>
            </a:r>
          </a:p>
        </p:txBody>
      </p:sp>
      <p:sp>
        <p:nvSpPr>
          <p:cNvPr id="34" name="TextBox 33"/>
          <p:cNvSpPr txBox="1"/>
          <p:nvPr/>
        </p:nvSpPr>
        <p:spPr>
          <a:xfrm>
            <a:off x="5694371" y="5821868"/>
            <a:ext cx="2242922" cy="307777"/>
          </a:xfrm>
          <a:prstGeom prst="rect">
            <a:avLst/>
          </a:prstGeom>
          <a:noFill/>
        </p:spPr>
        <p:txBody>
          <a:bodyPr wrap="none" rtlCol="0">
            <a:spAutoFit/>
          </a:bodyPr>
          <a:lstStyle/>
          <a:p>
            <a:pPr algn="ctr" eaLnBrk="0" fontAlgn="base" hangingPunct="0">
              <a:spcBef>
                <a:spcPct val="0"/>
              </a:spcBef>
              <a:spcAft>
                <a:spcPct val="0"/>
              </a:spcAft>
            </a:pPr>
            <a:r>
              <a:rPr lang="en-GB" sz="1400" b="1" u="none" dirty="0">
                <a:latin typeface="+mj-lt"/>
              </a:rPr>
              <a:t>Peto odds ratio (95% CI)</a:t>
            </a:r>
          </a:p>
        </p:txBody>
      </p:sp>
      <p:sp>
        <p:nvSpPr>
          <p:cNvPr id="35" name="Flowchart: Decision 34"/>
          <p:cNvSpPr/>
          <p:nvPr/>
        </p:nvSpPr>
        <p:spPr bwMode="auto">
          <a:xfrm>
            <a:off x="6323454" y="4837171"/>
            <a:ext cx="338295" cy="186418"/>
          </a:xfrm>
          <a:prstGeom prst="flowChartDecision">
            <a:avLst/>
          </a:prstGeom>
          <a:solidFill>
            <a:schemeClr val="accent1"/>
          </a:solidFill>
          <a:ln>
            <a:noFill/>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mj-lt"/>
            </a:endParaRPr>
          </a:p>
        </p:txBody>
      </p:sp>
      <p:sp>
        <p:nvSpPr>
          <p:cNvPr id="36" name="TextBox 35"/>
          <p:cNvSpPr txBox="1"/>
          <p:nvPr/>
        </p:nvSpPr>
        <p:spPr>
          <a:xfrm>
            <a:off x="0" y="6580221"/>
            <a:ext cx="5256700" cy="338554"/>
          </a:xfrm>
          <a:prstGeom prst="rect">
            <a:avLst/>
          </a:prstGeom>
          <a:noFill/>
        </p:spPr>
        <p:txBody>
          <a:bodyPr wrap="none" rtlCol="0">
            <a:spAutoFit/>
          </a:bodyPr>
          <a:lstStyle/>
          <a:p>
            <a:pPr eaLnBrk="0" fontAlgn="base" hangingPunct="0">
              <a:spcBef>
                <a:spcPct val="0"/>
              </a:spcBef>
              <a:spcAft>
                <a:spcPct val="0"/>
              </a:spcAft>
            </a:pPr>
            <a:r>
              <a:rPr lang="en-GB" sz="1600" u="none" dirty="0" smtClean="0">
                <a:latin typeface="+mj-lt"/>
              </a:rPr>
              <a:t>Bloomfield HE, et al. </a:t>
            </a:r>
            <a:r>
              <a:rPr lang="en-GB" sz="1600" i="1" u="none" dirty="0">
                <a:latin typeface="+mj-lt"/>
              </a:rPr>
              <a:t>Ann Int </a:t>
            </a:r>
            <a:r>
              <a:rPr lang="en-GB" sz="1600" i="1" u="none" dirty="0" smtClean="0">
                <a:latin typeface="+mj-lt"/>
              </a:rPr>
              <a:t>Med. </a:t>
            </a:r>
            <a:r>
              <a:rPr lang="en-GB" sz="1600" u="none" dirty="0" smtClean="0">
                <a:latin typeface="+mj-lt"/>
              </a:rPr>
              <a:t>2011;154:472-482.</a:t>
            </a:r>
            <a:r>
              <a:rPr lang="en-GB" sz="1600" u="none" baseline="30000" dirty="0" smtClean="0">
                <a:latin typeface="+mj-lt"/>
              </a:rPr>
              <a:t>[36]</a:t>
            </a:r>
            <a:endParaRPr lang="en-GB" sz="1600" u="none" dirty="0">
              <a:latin typeface="+mj-lt"/>
            </a:endParaRPr>
          </a:p>
        </p:txBody>
      </p:sp>
      <p:graphicFrame>
        <p:nvGraphicFramePr>
          <p:cNvPr id="38" name="Table 37"/>
          <p:cNvGraphicFramePr>
            <a:graphicFrameLocks noGrp="1"/>
          </p:cNvGraphicFramePr>
          <p:nvPr>
            <p:extLst>
              <p:ext uri="{D42A27DB-BD31-4B8C-83A1-F6EECF244321}">
                <p14:modId xmlns:p14="http://schemas.microsoft.com/office/powerpoint/2010/main" val="307808060"/>
              </p:ext>
            </p:extLst>
          </p:nvPr>
        </p:nvGraphicFramePr>
        <p:xfrm>
          <a:off x="503833" y="2497861"/>
          <a:ext cx="5064463" cy="2632080"/>
        </p:xfrm>
        <a:graphic>
          <a:graphicData uri="http://schemas.openxmlformats.org/drawingml/2006/table">
            <a:tbl>
              <a:tblPr firstRow="1" bandRow="1">
                <a:tableStyleId>{5C22544A-7EE6-4342-B048-85BDC9FD1C3A}</a:tableStyleId>
              </a:tblPr>
              <a:tblGrid>
                <a:gridCol w="2676105"/>
                <a:gridCol w="1228299"/>
                <a:gridCol w="1160059"/>
              </a:tblGrid>
              <a:tr h="2845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600" b="1" i="0" kern="1200" dirty="0" smtClean="0">
                          <a:solidFill>
                            <a:schemeClr val="tx1"/>
                          </a:solidFill>
                          <a:latin typeface="+mn-lt"/>
                          <a:ea typeface="+mn-ea"/>
                          <a:cs typeface="+mn-cs"/>
                        </a:rPr>
                        <a:t>Study, year</a:t>
                      </a:r>
                      <a:endParaRPr lang="en-GB" sz="1600" b="1" i="0" kern="1200" dirty="0" smtClean="0">
                        <a:solidFill>
                          <a:schemeClr val="tx1"/>
                        </a:solidFill>
                        <a:latin typeface="+mn-lt"/>
                        <a:ea typeface="+mn-ea"/>
                        <a:cs typeface="+mn-cs"/>
                      </a:endParaRPr>
                    </a:p>
                  </a:txBody>
                  <a:tcPr marT="0" marB="46800" anchor="b">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600" b="1" kern="1200" dirty="0" smtClean="0">
                          <a:solidFill>
                            <a:schemeClr val="tx1"/>
                          </a:solidFill>
                          <a:latin typeface="+mn-lt"/>
                          <a:ea typeface="+mn-ea"/>
                          <a:cs typeface="+mn-cs"/>
                        </a:rPr>
                        <a:t>Events/Total, </a:t>
                      </a:r>
                      <a:r>
                        <a:rPr lang="de-CH" sz="1600" b="1" i="1" kern="1200" dirty="0" smtClean="0">
                          <a:solidFill>
                            <a:schemeClr val="tx1"/>
                          </a:solidFill>
                          <a:latin typeface="+mn-lt"/>
                          <a:ea typeface="+mn-ea"/>
                          <a:cs typeface="+mn-cs"/>
                        </a:rPr>
                        <a:t>n/n</a:t>
                      </a:r>
                      <a:endParaRPr lang="de-CH" sz="1600" b="1" kern="1200" dirty="0" smtClean="0">
                        <a:solidFill>
                          <a:schemeClr val="tx1"/>
                        </a:solidFill>
                        <a:latin typeface="+mn-lt"/>
                        <a:ea typeface="+mn-ea"/>
                        <a:cs typeface="+mn-cs"/>
                      </a:endParaRPr>
                    </a:p>
                  </a:txBody>
                  <a:tcPr marT="0" marB="46800" anchor="b">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400"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18645">
                <a:tc>
                  <a: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de-CH" sz="1400" b="1" i="0" kern="1200" dirty="0" smtClean="0">
                          <a:solidFill>
                            <a:schemeClr val="tx1"/>
                          </a:solidFill>
                          <a:latin typeface="+mn-lt"/>
                          <a:ea typeface="+mn-ea"/>
                          <a:cs typeface="+mn-cs"/>
                        </a:rPr>
                        <a:t>Long-term studies (≥ 12 mo)</a:t>
                      </a:r>
                      <a:endParaRPr lang="en-GB" sz="1400" b="1" i="0" kern="1200" dirty="0" smtClean="0">
                        <a:solidFill>
                          <a:schemeClr val="tx1"/>
                        </a:solidFill>
                        <a:latin typeface="+mn-lt"/>
                        <a:ea typeface="+mn-ea"/>
                        <a:cs typeface="+mn-cs"/>
                      </a:endParaRPr>
                    </a:p>
                  </a:txBody>
                  <a:tcPr marT="0" marB="46800">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eaLnBrk="0" fontAlgn="base" hangingPunct="0">
                        <a:spcBef>
                          <a:spcPct val="0"/>
                        </a:spcBef>
                        <a:spcAft>
                          <a:spcPct val="0"/>
                        </a:spcAft>
                      </a:pPr>
                      <a:r>
                        <a:rPr lang="de-CH" sz="1400" b="1" kern="1200" dirty="0" smtClean="0">
                          <a:solidFill>
                            <a:schemeClr val="tx1"/>
                          </a:solidFill>
                          <a:latin typeface="+mn-lt"/>
                          <a:ea typeface="+mn-ea"/>
                          <a:cs typeface="+mn-cs"/>
                        </a:rPr>
                        <a:t>PST or PSM</a:t>
                      </a:r>
                      <a:endParaRPr lang="en-GB" sz="1400" b="1" kern="1200" dirty="0" smtClean="0">
                        <a:solidFill>
                          <a:schemeClr val="tx1"/>
                        </a:solidFill>
                        <a:latin typeface="+mn-lt"/>
                        <a:ea typeface="+mn-ea"/>
                        <a:cs typeface="+mn-cs"/>
                      </a:endParaRPr>
                    </a:p>
                  </a:txBody>
                  <a:tcPr marT="0" marB="46800">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eaLnBrk="0" fontAlgn="base" hangingPunct="0">
                        <a:spcBef>
                          <a:spcPct val="0"/>
                        </a:spcBef>
                        <a:spcAft>
                          <a:spcPct val="0"/>
                        </a:spcAft>
                      </a:pPr>
                      <a:r>
                        <a:rPr lang="en-GB" sz="1400" b="1" kern="1200" dirty="0" smtClean="0">
                          <a:solidFill>
                            <a:schemeClr val="tx1"/>
                          </a:solidFill>
                          <a:latin typeface="+mn-lt"/>
                          <a:ea typeface="+mn-ea"/>
                          <a:cs typeface="+mn-cs"/>
                        </a:rPr>
                        <a:t>Usual care</a:t>
                      </a:r>
                    </a:p>
                  </a:txBody>
                  <a:tcPr marT="0" marB="46800">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r>
              <a:tr h="218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Sidhu and O’Kane</a:t>
                      </a:r>
                      <a:r>
                        <a:rPr lang="de-CH" sz="1400" baseline="0" dirty="0" smtClean="0">
                          <a:solidFill>
                            <a:schemeClr val="tx1"/>
                          </a:solidFill>
                          <a:latin typeface="+mn-lt"/>
                        </a:rPr>
                        <a:t> (</a:t>
                      </a:r>
                      <a:r>
                        <a:rPr lang="de-CH" sz="1400" dirty="0" smtClean="0">
                          <a:solidFill>
                            <a:schemeClr val="tx1"/>
                          </a:solidFill>
                          <a:latin typeface="+mn-lt"/>
                        </a:rPr>
                        <a:t>2001) </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1/51</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0/49</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8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Körtke et al</a:t>
                      </a:r>
                      <a:r>
                        <a:rPr lang="de-CH" sz="1400" baseline="0" dirty="0" smtClean="0">
                          <a:solidFill>
                            <a:schemeClr val="tx1"/>
                          </a:solidFill>
                          <a:latin typeface="+mn-lt"/>
                        </a:rPr>
                        <a:t> (</a:t>
                      </a:r>
                      <a:r>
                        <a:rPr lang="de-CH" sz="1400" dirty="0" smtClean="0">
                          <a:solidFill>
                            <a:schemeClr val="tx1"/>
                          </a:solidFill>
                          <a:latin typeface="+mn-lt"/>
                        </a:rPr>
                        <a:t>2001 and 2007)</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16/579</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32/576</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218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Menéndez-Jándula et al (2005)</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4/368</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20/369</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8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Fitzmaurice et al</a:t>
                      </a:r>
                      <a:r>
                        <a:rPr lang="de-CH" sz="1400" baseline="0" dirty="0" smtClean="0">
                          <a:solidFill>
                            <a:schemeClr val="tx1"/>
                          </a:solidFill>
                          <a:latin typeface="+mn-lt"/>
                        </a:rPr>
                        <a:t> (</a:t>
                      </a:r>
                      <a:r>
                        <a:rPr lang="de-CH" sz="1400" dirty="0" smtClean="0">
                          <a:solidFill>
                            <a:schemeClr val="tx1"/>
                          </a:solidFill>
                          <a:latin typeface="+mn-lt"/>
                        </a:rPr>
                        <a:t>2005)</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4/337</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3/280</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218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Siebenhofer et al (2008)</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6/99</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13/96</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8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Eitz et al (2008)</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14/470</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21/295</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218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Matchar et al (2010)</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33/1,465</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31/1,457</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8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Soliman Hamad et al (2009)</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0/29</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latin typeface="+mn-lt"/>
                        </a:rPr>
                        <a:t>1/29</a:t>
                      </a:r>
                      <a:endParaRPr lang="en-GB" sz="1400" dirty="0" smtClean="0">
                        <a:solidFill>
                          <a:schemeClr val="tx1"/>
                        </a:solidFill>
                        <a:latin typeface="+mn-lt"/>
                      </a:endParaRPr>
                    </a:p>
                  </a:txBody>
                  <a:tcPr marT="0" marB="468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39" name="TextBox 38"/>
          <p:cNvSpPr txBox="1"/>
          <p:nvPr/>
        </p:nvSpPr>
        <p:spPr>
          <a:xfrm>
            <a:off x="7984089" y="5059666"/>
            <a:ext cx="383438" cy="307777"/>
          </a:xfrm>
          <a:prstGeom prst="rect">
            <a:avLst/>
          </a:prstGeom>
          <a:noFill/>
        </p:spPr>
        <p:txBody>
          <a:bodyPr wrap="none" rtlCol="0">
            <a:spAutoFit/>
          </a:bodyPr>
          <a:lstStyle/>
          <a:p>
            <a:pPr eaLnBrk="0" fontAlgn="base" hangingPunct="0">
              <a:spcBef>
                <a:spcPct val="0"/>
              </a:spcBef>
              <a:spcAft>
                <a:spcPct val="0"/>
              </a:spcAft>
            </a:pPr>
            <a:r>
              <a:rPr lang="de-CH" sz="1400" u="none" dirty="0">
                <a:latin typeface="+mj-lt"/>
              </a:rPr>
              <a:t>10</a:t>
            </a:r>
            <a:endParaRPr lang="en-GB" sz="1400" u="none" dirty="0">
              <a:latin typeface="+mj-lt"/>
            </a:endParaRPr>
          </a:p>
        </p:txBody>
      </p:sp>
      <p:pic>
        <p:nvPicPr>
          <p:cNvPr id="40" name="Picture 3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0048" y="1046274"/>
            <a:ext cx="1599868" cy="1599868"/>
          </a:xfrm>
          <a:prstGeom prst="rect">
            <a:avLst/>
          </a:prstGeom>
        </p:spPr>
      </p:pic>
      <p:cxnSp>
        <p:nvCxnSpPr>
          <p:cNvPr id="42" name="Straight Connector 41"/>
          <p:cNvCxnSpPr/>
          <p:nvPr/>
        </p:nvCxnSpPr>
        <p:spPr bwMode="auto">
          <a:xfrm>
            <a:off x="5186355" y="5086962"/>
            <a:ext cx="325586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Arrow Connector 42"/>
          <p:cNvCxnSpPr/>
          <p:nvPr/>
        </p:nvCxnSpPr>
        <p:spPr bwMode="auto">
          <a:xfrm flipH="1" flipV="1">
            <a:off x="5090278" y="5521499"/>
            <a:ext cx="1694083" cy="1"/>
          </a:xfrm>
          <a:prstGeom prst="straightConnector1">
            <a:avLst/>
          </a:prstGeom>
          <a:solidFill>
            <a:schemeClr val="accent1"/>
          </a:solidFill>
          <a:ln w="28575" cap="flat" cmpd="sng" algn="ctr">
            <a:solidFill>
              <a:schemeClr val="tx1"/>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p:cNvCxnSpPr/>
          <p:nvPr/>
        </p:nvCxnSpPr>
        <p:spPr bwMode="auto">
          <a:xfrm>
            <a:off x="7062277" y="5521499"/>
            <a:ext cx="1531481" cy="1"/>
          </a:xfrm>
          <a:prstGeom prst="straightConnector1">
            <a:avLst/>
          </a:prstGeom>
          <a:solidFill>
            <a:schemeClr val="accent1"/>
          </a:solidFill>
          <a:ln w="28575" cap="flat" cmpd="sng" algn="ctr">
            <a:solidFill>
              <a:schemeClr val="tx1"/>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81518034"/>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13901" y="30873"/>
            <a:ext cx="9144000" cy="1366837"/>
          </a:xfrm>
          <a:effectLst/>
        </p:spPr>
        <p:txBody>
          <a:bodyPr/>
          <a:lstStyle/>
          <a:p>
            <a:pPr>
              <a:lnSpc>
                <a:spcPct val="100000"/>
              </a:lnSpc>
            </a:pPr>
            <a:r>
              <a:rPr lang="en-GB" altLang="en-US" dirty="0" smtClean="0"/>
              <a:t>Warfarin -- Modern Role</a:t>
            </a:r>
            <a:br>
              <a:rPr lang="en-GB" altLang="en-US" dirty="0" smtClean="0"/>
            </a:br>
            <a:r>
              <a:rPr lang="en-GB" altLang="en-US" sz="2800" i="1" dirty="0" smtClean="0"/>
              <a:t>Standard of Care for the Following Patient Groups</a:t>
            </a:r>
          </a:p>
        </p:txBody>
      </p:sp>
      <p:sp>
        <p:nvSpPr>
          <p:cNvPr id="3" name="Content Placeholder 2"/>
          <p:cNvSpPr>
            <a:spLocks noGrp="1"/>
          </p:cNvSpPr>
          <p:nvPr>
            <p:ph idx="1"/>
          </p:nvPr>
        </p:nvSpPr>
        <p:spPr>
          <a:xfrm>
            <a:off x="560859" y="1592665"/>
            <a:ext cx="7832514" cy="4327525"/>
          </a:xfrm>
          <a:effectLst/>
        </p:spPr>
        <p:txBody>
          <a:bodyPr/>
          <a:lstStyle/>
          <a:p>
            <a:pPr marL="231775" indent="-231775">
              <a:spcBef>
                <a:spcPts val="400"/>
              </a:spcBef>
              <a:spcAft>
                <a:spcPts val="0"/>
              </a:spcAft>
              <a:buFont typeface="Arial" panose="020B0604020202020204" pitchFamily="34" charset="0"/>
              <a:buChar char="•"/>
              <a:defRPr/>
            </a:pPr>
            <a:r>
              <a:rPr lang="en-GB" sz="2800" b="0" dirty="0">
                <a:solidFill>
                  <a:schemeClr val="tx1"/>
                </a:solidFill>
              </a:rPr>
              <a:t>W</a:t>
            </a:r>
            <a:r>
              <a:rPr lang="en-GB" sz="2800" b="0" dirty="0" smtClean="0">
                <a:solidFill>
                  <a:schemeClr val="tx1"/>
                </a:solidFill>
              </a:rPr>
              <a:t>arfarin </a:t>
            </a:r>
            <a:r>
              <a:rPr lang="en-GB" sz="2800" b="0" dirty="0">
                <a:solidFill>
                  <a:schemeClr val="tx1"/>
                </a:solidFill>
              </a:rPr>
              <a:t>with monitoring should be the standard of care </a:t>
            </a:r>
            <a:r>
              <a:rPr lang="en-GB" sz="2800" b="0" dirty="0" smtClean="0">
                <a:solidFill>
                  <a:schemeClr val="tx1"/>
                </a:solidFill>
              </a:rPr>
              <a:t>if</a:t>
            </a:r>
            <a:endParaRPr lang="en-GB" sz="2800" b="0" dirty="0">
              <a:solidFill>
                <a:schemeClr val="tx1"/>
              </a:solidFill>
            </a:endParaRPr>
          </a:p>
          <a:p>
            <a:pPr marL="682625" lvl="1" indent="-341313">
              <a:spcBef>
                <a:spcPts val="400"/>
              </a:spcBef>
              <a:spcAft>
                <a:spcPts val="0"/>
              </a:spcAft>
              <a:buClr>
                <a:schemeClr val="accent5"/>
              </a:buClr>
              <a:buSzPct val="125000"/>
              <a:buFont typeface="Arial" panose="020B0604020202020204" pitchFamily="34" charset="0"/>
              <a:buChar char="–"/>
              <a:defRPr/>
            </a:pPr>
            <a:r>
              <a:rPr lang="en-GB" sz="2400" dirty="0" smtClean="0"/>
              <a:t>There is a risk of nonadherence</a:t>
            </a:r>
          </a:p>
          <a:p>
            <a:pPr marL="682625" lvl="1" indent="-341313">
              <a:spcBef>
                <a:spcPts val="400"/>
              </a:spcBef>
              <a:spcAft>
                <a:spcPts val="0"/>
              </a:spcAft>
              <a:buClr>
                <a:schemeClr val="accent5"/>
              </a:buClr>
              <a:buSzPct val="125000"/>
              <a:buFont typeface="Arial" panose="020B0604020202020204" pitchFamily="34" charset="0"/>
              <a:buChar char="–"/>
              <a:defRPr/>
            </a:pPr>
            <a:r>
              <a:rPr lang="en-GB" sz="2400" dirty="0" smtClean="0"/>
              <a:t>Renal impairment is present</a:t>
            </a:r>
          </a:p>
          <a:p>
            <a:pPr marL="682625" lvl="1" indent="-341313">
              <a:spcBef>
                <a:spcPts val="400"/>
              </a:spcBef>
              <a:spcAft>
                <a:spcPts val="0"/>
              </a:spcAft>
              <a:buClr>
                <a:schemeClr val="accent5"/>
              </a:buClr>
              <a:buSzPct val="125000"/>
              <a:buFont typeface="Arial" panose="020B0604020202020204" pitchFamily="34" charset="0"/>
              <a:buChar char="–"/>
              <a:defRPr/>
            </a:pPr>
            <a:r>
              <a:rPr lang="en-GB" sz="2400" dirty="0" smtClean="0"/>
              <a:t>The patient has ACS ± angioplasty ± stent </a:t>
            </a:r>
            <a:r>
              <a:rPr lang="en-GB" sz="2400" dirty="0"/>
              <a:t>(DES) </a:t>
            </a:r>
            <a:endParaRPr lang="en-GB" sz="2400" dirty="0" smtClean="0"/>
          </a:p>
          <a:p>
            <a:pPr marL="682625" lvl="1" indent="-341313">
              <a:spcBef>
                <a:spcPts val="400"/>
              </a:spcBef>
              <a:spcAft>
                <a:spcPts val="0"/>
              </a:spcAft>
              <a:buClr>
                <a:schemeClr val="accent5"/>
              </a:buClr>
              <a:buSzPct val="125000"/>
              <a:buFont typeface="Arial" panose="020B0604020202020204" pitchFamily="34" charset="0"/>
              <a:buChar char="–"/>
              <a:defRPr/>
            </a:pPr>
            <a:r>
              <a:rPr lang="en-GB" sz="2400" dirty="0"/>
              <a:t>A</a:t>
            </a:r>
            <a:r>
              <a:rPr lang="en-GB" sz="2400" dirty="0" smtClean="0"/>
              <a:t> mechanical heart valve is in situ</a:t>
            </a:r>
          </a:p>
          <a:p>
            <a:pPr marL="682625" lvl="1" indent="-341313">
              <a:spcBef>
                <a:spcPts val="400"/>
              </a:spcBef>
              <a:spcAft>
                <a:spcPts val="0"/>
              </a:spcAft>
              <a:buClr>
                <a:schemeClr val="accent5"/>
              </a:buClr>
              <a:buSzPct val="125000"/>
              <a:buFont typeface="Arial" panose="020B0604020202020204" pitchFamily="34" charset="0"/>
              <a:buChar char="–"/>
              <a:defRPr/>
            </a:pPr>
            <a:r>
              <a:rPr lang="en-GB" sz="2400" dirty="0" smtClean="0"/>
              <a:t>The patient has </a:t>
            </a:r>
            <a:r>
              <a:rPr lang="en-GB" sz="2400" dirty="0"/>
              <a:t>hypertrophic </a:t>
            </a:r>
            <a:r>
              <a:rPr lang="en-GB" sz="2400" dirty="0" smtClean="0"/>
              <a:t>cardiomyopa</a:t>
            </a:r>
            <a:r>
              <a:rPr lang="en-GB" sz="2400" dirty="0"/>
              <a:t>t</a:t>
            </a:r>
            <a:r>
              <a:rPr lang="en-GB" sz="2400" dirty="0" smtClean="0"/>
              <a:t>hy</a:t>
            </a:r>
          </a:p>
          <a:p>
            <a:pPr marL="682625" lvl="1" indent="-341313">
              <a:spcBef>
                <a:spcPts val="400"/>
              </a:spcBef>
              <a:spcAft>
                <a:spcPts val="0"/>
              </a:spcAft>
              <a:buClr>
                <a:schemeClr val="accent5"/>
              </a:buClr>
              <a:buSzPct val="125000"/>
              <a:buFont typeface="Arial" panose="020B0604020202020204" pitchFamily="34" charset="0"/>
              <a:buChar char="–"/>
              <a:defRPr/>
            </a:pPr>
            <a:r>
              <a:rPr lang="en-GB" sz="2400" dirty="0" smtClean="0"/>
              <a:t>The </a:t>
            </a:r>
            <a:r>
              <a:rPr lang="en-GB" sz="2400" dirty="0"/>
              <a:t>patients are children or </a:t>
            </a:r>
            <a:r>
              <a:rPr lang="en-GB" sz="2400" dirty="0" smtClean="0"/>
              <a:t>adolescents</a:t>
            </a:r>
            <a:endParaRPr lang="en-GB" sz="2400" dirty="0"/>
          </a:p>
          <a:p>
            <a:pPr marL="682625" lvl="1" indent="-341313">
              <a:spcBef>
                <a:spcPts val="400"/>
              </a:spcBef>
              <a:spcAft>
                <a:spcPts val="0"/>
              </a:spcAft>
              <a:buClr>
                <a:schemeClr val="accent5"/>
              </a:buClr>
              <a:buSzPct val="125000"/>
              <a:buFont typeface="Arial" panose="020B0604020202020204" pitchFamily="34" charset="0"/>
              <a:buChar char="–"/>
              <a:defRPr/>
            </a:pPr>
            <a:r>
              <a:rPr lang="en-GB" sz="2400" dirty="0" smtClean="0"/>
              <a:t> A drug </a:t>
            </a:r>
            <a:r>
              <a:rPr lang="en-GB" sz="2400" dirty="0"/>
              <a:t>that has an </a:t>
            </a:r>
            <a:r>
              <a:rPr lang="en-GB" sz="2400" dirty="0" smtClean="0"/>
              <a:t>antidote is preferred</a:t>
            </a:r>
            <a:endParaRPr lang="en-GB" sz="2400" baseline="30000" dirty="0"/>
          </a:p>
          <a:p>
            <a:pPr marL="682625" lvl="1" indent="-341313">
              <a:spcBef>
                <a:spcPts val="400"/>
              </a:spcBef>
              <a:spcAft>
                <a:spcPts val="0"/>
              </a:spcAft>
              <a:buClr>
                <a:schemeClr val="accent5"/>
              </a:buClr>
              <a:buSzPct val="125000"/>
              <a:buFont typeface="Arial" panose="020B0604020202020204" pitchFamily="34" charset="0"/>
              <a:buChar char="–"/>
              <a:defRPr/>
            </a:pPr>
            <a:r>
              <a:rPr lang="en-GB" sz="2400" dirty="0"/>
              <a:t>The </a:t>
            </a:r>
            <a:r>
              <a:rPr lang="en-GB" sz="2400" dirty="0" smtClean="0"/>
              <a:t>patient is intolerant </a:t>
            </a:r>
            <a:r>
              <a:rPr lang="en-GB" sz="2400" dirty="0"/>
              <a:t>to the </a:t>
            </a:r>
            <a:r>
              <a:rPr lang="en-GB" sz="2400" dirty="0" smtClean="0"/>
              <a:t>new drugs </a:t>
            </a:r>
          </a:p>
          <a:p>
            <a:pPr marL="682625" lvl="1" indent="-341313">
              <a:spcBef>
                <a:spcPts val="400"/>
              </a:spcBef>
              <a:spcAft>
                <a:spcPts val="0"/>
              </a:spcAft>
              <a:buClr>
                <a:schemeClr val="accent5"/>
              </a:buClr>
              <a:buSzPct val="125000"/>
              <a:buFont typeface="Arial" panose="020B0604020202020204" pitchFamily="34" charset="0"/>
              <a:buChar char="–"/>
              <a:defRPr/>
            </a:pPr>
            <a:r>
              <a:rPr lang="en-GB" sz="2400" dirty="0" smtClean="0"/>
              <a:t>Cost </a:t>
            </a:r>
            <a:r>
              <a:rPr lang="en-GB" sz="2400" dirty="0"/>
              <a:t>is an </a:t>
            </a:r>
            <a:r>
              <a:rPr lang="en-GB" sz="2400" dirty="0" smtClean="0"/>
              <a:t>issue</a:t>
            </a:r>
            <a:endParaRPr lang="en-GB" sz="2400" dirty="0"/>
          </a:p>
        </p:txBody>
      </p:sp>
    </p:spTree>
    <p:extLst>
      <p:ext uri="{BB962C8B-B14F-4D97-AF65-F5344CB8AC3E}">
        <p14:creationId xmlns:p14="http://schemas.microsoft.com/office/powerpoint/2010/main" val="13129087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2"/>
          <p:cNvSpPr>
            <a:spLocks noGrp="1" noChangeArrowheads="1"/>
          </p:cNvSpPr>
          <p:nvPr>
            <p:ph type="title"/>
          </p:nvPr>
        </p:nvSpPr>
        <p:spPr>
          <a:xfrm>
            <a:off x="332262" y="470469"/>
            <a:ext cx="8907462" cy="618631"/>
          </a:xfrm>
        </p:spPr>
        <p:txBody>
          <a:bodyPr/>
          <a:lstStyle/>
          <a:p>
            <a:pPr>
              <a:lnSpc>
                <a:spcPct val="100000"/>
              </a:lnSpc>
            </a:pPr>
            <a:r>
              <a:rPr lang="en-US" dirty="0" smtClean="0"/>
              <a:t>INR Values in Range for </a:t>
            </a:r>
            <a:br>
              <a:rPr lang="en-US" dirty="0" smtClean="0"/>
            </a:br>
            <a:r>
              <a:rPr lang="en-US" dirty="0" smtClean="0"/>
              <a:t>Tecarfarin vs Warfarin</a:t>
            </a:r>
          </a:p>
        </p:txBody>
      </p:sp>
      <p:sp>
        <p:nvSpPr>
          <p:cNvPr id="4" name="AutoShape 4"/>
          <p:cNvSpPr>
            <a:spLocks noChangeAspect="1" noChangeArrowheads="1" noTextEdit="1"/>
          </p:cNvSpPr>
          <p:nvPr/>
        </p:nvSpPr>
        <p:spPr bwMode="auto">
          <a:xfrm>
            <a:off x="-3923461" y="3149600"/>
            <a:ext cx="6764339"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u="none" dirty="0">
              <a:latin typeface="+mj-lt"/>
            </a:endParaRPr>
          </a:p>
        </p:txBody>
      </p:sp>
      <p:sp>
        <p:nvSpPr>
          <p:cNvPr id="67" name="Text Box 81"/>
          <p:cNvSpPr txBox="1">
            <a:spLocks noChangeArrowheads="1"/>
          </p:cNvSpPr>
          <p:nvPr/>
        </p:nvSpPr>
        <p:spPr bwMode="auto">
          <a:xfrm>
            <a:off x="-26513" y="6568731"/>
            <a:ext cx="9144000" cy="338554"/>
          </a:xfrm>
          <a:prstGeom prst="rect">
            <a:avLst/>
          </a:prstGeom>
          <a:noFill/>
          <a:ln>
            <a:noFill/>
          </a:ln>
          <a:effectLst/>
          <a:extLst>
            <a:ext uri="{909E8E84-426E-40DD-AFC4-6F175D3DCCD1}">
              <a14:hiddenFill xmlns:a14="http://schemas.microsoft.com/office/drawing/2010/main">
                <a:solidFill>
                  <a:srgbClr val="00B7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r>
              <a:rPr lang="en-US" sz="1600" u="none" dirty="0">
                <a:latin typeface="+mj-lt"/>
              </a:rPr>
              <a:t>Ellis DJ, </a:t>
            </a:r>
            <a:r>
              <a:rPr lang="en-US" sz="1600" u="none" dirty="0" smtClean="0">
                <a:latin typeface="+mj-lt"/>
              </a:rPr>
              <a:t>et al. </a:t>
            </a:r>
            <a:r>
              <a:rPr lang="en-US" sz="1600" i="1" u="none" dirty="0">
                <a:latin typeface="+mj-lt"/>
              </a:rPr>
              <a:t>Circulation</a:t>
            </a:r>
            <a:r>
              <a:rPr lang="en-US" sz="1600" u="none" dirty="0">
                <a:latin typeface="+mj-lt"/>
              </a:rPr>
              <a:t>. 2009;120:1029-1035</a:t>
            </a:r>
            <a:r>
              <a:rPr lang="en-US" sz="1600" u="none" dirty="0" smtClean="0">
                <a:latin typeface="+mj-lt"/>
              </a:rPr>
              <a:t>.</a:t>
            </a:r>
            <a:r>
              <a:rPr lang="en-US" sz="1600" u="none" baseline="30000" dirty="0" smtClean="0">
                <a:latin typeface="+mj-lt"/>
              </a:rPr>
              <a:t>[37]</a:t>
            </a:r>
            <a:endParaRPr lang="da-DK" sz="1600" u="none" dirty="0">
              <a:latin typeface="+mj-lt"/>
            </a:endParaRPr>
          </a:p>
        </p:txBody>
      </p:sp>
      <p:graphicFrame>
        <p:nvGraphicFramePr>
          <p:cNvPr id="68" name="Table 67"/>
          <p:cNvGraphicFramePr>
            <a:graphicFrameLocks noGrp="1"/>
          </p:cNvGraphicFramePr>
          <p:nvPr>
            <p:extLst>
              <p:ext uri="{D42A27DB-BD31-4B8C-83A1-F6EECF244321}">
                <p14:modId xmlns:p14="http://schemas.microsoft.com/office/powerpoint/2010/main" val="3267431042"/>
              </p:ext>
            </p:extLst>
          </p:nvPr>
        </p:nvGraphicFramePr>
        <p:xfrm>
          <a:off x="1000237" y="1834492"/>
          <a:ext cx="7090499" cy="4259538"/>
        </p:xfrm>
        <a:graphic>
          <a:graphicData uri="http://schemas.openxmlformats.org/drawingml/2006/table">
            <a:tbl>
              <a:tblPr firstRow="1" bandRow="1">
                <a:tableStyleId>{5C22544A-7EE6-4342-B048-85BDC9FD1C3A}</a:tableStyleId>
              </a:tblPr>
              <a:tblGrid>
                <a:gridCol w="1998355"/>
                <a:gridCol w="1840742"/>
                <a:gridCol w="1840741"/>
                <a:gridCol w="1410661"/>
              </a:tblGrid>
              <a:tr h="637704">
                <a:tc>
                  <a:txBody>
                    <a:bodyPr/>
                    <a:lstStyle/>
                    <a:p>
                      <a:endParaRPr lang="en-US" sz="20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3">
                  <a:txBody>
                    <a:bodyPr/>
                    <a:lstStyle/>
                    <a:p>
                      <a:pPr algn="ctr"/>
                      <a:r>
                        <a:rPr lang="en-US" sz="2000" b="1" dirty="0" smtClean="0">
                          <a:solidFill>
                            <a:schemeClr val="tx1"/>
                          </a:solidFill>
                        </a:rPr>
                        <a:t>INR</a:t>
                      </a:r>
                      <a:r>
                        <a:rPr lang="en-US" sz="2000" b="1" baseline="0" dirty="0" smtClean="0">
                          <a:solidFill>
                            <a:schemeClr val="tx1"/>
                          </a:solidFill>
                        </a:rPr>
                        <a:t> in Specified Range, Mean %</a:t>
                      </a:r>
                      <a:endParaRPr lang="en-US" sz="2000" b="1" dirty="0">
                        <a:solidFill>
                          <a:schemeClr val="tx1"/>
                        </a:solidFill>
                      </a:endParaRPr>
                    </a:p>
                  </a:txBody>
                  <a:tcPr anchor="b">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dirty="0"/>
                    </a:p>
                  </a:txBody>
                  <a:tcPr>
                    <a:solidFill>
                      <a:srgbClr val="003854"/>
                    </a:solidFill>
                  </a:tcPr>
                </a:tc>
                <a:tc hMerge="1">
                  <a:txBody>
                    <a:bodyPr/>
                    <a:lstStyle/>
                    <a:p>
                      <a:endParaRPr lang="en-US" dirty="0"/>
                    </a:p>
                  </a:txBody>
                  <a:tcPr>
                    <a:solidFill>
                      <a:srgbClr val="003854"/>
                    </a:solidFill>
                  </a:tcPr>
                </a:tc>
              </a:tr>
              <a:tr h="637704">
                <a:tc>
                  <a:txBody>
                    <a:bodyPr/>
                    <a:lstStyle/>
                    <a:p>
                      <a:r>
                        <a:rPr lang="en-US" sz="2000" b="1" dirty="0" smtClean="0">
                          <a:solidFill>
                            <a:schemeClr val="tx1"/>
                          </a:solidFill>
                        </a:rPr>
                        <a:t>INR Range</a:t>
                      </a:r>
                      <a:endParaRPr lang="en-US" sz="2000" b="1" dirty="0">
                        <a:solidFill>
                          <a:schemeClr val="tx1"/>
                        </a:solidFill>
                      </a:endParaRPr>
                    </a:p>
                  </a:txBody>
                  <a:tcPr anchor="b">
                    <a:lnL w="12700" cmpd="sng">
                      <a:noFill/>
                    </a:lnL>
                    <a:lnR w="12700" cmpd="sng">
                      <a:noFill/>
                    </a:lnR>
                    <a:lnT w="381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Warfarin</a:t>
                      </a:r>
                      <a:endParaRPr lang="en-US" sz="2000" b="1" dirty="0">
                        <a:solidFill>
                          <a:schemeClr val="tx1"/>
                        </a:solidFill>
                      </a:endParaRPr>
                    </a:p>
                  </a:txBody>
                  <a:tcPr anchor="b">
                    <a:lnL w="12700" cmpd="sng">
                      <a:noFill/>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err="1" smtClean="0">
                          <a:solidFill>
                            <a:schemeClr val="tx1"/>
                          </a:solidFill>
                        </a:rPr>
                        <a:t>Tecarfarin</a:t>
                      </a:r>
                      <a:endParaRPr lang="en-US" sz="2000" b="1" dirty="0">
                        <a:solidFill>
                          <a:schemeClr val="tx1"/>
                        </a:solidFill>
                      </a:endParaRPr>
                    </a:p>
                  </a:txBody>
                  <a:tcPr anchor="b">
                    <a:lnL w="12700" cmpd="sng">
                      <a:noFill/>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i="1" dirty="0" smtClean="0">
                          <a:solidFill>
                            <a:schemeClr val="tx1"/>
                          </a:solidFill>
                        </a:rPr>
                        <a:t>P</a:t>
                      </a:r>
                      <a:endParaRPr lang="en-US" sz="2000" b="1" i="1" dirty="0">
                        <a:solidFill>
                          <a:schemeClr val="tx1"/>
                        </a:solidFill>
                      </a:endParaRPr>
                    </a:p>
                  </a:txBody>
                  <a:tcPr anchor="b">
                    <a:lnL w="12700" cmpd="sng">
                      <a:noFill/>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596826">
                <a:tc>
                  <a:txBody>
                    <a:bodyPr/>
                    <a:lstStyle/>
                    <a:p>
                      <a:r>
                        <a:rPr lang="en-US" b="0" dirty="0" smtClean="0">
                          <a:solidFill>
                            <a:schemeClr val="tx1"/>
                          </a:solidFill>
                        </a:rPr>
                        <a:t>&lt; 1.5</a:t>
                      </a:r>
                      <a:endParaRPr lang="en-US" b="0"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b="0" dirty="0" smtClean="0">
                          <a:solidFill>
                            <a:schemeClr val="tx1"/>
                          </a:solidFill>
                        </a:rPr>
                        <a:t>3.9</a:t>
                      </a:r>
                      <a:endParaRPr lang="en-US" b="0"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b="0" dirty="0" smtClean="0">
                          <a:solidFill>
                            <a:schemeClr val="tx1"/>
                          </a:solidFill>
                        </a:rPr>
                        <a:t>1.2</a:t>
                      </a:r>
                      <a:endParaRPr lang="en-US" b="0"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b="0" dirty="0" smtClean="0">
                          <a:solidFill>
                            <a:schemeClr val="tx1"/>
                          </a:solidFill>
                        </a:rPr>
                        <a:t>.0022</a:t>
                      </a:r>
                      <a:endParaRPr lang="en-US" b="0"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r>
              <a:tr h="596826">
                <a:tc>
                  <a:txBody>
                    <a:bodyPr/>
                    <a:lstStyle/>
                    <a:p>
                      <a:r>
                        <a:rPr lang="en-US" b="0" dirty="0" smtClean="0">
                          <a:solidFill>
                            <a:schemeClr val="tx1"/>
                          </a:solidFill>
                        </a:rPr>
                        <a:t>1.5-1.9</a:t>
                      </a:r>
                      <a:endParaRPr lang="en-US"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rPr>
                        <a:t>22.4</a:t>
                      </a:r>
                      <a:endParaRPr lang="en-US"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rPr>
                        <a:t>14.2</a:t>
                      </a:r>
                      <a:endParaRPr lang="en-US"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rPr>
                        <a:t>.0009</a:t>
                      </a:r>
                      <a:endParaRPr lang="en-US"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96826">
                <a:tc>
                  <a:txBody>
                    <a:bodyPr/>
                    <a:lstStyle/>
                    <a:p>
                      <a:r>
                        <a:rPr lang="en-US" b="0" dirty="0" smtClean="0">
                          <a:solidFill>
                            <a:schemeClr val="tx1"/>
                          </a:solidFill>
                        </a:rPr>
                        <a:t>2.0-3.0</a:t>
                      </a:r>
                      <a:endParaRPr lang="en-US"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b="0" dirty="0" smtClean="0">
                          <a:solidFill>
                            <a:schemeClr val="tx1"/>
                          </a:solidFill>
                        </a:rPr>
                        <a:t>59.3</a:t>
                      </a:r>
                      <a:endParaRPr lang="en-US"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b="0" dirty="0" smtClean="0">
                          <a:solidFill>
                            <a:schemeClr val="tx1"/>
                          </a:solidFill>
                        </a:rPr>
                        <a:t>71.5</a:t>
                      </a:r>
                      <a:endParaRPr lang="en-US"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b="0" dirty="0" smtClean="0">
                          <a:solidFill>
                            <a:schemeClr val="tx1"/>
                          </a:solidFill>
                        </a:rPr>
                        <a:t>.0009</a:t>
                      </a:r>
                      <a:endParaRPr lang="en-US"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596826">
                <a:tc>
                  <a:txBody>
                    <a:bodyPr/>
                    <a:lstStyle/>
                    <a:p>
                      <a:r>
                        <a:rPr lang="en-US" b="0" dirty="0" smtClean="0">
                          <a:solidFill>
                            <a:schemeClr val="tx1"/>
                          </a:solidFill>
                        </a:rPr>
                        <a:t>3.1-4.0</a:t>
                      </a:r>
                      <a:endParaRPr lang="en-US"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rPr>
                        <a:t>11.1</a:t>
                      </a:r>
                      <a:endParaRPr lang="en-US"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rPr>
                        <a:t>11.9</a:t>
                      </a:r>
                      <a:endParaRPr lang="en-US"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rPr>
                        <a:t>.0009</a:t>
                      </a:r>
                      <a:endParaRPr lang="en-US"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96826">
                <a:tc>
                  <a:txBody>
                    <a:bodyPr/>
                    <a:lstStyle/>
                    <a:p>
                      <a:r>
                        <a:rPr lang="en-US" b="0" dirty="0" smtClean="0">
                          <a:solidFill>
                            <a:schemeClr val="tx1"/>
                          </a:solidFill>
                        </a:rPr>
                        <a:t>&gt; 4.0</a:t>
                      </a:r>
                      <a:endParaRPr lang="en-US"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b="0" dirty="0" smtClean="0">
                          <a:solidFill>
                            <a:schemeClr val="tx1"/>
                          </a:solidFill>
                        </a:rPr>
                        <a:t>3.3</a:t>
                      </a:r>
                      <a:endParaRPr lang="en-US"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b="0" dirty="0" smtClean="0">
                          <a:solidFill>
                            <a:schemeClr val="tx1"/>
                          </a:solidFill>
                        </a:rPr>
                        <a:t>1.2</a:t>
                      </a:r>
                      <a:endParaRPr lang="en-US"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b="0" dirty="0" smtClean="0">
                          <a:solidFill>
                            <a:schemeClr val="tx1"/>
                          </a:solidFill>
                        </a:rPr>
                        <a:t>.0727</a:t>
                      </a:r>
                      <a:endParaRPr lang="en-US"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bl>
          </a:graphicData>
        </a:graphic>
      </p:graphicFrame>
      <p:sp useBgFill="1">
        <p:nvSpPr>
          <p:cNvPr id="70" name="Text Box 53"/>
          <p:cNvSpPr txBox="1">
            <a:spLocks noChangeArrowheads="1"/>
          </p:cNvSpPr>
          <p:nvPr>
            <p:custDataLst>
              <p:tags r:id="rId1"/>
            </p:custDataLst>
          </p:nvPr>
        </p:nvSpPr>
        <p:spPr bwMode="auto">
          <a:xfrm>
            <a:off x="538780" y="1656691"/>
            <a:ext cx="7123256" cy="3847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eaLnBrk="1" hangingPunct="1">
              <a:lnSpc>
                <a:spcPct val="95000"/>
              </a:lnSpc>
              <a:spcBef>
                <a:spcPct val="20000"/>
              </a:spcBef>
              <a:spcAft>
                <a:spcPct val="20000"/>
              </a:spcAft>
              <a:buClr>
                <a:schemeClr val="accent5"/>
              </a:buClr>
              <a:buFont typeface="Arial" panose="020B0604020202020204" pitchFamily="34" charset="0"/>
              <a:buChar char="•"/>
            </a:pPr>
            <a:r>
              <a:rPr lang="en-US" sz="2000" u="none" dirty="0" smtClean="0">
                <a:latin typeface="+mj-lt"/>
              </a:rPr>
              <a:t>6-16 week study;  titration </a:t>
            </a:r>
            <a:r>
              <a:rPr lang="en-US" sz="2000" u="none" dirty="0">
                <a:latin typeface="+mj-lt"/>
              </a:rPr>
              <a:t>weeks 1 – 3 excluded (N = 64)</a:t>
            </a:r>
          </a:p>
        </p:txBody>
      </p:sp>
    </p:spTree>
    <p:extLst>
      <p:ext uri="{BB962C8B-B14F-4D97-AF65-F5344CB8AC3E}">
        <p14:creationId xmlns:p14="http://schemas.microsoft.com/office/powerpoint/2010/main" val="758271088"/>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5"/>
          <p:cNvSpPr>
            <a:spLocks noGrp="1" noChangeArrowheads="1"/>
          </p:cNvSpPr>
          <p:nvPr>
            <p:ph type="title" idx="4294967295"/>
          </p:nvPr>
        </p:nvSpPr>
        <p:spPr>
          <a:xfrm>
            <a:off x="355886" y="352711"/>
            <a:ext cx="8688388" cy="735013"/>
          </a:xfrm>
        </p:spPr>
        <p:txBody>
          <a:bodyPr/>
          <a:lstStyle/>
          <a:p>
            <a:pPr eaLnBrk="1" hangingPunct="1">
              <a:lnSpc>
                <a:spcPct val="100000"/>
              </a:lnSpc>
              <a:defRPr/>
            </a:pPr>
            <a:r>
              <a:rPr lang="en-US" dirty="0" smtClean="0">
                <a:ea typeface="+mj-ea"/>
                <a:cs typeface="+mj-cs"/>
              </a:rPr>
              <a:t>Stroke Prevention</a:t>
            </a:r>
            <a:r>
              <a:rPr lang="en-US" sz="4400" dirty="0" smtClean="0">
                <a:ea typeface="+mj-ea"/>
                <a:cs typeface="+mj-cs"/>
              </a:rPr>
              <a:t> </a:t>
            </a:r>
            <a:br>
              <a:rPr lang="en-US" sz="4400" dirty="0" smtClean="0">
                <a:ea typeface="+mj-ea"/>
                <a:cs typeface="+mj-cs"/>
              </a:rPr>
            </a:br>
            <a:r>
              <a:rPr lang="en-US" sz="3200" i="1" dirty="0" smtClean="0">
                <a:ea typeface="+mj-ea"/>
                <a:cs typeface="+mj-cs"/>
              </a:rPr>
              <a:t>DOAC Effect </a:t>
            </a:r>
            <a:endParaRPr lang="en-GB" sz="3200" i="1" dirty="0" smtClean="0">
              <a:ea typeface="+mj-ea"/>
              <a:cs typeface="+mj-cs"/>
            </a:endParaRPr>
          </a:p>
        </p:txBody>
      </p:sp>
      <p:sp>
        <p:nvSpPr>
          <p:cNvPr id="3" name="Text Box 43"/>
          <p:cNvSpPr txBox="1">
            <a:spLocks noChangeArrowheads="1"/>
          </p:cNvSpPr>
          <p:nvPr/>
        </p:nvSpPr>
        <p:spPr bwMode="auto">
          <a:xfrm>
            <a:off x="260019" y="1368380"/>
            <a:ext cx="407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lnSpc>
                <a:spcPct val="100000"/>
              </a:lnSpc>
              <a:spcBef>
                <a:spcPct val="0"/>
              </a:spcBef>
            </a:pPr>
            <a:r>
              <a:rPr lang="en-US" altLang="en-US" sz="2000" b="1" u="none" dirty="0">
                <a:solidFill>
                  <a:schemeClr val="tx1"/>
                </a:solidFill>
                <a:latin typeface="+mj-lt"/>
              </a:rPr>
              <a:t>Stroke or systemic embolism</a:t>
            </a:r>
            <a:endParaRPr lang="ru-RU" altLang="en-US" sz="2000" b="1" u="none">
              <a:solidFill>
                <a:schemeClr val="tx1"/>
              </a:solidFill>
              <a:latin typeface="+mj-lt"/>
            </a:endParaRPr>
          </a:p>
        </p:txBody>
      </p:sp>
      <p:sp>
        <p:nvSpPr>
          <p:cNvPr id="4" name="TextBox 138"/>
          <p:cNvSpPr txBox="1">
            <a:spLocks noChangeArrowheads="1"/>
          </p:cNvSpPr>
          <p:nvPr/>
        </p:nvSpPr>
        <p:spPr bwMode="auto">
          <a:xfrm>
            <a:off x="-38100" y="6597129"/>
            <a:ext cx="568827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pPr>
            <a:r>
              <a:rPr lang="en-GB" altLang="en-US" sz="1600" u="none" dirty="0">
                <a:solidFill>
                  <a:schemeClr val="tx1"/>
                </a:solidFill>
                <a:latin typeface="+mj-lt"/>
              </a:rPr>
              <a:t>Modified from Camm </a:t>
            </a:r>
            <a:r>
              <a:rPr lang="en-GB" altLang="en-US" sz="1600" u="none" dirty="0" smtClean="0">
                <a:solidFill>
                  <a:schemeClr val="tx1"/>
                </a:solidFill>
                <a:latin typeface="+mj-lt"/>
              </a:rPr>
              <a:t>AJ</a:t>
            </a:r>
            <a:r>
              <a:rPr lang="en-GB" altLang="en-US" sz="1600" u="none" dirty="0">
                <a:solidFill>
                  <a:schemeClr val="tx1"/>
                </a:solidFill>
                <a:latin typeface="+mj-lt"/>
              </a:rPr>
              <a:t>. </a:t>
            </a:r>
            <a:r>
              <a:rPr lang="en-GB" altLang="en-US" sz="1600" i="1" u="none" dirty="0" smtClean="0">
                <a:solidFill>
                  <a:schemeClr val="tx1"/>
                </a:solidFill>
                <a:latin typeface="+mj-lt"/>
              </a:rPr>
              <a:t>Eur Heart J.</a:t>
            </a:r>
            <a:r>
              <a:rPr lang="en-GB" altLang="en-US" sz="1600" u="none" dirty="0" smtClean="0">
                <a:solidFill>
                  <a:schemeClr val="tx1"/>
                </a:solidFill>
                <a:latin typeface="+mj-lt"/>
              </a:rPr>
              <a:t> 2009;30:2554-2555.</a:t>
            </a:r>
            <a:r>
              <a:rPr lang="en-GB" altLang="en-US" sz="1600" u="none" baseline="30000" dirty="0" smtClean="0">
                <a:solidFill>
                  <a:schemeClr val="tx1"/>
                </a:solidFill>
                <a:latin typeface="+mj-lt"/>
              </a:rPr>
              <a:t>[39]</a:t>
            </a:r>
            <a:r>
              <a:rPr lang="en-GB" altLang="en-US" sz="1600" u="none" dirty="0" smtClean="0">
                <a:solidFill>
                  <a:schemeClr val="tx1"/>
                </a:solidFill>
                <a:latin typeface="+mj-lt"/>
              </a:rPr>
              <a:t> </a:t>
            </a:r>
            <a:endParaRPr lang="en-GB" altLang="en-US" sz="1600" u="none" dirty="0">
              <a:solidFill>
                <a:schemeClr val="tx1"/>
              </a:solidFill>
              <a:latin typeface="+mj-lt"/>
            </a:endParaRPr>
          </a:p>
        </p:txBody>
      </p:sp>
      <p:sp>
        <p:nvSpPr>
          <p:cNvPr id="5" name="Text Box 6"/>
          <p:cNvSpPr txBox="1">
            <a:spLocks noChangeArrowheads="1"/>
          </p:cNvSpPr>
          <p:nvPr/>
        </p:nvSpPr>
        <p:spPr bwMode="auto">
          <a:xfrm>
            <a:off x="1576057" y="5837193"/>
            <a:ext cx="13604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lnSpc>
                <a:spcPct val="100000"/>
              </a:lnSpc>
              <a:spcBef>
                <a:spcPct val="0"/>
              </a:spcBef>
            </a:pPr>
            <a:r>
              <a:rPr lang="en-US" altLang="en-US" sz="1400" b="1" u="none" dirty="0">
                <a:solidFill>
                  <a:schemeClr val="tx1"/>
                </a:solidFill>
                <a:latin typeface="+mj-lt"/>
              </a:rPr>
              <a:t>Favours warfarin</a:t>
            </a:r>
            <a:endParaRPr lang="ru-RU" altLang="en-US" sz="1400" b="1" u="none" dirty="0">
              <a:solidFill>
                <a:schemeClr val="tx1"/>
              </a:solidFill>
              <a:latin typeface="+mj-lt"/>
            </a:endParaRPr>
          </a:p>
        </p:txBody>
      </p:sp>
      <p:sp>
        <p:nvSpPr>
          <p:cNvPr id="6" name="Line 10"/>
          <p:cNvSpPr>
            <a:spLocks noChangeShapeType="1"/>
          </p:cNvSpPr>
          <p:nvPr/>
        </p:nvSpPr>
        <p:spPr bwMode="auto">
          <a:xfrm flipV="1">
            <a:off x="1657019" y="5553030"/>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7" name="Line 11"/>
          <p:cNvSpPr>
            <a:spLocks noChangeShapeType="1"/>
          </p:cNvSpPr>
          <p:nvPr/>
        </p:nvSpPr>
        <p:spPr bwMode="auto">
          <a:xfrm flipV="1">
            <a:off x="2045957" y="5553030"/>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8" name="Line 12"/>
          <p:cNvSpPr>
            <a:spLocks noChangeShapeType="1"/>
          </p:cNvSpPr>
          <p:nvPr/>
        </p:nvSpPr>
        <p:spPr bwMode="auto">
          <a:xfrm flipV="1">
            <a:off x="2446007" y="5553030"/>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9" name="Line 13"/>
          <p:cNvSpPr>
            <a:spLocks noChangeShapeType="1"/>
          </p:cNvSpPr>
          <p:nvPr/>
        </p:nvSpPr>
        <p:spPr bwMode="auto">
          <a:xfrm flipV="1">
            <a:off x="2844469" y="5553030"/>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0" name="Line 14"/>
          <p:cNvSpPr>
            <a:spLocks noChangeShapeType="1"/>
          </p:cNvSpPr>
          <p:nvPr/>
        </p:nvSpPr>
        <p:spPr bwMode="auto">
          <a:xfrm flipV="1">
            <a:off x="3242932" y="5553030"/>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1" name="Line 15"/>
          <p:cNvSpPr>
            <a:spLocks noChangeShapeType="1"/>
          </p:cNvSpPr>
          <p:nvPr/>
        </p:nvSpPr>
        <p:spPr bwMode="auto">
          <a:xfrm flipV="1">
            <a:off x="3636632" y="5553030"/>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2" name="Line 16"/>
          <p:cNvSpPr>
            <a:spLocks noChangeShapeType="1"/>
          </p:cNvSpPr>
          <p:nvPr/>
        </p:nvSpPr>
        <p:spPr bwMode="auto">
          <a:xfrm flipV="1">
            <a:off x="1641144" y="5553030"/>
            <a:ext cx="2655888" cy="3175"/>
          </a:xfrm>
          <a:prstGeom prst="line">
            <a:avLst/>
          </a:prstGeom>
          <a:noFill/>
          <a:ln w="30163">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3" name="Line 17"/>
          <p:cNvSpPr>
            <a:spLocks noChangeShapeType="1"/>
          </p:cNvSpPr>
          <p:nvPr/>
        </p:nvSpPr>
        <p:spPr bwMode="auto">
          <a:xfrm flipH="1">
            <a:off x="3046082" y="2481218"/>
            <a:ext cx="9525" cy="3067050"/>
          </a:xfrm>
          <a:prstGeom prst="line">
            <a:avLst/>
          </a:prstGeom>
          <a:noFill/>
          <a:ln w="30226">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4" name="Rectangle 18"/>
          <p:cNvSpPr>
            <a:spLocks noChangeArrowheads="1"/>
          </p:cNvSpPr>
          <p:nvPr/>
        </p:nvSpPr>
        <p:spPr bwMode="auto">
          <a:xfrm>
            <a:off x="1545894" y="5651455"/>
            <a:ext cx="2897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109538" algn="ctr"/>
                <a:tab pos="498475" algn="ctr"/>
                <a:tab pos="900113" algn="ctr"/>
                <a:tab pos="1298575" algn="ctr"/>
                <a:tab pos="1695450" algn="ctr"/>
                <a:tab pos="2089150" algn="ctr"/>
                <a:tab pos="2390775" algn="ctr"/>
                <a:tab pos="2736850" algn="ctr"/>
              </a:tabLst>
              <a:defRPr sz="1000">
                <a:solidFill>
                  <a:schemeClr val="bg1"/>
                </a:solidFill>
                <a:latin typeface="Arial" pitchFamily="34" charset="0"/>
                <a:ea typeface="MS PGothic" pitchFamily="34" charset="-128"/>
              </a:defRPr>
            </a:lvl1pPr>
            <a:lvl2pPr marL="742950" indent="-285750">
              <a:tabLst>
                <a:tab pos="109538" algn="ctr"/>
                <a:tab pos="498475" algn="ctr"/>
                <a:tab pos="900113" algn="ctr"/>
                <a:tab pos="1298575" algn="ctr"/>
                <a:tab pos="1695450" algn="ctr"/>
                <a:tab pos="2089150" algn="ctr"/>
                <a:tab pos="2390775" algn="ctr"/>
                <a:tab pos="2736850" algn="ctr"/>
              </a:tabLst>
              <a:defRPr sz="1000">
                <a:solidFill>
                  <a:schemeClr val="bg1"/>
                </a:solidFill>
                <a:latin typeface="Arial" pitchFamily="34" charset="0"/>
                <a:ea typeface="MS PGothic" pitchFamily="34" charset="-128"/>
              </a:defRPr>
            </a:lvl2pPr>
            <a:lvl3pPr marL="1143000" indent="-228600">
              <a:tabLst>
                <a:tab pos="109538" algn="ctr"/>
                <a:tab pos="498475" algn="ctr"/>
                <a:tab pos="900113" algn="ctr"/>
                <a:tab pos="1298575" algn="ctr"/>
                <a:tab pos="1695450" algn="ctr"/>
                <a:tab pos="2089150" algn="ctr"/>
                <a:tab pos="2390775" algn="ctr"/>
                <a:tab pos="2736850" algn="ctr"/>
              </a:tabLst>
              <a:defRPr sz="1000">
                <a:solidFill>
                  <a:schemeClr val="bg1"/>
                </a:solidFill>
                <a:latin typeface="Arial" pitchFamily="34" charset="0"/>
                <a:ea typeface="MS PGothic" pitchFamily="34" charset="-128"/>
              </a:defRPr>
            </a:lvl3pPr>
            <a:lvl4pPr marL="1600200" indent="-228600">
              <a:tabLst>
                <a:tab pos="109538" algn="ctr"/>
                <a:tab pos="498475" algn="ctr"/>
                <a:tab pos="900113" algn="ctr"/>
                <a:tab pos="1298575" algn="ctr"/>
                <a:tab pos="1695450" algn="ctr"/>
                <a:tab pos="2089150" algn="ctr"/>
                <a:tab pos="2390775" algn="ctr"/>
                <a:tab pos="2736850" algn="ctr"/>
              </a:tabLst>
              <a:defRPr sz="1000">
                <a:solidFill>
                  <a:schemeClr val="bg1"/>
                </a:solidFill>
                <a:latin typeface="Arial" pitchFamily="34" charset="0"/>
                <a:ea typeface="MS PGothic" pitchFamily="34" charset="-128"/>
              </a:defRPr>
            </a:lvl4pPr>
            <a:lvl5pPr marL="2057400" indent="-228600">
              <a:tabLst>
                <a:tab pos="109538" algn="ctr"/>
                <a:tab pos="498475" algn="ctr"/>
                <a:tab pos="900113" algn="ctr"/>
                <a:tab pos="1298575" algn="ctr"/>
                <a:tab pos="1695450" algn="ctr"/>
                <a:tab pos="2089150" algn="ctr"/>
                <a:tab pos="2390775" algn="ctr"/>
                <a:tab pos="2736850" algn="ctr"/>
              </a:tabLst>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tabLst>
                <a:tab pos="109538" algn="ctr"/>
                <a:tab pos="498475" algn="ctr"/>
                <a:tab pos="900113" algn="ctr"/>
                <a:tab pos="1298575" algn="ctr"/>
                <a:tab pos="1695450" algn="ctr"/>
                <a:tab pos="2089150" algn="ctr"/>
                <a:tab pos="2390775" algn="ctr"/>
                <a:tab pos="2736850" algn="ctr"/>
              </a:tabLs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tabLst>
                <a:tab pos="109538" algn="ctr"/>
                <a:tab pos="498475" algn="ctr"/>
                <a:tab pos="900113" algn="ctr"/>
                <a:tab pos="1298575" algn="ctr"/>
                <a:tab pos="1695450" algn="ctr"/>
                <a:tab pos="2089150" algn="ctr"/>
                <a:tab pos="2390775" algn="ctr"/>
                <a:tab pos="2736850" algn="ctr"/>
              </a:tabLs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tabLst>
                <a:tab pos="109538" algn="ctr"/>
                <a:tab pos="498475" algn="ctr"/>
                <a:tab pos="900113" algn="ctr"/>
                <a:tab pos="1298575" algn="ctr"/>
                <a:tab pos="1695450" algn="ctr"/>
                <a:tab pos="2089150" algn="ctr"/>
                <a:tab pos="2390775" algn="ctr"/>
                <a:tab pos="2736850" algn="ctr"/>
              </a:tabLs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tabLst>
                <a:tab pos="109538" algn="ctr"/>
                <a:tab pos="498475" algn="ctr"/>
                <a:tab pos="900113" algn="ctr"/>
                <a:tab pos="1298575" algn="ctr"/>
                <a:tab pos="1695450" algn="ctr"/>
                <a:tab pos="2089150" algn="ctr"/>
                <a:tab pos="2390775" algn="ctr"/>
                <a:tab pos="2736850" algn="ctr"/>
              </a:tabLst>
              <a:defRPr sz="1000">
                <a:solidFill>
                  <a:schemeClr val="bg1"/>
                </a:solidFill>
                <a:latin typeface="Arial" pitchFamily="34" charset="0"/>
                <a:ea typeface="MS PGothic" pitchFamily="34" charset="-128"/>
              </a:defRPr>
            </a:lvl9pPr>
          </a:lstStyle>
          <a:p>
            <a:pPr eaLnBrk="1" hangingPunct="1">
              <a:lnSpc>
                <a:spcPct val="100000"/>
              </a:lnSpc>
              <a:spcBef>
                <a:spcPct val="0"/>
              </a:spcBef>
            </a:pPr>
            <a:r>
              <a:rPr lang="en-GB" altLang="en-US" sz="1400" u="none" dirty="0">
                <a:solidFill>
                  <a:schemeClr val="tx1"/>
                </a:solidFill>
                <a:latin typeface="+mj-lt"/>
              </a:rPr>
              <a:t>	</a:t>
            </a:r>
            <a:r>
              <a:rPr lang="ru-RU" altLang="en-US" sz="1400" u="none">
                <a:solidFill>
                  <a:schemeClr val="tx1"/>
                </a:solidFill>
                <a:latin typeface="+mj-lt"/>
              </a:rPr>
              <a:t>0</a:t>
            </a:r>
            <a:r>
              <a:rPr lang="en-GB" altLang="en-US" sz="1400" u="none" dirty="0">
                <a:solidFill>
                  <a:schemeClr val="tx1"/>
                </a:solidFill>
                <a:latin typeface="+mj-lt"/>
              </a:rPr>
              <a:t>	0.3	0.6	0.9	1.2	1.5	1.8	2.0</a:t>
            </a:r>
            <a:endParaRPr lang="ru-RU" altLang="en-US" sz="1400" u="none">
              <a:solidFill>
                <a:schemeClr val="tx1"/>
              </a:solidFill>
              <a:latin typeface="+mj-lt"/>
            </a:endParaRPr>
          </a:p>
        </p:txBody>
      </p:sp>
      <p:grpSp>
        <p:nvGrpSpPr>
          <p:cNvPr id="15" name="Group 2"/>
          <p:cNvGrpSpPr>
            <a:grpSpLocks/>
          </p:cNvGrpSpPr>
          <p:nvPr/>
        </p:nvGrpSpPr>
        <p:grpSpPr bwMode="auto">
          <a:xfrm>
            <a:off x="1966582" y="2482805"/>
            <a:ext cx="279400" cy="142875"/>
            <a:chOff x="3713163" y="2149941"/>
            <a:chExt cx="349250" cy="171450"/>
          </a:xfrm>
          <a:solidFill>
            <a:schemeClr val="accent3"/>
          </a:solidFill>
        </p:grpSpPr>
        <p:sp>
          <p:nvSpPr>
            <p:cNvPr id="16" name="Line 7"/>
            <p:cNvSpPr>
              <a:spLocks noChangeShapeType="1"/>
            </p:cNvSpPr>
            <p:nvPr/>
          </p:nvSpPr>
          <p:spPr bwMode="auto">
            <a:xfrm>
              <a:off x="3713163" y="2237254"/>
              <a:ext cx="347662" cy="1587"/>
            </a:xfrm>
            <a:prstGeom prst="line">
              <a:avLst/>
            </a:prstGeom>
            <a:grpFill/>
            <a:ln w="30163">
              <a:solidFill>
                <a:schemeClr val="accent3"/>
              </a:solidFill>
              <a:round/>
              <a:headEnd/>
              <a:tailEnd/>
            </a:ln>
            <a:extLst/>
          </p:spPr>
          <p:txBody>
            <a:bodyPr/>
            <a:lstStyle/>
            <a:p>
              <a:endParaRPr lang="en-GB" u="none" dirty="0">
                <a:latin typeface="+mj-lt"/>
              </a:endParaRPr>
            </a:p>
          </p:txBody>
        </p:sp>
        <p:sp>
          <p:nvSpPr>
            <p:cNvPr id="17" name="Line 8"/>
            <p:cNvSpPr>
              <a:spLocks noChangeShapeType="1"/>
            </p:cNvSpPr>
            <p:nvPr/>
          </p:nvSpPr>
          <p:spPr bwMode="auto">
            <a:xfrm flipV="1">
              <a:off x="3713163" y="2153116"/>
              <a:ext cx="0" cy="168275"/>
            </a:xfrm>
            <a:prstGeom prst="line">
              <a:avLst/>
            </a:prstGeom>
            <a:grpFill/>
            <a:ln w="30163">
              <a:solidFill>
                <a:schemeClr val="accent3"/>
              </a:solidFill>
              <a:round/>
              <a:headEnd/>
              <a:tailEnd/>
            </a:ln>
            <a:extLst/>
          </p:spPr>
          <p:txBody>
            <a:bodyPr/>
            <a:lstStyle/>
            <a:p>
              <a:endParaRPr lang="en-GB" u="none" dirty="0">
                <a:latin typeface="+mj-lt"/>
              </a:endParaRPr>
            </a:p>
          </p:txBody>
        </p:sp>
        <p:sp>
          <p:nvSpPr>
            <p:cNvPr id="18" name="Line 9"/>
            <p:cNvSpPr>
              <a:spLocks noChangeShapeType="1"/>
            </p:cNvSpPr>
            <p:nvPr/>
          </p:nvSpPr>
          <p:spPr bwMode="auto">
            <a:xfrm flipV="1">
              <a:off x="4060825" y="2153116"/>
              <a:ext cx="1588" cy="168275"/>
            </a:xfrm>
            <a:prstGeom prst="line">
              <a:avLst/>
            </a:prstGeom>
            <a:grpFill/>
            <a:ln w="30163">
              <a:solidFill>
                <a:schemeClr val="accent3"/>
              </a:solidFill>
              <a:round/>
              <a:headEnd/>
              <a:tailEnd/>
            </a:ln>
            <a:extLst/>
          </p:spPr>
          <p:txBody>
            <a:bodyPr/>
            <a:lstStyle/>
            <a:p>
              <a:endParaRPr lang="en-GB" u="none" dirty="0">
                <a:latin typeface="+mj-lt"/>
              </a:endParaRPr>
            </a:p>
          </p:txBody>
        </p:sp>
        <p:sp>
          <p:nvSpPr>
            <p:cNvPr id="19" name="Rectangle 24"/>
            <p:cNvSpPr>
              <a:spLocks noChangeArrowheads="1"/>
            </p:cNvSpPr>
            <p:nvPr/>
          </p:nvSpPr>
          <p:spPr bwMode="auto">
            <a:xfrm>
              <a:off x="3787775" y="2149941"/>
              <a:ext cx="133350" cy="168275"/>
            </a:xfrm>
            <a:prstGeom prst="rect">
              <a:avLst/>
            </a:prstGeom>
            <a:grpFill/>
            <a:ln w="0">
              <a:solidFill>
                <a:schemeClr val="accent3"/>
              </a:solidFill>
              <a:miter lim="800000"/>
              <a:headEnd/>
              <a:tailEnd/>
            </a:ln>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pPr>
              <a:endParaRPr lang="en-US" altLang="en-US" sz="1400" u="none" dirty="0">
                <a:solidFill>
                  <a:schemeClr val="tx1"/>
                </a:solidFill>
                <a:latin typeface="+mj-lt"/>
              </a:endParaRPr>
            </a:p>
          </p:txBody>
        </p:sp>
      </p:grpSp>
      <p:grpSp>
        <p:nvGrpSpPr>
          <p:cNvPr id="20" name="Group 3"/>
          <p:cNvGrpSpPr>
            <a:grpSpLocks/>
          </p:cNvGrpSpPr>
          <p:nvPr/>
        </p:nvGrpSpPr>
        <p:grpSpPr bwMode="auto">
          <a:xfrm>
            <a:off x="2179307" y="3173368"/>
            <a:ext cx="614362" cy="142875"/>
            <a:chOff x="3978275" y="3282950"/>
            <a:chExt cx="768350" cy="171450"/>
          </a:xfrm>
          <a:solidFill>
            <a:schemeClr val="accent3"/>
          </a:solidFill>
        </p:grpSpPr>
        <p:sp>
          <p:nvSpPr>
            <p:cNvPr id="21" name="Line 26"/>
            <p:cNvSpPr>
              <a:spLocks noChangeShapeType="1"/>
            </p:cNvSpPr>
            <p:nvPr/>
          </p:nvSpPr>
          <p:spPr bwMode="auto">
            <a:xfrm>
              <a:off x="3978275" y="3370263"/>
              <a:ext cx="766763" cy="1587"/>
            </a:xfrm>
            <a:prstGeom prst="line">
              <a:avLst/>
            </a:prstGeom>
            <a:grpFill/>
            <a:ln w="30163">
              <a:solidFill>
                <a:schemeClr val="accent3"/>
              </a:solidFill>
              <a:round/>
              <a:headEnd/>
              <a:tailEnd/>
            </a:ln>
            <a:extLst/>
          </p:spPr>
          <p:txBody>
            <a:bodyPr/>
            <a:lstStyle/>
            <a:p>
              <a:endParaRPr lang="en-GB" u="none" dirty="0">
                <a:latin typeface="+mj-lt"/>
              </a:endParaRPr>
            </a:p>
          </p:txBody>
        </p:sp>
        <p:sp>
          <p:nvSpPr>
            <p:cNvPr id="22" name="Line 27"/>
            <p:cNvSpPr>
              <a:spLocks noChangeShapeType="1"/>
            </p:cNvSpPr>
            <p:nvPr/>
          </p:nvSpPr>
          <p:spPr bwMode="auto">
            <a:xfrm flipV="1">
              <a:off x="3978275" y="3286125"/>
              <a:ext cx="0" cy="168275"/>
            </a:xfrm>
            <a:prstGeom prst="line">
              <a:avLst/>
            </a:prstGeom>
            <a:grpFill/>
            <a:ln w="30163">
              <a:solidFill>
                <a:schemeClr val="accent3"/>
              </a:solidFill>
              <a:round/>
              <a:headEnd/>
              <a:tailEnd/>
            </a:ln>
            <a:extLst/>
          </p:spPr>
          <p:txBody>
            <a:bodyPr/>
            <a:lstStyle/>
            <a:p>
              <a:endParaRPr lang="en-GB" u="none" dirty="0">
                <a:latin typeface="+mj-lt"/>
              </a:endParaRPr>
            </a:p>
          </p:txBody>
        </p:sp>
        <p:sp>
          <p:nvSpPr>
            <p:cNvPr id="23" name="Line 28"/>
            <p:cNvSpPr>
              <a:spLocks noChangeShapeType="1"/>
            </p:cNvSpPr>
            <p:nvPr/>
          </p:nvSpPr>
          <p:spPr bwMode="auto">
            <a:xfrm flipV="1">
              <a:off x="4745038" y="3286125"/>
              <a:ext cx="1587" cy="168275"/>
            </a:xfrm>
            <a:prstGeom prst="line">
              <a:avLst/>
            </a:prstGeom>
            <a:grpFill/>
            <a:ln w="30163">
              <a:solidFill>
                <a:schemeClr val="accent3"/>
              </a:solidFill>
              <a:round/>
              <a:headEnd/>
              <a:tailEnd/>
            </a:ln>
            <a:extLst/>
          </p:spPr>
          <p:txBody>
            <a:bodyPr/>
            <a:lstStyle/>
            <a:p>
              <a:endParaRPr lang="en-GB" u="none" dirty="0">
                <a:latin typeface="+mj-lt"/>
              </a:endParaRPr>
            </a:p>
          </p:txBody>
        </p:sp>
        <p:sp>
          <p:nvSpPr>
            <p:cNvPr id="24" name="Rectangle 29"/>
            <p:cNvSpPr>
              <a:spLocks noChangeArrowheads="1"/>
            </p:cNvSpPr>
            <p:nvPr/>
          </p:nvSpPr>
          <p:spPr bwMode="auto">
            <a:xfrm>
              <a:off x="4225925" y="3282950"/>
              <a:ext cx="133350" cy="153988"/>
            </a:xfrm>
            <a:prstGeom prst="rect">
              <a:avLst/>
            </a:prstGeom>
            <a:grpFill/>
            <a:ln w="0">
              <a:solidFill>
                <a:schemeClr val="accent3"/>
              </a:solidFill>
              <a:miter lim="800000"/>
              <a:headEnd/>
              <a:tailEnd/>
            </a:ln>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pPr>
              <a:endParaRPr lang="en-US" altLang="en-US" sz="1400" u="none" dirty="0">
                <a:solidFill>
                  <a:schemeClr val="tx1"/>
                </a:solidFill>
                <a:latin typeface="+mj-lt"/>
              </a:endParaRPr>
            </a:p>
          </p:txBody>
        </p:sp>
      </p:grpSp>
      <p:grpSp>
        <p:nvGrpSpPr>
          <p:cNvPr id="25" name="Group 1"/>
          <p:cNvGrpSpPr>
            <a:grpSpLocks/>
          </p:cNvGrpSpPr>
          <p:nvPr/>
        </p:nvGrpSpPr>
        <p:grpSpPr bwMode="auto">
          <a:xfrm>
            <a:off x="1953882" y="2825705"/>
            <a:ext cx="466725" cy="146050"/>
            <a:chOff x="3695700" y="2665209"/>
            <a:chExt cx="584200" cy="174625"/>
          </a:xfrm>
          <a:solidFill>
            <a:schemeClr val="accent3"/>
          </a:solidFill>
        </p:grpSpPr>
        <p:sp>
          <p:nvSpPr>
            <p:cNvPr id="26" name="Line 31"/>
            <p:cNvSpPr>
              <a:spLocks noChangeShapeType="1"/>
            </p:cNvSpPr>
            <p:nvPr/>
          </p:nvSpPr>
          <p:spPr bwMode="auto">
            <a:xfrm>
              <a:off x="3695700" y="2744584"/>
              <a:ext cx="582613" cy="1587"/>
            </a:xfrm>
            <a:prstGeom prst="line">
              <a:avLst/>
            </a:prstGeom>
            <a:grpFill/>
            <a:ln w="30163">
              <a:solidFill>
                <a:schemeClr val="accent3"/>
              </a:solidFill>
              <a:round/>
              <a:headEnd/>
              <a:tailEnd/>
            </a:ln>
            <a:extLst/>
          </p:spPr>
          <p:txBody>
            <a:bodyPr/>
            <a:lstStyle/>
            <a:p>
              <a:endParaRPr lang="en-GB" u="none" dirty="0">
                <a:latin typeface="+mj-lt"/>
              </a:endParaRPr>
            </a:p>
          </p:txBody>
        </p:sp>
        <p:sp>
          <p:nvSpPr>
            <p:cNvPr id="27" name="Line 32"/>
            <p:cNvSpPr>
              <a:spLocks noChangeShapeType="1"/>
            </p:cNvSpPr>
            <p:nvPr/>
          </p:nvSpPr>
          <p:spPr bwMode="auto">
            <a:xfrm flipV="1">
              <a:off x="3695700" y="2669971"/>
              <a:ext cx="0" cy="169863"/>
            </a:xfrm>
            <a:prstGeom prst="line">
              <a:avLst/>
            </a:prstGeom>
            <a:grpFill/>
            <a:ln w="30163">
              <a:solidFill>
                <a:schemeClr val="accent3"/>
              </a:solidFill>
              <a:round/>
              <a:headEnd/>
              <a:tailEnd/>
            </a:ln>
            <a:extLst/>
          </p:spPr>
          <p:txBody>
            <a:bodyPr/>
            <a:lstStyle/>
            <a:p>
              <a:endParaRPr lang="en-GB" u="none" dirty="0">
                <a:latin typeface="+mj-lt"/>
              </a:endParaRPr>
            </a:p>
          </p:txBody>
        </p:sp>
        <p:sp>
          <p:nvSpPr>
            <p:cNvPr id="28" name="Line 33"/>
            <p:cNvSpPr>
              <a:spLocks noChangeShapeType="1"/>
            </p:cNvSpPr>
            <p:nvPr/>
          </p:nvSpPr>
          <p:spPr bwMode="auto">
            <a:xfrm flipV="1">
              <a:off x="4278313" y="2669971"/>
              <a:ext cx="1587" cy="169863"/>
            </a:xfrm>
            <a:prstGeom prst="line">
              <a:avLst/>
            </a:prstGeom>
            <a:grpFill/>
            <a:ln w="30163">
              <a:solidFill>
                <a:schemeClr val="accent3"/>
              </a:solidFill>
              <a:round/>
              <a:headEnd/>
              <a:tailEnd/>
            </a:ln>
            <a:extLst/>
          </p:spPr>
          <p:txBody>
            <a:bodyPr/>
            <a:lstStyle/>
            <a:p>
              <a:endParaRPr lang="en-GB" u="none" dirty="0">
                <a:latin typeface="+mj-lt"/>
              </a:endParaRPr>
            </a:p>
          </p:txBody>
        </p:sp>
        <p:sp>
          <p:nvSpPr>
            <p:cNvPr id="29" name="Rectangle 34"/>
            <p:cNvSpPr>
              <a:spLocks noChangeArrowheads="1"/>
            </p:cNvSpPr>
            <p:nvPr/>
          </p:nvSpPr>
          <p:spPr bwMode="auto">
            <a:xfrm>
              <a:off x="3844925" y="2665209"/>
              <a:ext cx="134938" cy="153987"/>
            </a:xfrm>
            <a:prstGeom prst="rect">
              <a:avLst/>
            </a:prstGeom>
            <a:grpFill/>
            <a:ln w="0">
              <a:solidFill>
                <a:schemeClr val="accent3"/>
              </a:solidFill>
              <a:miter lim="800000"/>
              <a:headEnd/>
              <a:tailEnd/>
            </a:ln>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pPr>
              <a:endParaRPr lang="en-US" altLang="en-US" sz="1400" u="none" dirty="0">
                <a:solidFill>
                  <a:schemeClr val="tx1"/>
                </a:solidFill>
                <a:latin typeface="+mj-lt"/>
              </a:endParaRPr>
            </a:p>
          </p:txBody>
        </p:sp>
      </p:grpSp>
      <p:grpSp>
        <p:nvGrpSpPr>
          <p:cNvPr id="30" name="Group 5"/>
          <p:cNvGrpSpPr/>
          <p:nvPr/>
        </p:nvGrpSpPr>
        <p:grpSpPr bwMode="auto">
          <a:xfrm>
            <a:off x="2671159" y="3865591"/>
            <a:ext cx="839986" cy="154411"/>
            <a:chOff x="4594225" y="4044149"/>
            <a:chExt cx="1050925" cy="185737"/>
          </a:xfrm>
          <a:solidFill>
            <a:schemeClr val="tx1"/>
          </a:solidFill>
        </p:grpSpPr>
        <p:sp>
          <p:nvSpPr>
            <p:cNvPr id="31" name="Line 36"/>
            <p:cNvSpPr>
              <a:spLocks noChangeShapeType="1"/>
            </p:cNvSpPr>
            <p:nvPr/>
          </p:nvSpPr>
          <p:spPr bwMode="auto">
            <a:xfrm>
              <a:off x="4594225" y="4145749"/>
              <a:ext cx="1049338" cy="1587"/>
            </a:xfrm>
            <a:prstGeom prst="line">
              <a:avLst/>
            </a:prstGeom>
            <a:grpFill/>
            <a:ln w="30163">
              <a:solidFill>
                <a:schemeClr val="tx1"/>
              </a:solidFill>
              <a:round/>
              <a:headEnd/>
              <a:tailEnd/>
            </a:ln>
            <a:extLst/>
          </p:spPr>
          <p:txBody>
            <a:bodyPr/>
            <a:lstStyle/>
            <a:p>
              <a:pPr eaLnBrk="1" hangingPunct="1">
                <a:lnSpc>
                  <a:spcPct val="100000"/>
                </a:lnSpc>
                <a:spcBef>
                  <a:spcPct val="0"/>
                </a:spcBef>
                <a:defRPr/>
              </a:pPr>
              <a:endParaRPr lang="en-GB" sz="1400" u="none" dirty="0">
                <a:latin typeface="+mj-lt"/>
                <a:ea typeface="ＭＳ Ｐゴシック" pitchFamily="34" charset="-128"/>
                <a:cs typeface="Arial" pitchFamily="34" charset="0"/>
              </a:endParaRPr>
            </a:p>
          </p:txBody>
        </p:sp>
        <p:sp>
          <p:nvSpPr>
            <p:cNvPr id="32" name="Line 37"/>
            <p:cNvSpPr>
              <a:spLocks noChangeShapeType="1"/>
            </p:cNvSpPr>
            <p:nvPr/>
          </p:nvSpPr>
          <p:spPr bwMode="auto">
            <a:xfrm flipV="1">
              <a:off x="4594225" y="4061611"/>
              <a:ext cx="1588" cy="168275"/>
            </a:xfrm>
            <a:prstGeom prst="line">
              <a:avLst/>
            </a:prstGeom>
            <a:grpFill/>
            <a:ln w="30163">
              <a:solidFill>
                <a:schemeClr val="tx1"/>
              </a:solidFill>
              <a:round/>
              <a:headEnd/>
              <a:tailEnd/>
            </a:ln>
            <a:extLst/>
          </p:spPr>
          <p:txBody>
            <a:bodyPr/>
            <a:lstStyle/>
            <a:p>
              <a:pPr eaLnBrk="1" hangingPunct="1">
                <a:lnSpc>
                  <a:spcPct val="100000"/>
                </a:lnSpc>
                <a:spcBef>
                  <a:spcPct val="0"/>
                </a:spcBef>
                <a:defRPr/>
              </a:pPr>
              <a:endParaRPr lang="en-GB" sz="1400" u="none" dirty="0">
                <a:latin typeface="+mj-lt"/>
                <a:ea typeface="ＭＳ Ｐゴシック" pitchFamily="34" charset="-128"/>
                <a:cs typeface="Arial" pitchFamily="34" charset="0"/>
              </a:endParaRPr>
            </a:p>
          </p:txBody>
        </p:sp>
        <p:sp>
          <p:nvSpPr>
            <p:cNvPr id="33" name="Line 38"/>
            <p:cNvSpPr>
              <a:spLocks noChangeShapeType="1"/>
            </p:cNvSpPr>
            <p:nvPr/>
          </p:nvSpPr>
          <p:spPr bwMode="auto">
            <a:xfrm flipV="1">
              <a:off x="5643563" y="4061611"/>
              <a:ext cx="1587" cy="168275"/>
            </a:xfrm>
            <a:prstGeom prst="line">
              <a:avLst/>
            </a:prstGeom>
            <a:grpFill/>
            <a:ln w="30163">
              <a:solidFill>
                <a:schemeClr val="tx1"/>
              </a:solidFill>
              <a:round/>
              <a:headEnd/>
              <a:tailEnd/>
            </a:ln>
            <a:extLst/>
          </p:spPr>
          <p:txBody>
            <a:bodyPr/>
            <a:lstStyle/>
            <a:p>
              <a:pPr eaLnBrk="1" hangingPunct="1">
                <a:lnSpc>
                  <a:spcPct val="100000"/>
                </a:lnSpc>
                <a:spcBef>
                  <a:spcPct val="0"/>
                </a:spcBef>
                <a:defRPr/>
              </a:pPr>
              <a:endParaRPr lang="en-GB" sz="1400" u="none" dirty="0">
                <a:latin typeface="+mj-lt"/>
                <a:ea typeface="ＭＳ Ｐゴシック" pitchFamily="34" charset="-128"/>
                <a:cs typeface="Arial" pitchFamily="34" charset="0"/>
              </a:endParaRPr>
            </a:p>
          </p:txBody>
        </p:sp>
        <p:sp>
          <p:nvSpPr>
            <p:cNvPr id="34" name="Rectangle 39"/>
            <p:cNvSpPr>
              <a:spLocks noChangeArrowheads="1"/>
            </p:cNvSpPr>
            <p:nvPr/>
          </p:nvSpPr>
          <p:spPr bwMode="auto">
            <a:xfrm>
              <a:off x="4968875" y="4044149"/>
              <a:ext cx="133350" cy="168275"/>
            </a:xfrm>
            <a:prstGeom prst="rect">
              <a:avLst/>
            </a:prstGeom>
            <a:grpFill/>
            <a:ln w="0">
              <a:solidFill>
                <a:schemeClr val="tx1"/>
              </a:solidFill>
              <a:miter lim="800000"/>
              <a:headEnd/>
              <a:tailEnd/>
            </a:ln>
          </p:spPr>
          <p:txBody>
            <a:bodyPr/>
            <a:lstStyle/>
            <a:p>
              <a:pPr eaLnBrk="1" hangingPunct="1">
                <a:lnSpc>
                  <a:spcPct val="100000"/>
                </a:lnSpc>
                <a:spcBef>
                  <a:spcPct val="0"/>
                </a:spcBef>
                <a:defRPr/>
              </a:pPr>
              <a:endParaRPr lang="en-US" sz="1400" u="none" dirty="0">
                <a:latin typeface="+mj-lt"/>
                <a:ea typeface="ＭＳ Ｐゴシック" pitchFamily="34" charset="-128"/>
                <a:cs typeface="Arial" pitchFamily="34" charset="0"/>
              </a:endParaRPr>
            </a:p>
          </p:txBody>
        </p:sp>
      </p:grpSp>
      <p:sp>
        <p:nvSpPr>
          <p:cNvPr id="35" name="Text Box 40"/>
          <p:cNvSpPr txBox="1">
            <a:spLocks noChangeArrowheads="1"/>
          </p:cNvSpPr>
          <p:nvPr/>
        </p:nvSpPr>
        <p:spPr bwMode="auto">
          <a:xfrm>
            <a:off x="3036557" y="5837193"/>
            <a:ext cx="15160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lnSpc>
                <a:spcPct val="100000"/>
              </a:lnSpc>
              <a:spcBef>
                <a:spcPct val="0"/>
              </a:spcBef>
            </a:pPr>
            <a:r>
              <a:rPr lang="en-US" altLang="en-US" sz="1400" b="1" u="none" dirty="0">
                <a:solidFill>
                  <a:schemeClr val="tx1"/>
                </a:solidFill>
                <a:latin typeface="+mj-lt"/>
              </a:rPr>
              <a:t>Favours other Rx</a:t>
            </a:r>
            <a:endParaRPr lang="ru-RU" altLang="en-US" sz="1400" b="1" u="none" dirty="0">
              <a:solidFill>
                <a:schemeClr val="tx1"/>
              </a:solidFill>
              <a:latin typeface="+mj-lt"/>
            </a:endParaRPr>
          </a:p>
        </p:txBody>
      </p:sp>
      <p:sp>
        <p:nvSpPr>
          <p:cNvPr id="36" name="Text Box 42"/>
          <p:cNvSpPr txBox="1">
            <a:spLocks noChangeArrowheads="1"/>
          </p:cNvSpPr>
          <p:nvPr/>
        </p:nvSpPr>
        <p:spPr bwMode="auto">
          <a:xfrm>
            <a:off x="271132" y="2061170"/>
            <a:ext cx="18081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228600">
              <a:defRPr sz="1000">
                <a:solidFill>
                  <a:schemeClr val="bg1"/>
                </a:solidFill>
                <a:latin typeface="Arial" pitchFamily="34" charset="0"/>
                <a:ea typeface="MS PGothic" pitchFamily="34" charset="-128"/>
              </a:defRPr>
            </a:lvl1pPr>
            <a:lvl2pPr marL="742950" indent="-285750" defTabSz="228600">
              <a:defRPr sz="1000">
                <a:solidFill>
                  <a:schemeClr val="bg1"/>
                </a:solidFill>
                <a:latin typeface="Arial" pitchFamily="34" charset="0"/>
                <a:ea typeface="MS PGothic" pitchFamily="34" charset="-128"/>
              </a:defRPr>
            </a:lvl2pPr>
            <a:lvl3pPr marL="1143000" indent="-228600" defTabSz="228600">
              <a:defRPr sz="1000">
                <a:solidFill>
                  <a:schemeClr val="bg1"/>
                </a:solidFill>
                <a:latin typeface="Arial" pitchFamily="34" charset="0"/>
                <a:ea typeface="MS PGothic" pitchFamily="34" charset="-128"/>
              </a:defRPr>
            </a:lvl3pPr>
            <a:lvl4pPr marL="1600200" indent="-228600" defTabSz="228600">
              <a:defRPr sz="1000">
                <a:solidFill>
                  <a:schemeClr val="bg1"/>
                </a:solidFill>
                <a:latin typeface="Arial" pitchFamily="34" charset="0"/>
                <a:ea typeface="MS PGothic" pitchFamily="34" charset="-128"/>
              </a:defRPr>
            </a:lvl4pPr>
            <a:lvl5pPr marL="2057400" indent="-228600" defTabSz="228600">
              <a:defRPr sz="1000">
                <a:solidFill>
                  <a:schemeClr val="bg1"/>
                </a:solidFill>
                <a:latin typeface="Arial" pitchFamily="34" charset="0"/>
                <a:ea typeface="MS PGothic" pitchFamily="34" charset="-128"/>
              </a:defRPr>
            </a:lvl5pPr>
            <a:lvl6pPr marL="2514600" indent="-228600" defTabSz="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pPr>
            <a:r>
              <a:rPr lang="en-US" altLang="en-US" sz="1800" b="1" u="none" dirty="0">
                <a:solidFill>
                  <a:schemeClr val="tx1"/>
                </a:solidFill>
                <a:latin typeface="+mj-lt"/>
              </a:rPr>
              <a:t>Category</a:t>
            </a:r>
            <a:endParaRPr lang="ru-RU" altLang="en-US" sz="1800" b="1" u="none" dirty="0">
              <a:solidFill>
                <a:schemeClr val="tx1"/>
              </a:solidFill>
              <a:latin typeface="+mj-lt"/>
            </a:endParaRPr>
          </a:p>
        </p:txBody>
      </p:sp>
      <p:grpSp>
        <p:nvGrpSpPr>
          <p:cNvPr id="37" name="Group 33"/>
          <p:cNvGrpSpPr>
            <a:grpSpLocks/>
          </p:cNvGrpSpPr>
          <p:nvPr/>
        </p:nvGrpSpPr>
        <p:grpSpPr bwMode="auto">
          <a:xfrm>
            <a:off x="3187369" y="4938668"/>
            <a:ext cx="403225" cy="149225"/>
            <a:chOff x="1870" y="3022"/>
            <a:chExt cx="450" cy="94"/>
          </a:xfrm>
          <a:solidFill>
            <a:schemeClr val="accent1"/>
          </a:solidFill>
        </p:grpSpPr>
        <p:sp>
          <p:nvSpPr>
            <p:cNvPr id="38" name="Line 36"/>
            <p:cNvSpPr>
              <a:spLocks noChangeShapeType="1"/>
            </p:cNvSpPr>
            <p:nvPr/>
          </p:nvSpPr>
          <p:spPr bwMode="auto">
            <a:xfrm flipV="1">
              <a:off x="1872" y="3067"/>
              <a:ext cx="448" cy="1"/>
            </a:xfrm>
            <a:prstGeom prst="line">
              <a:avLst/>
            </a:prstGeom>
            <a:grpFill/>
            <a:ln w="30163">
              <a:solidFill>
                <a:schemeClr val="accent1"/>
              </a:solidFill>
              <a:round/>
              <a:headEnd/>
              <a:tailEnd/>
            </a:ln>
            <a:extLst/>
          </p:spPr>
          <p:txBody>
            <a:bodyPr/>
            <a:lstStyle/>
            <a:p>
              <a:endParaRPr lang="en-GB" u="none" dirty="0">
                <a:latin typeface="+mj-lt"/>
              </a:endParaRPr>
            </a:p>
          </p:txBody>
        </p:sp>
        <p:sp>
          <p:nvSpPr>
            <p:cNvPr id="39" name="Line 37"/>
            <p:cNvSpPr>
              <a:spLocks noChangeShapeType="1"/>
            </p:cNvSpPr>
            <p:nvPr/>
          </p:nvSpPr>
          <p:spPr bwMode="auto">
            <a:xfrm flipV="1">
              <a:off x="1870" y="3022"/>
              <a:ext cx="1" cy="88"/>
            </a:xfrm>
            <a:prstGeom prst="line">
              <a:avLst/>
            </a:prstGeom>
            <a:grpFill/>
            <a:ln w="30163">
              <a:solidFill>
                <a:schemeClr val="accent1"/>
              </a:solidFill>
              <a:round/>
              <a:headEnd/>
              <a:tailEnd/>
            </a:ln>
            <a:extLst/>
          </p:spPr>
          <p:txBody>
            <a:bodyPr/>
            <a:lstStyle/>
            <a:p>
              <a:endParaRPr lang="en-GB" u="none" dirty="0">
                <a:latin typeface="+mj-lt"/>
              </a:endParaRPr>
            </a:p>
          </p:txBody>
        </p:sp>
        <p:sp>
          <p:nvSpPr>
            <p:cNvPr id="40" name="Line 38"/>
            <p:cNvSpPr>
              <a:spLocks noChangeShapeType="1"/>
            </p:cNvSpPr>
            <p:nvPr/>
          </p:nvSpPr>
          <p:spPr bwMode="auto">
            <a:xfrm flipV="1">
              <a:off x="2320" y="3022"/>
              <a:ext cx="0" cy="94"/>
            </a:xfrm>
            <a:prstGeom prst="line">
              <a:avLst/>
            </a:prstGeom>
            <a:grpFill/>
            <a:ln w="30163">
              <a:solidFill>
                <a:schemeClr val="accent1"/>
              </a:solidFill>
              <a:round/>
              <a:headEnd/>
              <a:tailEnd/>
            </a:ln>
            <a:extLst/>
          </p:spPr>
          <p:txBody>
            <a:bodyPr/>
            <a:lstStyle/>
            <a:p>
              <a:endParaRPr lang="en-GB" u="none" dirty="0">
                <a:latin typeface="+mj-lt"/>
              </a:endParaRPr>
            </a:p>
          </p:txBody>
        </p:sp>
      </p:grpSp>
      <p:sp>
        <p:nvSpPr>
          <p:cNvPr id="41" name="Rectangle 39"/>
          <p:cNvSpPr>
            <a:spLocks noChangeArrowheads="1"/>
          </p:cNvSpPr>
          <p:nvPr/>
        </p:nvSpPr>
        <p:spPr bwMode="auto">
          <a:xfrm>
            <a:off x="3374694" y="4941843"/>
            <a:ext cx="107950" cy="139700"/>
          </a:xfrm>
          <a:prstGeom prst="rect">
            <a:avLst/>
          </a:prstGeom>
          <a:solidFill>
            <a:schemeClr val="accent1"/>
          </a:solidFill>
          <a:ln w="0">
            <a:solidFill>
              <a:schemeClr val="accent1"/>
            </a:solidFill>
            <a:miter lim="800000"/>
            <a:headEnd/>
            <a:tailEnd/>
          </a:ln>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pPr>
            <a:endParaRPr lang="en-US" altLang="en-US" sz="1400" u="none" dirty="0">
              <a:solidFill>
                <a:schemeClr val="tx1"/>
              </a:solidFill>
              <a:latin typeface="+mj-lt"/>
            </a:endParaRPr>
          </a:p>
        </p:txBody>
      </p:sp>
      <p:sp>
        <p:nvSpPr>
          <p:cNvPr id="42" name="Line 15"/>
          <p:cNvSpPr>
            <a:spLocks noChangeShapeType="1"/>
          </p:cNvSpPr>
          <p:nvPr/>
        </p:nvSpPr>
        <p:spPr bwMode="auto">
          <a:xfrm flipV="1">
            <a:off x="3938257" y="5553030"/>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43" name="Line 15"/>
          <p:cNvSpPr>
            <a:spLocks noChangeShapeType="1"/>
          </p:cNvSpPr>
          <p:nvPr/>
        </p:nvSpPr>
        <p:spPr bwMode="auto">
          <a:xfrm flipV="1">
            <a:off x="4281157" y="5553030"/>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grpSp>
        <p:nvGrpSpPr>
          <p:cNvPr id="44" name="Group 4"/>
          <p:cNvGrpSpPr>
            <a:grpSpLocks/>
          </p:cNvGrpSpPr>
          <p:nvPr/>
        </p:nvGrpSpPr>
        <p:grpSpPr bwMode="auto">
          <a:xfrm>
            <a:off x="2412669" y="3517855"/>
            <a:ext cx="439738" cy="142875"/>
            <a:chOff x="4270375" y="3903663"/>
            <a:chExt cx="550863" cy="171450"/>
          </a:xfrm>
          <a:solidFill>
            <a:schemeClr val="accent2"/>
          </a:solidFill>
        </p:grpSpPr>
        <p:sp>
          <p:nvSpPr>
            <p:cNvPr id="45" name="Line 26"/>
            <p:cNvSpPr>
              <a:spLocks noChangeShapeType="1"/>
            </p:cNvSpPr>
            <p:nvPr/>
          </p:nvSpPr>
          <p:spPr bwMode="auto">
            <a:xfrm>
              <a:off x="4270375" y="3983038"/>
              <a:ext cx="534988" cy="11112"/>
            </a:xfrm>
            <a:prstGeom prst="line">
              <a:avLst/>
            </a:prstGeom>
            <a:grpFill/>
            <a:ln w="30163">
              <a:solidFill>
                <a:schemeClr val="accent2"/>
              </a:solidFill>
              <a:round/>
              <a:headEnd/>
              <a:tailEnd/>
            </a:ln>
            <a:extLst/>
          </p:spPr>
          <p:txBody>
            <a:bodyPr/>
            <a:lstStyle/>
            <a:p>
              <a:endParaRPr lang="en-GB" u="none" dirty="0">
                <a:latin typeface="+mj-lt"/>
              </a:endParaRPr>
            </a:p>
          </p:txBody>
        </p:sp>
        <p:sp>
          <p:nvSpPr>
            <p:cNvPr id="46" name="Line 27"/>
            <p:cNvSpPr>
              <a:spLocks noChangeShapeType="1"/>
            </p:cNvSpPr>
            <p:nvPr/>
          </p:nvSpPr>
          <p:spPr bwMode="auto">
            <a:xfrm flipV="1">
              <a:off x="4276725" y="3906838"/>
              <a:ext cx="0" cy="168275"/>
            </a:xfrm>
            <a:prstGeom prst="line">
              <a:avLst/>
            </a:prstGeom>
            <a:grpFill/>
            <a:ln w="30163">
              <a:solidFill>
                <a:schemeClr val="accent2"/>
              </a:solidFill>
              <a:round/>
              <a:headEnd/>
              <a:tailEnd/>
            </a:ln>
            <a:extLst/>
          </p:spPr>
          <p:txBody>
            <a:bodyPr/>
            <a:lstStyle/>
            <a:p>
              <a:endParaRPr lang="en-GB" u="none" dirty="0">
                <a:latin typeface="+mj-lt"/>
              </a:endParaRPr>
            </a:p>
          </p:txBody>
        </p:sp>
        <p:sp>
          <p:nvSpPr>
            <p:cNvPr id="47" name="Line 28"/>
            <p:cNvSpPr>
              <a:spLocks noChangeShapeType="1"/>
            </p:cNvSpPr>
            <p:nvPr/>
          </p:nvSpPr>
          <p:spPr bwMode="auto">
            <a:xfrm flipV="1">
              <a:off x="4819650" y="3906838"/>
              <a:ext cx="1588" cy="168275"/>
            </a:xfrm>
            <a:prstGeom prst="line">
              <a:avLst/>
            </a:prstGeom>
            <a:grpFill/>
            <a:ln w="30163">
              <a:solidFill>
                <a:schemeClr val="accent2"/>
              </a:solidFill>
              <a:round/>
              <a:headEnd/>
              <a:tailEnd/>
            </a:ln>
            <a:extLst/>
          </p:spPr>
          <p:txBody>
            <a:bodyPr/>
            <a:lstStyle/>
            <a:p>
              <a:endParaRPr lang="en-GB" u="none" dirty="0">
                <a:latin typeface="+mj-lt"/>
              </a:endParaRPr>
            </a:p>
          </p:txBody>
        </p:sp>
        <p:sp>
          <p:nvSpPr>
            <p:cNvPr id="48" name="Rectangle 29"/>
            <p:cNvSpPr>
              <a:spLocks noChangeArrowheads="1"/>
            </p:cNvSpPr>
            <p:nvPr/>
          </p:nvSpPr>
          <p:spPr bwMode="auto">
            <a:xfrm>
              <a:off x="4422775" y="3903663"/>
              <a:ext cx="133350" cy="153987"/>
            </a:xfrm>
            <a:prstGeom prst="rect">
              <a:avLst/>
            </a:prstGeom>
            <a:grpFill/>
            <a:ln w="0">
              <a:solidFill>
                <a:schemeClr val="accent2"/>
              </a:solidFill>
              <a:miter lim="800000"/>
              <a:headEnd/>
              <a:tailEnd/>
            </a:ln>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pPr>
              <a:endParaRPr lang="en-US" altLang="en-US" sz="1400" u="none" dirty="0">
                <a:solidFill>
                  <a:schemeClr val="tx1"/>
                </a:solidFill>
                <a:latin typeface="+mj-lt"/>
              </a:endParaRPr>
            </a:p>
          </p:txBody>
        </p:sp>
      </p:grpSp>
      <p:grpSp>
        <p:nvGrpSpPr>
          <p:cNvPr id="49" name="Group 45"/>
          <p:cNvGrpSpPr>
            <a:grpSpLocks/>
          </p:cNvGrpSpPr>
          <p:nvPr/>
        </p:nvGrpSpPr>
        <p:grpSpPr bwMode="auto">
          <a:xfrm>
            <a:off x="2984169" y="4597355"/>
            <a:ext cx="328613" cy="139700"/>
            <a:chOff x="1792" y="2807"/>
            <a:chExt cx="338" cy="88"/>
          </a:xfrm>
          <a:solidFill>
            <a:schemeClr val="accent5"/>
          </a:solidFill>
        </p:grpSpPr>
        <p:sp>
          <p:nvSpPr>
            <p:cNvPr id="50" name="Line 36"/>
            <p:cNvSpPr>
              <a:spLocks noChangeShapeType="1"/>
            </p:cNvSpPr>
            <p:nvPr/>
          </p:nvSpPr>
          <p:spPr bwMode="auto">
            <a:xfrm>
              <a:off x="1792" y="2851"/>
              <a:ext cx="338" cy="1"/>
            </a:xfrm>
            <a:prstGeom prst="line">
              <a:avLst/>
            </a:prstGeom>
            <a:grpFill/>
            <a:ln w="30163">
              <a:solidFill>
                <a:schemeClr val="accent5"/>
              </a:solidFill>
              <a:round/>
              <a:headEnd/>
              <a:tailEnd/>
            </a:ln>
            <a:extLst/>
          </p:spPr>
          <p:txBody>
            <a:bodyPr/>
            <a:lstStyle/>
            <a:p>
              <a:endParaRPr lang="en-GB" u="none" dirty="0">
                <a:latin typeface="+mj-lt"/>
              </a:endParaRPr>
            </a:p>
          </p:txBody>
        </p:sp>
        <p:sp>
          <p:nvSpPr>
            <p:cNvPr id="51" name="Line 37"/>
            <p:cNvSpPr>
              <a:spLocks noChangeShapeType="1"/>
            </p:cNvSpPr>
            <p:nvPr/>
          </p:nvSpPr>
          <p:spPr bwMode="auto">
            <a:xfrm flipV="1">
              <a:off x="1792" y="2807"/>
              <a:ext cx="1" cy="88"/>
            </a:xfrm>
            <a:prstGeom prst="line">
              <a:avLst/>
            </a:prstGeom>
            <a:grpFill/>
            <a:ln w="30163">
              <a:solidFill>
                <a:schemeClr val="accent5"/>
              </a:solidFill>
              <a:round/>
              <a:headEnd/>
              <a:tailEnd/>
            </a:ln>
            <a:extLst/>
          </p:spPr>
          <p:txBody>
            <a:bodyPr/>
            <a:lstStyle/>
            <a:p>
              <a:endParaRPr lang="en-GB" u="none" dirty="0">
                <a:latin typeface="+mj-lt"/>
              </a:endParaRPr>
            </a:p>
          </p:txBody>
        </p:sp>
        <p:sp>
          <p:nvSpPr>
            <p:cNvPr id="52" name="Line 38"/>
            <p:cNvSpPr>
              <a:spLocks noChangeShapeType="1"/>
            </p:cNvSpPr>
            <p:nvPr/>
          </p:nvSpPr>
          <p:spPr bwMode="auto">
            <a:xfrm flipV="1">
              <a:off x="2129" y="2807"/>
              <a:ext cx="1" cy="88"/>
            </a:xfrm>
            <a:prstGeom prst="line">
              <a:avLst/>
            </a:prstGeom>
            <a:grpFill/>
            <a:ln w="30163">
              <a:solidFill>
                <a:schemeClr val="accent5"/>
              </a:solidFill>
              <a:round/>
              <a:headEnd/>
              <a:tailEnd/>
            </a:ln>
            <a:extLst/>
          </p:spPr>
          <p:txBody>
            <a:bodyPr/>
            <a:lstStyle/>
            <a:p>
              <a:endParaRPr lang="en-GB" u="none" dirty="0">
                <a:latin typeface="+mj-lt"/>
              </a:endParaRPr>
            </a:p>
          </p:txBody>
        </p:sp>
      </p:grpSp>
      <p:sp>
        <p:nvSpPr>
          <p:cNvPr id="53" name="Rectangle 39"/>
          <p:cNvSpPr>
            <a:spLocks noChangeArrowheads="1"/>
          </p:cNvSpPr>
          <p:nvPr/>
        </p:nvSpPr>
        <p:spPr bwMode="auto">
          <a:xfrm>
            <a:off x="3122282" y="4597355"/>
            <a:ext cx="107950" cy="139700"/>
          </a:xfrm>
          <a:prstGeom prst="rect">
            <a:avLst/>
          </a:prstGeom>
          <a:solidFill>
            <a:schemeClr val="accent5"/>
          </a:solidFill>
          <a:ln w="0">
            <a:solidFill>
              <a:schemeClr val="accent5"/>
            </a:solidFill>
            <a:miter lim="800000"/>
            <a:headEnd/>
            <a:tailEnd/>
          </a:ln>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pPr>
            <a:endParaRPr lang="en-US" altLang="en-US" sz="1400" u="none" dirty="0">
              <a:solidFill>
                <a:schemeClr val="tx1"/>
              </a:solidFill>
              <a:latin typeface="+mj-lt"/>
            </a:endParaRPr>
          </a:p>
        </p:txBody>
      </p:sp>
      <p:grpSp>
        <p:nvGrpSpPr>
          <p:cNvPr id="54" name="Group 6"/>
          <p:cNvGrpSpPr>
            <a:grpSpLocks/>
          </p:cNvGrpSpPr>
          <p:nvPr/>
        </p:nvGrpSpPr>
        <p:grpSpPr bwMode="auto">
          <a:xfrm>
            <a:off x="2885744" y="4232230"/>
            <a:ext cx="722313" cy="149225"/>
            <a:chOff x="4862934" y="4535982"/>
            <a:chExt cx="903739" cy="179387"/>
          </a:xfrm>
          <a:solidFill>
            <a:schemeClr val="accent1"/>
          </a:solidFill>
        </p:grpSpPr>
        <p:sp>
          <p:nvSpPr>
            <p:cNvPr id="55" name="Line 36"/>
            <p:cNvSpPr>
              <a:spLocks noChangeShapeType="1"/>
            </p:cNvSpPr>
            <p:nvPr/>
          </p:nvSpPr>
          <p:spPr bwMode="auto">
            <a:xfrm flipV="1">
              <a:off x="4866109" y="4621707"/>
              <a:ext cx="892175" cy="1587"/>
            </a:xfrm>
            <a:prstGeom prst="line">
              <a:avLst/>
            </a:prstGeom>
            <a:grpFill/>
            <a:ln w="30163">
              <a:solidFill>
                <a:schemeClr val="accent1"/>
              </a:solidFill>
              <a:round/>
              <a:headEnd/>
              <a:tailEnd/>
            </a:ln>
            <a:extLst/>
          </p:spPr>
          <p:txBody>
            <a:bodyPr/>
            <a:lstStyle/>
            <a:p>
              <a:endParaRPr lang="en-GB" u="none" dirty="0">
                <a:solidFill>
                  <a:schemeClr val="accent1"/>
                </a:solidFill>
                <a:latin typeface="+mj-lt"/>
              </a:endParaRPr>
            </a:p>
          </p:txBody>
        </p:sp>
        <p:sp>
          <p:nvSpPr>
            <p:cNvPr id="56" name="Line 37"/>
            <p:cNvSpPr>
              <a:spLocks noChangeShapeType="1"/>
            </p:cNvSpPr>
            <p:nvPr/>
          </p:nvSpPr>
          <p:spPr bwMode="auto">
            <a:xfrm flipV="1">
              <a:off x="4862934" y="4535982"/>
              <a:ext cx="1588" cy="168275"/>
            </a:xfrm>
            <a:prstGeom prst="line">
              <a:avLst/>
            </a:prstGeom>
            <a:grpFill/>
            <a:ln w="30163">
              <a:solidFill>
                <a:schemeClr val="accent1"/>
              </a:solidFill>
              <a:round/>
              <a:headEnd/>
              <a:tailEnd/>
            </a:ln>
            <a:extLst/>
          </p:spPr>
          <p:txBody>
            <a:bodyPr/>
            <a:lstStyle/>
            <a:p>
              <a:endParaRPr lang="en-GB" u="none" dirty="0">
                <a:solidFill>
                  <a:schemeClr val="accent1"/>
                </a:solidFill>
                <a:latin typeface="+mj-lt"/>
              </a:endParaRPr>
            </a:p>
          </p:txBody>
        </p:sp>
        <p:sp>
          <p:nvSpPr>
            <p:cNvPr id="57" name="Line 38"/>
            <p:cNvSpPr>
              <a:spLocks noChangeShapeType="1"/>
            </p:cNvSpPr>
            <p:nvPr/>
          </p:nvSpPr>
          <p:spPr bwMode="auto">
            <a:xfrm flipV="1">
              <a:off x="5766673" y="4535982"/>
              <a:ext cx="0" cy="179387"/>
            </a:xfrm>
            <a:prstGeom prst="line">
              <a:avLst/>
            </a:prstGeom>
            <a:grpFill/>
            <a:ln w="30163">
              <a:solidFill>
                <a:schemeClr val="accent1"/>
              </a:solidFill>
              <a:round/>
              <a:headEnd/>
              <a:tailEnd/>
            </a:ln>
            <a:extLst/>
          </p:spPr>
          <p:txBody>
            <a:bodyPr/>
            <a:lstStyle/>
            <a:p>
              <a:endParaRPr lang="en-GB" u="none" dirty="0">
                <a:solidFill>
                  <a:schemeClr val="accent1"/>
                </a:solidFill>
                <a:latin typeface="+mj-lt"/>
              </a:endParaRPr>
            </a:p>
          </p:txBody>
        </p:sp>
        <p:sp>
          <p:nvSpPr>
            <p:cNvPr id="58" name="Rectangle 39"/>
            <p:cNvSpPr>
              <a:spLocks noChangeArrowheads="1"/>
            </p:cNvSpPr>
            <p:nvPr/>
          </p:nvSpPr>
          <p:spPr bwMode="auto">
            <a:xfrm>
              <a:off x="5132343" y="4539157"/>
              <a:ext cx="134938" cy="168275"/>
            </a:xfrm>
            <a:prstGeom prst="rect">
              <a:avLst/>
            </a:prstGeom>
            <a:grpFill/>
            <a:ln w="0">
              <a:solidFill>
                <a:schemeClr val="accent1"/>
              </a:solidFill>
              <a:miter lim="800000"/>
              <a:headEnd/>
              <a:tailEnd/>
            </a:ln>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pPr>
              <a:endParaRPr lang="en-US" altLang="en-US" sz="1400" u="none" dirty="0">
                <a:solidFill>
                  <a:schemeClr val="accent1"/>
                </a:solidFill>
                <a:latin typeface="+mj-lt"/>
              </a:endParaRPr>
            </a:p>
          </p:txBody>
        </p:sp>
      </p:grpSp>
      <p:sp>
        <p:nvSpPr>
          <p:cNvPr id="59" name="Text Box 63"/>
          <p:cNvSpPr txBox="1">
            <a:spLocks noChangeArrowheads="1"/>
          </p:cNvSpPr>
          <p:nvPr/>
        </p:nvSpPr>
        <p:spPr bwMode="auto">
          <a:xfrm>
            <a:off x="1514907" y="1890668"/>
            <a:ext cx="2937678" cy="514350"/>
          </a:xfrm>
          <a:prstGeom prst="rect">
            <a:avLst/>
          </a:prstGeom>
          <a:noFill/>
          <a:ln>
            <a:noFill/>
          </a:ln>
          <a:effectLst>
            <a:prstShdw prst="shdw17" dist="17961" dir="2700000">
              <a:srgbClr val="99990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a:lnSpc>
                <a:spcPct val="100000"/>
              </a:lnSpc>
              <a:spcBef>
                <a:spcPct val="50000"/>
              </a:spcBef>
            </a:pPr>
            <a:r>
              <a:rPr lang="en-US" altLang="en-US" sz="1800" b="1" u="none" dirty="0">
                <a:solidFill>
                  <a:schemeClr val="tx1"/>
                </a:solidFill>
                <a:latin typeface="+mj-lt"/>
              </a:rPr>
              <a:t>Relative Hazard Ratio (95% CI)</a:t>
            </a:r>
          </a:p>
        </p:txBody>
      </p:sp>
      <p:sp>
        <p:nvSpPr>
          <p:cNvPr id="60" name="Text Box 41"/>
          <p:cNvSpPr txBox="1">
            <a:spLocks noChangeArrowheads="1"/>
          </p:cNvSpPr>
          <p:nvPr/>
        </p:nvSpPr>
        <p:spPr bwMode="auto">
          <a:xfrm>
            <a:off x="260019" y="2395493"/>
            <a:ext cx="2347913"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a:lstStyle>
            <a:lvl1pPr defTabSz="863600">
              <a:defRPr sz="1000">
                <a:solidFill>
                  <a:schemeClr val="bg1"/>
                </a:solidFill>
                <a:latin typeface="Arial" pitchFamily="34" charset="0"/>
                <a:ea typeface="MS PGothic" pitchFamily="34" charset="-128"/>
              </a:defRPr>
            </a:lvl1pPr>
            <a:lvl2pPr marL="742950" indent="-285750" defTabSz="863600">
              <a:defRPr sz="1000">
                <a:solidFill>
                  <a:schemeClr val="bg1"/>
                </a:solidFill>
                <a:latin typeface="Arial" pitchFamily="34" charset="0"/>
                <a:ea typeface="MS PGothic" pitchFamily="34" charset="-128"/>
              </a:defRPr>
            </a:lvl2pPr>
            <a:lvl3pPr marL="1143000" indent="-228600" defTabSz="863600">
              <a:defRPr sz="1000">
                <a:solidFill>
                  <a:schemeClr val="bg1"/>
                </a:solidFill>
                <a:latin typeface="Arial" pitchFamily="34" charset="0"/>
                <a:ea typeface="MS PGothic" pitchFamily="34" charset="-128"/>
              </a:defRPr>
            </a:lvl3pPr>
            <a:lvl4pPr marL="1600200" indent="-228600" defTabSz="863600">
              <a:defRPr sz="1000">
                <a:solidFill>
                  <a:schemeClr val="bg1"/>
                </a:solidFill>
                <a:latin typeface="Arial" pitchFamily="34" charset="0"/>
                <a:ea typeface="MS PGothic" pitchFamily="34" charset="-128"/>
              </a:defRPr>
            </a:lvl4pPr>
            <a:lvl5pPr marL="2057400" indent="-228600" defTabSz="863600">
              <a:defRPr sz="1000">
                <a:solidFill>
                  <a:schemeClr val="bg1"/>
                </a:solidFill>
                <a:latin typeface="Arial" pitchFamily="34" charset="0"/>
                <a:ea typeface="MS PGothic" pitchFamily="34" charset="-128"/>
              </a:defRPr>
            </a:lvl5pPr>
            <a:lvl6pPr marL="2514600" indent="-228600" defTabSz="863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63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63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63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spcAft>
                <a:spcPct val="65000"/>
              </a:spcAft>
            </a:pPr>
            <a:r>
              <a:rPr lang="en-US" altLang="en-US" sz="1400" u="none" dirty="0">
                <a:solidFill>
                  <a:schemeClr val="tx1"/>
                </a:solidFill>
                <a:latin typeface="+mj-lt"/>
              </a:rPr>
              <a:t>W vs Placebo</a:t>
            </a:r>
          </a:p>
          <a:p>
            <a:pPr eaLnBrk="1" hangingPunct="1">
              <a:lnSpc>
                <a:spcPct val="100000"/>
              </a:lnSpc>
              <a:spcBef>
                <a:spcPct val="0"/>
              </a:spcBef>
              <a:spcAft>
                <a:spcPct val="65000"/>
              </a:spcAft>
            </a:pPr>
            <a:r>
              <a:rPr lang="en-US" altLang="en-US" sz="1400" u="none" dirty="0">
                <a:solidFill>
                  <a:schemeClr val="tx1"/>
                </a:solidFill>
                <a:latin typeface="+mj-lt"/>
              </a:rPr>
              <a:t>W vs W</a:t>
            </a:r>
            <a:r>
              <a:rPr lang="en-US" altLang="en-US" sz="1400" u="none" baseline="-25000" dirty="0">
                <a:solidFill>
                  <a:schemeClr val="tx1"/>
                </a:solidFill>
                <a:latin typeface="+mj-lt"/>
              </a:rPr>
              <a:t>low dose</a:t>
            </a:r>
            <a:r>
              <a:rPr lang="en-US" altLang="en-US" sz="1400" u="none" dirty="0">
                <a:solidFill>
                  <a:schemeClr val="tx1"/>
                </a:solidFill>
                <a:latin typeface="+mj-lt"/>
              </a:rPr>
              <a:t> </a:t>
            </a:r>
          </a:p>
          <a:p>
            <a:pPr eaLnBrk="1" hangingPunct="1">
              <a:lnSpc>
                <a:spcPct val="100000"/>
              </a:lnSpc>
              <a:spcBef>
                <a:spcPct val="0"/>
              </a:spcBef>
              <a:spcAft>
                <a:spcPct val="65000"/>
              </a:spcAft>
            </a:pPr>
            <a:r>
              <a:rPr lang="en-US" altLang="en-US" sz="1400" u="none" dirty="0">
                <a:solidFill>
                  <a:schemeClr val="tx1"/>
                </a:solidFill>
                <a:latin typeface="+mj-lt"/>
              </a:rPr>
              <a:t>W vs Aspirin</a:t>
            </a:r>
          </a:p>
          <a:p>
            <a:pPr eaLnBrk="1" hangingPunct="1">
              <a:lnSpc>
                <a:spcPct val="100000"/>
              </a:lnSpc>
              <a:spcBef>
                <a:spcPct val="0"/>
              </a:spcBef>
              <a:spcAft>
                <a:spcPct val="65000"/>
              </a:spcAft>
            </a:pPr>
            <a:r>
              <a:rPr lang="en-US" altLang="en-US" sz="1400" u="none" dirty="0">
                <a:solidFill>
                  <a:schemeClr val="tx1"/>
                </a:solidFill>
                <a:latin typeface="+mj-lt"/>
              </a:rPr>
              <a:t>W vs Aspirin + Clop</a:t>
            </a:r>
          </a:p>
          <a:p>
            <a:pPr eaLnBrk="1" hangingPunct="1">
              <a:lnSpc>
                <a:spcPct val="100000"/>
              </a:lnSpc>
              <a:spcBef>
                <a:spcPct val="0"/>
              </a:spcBef>
              <a:spcAft>
                <a:spcPct val="65000"/>
              </a:spcAft>
            </a:pPr>
            <a:r>
              <a:rPr lang="en-US" altLang="en-US" sz="1400" u="none" dirty="0">
                <a:solidFill>
                  <a:schemeClr val="tx1"/>
                </a:solidFill>
                <a:latin typeface="+mj-lt"/>
              </a:rPr>
              <a:t>W vs Ximelagatran</a:t>
            </a:r>
          </a:p>
          <a:p>
            <a:pPr eaLnBrk="1" hangingPunct="1">
              <a:lnSpc>
                <a:spcPct val="100000"/>
              </a:lnSpc>
              <a:spcBef>
                <a:spcPct val="0"/>
              </a:spcBef>
              <a:spcAft>
                <a:spcPct val="65000"/>
              </a:spcAft>
            </a:pPr>
            <a:r>
              <a:rPr lang="en-US" altLang="en-US" sz="1400" u="none" dirty="0">
                <a:solidFill>
                  <a:schemeClr val="tx1"/>
                </a:solidFill>
                <a:latin typeface="+mj-lt"/>
              </a:rPr>
              <a:t>W vs Dabigatran 110</a:t>
            </a:r>
            <a:endParaRPr lang="ru-RU" altLang="en-US" sz="1400" u="none" dirty="0">
              <a:solidFill>
                <a:schemeClr val="tx1"/>
              </a:solidFill>
              <a:latin typeface="+mj-lt"/>
            </a:endParaRPr>
          </a:p>
          <a:p>
            <a:pPr eaLnBrk="1" hangingPunct="1">
              <a:lnSpc>
                <a:spcPct val="100000"/>
              </a:lnSpc>
              <a:spcBef>
                <a:spcPct val="0"/>
              </a:spcBef>
              <a:spcAft>
                <a:spcPct val="65000"/>
              </a:spcAft>
            </a:pPr>
            <a:r>
              <a:rPr lang="en-US" altLang="en-US" sz="1400" u="none" dirty="0">
                <a:solidFill>
                  <a:schemeClr val="tx1"/>
                </a:solidFill>
                <a:latin typeface="+mj-lt"/>
              </a:rPr>
              <a:t>W vs Rivaroxaban</a:t>
            </a:r>
          </a:p>
          <a:p>
            <a:pPr eaLnBrk="1" hangingPunct="1">
              <a:lnSpc>
                <a:spcPct val="100000"/>
              </a:lnSpc>
              <a:spcBef>
                <a:spcPct val="0"/>
              </a:spcBef>
              <a:spcAft>
                <a:spcPct val="65000"/>
              </a:spcAft>
            </a:pPr>
            <a:r>
              <a:rPr lang="en-US" altLang="en-US" sz="1400" u="none" dirty="0">
                <a:solidFill>
                  <a:schemeClr val="tx1"/>
                </a:solidFill>
                <a:latin typeface="+mj-lt"/>
              </a:rPr>
              <a:t>W vs Dabigatran 150</a:t>
            </a:r>
          </a:p>
          <a:p>
            <a:pPr eaLnBrk="1" hangingPunct="1">
              <a:lnSpc>
                <a:spcPct val="100000"/>
              </a:lnSpc>
              <a:spcBef>
                <a:spcPct val="0"/>
              </a:spcBef>
              <a:spcAft>
                <a:spcPct val="65000"/>
              </a:spcAft>
            </a:pPr>
            <a:r>
              <a:rPr lang="en-US" altLang="en-US" sz="1400" u="none" dirty="0">
                <a:solidFill>
                  <a:schemeClr val="tx1"/>
                </a:solidFill>
                <a:latin typeface="+mj-lt"/>
              </a:rPr>
              <a:t>W vs Apixaban 5</a:t>
            </a:r>
            <a:endParaRPr lang="ru-RU" altLang="en-US" sz="1400" u="none" dirty="0">
              <a:solidFill>
                <a:schemeClr val="tx1"/>
              </a:solidFill>
              <a:latin typeface="+mj-lt"/>
            </a:endParaRPr>
          </a:p>
        </p:txBody>
      </p:sp>
      <p:grpSp>
        <p:nvGrpSpPr>
          <p:cNvPr id="61" name="Group 57"/>
          <p:cNvGrpSpPr>
            <a:grpSpLocks/>
          </p:cNvGrpSpPr>
          <p:nvPr/>
        </p:nvGrpSpPr>
        <p:grpSpPr bwMode="auto">
          <a:xfrm>
            <a:off x="3092119" y="5273630"/>
            <a:ext cx="344488" cy="149225"/>
            <a:chOff x="2051" y="3233"/>
            <a:chExt cx="450" cy="94"/>
          </a:xfrm>
          <a:solidFill>
            <a:schemeClr val="accent4"/>
          </a:solidFill>
        </p:grpSpPr>
        <p:sp>
          <p:nvSpPr>
            <p:cNvPr id="62" name="Line 36"/>
            <p:cNvSpPr>
              <a:spLocks noChangeShapeType="1"/>
            </p:cNvSpPr>
            <p:nvPr/>
          </p:nvSpPr>
          <p:spPr bwMode="auto">
            <a:xfrm flipV="1">
              <a:off x="2053" y="3278"/>
              <a:ext cx="448" cy="1"/>
            </a:xfrm>
            <a:prstGeom prst="line">
              <a:avLst/>
            </a:prstGeom>
            <a:grpFill/>
            <a:ln w="30163">
              <a:solidFill>
                <a:srgbClr val="569517"/>
              </a:solidFill>
              <a:round/>
              <a:headEnd/>
              <a:tailEnd/>
            </a:ln>
            <a:extLst/>
          </p:spPr>
          <p:txBody>
            <a:bodyPr/>
            <a:lstStyle/>
            <a:p>
              <a:endParaRPr lang="en-GB" u="none" dirty="0">
                <a:latin typeface="+mj-lt"/>
              </a:endParaRPr>
            </a:p>
          </p:txBody>
        </p:sp>
        <p:sp>
          <p:nvSpPr>
            <p:cNvPr id="63" name="Line 37"/>
            <p:cNvSpPr>
              <a:spLocks noChangeShapeType="1"/>
            </p:cNvSpPr>
            <p:nvPr/>
          </p:nvSpPr>
          <p:spPr bwMode="auto">
            <a:xfrm flipV="1">
              <a:off x="2051" y="3233"/>
              <a:ext cx="1" cy="88"/>
            </a:xfrm>
            <a:prstGeom prst="line">
              <a:avLst/>
            </a:prstGeom>
            <a:grpFill/>
            <a:ln w="30163">
              <a:solidFill>
                <a:srgbClr val="569517"/>
              </a:solidFill>
              <a:round/>
              <a:headEnd/>
              <a:tailEnd/>
            </a:ln>
            <a:extLst/>
          </p:spPr>
          <p:txBody>
            <a:bodyPr/>
            <a:lstStyle/>
            <a:p>
              <a:endParaRPr lang="en-GB" u="none" dirty="0">
                <a:latin typeface="+mj-lt"/>
              </a:endParaRPr>
            </a:p>
          </p:txBody>
        </p:sp>
        <p:sp>
          <p:nvSpPr>
            <p:cNvPr id="64" name="Line 38"/>
            <p:cNvSpPr>
              <a:spLocks noChangeShapeType="1"/>
            </p:cNvSpPr>
            <p:nvPr/>
          </p:nvSpPr>
          <p:spPr bwMode="auto">
            <a:xfrm flipV="1">
              <a:off x="2501" y="3233"/>
              <a:ext cx="0" cy="94"/>
            </a:xfrm>
            <a:prstGeom prst="line">
              <a:avLst/>
            </a:prstGeom>
            <a:grpFill/>
            <a:ln w="30163">
              <a:solidFill>
                <a:srgbClr val="569517"/>
              </a:solidFill>
              <a:round/>
              <a:headEnd/>
              <a:tailEnd/>
            </a:ln>
            <a:extLst/>
          </p:spPr>
          <p:txBody>
            <a:bodyPr/>
            <a:lstStyle/>
            <a:p>
              <a:endParaRPr lang="en-GB" u="none" dirty="0">
                <a:latin typeface="+mj-lt"/>
              </a:endParaRPr>
            </a:p>
          </p:txBody>
        </p:sp>
      </p:grpSp>
      <p:sp>
        <p:nvSpPr>
          <p:cNvPr id="65" name="Rectangle 39"/>
          <p:cNvSpPr>
            <a:spLocks noChangeArrowheads="1"/>
          </p:cNvSpPr>
          <p:nvPr/>
        </p:nvSpPr>
        <p:spPr bwMode="auto">
          <a:xfrm>
            <a:off x="3215944" y="5276805"/>
            <a:ext cx="107950" cy="139700"/>
          </a:xfrm>
          <a:prstGeom prst="rect">
            <a:avLst/>
          </a:prstGeom>
          <a:solidFill>
            <a:schemeClr val="accent4"/>
          </a:solidFill>
          <a:ln w="0">
            <a:solidFill>
              <a:srgbClr val="569517"/>
            </a:solidFill>
            <a:miter lim="800000"/>
            <a:headEnd/>
            <a:tailEnd/>
          </a:ln>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pPr>
            <a:endParaRPr lang="en-US" altLang="en-US" sz="1400" u="none" dirty="0">
              <a:solidFill>
                <a:schemeClr val="tx1"/>
              </a:solidFill>
              <a:latin typeface="+mj-lt"/>
            </a:endParaRPr>
          </a:p>
        </p:txBody>
      </p:sp>
      <p:sp>
        <p:nvSpPr>
          <p:cNvPr id="66" name="Text Box 6"/>
          <p:cNvSpPr txBox="1">
            <a:spLocks noChangeArrowheads="1"/>
          </p:cNvSpPr>
          <p:nvPr/>
        </p:nvSpPr>
        <p:spPr bwMode="auto">
          <a:xfrm>
            <a:off x="6081382" y="6165805"/>
            <a:ext cx="13604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lnSpc>
                <a:spcPct val="100000"/>
              </a:lnSpc>
              <a:spcBef>
                <a:spcPct val="0"/>
              </a:spcBef>
            </a:pPr>
            <a:r>
              <a:rPr lang="en-US" altLang="en-US" sz="1400" b="1" u="none" dirty="0">
                <a:solidFill>
                  <a:schemeClr val="tx1"/>
                </a:solidFill>
                <a:latin typeface="+mj-lt"/>
              </a:rPr>
              <a:t>Favours warfarin</a:t>
            </a:r>
            <a:endParaRPr lang="ru-RU" altLang="en-US" sz="1400" b="1" u="none" dirty="0">
              <a:solidFill>
                <a:schemeClr val="tx1"/>
              </a:solidFill>
              <a:latin typeface="+mj-lt"/>
            </a:endParaRPr>
          </a:p>
        </p:txBody>
      </p:sp>
      <p:sp>
        <p:nvSpPr>
          <p:cNvPr id="67" name="Line 10"/>
          <p:cNvSpPr>
            <a:spLocks noChangeShapeType="1"/>
          </p:cNvSpPr>
          <p:nvPr/>
        </p:nvSpPr>
        <p:spPr bwMode="auto">
          <a:xfrm flipV="1">
            <a:off x="6162344" y="5881643"/>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68" name="Line 11"/>
          <p:cNvSpPr>
            <a:spLocks noChangeShapeType="1"/>
          </p:cNvSpPr>
          <p:nvPr/>
        </p:nvSpPr>
        <p:spPr bwMode="auto">
          <a:xfrm flipV="1">
            <a:off x="6536994" y="5881643"/>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69" name="Line 12"/>
          <p:cNvSpPr>
            <a:spLocks noChangeShapeType="1"/>
          </p:cNvSpPr>
          <p:nvPr/>
        </p:nvSpPr>
        <p:spPr bwMode="auto">
          <a:xfrm flipV="1">
            <a:off x="6911644" y="5881643"/>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70" name="Line 13"/>
          <p:cNvSpPr>
            <a:spLocks noChangeShapeType="1"/>
          </p:cNvSpPr>
          <p:nvPr/>
        </p:nvSpPr>
        <p:spPr bwMode="auto">
          <a:xfrm flipV="1">
            <a:off x="7286294" y="5881643"/>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71" name="Line 14"/>
          <p:cNvSpPr>
            <a:spLocks noChangeShapeType="1"/>
          </p:cNvSpPr>
          <p:nvPr/>
        </p:nvSpPr>
        <p:spPr bwMode="auto">
          <a:xfrm flipV="1">
            <a:off x="7660944" y="5881643"/>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72" name="Line 15"/>
          <p:cNvSpPr>
            <a:spLocks noChangeShapeType="1"/>
          </p:cNvSpPr>
          <p:nvPr/>
        </p:nvSpPr>
        <p:spPr bwMode="auto">
          <a:xfrm flipV="1">
            <a:off x="8035594" y="5881643"/>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73" name="Line 16"/>
          <p:cNvSpPr>
            <a:spLocks noChangeShapeType="1"/>
          </p:cNvSpPr>
          <p:nvPr/>
        </p:nvSpPr>
        <p:spPr bwMode="auto">
          <a:xfrm flipV="1">
            <a:off x="6146469" y="5881643"/>
            <a:ext cx="2655888" cy="3175"/>
          </a:xfrm>
          <a:prstGeom prst="line">
            <a:avLst/>
          </a:prstGeom>
          <a:noFill/>
          <a:ln w="30163">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74" name="Line 17"/>
          <p:cNvSpPr>
            <a:spLocks noChangeShapeType="1"/>
          </p:cNvSpPr>
          <p:nvPr/>
        </p:nvSpPr>
        <p:spPr bwMode="auto">
          <a:xfrm flipH="1">
            <a:off x="7410119" y="4476705"/>
            <a:ext cx="3175" cy="1400175"/>
          </a:xfrm>
          <a:prstGeom prst="line">
            <a:avLst/>
          </a:prstGeom>
          <a:noFill/>
          <a:ln w="30226">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75" name="Rectangle 18"/>
          <p:cNvSpPr>
            <a:spLocks noChangeArrowheads="1"/>
          </p:cNvSpPr>
          <p:nvPr/>
        </p:nvSpPr>
        <p:spPr bwMode="auto">
          <a:xfrm>
            <a:off x="6051219" y="5980068"/>
            <a:ext cx="2897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109538" algn="ctr"/>
                <a:tab pos="485775" algn="ctr"/>
                <a:tab pos="860425" algn="ctr"/>
                <a:tab pos="1235075" algn="ctr"/>
                <a:tab pos="1606550" algn="ctr"/>
                <a:tab pos="1987550" algn="ctr"/>
                <a:tab pos="2352675" algn="ctr"/>
                <a:tab pos="2733675" algn="ctr"/>
              </a:tabLst>
              <a:defRPr sz="1000">
                <a:solidFill>
                  <a:schemeClr val="bg1"/>
                </a:solidFill>
                <a:latin typeface="Arial" pitchFamily="34" charset="0"/>
                <a:ea typeface="MS PGothic" pitchFamily="34" charset="-128"/>
              </a:defRPr>
            </a:lvl1pPr>
            <a:lvl2pPr marL="742950" indent="-285750">
              <a:tabLst>
                <a:tab pos="109538" algn="ctr"/>
                <a:tab pos="485775" algn="ctr"/>
                <a:tab pos="860425" algn="ctr"/>
                <a:tab pos="1235075" algn="ctr"/>
                <a:tab pos="1606550" algn="ctr"/>
                <a:tab pos="1987550" algn="ctr"/>
                <a:tab pos="2352675" algn="ctr"/>
                <a:tab pos="2733675" algn="ctr"/>
              </a:tabLst>
              <a:defRPr sz="1000">
                <a:solidFill>
                  <a:schemeClr val="bg1"/>
                </a:solidFill>
                <a:latin typeface="Arial" pitchFamily="34" charset="0"/>
                <a:ea typeface="MS PGothic" pitchFamily="34" charset="-128"/>
              </a:defRPr>
            </a:lvl2pPr>
            <a:lvl3pPr marL="1143000" indent="-228600">
              <a:tabLst>
                <a:tab pos="109538" algn="ctr"/>
                <a:tab pos="485775" algn="ctr"/>
                <a:tab pos="860425" algn="ctr"/>
                <a:tab pos="1235075" algn="ctr"/>
                <a:tab pos="1606550" algn="ctr"/>
                <a:tab pos="1987550" algn="ctr"/>
                <a:tab pos="2352675" algn="ctr"/>
                <a:tab pos="2733675" algn="ctr"/>
              </a:tabLst>
              <a:defRPr sz="1000">
                <a:solidFill>
                  <a:schemeClr val="bg1"/>
                </a:solidFill>
                <a:latin typeface="Arial" pitchFamily="34" charset="0"/>
                <a:ea typeface="MS PGothic" pitchFamily="34" charset="-128"/>
              </a:defRPr>
            </a:lvl3pPr>
            <a:lvl4pPr marL="1600200" indent="-228600">
              <a:tabLst>
                <a:tab pos="109538" algn="ctr"/>
                <a:tab pos="485775" algn="ctr"/>
                <a:tab pos="860425" algn="ctr"/>
                <a:tab pos="1235075" algn="ctr"/>
                <a:tab pos="1606550" algn="ctr"/>
                <a:tab pos="1987550" algn="ctr"/>
                <a:tab pos="2352675" algn="ctr"/>
                <a:tab pos="2733675" algn="ctr"/>
              </a:tabLst>
              <a:defRPr sz="1000">
                <a:solidFill>
                  <a:schemeClr val="bg1"/>
                </a:solidFill>
                <a:latin typeface="Arial" pitchFamily="34" charset="0"/>
                <a:ea typeface="MS PGothic" pitchFamily="34" charset="-128"/>
              </a:defRPr>
            </a:lvl4pPr>
            <a:lvl5pPr marL="2057400" indent="-228600">
              <a:tabLst>
                <a:tab pos="109538" algn="ctr"/>
                <a:tab pos="485775" algn="ctr"/>
                <a:tab pos="860425" algn="ctr"/>
                <a:tab pos="1235075" algn="ctr"/>
                <a:tab pos="1606550" algn="ctr"/>
                <a:tab pos="1987550" algn="ctr"/>
                <a:tab pos="2352675" algn="ctr"/>
                <a:tab pos="2733675" algn="ctr"/>
              </a:tabLst>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tabLst>
                <a:tab pos="109538" algn="ctr"/>
                <a:tab pos="485775" algn="ctr"/>
                <a:tab pos="860425" algn="ctr"/>
                <a:tab pos="1235075" algn="ctr"/>
                <a:tab pos="1606550" algn="ctr"/>
                <a:tab pos="1987550" algn="ctr"/>
                <a:tab pos="2352675" algn="ctr"/>
                <a:tab pos="2733675" algn="ctr"/>
              </a:tabLs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tabLst>
                <a:tab pos="109538" algn="ctr"/>
                <a:tab pos="485775" algn="ctr"/>
                <a:tab pos="860425" algn="ctr"/>
                <a:tab pos="1235075" algn="ctr"/>
                <a:tab pos="1606550" algn="ctr"/>
                <a:tab pos="1987550" algn="ctr"/>
                <a:tab pos="2352675" algn="ctr"/>
                <a:tab pos="2733675" algn="ctr"/>
              </a:tabLs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tabLst>
                <a:tab pos="109538" algn="ctr"/>
                <a:tab pos="485775" algn="ctr"/>
                <a:tab pos="860425" algn="ctr"/>
                <a:tab pos="1235075" algn="ctr"/>
                <a:tab pos="1606550" algn="ctr"/>
                <a:tab pos="1987550" algn="ctr"/>
                <a:tab pos="2352675" algn="ctr"/>
                <a:tab pos="2733675" algn="ctr"/>
              </a:tabLs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tabLst>
                <a:tab pos="109538" algn="ctr"/>
                <a:tab pos="485775" algn="ctr"/>
                <a:tab pos="860425" algn="ctr"/>
                <a:tab pos="1235075" algn="ctr"/>
                <a:tab pos="1606550" algn="ctr"/>
                <a:tab pos="1987550" algn="ctr"/>
                <a:tab pos="2352675" algn="ctr"/>
                <a:tab pos="2733675" algn="ctr"/>
              </a:tabLst>
              <a:defRPr sz="1000">
                <a:solidFill>
                  <a:schemeClr val="bg1"/>
                </a:solidFill>
                <a:latin typeface="Arial" pitchFamily="34" charset="0"/>
                <a:ea typeface="MS PGothic" pitchFamily="34" charset="-128"/>
              </a:defRPr>
            </a:lvl9pPr>
          </a:lstStyle>
          <a:p>
            <a:pPr eaLnBrk="1" hangingPunct="1">
              <a:lnSpc>
                <a:spcPct val="100000"/>
              </a:lnSpc>
              <a:spcBef>
                <a:spcPct val="0"/>
              </a:spcBef>
            </a:pPr>
            <a:r>
              <a:rPr lang="en-GB" altLang="en-US" sz="1400" u="none" dirty="0">
                <a:solidFill>
                  <a:schemeClr val="tx1"/>
                </a:solidFill>
                <a:latin typeface="+mj-lt"/>
              </a:rPr>
              <a:t>	</a:t>
            </a:r>
            <a:r>
              <a:rPr lang="ru-RU" altLang="en-US" sz="1400" u="none">
                <a:solidFill>
                  <a:schemeClr val="tx1"/>
                </a:solidFill>
                <a:latin typeface="+mj-lt"/>
              </a:rPr>
              <a:t>0</a:t>
            </a:r>
            <a:r>
              <a:rPr lang="en-GB" altLang="en-US" sz="1400" u="none" dirty="0">
                <a:solidFill>
                  <a:schemeClr val="tx1"/>
                </a:solidFill>
                <a:latin typeface="+mj-lt"/>
              </a:rPr>
              <a:t>	0.3	0.6	0.9	1.2	1.5	1.8	2.0</a:t>
            </a:r>
            <a:endParaRPr lang="ru-RU" altLang="en-US" sz="1400" u="none">
              <a:solidFill>
                <a:schemeClr val="tx1"/>
              </a:solidFill>
              <a:latin typeface="+mj-lt"/>
            </a:endParaRPr>
          </a:p>
        </p:txBody>
      </p:sp>
      <p:sp>
        <p:nvSpPr>
          <p:cNvPr id="76" name="Text Box 40"/>
          <p:cNvSpPr txBox="1">
            <a:spLocks noChangeArrowheads="1"/>
          </p:cNvSpPr>
          <p:nvPr/>
        </p:nvSpPr>
        <p:spPr bwMode="auto">
          <a:xfrm>
            <a:off x="7541882" y="6165805"/>
            <a:ext cx="15160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lnSpc>
                <a:spcPct val="100000"/>
              </a:lnSpc>
              <a:spcBef>
                <a:spcPct val="0"/>
              </a:spcBef>
            </a:pPr>
            <a:r>
              <a:rPr lang="en-US" altLang="en-US" sz="1400" b="1" u="none" dirty="0">
                <a:solidFill>
                  <a:schemeClr val="tx1"/>
                </a:solidFill>
                <a:latin typeface="+mj-lt"/>
              </a:rPr>
              <a:t>Favours other Rx</a:t>
            </a:r>
            <a:endParaRPr lang="ru-RU" altLang="en-US" sz="1400" b="1" u="none" dirty="0">
              <a:solidFill>
                <a:schemeClr val="tx1"/>
              </a:solidFill>
              <a:latin typeface="+mj-lt"/>
            </a:endParaRPr>
          </a:p>
        </p:txBody>
      </p:sp>
      <p:grpSp>
        <p:nvGrpSpPr>
          <p:cNvPr id="77" name="Group 73"/>
          <p:cNvGrpSpPr>
            <a:grpSpLocks/>
          </p:cNvGrpSpPr>
          <p:nvPr/>
        </p:nvGrpSpPr>
        <p:grpSpPr bwMode="auto">
          <a:xfrm>
            <a:off x="7254544" y="5267280"/>
            <a:ext cx="392113" cy="149225"/>
            <a:chOff x="1870" y="3022"/>
            <a:chExt cx="450" cy="94"/>
          </a:xfrm>
          <a:solidFill>
            <a:schemeClr val="accent1"/>
          </a:solidFill>
        </p:grpSpPr>
        <p:sp>
          <p:nvSpPr>
            <p:cNvPr id="78" name="Line 36"/>
            <p:cNvSpPr>
              <a:spLocks noChangeShapeType="1"/>
            </p:cNvSpPr>
            <p:nvPr/>
          </p:nvSpPr>
          <p:spPr bwMode="auto">
            <a:xfrm flipV="1">
              <a:off x="1872" y="3067"/>
              <a:ext cx="448" cy="1"/>
            </a:xfrm>
            <a:prstGeom prst="line">
              <a:avLst/>
            </a:prstGeom>
            <a:grpFill/>
            <a:ln w="30163">
              <a:solidFill>
                <a:schemeClr val="accent1"/>
              </a:solidFill>
              <a:round/>
              <a:headEnd/>
              <a:tailEnd/>
            </a:ln>
            <a:extLst/>
          </p:spPr>
          <p:txBody>
            <a:bodyPr/>
            <a:lstStyle/>
            <a:p>
              <a:endParaRPr lang="en-GB" u="none" dirty="0">
                <a:latin typeface="+mj-lt"/>
              </a:endParaRPr>
            </a:p>
          </p:txBody>
        </p:sp>
        <p:sp>
          <p:nvSpPr>
            <p:cNvPr id="79" name="Line 37"/>
            <p:cNvSpPr>
              <a:spLocks noChangeShapeType="1"/>
            </p:cNvSpPr>
            <p:nvPr/>
          </p:nvSpPr>
          <p:spPr bwMode="auto">
            <a:xfrm flipV="1">
              <a:off x="1870" y="3022"/>
              <a:ext cx="1" cy="88"/>
            </a:xfrm>
            <a:prstGeom prst="line">
              <a:avLst/>
            </a:prstGeom>
            <a:grpFill/>
            <a:ln w="30163">
              <a:solidFill>
                <a:schemeClr val="accent1"/>
              </a:solidFill>
              <a:round/>
              <a:headEnd/>
              <a:tailEnd/>
            </a:ln>
            <a:extLst/>
          </p:spPr>
          <p:txBody>
            <a:bodyPr/>
            <a:lstStyle/>
            <a:p>
              <a:endParaRPr lang="en-GB" u="none" dirty="0">
                <a:latin typeface="+mj-lt"/>
              </a:endParaRPr>
            </a:p>
          </p:txBody>
        </p:sp>
        <p:sp>
          <p:nvSpPr>
            <p:cNvPr id="80" name="Line 38"/>
            <p:cNvSpPr>
              <a:spLocks noChangeShapeType="1"/>
            </p:cNvSpPr>
            <p:nvPr/>
          </p:nvSpPr>
          <p:spPr bwMode="auto">
            <a:xfrm flipV="1">
              <a:off x="2320" y="3022"/>
              <a:ext cx="0" cy="94"/>
            </a:xfrm>
            <a:prstGeom prst="line">
              <a:avLst/>
            </a:prstGeom>
            <a:grpFill/>
            <a:ln w="30163">
              <a:solidFill>
                <a:schemeClr val="accent1"/>
              </a:solidFill>
              <a:round/>
              <a:headEnd/>
              <a:tailEnd/>
            </a:ln>
            <a:extLst/>
          </p:spPr>
          <p:txBody>
            <a:bodyPr/>
            <a:lstStyle/>
            <a:p>
              <a:endParaRPr lang="en-GB" u="none" dirty="0">
                <a:latin typeface="+mj-lt"/>
              </a:endParaRPr>
            </a:p>
          </p:txBody>
        </p:sp>
      </p:grpSp>
      <p:sp>
        <p:nvSpPr>
          <p:cNvPr id="81" name="Rectangle 39"/>
          <p:cNvSpPr>
            <a:spLocks noChangeArrowheads="1"/>
          </p:cNvSpPr>
          <p:nvPr/>
        </p:nvSpPr>
        <p:spPr bwMode="auto">
          <a:xfrm>
            <a:off x="7460919" y="5270455"/>
            <a:ext cx="107950" cy="139700"/>
          </a:xfrm>
          <a:prstGeom prst="rect">
            <a:avLst/>
          </a:prstGeom>
          <a:solidFill>
            <a:schemeClr val="accent1"/>
          </a:solidFill>
          <a:ln w="0">
            <a:solidFill>
              <a:schemeClr val="accent1"/>
            </a:solidFill>
            <a:miter lim="800000"/>
            <a:headEnd/>
            <a:tailEnd/>
          </a:ln>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pPr>
            <a:endParaRPr lang="en-US" altLang="en-US" sz="1400" u="none" dirty="0">
              <a:solidFill>
                <a:schemeClr val="tx1"/>
              </a:solidFill>
              <a:latin typeface="+mj-lt"/>
            </a:endParaRPr>
          </a:p>
        </p:txBody>
      </p:sp>
      <p:sp>
        <p:nvSpPr>
          <p:cNvPr id="82" name="Line 15"/>
          <p:cNvSpPr>
            <a:spLocks noChangeShapeType="1"/>
          </p:cNvSpPr>
          <p:nvPr/>
        </p:nvSpPr>
        <p:spPr bwMode="auto">
          <a:xfrm flipV="1">
            <a:off x="8410244" y="5881643"/>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83" name="Line 15"/>
          <p:cNvSpPr>
            <a:spLocks noChangeShapeType="1"/>
          </p:cNvSpPr>
          <p:nvPr/>
        </p:nvSpPr>
        <p:spPr bwMode="auto">
          <a:xfrm flipV="1">
            <a:off x="8786482" y="5881643"/>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grpSp>
        <p:nvGrpSpPr>
          <p:cNvPr id="84" name="Group 80"/>
          <p:cNvGrpSpPr>
            <a:grpSpLocks/>
          </p:cNvGrpSpPr>
          <p:nvPr/>
        </p:nvGrpSpPr>
        <p:grpSpPr bwMode="auto">
          <a:xfrm>
            <a:off x="7267244" y="4925968"/>
            <a:ext cx="268288" cy="139700"/>
            <a:chOff x="1792" y="2807"/>
            <a:chExt cx="338" cy="88"/>
          </a:xfrm>
          <a:solidFill>
            <a:schemeClr val="accent5"/>
          </a:solidFill>
        </p:grpSpPr>
        <p:sp>
          <p:nvSpPr>
            <p:cNvPr id="85" name="Line 36"/>
            <p:cNvSpPr>
              <a:spLocks noChangeShapeType="1"/>
            </p:cNvSpPr>
            <p:nvPr/>
          </p:nvSpPr>
          <p:spPr bwMode="auto">
            <a:xfrm>
              <a:off x="1792" y="2851"/>
              <a:ext cx="338" cy="1"/>
            </a:xfrm>
            <a:prstGeom prst="line">
              <a:avLst/>
            </a:prstGeom>
            <a:grpFill/>
            <a:ln w="30163">
              <a:solidFill>
                <a:schemeClr val="accent5"/>
              </a:solidFill>
              <a:round/>
              <a:headEnd/>
              <a:tailEnd/>
            </a:ln>
            <a:extLst/>
          </p:spPr>
          <p:txBody>
            <a:bodyPr/>
            <a:lstStyle/>
            <a:p>
              <a:endParaRPr lang="en-GB" u="none" dirty="0">
                <a:latin typeface="+mj-lt"/>
              </a:endParaRPr>
            </a:p>
          </p:txBody>
        </p:sp>
        <p:sp>
          <p:nvSpPr>
            <p:cNvPr id="86" name="Line 37"/>
            <p:cNvSpPr>
              <a:spLocks noChangeShapeType="1"/>
            </p:cNvSpPr>
            <p:nvPr/>
          </p:nvSpPr>
          <p:spPr bwMode="auto">
            <a:xfrm flipV="1">
              <a:off x="1792" y="2807"/>
              <a:ext cx="1" cy="88"/>
            </a:xfrm>
            <a:prstGeom prst="line">
              <a:avLst/>
            </a:prstGeom>
            <a:grpFill/>
            <a:ln w="30163">
              <a:solidFill>
                <a:schemeClr val="accent5"/>
              </a:solidFill>
              <a:round/>
              <a:headEnd/>
              <a:tailEnd/>
            </a:ln>
            <a:extLst/>
          </p:spPr>
          <p:txBody>
            <a:bodyPr/>
            <a:lstStyle/>
            <a:p>
              <a:endParaRPr lang="en-GB" u="none" dirty="0">
                <a:latin typeface="+mj-lt"/>
              </a:endParaRPr>
            </a:p>
          </p:txBody>
        </p:sp>
        <p:sp>
          <p:nvSpPr>
            <p:cNvPr id="87" name="Line 38"/>
            <p:cNvSpPr>
              <a:spLocks noChangeShapeType="1"/>
            </p:cNvSpPr>
            <p:nvPr/>
          </p:nvSpPr>
          <p:spPr bwMode="auto">
            <a:xfrm flipV="1">
              <a:off x="2129" y="2807"/>
              <a:ext cx="1" cy="88"/>
            </a:xfrm>
            <a:prstGeom prst="line">
              <a:avLst/>
            </a:prstGeom>
            <a:grpFill/>
            <a:ln w="30163">
              <a:solidFill>
                <a:schemeClr val="accent5"/>
              </a:solidFill>
              <a:round/>
              <a:headEnd/>
              <a:tailEnd/>
            </a:ln>
            <a:extLst/>
          </p:spPr>
          <p:txBody>
            <a:bodyPr/>
            <a:lstStyle/>
            <a:p>
              <a:endParaRPr lang="en-GB" u="none" dirty="0">
                <a:latin typeface="+mj-lt"/>
              </a:endParaRPr>
            </a:p>
          </p:txBody>
        </p:sp>
      </p:grpSp>
      <p:sp>
        <p:nvSpPr>
          <p:cNvPr id="88" name="Rectangle 39"/>
          <p:cNvSpPr>
            <a:spLocks noChangeArrowheads="1"/>
          </p:cNvSpPr>
          <p:nvPr/>
        </p:nvSpPr>
        <p:spPr bwMode="auto">
          <a:xfrm>
            <a:off x="7337094" y="4925968"/>
            <a:ext cx="107950" cy="139700"/>
          </a:xfrm>
          <a:prstGeom prst="rect">
            <a:avLst/>
          </a:prstGeom>
          <a:solidFill>
            <a:schemeClr val="accent5"/>
          </a:solidFill>
          <a:ln w="0">
            <a:solidFill>
              <a:schemeClr val="accent5"/>
            </a:solidFill>
            <a:miter lim="800000"/>
            <a:headEnd/>
            <a:tailEnd/>
          </a:ln>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pPr>
            <a:endParaRPr lang="en-US" altLang="en-US" sz="1400" u="none" dirty="0">
              <a:solidFill>
                <a:schemeClr val="tx1"/>
              </a:solidFill>
              <a:latin typeface="+mj-lt"/>
            </a:endParaRPr>
          </a:p>
        </p:txBody>
      </p:sp>
      <p:grpSp>
        <p:nvGrpSpPr>
          <p:cNvPr id="89" name="Group 85"/>
          <p:cNvGrpSpPr>
            <a:grpSpLocks/>
          </p:cNvGrpSpPr>
          <p:nvPr/>
        </p:nvGrpSpPr>
        <p:grpSpPr bwMode="auto">
          <a:xfrm>
            <a:off x="7505369" y="4560843"/>
            <a:ext cx="304800" cy="149225"/>
            <a:chOff x="4262" y="2580"/>
            <a:chExt cx="455" cy="94"/>
          </a:xfrm>
          <a:solidFill>
            <a:schemeClr val="accent1"/>
          </a:solidFill>
        </p:grpSpPr>
        <p:sp>
          <p:nvSpPr>
            <p:cNvPr id="90" name="Line 36"/>
            <p:cNvSpPr>
              <a:spLocks noChangeShapeType="1"/>
            </p:cNvSpPr>
            <p:nvPr/>
          </p:nvSpPr>
          <p:spPr bwMode="auto">
            <a:xfrm flipV="1">
              <a:off x="4264" y="2625"/>
              <a:ext cx="449" cy="1"/>
            </a:xfrm>
            <a:prstGeom prst="line">
              <a:avLst/>
            </a:prstGeom>
            <a:grpFill/>
            <a:ln w="30163">
              <a:solidFill>
                <a:schemeClr val="accent1"/>
              </a:solidFill>
              <a:round/>
              <a:headEnd/>
              <a:tailEnd/>
            </a:ln>
            <a:extLst/>
          </p:spPr>
          <p:txBody>
            <a:bodyPr/>
            <a:lstStyle/>
            <a:p>
              <a:endParaRPr lang="en-GB" u="none" dirty="0">
                <a:latin typeface="+mj-lt"/>
              </a:endParaRPr>
            </a:p>
          </p:txBody>
        </p:sp>
        <p:sp>
          <p:nvSpPr>
            <p:cNvPr id="91" name="Line 37"/>
            <p:cNvSpPr>
              <a:spLocks noChangeShapeType="1"/>
            </p:cNvSpPr>
            <p:nvPr/>
          </p:nvSpPr>
          <p:spPr bwMode="auto">
            <a:xfrm flipV="1">
              <a:off x="4262" y="2580"/>
              <a:ext cx="1" cy="88"/>
            </a:xfrm>
            <a:prstGeom prst="line">
              <a:avLst/>
            </a:prstGeom>
            <a:grpFill/>
            <a:ln w="30163">
              <a:solidFill>
                <a:schemeClr val="accent1"/>
              </a:solidFill>
              <a:round/>
              <a:headEnd/>
              <a:tailEnd/>
            </a:ln>
            <a:extLst/>
          </p:spPr>
          <p:txBody>
            <a:bodyPr/>
            <a:lstStyle/>
            <a:p>
              <a:endParaRPr lang="en-GB" u="none" dirty="0">
                <a:latin typeface="+mj-lt"/>
              </a:endParaRPr>
            </a:p>
          </p:txBody>
        </p:sp>
        <p:sp>
          <p:nvSpPr>
            <p:cNvPr id="92" name="Line 38"/>
            <p:cNvSpPr>
              <a:spLocks noChangeShapeType="1"/>
            </p:cNvSpPr>
            <p:nvPr/>
          </p:nvSpPr>
          <p:spPr bwMode="auto">
            <a:xfrm flipV="1">
              <a:off x="4717" y="2580"/>
              <a:ext cx="0" cy="94"/>
            </a:xfrm>
            <a:prstGeom prst="line">
              <a:avLst/>
            </a:prstGeom>
            <a:grpFill/>
            <a:ln w="30163">
              <a:solidFill>
                <a:schemeClr val="accent1"/>
              </a:solidFill>
              <a:round/>
              <a:headEnd/>
              <a:tailEnd/>
            </a:ln>
            <a:extLst/>
          </p:spPr>
          <p:txBody>
            <a:bodyPr/>
            <a:lstStyle/>
            <a:p>
              <a:endParaRPr lang="en-GB" u="none" dirty="0">
                <a:latin typeface="+mj-lt"/>
              </a:endParaRPr>
            </a:p>
          </p:txBody>
        </p:sp>
      </p:grpSp>
      <p:sp>
        <p:nvSpPr>
          <p:cNvPr id="93" name="Rectangle 39"/>
          <p:cNvSpPr>
            <a:spLocks noChangeArrowheads="1"/>
          </p:cNvSpPr>
          <p:nvPr/>
        </p:nvSpPr>
        <p:spPr bwMode="auto">
          <a:xfrm>
            <a:off x="7603794" y="4564018"/>
            <a:ext cx="107950" cy="139700"/>
          </a:xfrm>
          <a:prstGeom prst="rect">
            <a:avLst/>
          </a:prstGeom>
          <a:solidFill>
            <a:schemeClr val="accent1"/>
          </a:solidFill>
          <a:ln w="0">
            <a:solidFill>
              <a:schemeClr val="accent1"/>
            </a:solidFill>
            <a:miter lim="800000"/>
            <a:headEnd/>
            <a:tailEnd/>
          </a:ln>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pPr>
            <a:endParaRPr lang="en-US" altLang="en-US" sz="1400" u="none" dirty="0">
              <a:solidFill>
                <a:schemeClr val="tx1"/>
              </a:solidFill>
              <a:latin typeface="+mj-lt"/>
            </a:endParaRPr>
          </a:p>
        </p:txBody>
      </p:sp>
      <p:grpSp>
        <p:nvGrpSpPr>
          <p:cNvPr id="94" name="Group 90"/>
          <p:cNvGrpSpPr>
            <a:grpSpLocks/>
          </p:cNvGrpSpPr>
          <p:nvPr/>
        </p:nvGrpSpPr>
        <p:grpSpPr bwMode="auto">
          <a:xfrm>
            <a:off x="7660944" y="5602243"/>
            <a:ext cx="249238" cy="149225"/>
            <a:chOff x="2051" y="3233"/>
            <a:chExt cx="450" cy="94"/>
          </a:xfrm>
          <a:solidFill>
            <a:schemeClr val="accent4"/>
          </a:solidFill>
        </p:grpSpPr>
        <p:sp>
          <p:nvSpPr>
            <p:cNvPr id="95" name="Line 36"/>
            <p:cNvSpPr>
              <a:spLocks noChangeShapeType="1"/>
            </p:cNvSpPr>
            <p:nvPr/>
          </p:nvSpPr>
          <p:spPr bwMode="auto">
            <a:xfrm flipV="1">
              <a:off x="2053" y="3278"/>
              <a:ext cx="448" cy="1"/>
            </a:xfrm>
            <a:prstGeom prst="line">
              <a:avLst/>
            </a:prstGeom>
            <a:grpFill/>
            <a:ln w="30163">
              <a:solidFill>
                <a:srgbClr val="569517"/>
              </a:solidFill>
              <a:round/>
              <a:headEnd/>
              <a:tailEnd/>
            </a:ln>
            <a:extLst/>
          </p:spPr>
          <p:txBody>
            <a:bodyPr/>
            <a:lstStyle/>
            <a:p>
              <a:endParaRPr lang="en-GB" u="none" dirty="0">
                <a:latin typeface="+mj-lt"/>
              </a:endParaRPr>
            </a:p>
          </p:txBody>
        </p:sp>
        <p:sp>
          <p:nvSpPr>
            <p:cNvPr id="96" name="Line 37"/>
            <p:cNvSpPr>
              <a:spLocks noChangeShapeType="1"/>
            </p:cNvSpPr>
            <p:nvPr/>
          </p:nvSpPr>
          <p:spPr bwMode="auto">
            <a:xfrm flipV="1">
              <a:off x="2051" y="3233"/>
              <a:ext cx="1" cy="88"/>
            </a:xfrm>
            <a:prstGeom prst="line">
              <a:avLst/>
            </a:prstGeom>
            <a:grpFill/>
            <a:ln w="30163">
              <a:solidFill>
                <a:srgbClr val="569517"/>
              </a:solidFill>
              <a:round/>
              <a:headEnd/>
              <a:tailEnd/>
            </a:ln>
            <a:extLst/>
          </p:spPr>
          <p:txBody>
            <a:bodyPr/>
            <a:lstStyle/>
            <a:p>
              <a:endParaRPr lang="en-GB" u="none" dirty="0">
                <a:latin typeface="+mj-lt"/>
              </a:endParaRPr>
            </a:p>
          </p:txBody>
        </p:sp>
        <p:sp>
          <p:nvSpPr>
            <p:cNvPr id="97" name="Line 38"/>
            <p:cNvSpPr>
              <a:spLocks noChangeShapeType="1"/>
            </p:cNvSpPr>
            <p:nvPr/>
          </p:nvSpPr>
          <p:spPr bwMode="auto">
            <a:xfrm flipV="1">
              <a:off x="2501" y="3233"/>
              <a:ext cx="0" cy="94"/>
            </a:xfrm>
            <a:prstGeom prst="line">
              <a:avLst/>
            </a:prstGeom>
            <a:grpFill/>
            <a:ln w="30163">
              <a:solidFill>
                <a:srgbClr val="569517"/>
              </a:solidFill>
              <a:round/>
              <a:headEnd/>
              <a:tailEnd/>
            </a:ln>
            <a:extLst/>
          </p:spPr>
          <p:txBody>
            <a:bodyPr/>
            <a:lstStyle/>
            <a:p>
              <a:endParaRPr lang="en-GB" u="none" dirty="0">
                <a:latin typeface="+mj-lt"/>
              </a:endParaRPr>
            </a:p>
          </p:txBody>
        </p:sp>
      </p:grpSp>
      <p:sp>
        <p:nvSpPr>
          <p:cNvPr id="98" name="Rectangle 39"/>
          <p:cNvSpPr>
            <a:spLocks noChangeArrowheads="1"/>
          </p:cNvSpPr>
          <p:nvPr/>
        </p:nvSpPr>
        <p:spPr bwMode="auto">
          <a:xfrm>
            <a:off x="7746669" y="5605418"/>
            <a:ext cx="107950" cy="139700"/>
          </a:xfrm>
          <a:prstGeom prst="rect">
            <a:avLst/>
          </a:prstGeom>
          <a:solidFill>
            <a:schemeClr val="accent4"/>
          </a:solidFill>
          <a:ln w="0">
            <a:solidFill>
              <a:srgbClr val="569517"/>
            </a:solidFill>
            <a:miter lim="800000"/>
            <a:headEnd/>
            <a:tailEnd/>
          </a:ln>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pPr>
            <a:endParaRPr lang="en-US" altLang="en-US" sz="1400" u="none" dirty="0">
              <a:solidFill>
                <a:schemeClr val="tx1"/>
              </a:solidFill>
              <a:latin typeface="+mj-lt"/>
            </a:endParaRPr>
          </a:p>
        </p:txBody>
      </p:sp>
      <p:sp>
        <p:nvSpPr>
          <p:cNvPr id="99" name="Line 10"/>
          <p:cNvSpPr>
            <a:spLocks noChangeShapeType="1"/>
          </p:cNvSpPr>
          <p:nvPr/>
        </p:nvSpPr>
        <p:spPr bwMode="auto">
          <a:xfrm flipV="1">
            <a:off x="6162344" y="3457530"/>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00" name="Line 11"/>
          <p:cNvSpPr>
            <a:spLocks noChangeShapeType="1"/>
          </p:cNvSpPr>
          <p:nvPr/>
        </p:nvSpPr>
        <p:spPr bwMode="auto">
          <a:xfrm flipV="1">
            <a:off x="6536994" y="3457530"/>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01" name="Line 12"/>
          <p:cNvSpPr>
            <a:spLocks noChangeShapeType="1"/>
          </p:cNvSpPr>
          <p:nvPr/>
        </p:nvSpPr>
        <p:spPr bwMode="auto">
          <a:xfrm flipV="1">
            <a:off x="6911644" y="3457530"/>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02" name="Line 13"/>
          <p:cNvSpPr>
            <a:spLocks noChangeShapeType="1"/>
          </p:cNvSpPr>
          <p:nvPr/>
        </p:nvSpPr>
        <p:spPr bwMode="auto">
          <a:xfrm flipV="1">
            <a:off x="7286294" y="3457530"/>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03" name="Line 14"/>
          <p:cNvSpPr>
            <a:spLocks noChangeShapeType="1"/>
          </p:cNvSpPr>
          <p:nvPr/>
        </p:nvSpPr>
        <p:spPr bwMode="auto">
          <a:xfrm flipV="1">
            <a:off x="7660944" y="3457530"/>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04" name="Line 15"/>
          <p:cNvSpPr>
            <a:spLocks noChangeShapeType="1"/>
          </p:cNvSpPr>
          <p:nvPr/>
        </p:nvSpPr>
        <p:spPr bwMode="auto">
          <a:xfrm flipV="1">
            <a:off x="8035594" y="3457530"/>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05" name="Line 16"/>
          <p:cNvSpPr>
            <a:spLocks noChangeShapeType="1"/>
          </p:cNvSpPr>
          <p:nvPr/>
        </p:nvSpPr>
        <p:spPr bwMode="auto">
          <a:xfrm flipV="1">
            <a:off x="6146469" y="3457530"/>
            <a:ext cx="2655888" cy="3175"/>
          </a:xfrm>
          <a:prstGeom prst="line">
            <a:avLst/>
          </a:prstGeom>
          <a:noFill/>
          <a:ln w="30163">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06" name="Line 17"/>
          <p:cNvSpPr>
            <a:spLocks noChangeShapeType="1"/>
          </p:cNvSpPr>
          <p:nvPr/>
        </p:nvSpPr>
        <p:spPr bwMode="auto">
          <a:xfrm flipH="1">
            <a:off x="7410119" y="2054180"/>
            <a:ext cx="3175" cy="1398588"/>
          </a:xfrm>
          <a:prstGeom prst="line">
            <a:avLst/>
          </a:prstGeom>
          <a:noFill/>
          <a:ln w="30226">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07" name="Rectangle 18"/>
          <p:cNvSpPr>
            <a:spLocks noChangeArrowheads="1"/>
          </p:cNvSpPr>
          <p:nvPr/>
        </p:nvSpPr>
        <p:spPr bwMode="auto">
          <a:xfrm>
            <a:off x="6051219" y="3555955"/>
            <a:ext cx="2897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109538" algn="ctr"/>
                <a:tab pos="488950" algn="ctr"/>
                <a:tab pos="862013" algn="ctr"/>
                <a:tab pos="1233488" algn="ctr"/>
                <a:tab pos="1609725" algn="ctr"/>
                <a:tab pos="1981200" algn="ctr"/>
                <a:tab pos="2360613" algn="ctr"/>
                <a:tab pos="2736850" algn="ctr"/>
              </a:tabLst>
              <a:defRPr sz="1000">
                <a:solidFill>
                  <a:schemeClr val="bg1"/>
                </a:solidFill>
                <a:latin typeface="Arial" pitchFamily="34" charset="0"/>
                <a:ea typeface="MS PGothic" pitchFamily="34" charset="-128"/>
              </a:defRPr>
            </a:lvl1pPr>
            <a:lvl2pPr marL="742950" indent="-285750">
              <a:tabLst>
                <a:tab pos="109538" algn="ctr"/>
                <a:tab pos="488950" algn="ctr"/>
                <a:tab pos="862013" algn="ctr"/>
                <a:tab pos="1233488" algn="ctr"/>
                <a:tab pos="1609725" algn="ctr"/>
                <a:tab pos="1981200" algn="ctr"/>
                <a:tab pos="2360613" algn="ctr"/>
                <a:tab pos="2736850" algn="ctr"/>
              </a:tabLst>
              <a:defRPr sz="1000">
                <a:solidFill>
                  <a:schemeClr val="bg1"/>
                </a:solidFill>
                <a:latin typeface="Arial" pitchFamily="34" charset="0"/>
                <a:ea typeface="MS PGothic" pitchFamily="34" charset="-128"/>
              </a:defRPr>
            </a:lvl2pPr>
            <a:lvl3pPr marL="1143000" indent="-228600">
              <a:tabLst>
                <a:tab pos="109538" algn="ctr"/>
                <a:tab pos="488950" algn="ctr"/>
                <a:tab pos="862013" algn="ctr"/>
                <a:tab pos="1233488" algn="ctr"/>
                <a:tab pos="1609725" algn="ctr"/>
                <a:tab pos="1981200" algn="ctr"/>
                <a:tab pos="2360613" algn="ctr"/>
                <a:tab pos="2736850" algn="ctr"/>
              </a:tabLst>
              <a:defRPr sz="1000">
                <a:solidFill>
                  <a:schemeClr val="bg1"/>
                </a:solidFill>
                <a:latin typeface="Arial" pitchFamily="34" charset="0"/>
                <a:ea typeface="MS PGothic" pitchFamily="34" charset="-128"/>
              </a:defRPr>
            </a:lvl3pPr>
            <a:lvl4pPr marL="1600200" indent="-228600">
              <a:tabLst>
                <a:tab pos="109538" algn="ctr"/>
                <a:tab pos="488950" algn="ctr"/>
                <a:tab pos="862013" algn="ctr"/>
                <a:tab pos="1233488" algn="ctr"/>
                <a:tab pos="1609725" algn="ctr"/>
                <a:tab pos="1981200" algn="ctr"/>
                <a:tab pos="2360613" algn="ctr"/>
                <a:tab pos="2736850" algn="ctr"/>
              </a:tabLst>
              <a:defRPr sz="1000">
                <a:solidFill>
                  <a:schemeClr val="bg1"/>
                </a:solidFill>
                <a:latin typeface="Arial" pitchFamily="34" charset="0"/>
                <a:ea typeface="MS PGothic" pitchFamily="34" charset="-128"/>
              </a:defRPr>
            </a:lvl4pPr>
            <a:lvl5pPr marL="2057400" indent="-228600">
              <a:tabLst>
                <a:tab pos="109538" algn="ctr"/>
                <a:tab pos="488950" algn="ctr"/>
                <a:tab pos="862013" algn="ctr"/>
                <a:tab pos="1233488" algn="ctr"/>
                <a:tab pos="1609725" algn="ctr"/>
                <a:tab pos="1981200" algn="ctr"/>
                <a:tab pos="2360613" algn="ctr"/>
                <a:tab pos="2736850" algn="ctr"/>
              </a:tabLst>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tabLst>
                <a:tab pos="109538" algn="ctr"/>
                <a:tab pos="488950" algn="ctr"/>
                <a:tab pos="862013" algn="ctr"/>
                <a:tab pos="1233488" algn="ctr"/>
                <a:tab pos="1609725" algn="ctr"/>
                <a:tab pos="1981200" algn="ctr"/>
                <a:tab pos="2360613" algn="ctr"/>
                <a:tab pos="2736850" algn="ctr"/>
              </a:tabLs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tabLst>
                <a:tab pos="109538" algn="ctr"/>
                <a:tab pos="488950" algn="ctr"/>
                <a:tab pos="862013" algn="ctr"/>
                <a:tab pos="1233488" algn="ctr"/>
                <a:tab pos="1609725" algn="ctr"/>
                <a:tab pos="1981200" algn="ctr"/>
                <a:tab pos="2360613" algn="ctr"/>
                <a:tab pos="2736850" algn="ctr"/>
              </a:tabLs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tabLst>
                <a:tab pos="109538" algn="ctr"/>
                <a:tab pos="488950" algn="ctr"/>
                <a:tab pos="862013" algn="ctr"/>
                <a:tab pos="1233488" algn="ctr"/>
                <a:tab pos="1609725" algn="ctr"/>
                <a:tab pos="1981200" algn="ctr"/>
                <a:tab pos="2360613" algn="ctr"/>
                <a:tab pos="2736850" algn="ctr"/>
              </a:tabLs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tabLst>
                <a:tab pos="109538" algn="ctr"/>
                <a:tab pos="488950" algn="ctr"/>
                <a:tab pos="862013" algn="ctr"/>
                <a:tab pos="1233488" algn="ctr"/>
                <a:tab pos="1609725" algn="ctr"/>
                <a:tab pos="1981200" algn="ctr"/>
                <a:tab pos="2360613" algn="ctr"/>
                <a:tab pos="2736850" algn="ctr"/>
              </a:tabLst>
              <a:defRPr sz="1000">
                <a:solidFill>
                  <a:schemeClr val="bg1"/>
                </a:solidFill>
                <a:latin typeface="Arial" pitchFamily="34" charset="0"/>
                <a:ea typeface="MS PGothic" pitchFamily="34" charset="-128"/>
              </a:defRPr>
            </a:lvl9pPr>
          </a:lstStyle>
          <a:p>
            <a:pPr eaLnBrk="1" hangingPunct="1">
              <a:lnSpc>
                <a:spcPct val="100000"/>
              </a:lnSpc>
              <a:spcBef>
                <a:spcPct val="0"/>
              </a:spcBef>
            </a:pPr>
            <a:r>
              <a:rPr lang="en-GB" altLang="en-US" sz="1400" u="none" dirty="0">
                <a:solidFill>
                  <a:schemeClr val="tx1"/>
                </a:solidFill>
                <a:latin typeface="+mj-lt"/>
              </a:rPr>
              <a:t>	</a:t>
            </a:r>
            <a:r>
              <a:rPr lang="ru-RU" altLang="en-US" sz="1400" u="none">
                <a:solidFill>
                  <a:schemeClr val="tx1"/>
                </a:solidFill>
                <a:latin typeface="+mj-lt"/>
              </a:rPr>
              <a:t>0</a:t>
            </a:r>
            <a:r>
              <a:rPr lang="en-GB" altLang="en-US" sz="1400" u="none" dirty="0">
                <a:solidFill>
                  <a:schemeClr val="tx1"/>
                </a:solidFill>
                <a:latin typeface="+mj-lt"/>
              </a:rPr>
              <a:t>	0.3	0.6	0.9	1.2	1.5	1.8	2.0</a:t>
            </a:r>
            <a:endParaRPr lang="ru-RU" altLang="en-US" sz="1400" u="none">
              <a:solidFill>
                <a:schemeClr val="tx1"/>
              </a:solidFill>
              <a:latin typeface="+mj-lt"/>
            </a:endParaRPr>
          </a:p>
        </p:txBody>
      </p:sp>
      <p:grpSp>
        <p:nvGrpSpPr>
          <p:cNvPr id="108" name="Group 104"/>
          <p:cNvGrpSpPr>
            <a:grpSpLocks/>
          </p:cNvGrpSpPr>
          <p:nvPr/>
        </p:nvGrpSpPr>
        <p:grpSpPr bwMode="auto">
          <a:xfrm>
            <a:off x="7910182" y="2843168"/>
            <a:ext cx="438150" cy="149225"/>
            <a:chOff x="1870" y="3022"/>
            <a:chExt cx="450" cy="94"/>
          </a:xfrm>
          <a:solidFill>
            <a:schemeClr val="accent1"/>
          </a:solidFill>
        </p:grpSpPr>
        <p:sp>
          <p:nvSpPr>
            <p:cNvPr id="109" name="Line 36"/>
            <p:cNvSpPr>
              <a:spLocks noChangeShapeType="1"/>
            </p:cNvSpPr>
            <p:nvPr/>
          </p:nvSpPr>
          <p:spPr bwMode="auto">
            <a:xfrm flipV="1">
              <a:off x="1872" y="3067"/>
              <a:ext cx="448" cy="1"/>
            </a:xfrm>
            <a:prstGeom prst="line">
              <a:avLst/>
            </a:prstGeom>
            <a:grpFill/>
            <a:ln w="30163">
              <a:solidFill>
                <a:schemeClr val="accent1"/>
              </a:solidFill>
              <a:round/>
              <a:headEnd/>
              <a:tailEnd/>
            </a:ln>
            <a:extLst/>
          </p:spPr>
          <p:txBody>
            <a:bodyPr/>
            <a:lstStyle/>
            <a:p>
              <a:endParaRPr lang="en-GB" u="none" dirty="0">
                <a:latin typeface="+mj-lt"/>
              </a:endParaRPr>
            </a:p>
          </p:txBody>
        </p:sp>
        <p:sp>
          <p:nvSpPr>
            <p:cNvPr id="110" name="Line 37"/>
            <p:cNvSpPr>
              <a:spLocks noChangeShapeType="1"/>
            </p:cNvSpPr>
            <p:nvPr/>
          </p:nvSpPr>
          <p:spPr bwMode="auto">
            <a:xfrm flipV="1">
              <a:off x="1870" y="3022"/>
              <a:ext cx="1" cy="88"/>
            </a:xfrm>
            <a:prstGeom prst="line">
              <a:avLst/>
            </a:prstGeom>
            <a:grpFill/>
            <a:ln w="30163">
              <a:solidFill>
                <a:schemeClr val="accent1"/>
              </a:solidFill>
              <a:round/>
              <a:headEnd/>
              <a:tailEnd/>
            </a:ln>
            <a:extLst/>
          </p:spPr>
          <p:txBody>
            <a:bodyPr/>
            <a:lstStyle/>
            <a:p>
              <a:endParaRPr lang="en-GB" u="none" dirty="0">
                <a:latin typeface="+mj-lt"/>
              </a:endParaRPr>
            </a:p>
          </p:txBody>
        </p:sp>
        <p:sp>
          <p:nvSpPr>
            <p:cNvPr id="111" name="Line 38"/>
            <p:cNvSpPr>
              <a:spLocks noChangeShapeType="1"/>
            </p:cNvSpPr>
            <p:nvPr/>
          </p:nvSpPr>
          <p:spPr bwMode="auto">
            <a:xfrm flipV="1">
              <a:off x="2320" y="3022"/>
              <a:ext cx="0" cy="94"/>
            </a:xfrm>
            <a:prstGeom prst="line">
              <a:avLst/>
            </a:prstGeom>
            <a:grpFill/>
            <a:ln w="30163">
              <a:solidFill>
                <a:schemeClr val="accent1"/>
              </a:solidFill>
              <a:round/>
              <a:headEnd/>
              <a:tailEnd/>
            </a:ln>
            <a:extLst/>
          </p:spPr>
          <p:txBody>
            <a:bodyPr/>
            <a:lstStyle/>
            <a:p>
              <a:endParaRPr lang="en-GB" u="none" dirty="0">
                <a:latin typeface="+mj-lt"/>
              </a:endParaRPr>
            </a:p>
          </p:txBody>
        </p:sp>
      </p:grpSp>
      <p:sp>
        <p:nvSpPr>
          <p:cNvPr id="112" name="Rectangle 39"/>
          <p:cNvSpPr>
            <a:spLocks noChangeArrowheads="1"/>
          </p:cNvSpPr>
          <p:nvPr/>
        </p:nvSpPr>
        <p:spPr bwMode="auto">
          <a:xfrm>
            <a:off x="8103857" y="2847930"/>
            <a:ext cx="107950" cy="139700"/>
          </a:xfrm>
          <a:prstGeom prst="rect">
            <a:avLst/>
          </a:prstGeom>
          <a:solidFill>
            <a:schemeClr val="accent1"/>
          </a:solidFill>
          <a:ln w="0">
            <a:solidFill>
              <a:schemeClr val="accent1"/>
            </a:solidFill>
            <a:miter lim="800000"/>
            <a:headEnd/>
            <a:tailEnd/>
          </a:ln>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pPr>
            <a:endParaRPr lang="en-US" altLang="en-US" sz="1400" u="none" dirty="0">
              <a:solidFill>
                <a:schemeClr val="tx1"/>
              </a:solidFill>
              <a:latin typeface="+mj-lt"/>
            </a:endParaRPr>
          </a:p>
        </p:txBody>
      </p:sp>
      <p:grpSp>
        <p:nvGrpSpPr>
          <p:cNvPr id="113" name="Group 109"/>
          <p:cNvGrpSpPr>
            <a:grpSpLocks/>
          </p:cNvGrpSpPr>
          <p:nvPr/>
        </p:nvGrpSpPr>
        <p:grpSpPr bwMode="auto">
          <a:xfrm>
            <a:off x="8410244" y="3457530"/>
            <a:ext cx="376238" cy="92075"/>
            <a:chOff x="5272" y="2192"/>
            <a:chExt cx="237" cy="58"/>
          </a:xfrm>
        </p:grpSpPr>
        <p:sp>
          <p:nvSpPr>
            <p:cNvPr id="114" name="Line 15"/>
            <p:cNvSpPr>
              <a:spLocks noChangeShapeType="1"/>
            </p:cNvSpPr>
            <p:nvPr/>
          </p:nvSpPr>
          <p:spPr bwMode="auto">
            <a:xfrm flipV="1">
              <a:off x="5272" y="2192"/>
              <a:ext cx="0" cy="58"/>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15" name="Line 15"/>
            <p:cNvSpPr>
              <a:spLocks noChangeShapeType="1"/>
            </p:cNvSpPr>
            <p:nvPr/>
          </p:nvSpPr>
          <p:spPr bwMode="auto">
            <a:xfrm flipV="1">
              <a:off x="5509" y="2192"/>
              <a:ext cx="0" cy="58"/>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grpSp>
      <p:grpSp>
        <p:nvGrpSpPr>
          <p:cNvPr id="116" name="Group 112"/>
          <p:cNvGrpSpPr>
            <a:grpSpLocks/>
          </p:cNvGrpSpPr>
          <p:nvPr/>
        </p:nvGrpSpPr>
        <p:grpSpPr bwMode="auto">
          <a:xfrm>
            <a:off x="7491082" y="2501855"/>
            <a:ext cx="598487" cy="139700"/>
            <a:chOff x="1792" y="2807"/>
            <a:chExt cx="338" cy="88"/>
          </a:xfrm>
          <a:solidFill>
            <a:schemeClr val="accent5"/>
          </a:solidFill>
        </p:grpSpPr>
        <p:sp>
          <p:nvSpPr>
            <p:cNvPr id="117" name="Line 36"/>
            <p:cNvSpPr>
              <a:spLocks noChangeShapeType="1"/>
            </p:cNvSpPr>
            <p:nvPr/>
          </p:nvSpPr>
          <p:spPr bwMode="auto">
            <a:xfrm>
              <a:off x="1792" y="2851"/>
              <a:ext cx="338" cy="1"/>
            </a:xfrm>
            <a:prstGeom prst="line">
              <a:avLst/>
            </a:prstGeom>
            <a:grpFill/>
            <a:ln w="30163">
              <a:solidFill>
                <a:schemeClr val="accent5"/>
              </a:solidFill>
              <a:round/>
              <a:headEnd/>
              <a:tailEnd/>
            </a:ln>
            <a:extLst/>
          </p:spPr>
          <p:txBody>
            <a:bodyPr/>
            <a:lstStyle/>
            <a:p>
              <a:endParaRPr lang="en-GB" u="none" dirty="0">
                <a:latin typeface="+mj-lt"/>
              </a:endParaRPr>
            </a:p>
          </p:txBody>
        </p:sp>
        <p:sp>
          <p:nvSpPr>
            <p:cNvPr id="118" name="Line 37"/>
            <p:cNvSpPr>
              <a:spLocks noChangeShapeType="1"/>
            </p:cNvSpPr>
            <p:nvPr/>
          </p:nvSpPr>
          <p:spPr bwMode="auto">
            <a:xfrm flipV="1">
              <a:off x="1792" y="2807"/>
              <a:ext cx="1" cy="88"/>
            </a:xfrm>
            <a:prstGeom prst="line">
              <a:avLst/>
            </a:prstGeom>
            <a:grpFill/>
            <a:ln w="30163">
              <a:solidFill>
                <a:schemeClr val="accent5"/>
              </a:solidFill>
              <a:round/>
              <a:headEnd/>
              <a:tailEnd/>
            </a:ln>
            <a:extLst/>
          </p:spPr>
          <p:txBody>
            <a:bodyPr/>
            <a:lstStyle/>
            <a:p>
              <a:endParaRPr lang="en-GB" u="none" dirty="0">
                <a:latin typeface="+mj-lt"/>
              </a:endParaRPr>
            </a:p>
          </p:txBody>
        </p:sp>
        <p:sp>
          <p:nvSpPr>
            <p:cNvPr id="119" name="Line 38"/>
            <p:cNvSpPr>
              <a:spLocks noChangeShapeType="1"/>
            </p:cNvSpPr>
            <p:nvPr/>
          </p:nvSpPr>
          <p:spPr bwMode="auto">
            <a:xfrm flipV="1">
              <a:off x="2129" y="2807"/>
              <a:ext cx="1" cy="88"/>
            </a:xfrm>
            <a:prstGeom prst="line">
              <a:avLst/>
            </a:prstGeom>
            <a:grpFill/>
            <a:ln w="30163">
              <a:solidFill>
                <a:schemeClr val="accent5"/>
              </a:solidFill>
              <a:round/>
              <a:headEnd/>
              <a:tailEnd/>
            </a:ln>
            <a:extLst/>
          </p:spPr>
          <p:txBody>
            <a:bodyPr/>
            <a:lstStyle/>
            <a:p>
              <a:endParaRPr lang="en-GB" u="none" dirty="0">
                <a:latin typeface="+mj-lt"/>
              </a:endParaRPr>
            </a:p>
          </p:txBody>
        </p:sp>
      </p:grpSp>
      <p:sp>
        <p:nvSpPr>
          <p:cNvPr id="120" name="Rectangle 39"/>
          <p:cNvSpPr>
            <a:spLocks noChangeArrowheads="1"/>
          </p:cNvSpPr>
          <p:nvPr/>
        </p:nvSpPr>
        <p:spPr bwMode="auto">
          <a:xfrm>
            <a:off x="7780007" y="2501855"/>
            <a:ext cx="107950" cy="139700"/>
          </a:xfrm>
          <a:prstGeom prst="rect">
            <a:avLst/>
          </a:prstGeom>
          <a:solidFill>
            <a:schemeClr val="accent5"/>
          </a:solidFill>
          <a:ln w="0">
            <a:solidFill>
              <a:schemeClr val="accent5"/>
            </a:solidFill>
            <a:miter lim="800000"/>
            <a:headEnd/>
            <a:tailEnd/>
          </a:ln>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pPr>
            <a:endParaRPr lang="en-US" altLang="en-US" sz="1400" u="none" dirty="0">
              <a:solidFill>
                <a:schemeClr val="tx1"/>
              </a:solidFill>
              <a:latin typeface="+mj-lt"/>
            </a:endParaRPr>
          </a:p>
        </p:txBody>
      </p:sp>
      <p:grpSp>
        <p:nvGrpSpPr>
          <p:cNvPr id="121" name="Group 117"/>
          <p:cNvGrpSpPr>
            <a:grpSpLocks/>
          </p:cNvGrpSpPr>
          <p:nvPr/>
        </p:nvGrpSpPr>
        <p:grpSpPr bwMode="auto">
          <a:xfrm>
            <a:off x="8081632" y="2136730"/>
            <a:ext cx="333375" cy="149225"/>
            <a:chOff x="4630" y="1360"/>
            <a:chExt cx="455" cy="94"/>
          </a:xfrm>
          <a:solidFill>
            <a:schemeClr val="accent1"/>
          </a:solidFill>
        </p:grpSpPr>
        <p:sp>
          <p:nvSpPr>
            <p:cNvPr id="122" name="Line 36"/>
            <p:cNvSpPr>
              <a:spLocks noChangeShapeType="1"/>
            </p:cNvSpPr>
            <p:nvPr/>
          </p:nvSpPr>
          <p:spPr bwMode="auto">
            <a:xfrm flipV="1">
              <a:off x="4632" y="1405"/>
              <a:ext cx="449" cy="1"/>
            </a:xfrm>
            <a:prstGeom prst="line">
              <a:avLst/>
            </a:prstGeom>
            <a:grpFill/>
            <a:ln w="30163">
              <a:solidFill>
                <a:schemeClr val="accent1"/>
              </a:solidFill>
              <a:round/>
              <a:headEnd/>
              <a:tailEnd/>
            </a:ln>
            <a:extLst/>
          </p:spPr>
          <p:txBody>
            <a:bodyPr/>
            <a:lstStyle/>
            <a:p>
              <a:endParaRPr lang="en-GB" u="none" dirty="0">
                <a:latin typeface="+mj-lt"/>
              </a:endParaRPr>
            </a:p>
          </p:txBody>
        </p:sp>
        <p:sp>
          <p:nvSpPr>
            <p:cNvPr id="123" name="Line 37"/>
            <p:cNvSpPr>
              <a:spLocks noChangeShapeType="1"/>
            </p:cNvSpPr>
            <p:nvPr/>
          </p:nvSpPr>
          <p:spPr bwMode="auto">
            <a:xfrm flipV="1">
              <a:off x="4630" y="1360"/>
              <a:ext cx="1" cy="88"/>
            </a:xfrm>
            <a:prstGeom prst="line">
              <a:avLst/>
            </a:prstGeom>
            <a:grpFill/>
            <a:ln w="30163">
              <a:solidFill>
                <a:schemeClr val="accent1"/>
              </a:solidFill>
              <a:round/>
              <a:headEnd/>
              <a:tailEnd/>
            </a:ln>
            <a:extLst/>
          </p:spPr>
          <p:txBody>
            <a:bodyPr/>
            <a:lstStyle/>
            <a:p>
              <a:endParaRPr lang="en-GB" u="none" dirty="0">
                <a:latin typeface="+mj-lt"/>
              </a:endParaRPr>
            </a:p>
          </p:txBody>
        </p:sp>
        <p:sp>
          <p:nvSpPr>
            <p:cNvPr id="124" name="Line 38"/>
            <p:cNvSpPr>
              <a:spLocks noChangeShapeType="1"/>
            </p:cNvSpPr>
            <p:nvPr/>
          </p:nvSpPr>
          <p:spPr bwMode="auto">
            <a:xfrm flipV="1">
              <a:off x="5085" y="1360"/>
              <a:ext cx="0" cy="94"/>
            </a:xfrm>
            <a:prstGeom prst="line">
              <a:avLst/>
            </a:prstGeom>
            <a:grpFill/>
            <a:ln w="30163">
              <a:solidFill>
                <a:schemeClr val="accent1"/>
              </a:solidFill>
              <a:round/>
              <a:headEnd/>
              <a:tailEnd/>
            </a:ln>
            <a:extLst/>
          </p:spPr>
          <p:txBody>
            <a:bodyPr/>
            <a:lstStyle/>
            <a:p>
              <a:endParaRPr lang="en-GB" u="none" dirty="0">
                <a:latin typeface="+mj-lt"/>
              </a:endParaRPr>
            </a:p>
          </p:txBody>
        </p:sp>
      </p:grpSp>
      <p:sp>
        <p:nvSpPr>
          <p:cNvPr id="125" name="Rectangle 39"/>
          <p:cNvSpPr>
            <a:spLocks noChangeArrowheads="1"/>
          </p:cNvSpPr>
          <p:nvPr/>
        </p:nvSpPr>
        <p:spPr bwMode="auto">
          <a:xfrm>
            <a:off x="8203869" y="2139905"/>
            <a:ext cx="107950" cy="139700"/>
          </a:xfrm>
          <a:prstGeom prst="rect">
            <a:avLst/>
          </a:prstGeom>
          <a:solidFill>
            <a:schemeClr val="accent1"/>
          </a:solidFill>
          <a:ln w="0">
            <a:solidFill>
              <a:schemeClr val="accent1"/>
            </a:solidFill>
            <a:miter lim="800000"/>
            <a:headEnd/>
            <a:tailEnd/>
          </a:ln>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pPr>
            <a:endParaRPr lang="en-US" altLang="en-US" sz="1400" u="none" dirty="0">
              <a:solidFill>
                <a:schemeClr val="tx1"/>
              </a:solidFill>
              <a:latin typeface="+mj-lt"/>
            </a:endParaRPr>
          </a:p>
        </p:txBody>
      </p:sp>
      <p:grpSp>
        <p:nvGrpSpPr>
          <p:cNvPr id="126" name="Group 122"/>
          <p:cNvGrpSpPr>
            <a:grpSpLocks/>
          </p:cNvGrpSpPr>
          <p:nvPr/>
        </p:nvGrpSpPr>
        <p:grpSpPr bwMode="auto">
          <a:xfrm>
            <a:off x="7949869" y="3178130"/>
            <a:ext cx="341313" cy="149225"/>
            <a:chOff x="2051" y="3233"/>
            <a:chExt cx="450" cy="94"/>
          </a:xfrm>
          <a:solidFill>
            <a:schemeClr val="accent4"/>
          </a:solidFill>
        </p:grpSpPr>
        <p:sp>
          <p:nvSpPr>
            <p:cNvPr id="127" name="Line 36"/>
            <p:cNvSpPr>
              <a:spLocks noChangeShapeType="1"/>
            </p:cNvSpPr>
            <p:nvPr/>
          </p:nvSpPr>
          <p:spPr bwMode="auto">
            <a:xfrm flipV="1">
              <a:off x="2053" y="3278"/>
              <a:ext cx="448" cy="1"/>
            </a:xfrm>
            <a:prstGeom prst="line">
              <a:avLst/>
            </a:prstGeom>
            <a:grpFill/>
            <a:ln w="30163">
              <a:solidFill>
                <a:srgbClr val="569517"/>
              </a:solidFill>
              <a:round/>
              <a:headEnd/>
              <a:tailEnd/>
            </a:ln>
            <a:extLst/>
          </p:spPr>
          <p:txBody>
            <a:bodyPr/>
            <a:lstStyle/>
            <a:p>
              <a:endParaRPr lang="en-GB" u="none" dirty="0">
                <a:latin typeface="+mj-lt"/>
              </a:endParaRPr>
            </a:p>
          </p:txBody>
        </p:sp>
        <p:sp>
          <p:nvSpPr>
            <p:cNvPr id="128" name="Line 37"/>
            <p:cNvSpPr>
              <a:spLocks noChangeShapeType="1"/>
            </p:cNvSpPr>
            <p:nvPr/>
          </p:nvSpPr>
          <p:spPr bwMode="auto">
            <a:xfrm flipV="1">
              <a:off x="2051" y="3233"/>
              <a:ext cx="1" cy="88"/>
            </a:xfrm>
            <a:prstGeom prst="line">
              <a:avLst/>
            </a:prstGeom>
            <a:grpFill/>
            <a:ln w="30163">
              <a:solidFill>
                <a:srgbClr val="569517"/>
              </a:solidFill>
              <a:round/>
              <a:headEnd/>
              <a:tailEnd/>
            </a:ln>
            <a:extLst/>
          </p:spPr>
          <p:txBody>
            <a:bodyPr/>
            <a:lstStyle/>
            <a:p>
              <a:endParaRPr lang="en-GB" u="none" dirty="0">
                <a:latin typeface="+mj-lt"/>
              </a:endParaRPr>
            </a:p>
          </p:txBody>
        </p:sp>
        <p:sp>
          <p:nvSpPr>
            <p:cNvPr id="129" name="Line 38"/>
            <p:cNvSpPr>
              <a:spLocks noChangeShapeType="1"/>
            </p:cNvSpPr>
            <p:nvPr/>
          </p:nvSpPr>
          <p:spPr bwMode="auto">
            <a:xfrm flipV="1">
              <a:off x="2501" y="3233"/>
              <a:ext cx="0" cy="94"/>
            </a:xfrm>
            <a:prstGeom prst="line">
              <a:avLst/>
            </a:prstGeom>
            <a:grpFill/>
            <a:ln w="30163">
              <a:solidFill>
                <a:srgbClr val="569517"/>
              </a:solidFill>
              <a:round/>
              <a:headEnd/>
              <a:tailEnd/>
            </a:ln>
            <a:extLst/>
          </p:spPr>
          <p:txBody>
            <a:bodyPr/>
            <a:lstStyle/>
            <a:p>
              <a:endParaRPr lang="en-GB" u="none" dirty="0">
                <a:latin typeface="+mj-lt"/>
              </a:endParaRPr>
            </a:p>
          </p:txBody>
        </p:sp>
      </p:grpSp>
      <p:sp>
        <p:nvSpPr>
          <p:cNvPr id="130" name="Rectangle 39"/>
          <p:cNvSpPr>
            <a:spLocks noChangeArrowheads="1"/>
          </p:cNvSpPr>
          <p:nvPr/>
        </p:nvSpPr>
        <p:spPr bwMode="auto">
          <a:xfrm>
            <a:off x="8064169" y="3181305"/>
            <a:ext cx="107950" cy="139700"/>
          </a:xfrm>
          <a:prstGeom prst="rect">
            <a:avLst/>
          </a:prstGeom>
          <a:solidFill>
            <a:schemeClr val="accent4"/>
          </a:solidFill>
          <a:ln w="0">
            <a:solidFill>
              <a:srgbClr val="569517"/>
            </a:solidFill>
            <a:miter lim="800000"/>
            <a:headEnd/>
            <a:tailEnd/>
          </a:ln>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pPr>
            <a:endParaRPr lang="en-US" altLang="en-US" sz="1400" u="none" dirty="0">
              <a:solidFill>
                <a:schemeClr val="tx1"/>
              </a:solidFill>
              <a:latin typeface="+mj-lt"/>
            </a:endParaRPr>
          </a:p>
        </p:txBody>
      </p:sp>
      <p:sp>
        <p:nvSpPr>
          <p:cNvPr id="131" name="Text Box 41"/>
          <p:cNvSpPr txBox="1">
            <a:spLocks noChangeArrowheads="1"/>
          </p:cNvSpPr>
          <p:nvPr/>
        </p:nvSpPr>
        <p:spPr bwMode="auto">
          <a:xfrm>
            <a:off x="4665332" y="2052593"/>
            <a:ext cx="2347912"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a:lstStyle>
            <a:lvl1pPr defTabSz="863600">
              <a:defRPr sz="1000">
                <a:solidFill>
                  <a:schemeClr val="bg1"/>
                </a:solidFill>
                <a:latin typeface="Arial" pitchFamily="34" charset="0"/>
                <a:ea typeface="MS PGothic" pitchFamily="34" charset="-128"/>
              </a:defRPr>
            </a:lvl1pPr>
            <a:lvl2pPr marL="742950" indent="-285750" defTabSz="863600">
              <a:defRPr sz="1000">
                <a:solidFill>
                  <a:schemeClr val="bg1"/>
                </a:solidFill>
                <a:latin typeface="Arial" pitchFamily="34" charset="0"/>
                <a:ea typeface="MS PGothic" pitchFamily="34" charset="-128"/>
              </a:defRPr>
            </a:lvl2pPr>
            <a:lvl3pPr marL="1143000" indent="-228600" defTabSz="863600">
              <a:defRPr sz="1000">
                <a:solidFill>
                  <a:schemeClr val="bg1"/>
                </a:solidFill>
                <a:latin typeface="Arial" pitchFamily="34" charset="0"/>
                <a:ea typeface="MS PGothic" pitchFamily="34" charset="-128"/>
              </a:defRPr>
            </a:lvl3pPr>
            <a:lvl4pPr marL="1600200" indent="-228600" defTabSz="863600">
              <a:defRPr sz="1000">
                <a:solidFill>
                  <a:schemeClr val="bg1"/>
                </a:solidFill>
                <a:latin typeface="Arial" pitchFamily="34" charset="0"/>
                <a:ea typeface="MS PGothic" pitchFamily="34" charset="-128"/>
              </a:defRPr>
            </a:lvl4pPr>
            <a:lvl5pPr marL="2057400" indent="-228600" defTabSz="863600">
              <a:defRPr sz="1000">
                <a:solidFill>
                  <a:schemeClr val="bg1"/>
                </a:solidFill>
                <a:latin typeface="Arial" pitchFamily="34" charset="0"/>
                <a:ea typeface="MS PGothic" pitchFamily="34" charset="-128"/>
              </a:defRPr>
            </a:lvl5pPr>
            <a:lvl6pPr marL="2514600" indent="-228600" defTabSz="863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63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63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63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spcAft>
                <a:spcPct val="65000"/>
              </a:spcAft>
            </a:pPr>
            <a:r>
              <a:rPr lang="en-US" altLang="en-US" sz="1400" u="none" dirty="0">
                <a:solidFill>
                  <a:schemeClr val="tx1"/>
                </a:solidFill>
                <a:latin typeface="+mj-lt"/>
              </a:rPr>
              <a:t>W vs Dabigatran 110</a:t>
            </a:r>
            <a:endParaRPr lang="ru-RU" altLang="en-US" sz="1400" u="none">
              <a:solidFill>
                <a:schemeClr val="tx1"/>
              </a:solidFill>
              <a:latin typeface="+mj-lt"/>
            </a:endParaRPr>
          </a:p>
          <a:p>
            <a:pPr eaLnBrk="1" hangingPunct="1">
              <a:lnSpc>
                <a:spcPct val="100000"/>
              </a:lnSpc>
              <a:spcBef>
                <a:spcPct val="0"/>
              </a:spcBef>
              <a:spcAft>
                <a:spcPct val="65000"/>
              </a:spcAft>
            </a:pPr>
            <a:r>
              <a:rPr lang="en-US" altLang="en-US" sz="1400" u="none" dirty="0">
                <a:solidFill>
                  <a:schemeClr val="tx1"/>
                </a:solidFill>
                <a:latin typeface="+mj-lt"/>
              </a:rPr>
              <a:t>W vs Rivaroxaban</a:t>
            </a:r>
          </a:p>
          <a:p>
            <a:pPr eaLnBrk="1" hangingPunct="1">
              <a:lnSpc>
                <a:spcPct val="100000"/>
              </a:lnSpc>
              <a:spcBef>
                <a:spcPct val="0"/>
              </a:spcBef>
              <a:spcAft>
                <a:spcPct val="65000"/>
              </a:spcAft>
            </a:pPr>
            <a:r>
              <a:rPr lang="en-US" altLang="en-US" sz="1400" u="none" dirty="0">
                <a:solidFill>
                  <a:schemeClr val="tx1"/>
                </a:solidFill>
                <a:latin typeface="+mj-lt"/>
              </a:rPr>
              <a:t>W vs Dabigatran 150</a:t>
            </a:r>
          </a:p>
          <a:p>
            <a:pPr eaLnBrk="1" hangingPunct="1">
              <a:lnSpc>
                <a:spcPct val="100000"/>
              </a:lnSpc>
              <a:spcBef>
                <a:spcPct val="0"/>
              </a:spcBef>
              <a:spcAft>
                <a:spcPct val="65000"/>
              </a:spcAft>
            </a:pPr>
            <a:r>
              <a:rPr lang="en-US" altLang="en-US" sz="1400" u="none" dirty="0">
                <a:solidFill>
                  <a:schemeClr val="tx1"/>
                </a:solidFill>
                <a:latin typeface="+mj-lt"/>
              </a:rPr>
              <a:t>W vs Apixaban 5</a:t>
            </a:r>
            <a:endParaRPr lang="ru-RU" altLang="en-US" sz="1400" u="none">
              <a:solidFill>
                <a:schemeClr val="tx1"/>
              </a:solidFill>
              <a:latin typeface="+mj-lt"/>
            </a:endParaRPr>
          </a:p>
        </p:txBody>
      </p:sp>
      <p:sp>
        <p:nvSpPr>
          <p:cNvPr id="132" name="Text Box 41"/>
          <p:cNvSpPr txBox="1">
            <a:spLocks noChangeArrowheads="1"/>
          </p:cNvSpPr>
          <p:nvPr/>
        </p:nvSpPr>
        <p:spPr bwMode="auto">
          <a:xfrm>
            <a:off x="4665332" y="4473530"/>
            <a:ext cx="2347912"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a:lstStyle>
            <a:lvl1pPr defTabSz="863600">
              <a:defRPr sz="1000">
                <a:solidFill>
                  <a:schemeClr val="bg1"/>
                </a:solidFill>
                <a:latin typeface="Arial" pitchFamily="34" charset="0"/>
                <a:ea typeface="MS PGothic" pitchFamily="34" charset="-128"/>
              </a:defRPr>
            </a:lvl1pPr>
            <a:lvl2pPr marL="742950" indent="-285750" defTabSz="863600">
              <a:defRPr sz="1000">
                <a:solidFill>
                  <a:schemeClr val="bg1"/>
                </a:solidFill>
                <a:latin typeface="Arial" pitchFamily="34" charset="0"/>
                <a:ea typeface="MS PGothic" pitchFamily="34" charset="-128"/>
              </a:defRPr>
            </a:lvl2pPr>
            <a:lvl3pPr marL="1143000" indent="-228600" defTabSz="863600">
              <a:defRPr sz="1000">
                <a:solidFill>
                  <a:schemeClr val="bg1"/>
                </a:solidFill>
                <a:latin typeface="Arial" pitchFamily="34" charset="0"/>
                <a:ea typeface="MS PGothic" pitchFamily="34" charset="-128"/>
              </a:defRPr>
            </a:lvl3pPr>
            <a:lvl4pPr marL="1600200" indent="-228600" defTabSz="863600">
              <a:defRPr sz="1000">
                <a:solidFill>
                  <a:schemeClr val="bg1"/>
                </a:solidFill>
                <a:latin typeface="Arial" pitchFamily="34" charset="0"/>
                <a:ea typeface="MS PGothic" pitchFamily="34" charset="-128"/>
              </a:defRPr>
            </a:lvl4pPr>
            <a:lvl5pPr marL="2057400" indent="-228600" defTabSz="863600">
              <a:defRPr sz="1000">
                <a:solidFill>
                  <a:schemeClr val="bg1"/>
                </a:solidFill>
                <a:latin typeface="Arial" pitchFamily="34" charset="0"/>
                <a:ea typeface="MS PGothic" pitchFamily="34" charset="-128"/>
              </a:defRPr>
            </a:lvl5pPr>
            <a:lvl6pPr marL="2514600" indent="-228600" defTabSz="863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defTabSz="863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defTabSz="863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defTabSz="863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spcAft>
                <a:spcPct val="65000"/>
              </a:spcAft>
            </a:pPr>
            <a:r>
              <a:rPr lang="en-US" altLang="en-US" sz="1400" u="none" dirty="0">
                <a:solidFill>
                  <a:schemeClr val="tx1"/>
                </a:solidFill>
                <a:latin typeface="+mj-lt"/>
              </a:rPr>
              <a:t>W vs Dabigatran 110</a:t>
            </a:r>
            <a:endParaRPr lang="ru-RU" altLang="en-US" sz="1400" u="none" dirty="0">
              <a:solidFill>
                <a:schemeClr val="tx1"/>
              </a:solidFill>
              <a:latin typeface="+mj-lt"/>
            </a:endParaRPr>
          </a:p>
          <a:p>
            <a:pPr eaLnBrk="1" hangingPunct="1">
              <a:lnSpc>
                <a:spcPct val="100000"/>
              </a:lnSpc>
              <a:spcBef>
                <a:spcPct val="0"/>
              </a:spcBef>
              <a:spcAft>
                <a:spcPct val="65000"/>
              </a:spcAft>
            </a:pPr>
            <a:r>
              <a:rPr lang="en-US" altLang="en-US" sz="1400" u="none" dirty="0">
                <a:solidFill>
                  <a:schemeClr val="tx1"/>
                </a:solidFill>
                <a:latin typeface="+mj-lt"/>
              </a:rPr>
              <a:t>W vs Rivaroxaban</a:t>
            </a:r>
          </a:p>
          <a:p>
            <a:pPr eaLnBrk="1" hangingPunct="1">
              <a:lnSpc>
                <a:spcPct val="100000"/>
              </a:lnSpc>
              <a:spcBef>
                <a:spcPct val="0"/>
              </a:spcBef>
              <a:spcAft>
                <a:spcPct val="65000"/>
              </a:spcAft>
            </a:pPr>
            <a:r>
              <a:rPr lang="en-US" altLang="en-US" sz="1400" u="none" dirty="0">
                <a:solidFill>
                  <a:schemeClr val="tx1"/>
                </a:solidFill>
                <a:latin typeface="+mj-lt"/>
              </a:rPr>
              <a:t>W vs Dabigatran 150</a:t>
            </a:r>
          </a:p>
          <a:p>
            <a:pPr eaLnBrk="1" hangingPunct="1">
              <a:lnSpc>
                <a:spcPct val="100000"/>
              </a:lnSpc>
              <a:spcBef>
                <a:spcPct val="0"/>
              </a:spcBef>
              <a:spcAft>
                <a:spcPct val="65000"/>
              </a:spcAft>
            </a:pPr>
            <a:r>
              <a:rPr lang="en-US" altLang="en-US" sz="1400" u="none" dirty="0">
                <a:solidFill>
                  <a:schemeClr val="tx1"/>
                </a:solidFill>
                <a:latin typeface="+mj-lt"/>
              </a:rPr>
              <a:t>W vs Apixaban 5</a:t>
            </a:r>
            <a:endParaRPr lang="ru-RU" altLang="en-US" sz="1400" u="none" dirty="0">
              <a:solidFill>
                <a:schemeClr val="tx1"/>
              </a:solidFill>
              <a:latin typeface="+mj-lt"/>
            </a:endParaRPr>
          </a:p>
        </p:txBody>
      </p:sp>
      <p:sp>
        <p:nvSpPr>
          <p:cNvPr id="133" name="Text Box 129"/>
          <p:cNvSpPr txBox="1">
            <a:spLocks noChangeArrowheads="1"/>
          </p:cNvSpPr>
          <p:nvPr/>
        </p:nvSpPr>
        <p:spPr bwMode="auto">
          <a:xfrm>
            <a:off x="6341732" y="4022680"/>
            <a:ext cx="2130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lnSpc>
                <a:spcPct val="100000"/>
              </a:lnSpc>
              <a:spcBef>
                <a:spcPct val="0"/>
              </a:spcBef>
            </a:pPr>
            <a:r>
              <a:rPr lang="en-GB" altLang="en-US" sz="2000" u="none" dirty="0">
                <a:solidFill>
                  <a:schemeClr val="tx1"/>
                </a:solidFill>
                <a:latin typeface="+mj-lt"/>
              </a:rPr>
              <a:t>Major bleeding</a:t>
            </a:r>
          </a:p>
        </p:txBody>
      </p:sp>
      <p:sp>
        <p:nvSpPr>
          <p:cNvPr id="134" name="Text Box 130"/>
          <p:cNvSpPr txBox="1">
            <a:spLocks noChangeArrowheads="1"/>
          </p:cNvSpPr>
          <p:nvPr/>
        </p:nvSpPr>
        <p:spPr bwMode="auto">
          <a:xfrm>
            <a:off x="5533694" y="1368380"/>
            <a:ext cx="3260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eaLnBrk="1" hangingPunct="1">
              <a:lnSpc>
                <a:spcPct val="100000"/>
              </a:lnSpc>
              <a:spcBef>
                <a:spcPct val="0"/>
              </a:spcBef>
            </a:pPr>
            <a:r>
              <a:rPr lang="en-GB" altLang="en-US" sz="2000" b="1" u="none" dirty="0" smtClean="0">
                <a:solidFill>
                  <a:schemeClr val="tx1"/>
                </a:solidFill>
                <a:latin typeface="+mj-lt"/>
              </a:rPr>
              <a:t>ICH</a:t>
            </a:r>
            <a:endParaRPr lang="en-GB" altLang="en-US" sz="2000" b="1" u="none" dirty="0">
              <a:solidFill>
                <a:schemeClr val="tx1"/>
              </a:solidFill>
              <a:latin typeface="+mj-lt"/>
            </a:endParaRPr>
          </a:p>
        </p:txBody>
      </p:sp>
      <p:sp>
        <p:nvSpPr>
          <p:cNvPr id="135" name="Line 15"/>
          <p:cNvSpPr>
            <a:spLocks noChangeShapeType="1"/>
          </p:cNvSpPr>
          <p:nvPr/>
        </p:nvSpPr>
        <p:spPr bwMode="auto">
          <a:xfrm flipV="1">
            <a:off x="8786482" y="3457530"/>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36" name="Line 14"/>
          <p:cNvSpPr>
            <a:spLocks noChangeShapeType="1"/>
          </p:cNvSpPr>
          <p:nvPr/>
        </p:nvSpPr>
        <p:spPr bwMode="auto">
          <a:xfrm flipV="1">
            <a:off x="7410119" y="5881643"/>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37" name="Line 14"/>
          <p:cNvSpPr>
            <a:spLocks noChangeShapeType="1"/>
          </p:cNvSpPr>
          <p:nvPr/>
        </p:nvSpPr>
        <p:spPr bwMode="auto">
          <a:xfrm flipV="1">
            <a:off x="7535532" y="5881643"/>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38" name="Line 14"/>
          <p:cNvSpPr>
            <a:spLocks noChangeShapeType="1"/>
          </p:cNvSpPr>
          <p:nvPr/>
        </p:nvSpPr>
        <p:spPr bwMode="auto">
          <a:xfrm flipV="1">
            <a:off x="7035469" y="5881643"/>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
        <p:nvSpPr>
          <p:cNvPr id="139" name="Line 14"/>
          <p:cNvSpPr>
            <a:spLocks noChangeShapeType="1"/>
          </p:cNvSpPr>
          <p:nvPr/>
        </p:nvSpPr>
        <p:spPr bwMode="auto">
          <a:xfrm flipV="1">
            <a:off x="7160882" y="5881643"/>
            <a:ext cx="0" cy="92075"/>
          </a:xfrm>
          <a:prstGeom prst="line">
            <a:avLst/>
          </a:prstGeom>
          <a:noFill/>
          <a:ln w="30226">
            <a:solidFill>
              <a:schemeClr val="tx2"/>
            </a:solidFill>
            <a:round/>
            <a:headEnd/>
            <a:tailEnd/>
          </a:ln>
          <a:extLst>
            <a:ext uri="{909E8E84-426E-40DD-AFC4-6F175D3DCCD1}">
              <a14:hiddenFill xmlns:a14="http://schemas.microsoft.com/office/drawing/2010/main">
                <a:noFill/>
              </a14:hiddenFill>
            </a:ext>
          </a:extLst>
        </p:spPr>
        <p:txBody>
          <a:bodyPr/>
          <a:lstStyle/>
          <a:p>
            <a:endParaRPr lang="en-GB" u="none" dirty="0">
              <a:latin typeface="+mj-lt"/>
            </a:endParaRPr>
          </a:p>
        </p:txBody>
      </p:sp>
    </p:spTree>
    <p:extLst>
      <p:ext uri="{BB962C8B-B14F-4D97-AF65-F5344CB8AC3E}">
        <p14:creationId xmlns:p14="http://schemas.microsoft.com/office/powerpoint/2010/main" val="2235371752"/>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 name="Table 142"/>
          <p:cNvGraphicFramePr>
            <a:graphicFrameLocks noGrp="1"/>
          </p:cNvGraphicFramePr>
          <p:nvPr>
            <p:extLst>
              <p:ext uri="{D42A27DB-BD31-4B8C-83A1-F6EECF244321}">
                <p14:modId xmlns:p14="http://schemas.microsoft.com/office/powerpoint/2010/main" val="1872194667"/>
              </p:ext>
            </p:extLst>
          </p:nvPr>
        </p:nvGraphicFramePr>
        <p:xfrm>
          <a:off x="650169" y="1019564"/>
          <a:ext cx="8035132" cy="4990221"/>
        </p:xfrm>
        <a:graphic>
          <a:graphicData uri="http://schemas.openxmlformats.org/drawingml/2006/table">
            <a:tbl>
              <a:tblPr firstRow="1" bandRow="1">
                <a:tableStyleId>{5C22544A-7EE6-4342-B048-85BDC9FD1C3A}</a:tableStyleId>
              </a:tblPr>
              <a:tblGrid>
                <a:gridCol w="6590007"/>
                <a:gridCol w="1445125"/>
              </a:tblGrid>
              <a:tr h="554469">
                <a:tc>
                  <a:txBody>
                    <a:bodyPr/>
                    <a:lstStyle/>
                    <a:p>
                      <a:r>
                        <a:rPr lang="en-US" sz="1600" dirty="0" smtClean="0">
                          <a:solidFill>
                            <a:schemeClr val="tx1"/>
                          </a:solidFill>
                        </a:rPr>
                        <a:t>Stroke and SEE: mITT on-treatment</a:t>
                      </a:r>
                      <a:endParaRPr lang="en-US" sz="1600"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20000"/>
                        <a:lumOff val="80000"/>
                      </a:schemeClr>
                    </a:solidFill>
                  </a:tcPr>
                </a:tc>
              </a:tr>
              <a:tr h="554469">
                <a:tc>
                  <a:txBody>
                    <a:bodyPr/>
                    <a:lstStyle/>
                    <a:p>
                      <a:r>
                        <a:rPr lang="en-US" sz="1400" b="1" dirty="0" smtClean="0">
                          <a:solidFill>
                            <a:schemeClr val="tx1"/>
                          </a:solidFill>
                        </a:rPr>
                        <a:t>Stroke and SEE: ITT</a:t>
                      </a:r>
                      <a:endParaRPr lang="en-US" sz="14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4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54469">
                <a:tc>
                  <a:txBody>
                    <a:bodyPr/>
                    <a:lstStyle/>
                    <a:p>
                      <a:r>
                        <a:rPr lang="en-US" sz="1400" dirty="0" smtClean="0">
                          <a:solidFill>
                            <a:schemeClr val="tx1"/>
                          </a:solidFill>
                        </a:rPr>
                        <a:t>Hemorrhagic</a:t>
                      </a:r>
                      <a:r>
                        <a:rPr lang="en-US" sz="1400" baseline="0" dirty="0" smtClean="0">
                          <a:solidFill>
                            <a:schemeClr val="tx1"/>
                          </a:solidFill>
                        </a:rPr>
                        <a:t> stroke: ITT</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554469">
                <a:tc>
                  <a:txBody>
                    <a:bodyPr/>
                    <a:lstStyle/>
                    <a:p>
                      <a:r>
                        <a:rPr lang="en-US" sz="1400" dirty="0" smtClean="0">
                          <a:solidFill>
                            <a:schemeClr val="tx1"/>
                          </a:solidFill>
                        </a:rPr>
                        <a:t>Ischemic stroke: ITT</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4469">
                <a:tc>
                  <a:txBody>
                    <a:bodyPr/>
                    <a:lstStyle/>
                    <a:p>
                      <a:r>
                        <a:rPr lang="en-US" sz="1400" b="1" dirty="0" smtClean="0">
                          <a:solidFill>
                            <a:schemeClr val="tx1"/>
                          </a:solidFill>
                        </a:rPr>
                        <a:t>Major bleed: safety cohort</a:t>
                      </a:r>
                      <a:endParaRPr lang="en-US" sz="14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554469">
                <a:tc>
                  <a:txBody>
                    <a:bodyPr/>
                    <a:lstStyle/>
                    <a:p>
                      <a:r>
                        <a:rPr lang="en-US" sz="1400" dirty="0" smtClean="0">
                          <a:solidFill>
                            <a:schemeClr val="tx1"/>
                          </a:solidFill>
                        </a:rPr>
                        <a:t>CRNM</a:t>
                      </a:r>
                      <a:r>
                        <a:rPr lang="en-US" sz="1400" baseline="0" dirty="0" smtClean="0">
                          <a:solidFill>
                            <a:schemeClr val="tx1"/>
                          </a:solidFill>
                        </a:rPr>
                        <a:t> bleed: safety cohort</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4469">
                <a:tc>
                  <a:txBody>
                    <a:bodyPr/>
                    <a:lstStyle/>
                    <a:p>
                      <a:r>
                        <a:rPr lang="en-US" sz="1400" dirty="0" smtClean="0">
                          <a:solidFill>
                            <a:schemeClr val="tx1"/>
                          </a:solidFill>
                        </a:rPr>
                        <a:t>Death: ITT</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554469">
                <a:tc>
                  <a:txBody>
                    <a:bodyPr/>
                    <a:lstStyle/>
                    <a:p>
                      <a:r>
                        <a:rPr lang="en-US" sz="1400" dirty="0" smtClean="0">
                          <a:solidFill>
                            <a:schemeClr val="tx1"/>
                          </a:solidFill>
                        </a:rPr>
                        <a:t>CV death:</a:t>
                      </a:r>
                      <a:r>
                        <a:rPr lang="en-US" sz="1400" baseline="0" dirty="0" smtClean="0">
                          <a:solidFill>
                            <a:schemeClr val="tx1"/>
                          </a:solidFill>
                        </a:rPr>
                        <a:t> ITT</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4469">
                <a:tc>
                  <a:txBody>
                    <a:bodyPr/>
                    <a:lstStyle/>
                    <a:p>
                      <a:r>
                        <a:rPr lang="en-US" sz="1400" dirty="0" smtClean="0">
                          <a:solidFill>
                            <a:schemeClr val="tx1"/>
                          </a:solidFill>
                        </a:rPr>
                        <a:t>Stroke,</a:t>
                      </a:r>
                      <a:r>
                        <a:rPr lang="en-US" sz="1400" baseline="0" dirty="0" smtClean="0">
                          <a:solidFill>
                            <a:schemeClr val="tx1"/>
                          </a:solidFill>
                        </a:rPr>
                        <a:t> SEE, major bleed, death: ITT</a:t>
                      </a:r>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bl>
          </a:graphicData>
        </a:graphic>
      </p:graphicFrame>
      <p:cxnSp>
        <p:nvCxnSpPr>
          <p:cNvPr id="49" name="Straight Connector 81"/>
          <p:cNvCxnSpPr>
            <a:cxnSpLocks noChangeShapeType="1"/>
          </p:cNvCxnSpPr>
          <p:nvPr/>
        </p:nvCxnSpPr>
        <p:spPr bwMode="auto">
          <a:xfrm flipH="1">
            <a:off x="5453062" y="4405223"/>
            <a:ext cx="908051" cy="0"/>
          </a:xfrm>
          <a:prstGeom prst="line">
            <a:avLst/>
          </a:prstGeom>
          <a:noFill/>
          <a:ln w="28575" algn="ctr">
            <a:solidFill>
              <a:schemeClr val="accent1"/>
            </a:solidFill>
            <a:round/>
            <a:headEnd/>
            <a:tailEnd/>
          </a:ln>
        </p:spPr>
      </p:cxnSp>
      <p:cxnSp>
        <p:nvCxnSpPr>
          <p:cNvPr id="51" name="Straight Connector 83"/>
          <p:cNvCxnSpPr>
            <a:cxnSpLocks noChangeShapeType="1"/>
          </p:cNvCxnSpPr>
          <p:nvPr/>
        </p:nvCxnSpPr>
        <p:spPr bwMode="auto">
          <a:xfrm>
            <a:off x="6384925" y="4333786"/>
            <a:ext cx="0" cy="144462"/>
          </a:xfrm>
          <a:prstGeom prst="line">
            <a:avLst/>
          </a:prstGeom>
          <a:noFill/>
          <a:ln w="28575" algn="ctr">
            <a:solidFill>
              <a:schemeClr val="accent1"/>
            </a:solidFill>
            <a:round/>
            <a:headEnd/>
            <a:tailEnd/>
          </a:ln>
        </p:spPr>
      </p:cxnSp>
      <p:sp>
        <p:nvSpPr>
          <p:cNvPr id="58" name="TextBox 113"/>
          <p:cNvSpPr txBox="1">
            <a:spLocks noChangeArrowheads="1"/>
          </p:cNvSpPr>
          <p:nvPr/>
        </p:nvSpPr>
        <p:spPr bwMode="auto">
          <a:xfrm>
            <a:off x="5559424" y="4417615"/>
            <a:ext cx="482824" cy="276999"/>
          </a:xfrm>
          <a:prstGeom prst="rect">
            <a:avLst/>
          </a:prstGeom>
          <a:noFill/>
          <a:ln w="9525">
            <a:noFill/>
            <a:miter lim="800000"/>
            <a:headEnd/>
            <a:tailEnd/>
          </a:ln>
        </p:spPr>
        <p:txBody>
          <a:bodyPr wrap="none">
            <a:spAutoFit/>
          </a:bodyPr>
          <a:lstStyle/>
          <a:p>
            <a:r>
              <a:rPr lang="en-GB" altLang="en-US" sz="1200" b="1" u="none" dirty="0">
                <a:latin typeface="+mj-lt"/>
                <a:ea typeface="ＭＳ Ｐゴシック" pitchFamily="34" charset="-128"/>
              </a:rPr>
              <a:t>0.87</a:t>
            </a:r>
          </a:p>
        </p:txBody>
      </p:sp>
      <p:sp>
        <p:nvSpPr>
          <p:cNvPr id="2" name="Title 1"/>
          <p:cNvSpPr>
            <a:spLocks noGrp="1"/>
          </p:cNvSpPr>
          <p:nvPr>
            <p:ph type="title"/>
          </p:nvPr>
        </p:nvSpPr>
        <p:spPr>
          <a:xfrm>
            <a:off x="364396" y="224808"/>
            <a:ext cx="8907462" cy="618631"/>
          </a:xfrm>
        </p:spPr>
        <p:txBody>
          <a:bodyPr/>
          <a:lstStyle/>
          <a:p>
            <a:r>
              <a:rPr lang="en-GB" dirty="0" smtClean="0"/>
              <a:t>Summary of ENGAGE TIMI-48 Results</a:t>
            </a:r>
            <a:endParaRPr lang="en-GB" dirty="0"/>
          </a:p>
        </p:txBody>
      </p:sp>
      <p:cxnSp>
        <p:nvCxnSpPr>
          <p:cNvPr id="3" name="Straight Connector 3"/>
          <p:cNvCxnSpPr>
            <a:cxnSpLocks noChangeShapeType="1"/>
          </p:cNvCxnSpPr>
          <p:nvPr/>
        </p:nvCxnSpPr>
        <p:spPr bwMode="auto">
          <a:xfrm>
            <a:off x="1828800" y="5927725"/>
            <a:ext cx="6754813" cy="0"/>
          </a:xfrm>
          <a:prstGeom prst="line">
            <a:avLst/>
          </a:prstGeom>
          <a:noFill/>
          <a:ln w="28575" algn="ctr">
            <a:solidFill>
              <a:schemeClr val="tx1"/>
            </a:solidFill>
            <a:prstDash val="solid"/>
            <a:round/>
            <a:headEnd/>
            <a:tailEnd/>
          </a:ln>
        </p:spPr>
      </p:cxnSp>
      <p:cxnSp>
        <p:nvCxnSpPr>
          <p:cNvPr id="4" name="Straight Connector 8"/>
          <p:cNvCxnSpPr>
            <a:cxnSpLocks noChangeShapeType="1"/>
          </p:cNvCxnSpPr>
          <p:nvPr/>
        </p:nvCxnSpPr>
        <p:spPr bwMode="auto">
          <a:xfrm>
            <a:off x="6361113" y="1019175"/>
            <a:ext cx="0" cy="5018088"/>
          </a:xfrm>
          <a:prstGeom prst="line">
            <a:avLst/>
          </a:prstGeom>
          <a:noFill/>
          <a:ln w="28575" algn="ctr">
            <a:solidFill>
              <a:schemeClr val="tx1"/>
            </a:solidFill>
            <a:round/>
            <a:headEnd/>
            <a:tailEnd/>
          </a:ln>
        </p:spPr>
      </p:cxnSp>
      <p:sp>
        <p:nvSpPr>
          <p:cNvPr id="5" name="TextBox 9"/>
          <p:cNvSpPr txBox="1">
            <a:spLocks noChangeArrowheads="1"/>
          </p:cNvSpPr>
          <p:nvPr/>
        </p:nvSpPr>
        <p:spPr bwMode="auto">
          <a:xfrm>
            <a:off x="3811588" y="6022975"/>
            <a:ext cx="532518" cy="307777"/>
          </a:xfrm>
          <a:prstGeom prst="rect">
            <a:avLst/>
          </a:prstGeom>
          <a:noFill/>
          <a:ln w="9525">
            <a:noFill/>
            <a:miter lim="800000"/>
            <a:headEnd/>
            <a:tailEnd/>
          </a:ln>
        </p:spPr>
        <p:txBody>
          <a:bodyPr wrap="none">
            <a:spAutoFit/>
          </a:bodyPr>
          <a:lstStyle/>
          <a:p>
            <a:r>
              <a:rPr lang="en-GB" altLang="en-US" sz="1400" u="none" dirty="0">
                <a:latin typeface="+mj-lt"/>
                <a:ea typeface="ＭＳ Ｐゴシック" pitchFamily="34" charset="-128"/>
              </a:rPr>
              <a:t>0.50</a:t>
            </a:r>
          </a:p>
        </p:txBody>
      </p:sp>
      <p:sp>
        <p:nvSpPr>
          <p:cNvPr id="6" name="TextBox 13"/>
          <p:cNvSpPr txBox="1">
            <a:spLocks noChangeArrowheads="1"/>
          </p:cNvSpPr>
          <p:nvPr/>
        </p:nvSpPr>
        <p:spPr bwMode="auto">
          <a:xfrm>
            <a:off x="6110288" y="6022975"/>
            <a:ext cx="532518" cy="307777"/>
          </a:xfrm>
          <a:prstGeom prst="rect">
            <a:avLst/>
          </a:prstGeom>
          <a:noFill/>
          <a:ln w="9525">
            <a:noFill/>
            <a:miter lim="800000"/>
            <a:headEnd/>
            <a:tailEnd/>
          </a:ln>
        </p:spPr>
        <p:txBody>
          <a:bodyPr wrap="none">
            <a:spAutoFit/>
          </a:bodyPr>
          <a:lstStyle/>
          <a:p>
            <a:r>
              <a:rPr lang="en-GB" altLang="en-US" sz="1400" u="none" dirty="0">
                <a:latin typeface="+mj-lt"/>
                <a:ea typeface="ＭＳ Ｐゴシック" pitchFamily="34" charset="-128"/>
              </a:rPr>
              <a:t>1.00</a:t>
            </a:r>
          </a:p>
        </p:txBody>
      </p:sp>
      <p:sp>
        <p:nvSpPr>
          <p:cNvPr id="17" name="TextBox 110"/>
          <p:cNvSpPr txBox="1">
            <a:spLocks noChangeArrowheads="1"/>
          </p:cNvSpPr>
          <p:nvPr/>
        </p:nvSpPr>
        <p:spPr bwMode="auto">
          <a:xfrm>
            <a:off x="8316913" y="6022975"/>
            <a:ext cx="532518" cy="307777"/>
          </a:xfrm>
          <a:prstGeom prst="rect">
            <a:avLst/>
          </a:prstGeom>
          <a:noFill/>
          <a:ln w="9525">
            <a:noFill/>
            <a:miter lim="800000"/>
            <a:headEnd/>
            <a:tailEnd/>
          </a:ln>
        </p:spPr>
        <p:txBody>
          <a:bodyPr wrap="none">
            <a:spAutoFit/>
          </a:bodyPr>
          <a:lstStyle/>
          <a:p>
            <a:r>
              <a:rPr lang="en-GB" altLang="en-US" sz="1400" u="none" dirty="0">
                <a:latin typeface="+mj-lt"/>
                <a:ea typeface="ＭＳ Ｐゴシック" pitchFamily="34" charset="-128"/>
              </a:rPr>
              <a:t>1.50</a:t>
            </a:r>
          </a:p>
        </p:txBody>
      </p:sp>
      <p:cxnSp>
        <p:nvCxnSpPr>
          <p:cNvPr id="18" name="Straight Connector 10"/>
          <p:cNvCxnSpPr>
            <a:cxnSpLocks noChangeShapeType="1"/>
          </p:cNvCxnSpPr>
          <p:nvPr/>
        </p:nvCxnSpPr>
        <p:spPr bwMode="auto">
          <a:xfrm>
            <a:off x="4064000" y="5927725"/>
            <a:ext cx="0" cy="109538"/>
          </a:xfrm>
          <a:prstGeom prst="line">
            <a:avLst/>
          </a:prstGeom>
          <a:noFill/>
          <a:ln w="28575" algn="ctr">
            <a:solidFill>
              <a:schemeClr val="tx1"/>
            </a:solidFill>
            <a:prstDash val="solid"/>
            <a:round/>
            <a:headEnd/>
            <a:tailEnd/>
          </a:ln>
        </p:spPr>
      </p:cxnSp>
      <p:cxnSp>
        <p:nvCxnSpPr>
          <p:cNvPr id="19" name="Straight Connector 111"/>
          <p:cNvCxnSpPr>
            <a:cxnSpLocks noChangeShapeType="1"/>
          </p:cNvCxnSpPr>
          <p:nvPr/>
        </p:nvCxnSpPr>
        <p:spPr bwMode="auto">
          <a:xfrm>
            <a:off x="8569325" y="5927725"/>
            <a:ext cx="0" cy="109538"/>
          </a:xfrm>
          <a:prstGeom prst="line">
            <a:avLst/>
          </a:prstGeom>
          <a:noFill/>
          <a:ln w="28575" algn="ctr">
            <a:solidFill>
              <a:schemeClr val="tx1"/>
            </a:solidFill>
            <a:prstDash val="solid"/>
            <a:round/>
            <a:headEnd/>
            <a:tailEnd/>
          </a:ln>
        </p:spPr>
      </p:cxnSp>
      <p:sp>
        <p:nvSpPr>
          <p:cNvPr id="23" name="TextBox 137"/>
          <p:cNvSpPr txBox="1">
            <a:spLocks noChangeArrowheads="1"/>
          </p:cNvSpPr>
          <p:nvPr/>
        </p:nvSpPr>
        <p:spPr bwMode="auto">
          <a:xfrm>
            <a:off x="4053110" y="6340475"/>
            <a:ext cx="1585690" cy="307777"/>
          </a:xfrm>
          <a:prstGeom prst="rect">
            <a:avLst/>
          </a:prstGeom>
          <a:noFill/>
          <a:ln w="9525">
            <a:noFill/>
            <a:miter lim="800000"/>
            <a:headEnd/>
            <a:tailEnd/>
          </a:ln>
        </p:spPr>
        <p:txBody>
          <a:bodyPr wrap="none">
            <a:spAutoFit/>
          </a:bodyPr>
          <a:lstStyle/>
          <a:p>
            <a:pPr algn="r"/>
            <a:r>
              <a:rPr lang="en-GB" altLang="en-US" sz="1400" b="1" u="none" dirty="0">
                <a:latin typeface="+mj-lt"/>
                <a:ea typeface="ＭＳ Ｐゴシック" pitchFamily="34" charset="-128"/>
              </a:rPr>
              <a:t>Edoxaban better</a:t>
            </a:r>
          </a:p>
        </p:txBody>
      </p:sp>
      <p:sp>
        <p:nvSpPr>
          <p:cNvPr id="24" name="TextBox 138"/>
          <p:cNvSpPr txBox="1">
            <a:spLocks noChangeArrowheads="1"/>
          </p:cNvSpPr>
          <p:nvPr/>
        </p:nvSpPr>
        <p:spPr bwMode="auto">
          <a:xfrm>
            <a:off x="6975475" y="6340475"/>
            <a:ext cx="1452385" cy="307777"/>
          </a:xfrm>
          <a:prstGeom prst="rect">
            <a:avLst/>
          </a:prstGeom>
          <a:noFill/>
          <a:ln w="9525">
            <a:noFill/>
            <a:miter lim="800000"/>
            <a:headEnd/>
            <a:tailEnd/>
          </a:ln>
        </p:spPr>
        <p:txBody>
          <a:bodyPr wrap="none">
            <a:spAutoFit/>
          </a:bodyPr>
          <a:lstStyle/>
          <a:p>
            <a:r>
              <a:rPr lang="en-GB" altLang="en-US" sz="1400" b="1" u="none" dirty="0">
                <a:latin typeface="+mj-lt"/>
                <a:ea typeface="ＭＳ Ｐゴシック" pitchFamily="34" charset="-128"/>
              </a:rPr>
              <a:t>Warfarin better</a:t>
            </a:r>
          </a:p>
        </p:txBody>
      </p:sp>
      <p:cxnSp>
        <p:nvCxnSpPr>
          <p:cNvPr id="25" name="Straight Arrow Connector 4"/>
          <p:cNvCxnSpPr>
            <a:cxnSpLocks noChangeShapeType="1"/>
          </p:cNvCxnSpPr>
          <p:nvPr/>
        </p:nvCxnSpPr>
        <p:spPr bwMode="auto">
          <a:xfrm flipH="1">
            <a:off x="3916363" y="6348413"/>
            <a:ext cx="2400300" cy="0"/>
          </a:xfrm>
          <a:prstGeom prst="straightConnector1">
            <a:avLst/>
          </a:prstGeom>
          <a:noFill/>
          <a:ln w="28575" algn="ctr">
            <a:solidFill>
              <a:schemeClr val="accent1"/>
            </a:solidFill>
            <a:round/>
            <a:headEnd/>
            <a:tailEnd type="triangle" w="med" len="med"/>
          </a:ln>
        </p:spPr>
      </p:cxnSp>
      <p:sp>
        <p:nvSpPr>
          <p:cNvPr id="26" name="Oval 97"/>
          <p:cNvSpPr>
            <a:spLocks noChangeArrowheads="1"/>
          </p:cNvSpPr>
          <p:nvPr/>
        </p:nvSpPr>
        <p:spPr bwMode="auto">
          <a:xfrm>
            <a:off x="5834063" y="5516540"/>
            <a:ext cx="144462" cy="144462"/>
          </a:xfrm>
          <a:prstGeom prst="ellipse">
            <a:avLst/>
          </a:prstGeom>
          <a:solidFill>
            <a:schemeClr val="accent1"/>
          </a:solidFill>
          <a:ln w="12700" algn="ctr">
            <a:solidFill>
              <a:schemeClr val="accent1"/>
            </a:solidFill>
            <a:round/>
            <a:headEnd/>
            <a:tailEnd/>
          </a:ln>
        </p:spPr>
        <p:txBody>
          <a:bodyPr/>
          <a:lstStyle/>
          <a:p>
            <a:endParaRPr lang="en-GB" altLang="en-US" sz="1800" u="none" dirty="0">
              <a:latin typeface="+mj-lt"/>
              <a:ea typeface="ＭＳ Ｐゴシック" pitchFamily="34" charset="-128"/>
            </a:endParaRPr>
          </a:p>
        </p:txBody>
      </p:sp>
      <p:cxnSp>
        <p:nvCxnSpPr>
          <p:cNvPr id="27" name="Straight Connector 98"/>
          <p:cNvCxnSpPr>
            <a:cxnSpLocks noChangeShapeType="1"/>
          </p:cNvCxnSpPr>
          <p:nvPr/>
        </p:nvCxnSpPr>
        <p:spPr bwMode="auto">
          <a:xfrm flipH="1">
            <a:off x="5600700" y="5589565"/>
            <a:ext cx="627063" cy="0"/>
          </a:xfrm>
          <a:prstGeom prst="line">
            <a:avLst/>
          </a:prstGeom>
          <a:noFill/>
          <a:ln w="28575" algn="ctr">
            <a:solidFill>
              <a:schemeClr val="accent1"/>
            </a:solidFill>
            <a:round/>
            <a:headEnd/>
            <a:tailEnd/>
          </a:ln>
        </p:spPr>
      </p:cxnSp>
      <p:cxnSp>
        <p:nvCxnSpPr>
          <p:cNvPr id="28" name="Straight Connector 99"/>
          <p:cNvCxnSpPr>
            <a:cxnSpLocks noChangeShapeType="1"/>
          </p:cNvCxnSpPr>
          <p:nvPr/>
        </p:nvCxnSpPr>
        <p:spPr bwMode="auto">
          <a:xfrm>
            <a:off x="5600700" y="5516540"/>
            <a:ext cx="0" cy="144462"/>
          </a:xfrm>
          <a:prstGeom prst="line">
            <a:avLst/>
          </a:prstGeom>
          <a:noFill/>
          <a:ln w="28575" algn="ctr">
            <a:solidFill>
              <a:schemeClr val="accent1"/>
            </a:solidFill>
            <a:round/>
            <a:headEnd/>
            <a:tailEnd/>
          </a:ln>
        </p:spPr>
      </p:cxnSp>
      <p:cxnSp>
        <p:nvCxnSpPr>
          <p:cNvPr id="29" name="Straight Connector 100"/>
          <p:cNvCxnSpPr>
            <a:cxnSpLocks noChangeShapeType="1"/>
          </p:cNvCxnSpPr>
          <p:nvPr/>
        </p:nvCxnSpPr>
        <p:spPr bwMode="auto">
          <a:xfrm>
            <a:off x="6227763" y="5516540"/>
            <a:ext cx="0" cy="144462"/>
          </a:xfrm>
          <a:prstGeom prst="line">
            <a:avLst/>
          </a:prstGeom>
          <a:noFill/>
          <a:ln w="28575" algn="ctr">
            <a:solidFill>
              <a:schemeClr val="accent1"/>
            </a:solidFill>
            <a:round/>
            <a:headEnd/>
            <a:tailEnd/>
          </a:ln>
        </p:spPr>
      </p:cxnSp>
      <p:sp>
        <p:nvSpPr>
          <p:cNvPr id="30" name="Oval 102"/>
          <p:cNvSpPr>
            <a:spLocks noChangeArrowheads="1"/>
          </p:cNvSpPr>
          <p:nvPr/>
        </p:nvSpPr>
        <p:spPr bwMode="auto">
          <a:xfrm>
            <a:off x="5519738" y="5811816"/>
            <a:ext cx="144462" cy="144462"/>
          </a:xfrm>
          <a:prstGeom prst="ellipse">
            <a:avLst/>
          </a:prstGeom>
          <a:solidFill>
            <a:schemeClr val="accent5"/>
          </a:solidFill>
          <a:ln w="12700" algn="ctr">
            <a:solidFill>
              <a:schemeClr val="accent5"/>
            </a:solidFill>
            <a:round/>
            <a:headEnd/>
            <a:tailEnd/>
          </a:ln>
        </p:spPr>
        <p:txBody>
          <a:bodyPr/>
          <a:lstStyle/>
          <a:p>
            <a:endParaRPr lang="en-GB" altLang="en-US" sz="1800" u="none" dirty="0">
              <a:latin typeface="+mj-lt"/>
              <a:ea typeface="ＭＳ Ｐゴシック" pitchFamily="34" charset="-128"/>
            </a:endParaRPr>
          </a:p>
        </p:txBody>
      </p:sp>
      <p:cxnSp>
        <p:nvCxnSpPr>
          <p:cNvPr id="31" name="Straight Connector 103"/>
          <p:cNvCxnSpPr>
            <a:cxnSpLocks noChangeShapeType="1"/>
          </p:cNvCxnSpPr>
          <p:nvPr/>
        </p:nvCxnSpPr>
        <p:spPr bwMode="auto">
          <a:xfrm flipV="1">
            <a:off x="5664200" y="5883253"/>
            <a:ext cx="246063" cy="1588"/>
          </a:xfrm>
          <a:prstGeom prst="line">
            <a:avLst/>
          </a:prstGeom>
          <a:noFill/>
          <a:ln w="28575" algn="ctr">
            <a:solidFill>
              <a:schemeClr val="accent5"/>
            </a:solidFill>
            <a:round/>
            <a:headEnd/>
            <a:tailEnd/>
          </a:ln>
        </p:spPr>
      </p:cxnSp>
      <p:cxnSp>
        <p:nvCxnSpPr>
          <p:cNvPr id="32" name="Straight Connector 104"/>
          <p:cNvCxnSpPr>
            <a:cxnSpLocks noChangeShapeType="1"/>
          </p:cNvCxnSpPr>
          <p:nvPr/>
        </p:nvCxnSpPr>
        <p:spPr bwMode="auto">
          <a:xfrm flipH="1">
            <a:off x="5243513" y="5884841"/>
            <a:ext cx="417512" cy="0"/>
          </a:xfrm>
          <a:prstGeom prst="line">
            <a:avLst/>
          </a:prstGeom>
          <a:noFill/>
          <a:ln w="28575" algn="ctr">
            <a:solidFill>
              <a:schemeClr val="accent5"/>
            </a:solidFill>
            <a:round/>
            <a:headEnd/>
            <a:tailEnd/>
          </a:ln>
        </p:spPr>
      </p:cxnSp>
      <p:cxnSp>
        <p:nvCxnSpPr>
          <p:cNvPr id="33" name="Straight Connector 105"/>
          <p:cNvCxnSpPr>
            <a:cxnSpLocks noChangeShapeType="1"/>
          </p:cNvCxnSpPr>
          <p:nvPr/>
        </p:nvCxnSpPr>
        <p:spPr bwMode="auto">
          <a:xfrm>
            <a:off x="5243513" y="5811816"/>
            <a:ext cx="0" cy="144462"/>
          </a:xfrm>
          <a:prstGeom prst="line">
            <a:avLst/>
          </a:prstGeom>
          <a:noFill/>
          <a:ln w="28575" algn="ctr">
            <a:solidFill>
              <a:schemeClr val="accent5"/>
            </a:solidFill>
            <a:round/>
            <a:headEnd/>
            <a:tailEnd/>
          </a:ln>
        </p:spPr>
      </p:cxnSp>
      <p:cxnSp>
        <p:nvCxnSpPr>
          <p:cNvPr id="34" name="Straight Connector 106"/>
          <p:cNvCxnSpPr>
            <a:cxnSpLocks noChangeShapeType="1"/>
          </p:cNvCxnSpPr>
          <p:nvPr/>
        </p:nvCxnSpPr>
        <p:spPr bwMode="auto">
          <a:xfrm>
            <a:off x="5910263" y="5811816"/>
            <a:ext cx="0" cy="144462"/>
          </a:xfrm>
          <a:prstGeom prst="line">
            <a:avLst/>
          </a:prstGeom>
          <a:noFill/>
          <a:ln w="28575" algn="ctr">
            <a:solidFill>
              <a:schemeClr val="accent5"/>
            </a:solidFill>
            <a:round/>
            <a:headEnd/>
            <a:tailEnd/>
          </a:ln>
        </p:spPr>
      </p:cxnSp>
      <p:sp>
        <p:nvSpPr>
          <p:cNvPr id="35" name="TextBox 26"/>
          <p:cNvSpPr txBox="1">
            <a:spLocks noChangeArrowheads="1"/>
          </p:cNvSpPr>
          <p:nvPr/>
        </p:nvSpPr>
        <p:spPr bwMode="auto">
          <a:xfrm>
            <a:off x="5683250" y="5303815"/>
            <a:ext cx="482824" cy="276999"/>
          </a:xfrm>
          <a:prstGeom prst="rect">
            <a:avLst/>
          </a:prstGeom>
          <a:noFill/>
          <a:ln w="9525">
            <a:noFill/>
            <a:miter lim="800000"/>
            <a:headEnd/>
            <a:tailEnd/>
          </a:ln>
        </p:spPr>
        <p:txBody>
          <a:bodyPr wrap="none">
            <a:spAutoFit/>
          </a:bodyPr>
          <a:lstStyle/>
          <a:p>
            <a:r>
              <a:rPr lang="en-GB" altLang="en-US" sz="1200" b="1" u="none" dirty="0">
                <a:latin typeface="+mj-lt"/>
                <a:ea typeface="ＭＳ Ｐゴシック" pitchFamily="34" charset="-128"/>
              </a:rPr>
              <a:t>0.89</a:t>
            </a:r>
          </a:p>
        </p:txBody>
      </p:sp>
      <p:sp>
        <p:nvSpPr>
          <p:cNvPr id="36" name="TextBox 109"/>
          <p:cNvSpPr txBox="1">
            <a:spLocks noChangeArrowheads="1"/>
          </p:cNvSpPr>
          <p:nvPr/>
        </p:nvSpPr>
        <p:spPr bwMode="auto">
          <a:xfrm>
            <a:off x="5360988" y="5610202"/>
            <a:ext cx="482824" cy="276999"/>
          </a:xfrm>
          <a:prstGeom prst="rect">
            <a:avLst/>
          </a:prstGeom>
          <a:noFill/>
          <a:ln w="9525">
            <a:noFill/>
            <a:miter lim="800000"/>
            <a:headEnd/>
            <a:tailEnd/>
          </a:ln>
        </p:spPr>
        <p:txBody>
          <a:bodyPr wrap="none">
            <a:spAutoFit/>
          </a:bodyPr>
          <a:lstStyle/>
          <a:p>
            <a:r>
              <a:rPr lang="en-GB" altLang="en-US" sz="1200" b="1" u="none" dirty="0">
                <a:latin typeface="+mj-lt"/>
                <a:ea typeface="ＭＳ Ｐゴシック" pitchFamily="34" charset="-128"/>
              </a:rPr>
              <a:t>0.83</a:t>
            </a:r>
          </a:p>
        </p:txBody>
      </p:sp>
      <p:sp>
        <p:nvSpPr>
          <p:cNvPr id="37" name="Oval 122"/>
          <p:cNvSpPr>
            <a:spLocks noChangeArrowheads="1"/>
          </p:cNvSpPr>
          <p:nvPr/>
        </p:nvSpPr>
        <p:spPr bwMode="auto">
          <a:xfrm>
            <a:off x="5605463" y="4963097"/>
            <a:ext cx="144462" cy="144462"/>
          </a:xfrm>
          <a:prstGeom prst="ellipse">
            <a:avLst/>
          </a:prstGeom>
          <a:solidFill>
            <a:schemeClr val="accent1"/>
          </a:solidFill>
          <a:ln w="12700" algn="ctr">
            <a:solidFill>
              <a:schemeClr val="accent1"/>
            </a:solidFill>
            <a:round/>
            <a:headEnd/>
            <a:tailEnd/>
          </a:ln>
        </p:spPr>
        <p:txBody>
          <a:bodyPr/>
          <a:lstStyle/>
          <a:p>
            <a:endParaRPr lang="en-GB" altLang="en-US" sz="1800" u="none" dirty="0">
              <a:latin typeface="+mj-lt"/>
              <a:ea typeface="ＭＳ Ｐゴシック" pitchFamily="34" charset="-128"/>
            </a:endParaRPr>
          </a:p>
        </p:txBody>
      </p:sp>
      <p:cxnSp>
        <p:nvCxnSpPr>
          <p:cNvPr id="38" name="Straight Connector 123"/>
          <p:cNvCxnSpPr>
            <a:cxnSpLocks noChangeShapeType="1"/>
          </p:cNvCxnSpPr>
          <p:nvPr/>
        </p:nvCxnSpPr>
        <p:spPr bwMode="auto">
          <a:xfrm flipH="1">
            <a:off x="5313363" y="5036122"/>
            <a:ext cx="917575" cy="0"/>
          </a:xfrm>
          <a:prstGeom prst="line">
            <a:avLst/>
          </a:prstGeom>
          <a:noFill/>
          <a:ln w="28575" algn="ctr">
            <a:solidFill>
              <a:schemeClr val="accent1"/>
            </a:solidFill>
            <a:round/>
            <a:headEnd/>
            <a:tailEnd/>
          </a:ln>
        </p:spPr>
      </p:cxnSp>
      <p:cxnSp>
        <p:nvCxnSpPr>
          <p:cNvPr id="39" name="Straight Connector 124"/>
          <p:cNvCxnSpPr>
            <a:cxnSpLocks noChangeShapeType="1"/>
          </p:cNvCxnSpPr>
          <p:nvPr/>
        </p:nvCxnSpPr>
        <p:spPr bwMode="auto">
          <a:xfrm>
            <a:off x="5313363" y="4963097"/>
            <a:ext cx="0" cy="144462"/>
          </a:xfrm>
          <a:prstGeom prst="line">
            <a:avLst/>
          </a:prstGeom>
          <a:noFill/>
          <a:ln w="28575" algn="ctr">
            <a:solidFill>
              <a:schemeClr val="accent1"/>
            </a:solidFill>
            <a:round/>
            <a:headEnd/>
            <a:tailEnd/>
          </a:ln>
        </p:spPr>
      </p:cxnSp>
      <p:cxnSp>
        <p:nvCxnSpPr>
          <p:cNvPr id="40" name="Straight Connector 125"/>
          <p:cNvCxnSpPr>
            <a:cxnSpLocks noChangeShapeType="1"/>
          </p:cNvCxnSpPr>
          <p:nvPr/>
        </p:nvCxnSpPr>
        <p:spPr bwMode="auto">
          <a:xfrm>
            <a:off x="6227763" y="4963097"/>
            <a:ext cx="0" cy="144462"/>
          </a:xfrm>
          <a:prstGeom prst="line">
            <a:avLst/>
          </a:prstGeom>
          <a:noFill/>
          <a:ln w="28575" algn="ctr">
            <a:solidFill>
              <a:schemeClr val="accent1"/>
            </a:solidFill>
            <a:round/>
            <a:headEnd/>
            <a:tailEnd/>
          </a:ln>
        </p:spPr>
      </p:cxnSp>
      <p:sp>
        <p:nvSpPr>
          <p:cNvPr id="41" name="Oval 126"/>
          <p:cNvSpPr>
            <a:spLocks noChangeArrowheads="1"/>
          </p:cNvSpPr>
          <p:nvPr/>
        </p:nvSpPr>
        <p:spPr bwMode="auto">
          <a:xfrm>
            <a:off x="5586413" y="5277423"/>
            <a:ext cx="144462" cy="144462"/>
          </a:xfrm>
          <a:prstGeom prst="ellipse">
            <a:avLst/>
          </a:prstGeom>
          <a:solidFill>
            <a:schemeClr val="accent5"/>
          </a:solidFill>
          <a:ln w="12700" algn="ctr">
            <a:solidFill>
              <a:schemeClr val="accent5"/>
            </a:solidFill>
            <a:round/>
            <a:headEnd/>
            <a:tailEnd/>
          </a:ln>
        </p:spPr>
        <p:txBody>
          <a:bodyPr/>
          <a:lstStyle/>
          <a:p>
            <a:endParaRPr lang="en-GB" altLang="en-US" sz="1800" u="none" dirty="0">
              <a:latin typeface="+mj-lt"/>
              <a:ea typeface="ＭＳ Ｐゴシック" pitchFamily="34" charset="-128"/>
            </a:endParaRPr>
          </a:p>
        </p:txBody>
      </p:sp>
      <p:cxnSp>
        <p:nvCxnSpPr>
          <p:cNvPr id="42" name="Straight Connector 127"/>
          <p:cNvCxnSpPr>
            <a:cxnSpLocks noChangeShapeType="1"/>
          </p:cNvCxnSpPr>
          <p:nvPr/>
        </p:nvCxnSpPr>
        <p:spPr bwMode="auto">
          <a:xfrm flipV="1">
            <a:off x="5730875" y="5348860"/>
            <a:ext cx="500063" cy="1588"/>
          </a:xfrm>
          <a:prstGeom prst="line">
            <a:avLst/>
          </a:prstGeom>
          <a:noFill/>
          <a:ln w="28575" algn="ctr">
            <a:solidFill>
              <a:schemeClr val="accent5"/>
            </a:solidFill>
            <a:round/>
            <a:headEnd/>
            <a:tailEnd/>
          </a:ln>
        </p:spPr>
      </p:cxnSp>
      <p:cxnSp>
        <p:nvCxnSpPr>
          <p:cNvPr id="43" name="Straight Connector 128"/>
          <p:cNvCxnSpPr>
            <a:cxnSpLocks noChangeShapeType="1"/>
          </p:cNvCxnSpPr>
          <p:nvPr/>
        </p:nvCxnSpPr>
        <p:spPr bwMode="auto">
          <a:xfrm flipH="1">
            <a:off x="5224463" y="5350448"/>
            <a:ext cx="503237" cy="0"/>
          </a:xfrm>
          <a:prstGeom prst="line">
            <a:avLst/>
          </a:prstGeom>
          <a:noFill/>
          <a:ln w="28575" algn="ctr">
            <a:solidFill>
              <a:schemeClr val="accent5"/>
            </a:solidFill>
            <a:round/>
            <a:headEnd/>
            <a:tailEnd/>
          </a:ln>
        </p:spPr>
      </p:cxnSp>
      <p:cxnSp>
        <p:nvCxnSpPr>
          <p:cNvPr id="44" name="Straight Connector 129"/>
          <p:cNvCxnSpPr>
            <a:cxnSpLocks noChangeShapeType="1"/>
          </p:cNvCxnSpPr>
          <p:nvPr/>
        </p:nvCxnSpPr>
        <p:spPr bwMode="auto">
          <a:xfrm>
            <a:off x="5224463" y="5277423"/>
            <a:ext cx="0" cy="144462"/>
          </a:xfrm>
          <a:prstGeom prst="line">
            <a:avLst/>
          </a:prstGeom>
          <a:noFill/>
          <a:ln w="28575" algn="ctr">
            <a:solidFill>
              <a:schemeClr val="accent5"/>
            </a:solidFill>
            <a:round/>
            <a:headEnd/>
            <a:tailEnd/>
          </a:ln>
        </p:spPr>
      </p:cxnSp>
      <p:cxnSp>
        <p:nvCxnSpPr>
          <p:cNvPr id="45" name="Straight Connector 130"/>
          <p:cNvCxnSpPr>
            <a:cxnSpLocks noChangeShapeType="1"/>
          </p:cNvCxnSpPr>
          <p:nvPr/>
        </p:nvCxnSpPr>
        <p:spPr bwMode="auto">
          <a:xfrm>
            <a:off x="6227763" y="5277423"/>
            <a:ext cx="0" cy="144462"/>
          </a:xfrm>
          <a:prstGeom prst="line">
            <a:avLst/>
          </a:prstGeom>
          <a:noFill/>
          <a:ln w="28575" algn="ctr">
            <a:solidFill>
              <a:schemeClr val="accent5"/>
            </a:solidFill>
            <a:round/>
            <a:headEnd/>
            <a:tailEnd/>
          </a:ln>
        </p:spPr>
      </p:cxnSp>
      <p:sp>
        <p:nvSpPr>
          <p:cNvPr id="46" name="TextBox 110"/>
          <p:cNvSpPr txBox="1">
            <a:spLocks noChangeArrowheads="1"/>
          </p:cNvSpPr>
          <p:nvPr/>
        </p:nvSpPr>
        <p:spPr bwMode="auto">
          <a:xfrm>
            <a:off x="5448300" y="4737672"/>
            <a:ext cx="482824" cy="276999"/>
          </a:xfrm>
          <a:prstGeom prst="rect">
            <a:avLst/>
          </a:prstGeom>
          <a:noFill/>
          <a:ln w="9525">
            <a:noFill/>
            <a:miter lim="800000"/>
            <a:headEnd/>
            <a:tailEnd/>
          </a:ln>
        </p:spPr>
        <p:txBody>
          <a:bodyPr wrap="none">
            <a:spAutoFit/>
          </a:bodyPr>
          <a:lstStyle/>
          <a:p>
            <a:r>
              <a:rPr lang="en-GB" altLang="en-US" sz="1200" b="1" u="none" dirty="0">
                <a:latin typeface="+mj-lt"/>
                <a:ea typeface="ＭＳ Ｐゴシック" pitchFamily="34" charset="-128"/>
              </a:rPr>
              <a:t>0.86</a:t>
            </a:r>
          </a:p>
        </p:txBody>
      </p:sp>
      <p:sp>
        <p:nvSpPr>
          <p:cNvPr id="47" name="TextBox 111"/>
          <p:cNvSpPr txBox="1">
            <a:spLocks noChangeArrowheads="1"/>
          </p:cNvSpPr>
          <p:nvPr/>
        </p:nvSpPr>
        <p:spPr bwMode="auto">
          <a:xfrm>
            <a:off x="5495931" y="5072634"/>
            <a:ext cx="482824" cy="276999"/>
          </a:xfrm>
          <a:prstGeom prst="rect">
            <a:avLst/>
          </a:prstGeom>
          <a:noFill/>
          <a:ln w="9525">
            <a:noFill/>
            <a:miter lim="800000"/>
            <a:headEnd/>
            <a:tailEnd/>
          </a:ln>
        </p:spPr>
        <p:txBody>
          <a:bodyPr wrap="none">
            <a:spAutoFit/>
          </a:bodyPr>
          <a:lstStyle/>
          <a:p>
            <a:r>
              <a:rPr lang="en-GB" altLang="en-US" sz="1200" b="1" u="none" dirty="0">
                <a:latin typeface="+mj-lt"/>
                <a:ea typeface="ＭＳ Ｐゴシック" pitchFamily="34" charset="-128"/>
              </a:rPr>
              <a:t>0.85</a:t>
            </a:r>
          </a:p>
        </p:txBody>
      </p:sp>
      <p:sp>
        <p:nvSpPr>
          <p:cNvPr id="48" name="Oval 80"/>
          <p:cNvSpPr>
            <a:spLocks noChangeArrowheads="1"/>
          </p:cNvSpPr>
          <p:nvPr/>
        </p:nvSpPr>
        <p:spPr bwMode="auto">
          <a:xfrm>
            <a:off x="5810249" y="4333786"/>
            <a:ext cx="144463" cy="144462"/>
          </a:xfrm>
          <a:prstGeom prst="ellipse">
            <a:avLst/>
          </a:prstGeom>
          <a:solidFill>
            <a:schemeClr val="accent1"/>
          </a:solidFill>
          <a:ln w="12700" algn="ctr">
            <a:solidFill>
              <a:schemeClr val="accent1"/>
            </a:solidFill>
            <a:round/>
            <a:headEnd/>
            <a:tailEnd/>
          </a:ln>
        </p:spPr>
        <p:txBody>
          <a:bodyPr/>
          <a:lstStyle/>
          <a:p>
            <a:endParaRPr lang="en-GB" altLang="en-US" sz="1800" u="none" dirty="0">
              <a:latin typeface="+mj-lt"/>
              <a:ea typeface="ＭＳ Ｐゴシック" pitchFamily="34" charset="-128"/>
            </a:endParaRPr>
          </a:p>
        </p:txBody>
      </p:sp>
      <p:cxnSp>
        <p:nvCxnSpPr>
          <p:cNvPr id="50" name="Straight Connector 82"/>
          <p:cNvCxnSpPr>
            <a:cxnSpLocks noChangeShapeType="1"/>
          </p:cNvCxnSpPr>
          <p:nvPr/>
        </p:nvCxnSpPr>
        <p:spPr bwMode="auto">
          <a:xfrm>
            <a:off x="5453062" y="4333786"/>
            <a:ext cx="0" cy="144462"/>
          </a:xfrm>
          <a:prstGeom prst="line">
            <a:avLst/>
          </a:prstGeom>
          <a:noFill/>
          <a:ln w="28575" algn="ctr">
            <a:solidFill>
              <a:schemeClr val="accent1"/>
            </a:solidFill>
            <a:round/>
            <a:headEnd/>
            <a:tailEnd/>
          </a:ln>
        </p:spPr>
      </p:cxnSp>
      <p:sp>
        <p:nvSpPr>
          <p:cNvPr id="52" name="Oval 88"/>
          <p:cNvSpPr>
            <a:spLocks noChangeArrowheads="1"/>
          </p:cNvSpPr>
          <p:nvPr/>
        </p:nvSpPr>
        <p:spPr bwMode="auto">
          <a:xfrm>
            <a:off x="5721349" y="4617970"/>
            <a:ext cx="144463" cy="142875"/>
          </a:xfrm>
          <a:prstGeom prst="ellipse">
            <a:avLst/>
          </a:prstGeom>
          <a:solidFill>
            <a:schemeClr val="accent5"/>
          </a:solidFill>
          <a:ln w="12700" algn="ctr">
            <a:solidFill>
              <a:schemeClr val="accent5"/>
            </a:solidFill>
            <a:round/>
            <a:headEnd/>
            <a:tailEnd/>
          </a:ln>
        </p:spPr>
        <p:txBody>
          <a:bodyPr/>
          <a:lstStyle/>
          <a:p>
            <a:endParaRPr lang="en-GB" altLang="en-US" sz="1800" u="none" dirty="0">
              <a:latin typeface="+mj-lt"/>
              <a:ea typeface="ＭＳ Ｐゴシック" pitchFamily="34" charset="-128"/>
            </a:endParaRPr>
          </a:p>
        </p:txBody>
      </p:sp>
      <p:cxnSp>
        <p:nvCxnSpPr>
          <p:cNvPr id="53" name="Straight Connector 89"/>
          <p:cNvCxnSpPr>
            <a:cxnSpLocks noChangeShapeType="1"/>
          </p:cNvCxnSpPr>
          <p:nvPr/>
        </p:nvCxnSpPr>
        <p:spPr bwMode="auto">
          <a:xfrm flipV="1">
            <a:off x="5865813" y="4687820"/>
            <a:ext cx="361950" cy="1587"/>
          </a:xfrm>
          <a:prstGeom prst="line">
            <a:avLst/>
          </a:prstGeom>
          <a:noFill/>
          <a:ln w="28575" algn="ctr">
            <a:solidFill>
              <a:schemeClr val="accent5"/>
            </a:solidFill>
            <a:round/>
            <a:headEnd/>
            <a:tailEnd/>
          </a:ln>
        </p:spPr>
      </p:cxnSp>
      <p:cxnSp>
        <p:nvCxnSpPr>
          <p:cNvPr id="54" name="Straight Connector 90"/>
          <p:cNvCxnSpPr>
            <a:cxnSpLocks noChangeShapeType="1"/>
          </p:cNvCxnSpPr>
          <p:nvPr/>
        </p:nvCxnSpPr>
        <p:spPr bwMode="auto">
          <a:xfrm flipH="1">
            <a:off x="5329237" y="4689407"/>
            <a:ext cx="471487" cy="0"/>
          </a:xfrm>
          <a:prstGeom prst="line">
            <a:avLst/>
          </a:prstGeom>
          <a:noFill/>
          <a:ln w="28575" algn="ctr">
            <a:solidFill>
              <a:schemeClr val="accent5"/>
            </a:solidFill>
            <a:round/>
            <a:headEnd/>
            <a:tailEnd/>
          </a:ln>
        </p:spPr>
      </p:cxnSp>
      <p:cxnSp>
        <p:nvCxnSpPr>
          <p:cNvPr id="55" name="Straight Connector 91"/>
          <p:cNvCxnSpPr>
            <a:cxnSpLocks noChangeShapeType="1"/>
          </p:cNvCxnSpPr>
          <p:nvPr/>
        </p:nvCxnSpPr>
        <p:spPr bwMode="auto">
          <a:xfrm>
            <a:off x="5314950" y="4617970"/>
            <a:ext cx="0" cy="142875"/>
          </a:xfrm>
          <a:prstGeom prst="line">
            <a:avLst/>
          </a:prstGeom>
          <a:noFill/>
          <a:ln w="28575" algn="ctr">
            <a:solidFill>
              <a:schemeClr val="accent5"/>
            </a:solidFill>
            <a:round/>
            <a:headEnd/>
            <a:tailEnd/>
          </a:ln>
        </p:spPr>
      </p:cxnSp>
      <p:cxnSp>
        <p:nvCxnSpPr>
          <p:cNvPr id="56" name="Straight Connector 92"/>
          <p:cNvCxnSpPr>
            <a:cxnSpLocks noChangeShapeType="1"/>
          </p:cNvCxnSpPr>
          <p:nvPr/>
        </p:nvCxnSpPr>
        <p:spPr bwMode="auto">
          <a:xfrm>
            <a:off x="6230938" y="4617970"/>
            <a:ext cx="0" cy="142875"/>
          </a:xfrm>
          <a:prstGeom prst="line">
            <a:avLst/>
          </a:prstGeom>
          <a:noFill/>
          <a:ln w="28575" algn="ctr">
            <a:solidFill>
              <a:schemeClr val="accent5"/>
            </a:solidFill>
            <a:round/>
            <a:headEnd/>
            <a:tailEnd/>
          </a:ln>
        </p:spPr>
      </p:cxnSp>
      <p:sp>
        <p:nvSpPr>
          <p:cNvPr id="57" name="TextBox 112"/>
          <p:cNvSpPr txBox="1">
            <a:spLocks noChangeArrowheads="1"/>
          </p:cNvSpPr>
          <p:nvPr/>
        </p:nvSpPr>
        <p:spPr bwMode="auto">
          <a:xfrm>
            <a:off x="5653087" y="4109948"/>
            <a:ext cx="482824" cy="276999"/>
          </a:xfrm>
          <a:prstGeom prst="rect">
            <a:avLst/>
          </a:prstGeom>
          <a:noFill/>
          <a:ln w="9525">
            <a:noFill/>
            <a:miter lim="800000"/>
            <a:headEnd/>
            <a:tailEnd/>
          </a:ln>
        </p:spPr>
        <p:txBody>
          <a:bodyPr wrap="none">
            <a:spAutoFit/>
          </a:bodyPr>
          <a:lstStyle/>
          <a:p>
            <a:r>
              <a:rPr lang="en-GB" altLang="en-US" sz="1200" b="1" u="none" dirty="0">
                <a:latin typeface="+mj-lt"/>
                <a:ea typeface="ＭＳ Ｐゴシック" pitchFamily="34" charset="-128"/>
              </a:rPr>
              <a:t>0.92</a:t>
            </a:r>
          </a:p>
        </p:txBody>
      </p:sp>
      <p:sp>
        <p:nvSpPr>
          <p:cNvPr id="59" name="Oval 63"/>
          <p:cNvSpPr>
            <a:spLocks noChangeArrowheads="1"/>
          </p:cNvSpPr>
          <p:nvPr/>
        </p:nvSpPr>
        <p:spPr bwMode="auto">
          <a:xfrm>
            <a:off x="4752975" y="4036592"/>
            <a:ext cx="144463" cy="144462"/>
          </a:xfrm>
          <a:prstGeom prst="ellipse">
            <a:avLst/>
          </a:prstGeom>
          <a:solidFill>
            <a:schemeClr val="accent5"/>
          </a:solidFill>
          <a:ln w="12700" algn="ctr">
            <a:solidFill>
              <a:schemeClr val="accent5"/>
            </a:solidFill>
            <a:round/>
            <a:headEnd/>
            <a:tailEnd/>
          </a:ln>
        </p:spPr>
        <p:txBody>
          <a:bodyPr/>
          <a:lstStyle/>
          <a:p>
            <a:endParaRPr lang="en-GB" altLang="en-US" sz="1800" u="none" dirty="0">
              <a:latin typeface="+mj-lt"/>
              <a:ea typeface="ＭＳ Ｐゴシック" pitchFamily="34" charset="-128"/>
            </a:endParaRPr>
          </a:p>
        </p:txBody>
      </p:sp>
      <p:cxnSp>
        <p:nvCxnSpPr>
          <p:cNvPr id="60" name="Straight Connector 64"/>
          <p:cNvCxnSpPr>
            <a:cxnSpLocks noChangeShapeType="1"/>
          </p:cNvCxnSpPr>
          <p:nvPr/>
        </p:nvCxnSpPr>
        <p:spPr bwMode="auto">
          <a:xfrm flipV="1">
            <a:off x="4897438" y="4108029"/>
            <a:ext cx="193675" cy="1588"/>
          </a:xfrm>
          <a:prstGeom prst="line">
            <a:avLst/>
          </a:prstGeom>
          <a:noFill/>
          <a:ln w="28575" algn="ctr">
            <a:solidFill>
              <a:schemeClr val="accent5"/>
            </a:solidFill>
            <a:round/>
            <a:headEnd/>
            <a:tailEnd/>
          </a:ln>
        </p:spPr>
      </p:cxnSp>
      <p:cxnSp>
        <p:nvCxnSpPr>
          <p:cNvPr id="61" name="Straight Connector 65"/>
          <p:cNvCxnSpPr>
            <a:cxnSpLocks noChangeShapeType="1"/>
          </p:cNvCxnSpPr>
          <p:nvPr/>
        </p:nvCxnSpPr>
        <p:spPr bwMode="auto">
          <a:xfrm flipH="1">
            <a:off x="4557713" y="4109617"/>
            <a:ext cx="274637" cy="0"/>
          </a:xfrm>
          <a:prstGeom prst="line">
            <a:avLst/>
          </a:prstGeom>
          <a:noFill/>
          <a:ln w="28575" algn="ctr">
            <a:solidFill>
              <a:schemeClr val="accent5"/>
            </a:solidFill>
            <a:round/>
            <a:headEnd/>
            <a:tailEnd/>
          </a:ln>
        </p:spPr>
      </p:cxnSp>
      <p:cxnSp>
        <p:nvCxnSpPr>
          <p:cNvPr id="62" name="Straight Connector 66"/>
          <p:cNvCxnSpPr>
            <a:cxnSpLocks noChangeShapeType="1"/>
          </p:cNvCxnSpPr>
          <p:nvPr/>
        </p:nvCxnSpPr>
        <p:spPr bwMode="auto">
          <a:xfrm>
            <a:off x="4557713" y="4036592"/>
            <a:ext cx="0" cy="144462"/>
          </a:xfrm>
          <a:prstGeom prst="line">
            <a:avLst/>
          </a:prstGeom>
          <a:noFill/>
          <a:ln w="28575" algn="ctr">
            <a:solidFill>
              <a:schemeClr val="accent5"/>
            </a:solidFill>
            <a:round/>
            <a:headEnd/>
            <a:tailEnd/>
          </a:ln>
        </p:spPr>
      </p:cxnSp>
      <p:cxnSp>
        <p:nvCxnSpPr>
          <p:cNvPr id="63" name="Straight Connector 67"/>
          <p:cNvCxnSpPr>
            <a:cxnSpLocks noChangeShapeType="1"/>
          </p:cNvCxnSpPr>
          <p:nvPr/>
        </p:nvCxnSpPr>
        <p:spPr bwMode="auto">
          <a:xfrm>
            <a:off x="5094288" y="4036592"/>
            <a:ext cx="0" cy="144462"/>
          </a:xfrm>
          <a:prstGeom prst="line">
            <a:avLst/>
          </a:prstGeom>
          <a:noFill/>
          <a:ln w="28575" algn="ctr">
            <a:solidFill>
              <a:schemeClr val="accent5"/>
            </a:solidFill>
            <a:round/>
            <a:headEnd/>
            <a:tailEnd/>
          </a:ln>
        </p:spPr>
      </p:cxnSp>
      <p:sp>
        <p:nvSpPr>
          <p:cNvPr id="64" name="Oval 71"/>
          <p:cNvSpPr>
            <a:spLocks noChangeArrowheads="1"/>
          </p:cNvSpPr>
          <p:nvPr/>
        </p:nvSpPr>
        <p:spPr bwMode="auto">
          <a:xfrm>
            <a:off x="5614988" y="3915942"/>
            <a:ext cx="144462" cy="142875"/>
          </a:xfrm>
          <a:prstGeom prst="ellipse">
            <a:avLst/>
          </a:prstGeom>
          <a:solidFill>
            <a:schemeClr val="accent1"/>
          </a:solidFill>
          <a:ln w="12700" algn="ctr">
            <a:solidFill>
              <a:schemeClr val="accent1"/>
            </a:solidFill>
            <a:round/>
            <a:headEnd/>
            <a:tailEnd/>
          </a:ln>
        </p:spPr>
        <p:txBody>
          <a:bodyPr/>
          <a:lstStyle/>
          <a:p>
            <a:endParaRPr lang="en-GB" altLang="en-US" sz="1800" u="none" dirty="0">
              <a:latin typeface="+mj-lt"/>
              <a:ea typeface="ＭＳ Ｐゴシック" pitchFamily="34" charset="-128"/>
            </a:endParaRPr>
          </a:p>
        </p:txBody>
      </p:sp>
      <p:cxnSp>
        <p:nvCxnSpPr>
          <p:cNvPr id="65" name="Straight Connector 72"/>
          <p:cNvCxnSpPr>
            <a:cxnSpLocks noChangeShapeType="1"/>
          </p:cNvCxnSpPr>
          <p:nvPr/>
        </p:nvCxnSpPr>
        <p:spPr bwMode="auto">
          <a:xfrm flipH="1">
            <a:off x="5441950" y="3987379"/>
            <a:ext cx="544513" cy="0"/>
          </a:xfrm>
          <a:prstGeom prst="line">
            <a:avLst/>
          </a:prstGeom>
          <a:noFill/>
          <a:ln w="28575" algn="ctr">
            <a:solidFill>
              <a:schemeClr val="accent1"/>
            </a:solidFill>
            <a:round/>
            <a:headEnd/>
            <a:tailEnd/>
          </a:ln>
        </p:spPr>
      </p:cxnSp>
      <p:cxnSp>
        <p:nvCxnSpPr>
          <p:cNvPr id="66" name="Straight Connector 73"/>
          <p:cNvCxnSpPr>
            <a:cxnSpLocks noChangeShapeType="1"/>
          </p:cNvCxnSpPr>
          <p:nvPr/>
        </p:nvCxnSpPr>
        <p:spPr bwMode="auto">
          <a:xfrm>
            <a:off x="5434013" y="3915942"/>
            <a:ext cx="0" cy="142875"/>
          </a:xfrm>
          <a:prstGeom prst="line">
            <a:avLst/>
          </a:prstGeom>
          <a:noFill/>
          <a:ln w="28575" algn="ctr">
            <a:solidFill>
              <a:schemeClr val="accent1"/>
            </a:solidFill>
            <a:round/>
            <a:headEnd/>
            <a:tailEnd/>
          </a:ln>
        </p:spPr>
      </p:cxnSp>
      <p:cxnSp>
        <p:nvCxnSpPr>
          <p:cNvPr id="67" name="Straight Connector 74"/>
          <p:cNvCxnSpPr>
            <a:cxnSpLocks noChangeShapeType="1"/>
          </p:cNvCxnSpPr>
          <p:nvPr/>
        </p:nvCxnSpPr>
        <p:spPr bwMode="auto">
          <a:xfrm>
            <a:off x="5986463" y="3915942"/>
            <a:ext cx="0" cy="142875"/>
          </a:xfrm>
          <a:prstGeom prst="line">
            <a:avLst/>
          </a:prstGeom>
          <a:noFill/>
          <a:ln w="28575" algn="ctr">
            <a:solidFill>
              <a:schemeClr val="accent1"/>
            </a:solidFill>
            <a:round/>
            <a:headEnd/>
            <a:tailEnd/>
          </a:ln>
        </p:spPr>
      </p:cxnSp>
      <p:sp>
        <p:nvSpPr>
          <p:cNvPr id="68" name="TextBox 114"/>
          <p:cNvSpPr txBox="1">
            <a:spLocks noChangeArrowheads="1"/>
          </p:cNvSpPr>
          <p:nvPr/>
        </p:nvSpPr>
        <p:spPr bwMode="auto">
          <a:xfrm>
            <a:off x="5459413" y="3685754"/>
            <a:ext cx="482824" cy="276999"/>
          </a:xfrm>
          <a:prstGeom prst="rect">
            <a:avLst/>
          </a:prstGeom>
          <a:noFill/>
          <a:ln w="9525">
            <a:noFill/>
            <a:miter lim="800000"/>
            <a:headEnd/>
            <a:tailEnd/>
          </a:ln>
        </p:spPr>
        <p:txBody>
          <a:bodyPr wrap="none">
            <a:spAutoFit/>
          </a:bodyPr>
          <a:lstStyle/>
          <a:p>
            <a:r>
              <a:rPr lang="en-GB" altLang="en-US" sz="1200" b="1" u="none" dirty="0">
                <a:latin typeface="+mj-lt"/>
                <a:ea typeface="ＭＳ Ｐゴシック" pitchFamily="34" charset="-128"/>
              </a:rPr>
              <a:t>0.86</a:t>
            </a:r>
          </a:p>
        </p:txBody>
      </p:sp>
      <p:sp>
        <p:nvSpPr>
          <p:cNvPr id="69" name="TextBox 115"/>
          <p:cNvSpPr txBox="1">
            <a:spLocks noChangeArrowheads="1"/>
          </p:cNvSpPr>
          <p:nvPr/>
        </p:nvSpPr>
        <p:spPr bwMode="auto">
          <a:xfrm>
            <a:off x="4592638" y="3811167"/>
            <a:ext cx="482824" cy="276999"/>
          </a:xfrm>
          <a:prstGeom prst="rect">
            <a:avLst/>
          </a:prstGeom>
          <a:noFill/>
          <a:ln w="9525">
            <a:noFill/>
            <a:miter lim="800000"/>
            <a:headEnd/>
            <a:tailEnd/>
          </a:ln>
        </p:spPr>
        <p:txBody>
          <a:bodyPr wrap="none">
            <a:spAutoFit/>
          </a:bodyPr>
          <a:lstStyle/>
          <a:p>
            <a:r>
              <a:rPr lang="en-GB" altLang="en-US" sz="1200" b="1" u="none" dirty="0">
                <a:latin typeface="+mj-lt"/>
                <a:ea typeface="ＭＳ Ｐゴシック" pitchFamily="34" charset="-128"/>
              </a:rPr>
              <a:t>0.66</a:t>
            </a:r>
          </a:p>
        </p:txBody>
      </p:sp>
      <p:sp>
        <p:nvSpPr>
          <p:cNvPr id="70" name="Oval 52"/>
          <p:cNvSpPr>
            <a:spLocks noChangeArrowheads="1"/>
          </p:cNvSpPr>
          <p:nvPr/>
        </p:nvSpPr>
        <p:spPr bwMode="auto">
          <a:xfrm>
            <a:off x="5327650" y="3447017"/>
            <a:ext cx="144463" cy="144463"/>
          </a:xfrm>
          <a:prstGeom prst="ellipse">
            <a:avLst/>
          </a:prstGeom>
          <a:solidFill>
            <a:schemeClr val="accent1"/>
          </a:solidFill>
          <a:ln w="12700" algn="ctr">
            <a:solidFill>
              <a:schemeClr val="accent1"/>
            </a:solidFill>
            <a:round/>
            <a:headEnd/>
            <a:tailEnd/>
          </a:ln>
        </p:spPr>
        <p:txBody>
          <a:bodyPr/>
          <a:lstStyle/>
          <a:p>
            <a:endParaRPr lang="en-GB" altLang="en-US" sz="1800" u="none" dirty="0">
              <a:latin typeface="+mj-lt"/>
              <a:ea typeface="ＭＳ Ｐゴシック" pitchFamily="34" charset="-128"/>
            </a:endParaRPr>
          </a:p>
        </p:txBody>
      </p:sp>
      <p:cxnSp>
        <p:nvCxnSpPr>
          <p:cNvPr id="71" name="Straight Connector 53"/>
          <p:cNvCxnSpPr>
            <a:cxnSpLocks noChangeShapeType="1"/>
          </p:cNvCxnSpPr>
          <p:nvPr/>
        </p:nvCxnSpPr>
        <p:spPr bwMode="auto">
          <a:xfrm flipH="1">
            <a:off x="5062538" y="3518456"/>
            <a:ext cx="847725" cy="0"/>
          </a:xfrm>
          <a:prstGeom prst="line">
            <a:avLst/>
          </a:prstGeom>
          <a:noFill/>
          <a:ln w="28575" algn="ctr">
            <a:solidFill>
              <a:schemeClr val="accent1"/>
            </a:solidFill>
            <a:round/>
            <a:headEnd/>
            <a:tailEnd/>
          </a:ln>
        </p:spPr>
      </p:cxnSp>
      <p:cxnSp>
        <p:nvCxnSpPr>
          <p:cNvPr id="72" name="Straight Connector 54"/>
          <p:cNvCxnSpPr>
            <a:cxnSpLocks noChangeShapeType="1"/>
          </p:cNvCxnSpPr>
          <p:nvPr/>
        </p:nvCxnSpPr>
        <p:spPr bwMode="auto">
          <a:xfrm>
            <a:off x="5062538" y="3447017"/>
            <a:ext cx="0" cy="144463"/>
          </a:xfrm>
          <a:prstGeom prst="line">
            <a:avLst/>
          </a:prstGeom>
          <a:noFill/>
          <a:ln w="28575" algn="ctr">
            <a:solidFill>
              <a:schemeClr val="accent1"/>
            </a:solidFill>
            <a:round/>
            <a:headEnd/>
            <a:tailEnd/>
          </a:ln>
        </p:spPr>
      </p:cxnSp>
      <p:cxnSp>
        <p:nvCxnSpPr>
          <p:cNvPr id="73" name="Straight Connector 55"/>
          <p:cNvCxnSpPr>
            <a:cxnSpLocks noChangeShapeType="1"/>
          </p:cNvCxnSpPr>
          <p:nvPr/>
        </p:nvCxnSpPr>
        <p:spPr bwMode="auto">
          <a:xfrm>
            <a:off x="5910263" y="3447017"/>
            <a:ext cx="0" cy="144463"/>
          </a:xfrm>
          <a:prstGeom prst="line">
            <a:avLst/>
          </a:prstGeom>
          <a:noFill/>
          <a:ln w="28575" algn="ctr">
            <a:solidFill>
              <a:schemeClr val="accent1"/>
            </a:solidFill>
            <a:round/>
            <a:headEnd/>
            <a:tailEnd/>
          </a:ln>
        </p:spPr>
      </p:cxnSp>
      <p:sp>
        <p:nvSpPr>
          <p:cNvPr id="74" name="Oval 57"/>
          <p:cNvSpPr>
            <a:spLocks noChangeArrowheads="1"/>
          </p:cNvSpPr>
          <p:nvPr/>
        </p:nvSpPr>
        <p:spPr bwMode="auto">
          <a:xfrm>
            <a:off x="3884613" y="3553381"/>
            <a:ext cx="144462" cy="144462"/>
          </a:xfrm>
          <a:prstGeom prst="ellipse">
            <a:avLst/>
          </a:prstGeom>
          <a:solidFill>
            <a:schemeClr val="accent5"/>
          </a:solidFill>
          <a:ln w="12700" algn="ctr">
            <a:solidFill>
              <a:schemeClr val="accent5"/>
            </a:solidFill>
            <a:round/>
            <a:headEnd/>
            <a:tailEnd/>
          </a:ln>
        </p:spPr>
        <p:txBody>
          <a:bodyPr/>
          <a:lstStyle/>
          <a:p>
            <a:endParaRPr lang="en-GB" altLang="en-US" sz="1800" u="none" dirty="0">
              <a:latin typeface="+mj-lt"/>
              <a:ea typeface="ＭＳ Ｐゴシック" pitchFamily="34" charset="-128"/>
            </a:endParaRPr>
          </a:p>
        </p:txBody>
      </p:sp>
      <p:cxnSp>
        <p:nvCxnSpPr>
          <p:cNvPr id="75" name="Straight Connector 58"/>
          <p:cNvCxnSpPr>
            <a:cxnSpLocks noChangeShapeType="1"/>
          </p:cNvCxnSpPr>
          <p:nvPr/>
        </p:nvCxnSpPr>
        <p:spPr bwMode="auto">
          <a:xfrm flipV="1">
            <a:off x="4029075" y="3624818"/>
            <a:ext cx="288925" cy="1588"/>
          </a:xfrm>
          <a:prstGeom prst="line">
            <a:avLst/>
          </a:prstGeom>
          <a:noFill/>
          <a:ln w="28575" algn="ctr">
            <a:solidFill>
              <a:schemeClr val="accent5"/>
            </a:solidFill>
            <a:round/>
            <a:headEnd/>
            <a:tailEnd/>
          </a:ln>
        </p:spPr>
      </p:cxnSp>
      <p:cxnSp>
        <p:nvCxnSpPr>
          <p:cNvPr id="76" name="Straight Connector 59"/>
          <p:cNvCxnSpPr>
            <a:cxnSpLocks noChangeShapeType="1"/>
          </p:cNvCxnSpPr>
          <p:nvPr/>
        </p:nvCxnSpPr>
        <p:spPr bwMode="auto">
          <a:xfrm flipH="1">
            <a:off x="3633788" y="3626406"/>
            <a:ext cx="325437" cy="0"/>
          </a:xfrm>
          <a:prstGeom prst="line">
            <a:avLst/>
          </a:prstGeom>
          <a:noFill/>
          <a:ln w="28575" algn="ctr">
            <a:solidFill>
              <a:schemeClr val="accent5"/>
            </a:solidFill>
            <a:round/>
            <a:headEnd/>
            <a:tailEnd/>
          </a:ln>
        </p:spPr>
      </p:cxnSp>
      <p:cxnSp>
        <p:nvCxnSpPr>
          <p:cNvPr id="77" name="Straight Connector 60"/>
          <p:cNvCxnSpPr>
            <a:cxnSpLocks noChangeShapeType="1"/>
          </p:cNvCxnSpPr>
          <p:nvPr/>
        </p:nvCxnSpPr>
        <p:spPr bwMode="auto">
          <a:xfrm>
            <a:off x="3633788" y="3553381"/>
            <a:ext cx="0" cy="144462"/>
          </a:xfrm>
          <a:prstGeom prst="line">
            <a:avLst/>
          </a:prstGeom>
          <a:noFill/>
          <a:ln w="28575" algn="ctr">
            <a:solidFill>
              <a:schemeClr val="accent5"/>
            </a:solidFill>
            <a:round/>
            <a:headEnd/>
            <a:tailEnd/>
          </a:ln>
        </p:spPr>
      </p:cxnSp>
      <p:cxnSp>
        <p:nvCxnSpPr>
          <p:cNvPr id="78" name="Straight Connector 61"/>
          <p:cNvCxnSpPr>
            <a:cxnSpLocks noChangeShapeType="1"/>
          </p:cNvCxnSpPr>
          <p:nvPr/>
        </p:nvCxnSpPr>
        <p:spPr bwMode="auto">
          <a:xfrm>
            <a:off x="4318000" y="3553381"/>
            <a:ext cx="0" cy="144462"/>
          </a:xfrm>
          <a:prstGeom prst="line">
            <a:avLst/>
          </a:prstGeom>
          <a:noFill/>
          <a:ln w="28575" algn="ctr">
            <a:solidFill>
              <a:schemeClr val="accent5"/>
            </a:solidFill>
            <a:round/>
            <a:headEnd/>
            <a:tailEnd/>
          </a:ln>
        </p:spPr>
      </p:cxnSp>
      <p:sp>
        <p:nvSpPr>
          <p:cNvPr id="79" name="TextBox 120"/>
          <p:cNvSpPr txBox="1">
            <a:spLocks noChangeArrowheads="1"/>
          </p:cNvSpPr>
          <p:nvPr/>
        </p:nvSpPr>
        <p:spPr bwMode="auto">
          <a:xfrm>
            <a:off x="5154613" y="3213655"/>
            <a:ext cx="482824" cy="276999"/>
          </a:xfrm>
          <a:prstGeom prst="rect">
            <a:avLst/>
          </a:prstGeom>
          <a:noFill/>
          <a:ln w="9525">
            <a:noFill/>
            <a:miter lim="800000"/>
            <a:headEnd/>
            <a:tailEnd/>
          </a:ln>
        </p:spPr>
        <p:txBody>
          <a:bodyPr wrap="none">
            <a:spAutoFit/>
          </a:bodyPr>
          <a:lstStyle/>
          <a:p>
            <a:r>
              <a:rPr lang="en-GB" altLang="en-US" sz="1200" b="1" u="none" dirty="0">
                <a:latin typeface="+mj-lt"/>
                <a:ea typeface="ＭＳ Ｐゴシック" pitchFamily="34" charset="-128"/>
              </a:rPr>
              <a:t>0.80</a:t>
            </a:r>
          </a:p>
        </p:txBody>
      </p:sp>
      <p:sp>
        <p:nvSpPr>
          <p:cNvPr id="80" name="TextBox 121"/>
          <p:cNvSpPr txBox="1">
            <a:spLocks noChangeArrowheads="1"/>
          </p:cNvSpPr>
          <p:nvPr/>
        </p:nvSpPr>
        <p:spPr bwMode="auto">
          <a:xfrm>
            <a:off x="3722688" y="3324780"/>
            <a:ext cx="482824" cy="276999"/>
          </a:xfrm>
          <a:prstGeom prst="rect">
            <a:avLst/>
          </a:prstGeom>
          <a:noFill/>
          <a:ln w="9525">
            <a:noFill/>
            <a:miter lim="800000"/>
            <a:headEnd/>
            <a:tailEnd/>
          </a:ln>
        </p:spPr>
        <p:txBody>
          <a:bodyPr wrap="none">
            <a:spAutoFit/>
          </a:bodyPr>
          <a:lstStyle/>
          <a:p>
            <a:r>
              <a:rPr lang="en-GB" altLang="en-US" sz="1200" b="1" u="none" dirty="0">
                <a:latin typeface="+mj-lt"/>
                <a:ea typeface="ＭＳ Ｐゴシック" pitchFamily="34" charset="-128"/>
              </a:rPr>
              <a:t>0.47</a:t>
            </a:r>
          </a:p>
        </p:txBody>
      </p:sp>
      <p:sp>
        <p:nvSpPr>
          <p:cNvPr id="83" name="Oval 46"/>
          <p:cNvSpPr>
            <a:spLocks noChangeArrowheads="1"/>
          </p:cNvSpPr>
          <p:nvPr/>
        </p:nvSpPr>
        <p:spPr bwMode="auto">
          <a:xfrm>
            <a:off x="6653213" y="1371886"/>
            <a:ext cx="142875" cy="144463"/>
          </a:xfrm>
          <a:prstGeom prst="ellipse">
            <a:avLst/>
          </a:prstGeom>
          <a:solidFill>
            <a:schemeClr val="accent5"/>
          </a:solidFill>
          <a:ln w="12700" algn="ctr">
            <a:solidFill>
              <a:schemeClr val="accent5"/>
            </a:solidFill>
            <a:round/>
            <a:headEnd/>
            <a:tailEnd/>
          </a:ln>
        </p:spPr>
        <p:txBody>
          <a:bodyPr/>
          <a:lstStyle/>
          <a:p>
            <a:endParaRPr lang="en-GB" altLang="en-US" sz="1800" u="none" dirty="0">
              <a:latin typeface="+mj-lt"/>
              <a:ea typeface="ＭＳ Ｐゴシック" pitchFamily="34" charset="-128"/>
            </a:endParaRPr>
          </a:p>
        </p:txBody>
      </p:sp>
      <p:sp>
        <p:nvSpPr>
          <p:cNvPr id="85" name="Oval 35"/>
          <p:cNvSpPr>
            <a:spLocks noChangeArrowheads="1"/>
          </p:cNvSpPr>
          <p:nvPr/>
        </p:nvSpPr>
        <p:spPr bwMode="auto">
          <a:xfrm>
            <a:off x="5708650" y="1698913"/>
            <a:ext cx="144463" cy="144462"/>
          </a:xfrm>
          <a:prstGeom prst="ellipse">
            <a:avLst/>
          </a:prstGeom>
          <a:solidFill>
            <a:schemeClr val="accent1"/>
          </a:solidFill>
          <a:ln w="12700" algn="ctr">
            <a:solidFill>
              <a:schemeClr val="accent1"/>
            </a:solidFill>
            <a:round/>
            <a:headEnd/>
            <a:tailEnd/>
          </a:ln>
        </p:spPr>
        <p:txBody>
          <a:bodyPr/>
          <a:lstStyle/>
          <a:p>
            <a:endParaRPr lang="en-GB" altLang="en-US" sz="1800" u="none" dirty="0">
              <a:latin typeface="+mj-lt"/>
              <a:ea typeface="ＭＳ Ｐゴシック" pitchFamily="34" charset="-128"/>
            </a:endParaRPr>
          </a:p>
        </p:txBody>
      </p:sp>
      <p:cxnSp>
        <p:nvCxnSpPr>
          <p:cNvPr id="86" name="Straight Connector 36"/>
          <p:cNvCxnSpPr>
            <a:cxnSpLocks noChangeShapeType="1"/>
          </p:cNvCxnSpPr>
          <p:nvPr/>
        </p:nvCxnSpPr>
        <p:spPr bwMode="auto">
          <a:xfrm>
            <a:off x="5794375" y="1771937"/>
            <a:ext cx="811213" cy="0"/>
          </a:xfrm>
          <a:prstGeom prst="line">
            <a:avLst/>
          </a:prstGeom>
          <a:noFill/>
          <a:ln w="28575" algn="ctr">
            <a:solidFill>
              <a:schemeClr val="accent1"/>
            </a:solidFill>
            <a:round/>
            <a:headEnd/>
            <a:tailEnd/>
          </a:ln>
        </p:spPr>
      </p:cxnSp>
      <p:cxnSp>
        <p:nvCxnSpPr>
          <p:cNvPr id="87" name="Straight Connector 43"/>
          <p:cNvCxnSpPr>
            <a:cxnSpLocks noChangeShapeType="1"/>
          </p:cNvCxnSpPr>
          <p:nvPr/>
        </p:nvCxnSpPr>
        <p:spPr bwMode="auto">
          <a:xfrm>
            <a:off x="5130800" y="1698913"/>
            <a:ext cx="0" cy="144462"/>
          </a:xfrm>
          <a:prstGeom prst="line">
            <a:avLst/>
          </a:prstGeom>
          <a:noFill/>
          <a:ln w="28575" algn="ctr">
            <a:solidFill>
              <a:schemeClr val="accent1"/>
            </a:solidFill>
            <a:round/>
            <a:headEnd/>
            <a:tailEnd/>
          </a:ln>
        </p:spPr>
      </p:cxnSp>
      <p:cxnSp>
        <p:nvCxnSpPr>
          <p:cNvPr id="88" name="Straight Connector 44"/>
          <p:cNvCxnSpPr>
            <a:cxnSpLocks noChangeShapeType="1"/>
          </p:cNvCxnSpPr>
          <p:nvPr/>
        </p:nvCxnSpPr>
        <p:spPr bwMode="auto">
          <a:xfrm>
            <a:off x="6599238" y="1698913"/>
            <a:ext cx="0" cy="144462"/>
          </a:xfrm>
          <a:prstGeom prst="line">
            <a:avLst/>
          </a:prstGeom>
          <a:noFill/>
          <a:ln w="28575" algn="ctr">
            <a:solidFill>
              <a:schemeClr val="accent1"/>
            </a:solidFill>
            <a:round/>
            <a:headEnd/>
            <a:tailEnd/>
          </a:ln>
        </p:spPr>
      </p:cxnSp>
      <p:sp>
        <p:nvSpPr>
          <p:cNvPr id="89" name="Oval 46"/>
          <p:cNvSpPr>
            <a:spLocks noChangeArrowheads="1"/>
          </p:cNvSpPr>
          <p:nvPr/>
        </p:nvSpPr>
        <p:spPr bwMode="auto">
          <a:xfrm>
            <a:off x="6819900" y="1860837"/>
            <a:ext cx="144463" cy="144462"/>
          </a:xfrm>
          <a:prstGeom prst="ellipse">
            <a:avLst/>
          </a:prstGeom>
          <a:solidFill>
            <a:schemeClr val="accent5"/>
          </a:solidFill>
          <a:ln w="12700" algn="ctr">
            <a:solidFill>
              <a:schemeClr val="accent5"/>
            </a:solidFill>
            <a:round/>
            <a:headEnd/>
            <a:tailEnd/>
          </a:ln>
        </p:spPr>
        <p:txBody>
          <a:bodyPr/>
          <a:lstStyle/>
          <a:p>
            <a:endParaRPr lang="en-GB" altLang="en-US" sz="1800" u="none" dirty="0">
              <a:latin typeface="+mj-lt"/>
              <a:ea typeface="ＭＳ Ｐゴシック" pitchFamily="34" charset="-128"/>
            </a:endParaRPr>
          </a:p>
        </p:txBody>
      </p:sp>
      <p:cxnSp>
        <p:nvCxnSpPr>
          <p:cNvPr id="90" name="Straight Connector 49"/>
          <p:cNvCxnSpPr>
            <a:cxnSpLocks noChangeShapeType="1"/>
          </p:cNvCxnSpPr>
          <p:nvPr/>
        </p:nvCxnSpPr>
        <p:spPr bwMode="auto">
          <a:xfrm>
            <a:off x="6100763" y="1870362"/>
            <a:ext cx="0" cy="144462"/>
          </a:xfrm>
          <a:prstGeom prst="line">
            <a:avLst/>
          </a:prstGeom>
          <a:noFill/>
          <a:ln w="28575" algn="ctr">
            <a:solidFill>
              <a:schemeClr val="accent5"/>
            </a:solidFill>
            <a:round/>
            <a:headEnd/>
            <a:tailEnd/>
          </a:ln>
        </p:spPr>
      </p:cxnSp>
      <p:cxnSp>
        <p:nvCxnSpPr>
          <p:cNvPr id="91" name="Straight Connector 50"/>
          <p:cNvCxnSpPr>
            <a:cxnSpLocks noChangeShapeType="1"/>
          </p:cNvCxnSpPr>
          <p:nvPr/>
        </p:nvCxnSpPr>
        <p:spPr bwMode="auto">
          <a:xfrm>
            <a:off x="7872413" y="1870362"/>
            <a:ext cx="0" cy="144462"/>
          </a:xfrm>
          <a:prstGeom prst="line">
            <a:avLst/>
          </a:prstGeom>
          <a:noFill/>
          <a:ln w="28575" algn="ctr">
            <a:solidFill>
              <a:schemeClr val="accent5"/>
            </a:solidFill>
            <a:round/>
            <a:headEnd/>
            <a:tailEnd/>
          </a:ln>
        </p:spPr>
      </p:cxnSp>
      <p:cxnSp>
        <p:nvCxnSpPr>
          <p:cNvPr id="92" name="Straight Connector 90"/>
          <p:cNvCxnSpPr>
            <a:cxnSpLocks noChangeShapeType="1"/>
          </p:cNvCxnSpPr>
          <p:nvPr/>
        </p:nvCxnSpPr>
        <p:spPr bwMode="auto">
          <a:xfrm flipH="1">
            <a:off x="6115050" y="1938624"/>
            <a:ext cx="766763" cy="0"/>
          </a:xfrm>
          <a:prstGeom prst="line">
            <a:avLst/>
          </a:prstGeom>
          <a:noFill/>
          <a:ln w="28575" algn="ctr">
            <a:solidFill>
              <a:schemeClr val="accent5"/>
            </a:solidFill>
            <a:round/>
            <a:headEnd/>
            <a:tailEnd/>
          </a:ln>
        </p:spPr>
      </p:cxnSp>
      <p:cxnSp>
        <p:nvCxnSpPr>
          <p:cNvPr id="93" name="Straight Connector 90"/>
          <p:cNvCxnSpPr>
            <a:cxnSpLocks noChangeShapeType="1"/>
          </p:cNvCxnSpPr>
          <p:nvPr/>
        </p:nvCxnSpPr>
        <p:spPr bwMode="auto">
          <a:xfrm flipH="1">
            <a:off x="6802438" y="1938624"/>
            <a:ext cx="1073150" cy="0"/>
          </a:xfrm>
          <a:prstGeom prst="line">
            <a:avLst/>
          </a:prstGeom>
          <a:noFill/>
          <a:ln w="28575" algn="ctr">
            <a:solidFill>
              <a:schemeClr val="accent5"/>
            </a:solidFill>
            <a:round/>
            <a:headEnd/>
            <a:tailEnd/>
          </a:ln>
        </p:spPr>
      </p:cxnSp>
      <p:cxnSp>
        <p:nvCxnSpPr>
          <p:cNvPr id="94" name="Straight Connector 81"/>
          <p:cNvCxnSpPr>
            <a:cxnSpLocks noChangeShapeType="1"/>
          </p:cNvCxnSpPr>
          <p:nvPr/>
        </p:nvCxnSpPr>
        <p:spPr bwMode="auto">
          <a:xfrm flipH="1">
            <a:off x="5143500" y="1775112"/>
            <a:ext cx="638175" cy="0"/>
          </a:xfrm>
          <a:prstGeom prst="line">
            <a:avLst/>
          </a:prstGeom>
          <a:noFill/>
          <a:ln w="28575" algn="ctr">
            <a:solidFill>
              <a:schemeClr val="accent1"/>
            </a:solidFill>
            <a:round/>
            <a:headEnd/>
            <a:tailEnd/>
          </a:ln>
        </p:spPr>
      </p:cxnSp>
      <p:sp>
        <p:nvSpPr>
          <p:cNvPr id="95" name="TextBox 145"/>
          <p:cNvSpPr txBox="1">
            <a:spLocks noChangeArrowheads="1"/>
          </p:cNvSpPr>
          <p:nvPr/>
        </p:nvSpPr>
        <p:spPr bwMode="auto">
          <a:xfrm>
            <a:off x="5549898" y="1489361"/>
            <a:ext cx="482824" cy="276999"/>
          </a:xfrm>
          <a:prstGeom prst="rect">
            <a:avLst/>
          </a:prstGeom>
          <a:noFill/>
          <a:ln w="9525">
            <a:noFill/>
            <a:miter lim="800000"/>
            <a:headEnd/>
            <a:tailEnd/>
          </a:ln>
        </p:spPr>
        <p:txBody>
          <a:bodyPr wrap="none">
            <a:spAutoFit/>
          </a:bodyPr>
          <a:lstStyle/>
          <a:p>
            <a:r>
              <a:rPr lang="en-GB" altLang="en-US" sz="1200" b="1" u="none" dirty="0">
                <a:latin typeface="+mj-lt"/>
                <a:ea typeface="ＭＳ Ｐゴシック" pitchFamily="34" charset="-128"/>
              </a:rPr>
              <a:t>0.87</a:t>
            </a:r>
          </a:p>
        </p:txBody>
      </p:sp>
      <p:sp>
        <p:nvSpPr>
          <p:cNvPr id="96" name="TextBox 146"/>
          <p:cNvSpPr txBox="1">
            <a:spLocks noChangeArrowheads="1"/>
          </p:cNvSpPr>
          <p:nvPr/>
        </p:nvSpPr>
        <p:spPr bwMode="auto">
          <a:xfrm>
            <a:off x="6662738" y="1641763"/>
            <a:ext cx="482824" cy="276999"/>
          </a:xfrm>
          <a:prstGeom prst="rect">
            <a:avLst/>
          </a:prstGeom>
          <a:noFill/>
          <a:ln w="9525">
            <a:noFill/>
            <a:miter lim="800000"/>
            <a:headEnd/>
            <a:tailEnd/>
          </a:ln>
        </p:spPr>
        <p:txBody>
          <a:bodyPr wrap="none">
            <a:spAutoFit/>
          </a:bodyPr>
          <a:lstStyle/>
          <a:p>
            <a:r>
              <a:rPr lang="en-GB" altLang="en-US" sz="1200" b="1" u="none" dirty="0">
                <a:latin typeface="+mj-lt"/>
                <a:ea typeface="ＭＳ Ｐゴシック" pitchFamily="34" charset="-128"/>
              </a:rPr>
              <a:t>1.13</a:t>
            </a:r>
          </a:p>
        </p:txBody>
      </p:sp>
      <p:sp>
        <p:nvSpPr>
          <p:cNvPr id="97" name="Oval 35"/>
          <p:cNvSpPr>
            <a:spLocks noChangeArrowheads="1"/>
          </p:cNvSpPr>
          <p:nvPr/>
        </p:nvSpPr>
        <p:spPr bwMode="auto">
          <a:xfrm>
            <a:off x="5227638" y="1200436"/>
            <a:ext cx="142875" cy="144463"/>
          </a:xfrm>
          <a:prstGeom prst="ellipse">
            <a:avLst/>
          </a:prstGeom>
          <a:solidFill>
            <a:schemeClr val="accent1"/>
          </a:solidFill>
          <a:ln w="12700" algn="ctr">
            <a:solidFill>
              <a:schemeClr val="accent1"/>
            </a:solidFill>
            <a:round/>
            <a:headEnd/>
            <a:tailEnd/>
          </a:ln>
        </p:spPr>
        <p:txBody>
          <a:bodyPr/>
          <a:lstStyle/>
          <a:p>
            <a:endParaRPr lang="en-GB" altLang="en-US" sz="1800" u="none" dirty="0">
              <a:latin typeface="+mj-lt"/>
              <a:ea typeface="ＭＳ Ｐゴシック" pitchFamily="34" charset="-128"/>
            </a:endParaRPr>
          </a:p>
        </p:txBody>
      </p:sp>
      <p:cxnSp>
        <p:nvCxnSpPr>
          <p:cNvPr id="98" name="Straight Connector 36"/>
          <p:cNvCxnSpPr>
            <a:cxnSpLocks noChangeShapeType="1"/>
          </p:cNvCxnSpPr>
          <p:nvPr/>
        </p:nvCxnSpPr>
        <p:spPr bwMode="auto">
          <a:xfrm>
            <a:off x="5522913" y="1273991"/>
            <a:ext cx="804862" cy="0"/>
          </a:xfrm>
          <a:prstGeom prst="line">
            <a:avLst/>
          </a:prstGeom>
          <a:noFill/>
          <a:ln w="28575" algn="ctr">
            <a:solidFill>
              <a:schemeClr val="accent1"/>
            </a:solidFill>
            <a:round/>
            <a:headEnd/>
            <a:tailEnd/>
          </a:ln>
        </p:spPr>
      </p:cxnSp>
      <p:cxnSp>
        <p:nvCxnSpPr>
          <p:cNvPr id="100" name="Straight Connector 44"/>
          <p:cNvCxnSpPr>
            <a:cxnSpLocks noChangeShapeType="1"/>
          </p:cNvCxnSpPr>
          <p:nvPr/>
        </p:nvCxnSpPr>
        <p:spPr bwMode="auto">
          <a:xfrm>
            <a:off x="6327775" y="1200436"/>
            <a:ext cx="0" cy="144463"/>
          </a:xfrm>
          <a:prstGeom prst="line">
            <a:avLst/>
          </a:prstGeom>
          <a:noFill/>
          <a:ln w="28575" algn="ctr">
            <a:solidFill>
              <a:schemeClr val="accent1"/>
            </a:solidFill>
            <a:round/>
            <a:headEnd/>
            <a:tailEnd/>
          </a:ln>
        </p:spPr>
      </p:cxnSp>
      <p:cxnSp>
        <p:nvCxnSpPr>
          <p:cNvPr id="101" name="Straight Connector 49"/>
          <p:cNvCxnSpPr>
            <a:cxnSpLocks noChangeShapeType="1"/>
          </p:cNvCxnSpPr>
          <p:nvPr/>
        </p:nvCxnSpPr>
        <p:spPr bwMode="auto">
          <a:xfrm>
            <a:off x="5791200" y="1371886"/>
            <a:ext cx="0" cy="144463"/>
          </a:xfrm>
          <a:prstGeom prst="line">
            <a:avLst/>
          </a:prstGeom>
          <a:noFill/>
          <a:ln w="28575" algn="ctr">
            <a:solidFill>
              <a:schemeClr val="accent5"/>
            </a:solidFill>
            <a:round/>
            <a:headEnd/>
            <a:tailEnd/>
          </a:ln>
        </p:spPr>
      </p:cxnSp>
      <p:cxnSp>
        <p:nvCxnSpPr>
          <p:cNvPr id="102" name="Straight Connector 50"/>
          <p:cNvCxnSpPr>
            <a:cxnSpLocks noChangeShapeType="1"/>
          </p:cNvCxnSpPr>
          <p:nvPr/>
        </p:nvCxnSpPr>
        <p:spPr bwMode="auto">
          <a:xfrm>
            <a:off x="7791450" y="1371886"/>
            <a:ext cx="0" cy="144463"/>
          </a:xfrm>
          <a:prstGeom prst="line">
            <a:avLst/>
          </a:prstGeom>
          <a:noFill/>
          <a:ln w="28575" algn="ctr">
            <a:solidFill>
              <a:schemeClr val="accent5"/>
            </a:solidFill>
            <a:round/>
            <a:headEnd/>
            <a:tailEnd/>
          </a:ln>
        </p:spPr>
      </p:cxnSp>
      <p:cxnSp>
        <p:nvCxnSpPr>
          <p:cNvPr id="103" name="Straight Connector 90"/>
          <p:cNvCxnSpPr>
            <a:cxnSpLocks noChangeShapeType="1"/>
          </p:cNvCxnSpPr>
          <p:nvPr/>
        </p:nvCxnSpPr>
        <p:spPr bwMode="auto">
          <a:xfrm flipH="1">
            <a:off x="5791200" y="1440149"/>
            <a:ext cx="962025" cy="0"/>
          </a:xfrm>
          <a:prstGeom prst="line">
            <a:avLst/>
          </a:prstGeom>
          <a:noFill/>
          <a:ln w="28575" algn="ctr">
            <a:solidFill>
              <a:schemeClr val="accent5"/>
            </a:solidFill>
            <a:round/>
            <a:headEnd/>
            <a:tailEnd/>
          </a:ln>
        </p:spPr>
      </p:cxnSp>
      <p:cxnSp>
        <p:nvCxnSpPr>
          <p:cNvPr id="104" name="Straight Connector 90"/>
          <p:cNvCxnSpPr>
            <a:cxnSpLocks noChangeShapeType="1"/>
          </p:cNvCxnSpPr>
          <p:nvPr/>
        </p:nvCxnSpPr>
        <p:spPr bwMode="auto">
          <a:xfrm flipH="1">
            <a:off x="6719888" y="1440149"/>
            <a:ext cx="1071562" cy="0"/>
          </a:xfrm>
          <a:prstGeom prst="line">
            <a:avLst/>
          </a:prstGeom>
          <a:noFill/>
          <a:ln w="28575" algn="ctr">
            <a:solidFill>
              <a:schemeClr val="accent5"/>
            </a:solidFill>
            <a:round/>
            <a:headEnd/>
            <a:tailEnd/>
          </a:ln>
        </p:spPr>
      </p:cxnSp>
      <p:cxnSp>
        <p:nvCxnSpPr>
          <p:cNvPr id="105" name="Straight Connector 81"/>
          <p:cNvCxnSpPr>
            <a:cxnSpLocks noChangeShapeType="1"/>
          </p:cNvCxnSpPr>
          <p:nvPr/>
        </p:nvCxnSpPr>
        <p:spPr bwMode="auto">
          <a:xfrm flipH="1">
            <a:off x="5043488" y="1275049"/>
            <a:ext cx="638175" cy="0"/>
          </a:xfrm>
          <a:prstGeom prst="line">
            <a:avLst/>
          </a:prstGeom>
          <a:noFill/>
          <a:ln w="28575" algn="ctr">
            <a:solidFill>
              <a:schemeClr val="accent1"/>
            </a:solidFill>
            <a:round/>
            <a:headEnd/>
            <a:tailEnd/>
          </a:ln>
        </p:spPr>
      </p:cxnSp>
      <p:sp>
        <p:nvSpPr>
          <p:cNvPr id="106" name="TextBox 147"/>
          <p:cNvSpPr txBox="1">
            <a:spLocks noChangeArrowheads="1"/>
          </p:cNvSpPr>
          <p:nvPr/>
        </p:nvSpPr>
        <p:spPr bwMode="auto">
          <a:xfrm>
            <a:off x="5075238" y="976599"/>
            <a:ext cx="482824" cy="276999"/>
          </a:xfrm>
          <a:prstGeom prst="rect">
            <a:avLst/>
          </a:prstGeom>
          <a:noFill/>
          <a:ln w="9525">
            <a:noFill/>
            <a:miter lim="800000"/>
            <a:headEnd/>
            <a:tailEnd/>
          </a:ln>
        </p:spPr>
        <p:txBody>
          <a:bodyPr wrap="none">
            <a:spAutoFit/>
          </a:bodyPr>
          <a:lstStyle/>
          <a:p>
            <a:r>
              <a:rPr lang="en-GB" altLang="en-US" sz="1200" b="1" u="none" dirty="0">
                <a:latin typeface="+mj-lt"/>
                <a:ea typeface="ＭＳ Ｐゴシック" pitchFamily="34" charset="-128"/>
              </a:rPr>
              <a:t>0.79</a:t>
            </a:r>
          </a:p>
        </p:txBody>
      </p:sp>
      <p:sp>
        <p:nvSpPr>
          <p:cNvPr id="107" name="TextBox 148"/>
          <p:cNvSpPr txBox="1">
            <a:spLocks noChangeArrowheads="1"/>
          </p:cNvSpPr>
          <p:nvPr/>
        </p:nvSpPr>
        <p:spPr bwMode="auto">
          <a:xfrm>
            <a:off x="6500813" y="1135349"/>
            <a:ext cx="482824" cy="276999"/>
          </a:xfrm>
          <a:prstGeom prst="rect">
            <a:avLst/>
          </a:prstGeom>
          <a:noFill/>
          <a:ln w="9525">
            <a:noFill/>
            <a:miter lim="800000"/>
            <a:headEnd/>
            <a:tailEnd/>
          </a:ln>
        </p:spPr>
        <p:txBody>
          <a:bodyPr wrap="none">
            <a:spAutoFit/>
          </a:bodyPr>
          <a:lstStyle/>
          <a:p>
            <a:r>
              <a:rPr lang="en-GB" altLang="en-US" sz="1200" b="1" u="none" dirty="0">
                <a:latin typeface="+mj-lt"/>
                <a:ea typeface="ＭＳ Ｐゴシック" pitchFamily="34" charset="-128"/>
              </a:rPr>
              <a:t>1.07</a:t>
            </a:r>
          </a:p>
        </p:txBody>
      </p:sp>
      <p:cxnSp>
        <p:nvCxnSpPr>
          <p:cNvPr id="108" name="Straight Arrow Connector 4"/>
          <p:cNvCxnSpPr>
            <a:cxnSpLocks noChangeShapeType="1"/>
          </p:cNvCxnSpPr>
          <p:nvPr/>
        </p:nvCxnSpPr>
        <p:spPr bwMode="auto">
          <a:xfrm>
            <a:off x="6465888" y="6348413"/>
            <a:ext cx="2257425" cy="0"/>
          </a:xfrm>
          <a:prstGeom prst="straightConnector1">
            <a:avLst/>
          </a:prstGeom>
          <a:noFill/>
          <a:ln w="28575" algn="ctr">
            <a:solidFill>
              <a:schemeClr val="accent1"/>
            </a:solidFill>
            <a:round/>
            <a:headEnd/>
            <a:tailEnd type="triangle" w="med" len="med"/>
          </a:ln>
        </p:spPr>
      </p:cxnSp>
      <p:sp>
        <p:nvSpPr>
          <p:cNvPr id="110" name="TextBox 165"/>
          <p:cNvSpPr txBox="1">
            <a:spLocks noChangeArrowheads="1"/>
          </p:cNvSpPr>
          <p:nvPr/>
        </p:nvSpPr>
        <p:spPr bwMode="auto">
          <a:xfrm>
            <a:off x="7813675" y="2780678"/>
            <a:ext cx="482824" cy="276999"/>
          </a:xfrm>
          <a:prstGeom prst="rect">
            <a:avLst/>
          </a:prstGeom>
          <a:noFill/>
          <a:ln w="9525">
            <a:noFill/>
            <a:miter lim="800000"/>
            <a:headEnd/>
            <a:tailEnd/>
          </a:ln>
        </p:spPr>
        <p:txBody>
          <a:bodyPr wrap="none">
            <a:spAutoFit/>
          </a:bodyPr>
          <a:lstStyle/>
          <a:p>
            <a:r>
              <a:rPr lang="en-GB" altLang="en-US" sz="1200" b="1" u="none" dirty="0">
                <a:latin typeface="+mj-lt"/>
                <a:ea typeface="ＭＳ Ｐゴシック" pitchFamily="34" charset="-128"/>
              </a:rPr>
              <a:t>1.41</a:t>
            </a:r>
          </a:p>
        </p:txBody>
      </p:sp>
      <p:sp>
        <p:nvSpPr>
          <p:cNvPr id="111" name="Oval 35"/>
          <p:cNvSpPr>
            <a:spLocks noChangeArrowheads="1"/>
          </p:cNvSpPr>
          <p:nvPr/>
        </p:nvSpPr>
        <p:spPr bwMode="auto">
          <a:xfrm>
            <a:off x="6289675" y="2846799"/>
            <a:ext cx="144463" cy="144399"/>
          </a:xfrm>
          <a:prstGeom prst="ellipse">
            <a:avLst/>
          </a:prstGeom>
          <a:solidFill>
            <a:schemeClr val="accent1"/>
          </a:solidFill>
          <a:ln w="12700" algn="ctr">
            <a:solidFill>
              <a:schemeClr val="accent1"/>
            </a:solidFill>
            <a:round/>
            <a:headEnd/>
            <a:tailEnd/>
          </a:ln>
        </p:spPr>
        <p:txBody>
          <a:bodyPr/>
          <a:lstStyle/>
          <a:p>
            <a:endParaRPr lang="en-GB" altLang="en-US" sz="1800" u="none" dirty="0">
              <a:latin typeface="+mj-lt"/>
              <a:ea typeface="ＭＳ Ｐゴシック" pitchFamily="34" charset="-128"/>
            </a:endParaRPr>
          </a:p>
        </p:txBody>
      </p:sp>
      <p:cxnSp>
        <p:nvCxnSpPr>
          <p:cNvPr id="112" name="Straight Connector 36"/>
          <p:cNvCxnSpPr>
            <a:cxnSpLocks noChangeShapeType="1"/>
          </p:cNvCxnSpPr>
          <p:nvPr/>
        </p:nvCxnSpPr>
        <p:spPr bwMode="auto">
          <a:xfrm>
            <a:off x="6375400" y="2919792"/>
            <a:ext cx="811213" cy="0"/>
          </a:xfrm>
          <a:prstGeom prst="line">
            <a:avLst/>
          </a:prstGeom>
          <a:noFill/>
          <a:ln w="28575" algn="ctr">
            <a:solidFill>
              <a:schemeClr val="accent1"/>
            </a:solidFill>
            <a:round/>
            <a:headEnd/>
            <a:tailEnd/>
          </a:ln>
        </p:spPr>
      </p:cxnSp>
      <p:cxnSp>
        <p:nvCxnSpPr>
          <p:cNvPr id="113" name="Straight Connector 43"/>
          <p:cNvCxnSpPr>
            <a:cxnSpLocks noChangeShapeType="1"/>
          </p:cNvCxnSpPr>
          <p:nvPr/>
        </p:nvCxnSpPr>
        <p:spPr bwMode="auto">
          <a:xfrm>
            <a:off x="5635625" y="2846799"/>
            <a:ext cx="0" cy="144399"/>
          </a:xfrm>
          <a:prstGeom prst="line">
            <a:avLst/>
          </a:prstGeom>
          <a:noFill/>
          <a:ln w="28575" algn="ctr">
            <a:solidFill>
              <a:schemeClr val="accent1"/>
            </a:solidFill>
            <a:round/>
            <a:headEnd/>
            <a:tailEnd/>
          </a:ln>
        </p:spPr>
      </p:cxnSp>
      <p:cxnSp>
        <p:nvCxnSpPr>
          <p:cNvPr id="114" name="Straight Connector 44"/>
          <p:cNvCxnSpPr>
            <a:cxnSpLocks noChangeShapeType="1"/>
          </p:cNvCxnSpPr>
          <p:nvPr/>
        </p:nvCxnSpPr>
        <p:spPr bwMode="auto">
          <a:xfrm>
            <a:off x="7180263" y="2846799"/>
            <a:ext cx="0" cy="144399"/>
          </a:xfrm>
          <a:prstGeom prst="line">
            <a:avLst/>
          </a:prstGeom>
          <a:noFill/>
          <a:ln w="28575" algn="ctr">
            <a:solidFill>
              <a:schemeClr val="accent1"/>
            </a:solidFill>
            <a:round/>
            <a:headEnd/>
            <a:tailEnd/>
          </a:ln>
        </p:spPr>
      </p:cxnSp>
      <p:sp>
        <p:nvSpPr>
          <p:cNvPr id="115" name="Oval 46"/>
          <p:cNvSpPr>
            <a:spLocks noChangeArrowheads="1"/>
          </p:cNvSpPr>
          <p:nvPr/>
        </p:nvSpPr>
        <p:spPr bwMode="auto">
          <a:xfrm>
            <a:off x="7972425" y="3008653"/>
            <a:ext cx="144463" cy="144399"/>
          </a:xfrm>
          <a:prstGeom prst="ellipse">
            <a:avLst/>
          </a:prstGeom>
          <a:solidFill>
            <a:schemeClr val="accent5"/>
          </a:solidFill>
          <a:ln w="12700" algn="ctr">
            <a:solidFill>
              <a:schemeClr val="accent5"/>
            </a:solidFill>
            <a:round/>
            <a:headEnd/>
            <a:tailEnd/>
          </a:ln>
        </p:spPr>
        <p:txBody>
          <a:bodyPr/>
          <a:lstStyle/>
          <a:p>
            <a:endParaRPr lang="en-GB" altLang="en-US" sz="1800" u="none" dirty="0">
              <a:latin typeface="+mj-lt"/>
              <a:ea typeface="ＭＳ Ｐゴシック" pitchFamily="34" charset="-128"/>
            </a:endParaRPr>
          </a:p>
        </p:txBody>
      </p:sp>
      <p:cxnSp>
        <p:nvCxnSpPr>
          <p:cNvPr id="116" name="Straight Connector 49"/>
          <p:cNvCxnSpPr>
            <a:cxnSpLocks noChangeShapeType="1"/>
          </p:cNvCxnSpPr>
          <p:nvPr/>
        </p:nvCxnSpPr>
        <p:spPr bwMode="auto">
          <a:xfrm>
            <a:off x="7186613" y="3018174"/>
            <a:ext cx="0" cy="144399"/>
          </a:xfrm>
          <a:prstGeom prst="line">
            <a:avLst/>
          </a:prstGeom>
          <a:noFill/>
          <a:ln w="28575" algn="ctr">
            <a:solidFill>
              <a:srgbClr val="AAFCAE"/>
            </a:solidFill>
            <a:round/>
            <a:headEnd/>
            <a:tailEnd/>
          </a:ln>
        </p:spPr>
      </p:cxnSp>
      <p:cxnSp>
        <p:nvCxnSpPr>
          <p:cNvPr id="117" name="Straight Connector 90"/>
          <p:cNvCxnSpPr>
            <a:cxnSpLocks noChangeShapeType="1"/>
          </p:cNvCxnSpPr>
          <p:nvPr/>
        </p:nvCxnSpPr>
        <p:spPr bwMode="auto">
          <a:xfrm flipH="1">
            <a:off x="7186613" y="3086407"/>
            <a:ext cx="695325" cy="0"/>
          </a:xfrm>
          <a:prstGeom prst="line">
            <a:avLst/>
          </a:prstGeom>
          <a:noFill/>
          <a:ln w="28575" algn="ctr">
            <a:solidFill>
              <a:schemeClr val="accent5"/>
            </a:solidFill>
            <a:round/>
            <a:headEnd/>
            <a:tailEnd/>
          </a:ln>
        </p:spPr>
      </p:cxnSp>
      <p:cxnSp>
        <p:nvCxnSpPr>
          <p:cNvPr id="118" name="Straight Connector 90"/>
          <p:cNvCxnSpPr>
            <a:cxnSpLocks noChangeShapeType="1"/>
          </p:cNvCxnSpPr>
          <p:nvPr/>
        </p:nvCxnSpPr>
        <p:spPr bwMode="auto">
          <a:xfrm flipH="1">
            <a:off x="7802563" y="3086407"/>
            <a:ext cx="1073150" cy="0"/>
          </a:xfrm>
          <a:prstGeom prst="line">
            <a:avLst/>
          </a:prstGeom>
          <a:noFill/>
          <a:ln w="28575" algn="ctr">
            <a:solidFill>
              <a:schemeClr val="accent5"/>
            </a:solidFill>
            <a:round/>
            <a:headEnd/>
            <a:tailEnd/>
          </a:ln>
        </p:spPr>
      </p:cxnSp>
      <p:cxnSp>
        <p:nvCxnSpPr>
          <p:cNvPr id="119" name="Straight Connector 81"/>
          <p:cNvCxnSpPr>
            <a:cxnSpLocks noChangeShapeType="1"/>
          </p:cNvCxnSpPr>
          <p:nvPr/>
        </p:nvCxnSpPr>
        <p:spPr bwMode="auto">
          <a:xfrm flipH="1">
            <a:off x="5653088" y="2922966"/>
            <a:ext cx="709612" cy="0"/>
          </a:xfrm>
          <a:prstGeom prst="line">
            <a:avLst/>
          </a:prstGeom>
          <a:noFill/>
          <a:ln w="28575" algn="ctr">
            <a:solidFill>
              <a:schemeClr val="accent1"/>
            </a:solidFill>
            <a:round/>
            <a:headEnd/>
            <a:tailEnd/>
          </a:ln>
        </p:spPr>
      </p:cxnSp>
      <p:sp>
        <p:nvSpPr>
          <p:cNvPr id="120" name="TextBox 164"/>
          <p:cNvSpPr txBox="1">
            <a:spLocks noChangeArrowheads="1"/>
          </p:cNvSpPr>
          <p:nvPr/>
        </p:nvSpPr>
        <p:spPr bwMode="auto">
          <a:xfrm>
            <a:off x="6143625" y="2622791"/>
            <a:ext cx="482824" cy="276999"/>
          </a:xfrm>
          <a:prstGeom prst="rect">
            <a:avLst/>
          </a:prstGeom>
          <a:noFill/>
          <a:ln w="9525">
            <a:noFill/>
            <a:miter lim="800000"/>
            <a:headEnd/>
            <a:tailEnd/>
          </a:ln>
        </p:spPr>
        <p:txBody>
          <a:bodyPr wrap="none">
            <a:spAutoFit/>
          </a:bodyPr>
          <a:lstStyle/>
          <a:p>
            <a:r>
              <a:rPr lang="en-GB" altLang="en-US" sz="1200" b="1" u="none" dirty="0">
                <a:latin typeface="+mj-lt"/>
                <a:ea typeface="ＭＳ Ｐゴシック" pitchFamily="34" charset="-128"/>
              </a:rPr>
              <a:t>1.00</a:t>
            </a:r>
          </a:p>
        </p:txBody>
      </p:sp>
      <p:sp>
        <p:nvSpPr>
          <p:cNvPr id="121" name="TextBox 45066"/>
          <p:cNvSpPr txBox="1">
            <a:spLocks noChangeArrowheads="1"/>
          </p:cNvSpPr>
          <p:nvPr/>
        </p:nvSpPr>
        <p:spPr bwMode="auto">
          <a:xfrm>
            <a:off x="8743950" y="2929313"/>
            <a:ext cx="284052" cy="307777"/>
          </a:xfrm>
          <a:prstGeom prst="rect">
            <a:avLst/>
          </a:prstGeom>
          <a:noFill/>
          <a:ln w="9525">
            <a:noFill/>
            <a:miter lim="800000"/>
            <a:headEnd/>
            <a:tailEnd/>
          </a:ln>
        </p:spPr>
        <p:txBody>
          <a:bodyPr wrap="none">
            <a:spAutoFit/>
          </a:bodyPr>
          <a:lstStyle/>
          <a:p>
            <a:r>
              <a:rPr lang="en-GB" altLang="en-US" sz="1400" b="1" u="none" dirty="0">
                <a:latin typeface="+mj-lt"/>
                <a:ea typeface="ＭＳ Ｐゴシック" pitchFamily="34" charset="-128"/>
              </a:rPr>
              <a:t>//</a:t>
            </a:r>
          </a:p>
        </p:txBody>
      </p:sp>
      <p:cxnSp>
        <p:nvCxnSpPr>
          <p:cNvPr id="125" name="Straight Connector 10"/>
          <p:cNvCxnSpPr>
            <a:cxnSpLocks noChangeShapeType="1"/>
          </p:cNvCxnSpPr>
          <p:nvPr/>
        </p:nvCxnSpPr>
        <p:spPr bwMode="auto">
          <a:xfrm>
            <a:off x="1835150" y="5918200"/>
            <a:ext cx="0" cy="109538"/>
          </a:xfrm>
          <a:prstGeom prst="line">
            <a:avLst/>
          </a:prstGeom>
          <a:noFill/>
          <a:ln w="28575" algn="ctr">
            <a:solidFill>
              <a:schemeClr val="tx1"/>
            </a:solidFill>
            <a:prstDash val="solid"/>
            <a:round/>
            <a:headEnd/>
            <a:tailEnd/>
          </a:ln>
        </p:spPr>
      </p:cxnSp>
      <p:sp>
        <p:nvSpPr>
          <p:cNvPr id="126" name="TextBox 9"/>
          <p:cNvSpPr txBox="1">
            <a:spLocks noChangeArrowheads="1"/>
          </p:cNvSpPr>
          <p:nvPr/>
        </p:nvSpPr>
        <p:spPr bwMode="auto">
          <a:xfrm>
            <a:off x="1592263" y="6022975"/>
            <a:ext cx="532518" cy="307777"/>
          </a:xfrm>
          <a:prstGeom prst="rect">
            <a:avLst/>
          </a:prstGeom>
          <a:noFill/>
          <a:ln w="9525">
            <a:noFill/>
            <a:miter lim="800000"/>
            <a:headEnd/>
            <a:tailEnd/>
          </a:ln>
        </p:spPr>
        <p:txBody>
          <a:bodyPr wrap="none">
            <a:spAutoFit/>
          </a:bodyPr>
          <a:lstStyle/>
          <a:p>
            <a:r>
              <a:rPr lang="en-GB" altLang="en-US" sz="1400" u="none" dirty="0">
                <a:latin typeface="+mj-lt"/>
                <a:ea typeface="ＭＳ Ｐゴシック" pitchFamily="34" charset="-128"/>
              </a:rPr>
              <a:t>0.00</a:t>
            </a:r>
          </a:p>
        </p:txBody>
      </p:sp>
      <p:sp>
        <p:nvSpPr>
          <p:cNvPr id="128" name="Oval 52"/>
          <p:cNvSpPr>
            <a:spLocks noChangeArrowheads="1"/>
          </p:cNvSpPr>
          <p:nvPr/>
        </p:nvSpPr>
        <p:spPr bwMode="auto">
          <a:xfrm>
            <a:off x="4279900" y="2279670"/>
            <a:ext cx="144463" cy="144463"/>
          </a:xfrm>
          <a:prstGeom prst="ellipse">
            <a:avLst/>
          </a:prstGeom>
          <a:solidFill>
            <a:schemeClr val="accent1"/>
          </a:solidFill>
          <a:ln w="12700" algn="ctr">
            <a:solidFill>
              <a:schemeClr val="accent1"/>
            </a:solidFill>
            <a:round/>
            <a:headEnd/>
            <a:tailEnd/>
          </a:ln>
        </p:spPr>
        <p:txBody>
          <a:bodyPr/>
          <a:lstStyle/>
          <a:p>
            <a:endParaRPr lang="en-GB" altLang="en-US" u="none" dirty="0">
              <a:latin typeface="+mj-lt"/>
              <a:ea typeface="ＭＳ Ｐゴシック" pitchFamily="34" charset="-128"/>
            </a:endParaRPr>
          </a:p>
        </p:txBody>
      </p:sp>
      <p:cxnSp>
        <p:nvCxnSpPr>
          <p:cNvPr id="129" name="Straight Connector 53"/>
          <p:cNvCxnSpPr>
            <a:cxnSpLocks noChangeShapeType="1"/>
          </p:cNvCxnSpPr>
          <p:nvPr/>
        </p:nvCxnSpPr>
        <p:spPr bwMode="auto">
          <a:xfrm flipH="1">
            <a:off x="3506788" y="2351109"/>
            <a:ext cx="1773237" cy="0"/>
          </a:xfrm>
          <a:prstGeom prst="line">
            <a:avLst/>
          </a:prstGeom>
          <a:noFill/>
          <a:ln w="28575" algn="ctr">
            <a:solidFill>
              <a:schemeClr val="accent1"/>
            </a:solidFill>
            <a:round/>
            <a:headEnd/>
            <a:tailEnd/>
          </a:ln>
        </p:spPr>
      </p:cxnSp>
      <p:cxnSp>
        <p:nvCxnSpPr>
          <p:cNvPr id="130" name="Straight Connector 54"/>
          <p:cNvCxnSpPr>
            <a:cxnSpLocks noChangeShapeType="1"/>
          </p:cNvCxnSpPr>
          <p:nvPr/>
        </p:nvCxnSpPr>
        <p:spPr bwMode="auto">
          <a:xfrm>
            <a:off x="3500438" y="2279670"/>
            <a:ext cx="0" cy="144463"/>
          </a:xfrm>
          <a:prstGeom prst="line">
            <a:avLst/>
          </a:prstGeom>
          <a:noFill/>
          <a:ln w="28575" algn="ctr">
            <a:solidFill>
              <a:schemeClr val="accent1"/>
            </a:solidFill>
            <a:round/>
            <a:headEnd/>
            <a:tailEnd/>
          </a:ln>
        </p:spPr>
      </p:cxnSp>
      <p:cxnSp>
        <p:nvCxnSpPr>
          <p:cNvPr id="131" name="Straight Connector 55"/>
          <p:cNvCxnSpPr>
            <a:cxnSpLocks noChangeShapeType="1"/>
          </p:cNvCxnSpPr>
          <p:nvPr/>
        </p:nvCxnSpPr>
        <p:spPr bwMode="auto">
          <a:xfrm>
            <a:off x="5262563" y="2279670"/>
            <a:ext cx="0" cy="144463"/>
          </a:xfrm>
          <a:prstGeom prst="line">
            <a:avLst/>
          </a:prstGeom>
          <a:noFill/>
          <a:ln w="28575" algn="ctr">
            <a:solidFill>
              <a:schemeClr val="accent1"/>
            </a:solidFill>
            <a:round/>
            <a:headEnd/>
            <a:tailEnd/>
          </a:ln>
        </p:spPr>
      </p:cxnSp>
      <p:sp>
        <p:nvSpPr>
          <p:cNvPr id="132" name="Oval 57"/>
          <p:cNvSpPr>
            <a:spLocks noChangeArrowheads="1"/>
          </p:cNvSpPr>
          <p:nvPr/>
        </p:nvSpPr>
        <p:spPr bwMode="auto">
          <a:xfrm>
            <a:off x="3151188" y="2421202"/>
            <a:ext cx="144462" cy="144462"/>
          </a:xfrm>
          <a:prstGeom prst="ellipse">
            <a:avLst/>
          </a:prstGeom>
          <a:solidFill>
            <a:schemeClr val="accent5"/>
          </a:solidFill>
          <a:ln w="12700" algn="ctr">
            <a:solidFill>
              <a:schemeClr val="accent5"/>
            </a:solidFill>
            <a:round/>
            <a:headEnd/>
            <a:tailEnd/>
          </a:ln>
        </p:spPr>
        <p:txBody>
          <a:bodyPr/>
          <a:lstStyle/>
          <a:p>
            <a:endParaRPr lang="en-GB" altLang="en-US" u="none" dirty="0">
              <a:latin typeface="+mj-lt"/>
              <a:ea typeface="ＭＳ Ｐゴシック" pitchFamily="34" charset="-128"/>
            </a:endParaRPr>
          </a:p>
        </p:txBody>
      </p:sp>
      <p:cxnSp>
        <p:nvCxnSpPr>
          <p:cNvPr id="133" name="Straight Connector 58"/>
          <p:cNvCxnSpPr>
            <a:cxnSpLocks noChangeShapeType="1"/>
          </p:cNvCxnSpPr>
          <p:nvPr/>
        </p:nvCxnSpPr>
        <p:spPr bwMode="auto">
          <a:xfrm>
            <a:off x="3295650" y="2494227"/>
            <a:ext cx="793750" cy="0"/>
          </a:xfrm>
          <a:prstGeom prst="line">
            <a:avLst/>
          </a:prstGeom>
          <a:noFill/>
          <a:ln w="28575" algn="ctr">
            <a:solidFill>
              <a:schemeClr val="accent5"/>
            </a:solidFill>
            <a:round/>
            <a:headEnd/>
            <a:tailEnd/>
          </a:ln>
        </p:spPr>
      </p:cxnSp>
      <p:cxnSp>
        <p:nvCxnSpPr>
          <p:cNvPr id="134" name="Straight Connector 59"/>
          <p:cNvCxnSpPr>
            <a:cxnSpLocks noChangeShapeType="1"/>
          </p:cNvCxnSpPr>
          <p:nvPr/>
        </p:nvCxnSpPr>
        <p:spPr bwMode="auto">
          <a:xfrm flipH="1">
            <a:off x="2840038" y="2494227"/>
            <a:ext cx="385763" cy="0"/>
          </a:xfrm>
          <a:prstGeom prst="line">
            <a:avLst/>
          </a:prstGeom>
          <a:noFill/>
          <a:ln w="28575" algn="ctr">
            <a:solidFill>
              <a:schemeClr val="accent5"/>
            </a:solidFill>
            <a:round/>
            <a:headEnd/>
            <a:tailEnd/>
          </a:ln>
        </p:spPr>
      </p:cxnSp>
      <p:cxnSp>
        <p:nvCxnSpPr>
          <p:cNvPr id="135" name="Straight Connector 60"/>
          <p:cNvCxnSpPr>
            <a:cxnSpLocks noChangeShapeType="1"/>
          </p:cNvCxnSpPr>
          <p:nvPr/>
        </p:nvCxnSpPr>
        <p:spPr bwMode="auto">
          <a:xfrm>
            <a:off x="2824163" y="2421202"/>
            <a:ext cx="0" cy="144462"/>
          </a:xfrm>
          <a:prstGeom prst="line">
            <a:avLst/>
          </a:prstGeom>
          <a:noFill/>
          <a:ln w="28575" algn="ctr">
            <a:solidFill>
              <a:schemeClr val="accent5"/>
            </a:solidFill>
            <a:round/>
            <a:headEnd/>
            <a:tailEnd/>
          </a:ln>
        </p:spPr>
      </p:cxnSp>
      <p:cxnSp>
        <p:nvCxnSpPr>
          <p:cNvPr id="136" name="Straight Connector 61"/>
          <p:cNvCxnSpPr>
            <a:cxnSpLocks noChangeShapeType="1"/>
          </p:cNvCxnSpPr>
          <p:nvPr/>
        </p:nvCxnSpPr>
        <p:spPr bwMode="auto">
          <a:xfrm>
            <a:off x="4089400" y="2421202"/>
            <a:ext cx="0" cy="144462"/>
          </a:xfrm>
          <a:prstGeom prst="line">
            <a:avLst/>
          </a:prstGeom>
          <a:noFill/>
          <a:ln w="28575" algn="ctr">
            <a:solidFill>
              <a:schemeClr val="accent5"/>
            </a:solidFill>
            <a:round/>
            <a:headEnd/>
            <a:tailEnd/>
          </a:ln>
        </p:spPr>
      </p:cxnSp>
      <p:sp>
        <p:nvSpPr>
          <p:cNvPr id="137" name="TextBox 120"/>
          <p:cNvSpPr txBox="1">
            <a:spLocks noChangeArrowheads="1"/>
          </p:cNvSpPr>
          <p:nvPr/>
        </p:nvSpPr>
        <p:spPr bwMode="auto">
          <a:xfrm>
            <a:off x="4125180" y="2050244"/>
            <a:ext cx="458780" cy="261610"/>
          </a:xfrm>
          <a:prstGeom prst="rect">
            <a:avLst/>
          </a:prstGeom>
          <a:noFill/>
          <a:ln w="9525">
            <a:noFill/>
            <a:miter lim="800000"/>
            <a:headEnd/>
            <a:tailEnd/>
          </a:ln>
        </p:spPr>
        <p:txBody>
          <a:bodyPr wrap="none">
            <a:spAutoFit/>
          </a:bodyPr>
          <a:lstStyle/>
          <a:p>
            <a:r>
              <a:rPr lang="en-GB" altLang="en-US" sz="1100" b="1" u="none" dirty="0">
                <a:latin typeface="+mj-lt"/>
                <a:ea typeface="ＭＳ Ｐゴシック" pitchFamily="34" charset="-128"/>
              </a:rPr>
              <a:t>0.54</a:t>
            </a:r>
          </a:p>
        </p:txBody>
      </p:sp>
      <p:sp>
        <p:nvSpPr>
          <p:cNvPr id="138" name="TextBox 121"/>
          <p:cNvSpPr txBox="1">
            <a:spLocks noChangeArrowheads="1"/>
          </p:cNvSpPr>
          <p:nvPr/>
        </p:nvSpPr>
        <p:spPr bwMode="auto">
          <a:xfrm>
            <a:off x="2989263" y="2192601"/>
            <a:ext cx="458780" cy="261610"/>
          </a:xfrm>
          <a:prstGeom prst="rect">
            <a:avLst/>
          </a:prstGeom>
          <a:noFill/>
          <a:ln w="9525">
            <a:noFill/>
            <a:miter lim="800000"/>
            <a:headEnd/>
            <a:tailEnd/>
          </a:ln>
        </p:spPr>
        <p:txBody>
          <a:bodyPr wrap="none">
            <a:spAutoFit/>
          </a:bodyPr>
          <a:lstStyle/>
          <a:p>
            <a:r>
              <a:rPr lang="en-GB" altLang="en-US" sz="1100" b="1" u="none" dirty="0">
                <a:latin typeface="+mj-lt"/>
                <a:ea typeface="ＭＳ Ｐゴシック" pitchFamily="34" charset="-128"/>
              </a:rPr>
              <a:t>0.33</a:t>
            </a:r>
          </a:p>
        </p:txBody>
      </p:sp>
      <p:sp>
        <p:nvSpPr>
          <p:cNvPr id="142" name="Rectangle 25"/>
          <p:cNvSpPr>
            <a:spLocks noChangeArrowheads="1"/>
          </p:cNvSpPr>
          <p:nvPr/>
        </p:nvSpPr>
        <p:spPr bwMode="auto">
          <a:xfrm>
            <a:off x="-4123" y="6580862"/>
            <a:ext cx="5749925" cy="338554"/>
          </a:xfrm>
          <a:prstGeom prst="rect">
            <a:avLst/>
          </a:prstGeom>
          <a:noFill/>
          <a:ln w="9525">
            <a:noFill/>
            <a:miter lim="800000"/>
            <a:headEnd/>
            <a:tailEnd/>
          </a:ln>
        </p:spPr>
        <p:txBody>
          <a:bodyPr wrap="square">
            <a:spAutoFit/>
          </a:bodyPr>
          <a:lstStyle/>
          <a:p>
            <a:pPr fontAlgn="auto">
              <a:spcBef>
                <a:spcPts val="0"/>
              </a:spcBef>
              <a:spcAft>
                <a:spcPts val="0"/>
              </a:spcAft>
            </a:pPr>
            <a:r>
              <a:rPr lang="fi-FI" sz="1600" b="0" u="none" dirty="0" smtClean="0">
                <a:latin typeface="+mj-lt"/>
                <a:ea typeface="MS PGothic" pitchFamily="34" charset="-128"/>
                <a:cs typeface="Arial" pitchFamily="34" charset="0"/>
              </a:rPr>
              <a:t>Giugliano RP, et al. </a:t>
            </a:r>
            <a:r>
              <a:rPr lang="en-US" sz="1600" b="0" i="1" u="none" dirty="0">
                <a:latin typeface="+mj-lt"/>
                <a:ea typeface="MS PGothic" pitchFamily="34" charset="-128"/>
                <a:cs typeface="Arial" pitchFamily="34" charset="0"/>
              </a:rPr>
              <a:t>N Engl J Med</a:t>
            </a:r>
            <a:r>
              <a:rPr lang="en-US" sz="1600" b="0" u="none" dirty="0">
                <a:latin typeface="+mj-lt"/>
                <a:ea typeface="MS PGothic" pitchFamily="34" charset="-128"/>
                <a:cs typeface="Arial" pitchFamily="34" charset="0"/>
              </a:rPr>
              <a:t>. </a:t>
            </a:r>
            <a:r>
              <a:rPr lang="en-US" sz="1600" b="0" u="none" dirty="0" smtClean="0">
                <a:latin typeface="+mj-lt"/>
                <a:ea typeface="MS PGothic" pitchFamily="34" charset="-128"/>
                <a:cs typeface="Arial" pitchFamily="34" charset="0"/>
              </a:rPr>
              <a:t>2013;</a:t>
            </a:r>
            <a:r>
              <a:rPr lang="en-US" sz="1600" u="none" dirty="0">
                <a:latin typeface="+mj-lt"/>
              </a:rPr>
              <a:t> </a:t>
            </a:r>
            <a:r>
              <a:rPr lang="en-US" sz="1600" u="none" dirty="0" smtClean="0">
                <a:latin typeface="+mj-lt"/>
              </a:rPr>
              <a:t>369:2093-2104</a:t>
            </a:r>
            <a:r>
              <a:rPr lang="en-US" sz="1600" b="0" u="none" dirty="0" smtClean="0">
                <a:latin typeface="+mj-lt"/>
                <a:ea typeface="MS PGothic" pitchFamily="34" charset="-128"/>
                <a:cs typeface="Arial" pitchFamily="34" charset="0"/>
              </a:rPr>
              <a:t>.</a:t>
            </a:r>
            <a:r>
              <a:rPr lang="en-US" sz="1600" b="0" u="none" baseline="30000" dirty="0" smtClean="0">
                <a:latin typeface="+mj-lt"/>
                <a:ea typeface="MS PGothic" pitchFamily="34" charset="-128"/>
                <a:cs typeface="Arial" pitchFamily="34" charset="0"/>
              </a:rPr>
              <a:t>[17]</a:t>
            </a:r>
            <a:endParaRPr lang="en-US" sz="1600" b="0" u="none" dirty="0">
              <a:latin typeface="+mj-lt"/>
              <a:ea typeface="MS PGothic" pitchFamily="34" charset="-128"/>
              <a:cs typeface="Arial" pitchFamily="34" charset="0"/>
            </a:endParaRPr>
          </a:p>
        </p:txBody>
      </p:sp>
      <p:cxnSp>
        <p:nvCxnSpPr>
          <p:cNvPr id="144" name="Straight Connector 44"/>
          <p:cNvCxnSpPr>
            <a:cxnSpLocks noChangeShapeType="1"/>
          </p:cNvCxnSpPr>
          <p:nvPr/>
        </p:nvCxnSpPr>
        <p:spPr bwMode="auto">
          <a:xfrm>
            <a:off x="5059303" y="1202817"/>
            <a:ext cx="0" cy="144463"/>
          </a:xfrm>
          <a:prstGeom prst="line">
            <a:avLst/>
          </a:prstGeom>
          <a:noFill/>
          <a:ln w="28575" algn="ctr">
            <a:solidFill>
              <a:schemeClr val="accent1"/>
            </a:solidFill>
            <a:round/>
            <a:headEnd/>
            <a:tailEnd/>
          </a:ln>
        </p:spPr>
      </p:cxnSp>
      <p:sp>
        <p:nvSpPr>
          <p:cNvPr id="146" name="Oval 145"/>
          <p:cNvSpPr/>
          <p:nvPr/>
        </p:nvSpPr>
        <p:spPr bwMode="auto">
          <a:xfrm>
            <a:off x="7704585" y="2674186"/>
            <a:ext cx="701004" cy="634024"/>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47" name="Oval 146"/>
          <p:cNvSpPr/>
          <p:nvPr/>
        </p:nvSpPr>
        <p:spPr bwMode="auto">
          <a:xfrm>
            <a:off x="5445131" y="4055995"/>
            <a:ext cx="841370" cy="783023"/>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48" name="Oval 147"/>
          <p:cNvSpPr/>
          <p:nvPr/>
        </p:nvSpPr>
        <p:spPr bwMode="auto">
          <a:xfrm>
            <a:off x="5145093" y="5557452"/>
            <a:ext cx="841370" cy="783023"/>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grpSp>
        <p:nvGrpSpPr>
          <p:cNvPr id="153" name="Group 152"/>
          <p:cNvGrpSpPr/>
          <p:nvPr/>
        </p:nvGrpSpPr>
        <p:grpSpPr>
          <a:xfrm>
            <a:off x="6414406" y="4866314"/>
            <a:ext cx="2252663" cy="589082"/>
            <a:chOff x="-393700" y="6459538"/>
            <a:chExt cx="2252663" cy="589082"/>
          </a:xfrm>
        </p:grpSpPr>
        <p:sp>
          <p:nvSpPr>
            <p:cNvPr id="7" name="TextBox 23"/>
            <p:cNvSpPr>
              <a:spLocks noChangeArrowheads="1"/>
            </p:cNvSpPr>
            <p:nvPr/>
          </p:nvSpPr>
          <p:spPr bwMode="auto">
            <a:xfrm>
              <a:off x="141288" y="6459538"/>
              <a:ext cx="1687512" cy="340519"/>
            </a:xfrm>
            <a:prstGeom prst="roundRect">
              <a:avLst>
                <a:gd name="adj" fmla="val 16667"/>
              </a:avLst>
            </a:prstGeom>
            <a:noFill/>
            <a:ln w="12700">
              <a:noFill/>
              <a:round/>
              <a:headEnd/>
              <a:tailEnd/>
            </a:ln>
          </p:spPr>
          <p:txBody>
            <a:bodyPr wrap="square">
              <a:spAutoFit/>
            </a:bodyPr>
            <a:lstStyle/>
            <a:p>
              <a:pPr algn="ctr"/>
              <a:r>
                <a:rPr lang="en-GB" altLang="en-US" sz="1400" b="1" u="none" dirty="0">
                  <a:latin typeface="+mj-lt"/>
                  <a:ea typeface="ＭＳ Ｐゴシック" pitchFamily="34" charset="-128"/>
                </a:rPr>
                <a:t>Edoxaban 60 mg</a:t>
              </a:r>
            </a:p>
          </p:txBody>
        </p:sp>
        <p:sp>
          <p:nvSpPr>
            <p:cNvPr id="8" name="TextBox 39"/>
            <p:cNvSpPr>
              <a:spLocks noChangeArrowheads="1"/>
            </p:cNvSpPr>
            <p:nvPr/>
          </p:nvSpPr>
          <p:spPr bwMode="auto">
            <a:xfrm>
              <a:off x="141288" y="6708101"/>
              <a:ext cx="1717675" cy="340519"/>
            </a:xfrm>
            <a:prstGeom prst="roundRect">
              <a:avLst>
                <a:gd name="adj" fmla="val 16667"/>
              </a:avLst>
            </a:prstGeom>
            <a:noFill/>
            <a:ln w="12700">
              <a:noFill/>
              <a:round/>
              <a:headEnd/>
              <a:tailEnd/>
            </a:ln>
          </p:spPr>
          <p:txBody>
            <a:bodyPr wrap="square">
              <a:spAutoFit/>
            </a:bodyPr>
            <a:lstStyle/>
            <a:p>
              <a:pPr algn="ctr"/>
              <a:r>
                <a:rPr lang="en-GB" altLang="en-US" sz="1400" b="1" u="none" dirty="0">
                  <a:latin typeface="+mj-lt"/>
                  <a:ea typeface="ＭＳ Ｐゴシック" pitchFamily="34" charset="-128"/>
                </a:rPr>
                <a:t>Edoxaban 30 mg</a:t>
              </a:r>
            </a:p>
          </p:txBody>
        </p:sp>
        <p:cxnSp>
          <p:nvCxnSpPr>
            <p:cNvPr id="150" name="Straight Connector 149"/>
            <p:cNvCxnSpPr/>
            <p:nvPr/>
          </p:nvCxnSpPr>
          <p:spPr bwMode="auto">
            <a:xfrm>
              <a:off x="-252016" y="6642874"/>
              <a:ext cx="504031"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cxnSp>
          <p:nvCxnSpPr>
            <p:cNvPr id="151" name="Straight Connector 150"/>
            <p:cNvCxnSpPr/>
            <p:nvPr/>
          </p:nvCxnSpPr>
          <p:spPr bwMode="auto">
            <a:xfrm>
              <a:off x="-252016" y="6886734"/>
              <a:ext cx="504031" cy="0"/>
            </a:xfrm>
            <a:prstGeom prst="line">
              <a:avLst/>
            </a:prstGeom>
            <a:solidFill>
              <a:schemeClr val="accent1"/>
            </a:solidFill>
            <a:ln w="38100" cap="flat" cmpd="sng" algn="ctr">
              <a:solidFill>
                <a:schemeClr val="accent5"/>
              </a:solidFill>
              <a:prstDash val="solid"/>
              <a:round/>
              <a:headEnd type="none" w="med" len="med"/>
              <a:tailEnd type="none" w="med" len="med"/>
            </a:ln>
            <a:effectLst/>
          </p:spPr>
        </p:cxnSp>
        <p:sp>
          <p:nvSpPr>
            <p:cNvPr id="152" name="Rectangle 151"/>
            <p:cNvSpPr/>
            <p:nvPr/>
          </p:nvSpPr>
          <p:spPr bwMode="auto">
            <a:xfrm>
              <a:off x="-393700" y="6478974"/>
              <a:ext cx="2252663" cy="563431"/>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mj-lt"/>
              </a:endParaRPr>
            </a:p>
          </p:txBody>
        </p:sp>
      </p:grpSp>
    </p:spTree>
    <p:extLst>
      <p:ext uri="{BB962C8B-B14F-4D97-AF65-F5344CB8AC3E}">
        <p14:creationId xmlns:p14="http://schemas.microsoft.com/office/powerpoint/2010/main" val="3118174981"/>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52" y="224808"/>
            <a:ext cx="8907462" cy="618631"/>
          </a:xfrm>
        </p:spPr>
        <p:txBody>
          <a:bodyPr/>
          <a:lstStyle/>
          <a:p>
            <a:pPr>
              <a:defRPr/>
            </a:pPr>
            <a:r>
              <a:rPr lang="en-GB" dirty="0" smtClean="0"/>
              <a:t>NOAC 4-trial Meta-analysis Full Dose</a:t>
            </a:r>
            <a:endParaRPr lang="en-GB" sz="4000" dirty="0"/>
          </a:p>
        </p:txBody>
      </p:sp>
      <p:graphicFrame>
        <p:nvGraphicFramePr>
          <p:cNvPr id="3" name="Chart 2"/>
          <p:cNvGraphicFramePr>
            <a:graphicFrameLocks noGrp="1"/>
          </p:cNvGraphicFramePr>
          <p:nvPr>
            <p:extLst>
              <p:ext uri="{D42A27DB-BD31-4B8C-83A1-F6EECF244321}">
                <p14:modId xmlns:p14="http://schemas.microsoft.com/office/powerpoint/2010/main" val="1449525988"/>
              </p:ext>
            </p:extLst>
          </p:nvPr>
        </p:nvGraphicFramePr>
        <p:xfrm>
          <a:off x="28554179" y="9100969"/>
          <a:ext cx="7687580" cy="4217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98964457"/>
              </p:ext>
            </p:extLst>
          </p:nvPr>
        </p:nvGraphicFramePr>
        <p:xfrm>
          <a:off x="244424" y="1481371"/>
          <a:ext cx="8667560" cy="4259260"/>
        </p:xfrm>
        <a:graphic>
          <a:graphicData uri="http://schemas.openxmlformats.org/drawingml/2006/table">
            <a:tbl>
              <a:tblPr firstRow="1" bandRow="1">
                <a:tableStyleId>{5C22544A-7EE6-4342-B048-85BDC9FD1C3A}</a:tableStyleId>
              </a:tblPr>
              <a:tblGrid>
                <a:gridCol w="1498753"/>
                <a:gridCol w="2588736"/>
                <a:gridCol w="1016628"/>
                <a:gridCol w="2557294"/>
                <a:gridCol w="1006149"/>
              </a:tblGrid>
              <a:tr h="1058185">
                <a:tc>
                  <a:txBody>
                    <a:bodyPr/>
                    <a:lstStyle/>
                    <a:p>
                      <a:pPr algn="l"/>
                      <a:r>
                        <a:rPr lang="en-GB" sz="2000" dirty="0" smtClean="0">
                          <a:solidFill>
                            <a:schemeClr val="tx1"/>
                          </a:solidFill>
                        </a:rPr>
                        <a:t>Trial</a:t>
                      </a:r>
                      <a:endParaRPr lang="en-GB" sz="2000" dirty="0">
                        <a:solidFill>
                          <a:schemeClr val="tx1"/>
                        </a:solidFill>
                      </a:endParaRPr>
                    </a:p>
                  </a:txBody>
                  <a:tcPr marL="91438" marR="91438" marT="45730" marB="4573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solidFill>
                            <a:schemeClr val="tx1"/>
                          </a:solidFill>
                        </a:rPr>
                        <a:t>Stroke and Systemic Embolism</a:t>
                      </a:r>
                      <a:endParaRPr lang="en-GB" sz="2000" dirty="0">
                        <a:solidFill>
                          <a:schemeClr val="tx1"/>
                        </a:solidFill>
                      </a:endParaRPr>
                    </a:p>
                  </a:txBody>
                  <a:tcPr marL="91438" marR="91438" marT="45730" marB="4573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i="1" dirty="0" smtClean="0">
                          <a:solidFill>
                            <a:schemeClr val="tx1"/>
                          </a:solidFill>
                        </a:rPr>
                        <a:t>P</a:t>
                      </a:r>
                      <a:endParaRPr lang="en-GB" sz="2000" i="1" dirty="0">
                        <a:solidFill>
                          <a:schemeClr val="tx1"/>
                        </a:solidFill>
                      </a:endParaRPr>
                    </a:p>
                  </a:txBody>
                  <a:tcPr marL="91438" marR="91438" marT="45730" marB="4573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tx1"/>
                          </a:solidFill>
                        </a:rPr>
                        <a:t>Major Bleeding</a:t>
                      </a:r>
                    </a:p>
                  </a:txBody>
                  <a:tcPr marL="91438" marR="91438" marT="45730" marB="4573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i="1" dirty="0" smtClean="0">
                          <a:solidFill>
                            <a:schemeClr val="tx1"/>
                          </a:solidFill>
                        </a:rPr>
                        <a:t>P</a:t>
                      </a:r>
                      <a:endParaRPr lang="en-GB" sz="2000" i="1" dirty="0">
                        <a:solidFill>
                          <a:schemeClr val="tx1"/>
                        </a:solidFill>
                      </a:endParaRPr>
                    </a:p>
                  </a:txBody>
                  <a:tcPr marL="91438" marR="91438" marT="45730" marB="45730"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640215">
                <a:tc>
                  <a:txBody>
                    <a:bodyPr/>
                    <a:lstStyle/>
                    <a:p>
                      <a:pPr algn="l"/>
                      <a:r>
                        <a:rPr lang="en-GB" sz="1800" b="0" dirty="0" smtClean="0">
                          <a:solidFill>
                            <a:schemeClr val="tx1"/>
                          </a:solidFill>
                        </a:rPr>
                        <a:t>RE-LY</a:t>
                      </a:r>
                      <a:endParaRPr lang="en-GB" sz="1800" b="0" dirty="0">
                        <a:solidFill>
                          <a:schemeClr val="tx1"/>
                        </a:solidFill>
                      </a:endParaRPr>
                    </a:p>
                  </a:txBody>
                  <a:tcPr marL="91438" marR="91438" marT="45730" marB="45730" anchor="ctr">
                    <a:lnL w="28575" cap="flat" cmpd="sng" algn="ctr">
                      <a:no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GB" sz="1800" dirty="0">
                        <a:solidFill>
                          <a:schemeClr val="tx1"/>
                        </a:solidFill>
                      </a:endParaRPr>
                    </a:p>
                  </a:txBody>
                  <a:tcPr marL="91438" marR="91438" marT="45730" marB="45730"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800" dirty="0" smtClean="0">
                          <a:solidFill>
                            <a:schemeClr val="tx1"/>
                          </a:solidFill>
                        </a:rPr>
                        <a:t>.0001</a:t>
                      </a:r>
                      <a:endParaRPr lang="en-GB" sz="1800" dirty="0">
                        <a:solidFill>
                          <a:schemeClr val="tx1"/>
                        </a:solidFill>
                      </a:endParaRPr>
                    </a:p>
                  </a:txBody>
                  <a:tcPr marL="91438" marR="91438" marT="45730" marB="45730"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GB" sz="1800" dirty="0">
                        <a:solidFill>
                          <a:schemeClr val="tx1"/>
                        </a:solidFill>
                      </a:endParaRPr>
                    </a:p>
                  </a:txBody>
                  <a:tcPr marL="91438" marR="91438" marT="45730" marB="45730"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800" dirty="0" smtClean="0">
                          <a:solidFill>
                            <a:schemeClr val="tx1"/>
                          </a:solidFill>
                        </a:rPr>
                        <a:t>.34</a:t>
                      </a:r>
                      <a:endParaRPr lang="en-GB" sz="1800" dirty="0">
                        <a:solidFill>
                          <a:schemeClr val="tx1"/>
                        </a:solidFill>
                      </a:endParaRPr>
                    </a:p>
                  </a:txBody>
                  <a:tcPr marL="91438" marR="91438" marT="45730" marB="45730" anchor="ctr">
                    <a:lnL w="12700" cmpd="sng">
                      <a:noFill/>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r>
              <a:tr h="640215">
                <a:tc>
                  <a:txBody>
                    <a:bodyPr/>
                    <a:lstStyle/>
                    <a:p>
                      <a:pPr algn="l"/>
                      <a:r>
                        <a:rPr lang="en-GB" sz="1800" b="0" dirty="0" smtClean="0">
                          <a:solidFill>
                            <a:schemeClr val="tx1"/>
                          </a:solidFill>
                        </a:rPr>
                        <a:t>ROCKET AF</a:t>
                      </a:r>
                      <a:endParaRPr lang="en-GB" sz="1800" b="0" dirty="0">
                        <a:solidFill>
                          <a:schemeClr val="tx1"/>
                        </a:solidFill>
                      </a:endParaRPr>
                    </a:p>
                  </a:txBody>
                  <a:tcPr marL="91438" marR="91438" marT="45730" marB="45730"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dirty="0">
                        <a:solidFill>
                          <a:schemeClr val="tx1"/>
                        </a:solidFill>
                      </a:endParaRPr>
                    </a:p>
                  </a:txBody>
                  <a:tcPr marL="91438" marR="91438" marT="45730" marB="457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800" dirty="0" smtClean="0">
                          <a:solidFill>
                            <a:schemeClr val="tx1"/>
                          </a:solidFill>
                        </a:rPr>
                        <a:t>.12</a:t>
                      </a:r>
                      <a:endParaRPr lang="en-GB" sz="1800" dirty="0">
                        <a:solidFill>
                          <a:schemeClr val="tx1"/>
                        </a:solidFill>
                      </a:endParaRPr>
                    </a:p>
                  </a:txBody>
                  <a:tcPr marL="91438" marR="91438" marT="45730" marB="457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800" dirty="0">
                        <a:solidFill>
                          <a:schemeClr val="tx1"/>
                        </a:solidFill>
                      </a:endParaRPr>
                    </a:p>
                  </a:txBody>
                  <a:tcPr marL="91438" marR="91438" marT="45730" marB="457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800" dirty="0" smtClean="0">
                          <a:solidFill>
                            <a:schemeClr val="tx1"/>
                          </a:solidFill>
                        </a:rPr>
                        <a:t>.72</a:t>
                      </a:r>
                      <a:endParaRPr lang="en-GB" sz="1800" dirty="0">
                        <a:solidFill>
                          <a:schemeClr val="tx1"/>
                        </a:solidFill>
                      </a:endParaRPr>
                    </a:p>
                  </a:txBody>
                  <a:tcPr marL="91438" marR="91438" marT="45730" marB="4573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640215">
                <a:tc>
                  <a:txBody>
                    <a:bodyPr/>
                    <a:lstStyle/>
                    <a:p>
                      <a:pPr algn="l"/>
                      <a:r>
                        <a:rPr lang="en-GB" sz="1800" b="0" dirty="0" smtClean="0">
                          <a:solidFill>
                            <a:schemeClr val="tx1"/>
                          </a:solidFill>
                        </a:rPr>
                        <a:t>ARISTOTLE</a:t>
                      </a:r>
                      <a:endParaRPr lang="en-GB" sz="1800" b="0" dirty="0">
                        <a:solidFill>
                          <a:schemeClr val="tx1"/>
                        </a:solidFill>
                      </a:endParaRPr>
                    </a:p>
                  </a:txBody>
                  <a:tcPr marL="91438" marR="91438" marT="45730" marB="45730"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GB" sz="1800" dirty="0">
                        <a:solidFill>
                          <a:schemeClr val="tx1"/>
                        </a:solidFill>
                      </a:endParaRPr>
                    </a:p>
                  </a:txBody>
                  <a:tcPr marL="91438" marR="91438" marT="45730" marB="457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800" dirty="0" smtClean="0">
                          <a:solidFill>
                            <a:schemeClr val="tx1"/>
                          </a:solidFill>
                        </a:rPr>
                        <a:t>.012</a:t>
                      </a:r>
                      <a:endParaRPr lang="en-GB" sz="1800" dirty="0">
                        <a:solidFill>
                          <a:schemeClr val="tx1"/>
                        </a:solidFill>
                      </a:endParaRPr>
                    </a:p>
                  </a:txBody>
                  <a:tcPr marL="91438" marR="91438" marT="45730" marB="457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GB" sz="1800" dirty="0">
                        <a:solidFill>
                          <a:schemeClr val="tx1"/>
                        </a:solidFill>
                      </a:endParaRPr>
                    </a:p>
                  </a:txBody>
                  <a:tcPr marL="91438" marR="91438" marT="45730" marB="457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800" dirty="0" smtClean="0">
                          <a:solidFill>
                            <a:schemeClr val="tx1"/>
                          </a:solidFill>
                        </a:rPr>
                        <a:t>&lt;</a:t>
                      </a:r>
                      <a:r>
                        <a:rPr lang="en-GB" sz="1800" baseline="0" dirty="0" smtClean="0">
                          <a:solidFill>
                            <a:schemeClr val="tx1"/>
                          </a:solidFill>
                        </a:rPr>
                        <a:t> </a:t>
                      </a:r>
                      <a:r>
                        <a:rPr lang="en-GB" sz="1800" dirty="0" smtClean="0">
                          <a:solidFill>
                            <a:schemeClr val="tx1"/>
                          </a:solidFill>
                        </a:rPr>
                        <a:t>.0001</a:t>
                      </a:r>
                      <a:endParaRPr lang="en-GB" sz="1800" dirty="0">
                        <a:solidFill>
                          <a:schemeClr val="tx1"/>
                        </a:solidFill>
                      </a:endParaRPr>
                    </a:p>
                  </a:txBody>
                  <a:tcPr marL="91438" marR="91438" marT="45730" marB="4573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640215">
                <a:tc>
                  <a:txBody>
                    <a:bodyPr/>
                    <a:lstStyle/>
                    <a:p>
                      <a:pPr algn="l"/>
                      <a:r>
                        <a:rPr lang="en-GB" sz="1800" b="0" dirty="0" smtClean="0">
                          <a:solidFill>
                            <a:schemeClr val="tx1"/>
                          </a:solidFill>
                        </a:rPr>
                        <a:t>ENGAGE</a:t>
                      </a:r>
                      <a:br>
                        <a:rPr lang="en-GB" sz="1800" b="0" dirty="0" smtClean="0">
                          <a:solidFill>
                            <a:schemeClr val="tx1"/>
                          </a:solidFill>
                        </a:rPr>
                      </a:br>
                      <a:r>
                        <a:rPr lang="en-GB" sz="1800" b="0" dirty="0" smtClean="0">
                          <a:solidFill>
                            <a:schemeClr val="tx1"/>
                          </a:solidFill>
                        </a:rPr>
                        <a:t>TIMI 48*</a:t>
                      </a:r>
                      <a:endParaRPr lang="en-GB" sz="1800" b="0" dirty="0">
                        <a:solidFill>
                          <a:schemeClr val="tx1"/>
                        </a:solidFill>
                      </a:endParaRPr>
                    </a:p>
                  </a:txBody>
                  <a:tcPr marL="91438" marR="91438" marT="45730" marB="45730"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dirty="0">
                        <a:solidFill>
                          <a:schemeClr val="tx1"/>
                        </a:solidFill>
                      </a:endParaRPr>
                    </a:p>
                  </a:txBody>
                  <a:tcPr marL="91438" marR="91438" marT="45730" marB="457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800" dirty="0" smtClean="0">
                          <a:solidFill>
                            <a:schemeClr val="tx1"/>
                          </a:solidFill>
                        </a:rPr>
                        <a:t>.10</a:t>
                      </a:r>
                      <a:endParaRPr lang="en-GB" sz="1800" dirty="0">
                        <a:solidFill>
                          <a:schemeClr val="tx1"/>
                        </a:solidFill>
                      </a:endParaRPr>
                    </a:p>
                  </a:txBody>
                  <a:tcPr marL="91438" marR="91438" marT="45730" marB="457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800" dirty="0">
                        <a:solidFill>
                          <a:schemeClr val="tx1"/>
                        </a:solidFill>
                      </a:endParaRPr>
                    </a:p>
                  </a:txBody>
                  <a:tcPr marL="91438" marR="91438" marT="45730" marB="457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800" dirty="0" smtClean="0">
                          <a:solidFill>
                            <a:schemeClr val="tx1"/>
                          </a:solidFill>
                        </a:rPr>
                        <a:t>.0002</a:t>
                      </a:r>
                      <a:endParaRPr lang="en-GB" sz="1800" dirty="0">
                        <a:solidFill>
                          <a:schemeClr val="tx1"/>
                        </a:solidFill>
                      </a:endParaRPr>
                    </a:p>
                  </a:txBody>
                  <a:tcPr marL="91438" marR="91438" marT="45730" marB="4573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640215">
                <a:tc>
                  <a:txBody>
                    <a:bodyPr/>
                    <a:lstStyle/>
                    <a:p>
                      <a:pPr algn="l"/>
                      <a:r>
                        <a:rPr lang="en-GB" sz="1800" b="0" dirty="0" smtClean="0">
                          <a:solidFill>
                            <a:schemeClr val="tx1"/>
                          </a:solidFill>
                        </a:rPr>
                        <a:t>Combined</a:t>
                      </a:r>
                      <a:endParaRPr lang="en-GB" sz="1800" b="0" dirty="0">
                        <a:solidFill>
                          <a:schemeClr val="tx1"/>
                        </a:solidFill>
                      </a:endParaRPr>
                    </a:p>
                  </a:txBody>
                  <a:tcPr marL="91438" marR="91438" marT="45730" marB="45730"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GB" sz="1800" dirty="0">
                        <a:solidFill>
                          <a:schemeClr val="tx1"/>
                        </a:solidFill>
                      </a:endParaRPr>
                    </a:p>
                  </a:txBody>
                  <a:tcPr marL="91438" marR="91438" marT="45730" marB="4573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800" dirty="0" smtClean="0">
                          <a:solidFill>
                            <a:schemeClr val="tx1"/>
                          </a:solidFill>
                        </a:rPr>
                        <a:t>&lt;</a:t>
                      </a:r>
                      <a:r>
                        <a:rPr lang="en-GB" sz="1800" baseline="0" dirty="0" smtClean="0">
                          <a:solidFill>
                            <a:schemeClr val="tx1"/>
                          </a:solidFill>
                        </a:rPr>
                        <a:t> </a:t>
                      </a:r>
                      <a:r>
                        <a:rPr lang="en-GB" sz="1800" dirty="0" smtClean="0">
                          <a:solidFill>
                            <a:schemeClr val="tx1"/>
                          </a:solidFill>
                        </a:rPr>
                        <a:t>.0001</a:t>
                      </a:r>
                      <a:endParaRPr lang="en-GB" sz="1800" dirty="0">
                        <a:solidFill>
                          <a:schemeClr val="tx1"/>
                        </a:solidFill>
                      </a:endParaRPr>
                    </a:p>
                  </a:txBody>
                  <a:tcPr marL="91438" marR="91438" marT="45730" marB="4573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GB" sz="1800" dirty="0">
                        <a:solidFill>
                          <a:schemeClr val="tx1"/>
                        </a:solidFill>
                      </a:endParaRPr>
                    </a:p>
                  </a:txBody>
                  <a:tcPr marL="91438" marR="91438" marT="45730" marB="4573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800" dirty="0" smtClean="0">
                          <a:solidFill>
                            <a:schemeClr val="tx1"/>
                          </a:solidFill>
                        </a:rPr>
                        <a:t>.06</a:t>
                      </a:r>
                      <a:endParaRPr lang="en-GB" sz="1800" dirty="0">
                        <a:solidFill>
                          <a:schemeClr val="tx1"/>
                        </a:solidFill>
                      </a:endParaRPr>
                    </a:p>
                  </a:txBody>
                  <a:tcPr marL="91438" marR="91438" marT="45730" marB="45730" anchor="ctr">
                    <a:lnL w="12700" cmpd="sng">
                      <a:noFill/>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5" name="TextBox 65"/>
          <p:cNvSpPr txBox="1">
            <a:spLocks noChangeArrowheads="1"/>
          </p:cNvSpPr>
          <p:nvPr/>
        </p:nvSpPr>
        <p:spPr bwMode="auto">
          <a:xfrm>
            <a:off x="779086" y="1363663"/>
            <a:ext cx="7666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lgn="ctr" eaLnBrk="1" hangingPunct="1">
              <a:spcBef>
                <a:spcPct val="0"/>
              </a:spcBef>
              <a:buClrTx/>
              <a:buSzTx/>
              <a:buFontTx/>
              <a:buNone/>
            </a:pPr>
            <a:r>
              <a:rPr lang="en-US" altLang="en-US" sz="2400" b="1" u="none" dirty="0" smtClean="0">
                <a:solidFill>
                  <a:schemeClr val="tx1"/>
                </a:solidFill>
                <a:latin typeface="+mj-lt"/>
              </a:rPr>
              <a:t>Prespecified </a:t>
            </a:r>
            <a:r>
              <a:rPr lang="en-US" altLang="en-US" sz="2400" b="1" u="none" dirty="0">
                <a:solidFill>
                  <a:schemeClr val="tx1"/>
                </a:solidFill>
                <a:latin typeface="+mj-lt"/>
              </a:rPr>
              <a:t>meta-analysis of all 71,683 patients </a:t>
            </a:r>
          </a:p>
        </p:txBody>
      </p:sp>
      <p:grpSp>
        <p:nvGrpSpPr>
          <p:cNvPr id="6" name="Group 3"/>
          <p:cNvGrpSpPr>
            <a:grpSpLocks/>
          </p:cNvGrpSpPr>
          <p:nvPr/>
        </p:nvGrpSpPr>
        <p:grpSpPr bwMode="auto">
          <a:xfrm>
            <a:off x="1476375" y="2594178"/>
            <a:ext cx="6511925" cy="3594100"/>
            <a:chOff x="1476901" y="2914544"/>
            <a:chExt cx="6511321" cy="3594993"/>
          </a:xfrm>
        </p:grpSpPr>
        <p:grpSp>
          <p:nvGrpSpPr>
            <p:cNvPr id="7" name="Group 66"/>
            <p:cNvGrpSpPr>
              <a:grpSpLocks/>
            </p:cNvGrpSpPr>
            <p:nvPr/>
          </p:nvGrpSpPr>
          <p:grpSpPr bwMode="auto">
            <a:xfrm>
              <a:off x="1476901" y="2926245"/>
              <a:ext cx="2848561" cy="3573477"/>
              <a:chOff x="6027615" y="3224012"/>
              <a:chExt cx="2848561" cy="3573477"/>
            </a:xfrm>
          </p:grpSpPr>
          <p:cxnSp>
            <p:nvCxnSpPr>
              <p:cNvPr id="25" name="Straight Connector 7"/>
              <p:cNvCxnSpPr>
                <a:cxnSpLocks noChangeShapeType="1"/>
              </p:cNvCxnSpPr>
              <p:nvPr/>
            </p:nvCxnSpPr>
            <p:spPr bwMode="auto">
              <a:xfrm>
                <a:off x="6476099" y="3485484"/>
                <a:ext cx="1194099" cy="10758"/>
              </a:xfrm>
              <a:prstGeom prst="line">
                <a:avLst/>
              </a:prstGeom>
              <a:noFill/>
              <a:ln w="28575" algn="ctr">
                <a:solidFill>
                  <a:schemeClr val="accent5"/>
                </a:solidFill>
                <a:round/>
                <a:headEnd/>
                <a:tailEnd/>
              </a:ln>
              <a:extLst>
                <a:ext uri="{909E8E84-426E-40DD-AFC4-6F175D3DCCD1}">
                  <a14:hiddenFill xmlns:a14="http://schemas.microsoft.com/office/drawing/2010/main">
                    <a:noFill/>
                  </a14:hiddenFill>
                </a:ext>
              </a:extLst>
            </p:spPr>
          </p:cxnSp>
          <p:cxnSp>
            <p:nvCxnSpPr>
              <p:cNvPr id="26" name="Straight Connector 9"/>
              <p:cNvCxnSpPr>
                <a:cxnSpLocks noChangeShapeType="1"/>
              </p:cNvCxnSpPr>
              <p:nvPr/>
            </p:nvCxnSpPr>
            <p:spPr bwMode="auto">
              <a:xfrm>
                <a:off x="7360019" y="4121978"/>
                <a:ext cx="934123" cy="0"/>
              </a:xfrm>
              <a:prstGeom prst="line">
                <a:avLst/>
              </a:prstGeom>
              <a:noFill/>
              <a:ln w="28575" algn="ctr">
                <a:solidFill>
                  <a:schemeClr val="accent5"/>
                </a:solidFill>
                <a:round/>
                <a:headEnd/>
                <a:tailEnd/>
              </a:ln>
              <a:extLst>
                <a:ext uri="{909E8E84-426E-40DD-AFC4-6F175D3DCCD1}">
                  <a14:hiddenFill xmlns:a14="http://schemas.microsoft.com/office/drawing/2010/main">
                    <a:noFill/>
                  </a14:hiddenFill>
                </a:ext>
              </a:extLst>
            </p:spPr>
          </p:cxnSp>
          <p:cxnSp>
            <p:nvCxnSpPr>
              <p:cNvPr id="27" name="Straight Connector 12"/>
              <p:cNvCxnSpPr>
                <a:cxnSpLocks noChangeShapeType="1"/>
              </p:cNvCxnSpPr>
              <p:nvPr/>
            </p:nvCxnSpPr>
            <p:spPr bwMode="auto">
              <a:xfrm>
                <a:off x="7073148" y="4767212"/>
                <a:ext cx="1010772" cy="0"/>
              </a:xfrm>
              <a:prstGeom prst="line">
                <a:avLst/>
              </a:prstGeom>
              <a:noFill/>
              <a:ln w="28575" algn="ctr">
                <a:solidFill>
                  <a:schemeClr val="accent5"/>
                </a:solidFill>
                <a:round/>
                <a:headEnd/>
                <a:tailEnd/>
              </a:ln>
              <a:extLst>
                <a:ext uri="{909E8E84-426E-40DD-AFC4-6F175D3DCCD1}">
                  <a14:hiddenFill xmlns:a14="http://schemas.microsoft.com/office/drawing/2010/main">
                    <a:noFill/>
                  </a14:hiddenFill>
                </a:ext>
              </a:extLst>
            </p:spPr>
          </p:cxnSp>
          <p:cxnSp>
            <p:nvCxnSpPr>
              <p:cNvPr id="28" name="Straight Connector 13"/>
              <p:cNvCxnSpPr>
                <a:cxnSpLocks noChangeShapeType="1"/>
              </p:cNvCxnSpPr>
              <p:nvPr/>
            </p:nvCxnSpPr>
            <p:spPr bwMode="auto">
              <a:xfrm>
                <a:off x="7442569" y="5416854"/>
                <a:ext cx="851573" cy="0"/>
              </a:xfrm>
              <a:prstGeom prst="line">
                <a:avLst/>
              </a:prstGeom>
              <a:noFill/>
              <a:ln w="28575" algn="ctr">
                <a:solidFill>
                  <a:schemeClr val="accent5"/>
                </a:solidFill>
                <a:round/>
                <a:headEnd/>
                <a:tailEnd/>
              </a:ln>
              <a:extLst>
                <a:ext uri="{909E8E84-426E-40DD-AFC4-6F175D3DCCD1}">
                  <a14:hiddenFill xmlns:a14="http://schemas.microsoft.com/office/drawing/2010/main">
                    <a:noFill/>
                  </a14:hiddenFill>
                </a:ext>
              </a:extLst>
            </p:spPr>
          </p:cxnSp>
          <p:cxnSp>
            <p:nvCxnSpPr>
              <p:cNvPr id="29" name="Straight Connector 14"/>
              <p:cNvCxnSpPr>
                <a:cxnSpLocks noChangeShapeType="1"/>
              </p:cNvCxnSpPr>
              <p:nvPr/>
            </p:nvCxnSpPr>
            <p:spPr bwMode="auto">
              <a:xfrm>
                <a:off x="7331106" y="6048567"/>
                <a:ext cx="629324" cy="0"/>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sp>
            <p:nvSpPr>
              <p:cNvPr id="30" name="Flowchart: Connector 24"/>
              <p:cNvSpPr>
                <a:spLocks noChangeArrowheads="1"/>
              </p:cNvSpPr>
              <p:nvPr/>
            </p:nvSpPr>
            <p:spPr bwMode="auto">
              <a:xfrm>
                <a:off x="7654505" y="5265384"/>
                <a:ext cx="396000" cy="346320"/>
              </a:xfrm>
              <a:prstGeom prst="flowChartConnector">
                <a:avLst/>
              </a:prstGeom>
              <a:solidFill>
                <a:schemeClr val="accent5"/>
              </a:solidFill>
              <a:ln w="9525" algn="ctr">
                <a:noFill/>
                <a:round/>
                <a:headEnd/>
                <a:tailEnd/>
              </a:ln>
              <a:extLst/>
            </p:spPr>
            <p:txBody>
              <a:bodyPr lIns="0" tIns="0" rIns="0" bIns="0" anchor="b">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spcBef>
                    <a:spcPct val="0"/>
                  </a:spcBef>
                  <a:buClrTx/>
                  <a:buSzTx/>
                  <a:buFontTx/>
                  <a:buNone/>
                </a:pPr>
                <a:endParaRPr lang="en-US" altLang="en-US" sz="1600" u="none" dirty="0">
                  <a:solidFill>
                    <a:schemeClr val="tx1"/>
                  </a:solidFill>
                  <a:latin typeface="+mj-lt"/>
                </a:endParaRPr>
              </a:p>
            </p:txBody>
          </p:sp>
          <p:sp>
            <p:nvSpPr>
              <p:cNvPr id="31" name="Flowchart: Connector 25"/>
              <p:cNvSpPr>
                <a:spLocks noChangeArrowheads="1"/>
              </p:cNvSpPr>
              <p:nvPr/>
            </p:nvSpPr>
            <p:spPr bwMode="auto">
              <a:xfrm>
                <a:off x="6935498" y="3289513"/>
                <a:ext cx="288000" cy="346320"/>
              </a:xfrm>
              <a:prstGeom prst="flowChartConnector">
                <a:avLst/>
              </a:prstGeom>
              <a:solidFill>
                <a:schemeClr val="accent5"/>
              </a:solidFill>
              <a:ln w="9525" algn="ctr">
                <a:noFill/>
                <a:round/>
                <a:headEnd/>
                <a:tailEnd/>
              </a:ln>
              <a:extLst/>
            </p:spPr>
            <p:txBody>
              <a:bodyPr lIns="0" tIns="0" rIns="0" bIns="0" anchor="b">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spcBef>
                    <a:spcPct val="0"/>
                  </a:spcBef>
                  <a:buClrTx/>
                  <a:buSzTx/>
                  <a:buFontTx/>
                  <a:buNone/>
                </a:pPr>
                <a:endParaRPr lang="en-US" altLang="en-US" sz="1600" u="none" dirty="0">
                  <a:solidFill>
                    <a:schemeClr val="tx1"/>
                  </a:solidFill>
                  <a:latin typeface="+mj-lt"/>
                </a:endParaRPr>
              </a:p>
            </p:txBody>
          </p:sp>
          <p:sp>
            <p:nvSpPr>
              <p:cNvPr id="32" name="Flowchart: Connector 26"/>
              <p:cNvSpPr>
                <a:spLocks noChangeArrowheads="1"/>
              </p:cNvSpPr>
              <p:nvPr/>
            </p:nvSpPr>
            <p:spPr bwMode="auto">
              <a:xfrm>
                <a:off x="7686255" y="3952578"/>
                <a:ext cx="360000" cy="360000"/>
              </a:xfrm>
              <a:prstGeom prst="flowChartConnector">
                <a:avLst/>
              </a:prstGeom>
              <a:solidFill>
                <a:schemeClr val="accent5"/>
              </a:solidFill>
              <a:ln w="9525" algn="ctr">
                <a:solidFill>
                  <a:schemeClr val="accent5"/>
                </a:solidFill>
                <a:round/>
                <a:headEnd/>
                <a:tailEnd/>
              </a:ln>
              <a:extLst/>
            </p:spPr>
            <p:txBody>
              <a:bodyPr lIns="0" tIns="0" rIns="0" bIns="0" anchor="b">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spcBef>
                    <a:spcPct val="0"/>
                  </a:spcBef>
                  <a:buClrTx/>
                  <a:buSzTx/>
                  <a:buFontTx/>
                  <a:buNone/>
                </a:pPr>
                <a:endParaRPr lang="en-US" altLang="en-US" sz="1600" u="none" dirty="0">
                  <a:solidFill>
                    <a:schemeClr val="tx1"/>
                  </a:solidFill>
                  <a:latin typeface="+mj-lt"/>
                </a:endParaRPr>
              </a:p>
            </p:txBody>
          </p:sp>
          <p:sp>
            <p:nvSpPr>
              <p:cNvPr id="33" name="Flowchart: Connector 27"/>
              <p:cNvSpPr>
                <a:spLocks noChangeArrowheads="1"/>
              </p:cNvSpPr>
              <p:nvPr/>
            </p:nvSpPr>
            <p:spPr bwMode="auto">
              <a:xfrm>
                <a:off x="7415454" y="4589792"/>
                <a:ext cx="324000" cy="346320"/>
              </a:xfrm>
              <a:prstGeom prst="flowChartConnector">
                <a:avLst/>
              </a:prstGeom>
              <a:solidFill>
                <a:schemeClr val="accent5"/>
              </a:solidFill>
              <a:ln w="9525" algn="ctr">
                <a:noFill/>
                <a:round/>
                <a:headEnd/>
                <a:tailEnd/>
              </a:ln>
              <a:extLst/>
            </p:spPr>
            <p:txBody>
              <a:bodyPr lIns="0" tIns="0" rIns="0" bIns="0" anchor="b">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spcBef>
                    <a:spcPct val="0"/>
                  </a:spcBef>
                  <a:buClrTx/>
                  <a:buSzTx/>
                  <a:buFontTx/>
                  <a:buNone/>
                </a:pPr>
                <a:endParaRPr lang="en-US" altLang="en-US" sz="1600" u="none" dirty="0">
                  <a:solidFill>
                    <a:schemeClr val="tx1"/>
                  </a:solidFill>
                  <a:latin typeface="+mj-lt"/>
                </a:endParaRPr>
              </a:p>
            </p:txBody>
          </p:sp>
          <p:sp>
            <p:nvSpPr>
              <p:cNvPr id="34" name="Flowchart: Decision 28"/>
              <p:cNvSpPr>
                <a:spLocks noChangeArrowheads="1"/>
              </p:cNvSpPr>
              <p:nvPr/>
            </p:nvSpPr>
            <p:spPr bwMode="auto">
              <a:xfrm>
                <a:off x="7429869" y="5778308"/>
                <a:ext cx="432000" cy="489231"/>
              </a:xfrm>
              <a:prstGeom prst="flowChartDecision">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b">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spcBef>
                    <a:spcPct val="0"/>
                  </a:spcBef>
                  <a:buClrTx/>
                  <a:buSzTx/>
                  <a:buFontTx/>
                  <a:buNone/>
                </a:pPr>
                <a:endParaRPr lang="en-US" altLang="en-US" sz="1600" u="none" dirty="0">
                  <a:solidFill>
                    <a:schemeClr val="tx1"/>
                  </a:solidFill>
                  <a:latin typeface="+mj-lt"/>
                </a:endParaRPr>
              </a:p>
            </p:txBody>
          </p:sp>
          <p:cxnSp>
            <p:nvCxnSpPr>
              <p:cNvPr id="35" name="Straight Connector 30"/>
              <p:cNvCxnSpPr>
                <a:cxnSpLocks noChangeShapeType="1"/>
              </p:cNvCxnSpPr>
              <p:nvPr/>
            </p:nvCxnSpPr>
            <p:spPr bwMode="auto">
              <a:xfrm>
                <a:off x="8223620" y="3224012"/>
                <a:ext cx="0" cy="3254942"/>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6" name="Elbow Connector 43"/>
              <p:cNvCxnSpPr>
                <a:cxnSpLocks noChangeShapeType="1"/>
              </p:cNvCxnSpPr>
              <p:nvPr/>
            </p:nvCxnSpPr>
            <p:spPr bwMode="auto">
              <a:xfrm flipV="1">
                <a:off x="6261470" y="6383846"/>
                <a:ext cx="1955800" cy="73592"/>
              </a:xfrm>
              <a:prstGeom prst="bentConnector3">
                <a:avLst>
                  <a:gd name="adj1" fmla="val 0"/>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7" name="Elbow Connector 47"/>
              <p:cNvCxnSpPr>
                <a:cxnSpLocks noChangeShapeType="1"/>
              </p:cNvCxnSpPr>
              <p:nvPr/>
            </p:nvCxnSpPr>
            <p:spPr bwMode="auto">
              <a:xfrm rot="10800000">
                <a:off x="8181710" y="6383849"/>
                <a:ext cx="694466" cy="90477"/>
              </a:xfrm>
              <a:prstGeom prst="bentConnector3">
                <a:avLst>
                  <a:gd name="adj1" fmla="val -2398"/>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38" name="TextBox 51"/>
              <p:cNvSpPr txBox="1">
                <a:spLocks noChangeArrowheads="1"/>
              </p:cNvSpPr>
              <p:nvPr/>
            </p:nvSpPr>
            <p:spPr bwMode="auto">
              <a:xfrm>
                <a:off x="6551405" y="6474324"/>
                <a:ext cx="14590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eaLnBrk="1" hangingPunct="1">
                  <a:spcBef>
                    <a:spcPct val="0"/>
                  </a:spcBef>
                  <a:buClrTx/>
                  <a:buSzTx/>
                  <a:buFontTx/>
                  <a:buNone/>
                </a:pPr>
                <a:r>
                  <a:rPr lang="en-GB" altLang="en-US" sz="1400" b="1" u="none" dirty="0">
                    <a:solidFill>
                      <a:schemeClr val="tx1"/>
                    </a:solidFill>
                    <a:latin typeface="+mj-lt"/>
                  </a:rPr>
                  <a:t>Favours DOAC</a:t>
                </a:r>
              </a:p>
            </p:txBody>
          </p:sp>
          <p:sp>
            <p:nvSpPr>
              <p:cNvPr id="39" name="TextBox 63"/>
              <p:cNvSpPr txBox="1">
                <a:spLocks noChangeArrowheads="1"/>
              </p:cNvSpPr>
              <p:nvPr/>
            </p:nvSpPr>
            <p:spPr bwMode="auto">
              <a:xfrm>
                <a:off x="6027615" y="6458935"/>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eaLnBrk="1" hangingPunct="1">
                  <a:spcBef>
                    <a:spcPct val="0"/>
                  </a:spcBef>
                  <a:buClrTx/>
                  <a:buSzTx/>
                  <a:buFontTx/>
                  <a:buNone/>
                </a:pPr>
                <a:r>
                  <a:rPr lang="en-GB" altLang="en-US" sz="1600" u="none" dirty="0">
                    <a:solidFill>
                      <a:schemeClr val="tx1"/>
                    </a:solidFill>
                    <a:latin typeface="+mj-lt"/>
                  </a:rPr>
                  <a:t>0.5</a:t>
                </a:r>
              </a:p>
            </p:txBody>
          </p:sp>
          <p:sp>
            <p:nvSpPr>
              <p:cNvPr id="40" name="TextBox 64"/>
              <p:cNvSpPr txBox="1">
                <a:spLocks noChangeArrowheads="1"/>
              </p:cNvSpPr>
              <p:nvPr/>
            </p:nvSpPr>
            <p:spPr bwMode="auto">
              <a:xfrm>
                <a:off x="8077194" y="6458935"/>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eaLnBrk="1" hangingPunct="1">
                  <a:spcBef>
                    <a:spcPct val="0"/>
                  </a:spcBef>
                  <a:buClrTx/>
                  <a:buSzTx/>
                  <a:buFontTx/>
                  <a:buNone/>
                </a:pPr>
                <a:r>
                  <a:rPr lang="en-GB" altLang="en-US" sz="1600" u="none" dirty="0">
                    <a:solidFill>
                      <a:schemeClr val="tx1"/>
                    </a:solidFill>
                    <a:latin typeface="+mj-lt"/>
                  </a:rPr>
                  <a:t>1</a:t>
                </a:r>
              </a:p>
            </p:txBody>
          </p:sp>
        </p:grpSp>
        <p:grpSp>
          <p:nvGrpSpPr>
            <p:cNvPr id="8" name="Group 29"/>
            <p:cNvGrpSpPr>
              <a:grpSpLocks/>
            </p:cNvGrpSpPr>
            <p:nvPr/>
          </p:nvGrpSpPr>
          <p:grpSpPr bwMode="auto">
            <a:xfrm>
              <a:off x="5139661" y="2914544"/>
              <a:ext cx="2848561" cy="3594993"/>
              <a:chOff x="6038373" y="3137948"/>
              <a:chExt cx="2848561" cy="3594993"/>
            </a:xfrm>
          </p:grpSpPr>
          <p:cxnSp>
            <p:nvCxnSpPr>
              <p:cNvPr id="9" name="Straight Connector 31"/>
              <p:cNvCxnSpPr>
                <a:cxnSpLocks noChangeShapeType="1"/>
              </p:cNvCxnSpPr>
              <p:nvPr/>
            </p:nvCxnSpPr>
            <p:spPr bwMode="auto">
              <a:xfrm>
                <a:off x="7680960" y="3443320"/>
                <a:ext cx="838647" cy="0"/>
              </a:xfrm>
              <a:prstGeom prst="line">
                <a:avLst/>
              </a:prstGeom>
              <a:noFill/>
              <a:ln w="28575" algn="ctr">
                <a:solidFill>
                  <a:schemeClr val="accent5"/>
                </a:solidFill>
                <a:round/>
                <a:headEnd/>
                <a:tailEnd/>
              </a:ln>
              <a:extLst>
                <a:ext uri="{909E8E84-426E-40DD-AFC4-6F175D3DCCD1}">
                  <a14:hiddenFill xmlns:a14="http://schemas.microsoft.com/office/drawing/2010/main">
                    <a:noFill/>
                  </a14:hiddenFill>
                </a:ext>
              </a:extLst>
            </p:spPr>
          </p:cxnSp>
          <p:cxnSp>
            <p:nvCxnSpPr>
              <p:cNvPr id="10" name="Straight Connector 32"/>
              <p:cNvCxnSpPr>
                <a:cxnSpLocks noChangeShapeType="1"/>
              </p:cNvCxnSpPr>
              <p:nvPr/>
            </p:nvCxnSpPr>
            <p:spPr bwMode="auto">
              <a:xfrm>
                <a:off x="7902255" y="4078788"/>
                <a:ext cx="830016" cy="0"/>
              </a:xfrm>
              <a:prstGeom prst="line">
                <a:avLst/>
              </a:prstGeom>
              <a:noFill/>
              <a:ln w="28575" algn="ctr">
                <a:solidFill>
                  <a:schemeClr val="accent5"/>
                </a:solidFill>
                <a:round/>
                <a:headEnd/>
                <a:tailEnd/>
              </a:ln>
              <a:extLst>
                <a:ext uri="{909E8E84-426E-40DD-AFC4-6F175D3DCCD1}">
                  <a14:hiddenFill xmlns:a14="http://schemas.microsoft.com/office/drawing/2010/main">
                    <a:noFill/>
                  </a14:hiddenFill>
                </a:ext>
              </a:extLst>
            </p:spPr>
          </p:cxnSp>
          <p:cxnSp>
            <p:nvCxnSpPr>
              <p:cNvPr id="11" name="Straight Connector 33"/>
              <p:cNvCxnSpPr>
                <a:cxnSpLocks noChangeShapeType="1"/>
              </p:cNvCxnSpPr>
              <p:nvPr/>
            </p:nvCxnSpPr>
            <p:spPr bwMode="auto">
              <a:xfrm>
                <a:off x="6820348" y="4709565"/>
                <a:ext cx="763207" cy="18065"/>
              </a:xfrm>
              <a:prstGeom prst="line">
                <a:avLst/>
              </a:prstGeom>
              <a:noFill/>
              <a:ln w="28575" algn="ctr">
                <a:solidFill>
                  <a:schemeClr val="accent5"/>
                </a:solidFill>
                <a:round/>
                <a:headEnd/>
                <a:tailEnd/>
              </a:ln>
              <a:extLst>
                <a:ext uri="{909E8E84-426E-40DD-AFC4-6F175D3DCCD1}">
                  <a14:hiddenFill xmlns:a14="http://schemas.microsoft.com/office/drawing/2010/main">
                    <a:noFill/>
                  </a14:hiddenFill>
                </a:ext>
              </a:extLst>
            </p:spPr>
          </p:cxnSp>
          <p:cxnSp>
            <p:nvCxnSpPr>
              <p:cNvPr id="12" name="Straight Connector 34"/>
              <p:cNvCxnSpPr>
                <a:cxnSpLocks noChangeShapeType="1"/>
              </p:cNvCxnSpPr>
              <p:nvPr/>
            </p:nvCxnSpPr>
            <p:spPr bwMode="auto">
              <a:xfrm>
                <a:off x="7250128" y="5359914"/>
                <a:ext cx="652127" cy="0"/>
              </a:xfrm>
              <a:prstGeom prst="line">
                <a:avLst/>
              </a:prstGeom>
              <a:noFill/>
              <a:ln w="28575" algn="ctr">
                <a:solidFill>
                  <a:schemeClr val="accent5"/>
                </a:solidFill>
                <a:round/>
                <a:headEnd/>
                <a:tailEnd/>
              </a:ln>
              <a:extLst>
                <a:ext uri="{909E8E84-426E-40DD-AFC4-6F175D3DCCD1}">
                  <a14:hiddenFill xmlns:a14="http://schemas.microsoft.com/office/drawing/2010/main">
                    <a:noFill/>
                  </a14:hiddenFill>
                </a:ext>
              </a:extLst>
            </p:spPr>
          </p:cxnSp>
          <p:cxnSp>
            <p:nvCxnSpPr>
              <p:cNvPr id="13" name="Straight Connector 35"/>
              <p:cNvCxnSpPr>
                <a:cxnSpLocks noChangeShapeType="1"/>
              </p:cNvCxnSpPr>
              <p:nvPr/>
            </p:nvCxnSpPr>
            <p:spPr bwMode="auto">
              <a:xfrm>
                <a:off x="7341864" y="5976232"/>
                <a:ext cx="850603" cy="1"/>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sp>
            <p:nvSpPr>
              <p:cNvPr id="14" name="Flowchart: Connector 36"/>
              <p:cNvSpPr>
                <a:spLocks noChangeArrowheads="1"/>
              </p:cNvSpPr>
              <p:nvPr/>
            </p:nvSpPr>
            <p:spPr bwMode="auto">
              <a:xfrm>
                <a:off x="7385555" y="5211594"/>
                <a:ext cx="396000" cy="346320"/>
              </a:xfrm>
              <a:prstGeom prst="flowChartConnector">
                <a:avLst/>
              </a:prstGeom>
              <a:solidFill>
                <a:schemeClr val="accent5"/>
              </a:solidFill>
              <a:ln w="9525" algn="ctr">
                <a:noFill/>
                <a:round/>
                <a:headEnd/>
                <a:tailEnd/>
              </a:ln>
              <a:extLst/>
            </p:spPr>
            <p:txBody>
              <a:bodyPr lIns="0" tIns="0" rIns="0" bIns="0" anchor="b">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spcBef>
                    <a:spcPct val="0"/>
                  </a:spcBef>
                  <a:buClrTx/>
                  <a:buSzTx/>
                  <a:buFontTx/>
                  <a:buNone/>
                </a:pPr>
                <a:endParaRPr lang="en-US" altLang="en-US" sz="1600" u="none" dirty="0">
                  <a:solidFill>
                    <a:schemeClr val="tx1"/>
                  </a:solidFill>
                  <a:latin typeface="+mj-lt"/>
                </a:endParaRPr>
              </a:p>
            </p:txBody>
          </p:sp>
          <p:sp>
            <p:nvSpPr>
              <p:cNvPr id="15" name="Flowchart: Connector 37"/>
              <p:cNvSpPr>
                <a:spLocks noChangeArrowheads="1"/>
              </p:cNvSpPr>
              <p:nvPr/>
            </p:nvSpPr>
            <p:spPr bwMode="auto">
              <a:xfrm>
                <a:off x="7902255" y="3241000"/>
                <a:ext cx="288000" cy="346320"/>
              </a:xfrm>
              <a:prstGeom prst="flowChartConnector">
                <a:avLst/>
              </a:prstGeom>
              <a:solidFill>
                <a:schemeClr val="accent5"/>
              </a:solidFill>
              <a:ln w="9525" algn="ctr">
                <a:noFill/>
                <a:round/>
                <a:headEnd/>
                <a:tailEnd/>
              </a:ln>
              <a:extLst/>
            </p:spPr>
            <p:txBody>
              <a:bodyPr lIns="0" tIns="0" rIns="0" bIns="0" anchor="b">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spcBef>
                    <a:spcPct val="0"/>
                  </a:spcBef>
                  <a:buClrTx/>
                  <a:buSzTx/>
                  <a:buFontTx/>
                  <a:buNone/>
                </a:pPr>
                <a:endParaRPr lang="en-US" altLang="en-US" sz="1600" u="none" dirty="0">
                  <a:solidFill>
                    <a:schemeClr val="tx1"/>
                  </a:solidFill>
                  <a:latin typeface="+mj-lt"/>
                </a:endParaRPr>
              </a:p>
            </p:txBody>
          </p:sp>
          <p:sp>
            <p:nvSpPr>
              <p:cNvPr id="16" name="Flowchart: Connector 38"/>
              <p:cNvSpPr>
                <a:spLocks noChangeArrowheads="1"/>
              </p:cNvSpPr>
              <p:nvPr/>
            </p:nvSpPr>
            <p:spPr bwMode="auto">
              <a:xfrm>
                <a:off x="8159607" y="3898788"/>
                <a:ext cx="360000" cy="360000"/>
              </a:xfrm>
              <a:prstGeom prst="flowChartConnector">
                <a:avLst/>
              </a:prstGeom>
              <a:solidFill>
                <a:schemeClr val="accent5"/>
              </a:solidFill>
              <a:ln w="9525" algn="ctr">
                <a:noFill/>
                <a:round/>
                <a:headEnd/>
                <a:tailEnd/>
              </a:ln>
              <a:extLst/>
            </p:spPr>
            <p:txBody>
              <a:bodyPr lIns="0" tIns="0" rIns="0" bIns="0" anchor="b">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spcBef>
                    <a:spcPct val="0"/>
                  </a:spcBef>
                  <a:buClrTx/>
                  <a:buSzTx/>
                  <a:buFontTx/>
                  <a:buNone/>
                </a:pPr>
                <a:endParaRPr lang="en-US" altLang="en-US" sz="1600" u="none" dirty="0">
                  <a:solidFill>
                    <a:schemeClr val="tx1"/>
                  </a:solidFill>
                  <a:latin typeface="+mj-lt"/>
                </a:endParaRPr>
              </a:p>
            </p:txBody>
          </p:sp>
          <p:sp>
            <p:nvSpPr>
              <p:cNvPr id="17" name="Flowchart: Connector 39"/>
              <p:cNvSpPr>
                <a:spLocks noChangeArrowheads="1"/>
              </p:cNvSpPr>
              <p:nvPr/>
            </p:nvSpPr>
            <p:spPr bwMode="auto">
              <a:xfrm>
                <a:off x="7071198" y="4525246"/>
                <a:ext cx="324000" cy="346320"/>
              </a:xfrm>
              <a:prstGeom prst="flowChartConnector">
                <a:avLst/>
              </a:prstGeom>
              <a:solidFill>
                <a:schemeClr val="accent5"/>
              </a:solidFill>
              <a:ln w="9525" algn="ctr">
                <a:noFill/>
                <a:round/>
                <a:headEnd/>
                <a:tailEnd/>
              </a:ln>
              <a:extLst/>
            </p:spPr>
            <p:txBody>
              <a:bodyPr lIns="0" tIns="0" rIns="0" bIns="0" anchor="b">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spcBef>
                    <a:spcPct val="0"/>
                  </a:spcBef>
                  <a:buClrTx/>
                  <a:buSzTx/>
                  <a:buFontTx/>
                  <a:buNone/>
                </a:pPr>
                <a:endParaRPr lang="en-US" altLang="en-US" sz="1600" u="none" dirty="0">
                  <a:solidFill>
                    <a:schemeClr val="tx1"/>
                  </a:solidFill>
                  <a:latin typeface="+mj-lt"/>
                </a:endParaRPr>
              </a:p>
            </p:txBody>
          </p:sp>
          <p:sp>
            <p:nvSpPr>
              <p:cNvPr id="18" name="Flowchart: Decision 40"/>
              <p:cNvSpPr>
                <a:spLocks noChangeArrowheads="1"/>
              </p:cNvSpPr>
              <p:nvPr/>
            </p:nvSpPr>
            <p:spPr bwMode="auto">
              <a:xfrm>
                <a:off x="7569723" y="5703002"/>
                <a:ext cx="432000" cy="489231"/>
              </a:xfrm>
              <a:prstGeom prst="flowChartDecision">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b">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spcBef>
                    <a:spcPct val="0"/>
                  </a:spcBef>
                  <a:buClrTx/>
                  <a:buSzTx/>
                  <a:buFontTx/>
                  <a:buNone/>
                </a:pPr>
                <a:endParaRPr lang="en-US" altLang="en-US" sz="1600" u="none" dirty="0">
                  <a:solidFill>
                    <a:schemeClr val="tx1"/>
                  </a:solidFill>
                  <a:latin typeface="+mj-lt"/>
                </a:endParaRPr>
              </a:p>
            </p:txBody>
          </p:sp>
          <p:cxnSp>
            <p:nvCxnSpPr>
              <p:cNvPr id="19" name="Straight Connector 41"/>
              <p:cNvCxnSpPr>
                <a:cxnSpLocks noChangeShapeType="1"/>
              </p:cNvCxnSpPr>
              <p:nvPr/>
            </p:nvCxnSpPr>
            <p:spPr bwMode="auto">
              <a:xfrm>
                <a:off x="8234378" y="3137948"/>
                <a:ext cx="0" cy="3254942"/>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0" name="Elbow Connector 42"/>
              <p:cNvCxnSpPr>
                <a:cxnSpLocks noChangeShapeType="1"/>
              </p:cNvCxnSpPr>
              <p:nvPr/>
            </p:nvCxnSpPr>
            <p:spPr bwMode="auto">
              <a:xfrm flipV="1">
                <a:off x="6272228" y="6319298"/>
                <a:ext cx="1955800" cy="73592"/>
              </a:xfrm>
              <a:prstGeom prst="bentConnector3">
                <a:avLst>
                  <a:gd name="adj1" fmla="val 0"/>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1" name="Elbow Connector 44"/>
              <p:cNvCxnSpPr>
                <a:cxnSpLocks noChangeShapeType="1"/>
              </p:cNvCxnSpPr>
              <p:nvPr/>
            </p:nvCxnSpPr>
            <p:spPr bwMode="auto">
              <a:xfrm rot="10800000">
                <a:off x="8192468" y="6319301"/>
                <a:ext cx="694466" cy="90477"/>
              </a:xfrm>
              <a:prstGeom prst="bentConnector3">
                <a:avLst>
                  <a:gd name="adj1" fmla="val -2398"/>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2" name="TextBox 45"/>
              <p:cNvSpPr txBox="1">
                <a:spLocks noChangeArrowheads="1"/>
              </p:cNvSpPr>
              <p:nvPr/>
            </p:nvSpPr>
            <p:spPr bwMode="auto">
              <a:xfrm>
                <a:off x="6562163" y="6409776"/>
                <a:ext cx="14590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eaLnBrk="1" hangingPunct="1">
                  <a:spcBef>
                    <a:spcPct val="0"/>
                  </a:spcBef>
                  <a:buClrTx/>
                  <a:buSzTx/>
                  <a:buFontTx/>
                  <a:buNone/>
                </a:pPr>
                <a:r>
                  <a:rPr lang="en-GB" altLang="en-US" sz="1400" b="1" u="none" dirty="0">
                    <a:solidFill>
                      <a:schemeClr val="tx1"/>
                    </a:solidFill>
                    <a:latin typeface="+mj-lt"/>
                  </a:rPr>
                  <a:t>Favours DOAC</a:t>
                </a:r>
              </a:p>
            </p:txBody>
          </p:sp>
          <p:sp>
            <p:nvSpPr>
              <p:cNvPr id="23" name="TextBox 46"/>
              <p:cNvSpPr txBox="1">
                <a:spLocks noChangeArrowheads="1"/>
              </p:cNvSpPr>
              <p:nvPr/>
            </p:nvSpPr>
            <p:spPr bwMode="auto">
              <a:xfrm>
                <a:off x="6038373" y="6394387"/>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eaLnBrk="1" hangingPunct="1">
                  <a:spcBef>
                    <a:spcPct val="0"/>
                  </a:spcBef>
                  <a:buClrTx/>
                  <a:buSzTx/>
                  <a:buFontTx/>
                  <a:buNone/>
                </a:pPr>
                <a:r>
                  <a:rPr lang="en-GB" altLang="en-US" sz="1600" u="none" dirty="0">
                    <a:solidFill>
                      <a:schemeClr val="tx1"/>
                    </a:solidFill>
                    <a:latin typeface="+mj-lt"/>
                  </a:rPr>
                  <a:t>0.5</a:t>
                </a:r>
              </a:p>
            </p:txBody>
          </p:sp>
          <p:sp>
            <p:nvSpPr>
              <p:cNvPr id="24" name="TextBox 48"/>
              <p:cNvSpPr txBox="1">
                <a:spLocks noChangeArrowheads="1"/>
              </p:cNvSpPr>
              <p:nvPr/>
            </p:nvSpPr>
            <p:spPr bwMode="auto">
              <a:xfrm>
                <a:off x="8087952" y="639438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eaLnBrk="1" hangingPunct="1">
                  <a:spcBef>
                    <a:spcPct val="0"/>
                  </a:spcBef>
                  <a:buClrTx/>
                  <a:buSzTx/>
                  <a:buFontTx/>
                  <a:buNone/>
                </a:pPr>
                <a:r>
                  <a:rPr lang="en-GB" altLang="en-US" sz="1600" u="none" dirty="0">
                    <a:solidFill>
                      <a:schemeClr val="tx1"/>
                    </a:solidFill>
                    <a:latin typeface="+mj-lt"/>
                  </a:rPr>
                  <a:t>1</a:t>
                </a:r>
              </a:p>
            </p:txBody>
          </p:sp>
        </p:grpSp>
      </p:grpSp>
      <p:sp>
        <p:nvSpPr>
          <p:cNvPr id="41" name="TextBox 40"/>
          <p:cNvSpPr txBox="1"/>
          <p:nvPr/>
        </p:nvSpPr>
        <p:spPr>
          <a:xfrm>
            <a:off x="0" y="6211669"/>
            <a:ext cx="3568606" cy="307777"/>
          </a:xfrm>
          <a:prstGeom prst="rect">
            <a:avLst/>
          </a:prstGeom>
          <a:noFill/>
        </p:spPr>
        <p:txBody>
          <a:bodyPr wrap="none" rtlCol="0">
            <a:spAutoFit/>
          </a:bodyPr>
          <a:lstStyle/>
          <a:p>
            <a:r>
              <a:rPr lang="en-GB" sz="1400" u="none" dirty="0" smtClean="0">
                <a:latin typeface="+mj-lt"/>
              </a:rPr>
              <a:t>* Edoxaban is not approved for clinical use</a:t>
            </a:r>
            <a:endParaRPr lang="en-GB" sz="1400" u="none" dirty="0">
              <a:latin typeface="+mj-lt"/>
            </a:endParaRPr>
          </a:p>
        </p:txBody>
      </p:sp>
      <p:sp>
        <p:nvSpPr>
          <p:cNvPr id="43" name="Rectangle 42"/>
          <p:cNvSpPr/>
          <p:nvPr/>
        </p:nvSpPr>
        <p:spPr>
          <a:xfrm>
            <a:off x="-25236" y="6574038"/>
            <a:ext cx="7254107" cy="338554"/>
          </a:xfrm>
          <a:prstGeom prst="rect">
            <a:avLst/>
          </a:prstGeom>
        </p:spPr>
        <p:txBody>
          <a:bodyPr wrap="square">
            <a:spAutoFit/>
          </a:bodyPr>
          <a:lstStyle/>
          <a:p>
            <a:r>
              <a:rPr lang="en-US" sz="1600" u="none" dirty="0">
                <a:latin typeface="+mj-lt"/>
              </a:rPr>
              <a:t>Ruff </a:t>
            </a:r>
            <a:r>
              <a:rPr lang="en-US" sz="1600" u="none" dirty="0" smtClean="0">
                <a:latin typeface="+mj-lt"/>
              </a:rPr>
              <a:t>CT, </a:t>
            </a:r>
            <a:r>
              <a:rPr lang="en-US" sz="1600" u="none" dirty="0">
                <a:latin typeface="+mj-lt"/>
              </a:rPr>
              <a:t>et al.</a:t>
            </a:r>
            <a:r>
              <a:rPr lang="en-US" sz="1600" u="none" dirty="0" smtClean="0">
                <a:latin typeface="+mj-lt"/>
              </a:rPr>
              <a:t> </a:t>
            </a:r>
            <a:r>
              <a:rPr lang="en-US" sz="1600" i="1" u="none" dirty="0" smtClean="0">
                <a:latin typeface="+mj-lt"/>
              </a:rPr>
              <a:t>Lancet</a:t>
            </a:r>
            <a:r>
              <a:rPr lang="en-US" sz="1600" u="none" dirty="0">
                <a:latin typeface="+mj-lt"/>
              </a:rPr>
              <a:t>. 2013;Early Online Publication</a:t>
            </a:r>
            <a:r>
              <a:rPr lang="en-US" sz="1600" u="none" dirty="0" smtClean="0">
                <a:latin typeface="+mj-lt"/>
              </a:rPr>
              <a:t>.</a:t>
            </a:r>
            <a:r>
              <a:rPr lang="en-US" sz="1600" u="none" baseline="30000" dirty="0" smtClean="0">
                <a:latin typeface="+mj-lt"/>
              </a:rPr>
              <a:t>[30]</a:t>
            </a:r>
            <a:endParaRPr lang="en-US" sz="1600" u="none" dirty="0">
              <a:latin typeface="+mj-lt"/>
            </a:endParaRPr>
          </a:p>
        </p:txBody>
      </p:sp>
    </p:spTree>
    <p:extLst>
      <p:ext uri="{BB962C8B-B14F-4D97-AF65-F5344CB8AC3E}">
        <p14:creationId xmlns:p14="http://schemas.microsoft.com/office/powerpoint/2010/main" val="260382303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594100" y="3039907"/>
            <a:ext cx="1981200" cy="1143000"/>
          </a:xfrm>
          <a:prstGeom prst="triangle">
            <a:avLst>
              <a:gd name="adj" fmla="val 49278"/>
            </a:avLst>
          </a:prstGeom>
          <a:solidFill>
            <a:schemeClr val="accent5"/>
          </a:solidFill>
          <a:ln w="9525">
            <a:solidFill>
              <a:schemeClr val="accent5"/>
            </a:solidFill>
            <a:miter lim="800000"/>
            <a:headEnd/>
            <a:tailEnd/>
          </a:ln>
        </p:spPr>
        <p:txBody>
          <a:bodyPr wrap="none" anchor="ctr"/>
          <a:lstStyle/>
          <a:p>
            <a:endParaRPr lang="en-US" sz="1800" u="none" dirty="0" smtClean="0">
              <a:solidFill>
                <a:schemeClr val="tx2"/>
              </a:solidFill>
              <a:latin typeface="+mj-lt"/>
            </a:endParaRPr>
          </a:p>
        </p:txBody>
      </p:sp>
      <p:sp>
        <p:nvSpPr>
          <p:cNvPr id="3" name="Line 3"/>
          <p:cNvSpPr>
            <a:spLocks noChangeShapeType="1"/>
          </p:cNvSpPr>
          <p:nvPr/>
        </p:nvSpPr>
        <p:spPr bwMode="auto">
          <a:xfrm>
            <a:off x="1117600" y="3039907"/>
            <a:ext cx="6934200" cy="0"/>
          </a:xfrm>
          <a:prstGeom prst="line">
            <a:avLst/>
          </a:prstGeom>
          <a:noFill/>
          <a:ln w="57150">
            <a:solidFill>
              <a:schemeClr val="tx1"/>
            </a:solidFill>
            <a:round/>
            <a:headEnd/>
            <a:tailEnd/>
          </a:ln>
        </p:spPr>
        <p:txBody>
          <a:bodyPr/>
          <a:lstStyle/>
          <a:p>
            <a:endParaRPr lang="en-US" sz="1800" u="none" dirty="0" smtClean="0">
              <a:solidFill>
                <a:schemeClr val="tx2"/>
              </a:solidFill>
              <a:latin typeface="+mj-lt"/>
            </a:endParaRPr>
          </a:p>
        </p:txBody>
      </p:sp>
      <p:sp>
        <p:nvSpPr>
          <p:cNvPr id="4" name="Text Box 4"/>
          <p:cNvSpPr txBox="1">
            <a:spLocks noChangeArrowheads="1"/>
          </p:cNvSpPr>
          <p:nvPr/>
        </p:nvSpPr>
        <p:spPr bwMode="auto">
          <a:xfrm>
            <a:off x="1117598" y="2516687"/>
            <a:ext cx="2302233" cy="523220"/>
          </a:xfrm>
          <a:prstGeom prst="rect">
            <a:avLst/>
          </a:prstGeom>
          <a:noFill/>
          <a:ln w="9525">
            <a:noFill/>
            <a:miter lim="800000"/>
            <a:headEnd/>
            <a:tailEnd/>
          </a:ln>
        </p:spPr>
        <p:txBody>
          <a:bodyPr wrap="none">
            <a:spAutoFit/>
          </a:bodyPr>
          <a:lstStyle/>
          <a:p>
            <a:r>
              <a:rPr lang="en-US" sz="2800" b="1" u="none" dirty="0" smtClean="0">
                <a:solidFill>
                  <a:schemeClr val="tx2"/>
                </a:solidFill>
                <a:latin typeface="+mj-lt"/>
              </a:rPr>
              <a:t>Hemorrhage</a:t>
            </a:r>
          </a:p>
        </p:txBody>
      </p:sp>
      <p:sp>
        <p:nvSpPr>
          <p:cNvPr id="5" name="Text Box 5"/>
          <p:cNvSpPr txBox="1">
            <a:spLocks noChangeArrowheads="1"/>
          </p:cNvSpPr>
          <p:nvPr/>
        </p:nvSpPr>
        <p:spPr bwMode="auto">
          <a:xfrm>
            <a:off x="5810481" y="2516687"/>
            <a:ext cx="2241319" cy="523220"/>
          </a:xfrm>
          <a:prstGeom prst="rect">
            <a:avLst/>
          </a:prstGeom>
          <a:noFill/>
          <a:ln w="9525">
            <a:noFill/>
            <a:miter lim="800000"/>
            <a:headEnd/>
            <a:tailEnd/>
          </a:ln>
        </p:spPr>
        <p:txBody>
          <a:bodyPr wrap="none">
            <a:spAutoFit/>
          </a:bodyPr>
          <a:lstStyle/>
          <a:p>
            <a:r>
              <a:rPr lang="en-US" sz="2800" b="1" u="none" dirty="0" smtClean="0">
                <a:solidFill>
                  <a:schemeClr val="tx2"/>
                </a:solidFill>
                <a:latin typeface="+mj-lt"/>
              </a:rPr>
              <a:t>Thrombosis</a:t>
            </a:r>
          </a:p>
        </p:txBody>
      </p:sp>
      <p:sp>
        <p:nvSpPr>
          <p:cNvPr id="6" name="Text Box 6"/>
          <p:cNvSpPr txBox="1">
            <a:spLocks noChangeArrowheads="1"/>
          </p:cNvSpPr>
          <p:nvPr/>
        </p:nvSpPr>
        <p:spPr bwMode="auto">
          <a:xfrm>
            <a:off x="301089" y="181555"/>
            <a:ext cx="7710141" cy="1200329"/>
          </a:xfrm>
          <a:prstGeom prst="rect">
            <a:avLst/>
          </a:prstGeom>
          <a:noFill/>
          <a:ln w="9525">
            <a:noFill/>
            <a:miter lim="800000"/>
            <a:headEnd/>
            <a:tailEnd/>
          </a:ln>
        </p:spPr>
        <p:txBody>
          <a:bodyPr wrap="square">
            <a:spAutoFit/>
          </a:bodyPr>
          <a:lstStyle/>
          <a:p>
            <a:r>
              <a:rPr lang="en-US" sz="3600" b="1" u="none" dirty="0" smtClean="0">
                <a:solidFill>
                  <a:schemeClr val="accent1"/>
                </a:solidFill>
                <a:latin typeface="+mj-lt"/>
              </a:rPr>
              <a:t>Optimizing Benefit and Reducing Risk</a:t>
            </a:r>
          </a:p>
        </p:txBody>
      </p:sp>
      <p:sp>
        <p:nvSpPr>
          <p:cNvPr id="7" name="TextBox 6"/>
          <p:cNvSpPr txBox="1">
            <a:spLocks noChangeArrowheads="1"/>
          </p:cNvSpPr>
          <p:nvPr/>
        </p:nvSpPr>
        <p:spPr bwMode="auto">
          <a:xfrm>
            <a:off x="418702" y="4944509"/>
            <a:ext cx="8331996" cy="461665"/>
          </a:xfrm>
          <a:prstGeom prst="rect">
            <a:avLst/>
          </a:prstGeom>
          <a:noFill/>
          <a:ln w="9525">
            <a:noFill/>
            <a:miter lim="800000"/>
            <a:headEnd/>
            <a:tailEnd/>
          </a:ln>
        </p:spPr>
        <p:txBody>
          <a:bodyPr wrap="square">
            <a:spAutoFit/>
          </a:bodyPr>
          <a:lstStyle/>
          <a:p>
            <a:pPr algn="ctr"/>
            <a:r>
              <a:rPr lang="en-US" sz="2400" b="1" u="none" dirty="0" smtClean="0">
                <a:solidFill>
                  <a:schemeClr val="tx2"/>
                </a:solidFill>
                <a:latin typeface="+mj-lt"/>
                <a:cs typeface="Times New Roman" pitchFamily="18" charset="0"/>
              </a:rPr>
              <a:t>AF stroke associated with a 30-day mortality of 24%</a:t>
            </a:r>
          </a:p>
        </p:txBody>
      </p:sp>
    </p:spTree>
    <p:extLst>
      <p:ext uri="{BB962C8B-B14F-4D97-AF65-F5344CB8AC3E}">
        <p14:creationId xmlns:p14="http://schemas.microsoft.com/office/powerpoint/2010/main" val="239862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27" y="206330"/>
            <a:ext cx="8907462" cy="1086451"/>
          </a:xfrm>
        </p:spPr>
        <p:txBody>
          <a:bodyPr/>
          <a:lstStyle/>
          <a:p>
            <a:pPr>
              <a:lnSpc>
                <a:spcPct val="100000"/>
              </a:lnSpc>
              <a:defRPr/>
            </a:pPr>
            <a:r>
              <a:rPr lang="en-GB" dirty="0" smtClean="0">
                <a:effectLst/>
              </a:rPr>
              <a:t>Efficacy vs Safety</a:t>
            </a:r>
            <a:br>
              <a:rPr lang="en-GB" dirty="0" smtClean="0">
                <a:effectLst/>
              </a:rPr>
            </a:br>
            <a:r>
              <a:rPr lang="en-GB" sz="3200" i="1" dirty="0" smtClean="0">
                <a:effectLst/>
              </a:rPr>
              <a:t>NOAC 4-trial Meta-analysis Full Dose</a:t>
            </a:r>
            <a:endParaRPr lang="en-GB" sz="3200" i="1" dirty="0">
              <a:effectLst/>
            </a:endParaRPr>
          </a:p>
        </p:txBody>
      </p:sp>
      <p:graphicFrame>
        <p:nvGraphicFramePr>
          <p:cNvPr id="3" name="Chart 2"/>
          <p:cNvGraphicFramePr>
            <a:graphicFrameLocks noGrp="1"/>
          </p:cNvGraphicFramePr>
          <p:nvPr>
            <p:extLst>
              <p:ext uri="{D42A27DB-BD31-4B8C-83A1-F6EECF244321}">
                <p14:modId xmlns:p14="http://schemas.microsoft.com/office/powerpoint/2010/main" val="673916185"/>
              </p:ext>
            </p:extLst>
          </p:nvPr>
        </p:nvGraphicFramePr>
        <p:xfrm>
          <a:off x="28554179" y="9100969"/>
          <a:ext cx="7687580" cy="4217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36727118"/>
              </p:ext>
            </p:extLst>
          </p:nvPr>
        </p:nvGraphicFramePr>
        <p:xfrm>
          <a:off x="390620" y="1613100"/>
          <a:ext cx="8753380" cy="4572498"/>
        </p:xfrm>
        <a:graphic>
          <a:graphicData uri="http://schemas.openxmlformats.org/drawingml/2006/table">
            <a:tbl>
              <a:tblPr firstRow="1" bandRow="1">
                <a:tableStyleId>{5C22544A-7EE6-4342-B048-85BDC9FD1C3A}</a:tableStyleId>
              </a:tblPr>
              <a:tblGrid>
                <a:gridCol w="1464930"/>
                <a:gridCol w="1282890"/>
                <a:gridCol w="1296537"/>
                <a:gridCol w="586854"/>
                <a:gridCol w="116828"/>
                <a:gridCol w="941696"/>
                <a:gridCol w="805219"/>
                <a:gridCol w="1214650"/>
                <a:gridCol w="1043776"/>
              </a:tblGrid>
              <a:tr h="672347">
                <a:tc>
                  <a:txBody>
                    <a:bodyPr/>
                    <a:lstStyle/>
                    <a:p>
                      <a:pPr algn="l"/>
                      <a:r>
                        <a:rPr lang="en-GB" sz="2000" b="1" dirty="0" smtClean="0">
                          <a:solidFill>
                            <a:schemeClr val="tx1"/>
                          </a:solidFill>
                        </a:rPr>
                        <a:t>Result</a:t>
                      </a:r>
                      <a:endParaRPr lang="en-GB" sz="2000" b="1" dirty="0">
                        <a:solidFill>
                          <a:schemeClr val="tx1"/>
                        </a:solidFill>
                      </a:endParaRPr>
                    </a:p>
                  </a:txBody>
                  <a:tcPr marL="91428" marR="91428" marT="45727" marB="45727"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tx1"/>
                          </a:solidFill>
                        </a:rPr>
                        <a:t>Pooled DOAC,</a:t>
                      </a:r>
                      <a:endParaRPr lang="en-GB" sz="1400" b="1" dirty="0">
                        <a:solidFill>
                          <a:schemeClr val="tx1"/>
                        </a:solidFill>
                      </a:endParaRPr>
                    </a:p>
                    <a:p>
                      <a:pPr algn="ctr"/>
                      <a:r>
                        <a:rPr lang="en-GB" sz="1400" b="1" dirty="0" smtClean="0">
                          <a:solidFill>
                            <a:schemeClr val="tx1"/>
                          </a:solidFill>
                        </a:rPr>
                        <a:t>Events/Total</a:t>
                      </a:r>
                      <a:endParaRPr lang="en-GB" sz="1400" b="1" dirty="0">
                        <a:solidFill>
                          <a:schemeClr val="tx1"/>
                        </a:solidFill>
                      </a:endParaRPr>
                    </a:p>
                  </a:txBody>
                  <a:tcPr marL="91428" marR="91428" marT="45727" marB="45727" anchor="b">
                    <a:lnL w="127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tx1"/>
                          </a:solidFill>
                        </a:rPr>
                        <a:t>Pooled</a:t>
                      </a:r>
                      <a:r>
                        <a:rPr lang="en-GB" sz="1400" b="1" baseline="0" dirty="0" smtClean="0">
                          <a:solidFill>
                            <a:schemeClr val="tx1"/>
                          </a:solidFill>
                        </a:rPr>
                        <a:t> </a:t>
                      </a:r>
                    </a:p>
                    <a:p>
                      <a:pPr algn="ctr"/>
                      <a:r>
                        <a:rPr lang="en-GB" sz="1400" b="1" dirty="0" smtClean="0">
                          <a:solidFill>
                            <a:schemeClr val="tx1"/>
                          </a:solidFill>
                        </a:rPr>
                        <a:t>Warfarin,</a:t>
                      </a:r>
                      <a:endParaRPr lang="en-GB"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Events/Total</a:t>
                      </a:r>
                    </a:p>
                  </a:txBody>
                  <a:tcPr marL="91428" marR="91428" marT="45727" marB="45727" anchor="b">
                    <a:lnL w="12700" cmpd="sng">
                      <a:noFill/>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400" b="1" dirty="0" smtClean="0">
                          <a:solidFill>
                            <a:schemeClr val="tx1"/>
                          </a:solidFill>
                        </a:rPr>
                        <a:t>Risk Ratio</a:t>
                      </a:r>
                      <a:endParaRPr lang="en-GB" sz="1400" b="1" dirty="0">
                        <a:solidFill>
                          <a:schemeClr val="tx1"/>
                        </a:solidFill>
                      </a:endParaRPr>
                    </a:p>
                  </a:txBody>
                  <a:tcPr marL="91428" marR="91428" marT="45727" marB="45727" anchor="b">
                    <a:lnL w="127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400" b="1" dirty="0">
                        <a:solidFill>
                          <a:schemeClr val="tx1"/>
                        </a:solidFill>
                      </a:endParaRPr>
                    </a:p>
                  </a:txBody>
                  <a:tcPr marL="91428" marR="91428" marT="45727" marB="45727" anchor="b">
                    <a:lnL w="12700" cmpd="sng">
                      <a:noFill/>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tx1"/>
                          </a:solidFill>
                        </a:rPr>
                        <a:t>95% CIs</a:t>
                      </a:r>
                      <a:endParaRPr lang="en-GB" sz="1400" b="1" dirty="0">
                        <a:solidFill>
                          <a:schemeClr val="tx1"/>
                        </a:solidFill>
                      </a:endParaRPr>
                    </a:p>
                  </a:txBody>
                  <a:tcPr marL="91428" marR="91428" marT="45727" marB="45727" anchor="b">
                    <a:lnL w="12700" cmpd="sng">
                      <a:noFill/>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i="1" dirty="0" smtClean="0">
                          <a:solidFill>
                            <a:schemeClr val="tx1"/>
                          </a:solidFill>
                        </a:rPr>
                        <a:t>P</a:t>
                      </a:r>
                      <a:endParaRPr lang="en-GB" sz="1400" b="1" i="1" dirty="0">
                        <a:solidFill>
                          <a:schemeClr val="tx1"/>
                        </a:solidFill>
                      </a:endParaRPr>
                    </a:p>
                  </a:txBody>
                  <a:tcPr marL="91428" marR="91428" marT="45727" marB="4572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dirty="0"/>
                    </a:p>
                  </a:txBody>
                  <a:tcPr marL="91428" marR="91428" marT="45727" marB="45727"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3353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solidFill>
                        </a:rPr>
                        <a:t>Efficacy</a:t>
                      </a:r>
                      <a:endParaRPr lang="en-GB" sz="1800" b="1" dirty="0" smtClean="0">
                        <a:solidFill>
                          <a:schemeClr val="tx1"/>
                        </a:solidFill>
                      </a:endParaRPr>
                    </a:p>
                  </a:txBody>
                  <a:tcPr marL="91428" marR="91428" marT="45727" marB="45727"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pPr algn="ctr"/>
                      <a:endParaRPr lang="en-GB" sz="1600" dirty="0">
                        <a:solidFill>
                          <a:schemeClr val="tx1"/>
                        </a:solidFill>
                      </a:endParaRPr>
                    </a:p>
                  </a:txBody>
                  <a:tcPr marL="91428" marR="91428" marT="45727" marB="45727"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a:p>
                  </a:txBody>
                  <a:tcPr/>
                </a:tc>
                <a:tc gridSpan="3">
                  <a:txBody>
                    <a:bodyPr/>
                    <a:lstStyle/>
                    <a:p>
                      <a:pPr algn="ctr"/>
                      <a:endParaRPr lang="en-GB" sz="1600" dirty="0">
                        <a:solidFill>
                          <a:schemeClr val="tx1"/>
                        </a:solidFill>
                      </a:endParaRPr>
                    </a:p>
                  </a:txBody>
                  <a:tcPr marL="91428" marR="91428" marT="45727" marB="45727"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a:p>
                  </a:txBody>
                  <a:tcPr/>
                </a:tc>
                <a:tc hMerge="1">
                  <a:txBody>
                    <a:bodyPr/>
                    <a:lstStyle/>
                    <a:p>
                      <a:endParaRPr lang="en-US"/>
                    </a:p>
                  </a:txBody>
                  <a:tcPr/>
                </a:tc>
                <a:tc>
                  <a:txBody>
                    <a:bodyPr/>
                    <a:lstStyle/>
                    <a:p>
                      <a:pPr algn="ctr"/>
                      <a:endParaRPr lang="en-GB" sz="1600" dirty="0">
                        <a:solidFill>
                          <a:schemeClr val="tx1"/>
                        </a:solidFill>
                      </a:endParaRPr>
                    </a:p>
                  </a:txBody>
                  <a:tcPr marL="91428" marR="91428" marT="45727" marB="45727"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endParaRPr lang="en-US" dirty="0"/>
                    </a:p>
                  </a:txBody>
                  <a:tcPr marL="91428" marR="91428" marT="45727" marB="45727"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a:p>
                  </a:txBody>
                  <a:tcPr/>
                </a:tc>
              </a:tr>
              <a:tr h="518236">
                <a:tc>
                  <a:txBody>
                    <a:bodyPr/>
                    <a:lstStyle/>
                    <a:p>
                      <a:r>
                        <a:rPr lang="en-GB" sz="1400" b="0" dirty="0" smtClean="0">
                          <a:solidFill>
                            <a:schemeClr val="tx1"/>
                          </a:solidFill>
                        </a:rPr>
                        <a:t>Ischaemic Stroke</a:t>
                      </a:r>
                      <a:endParaRPr lang="en-GB" sz="1400" b="0" dirty="0">
                        <a:solidFill>
                          <a:schemeClr val="tx1"/>
                        </a:solidFill>
                      </a:endParaRPr>
                    </a:p>
                  </a:txBody>
                  <a:tcPr marL="91428" marR="91428" marT="45727" marB="45727"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smtClean="0">
                          <a:solidFill>
                            <a:schemeClr val="tx1"/>
                          </a:solidFill>
                        </a:rPr>
                        <a:t>665/29292</a:t>
                      </a:r>
                      <a:endParaRPr lang="en-GB" sz="1400" b="0" dirty="0">
                        <a:solidFill>
                          <a:schemeClr val="tx1"/>
                        </a:solidFill>
                      </a:endParaRPr>
                    </a:p>
                  </a:txBody>
                  <a:tcPr marL="91428" marR="91428" marT="45727" marB="45727" anchor="ctr">
                    <a:lnL w="127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b="0" dirty="0" smtClean="0">
                          <a:solidFill>
                            <a:schemeClr val="tx1"/>
                          </a:solidFill>
                        </a:rPr>
                        <a:t>724/29221</a:t>
                      </a:r>
                      <a:endParaRPr lang="en-GB" sz="1400" b="0" dirty="0">
                        <a:solidFill>
                          <a:schemeClr val="tx1"/>
                        </a:solidFill>
                      </a:endParaRPr>
                    </a:p>
                  </a:txBody>
                  <a:tcPr marL="91428" marR="91428" marT="45727" marB="45727"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b="0" dirty="0" smtClean="0">
                          <a:solidFill>
                            <a:schemeClr val="tx1"/>
                          </a:solidFill>
                        </a:rPr>
                        <a:t>0.92</a:t>
                      </a:r>
                      <a:endParaRPr lang="en-GB" sz="1400" b="0" dirty="0">
                        <a:solidFill>
                          <a:schemeClr val="tx1"/>
                        </a:solidFill>
                      </a:endParaRPr>
                    </a:p>
                  </a:txBody>
                  <a:tcPr marL="91428" marR="91428" marT="45727" marB="45727"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GB" sz="1400" b="0" dirty="0" smtClean="0">
                          <a:solidFill>
                            <a:schemeClr val="tx1"/>
                          </a:solidFill>
                        </a:rPr>
                        <a:t>0.83-1.02</a:t>
                      </a:r>
                      <a:endParaRPr lang="en-GB" sz="1400" b="0" dirty="0">
                        <a:solidFill>
                          <a:schemeClr val="tx1"/>
                        </a:solidFill>
                      </a:endParaRPr>
                    </a:p>
                  </a:txBody>
                  <a:tcPr marL="91428" marR="91428" marT="45727" marB="45727"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GB" sz="1400" b="0" dirty="0" smtClean="0">
                          <a:solidFill>
                            <a:schemeClr val="tx1"/>
                          </a:solidFill>
                        </a:rPr>
                        <a:t>.10</a:t>
                      </a:r>
                      <a:endParaRPr lang="en-GB" sz="1400" b="0" dirty="0">
                        <a:solidFill>
                          <a:schemeClr val="tx1"/>
                        </a:solidFill>
                      </a:endParaRPr>
                    </a:p>
                  </a:txBody>
                  <a:tcPr marL="91428" marR="91428" marT="45727" marB="45727"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endParaRPr lang="en-US" dirty="0"/>
                    </a:p>
                  </a:txBody>
                  <a:tcPr marL="91428" marR="91428" marT="45727" marB="45727" anchor="ctr">
                    <a:lnL w="12700" cmpd="sng">
                      <a:noFill/>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r>
              <a:tr h="518236">
                <a:tc>
                  <a:txBody>
                    <a:bodyPr/>
                    <a:lstStyle/>
                    <a:p>
                      <a:r>
                        <a:rPr lang="en-GB" sz="1400" b="0" dirty="0" smtClean="0">
                          <a:solidFill>
                            <a:schemeClr val="tx1"/>
                          </a:solidFill>
                        </a:rPr>
                        <a:t>Hemorrhagic stroke</a:t>
                      </a:r>
                      <a:endParaRPr lang="en-GB" sz="1400" b="0" dirty="0">
                        <a:solidFill>
                          <a:schemeClr val="tx1"/>
                        </a:solidFill>
                      </a:endParaRPr>
                    </a:p>
                  </a:txBody>
                  <a:tcPr marL="91428" marR="91428" marT="45727" marB="45727"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0" dirty="0" smtClean="0">
                          <a:solidFill>
                            <a:schemeClr val="tx1"/>
                          </a:solidFill>
                        </a:rPr>
                        <a:t>130/29292</a:t>
                      </a:r>
                      <a:endParaRPr lang="en-GB" sz="1400" b="0" dirty="0">
                        <a:solidFill>
                          <a:schemeClr val="tx1"/>
                        </a:solidFill>
                      </a:endParaRPr>
                    </a:p>
                  </a:txBody>
                  <a:tcPr marL="91428" marR="9142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0" dirty="0" smtClean="0">
                          <a:solidFill>
                            <a:schemeClr val="tx1"/>
                          </a:solidFill>
                        </a:rPr>
                        <a:t>263/29221</a:t>
                      </a:r>
                      <a:endParaRPr lang="en-GB" sz="1400" b="0" dirty="0">
                        <a:solidFill>
                          <a:schemeClr val="tx1"/>
                        </a:solidFill>
                      </a:endParaRPr>
                    </a:p>
                  </a:txBody>
                  <a:tcPr marL="91428" marR="9142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0" dirty="0" smtClean="0">
                          <a:solidFill>
                            <a:schemeClr val="tx1"/>
                          </a:solidFill>
                        </a:rPr>
                        <a:t>0.49</a:t>
                      </a:r>
                      <a:endParaRPr lang="en-GB" sz="1400" b="0" dirty="0">
                        <a:solidFill>
                          <a:schemeClr val="tx1"/>
                        </a:solidFill>
                      </a:endParaRPr>
                    </a:p>
                  </a:txBody>
                  <a:tcPr marL="91428" marR="9142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gridSpan="2">
                  <a:txBody>
                    <a:bodyPr/>
                    <a:lstStyle/>
                    <a:p>
                      <a:pPr algn="ctr"/>
                      <a:r>
                        <a:rPr lang="en-GB" sz="1400" b="0" dirty="0" smtClean="0">
                          <a:solidFill>
                            <a:schemeClr val="tx1"/>
                          </a:solidFill>
                        </a:rPr>
                        <a:t>0.38-0.64</a:t>
                      </a:r>
                      <a:endParaRPr lang="en-GB" sz="1400" b="0" dirty="0">
                        <a:solidFill>
                          <a:schemeClr val="tx1"/>
                        </a:solidFill>
                      </a:endParaRPr>
                    </a:p>
                  </a:txBody>
                  <a:tcPr marL="91428" marR="9142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a:p>
                  </a:txBody>
                  <a:tcPr/>
                </a:tc>
                <a:tc>
                  <a:txBody>
                    <a:bodyPr/>
                    <a:lstStyle/>
                    <a:p>
                      <a:pPr algn="ctr"/>
                      <a:r>
                        <a:rPr lang="en-GB" sz="1400" b="0" dirty="0" smtClean="0">
                          <a:solidFill>
                            <a:schemeClr val="tx1"/>
                          </a:solidFill>
                        </a:rPr>
                        <a:t>&lt;</a:t>
                      </a:r>
                      <a:r>
                        <a:rPr lang="en-GB" sz="1400" b="0" baseline="0" dirty="0" smtClean="0">
                          <a:solidFill>
                            <a:schemeClr val="tx1"/>
                          </a:solidFill>
                        </a:rPr>
                        <a:t> </a:t>
                      </a:r>
                      <a:r>
                        <a:rPr lang="en-GB" sz="1400" b="0" dirty="0" smtClean="0">
                          <a:solidFill>
                            <a:schemeClr val="tx1"/>
                          </a:solidFill>
                        </a:rPr>
                        <a:t>.0001</a:t>
                      </a:r>
                      <a:endParaRPr lang="en-GB" sz="1400" b="0" dirty="0">
                        <a:solidFill>
                          <a:schemeClr val="tx1"/>
                        </a:solidFill>
                      </a:endParaRPr>
                    </a:p>
                  </a:txBody>
                  <a:tcPr marL="91428" marR="9142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gridSpan="2">
                  <a:txBody>
                    <a:bodyPr/>
                    <a:lstStyle/>
                    <a:p>
                      <a:endParaRPr lang="en-US" dirty="0"/>
                    </a:p>
                  </a:txBody>
                  <a:tcPr marL="91428" marR="91428" marT="45727" marB="45727"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a:p>
                  </a:txBody>
                  <a:tcPr/>
                </a:tc>
              </a:tr>
              <a:tr h="518236">
                <a:tc>
                  <a:txBody>
                    <a:bodyPr/>
                    <a:lstStyle/>
                    <a:p>
                      <a:r>
                        <a:rPr lang="en-GB" sz="1400" b="0" dirty="0" smtClean="0">
                          <a:solidFill>
                            <a:schemeClr val="tx1"/>
                          </a:solidFill>
                        </a:rPr>
                        <a:t>Myocardial Infarction</a:t>
                      </a:r>
                      <a:endParaRPr lang="en-GB" sz="1400" b="0" dirty="0">
                        <a:solidFill>
                          <a:schemeClr val="tx1"/>
                        </a:solidFill>
                      </a:endParaRPr>
                    </a:p>
                  </a:txBody>
                  <a:tcPr marL="91428" marR="91428" marT="45727" marB="45727"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smtClean="0">
                          <a:solidFill>
                            <a:schemeClr val="tx1"/>
                          </a:solidFill>
                        </a:rPr>
                        <a:t>413/29292</a:t>
                      </a:r>
                      <a:endParaRPr lang="en-GB" sz="1400" b="0" dirty="0">
                        <a:solidFill>
                          <a:schemeClr val="tx1"/>
                        </a:solidFill>
                      </a:endParaRPr>
                    </a:p>
                  </a:txBody>
                  <a:tcPr marL="91428" marR="9142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b="0" dirty="0" smtClean="0">
                          <a:solidFill>
                            <a:schemeClr val="tx1"/>
                          </a:solidFill>
                        </a:rPr>
                        <a:t>432/29221</a:t>
                      </a:r>
                      <a:endParaRPr lang="en-GB" sz="1400" b="0" dirty="0">
                        <a:solidFill>
                          <a:schemeClr val="tx1"/>
                        </a:solidFill>
                      </a:endParaRPr>
                    </a:p>
                  </a:txBody>
                  <a:tcPr marL="91428" marR="9142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b="0" dirty="0" smtClean="0">
                          <a:solidFill>
                            <a:schemeClr val="tx1"/>
                          </a:solidFill>
                        </a:rPr>
                        <a:t>0.97</a:t>
                      </a:r>
                      <a:endParaRPr lang="en-GB" sz="1400" b="0" dirty="0">
                        <a:solidFill>
                          <a:schemeClr val="tx1"/>
                        </a:solidFill>
                      </a:endParaRPr>
                    </a:p>
                  </a:txBody>
                  <a:tcPr marL="91428" marR="9142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1400" b="0" dirty="0" smtClean="0">
                          <a:solidFill>
                            <a:schemeClr val="tx1"/>
                          </a:solidFill>
                        </a:rPr>
                        <a:t>0.78-1.20</a:t>
                      </a:r>
                      <a:endParaRPr lang="en-GB" sz="1400" b="0" dirty="0">
                        <a:solidFill>
                          <a:schemeClr val="tx1"/>
                        </a:solidFill>
                      </a:endParaRPr>
                    </a:p>
                  </a:txBody>
                  <a:tcPr marL="91428" marR="9142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GB" sz="1400" b="0" dirty="0" smtClean="0">
                          <a:solidFill>
                            <a:schemeClr val="tx1"/>
                          </a:solidFill>
                        </a:rPr>
                        <a:t>.97</a:t>
                      </a:r>
                      <a:endParaRPr lang="en-GB" sz="1400" b="0" dirty="0">
                        <a:solidFill>
                          <a:schemeClr val="tx1"/>
                        </a:solidFill>
                      </a:endParaRPr>
                    </a:p>
                  </a:txBody>
                  <a:tcPr marL="91428" marR="91428" marT="45727" marB="4572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dirty="0"/>
                    </a:p>
                  </a:txBody>
                  <a:tcPr marL="91428" marR="91428" marT="45727" marB="45727"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r>
              <a:tr h="518236">
                <a:tc>
                  <a:txBody>
                    <a:bodyPr/>
                    <a:lstStyle/>
                    <a:p>
                      <a:r>
                        <a:rPr lang="en-GB" sz="1400" b="0" dirty="0" smtClean="0">
                          <a:solidFill>
                            <a:schemeClr val="tx1"/>
                          </a:solidFill>
                        </a:rPr>
                        <a:t>All Cause mortality</a:t>
                      </a:r>
                      <a:endParaRPr lang="en-GB" sz="1400" b="0" dirty="0">
                        <a:solidFill>
                          <a:schemeClr val="tx1"/>
                        </a:solidFill>
                      </a:endParaRPr>
                    </a:p>
                  </a:txBody>
                  <a:tcPr marL="91428" marR="91428" marT="45727" marB="45727"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0" dirty="0" smtClean="0">
                          <a:solidFill>
                            <a:schemeClr val="tx1"/>
                          </a:solidFill>
                        </a:rPr>
                        <a:t>2022/29292</a:t>
                      </a:r>
                      <a:endParaRPr lang="en-GB" sz="1400" b="0" dirty="0">
                        <a:solidFill>
                          <a:schemeClr val="tx1"/>
                        </a:solidFill>
                      </a:endParaRPr>
                    </a:p>
                  </a:txBody>
                  <a:tcPr marL="91428" marR="91428" marT="45727" marB="45727"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0" dirty="0" smtClean="0">
                          <a:solidFill>
                            <a:schemeClr val="tx1"/>
                          </a:solidFill>
                        </a:rPr>
                        <a:t>2245/29221</a:t>
                      </a:r>
                      <a:endParaRPr lang="en-GB" sz="1400" b="0" dirty="0">
                        <a:solidFill>
                          <a:schemeClr val="tx1"/>
                        </a:solidFill>
                      </a:endParaRPr>
                    </a:p>
                  </a:txBody>
                  <a:tcPr marL="91428" marR="91428" marT="45727" marB="45727"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0" dirty="0" smtClean="0">
                          <a:solidFill>
                            <a:schemeClr val="tx1"/>
                          </a:solidFill>
                        </a:rPr>
                        <a:t>0.90</a:t>
                      </a:r>
                      <a:endParaRPr lang="en-GB" sz="1400" b="0" dirty="0">
                        <a:solidFill>
                          <a:schemeClr val="tx1"/>
                        </a:solidFill>
                      </a:endParaRPr>
                    </a:p>
                  </a:txBody>
                  <a:tcPr marL="91428" marR="91428" marT="45727" marB="45727"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pPr algn="ctr"/>
                      <a:r>
                        <a:rPr lang="en-GB" sz="1400" b="0" dirty="0" smtClean="0">
                          <a:solidFill>
                            <a:schemeClr val="tx1"/>
                          </a:solidFill>
                        </a:rPr>
                        <a:t>0.851-0.95</a:t>
                      </a:r>
                      <a:endParaRPr lang="en-GB" sz="1400" b="0" dirty="0">
                        <a:solidFill>
                          <a:schemeClr val="tx1"/>
                        </a:solidFill>
                      </a:endParaRPr>
                    </a:p>
                  </a:txBody>
                  <a:tcPr marL="91428" marR="91428" marT="45727" marB="45727"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a:p>
                  </a:txBody>
                  <a:tcPr/>
                </a:tc>
                <a:tc>
                  <a:txBody>
                    <a:bodyPr/>
                    <a:lstStyle/>
                    <a:p>
                      <a:pPr algn="ctr"/>
                      <a:r>
                        <a:rPr lang="en-GB" sz="1400" b="0" dirty="0" smtClean="0">
                          <a:solidFill>
                            <a:schemeClr val="tx1"/>
                          </a:solidFill>
                        </a:rPr>
                        <a:t>.0003</a:t>
                      </a:r>
                      <a:endParaRPr lang="en-GB" sz="1400" b="0" dirty="0">
                        <a:solidFill>
                          <a:schemeClr val="tx1"/>
                        </a:solidFill>
                      </a:endParaRPr>
                    </a:p>
                  </a:txBody>
                  <a:tcPr marL="91428" marR="91428" marT="45727" marB="45727"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2">
                  <a:txBody>
                    <a:bodyPr/>
                    <a:lstStyle/>
                    <a:p>
                      <a:endParaRPr lang="en-US" dirty="0"/>
                    </a:p>
                  </a:txBody>
                  <a:tcPr marL="91428" marR="91428" marT="45727" marB="45727" anchor="ctr">
                    <a:lnL w="12700" cmpd="sng">
                      <a:noFill/>
                    </a:lnL>
                    <a:lnR w="28575"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a:p>
                  </a:txBody>
                  <a:tcPr/>
                </a:tc>
              </a:tr>
              <a:tr h="335329">
                <a:tc>
                  <a:txBody>
                    <a:bodyPr/>
                    <a:lstStyle/>
                    <a:p>
                      <a:pPr algn="l"/>
                      <a:r>
                        <a:rPr lang="en-GB" sz="1600" b="1" dirty="0" smtClean="0">
                          <a:solidFill>
                            <a:schemeClr val="tx1"/>
                          </a:solidFill>
                        </a:rPr>
                        <a:t>Safety</a:t>
                      </a:r>
                      <a:endParaRPr lang="en-GB" sz="1800" b="1" dirty="0">
                        <a:solidFill>
                          <a:schemeClr val="tx1"/>
                        </a:solidFill>
                      </a:endParaRPr>
                    </a:p>
                  </a:txBody>
                  <a:tcPr marL="91428" marR="91428" marT="45727" marB="45727"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endParaRPr lang="en-GB" sz="1600" b="1" dirty="0">
                        <a:solidFill>
                          <a:schemeClr val="accent1"/>
                        </a:solidFill>
                      </a:endParaRPr>
                    </a:p>
                  </a:txBody>
                  <a:tcPr marL="91428" marR="91428" marT="45727" marB="45727"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endParaRPr lang="en-GB" sz="1600" b="1" dirty="0">
                        <a:solidFill>
                          <a:schemeClr val="accent1"/>
                        </a:solidFill>
                      </a:endParaRPr>
                    </a:p>
                  </a:txBody>
                  <a:tcPr marL="91428" marR="91428" marT="45727" marB="45727"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dirty="0"/>
                    </a:p>
                  </a:txBody>
                  <a:tcPr marL="91428" marR="91428" marT="45727" marB="45727"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endParaRPr lang="en-GB" sz="1600" b="1" dirty="0">
                        <a:solidFill>
                          <a:schemeClr val="accent1"/>
                        </a:solidFill>
                      </a:endParaRPr>
                    </a:p>
                  </a:txBody>
                  <a:tcPr marL="91428" marR="91428" marT="45727" marB="45727"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91428" marR="91428" marT="45727" marB="45727"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800" b="0" dirty="0">
                        <a:solidFill>
                          <a:schemeClr val="tx1"/>
                        </a:solidFill>
                      </a:endParaRPr>
                    </a:p>
                  </a:txBody>
                  <a:tcPr marL="91428" marR="91428" marT="45727" marB="45727"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518236">
                <a:tc>
                  <a:txBody>
                    <a:bodyPr/>
                    <a:lstStyle/>
                    <a:p>
                      <a:r>
                        <a:rPr lang="en-GB" sz="1400" b="0" dirty="0" smtClean="0">
                          <a:solidFill>
                            <a:schemeClr val="tx1"/>
                          </a:solidFill>
                        </a:rPr>
                        <a:t>ICH</a:t>
                      </a:r>
                      <a:endParaRPr lang="en-GB" sz="1400" b="0" dirty="0">
                        <a:solidFill>
                          <a:schemeClr val="tx1"/>
                        </a:solidFill>
                      </a:endParaRPr>
                    </a:p>
                  </a:txBody>
                  <a:tcPr marL="91428" marR="91428" marT="45727" marB="45727" anchor="ctr">
                    <a:lnL w="28575"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0" dirty="0" smtClean="0">
                          <a:solidFill>
                            <a:schemeClr val="tx1"/>
                          </a:solidFill>
                        </a:rPr>
                        <a:t>204/29287</a:t>
                      </a:r>
                      <a:endParaRPr lang="en-GB" sz="1400" b="0" dirty="0">
                        <a:solidFill>
                          <a:schemeClr val="tx1"/>
                        </a:solidFill>
                      </a:endParaRPr>
                    </a:p>
                  </a:txBody>
                  <a:tcPr marL="91428" marR="91428" marT="45727" marB="45727"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0" dirty="0" smtClean="0">
                          <a:solidFill>
                            <a:schemeClr val="tx1"/>
                          </a:solidFill>
                        </a:rPr>
                        <a:t>425/29211</a:t>
                      </a:r>
                      <a:endParaRPr lang="en-GB" sz="1400" b="0" dirty="0">
                        <a:solidFill>
                          <a:schemeClr val="tx1"/>
                        </a:solidFill>
                      </a:endParaRPr>
                    </a:p>
                  </a:txBody>
                  <a:tcPr marL="91428" marR="91428" marT="45727" marB="45727"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0" dirty="0" smtClean="0">
                          <a:solidFill>
                            <a:schemeClr val="tx1"/>
                          </a:solidFill>
                        </a:rPr>
                        <a:t>0.48</a:t>
                      </a:r>
                      <a:endParaRPr lang="en-GB" sz="1400" b="0" dirty="0">
                        <a:solidFill>
                          <a:schemeClr val="tx1"/>
                        </a:solidFill>
                      </a:endParaRPr>
                    </a:p>
                  </a:txBody>
                  <a:tcPr marL="91428" marR="91428" marT="45727" marB="45727"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gridSpan="2">
                  <a:txBody>
                    <a:bodyPr/>
                    <a:lstStyle/>
                    <a:p>
                      <a:pPr algn="ctr"/>
                      <a:r>
                        <a:rPr lang="en-GB" sz="1400" b="0" dirty="0" smtClean="0">
                          <a:solidFill>
                            <a:schemeClr val="tx1"/>
                          </a:solidFill>
                        </a:rPr>
                        <a:t>0.39-0.59</a:t>
                      </a:r>
                      <a:endParaRPr lang="en-GB" sz="1400" b="0" dirty="0">
                        <a:solidFill>
                          <a:schemeClr val="tx1"/>
                        </a:solidFill>
                      </a:endParaRPr>
                    </a:p>
                  </a:txBody>
                  <a:tcPr marL="91428" marR="91428" marT="45727" marB="45727"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a:p>
                  </a:txBody>
                  <a:tcPr/>
                </a:tc>
                <a:tc>
                  <a:txBody>
                    <a:bodyPr/>
                    <a:lstStyle/>
                    <a:p>
                      <a:pPr algn="ctr"/>
                      <a:r>
                        <a:rPr lang="en-GB" sz="1400" b="0" dirty="0" smtClean="0">
                          <a:solidFill>
                            <a:schemeClr val="tx1"/>
                          </a:solidFill>
                        </a:rPr>
                        <a:t>&lt; .0001</a:t>
                      </a:r>
                      <a:endParaRPr lang="en-GB" sz="1400" b="0" dirty="0">
                        <a:solidFill>
                          <a:schemeClr val="tx1"/>
                        </a:solidFill>
                      </a:endParaRPr>
                    </a:p>
                  </a:txBody>
                  <a:tcPr marL="91428" marR="91428" marT="45727" marB="45727"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gridSpan="2">
                  <a:txBody>
                    <a:bodyPr/>
                    <a:lstStyle/>
                    <a:p>
                      <a:endParaRPr lang="en-US" dirty="0"/>
                    </a:p>
                  </a:txBody>
                  <a:tcPr marL="91428" marR="91428" marT="45727" marB="45727" anchor="ctr">
                    <a:lnL w="12700" cmpd="sng">
                      <a:noFill/>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a:p>
                  </a:txBody>
                  <a:tcPr/>
                </a:tc>
              </a:tr>
              <a:tr h="518236">
                <a:tc>
                  <a:txBody>
                    <a:bodyPr/>
                    <a:lstStyle/>
                    <a:p>
                      <a:r>
                        <a:rPr lang="en-GB" sz="1400" b="0" dirty="0" smtClean="0">
                          <a:solidFill>
                            <a:schemeClr val="tx1"/>
                          </a:solidFill>
                        </a:rPr>
                        <a:t>GI bleeding</a:t>
                      </a:r>
                      <a:endParaRPr lang="en-GB" sz="1400" b="0" dirty="0">
                        <a:solidFill>
                          <a:schemeClr val="tx1"/>
                        </a:solidFill>
                      </a:endParaRPr>
                    </a:p>
                  </a:txBody>
                  <a:tcPr marL="91428" marR="91428" marT="45727" marB="45727" anchor="ctr">
                    <a:lnL w="285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smtClean="0">
                          <a:solidFill>
                            <a:schemeClr val="tx1"/>
                          </a:solidFill>
                        </a:rPr>
                        <a:t>751/29287</a:t>
                      </a:r>
                    </a:p>
                  </a:txBody>
                  <a:tcPr marL="91428" marR="91428" marT="45727" marB="45727"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smtClean="0">
                          <a:solidFill>
                            <a:schemeClr val="tx1"/>
                          </a:solidFill>
                        </a:rPr>
                        <a:t>591/29211</a:t>
                      </a:r>
                    </a:p>
                  </a:txBody>
                  <a:tcPr marL="91428" marR="91428" marT="45727" marB="45727"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smtClean="0">
                          <a:solidFill>
                            <a:schemeClr val="tx1"/>
                          </a:solidFill>
                        </a:rPr>
                        <a:t>1.25</a:t>
                      </a:r>
                      <a:endParaRPr lang="en-GB" sz="1400" b="0" dirty="0">
                        <a:solidFill>
                          <a:schemeClr val="tx1"/>
                        </a:solidFill>
                      </a:endParaRPr>
                    </a:p>
                  </a:txBody>
                  <a:tcPr marL="91428" marR="91428" marT="45727" marB="45727"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400" b="0" dirty="0" smtClean="0">
                          <a:solidFill>
                            <a:schemeClr val="tx1"/>
                          </a:solidFill>
                        </a:rPr>
                        <a:t>1.01-1.55</a:t>
                      </a:r>
                      <a:endParaRPr lang="en-GB" sz="1400" b="0" dirty="0">
                        <a:solidFill>
                          <a:schemeClr val="tx1"/>
                        </a:solidFill>
                      </a:endParaRPr>
                    </a:p>
                  </a:txBody>
                  <a:tcPr marL="91428" marR="91428" marT="45727" marB="45727"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GB" sz="1400" b="0" dirty="0" smtClean="0">
                          <a:solidFill>
                            <a:schemeClr val="tx1"/>
                          </a:solidFill>
                        </a:rPr>
                        <a:t>.043</a:t>
                      </a:r>
                      <a:endParaRPr lang="en-GB" sz="1400" b="0" dirty="0">
                        <a:solidFill>
                          <a:schemeClr val="tx1"/>
                        </a:solidFill>
                      </a:endParaRPr>
                    </a:p>
                  </a:txBody>
                  <a:tcPr marL="91428" marR="91428" marT="45727" marB="45727"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dirty="0"/>
                    </a:p>
                  </a:txBody>
                  <a:tcPr marL="91428" marR="91428" marT="45727" marB="45727" anchor="ctr">
                    <a:lnL w="12700" cmpd="sng">
                      <a:noFill/>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sp>
        <p:nvSpPr>
          <p:cNvPr id="5" name="Flowchart: Decision 29"/>
          <p:cNvSpPr>
            <a:spLocks noChangeArrowheads="1"/>
          </p:cNvSpPr>
          <p:nvPr/>
        </p:nvSpPr>
        <p:spPr bwMode="auto">
          <a:xfrm>
            <a:off x="7188200" y="3251019"/>
            <a:ext cx="180975" cy="489109"/>
          </a:xfrm>
          <a:prstGeom prst="flowChartDecision">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b">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spcBef>
                <a:spcPct val="0"/>
              </a:spcBef>
              <a:buClrTx/>
              <a:buSzTx/>
              <a:buFontTx/>
              <a:buNone/>
            </a:pPr>
            <a:endParaRPr lang="en-US" altLang="en-US" sz="1600" u="none" dirty="0">
              <a:solidFill>
                <a:schemeClr val="tx1"/>
              </a:solidFill>
              <a:latin typeface="+mj-lt"/>
            </a:endParaRPr>
          </a:p>
        </p:txBody>
      </p:sp>
      <p:sp>
        <p:nvSpPr>
          <p:cNvPr id="6" name="Flowchart: Decision 29"/>
          <p:cNvSpPr>
            <a:spLocks noChangeArrowheads="1"/>
          </p:cNvSpPr>
          <p:nvPr/>
        </p:nvSpPr>
        <p:spPr bwMode="auto">
          <a:xfrm>
            <a:off x="7913688" y="2708733"/>
            <a:ext cx="180975" cy="489109"/>
          </a:xfrm>
          <a:prstGeom prst="flowChartDecision">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b">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spcBef>
                <a:spcPct val="0"/>
              </a:spcBef>
              <a:buClrTx/>
              <a:buSzTx/>
              <a:buFontTx/>
              <a:buNone/>
            </a:pPr>
            <a:endParaRPr lang="en-US" altLang="en-US" sz="1600" u="none" dirty="0">
              <a:solidFill>
                <a:schemeClr val="tx1"/>
              </a:solidFill>
              <a:latin typeface="+mj-lt"/>
            </a:endParaRPr>
          </a:p>
        </p:txBody>
      </p:sp>
      <p:sp>
        <p:nvSpPr>
          <p:cNvPr id="7" name="Flowchart: Decision 29"/>
          <p:cNvSpPr>
            <a:spLocks noChangeArrowheads="1"/>
          </p:cNvSpPr>
          <p:nvPr/>
        </p:nvSpPr>
        <p:spPr bwMode="auto">
          <a:xfrm>
            <a:off x="7985125" y="3735846"/>
            <a:ext cx="180975" cy="489109"/>
          </a:xfrm>
          <a:prstGeom prst="flowChartDecision">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b">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spcBef>
                <a:spcPct val="0"/>
              </a:spcBef>
              <a:buClrTx/>
              <a:buSzTx/>
              <a:buFontTx/>
              <a:buNone/>
            </a:pPr>
            <a:endParaRPr lang="en-US" altLang="en-US" sz="1600" u="none" dirty="0">
              <a:solidFill>
                <a:schemeClr val="tx1"/>
              </a:solidFill>
              <a:latin typeface="+mj-lt"/>
            </a:endParaRPr>
          </a:p>
        </p:txBody>
      </p:sp>
      <p:sp>
        <p:nvSpPr>
          <p:cNvPr id="8" name="Flowchart: Decision 29"/>
          <p:cNvSpPr>
            <a:spLocks noChangeArrowheads="1"/>
          </p:cNvSpPr>
          <p:nvPr/>
        </p:nvSpPr>
        <p:spPr bwMode="auto">
          <a:xfrm>
            <a:off x="7886700" y="4283202"/>
            <a:ext cx="179388" cy="489109"/>
          </a:xfrm>
          <a:prstGeom prst="flowChartDecision">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b">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spcBef>
                <a:spcPct val="0"/>
              </a:spcBef>
              <a:buClrTx/>
              <a:buSzTx/>
              <a:buFontTx/>
              <a:buNone/>
            </a:pPr>
            <a:endParaRPr lang="en-US" altLang="en-US" sz="1600" u="none" dirty="0">
              <a:solidFill>
                <a:schemeClr val="tx1"/>
              </a:solidFill>
              <a:latin typeface="+mj-lt"/>
            </a:endParaRPr>
          </a:p>
        </p:txBody>
      </p:sp>
      <p:sp>
        <p:nvSpPr>
          <p:cNvPr id="9" name="Flowchart: Decision 29"/>
          <p:cNvSpPr>
            <a:spLocks noChangeArrowheads="1"/>
          </p:cNvSpPr>
          <p:nvPr/>
        </p:nvSpPr>
        <p:spPr bwMode="auto">
          <a:xfrm>
            <a:off x="8293100" y="5644021"/>
            <a:ext cx="179388" cy="489109"/>
          </a:xfrm>
          <a:prstGeom prst="flowChartDecision">
            <a:avLst/>
          </a:prstGeom>
          <a:solidFill>
            <a:schemeClr val="accent2"/>
          </a:solidFill>
          <a:ln w="9525">
            <a:solidFill>
              <a:schemeClr val="accent2"/>
            </a:solidFill>
            <a:miter lim="800000"/>
            <a:headEnd/>
            <a:tailEnd/>
          </a:ln>
        </p:spPr>
        <p:txBody>
          <a:bodyPr lIns="0" tIns="0" rIns="0" bIns="0" anchor="b">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spcBef>
                <a:spcPct val="0"/>
              </a:spcBef>
              <a:buClrTx/>
              <a:buSzTx/>
              <a:buFontTx/>
              <a:buNone/>
            </a:pPr>
            <a:endParaRPr lang="en-US" altLang="en-US" sz="1600" u="none" dirty="0">
              <a:solidFill>
                <a:schemeClr val="tx1"/>
              </a:solidFill>
              <a:latin typeface="+mj-lt"/>
            </a:endParaRPr>
          </a:p>
        </p:txBody>
      </p:sp>
      <p:sp>
        <p:nvSpPr>
          <p:cNvPr id="10" name="Flowchart: Decision 29"/>
          <p:cNvSpPr>
            <a:spLocks noChangeArrowheads="1"/>
          </p:cNvSpPr>
          <p:nvPr/>
        </p:nvSpPr>
        <p:spPr bwMode="auto">
          <a:xfrm>
            <a:off x="7161213" y="5110004"/>
            <a:ext cx="179387" cy="489109"/>
          </a:xfrm>
          <a:prstGeom prst="flowChartDecision">
            <a:avLst/>
          </a:prstGeom>
          <a:solidFill>
            <a:schemeClr val="accent2"/>
          </a:solidFill>
          <a:ln w="9525">
            <a:solidFill>
              <a:schemeClr val="accent2"/>
            </a:solidFill>
            <a:miter lim="800000"/>
            <a:headEnd/>
            <a:tailEnd/>
          </a:ln>
        </p:spPr>
        <p:txBody>
          <a:bodyPr lIns="0" tIns="0" rIns="0" bIns="0" anchor="b">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spcBef>
                <a:spcPct val="0"/>
              </a:spcBef>
              <a:buClrTx/>
              <a:buSzTx/>
              <a:buFontTx/>
              <a:buNone/>
            </a:pPr>
            <a:endParaRPr lang="en-US" altLang="en-US" sz="1600" u="none" dirty="0">
              <a:solidFill>
                <a:schemeClr val="tx1"/>
              </a:solidFill>
              <a:latin typeface="+mj-lt"/>
            </a:endParaRPr>
          </a:p>
        </p:txBody>
      </p:sp>
      <p:cxnSp>
        <p:nvCxnSpPr>
          <p:cNvPr id="11" name="Straight Connector 6"/>
          <p:cNvCxnSpPr>
            <a:cxnSpLocks noChangeShapeType="1"/>
          </p:cNvCxnSpPr>
          <p:nvPr/>
        </p:nvCxnSpPr>
        <p:spPr bwMode="auto">
          <a:xfrm>
            <a:off x="6985000" y="3490913"/>
            <a:ext cx="612775" cy="0"/>
          </a:xfrm>
          <a:prstGeom prst="line">
            <a:avLst/>
          </a:prstGeom>
          <a:noFill/>
          <a:ln w="38100" algn="ctr">
            <a:solidFill>
              <a:schemeClr val="accent1"/>
            </a:solidFill>
            <a:round/>
            <a:headEnd/>
            <a:tailEnd/>
          </a:ln>
          <a:extLst>
            <a:ext uri="{909E8E84-426E-40DD-AFC4-6F175D3DCCD1}">
              <a14:hiddenFill xmlns:a14="http://schemas.microsoft.com/office/drawing/2010/main">
                <a:noFill/>
              </a14:hiddenFill>
            </a:ext>
          </a:extLst>
        </p:spPr>
      </p:cxnSp>
      <p:cxnSp>
        <p:nvCxnSpPr>
          <p:cNvPr id="12" name="Straight Connector 8"/>
          <p:cNvCxnSpPr>
            <a:cxnSpLocks noChangeShapeType="1"/>
          </p:cNvCxnSpPr>
          <p:nvPr/>
        </p:nvCxnSpPr>
        <p:spPr bwMode="auto">
          <a:xfrm>
            <a:off x="7791450" y="3989388"/>
            <a:ext cx="552450" cy="0"/>
          </a:xfrm>
          <a:prstGeom prst="line">
            <a:avLst/>
          </a:prstGeom>
          <a:noFill/>
          <a:ln w="38100" algn="ctr">
            <a:solidFill>
              <a:schemeClr val="accent1"/>
            </a:solidFill>
            <a:round/>
            <a:headEnd/>
            <a:tailEnd/>
          </a:ln>
          <a:extLst>
            <a:ext uri="{909E8E84-426E-40DD-AFC4-6F175D3DCCD1}">
              <a14:hiddenFill xmlns:a14="http://schemas.microsoft.com/office/drawing/2010/main">
                <a:noFill/>
              </a14:hiddenFill>
            </a:ext>
          </a:extLst>
        </p:spPr>
      </p:cxnSp>
      <p:cxnSp>
        <p:nvCxnSpPr>
          <p:cNvPr id="13" name="Straight Connector 11"/>
          <p:cNvCxnSpPr>
            <a:cxnSpLocks noChangeShapeType="1"/>
          </p:cNvCxnSpPr>
          <p:nvPr/>
        </p:nvCxnSpPr>
        <p:spPr bwMode="auto">
          <a:xfrm>
            <a:off x="6985000" y="5419725"/>
            <a:ext cx="525463" cy="0"/>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cxnSp>
        <p:nvCxnSpPr>
          <p:cNvPr id="14" name="Straight Connector 14"/>
          <p:cNvCxnSpPr>
            <a:cxnSpLocks noChangeShapeType="1"/>
          </p:cNvCxnSpPr>
          <p:nvPr/>
        </p:nvCxnSpPr>
        <p:spPr bwMode="auto">
          <a:xfrm>
            <a:off x="7866063" y="2963863"/>
            <a:ext cx="269875" cy="0"/>
          </a:xfrm>
          <a:prstGeom prst="line">
            <a:avLst/>
          </a:prstGeom>
          <a:noFill/>
          <a:ln w="38100" algn="ctr">
            <a:solidFill>
              <a:schemeClr val="accent1"/>
            </a:solidFill>
            <a:round/>
            <a:headEnd/>
            <a:tailEnd/>
          </a:ln>
          <a:extLst>
            <a:ext uri="{909E8E84-426E-40DD-AFC4-6F175D3DCCD1}">
              <a14:hiddenFill xmlns:a14="http://schemas.microsoft.com/office/drawing/2010/main">
                <a:noFill/>
              </a14:hiddenFill>
            </a:ext>
          </a:extLst>
        </p:spPr>
      </p:cxnSp>
      <p:cxnSp>
        <p:nvCxnSpPr>
          <p:cNvPr id="15" name="Straight Connector 16"/>
          <p:cNvCxnSpPr>
            <a:cxnSpLocks noChangeShapeType="1"/>
          </p:cNvCxnSpPr>
          <p:nvPr/>
        </p:nvCxnSpPr>
        <p:spPr bwMode="auto">
          <a:xfrm>
            <a:off x="6985000" y="5419725"/>
            <a:ext cx="525463" cy="0"/>
          </a:xfrm>
          <a:prstGeom prst="line">
            <a:avLst/>
          </a:prstGeom>
          <a:noFill/>
          <a:ln w="38100" algn="ctr">
            <a:solidFill>
              <a:schemeClr val="accent2"/>
            </a:solidFill>
            <a:round/>
            <a:headEnd/>
            <a:tailEnd/>
          </a:ln>
          <a:extLst>
            <a:ext uri="{909E8E84-426E-40DD-AFC4-6F175D3DCCD1}">
              <a14:hiddenFill xmlns:a14="http://schemas.microsoft.com/office/drawing/2010/main">
                <a:noFill/>
              </a14:hiddenFill>
            </a:ext>
          </a:extLst>
        </p:spPr>
      </p:cxnSp>
      <p:cxnSp>
        <p:nvCxnSpPr>
          <p:cNvPr id="16" name="Straight Connector 20"/>
          <p:cNvCxnSpPr>
            <a:cxnSpLocks noChangeShapeType="1"/>
          </p:cNvCxnSpPr>
          <p:nvPr/>
        </p:nvCxnSpPr>
        <p:spPr bwMode="auto">
          <a:xfrm>
            <a:off x="8104188" y="5897563"/>
            <a:ext cx="523875" cy="0"/>
          </a:xfrm>
          <a:prstGeom prst="line">
            <a:avLst/>
          </a:prstGeom>
          <a:noFill/>
          <a:ln w="38100" algn="ctr">
            <a:solidFill>
              <a:schemeClr val="accent2"/>
            </a:solidFill>
            <a:round/>
            <a:headEnd/>
            <a:tailEnd/>
          </a:ln>
          <a:extLst>
            <a:ext uri="{909E8E84-426E-40DD-AFC4-6F175D3DCCD1}">
              <a14:hiddenFill xmlns:a14="http://schemas.microsoft.com/office/drawing/2010/main">
                <a:noFill/>
              </a14:hiddenFill>
            </a:ext>
          </a:extLst>
        </p:spPr>
      </p:cxnSp>
      <p:cxnSp>
        <p:nvCxnSpPr>
          <p:cNvPr id="17" name="Straight Connector 22"/>
          <p:cNvCxnSpPr>
            <a:cxnSpLocks noChangeShapeType="1"/>
          </p:cNvCxnSpPr>
          <p:nvPr/>
        </p:nvCxnSpPr>
        <p:spPr bwMode="auto">
          <a:xfrm>
            <a:off x="8089900" y="2707944"/>
            <a:ext cx="14288" cy="36068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8" name="Straight Connector 24"/>
          <p:cNvCxnSpPr>
            <a:cxnSpLocks noChangeShapeType="1"/>
          </p:cNvCxnSpPr>
          <p:nvPr/>
        </p:nvCxnSpPr>
        <p:spPr bwMode="auto">
          <a:xfrm>
            <a:off x="6257925" y="6189663"/>
            <a:ext cx="2633663" cy="95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9" name="Straight Connector 53"/>
          <p:cNvCxnSpPr>
            <a:cxnSpLocks noChangeShapeType="1"/>
          </p:cNvCxnSpPr>
          <p:nvPr/>
        </p:nvCxnSpPr>
        <p:spPr bwMode="auto">
          <a:xfrm>
            <a:off x="7207805" y="6192838"/>
            <a:ext cx="0" cy="77787"/>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0" name="Straight Connector 54"/>
          <p:cNvCxnSpPr>
            <a:cxnSpLocks noChangeShapeType="1"/>
          </p:cNvCxnSpPr>
          <p:nvPr/>
        </p:nvCxnSpPr>
        <p:spPr bwMode="auto">
          <a:xfrm>
            <a:off x="6257925" y="6192838"/>
            <a:ext cx="0" cy="77787"/>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1" name="Straight Connector 55"/>
          <p:cNvCxnSpPr>
            <a:cxnSpLocks noChangeShapeType="1"/>
          </p:cNvCxnSpPr>
          <p:nvPr/>
        </p:nvCxnSpPr>
        <p:spPr bwMode="auto">
          <a:xfrm>
            <a:off x="8882063" y="6208713"/>
            <a:ext cx="0" cy="77787"/>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2" name="TextBox 51"/>
          <p:cNvSpPr txBox="1">
            <a:spLocks noChangeArrowheads="1"/>
          </p:cNvSpPr>
          <p:nvPr/>
        </p:nvSpPr>
        <p:spPr bwMode="auto">
          <a:xfrm>
            <a:off x="6503428" y="6232897"/>
            <a:ext cx="14590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eaLnBrk="1" hangingPunct="1">
              <a:spcBef>
                <a:spcPct val="0"/>
              </a:spcBef>
              <a:buClrTx/>
              <a:buSzTx/>
              <a:buFontTx/>
              <a:buNone/>
            </a:pPr>
            <a:r>
              <a:rPr lang="en-GB" altLang="en-US" sz="1400" b="1" u="none" dirty="0">
                <a:solidFill>
                  <a:schemeClr val="tx1"/>
                </a:solidFill>
                <a:latin typeface="+mj-lt"/>
              </a:rPr>
              <a:t>Favours </a:t>
            </a:r>
            <a:r>
              <a:rPr lang="en-GB" altLang="en-US" sz="1400" b="1" u="none" dirty="0" smtClean="0">
                <a:solidFill>
                  <a:schemeClr val="tx1"/>
                </a:solidFill>
                <a:latin typeface="+mj-lt"/>
              </a:rPr>
              <a:t>NOAC</a:t>
            </a:r>
            <a:endParaRPr lang="en-GB" altLang="en-US" sz="1400" b="1" u="none" dirty="0">
              <a:solidFill>
                <a:schemeClr val="tx1"/>
              </a:solidFill>
              <a:latin typeface="+mj-lt"/>
            </a:endParaRPr>
          </a:p>
        </p:txBody>
      </p:sp>
      <p:sp>
        <p:nvSpPr>
          <p:cNvPr id="23" name="TextBox 64"/>
          <p:cNvSpPr txBox="1">
            <a:spLocks noChangeArrowheads="1"/>
          </p:cNvSpPr>
          <p:nvPr/>
        </p:nvSpPr>
        <p:spPr bwMode="auto">
          <a:xfrm>
            <a:off x="7958138" y="6227763"/>
            <a:ext cx="2682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eaLnBrk="1" hangingPunct="1">
              <a:spcBef>
                <a:spcPct val="0"/>
              </a:spcBef>
              <a:buClrTx/>
              <a:buSzTx/>
              <a:buFontTx/>
              <a:buNone/>
            </a:pPr>
            <a:r>
              <a:rPr lang="en-GB" altLang="en-US" sz="1200" u="none" dirty="0">
                <a:solidFill>
                  <a:schemeClr val="tx1"/>
                </a:solidFill>
                <a:latin typeface="+mj-lt"/>
              </a:rPr>
              <a:t>1</a:t>
            </a:r>
          </a:p>
        </p:txBody>
      </p:sp>
      <p:sp>
        <p:nvSpPr>
          <p:cNvPr id="24" name="TextBox 64"/>
          <p:cNvSpPr txBox="1">
            <a:spLocks noChangeArrowheads="1"/>
          </p:cNvSpPr>
          <p:nvPr/>
        </p:nvSpPr>
        <p:spPr bwMode="auto">
          <a:xfrm>
            <a:off x="8726488" y="6227763"/>
            <a:ext cx="269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eaLnBrk="1" hangingPunct="1">
              <a:spcBef>
                <a:spcPct val="0"/>
              </a:spcBef>
              <a:buClrTx/>
              <a:buSzTx/>
              <a:buFontTx/>
              <a:buNone/>
            </a:pPr>
            <a:r>
              <a:rPr lang="en-GB" altLang="en-US" sz="1200" u="none" dirty="0">
                <a:solidFill>
                  <a:schemeClr val="tx1"/>
                </a:solidFill>
                <a:latin typeface="+mj-lt"/>
              </a:rPr>
              <a:t>2</a:t>
            </a:r>
          </a:p>
        </p:txBody>
      </p:sp>
      <p:sp>
        <p:nvSpPr>
          <p:cNvPr id="25" name="TextBox 64"/>
          <p:cNvSpPr txBox="1">
            <a:spLocks noChangeArrowheads="1"/>
          </p:cNvSpPr>
          <p:nvPr/>
        </p:nvSpPr>
        <p:spPr bwMode="auto">
          <a:xfrm>
            <a:off x="6108700" y="6227763"/>
            <a:ext cx="482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eaLnBrk="1" hangingPunct="1">
              <a:spcBef>
                <a:spcPct val="0"/>
              </a:spcBef>
              <a:buClrTx/>
              <a:buSzTx/>
              <a:buFontTx/>
              <a:buNone/>
            </a:pPr>
            <a:r>
              <a:rPr lang="en-GB" altLang="en-US" sz="1200" u="none" dirty="0">
                <a:solidFill>
                  <a:schemeClr val="tx1"/>
                </a:solidFill>
                <a:latin typeface="+mj-lt"/>
              </a:rPr>
              <a:t>0.25</a:t>
            </a:r>
          </a:p>
        </p:txBody>
      </p:sp>
      <p:sp>
        <p:nvSpPr>
          <p:cNvPr id="26" name="TextBox 25"/>
          <p:cNvSpPr txBox="1"/>
          <p:nvPr/>
        </p:nvSpPr>
        <p:spPr>
          <a:xfrm>
            <a:off x="0" y="6308430"/>
            <a:ext cx="3568606" cy="307777"/>
          </a:xfrm>
          <a:prstGeom prst="rect">
            <a:avLst/>
          </a:prstGeom>
          <a:noFill/>
        </p:spPr>
        <p:txBody>
          <a:bodyPr wrap="none" rtlCol="0">
            <a:spAutoFit/>
          </a:bodyPr>
          <a:lstStyle/>
          <a:p>
            <a:r>
              <a:rPr lang="en-GB" sz="1400" u="none" dirty="0" smtClean="0">
                <a:latin typeface="+mj-lt"/>
              </a:rPr>
              <a:t>* Edoxaban is not approved for clinical use</a:t>
            </a:r>
            <a:endParaRPr lang="en-GB" sz="1400" u="none" dirty="0">
              <a:latin typeface="+mj-lt"/>
            </a:endParaRPr>
          </a:p>
        </p:txBody>
      </p:sp>
      <p:grpSp>
        <p:nvGrpSpPr>
          <p:cNvPr id="27" name="Group 26"/>
          <p:cNvGrpSpPr/>
          <p:nvPr/>
        </p:nvGrpSpPr>
        <p:grpSpPr>
          <a:xfrm>
            <a:off x="6804209" y="3282423"/>
            <a:ext cx="908830" cy="2316983"/>
            <a:chOff x="6804209" y="3737637"/>
            <a:chExt cx="908830" cy="2316983"/>
          </a:xfrm>
        </p:grpSpPr>
        <p:sp>
          <p:nvSpPr>
            <p:cNvPr id="28" name="Oval 27"/>
            <p:cNvSpPr/>
            <p:nvPr/>
          </p:nvSpPr>
          <p:spPr bwMode="auto">
            <a:xfrm>
              <a:off x="6849039" y="3737637"/>
              <a:ext cx="864000" cy="389513"/>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eaLnBrk="0" hangingPunct="0"/>
              <a:endParaRPr lang="en-GB" u="none" dirty="0" smtClean="0">
                <a:latin typeface="+mj-lt"/>
              </a:endParaRPr>
            </a:p>
          </p:txBody>
        </p:sp>
        <p:sp>
          <p:nvSpPr>
            <p:cNvPr id="29" name="Oval 28"/>
            <p:cNvSpPr/>
            <p:nvPr/>
          </p:nvSpPr>
          <p:spPr bwMode="auto">
            <a:xfrm>
              <a:off x="6804209" y="5665107"/>
              <a:ext cx="864000" cy="389513"/>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eaLnBrk="0" hangingPunct="0"/>
              <a:endParaRPr lang="en-GB" u="none" dirty="0" smtClean="0">
                <a:latin typeface="+mj-lt"/>
              </a:endParaRPr>
            </a:p>
          </p:txBody>
        </p:sp>
      </p:grpSp>
      <p:sp>
        <p:nvSpPr>
          <p:cNvPr id="30" name="Rectangle 29"/>
          <p:cNvSpPr/>
          <p:nvPr/>
        </p:nvSpPr>
        <p:spPr>
          <a:xfrm>
            <a:off x="0" y="6589559"/>
            <a:ext cx="7034141" cy="338554"/>
          </a:xfrm>
          <a:prstGeom prst="rect">
            <a:avLst/>
          </a:prstGeom>
        </p:spPr>
        <p:txBody>
          <a:bodyPr wrap="square">
            <a:spAutoFit/>
          </a:bodyPr>
          <a:lstStyle/>
          <a:p>
            <a:r>
              <a:rPr lang="en-US" sz="1600" u="none" dirty="0">
                <a:latin typeface="+mj-lt"/>
              </a:rPr>
              <a:t>Ruff </a:t>
            </a:r>
            <a:r>
              <a:rPr lang="en-US" sz="1600" u="none" dirty="0" smtClean="0">
                <a:latin typeface="+mj-lt"/>
              </a:rPr>
              <a:t>CT, </a:t>
            </a:r>
            <a:r>
              <a:rPr lang="en-US" sz="1600" u="none" dirty="0">
                <a:latin typeface="+mj-lt"/>
              </a:rPr>
              <a:t>et al.</a:t>
            </a:r>
            <a:r>
              <a:rPr lang="en-US" sz="1600" u="none" dirty="0" smtClean="0">
                <a:latin typeface="+mj-lt"/>
              </a:rPr>
              <a:t> </a:t>
            </a:r>
            <a:r>
              <a:rPr lang="en-US" sz="1600" i="1" u="none" dirty="0" smtClean="0">
                <a:latin typeface="+mj-lt"/>
              </a:rPr>
              <a:t>Lancet</a:t>
            </a:r>
            <a:r>
              <a:rPr lang="en-US" sz="1600" u="none" dirty="0">
                <a:latin typeface="+mj-lt"/>
              </a:rPr>
              <a:t>. 2013;Early Online Publication</a:t>
            </a:r>
            <a:r>
              <a:rPr lang="en-US" sz="1600" u="none" dirty="0" smtClean="0">
                <a:latin typeface="+mj-lt"/>
              </a:rPr>
              <a:t>.</a:t>
            </a:r>
            <a:r>
              <a:rPr lang="en-US" sz="1600" u="none" baseline="30000" dirty="0" smtClean="0">
                <a:latin typeface="+mj-lt"/>
              </a:rPr>
              <a:t>[30]</a:t>
            </a:r>
            <a:endParaRPr lang="en-US" sz="1600" u="none" dirty="0">
              <a:latin typeface="+mj-lt"/>
            </a:endParaRPr>
          </a:p>
        </p:txBody>
      </p:sp>
    </p:spTree>
    <p:extLst>
      <p:ext uri="{BB962C8B-B14F-4D97-AF65-F5344CB8AC3E}">
        <p14:creationId xmlns:p14="http://schemas.microsoft.com/office/powerpoint/2010/main" val="2438573516"/>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736" y="224810"/>
            <a:ext cx="8907462" cy="618631"/>
          </a:xfrm>
        </p:spPr>
        <p:txBody>
          <a:bodyPr/>
          <a:lstStyle/>
          <a:p>
            <a:r>
              <a:rPr lang="en-GB" dirty="0" smtClean="0">
                <a:effectLst/>
              </a:rPr>
              <a:t>Advantages of Edoxaban</a:t>
            </a:r>
            <a:endParaRPr lang="en-GB" dirty="0">
              <a:effectLst/>
            </a:endParaRPr>
          </a:p>
        </p:txBody>
      </p:sp>
      <p:sp>
        <p:nvSpPr>
          <p:cNvPr id="3" name="Content Placeholder 2"/>
          <p:cNvSpPr>
            <a:spLocks noGrp="1"/>
          </p:cNvSpPr>
          <p:nvPr>
            <p:ph idx="1"/>
          </p:nvPr>
        </p:nvSpPr>
        <p:spPr>
          <a:xfrm>
            <a:off x="569797" y="1596168"/>
            <a:ext cx="7973702" cy="4534999"/>
          </a:xfrm>
        </p:spPr>
        <p:txBody>
          <a:bodyPr/>
          <a:lstStyle/>
          <a:p>
            <a:pPr marL="231775" indent="-231775">
              <a:spcBef>
                <a:spcPts val="800"/>
              </a:spcBef>
              <a:buFont typeface="Arial" panose="020B0604020202020204" pitchFamily="34" charset="0"/>
              <a:buChar char="•"/>
            </a:pPr>
            <a:r>
              <a:rPr lang="en-GB" sz="1900" b="0" dirty="0" smtClean="0">
                <a:solidFill>
                  <a:schemeClr val="tx1"/>
                </a:solidFill>
                <a:effectLst/>
              </a:rPr>
              <a:t>Evaluated in a large trial with long </a:t>
            </a:r>
            <a:r>
              <a:rPr lang="en-GB" sz="1900" b="0" dirty="0">
                <a:solidFill>
                  <a:schemeClr val="tx1"/>
                </a:solidFill>
                <a:effectLst/>
              </a:rPr>
              <a:t>follow-up, </a:t>
            </a:r>
            <a:r>
              <a:rPr lang="en-GB" sz="1900" b="0" dirty="0" smtClean="0">
                <a:solidFill>
                  <a:schemeClr val="tx1"/>
                </a:solidFill>
                <a:effectLst/>
              </a:rPr>
              <a:t>excellent </a:t>
            </a:r>
            <a:br>
              <a:rPr lang="en-GB" sz="1900" b="0" dirty="0" smtClean="0">
                <a:solidFill>
                  <a:schemeClr val="tx1"/>
                </a:solidFill>
                <a:effectLst/>
              </a:rPr>
            </a:br>
            <a:r>
              <a:rPr lang="en-GB" sz="1900" b="0" dirty="0" smtClean="0">
                <a:solidFill>
                  <a:schemeClr val="tx1"/>
                </a:solidFill>
                <a:effectLst/>
              </a:rPr>
              <a:t>warfarin-control </a:t>
            </a:r>
          </a:p>
          <a:p>
            <a:pPr marL="231775" indent="-231775">
              <a:spcBef>
                <a:spcPts val="800"/>
              </a:spcBef>
              <a:buFont typeface="Arial" panose="020B0604020202020204" pitchFamily="34" charset="0"/>
              <a:buChar char="•"/>
            </a:pPr>
            <a:r>
              <a:rPr lang="en-GB" sz="1900" b="0" dirty="0">
                <a:solidFill>
                  <a:schemeClr val="tx1"/>
                </a:solidFill>
                <a:effectLst/>
              </a:rPr>
              <a:t>Evaluated in a relatively </a:t>
            </a:r>
            <a:r>
              <a:rPr lang="en-GB" sz="1900" b="0" dirty="0" smtClean="0">
                <a:solidFill>
                  <a:schemeClr val="tx1"/>
                </a:solidFill>
                <a:effectLst/>
              </a:rPr>
              <a:t>high-risk </a:t>
            </a:r>
            <a:r>
              <a:rPr lang="en-GB" sz="1900" b="0" dirty="0">
                <a:solidFill>
                  <a:schemeClr val="tx1"/>
                </a:solidFill>
                <a:effectLst/>
              </a:rPr>
              <a:t>population (CHADS</a:t>
            </a:r>
            <a:r>
              <a:rPr lang="en-GB" sz="1900" b="0" baseline="-25000" dirty="0">
                <a:solidFill>
                  <a:schemeClr val="tx1"/>
                </a:solidFill>
                <a:effectLst/>
              </a:rPr>
              <a:t>2</a:t>
            </a:r>
            <a:r>
              <a:rPr lang="en-GB" sz="1900" b="0" dirty="0">
                <a:solidFill>
                  <a:schemeClr val="tx1"/>
                </a:solidFill>
                <a:effectLst/>
              </a:rPr>
              <a:t> = 2.8)</a:t>
            </a:r>
          </a:p>
          <a:p>
            <a:pPr marL="231775" indent="-231775">
              <a:spcBef>
                <a:spcPts val="800"/>
              </a:spcBef>
              <a:buFont typeface="Arial" panose="020B0604020202020204" pitchFamily="34" charset="0"/>
              <a:buChar char="•"/>
            </a:pPr>
            <a:r>
              <a:rPr lang="en-GB" sz="1900" b="0" dirty="0" smtClean="0">
                <a:solidFill>
                  <a:schemeClr val="tx1"/>
                </a:solidFill>
                <a:effectLst/>
              </a:rPr>
              <a:t>Once-daily therapy</a:t>
            </a:r>
          </a:p>
          <a:p>
            <a:pPr marL="231775" indent="-231775">
              <a:spcBef>
                <a:spcPts val="800"/>
              </a:spcBef>
              <a:buFont typeface="Arial" panose="020B0604020202020204" pitchFamily="34" charset="0"/>
              <a:buChar char="•"/>
            </a:pPr>
            <a:r>
              <a:rPr lang="en-GB" sz="1900" b="0" dirty="0" smtClean="0">
                <a:solidFill>
                  <a:schemeClr val="tx1"/>
                </a:solidFill>
                <a:effectLst/>
              </a:rPr>
              <a:t>Theoretically 4-fold dosing with 3 doses</a:t>
            </a:r>
          </a:p>
          <a:p>
            <a:pPr marL="231775" lvl="1" indent="-231775">
              <a:spcBef>
                <a:spcPts val="800"/>
              </a:spcBef>
              <a:buFont typeface="Arial" panose="020B0604020202020204" pitchFamily="34" charset="0"/>
              <a:buChar char="•"/>
            </a:pPr>
            <a:r>
              <a:rPr lang="en-GB" sz="1900" dirty="0" smtClean="0">
                <a:effectLst/>
              </a:rPr>
              <a:t>Realistically single dose (60 mg) with a step down to 30 mg for frail or vulnerable patients (successful dose-reduction strategy)</a:t>
            </a:r>
          </a:p>
          <a:p>
            <a:pPr marL="231775" lvl="1" indent="-231775">
              <a:spcBef>
                <a:spcPts val="800"/>
              </a:spcBef>
              <a:buFont typeface="Arial" panose="020B0604020202020204" pitchFamily="34" charset="0"/>
              <a:buChar char="•"/>
            </a:pPr>
            <a:r>
              <a:rPr lang="en-GB" sz="1900" dirty="0" smtClean="0">
                <a:effectLst/>
              </a:rPr>
              <a:t>? possibility of using standard dosing 30 mg for patients in populations at high-bleeding risk (less bleeding events but more ischemic strokes)</a:t>
            </a:r>
          </a:p>
          <a:p>
            <a:pPr marL="231775" indent="-231775">
              <a:spcBef>
                <a:spcPts val="800"/>
              </a:spcBef>
              <a:buFont typeface="Arial" panose="020B0604020202020204" pitchFamily="34" charset="0"/>
              <a:buChar char="•"/>
            </a:pPr>
            <a:r>
              <a:rPr lang="en-GB" sz="1900" b="0" dirty="0" smtClean="0">
                <a:solidFill>
                  <a:schemeClr val="tx1"/>
                </a:solidFill>
                <a:effectLst/>
              </a:rPr>
              <a:t>Low rate of major bleeding and ICH (less GI bleeding with 30 mg dose)</a:t>
            </a:r>
          </a:p>
          <a:p>
            <a:pPr marL="231775" indent="-231775">
              <a:spcBef>
                <a:spcPts val="800"/>
              </a:spcBef>
              <a:buFont typeface="Arial" panose="020B0604020202020204" pitchFamily="34" charset="0"/>
              <a:buChar char="•"/>
            </a:pPr>
            <a:r>
              <a:rPr lang="en-GB" sz="1900" b="0" dirty="0" smtClean="0">
                <a:solidFill>
                  <a:schemeClr val="tx1"/>
                </a:solidFill>
                <a:effectLst/>
              </a:rPr>
              <a:t>Possibility of using low dose in patients with more powerful P-gp inhibitors such as dronedarone</a:t>
            </a:r>
          </a:p>
        </p:txBody>
      </p:sp>
      <p:sp>
        <p:nvSpPr>
          <p:cNvPr id="4" name="TextBox 3"/>
          <p:cNvSpPr txBox="1"/>
          <p:nvPr/>
        </p:nvSpPr>
        <p:spPr>
          <a:xfrm>
            <a:off x="0" y="6584342"/>
            <a:ext cx="3568606" cy="307777"/>
          </a:xfrm>
          <a:prstGeom prst="rect">
            <a:avLst/>
          </a:prstGeom>
          <a:noFill/>
        </p:spPr>
        <p:txBody>
          <a:bodyPr wrap="none" rtlCol="0">
            <a:spAutoFit/>
          </a:bodyPr>
          <a:lstStyle/>
          <a:p>
            <a:r>
              <a:rPr lang="en-GB" sz="1400" u="none" dirty="0" smtClean="0">
                <a:latin typeface="+mj-lt"/>
              </a:rPr>
              <a:t>* Edoxaban is not approved for clinical use</a:t>
            </a:r>
            <a:endParaRPr lang="en-GB" sz="1400" u="none" dirty="0">
              <a:latin typeface="+mj-lt"/>
            </a:endParaRPr>
          </a:p>
        </p:txBody>
      </p:sp>
    </p:spTree>
    <p:extLst>
      <p:ext uri="{BB962C8B-B14F-4D97-AF65-F5344CB8AC3E}">
        <p14:creationId xmlns:p14="http://schemas.microsoft.com/office/powerpoint/2010/main" val="382093192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97171" y="133363"/>
            <a:ext cx="8688388" cy="736600"/>
          </a:xfrm>
          <a:effectLst/>
        </p:spPr>
        <p:txBody>
          <a:bodyPr/>
          <a:lstStyle/>
          <a:p>
            <a:r>
              <a:rPr lang="en-GB" altLang="en-US" sz="4400" dirty="0" smtClean="0"/>
              <a:t>Concerns about the NOACs</a:t>
            </a:r>
          </a:p>
        </p:txBody>
      </p:sp>
      <p:sp>
        <p:nvSpPr>
          <p:cNvPr id="3" name="Content Placeholder 2"/>
          <p:cNvSpPr>
            <a:spLocks noGrp="1"/>
          </p:cNvSpPr>
          <p:nvPr>
            <p:ph idx="1"/>
          </p:nvPr>
        </p:nvSpPr>
        <p:spPr>
          <a:xfrm>
            <a:off x="553662" y="1591250"/>
            <a:ext cx="8767762" cy="4578350"/>
          </a:xfrm>
        </p:spPr>
        <p:txBody>
          <a:bodyPr/>
          <a:lstStyle/>
          <a:p>
            <a:pPr marL="231775" indent="-231775">
              <a:spcBef>
                <a:spcPts val="600"/>
              </a:spcBef>
              <a:buFont typeface="Arial" panose="020B0604020202020204" pitchFamily="34" charset="0"/>
              <a:buChar char="•"/>
              <a:defRPr/>
            </a:pPr>
            <a:r>
              <a:rPr lang="en-GB" sz="2400" b="0" dirty="0" smtClean="0">
                <a:solidFill>
                  <a:schemeClr val="tx1"/>
                </a:solidFill>
              </a:rPr>
              <a:t>Need for real world data</a:t>
            </a:r>
          </a:p>
          <a:p>
            <a:pPr marL="231775" indent="-231775">
              <a:spcBef>
                <a:spcPts val="600"/>
              </a:spcBef>
              <a:buFont typeface="Arial" panose="020B0604020202020204" pitchFamily="34" charset="0"/>
              <a:buChar char="•"/>
              <a:defRPr/>
            </a:pPr>
            <a:r>
              <a:rPr lang="en-GB" sz="2400" b="0" dirty="0" smtClean="0">
                <a:solidFill>
                  <a:schemeClr val="tx1"/>
                </a:solidFill>
              </a:rPr>
              <a:t>Choice VKA vs NOAC / which NOAC?</a:t>
            </a:r>
          </a:p>
          <a:p>
            <a:pPr marL="231775" indent="-231775">
              <a:spcBef>
                <a:spcPts val="600"/>
              </a:spcBef>
              <a:buFont typeface="Arial" panose="020B0604020202020204" pitchFamily="34" charset="0"/>
              <a:buChar char="•"/>
              <a:defRPr/>
            </a:pPr>
            <a:r>
              <a:rPr lang="en-GB" sz="2400" b="0" dirty="0" smtClean="0">
                <a:solidFill>
                  <a:schemeClr val="tx1"/>
                </a:solidFill>
              </a:rPr>
              <a:t>Lack of monitoring -- insecurity about dosing/adherence</a:t>
            </a:r>
          </a:p>
          <a:p>
            <a:pPr marL="231775" indent="-231775">
              <a:spcBef>
                <a:spcPts val="600"/>
              </a:spcBef>
              <a:buFont typeface="Arial" panose="020B0604020202020204" pitchFamily="34" charset="0"/>
              <a:buChar char="•"/>
              <a:defRPr/>
            </a:pPr>
            <a:r>
              <a:rPr lang="en-GB" sz="2400" b="0" dirty="0" smtClean="0">
                <a:solidFill>
                  <a:schemeClr val="tx1"/>
                </a:solidFill>
              </a:rPr>
              <a:t>No simple spot checks -- “need-to-know” occasions</a:t>
            </a:r>
          </a:p>
          <a:p>
            <a:pPr marL="231775" indent="-231775">
              <a:spcBef>
                <a:spcPts val="600"/>
              </a:spcBef>
              <a:buFont typeface="Arial" panose="020B0604020202020204" pitchFamily="34" charset="0"/>
              <a:buChar char="•"/>
              <a:defRPr/>
            </a:pPr>
            <a:r>
              <a:rPr lang="en-GB" sz="2400" b="0" dirty="0" smtClean="0">
                <a:solidFill>
                  <a:schemeClr val="tx1"/>
                </a:solidFill>
              </a:rPr>
              <a:t>Short half-life -- concern about missed doses</a:t>
            </a:r>
          </a:p>
          <a:p>
            <a:pPr marL="231775" indent="-231775">
              <a:spcBef>
                <a:spcPts val="600"/>
              </a:spcBef>
              <a:buFont typeface="Arial" panose="020B0604020202020204" pitchFamily="34" charset="0"/>
              <a:buChar char="•"/>
              <a:defRPr/>
            </a:pPr>
            <a:r>
              <a:rPr lang="en-GB" sz="2400" b="0" dirty="0" smtClean="0">
                <a:solidFill>
                  <a:schemeClr val="tx1"/>
                </a:solidFill>
              </a:rPr>
              <a:t>No antidote, yet -- how to manage major bleeding</a:t>
            </a:r>
          </a:p>
          <a:p>
            <a:pPr marL="231775" indent="-231775">
              <a:spcBef>
                <a:spcPts val="600"/>
              </a:spcBef>
              <a:buFont typeface="Arial" panose="020B0604020202020204" pitchFamily="34" charset="0"/>
              <a:buChar char="•"/>
              <a:defRPr/>
            </a:pPr>
            <a:r>
              <a:rPr lang="en-GB" sz="2400" b="0" dirty="0" smtClean="0">
                <a:solidFill>
                  <a:schemeClr val="tx1"/>
                </a:solidFill>
              </a:rPr>
              <a:t>Drug-drug interactions -- under- and overdosing</a:t>
            </a:r>
          </a:p>
          <a:p>
            <a:pPr marL="231775" indent="-231775">
              <a:spcBef>
                <a:spcPts val="600"/>
              </a:spcBef>
              <a:buFont typeface="Arial" panose="020B0604020202020204" pitchFamily="34" charset="0"/>
              <a:buChar char="•"/>
              <a:defRPr/>
            </a:pPr>
            <a:r>
              <a:rPr lang="en-GB" sz="2400" b="0" dirty="0" smtClean="0">
                <a:solidFill>
                  <a:schemeClr val="tx1"/>
                </a:solidFill>
              </a:rPr>
              <a:t>Clinical development not complete (eg, peri-ablation)</a:t>
            </a:r>
          </a:p>
          <a:p>
            <a:pPr marL="231775" indent="-231775">
              <a:spcBef>
                <a:spcPts val="600"/>
              </a:spcBef>
              <a:buFont typeface="Arial" panose="020B0604020202020204" pitchFamily="34" charset="0"/>
              <a:buChar char="•"/>
              <a:defRPr/>
            </a:pPr>
            <a:r>
              <a:rPr lang="en-GB" sz="2400" b="0" dirty="0" smtClean="0">
                <a:solidFill>
                  <a:schemeClr val="tx1"/>
                </a:solidFill>
              </a:rPr>
              <a:t>Contra-indications -- valvular AF</a:t>
            </a:r>
          </a:p>
          <a:p>
            <a:pPr marL="231775" indent="-231775">
              <a:spcBef>
                <a:spcPts val="600"/>
              </a:spcBef>
              <a:buFont typeface="Arial" panose="020B0604020202020204" pitchFamily="34" charset="0"/>
              <a:buChar char="•"/>
              <a:defRPr/>
            </a:pPr>
            <a:r>
              <a:rPr lang="en-GB" sz="2400" b="0" dirty="0" smtClean="0">
                <a:solidFill>
                  <a:schemeClr val="tx1"/>
                </a:solidFill>
              </a:rPr>
              <a:t>Need for regular renal function testing</a:t>
            </a:r>
          </a:p>
          <a:p>
            <a:pPr marL="231775" indent="-231775">
              <a:spcBef>
                <a:spcPts val="600"/>
              </a:spcBef>
              <a:buFont typeface="Arial" panose="020B0604020202020204" pitchFamily="34" charset="0"/>
              <a:buChar char="•"/>
              <a:defRPr/>
            </a:pPr>
            <a:r>
              <a:rPr lang="en-GB" sz="2400" b="0" dirty="0" smtClean="0">
                <a:solidFill>
                  <a:schemeClr val="tx1"/>
                </a:solidFill>
              </a:rPr>
              <a:t>Expense for healthcare system and/or patients </a:t>
            </a:r>
            <a:endParaRPr lang="en-GB" sz="2400" b="0" dirty="0">
              <a:solidFill>
                <a:schemeClr val="tx1"/>
              </a:solidFill>
            </a:endParaRPr>
          </a:p>
        </p:txBody>
      </p:sp>
    </p:spTree>
    <p:extLst>
      <p:ext uri="{BB962C8B-B14F-4D97-AF65-F5344CB8AC3E}">
        <p14:creationId xmlns:p14="http://schemas.microsoft.com/office/powerpoint/2010/main" val="257936635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52" y="447384"/>
            <a:ext cx="8202299" cy="1692771"/>
          </a:xfrm>
        </p:spPr>
        <p:txBody>
          <a:bodyPr/>
          <a:lstStyle/>
          <a:p>
            <a:pPr lvl="0">
              <a:lnSpc>
                <a:spcPct val="100000"/>
              </a:lnSpc>
            </a:pPr>
            <a:r>
              <a:rPr lang="en-US" altLang="en-US" dirty="0" smtClean="0">
                <a:effectLst/>
                <a:ea typeface="Arial" pitchFamily="34" charset="0"/>
                <a:cs typeface="Times New Roman" pitchFamily="18" charset="0"/>
              </a:rPr>
              <a:t>ICH </a:t>
            </a:r>
            <a:r>
              <a:rPr lang="en-US" altLang="en-US" dirty="0">
                <a:effectLst/>
                <a:ea typeface="Arial" pitchFamily="34" charset="0"/>
                <a:cs typeface="Times New Roman" pitchFamily="18" charset="0"/>
              </a:rPr>
              <a:t>and </a:t>
            </a:r>
            <a:r>
              <a:rPr lang="en-US" altLang="en-US" dirty="0" smtClean="0">
                <a:effectLst/>
                <a:ea typeface="Arial" pitchFamily="34" charset="0"/>
                <a:cs typeface="Times New Roman" pitchFamily="18" charset="0"/>
              </a:rPr>
              <a:t>GI </a:t>
            </a:r>
            <a:r>
              <a:rPr lang="en-US" altLang="en-US" dirty="0">
                <a:effectLst/>
                <a:ea typeface="Arial" pitchFamily="34" charset="0"/>
                <a:cs typeface="Times New Roman" pitchFamily="18" charset="0"/>
              </a:rPr>
              <a:t>Bleeding </a:t>
            </a:r>
            <a:r>
              <a:rPr lang="en-US" altLang="en-US" dirty="0" smtClean="0">
                <a:effectLst/>
                <a:ea typeface="Arial" pitchFamily="34" charset="0"/>
                <a:cs typeface="Times New Roman" pitchFamily="18" charset="0"/>
              </a:rPr>
              <a:t>Events</a:t>
            </a:r>
            <a:r>
              <a:rPr lang="en-US" altLang="en-US" sz="2800" dirty="0" smtClean="0">
                <a:effectLst/>
                <a:ea typeface="Arial" pitchFamily="34" charset="0"/>
                <a:cs typeface="Times New Roman" pitchFamily="18" charset="0"/>
              </a:rPr>
              <a:t/>
            </a:r>
            <a:br>
              <a:rPr lang="en-US" altLang="en-US" sz="2800" dirty="0" smtClean="0">
                <a:effectLst/>
                <a:ea typeface="Arial" pitchFamily="34" charset="0"/>
                <a:cs typeface="Times New Roman" pitchFamily="18" charset="0"/>
              </a:rPr>
            </a:br>
            <a:r>
              <a:rPr lang="en-US" altLang="en-US" sz="3200" i="1" dirty="0" smtClean="0">
                <a:effectLst/>
                <a:ea typeface="Arial" pitchFamily="34" charset="0"/>
                <a:cs typeface="Times New Roman" pitchFamily="18" charset="0"/>
              </a:rPr>
              <a:t>New </a:t>
            </a:r>
            <a:r>
              <a:rPr lang="en-US" altLang="en-US" sz="3200" i="1" dirty="0">
                <a:effectLst/>
                <a:ea typeface="Arial" pitchFamily="34" charset="0"/>
                <a:cs typeface="Times New Roman" pitchFamily="18" charset="0"/>
              </a:rPr>
              <a:t>Users </a:t>
            </a:r>
            <a:r>
              <a:rPr lang="en-US" altLang="en-US" sz="3200" i="1" dirty="0" smtClean="0">
                <a:ea typeface="Arial" pitchFamily="34" charset="0"/>
                <a:cs typeface="Times New Roman" pitchFamily="18" charset="0"/>
              </a:rPr>
              <a:t>- </a:t>
            </a:r>
            <a:r>
              <a:rPr lang="en-US" altLang="en-US" sz="3200" i="1" dirty="0" smtClean="0">
                <a:effectLst/>
                <a:ea typeface="Arial" pitchFamily="34" charset="0"/>
                <a:cs typeface="Times New Roman" pitchFamily="18" charset="0"/>
              </a:rPr>
              <a:t>Dabigatran </a:t>
            </a:r>
            <a:r>
              <a:rPr lang="en-US" altLang="en-US" sz="3200" i="1" dirty="0">
                <a:effectLst/>
                <a:ea typeface="Arial" pitchFamily="34" charset="0"/>
                <a:cs typeface="Times New Roman" pitchFamily="18" charset="0"/>
              </a:rPr>
              <a:t>and Warfarin </a:t>
            </a:r>
            <a:r>
              <a:rPr lang="en-US" altLang="en-US" sz="3200" i="1" dirty="0" smtClean="0">
                <a:effectLst/>
                <a:ea typeface="Arial" pitchFamily="34" charset="0"/>
                <a:cs typeface="Times New Roman" pitchFamily="18" charset="0"/>
              </a:rPr>
              <a:t>-- Mini-Sentinel</a:t>
            </a:r>
            <a:r>
              <a:rPr lang="en-US" altLang="en-US" sz="3200" i="1" dirty="0">
                <a:effectLst/>
                <a:ea typeface="Arial" pitchFamily="34" charset="0"/>
                <a:cs typeface="Times New Roman" pitchFamily="18" charset="0"/>
              </a:rPr>
              <a:t/>
            </a:r>
            <a:br>
              <a:rPr lang="en-US" altLang="en-US" sz="3200" i="1" dirty="0">
                <a:effectLst/>
                <a:ea typeface="Arial" pitchFamily="34" charset="0"/>
                <a:cs typeface="Times New Roman" pitchFamily="18" charset="0"/>
              </a:rPr>
            </a:br>
            <a:endParaRPr lang="en-GB" sz="4000" i="1" dirty="0"/>
          </a:p>
        </p:txBody>
      </p:sp>
      <p:sp>
        <p:nvSpPr>
          <p:cNvPr id="3" name="TextBox 2"/>
          <p:cNvSpPr txBox="1"/>
          <p:nvPr/>
        </p:nvSpPr>
        <p:spPr>
          <a:xfrm>
            <a:off x="0" y="6557035"/>
            <a:ext cx="5739404" cy="338554"/>
          </a:xfrm>
          <a:prstGeom prst="rect">
            <a:avLst/>
          </a:prstGeom>
          <a:noFill/>
        </p:spPr>
        <p:txBody>
          <a:bodyPr wrap="none" rtlCol="0">
            <a:spAutoFit/>
          </a:bodyPr>
          <a:lstStyle/>
          <a:p>
            <a:r>
              <a:rPr lang="en-GB" sz="1600" u="none" dirty="0" smtClean="0">
                <a:latin typeface="+mj-lt"/>
              </a:rPr>
              <a:t>Southworth MR, et al. </a:t>
            </a:r>
            <a:r>
              <a:rPr lang="en-GB" sz="1600" i="1" u="none" dirty="0" smtClean="0">
                <a:latin typeface="+mj-lt"/>
              </a:rPr>
              <a:t>N Engl J Med</a:t>
            </a:r>
            <a:r>
              <a:rPr lang="en-GB" sz="1600" u="none" dirty="0" smtClean="0">
                <a:latin typeface="+mj-lt"/>
              </a:rPr>
              <a:t>. 2013;368:1272-1274.</a:t>
            </a:r>
            <a:r>
              <a:rPr lang="en-GB" sz="1600" u="none" baseline="30000" dirty="0" smtClean="0">
                <a:latin typeface="+mj-lt"/>
              </a:rPr>
              <a:t>[41]</a:t>
            </a:r>
            <a:endParaRPr lang="en-GB" sz="1600" u="none"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467644401"/>
              </p:ext>
            </p:extLst>
          </p:nvPr>
        </p:nvGraphicFramePr>
        <p:xfrm>
          <a:off x="208569" y="2343326"/>
          <a:ext cx="8785305" cy="3804309"/>
        </p:xfrm>
        <a:graphic>
          <a:graphicData uri="http://schemas.openxmlformats.org/drawingml/2006/table">
            <a:tbl>
              <a:tblPr>
                <a:tableStyleId>{5C22544A-7EE6-4342-B048-85BDC9FD1C3A}</a:tableStyleId>
              </a:tblPr>
              <a:tblGrid>
                <a:gridCol w="4614930"/>
                <a:gridCol w="2071657"/>
                <a:gridCol w="2098718"/>
              </a:tblGrid>
              <a:tr h="888300">
                <a:tc>
                  <a:txBody>
                    <a:bodyPr/>
                    <a:lstStyle/>
                    <a:p>
                      <a:pPr marL="0" algn="l" fontAlgn="base">
                        <a:lnSpc>
                          <a:spcPct val="100000"/>
                        </a:lnSpc>
                        <a:spcBef>
                          <a:spcPts val="0"/>
                        </a:spcBef>
                        <a:spcAft>
                          <a:spcPts val="0"/>
                        </a:spcAft>
                      </a:pPr>
                      <a:r>
                        <a:rPr lang="en-US" sz="1800" b="1" dirty="0" smtClean="0">
                          <a:solidFill>
                            <a:schemeClr val="tx1"/>
                          </a:solidFill>
                          <a:effectLst/>
                          <a:latin typeface="+mj-lt"/>
                        </a:rPr>
                        <a:t> </a:t>
                      </a:r>
                      <a:r>
                        <a:rPr lang="en-US" sz="2000" b="1" dirty="0" smtClean="0">
                          <a:solidFill>
                            <a:schemeClr val="tx1"/>
                          </a:solidFill>
                          <a:effectLst/>
                          <a:latin typeface="+mj-lt"/>
                        </a:rPr>
                        <a:t>Analysis</a:t>
                      </a:r>
                      <a:endParaRPr lang="en-US" sz="1800" b="1" dirty="0" smtClean="0">
                        <a:solidFill>
                          <a:schemeClr val="tx1"/>
                        </a:solidFill>
                        <a:effectLst/>
                        <a:latin typeface="+mj-lt"/>
                      </a:endParaRP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base">
                        <a:lnSpc>
                          <a:spcPct val="100000"/>
                        </a:lnSpc>
                        <a:spcBef>
                          <a:spcPts val="0"/>
                        </a:spcBef>
                        <a:spcAft>
                          <a:spcPts val="0"/>
                        </a:spcAft>
                      </a:pPr>
                      <a:r>
                        <a:rPr lang="en-GB" sz="1800" b="1" kern="1200" dirty="0" smtClean="0">
                          <a:solidFill>
                            <a:schemeClr val="tx1"/>
                          </a:solidFill>
                          <a:effectLst/>
                          <a:latin typeface="+mj-lt"/>
                          <a:ea typeface="PMingLiU"/>
                          <a:cs typeface="+mn-cs"/>
                        </a:rPr>
                        <a:t>Dabigatran</a:t>
                      </a:r>
                    </a:p>
                    <a:p>
                      <a:pPr marL="0" algn="ctr" fontAlgn="base">
                        <a:lnSpc>
                          <a:spcPct val="100000"/>
                        </a:lnSpc>
                        <a:spcBef>
                          <a:spcPts val="0"/>
                        </a:spcBef>
                        <a:spcAft>
                          <a:spcPts val="0"/>
                        </a:spcAft>
                      </a:pPr>
                      <a:r>
                        <a:rPr lang="en-US" sz="1800" b="1" dirty="0" smtClean="0">
                          <a:solidFill>
                            <a:schemeClr val="tx1"/>
                          </a:solidFill>
                          <a:effectLst/>
                          <a:latin typeface="+mj-lt"/>
                        </a:rPr>
                        <a:t>Incidence</a:t>
                      </a:r>
                      <a:endParaRPr lang="en-GB" sz="1800" b="1" dirty="0">
                        <a:solidFill>
                          <a:schemeClr val="tx1"/>
                        </a:solidFill>
                        <a:effectLst/>
                        <a:latin typeface="+mj-lt"/>
                        <a:ea typeface="PMingLiU"/>
                      </a:endParaRPr>
                    </a:p>
                    <a:p>
                      <a:pPr marL="0" algn="ctr" fontAlgn="base">
                        <a:lnSpc>
                          <a:spcPct val="100000"/>
                        </a:lnSpc>
                        <a:spcBef>
                          <a:spcPts val="0"/>
                        </a:spcBef>
                        <a:spcAft>
                          <a:spcPts val="0"/>
                        </a:spcAft>
                      </a:pPr>
                      <a:r>
                        <a:rPr lang="en-US" sz="1800" b="1" dirty="0" smtClean="0">
                          <a:solidFill>
                            <a:schemeClr val="tx1"/>
                          </a:solidFill>
                          <a:effectLst/>
                          <a:latin typeface="+mj-lt"/>
                        </a:rPr>
                        <a:t>(#</a:t>
                      </a:r>
                      <a:r>
                        <a:rPr lang="en-US" sz="1800" b="1" baseline="0" dirty="0" smtClean="0">
                          <a:solidFill>
                            <a:schemeClr val="tx1"/>
                          </a:solidFill>
                          <a:effectLst/>
                          <a:latin typeface="+mj-lt"/>
                        </a:rPr>
                        <a:t> </a:t>
                      </a:r>
                      <a:r>
                        <a:rPr lang="en-US" sz="1800" b="1" dirty="0" smtClean="0">
                          <a:solidFill>
                            <a:schemeClr val="tx1"/>
                          </a:solidFill>
                          <a:effectLst/>
                          <a:latin typeface="+mj-lt"/>
                        </a:rPr>
                        <a:t>events</a:t>
                      </a:r>
                      <a:r>
                        <a:rPr lang="en-US" sz="1800" b="1" dirty="0">
                          <a:solidFill>
                            <a:schemeClr val="tx1"/>
                          </a:solidFill>
                          <a:effectLst/>
                          <a:latin typeface="+mj-lt"/>
                        </a:rPr>
                        <a:t>/</a:t>
                      </a:r>
                      <a:endParaRPr lang="en-GB" sz="1800" b="1" dirty="0">
                        <a:solidFill>
                          <a:schemeClr val="tx1"/>
                        </a:solidFill>
                        <a:effectLst/>
                        <a:latin typeface="+mj-lt"/>
                        <a:ea typeface="PMingLiU"/>
                      </a:endParaRPr>
                    </a:p>
                    <a:p>
                      <a:pPr marL="0" algn="ctr" fontAlgn="base">
                        <a:lnSpc>
                          <a:spcPct val="100000"/>
                        </a:lnSpc>
                        <a:spcBef>
                          <a:spcPts val="0"/>
                        </a:spcBef>
                        <a:spcAft>
                          <a:spcPts val="0"/>
                        </a:spcAft>
                      </a:pPr>
                      <a:r>
                        <a:rPr lang="en-US" sz="1800" b="1" dirty="0">
                          <a:solidFill>
                            <a:schemeClr val="tx1"/>
                          </a:solidFill>
                          <a:effectLst/>
                          <a:latin typeface="+mj-lt"/>
                        </a:rPr>
                        <a:t>100,000 </a:t>
                      </a:r>
                      <a:r>
                        <a:rPr lang="en-US" sz="1800" b="1" dirty="0" smtClean="0">
                          <a:solidFill>
                            <a:schemeClr val="tx1"/>
                          </a:solidFill>
                          <a:effectLst/>
                          <a:latin typeface="+mj-lt"/>
                        </a:rPr>
                        <a:t>days)</a:t>
                      </a:r>
                      <a:endParaRPr lang="en-GB" sz="1800" b="1" dirty="0">
                        <a:solidFill>
                          <a:schemeClr val="tx1"/>
                        </a:solidFill>
                        <a:effectLst/>
                        <a:latin typeface="+mj-lt"/>
                        <a:ea typeface="PMingLiU"/>
                      </a:endParaRP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base">
                        <a:lnSpc>
                          <a:spcPct val="100000"/>
                        </a:lnSpc>
                        <a:spcBef>
                          <a:spcPts val="0"/>
                        </a:spcBef>
                        <a:spcAft>
                          <a:spcPts val="0"/>
                        </a:spcAft>
                      </a:pPr>
                      <a:r>
                        <a:rPr lang="en-GB" sz="1800" b="1" kern="1200" dirty="0" smtClean="0">
                          <a:solidFill>
                            <a:schemeClr val="tx1"/>
                          </a:solidFill>
                          <a:effectLst/>
                          <a:latin typeface="+mj-lt"/>
                          <a:ea typeface="PMingLiU"/>
                          <a:cs typeface="+mn-cs"/>
                        </a:rPr>
                        <a:t>Warfarin</a:t>
                      </a:r>
                    </a:p>
                    <a:p>
                      <a:pPr marL="0" algn="ctr" fontAlgn="base">
                        <a:lnSpc>
                          <a:spcPct val="100000"/>
                        </a:lnSpc>
                        <a:spcBef>
                          <a:spcPts val="0"/>
                        </a:spcBef>
                        <a:spcAft>
                          <a:spcPts val="0"/>
                        </a:spcAft>
                      </a:pPr>
                      <a:r>
                        <a:rPr lang="en-US" sz="1800" b="1" dirty="0" smtClean="0">
                          <a:solidFill>
                            <a:schemeClr val="tx1"/>
                          </a:solidFill>
                          <a:effectLst/>
                          <a:latin typeface="+mj-lt"/>
                        </a:rPr>
                        <a:t>Incidence</a:t>
                      </a:r>
                      <a:endParaRPr lang="en-GB" sz="1800" b="1" dirty="0">
                        <a:solidFill>
                          <a:schemeClr val="tx1"/>
                        </a:solidFill>
                        <a:effectLst/>
                        <a:latin typeface="+mj-lt"/>
                        <a:ea typeface="PMingLiU"/>
                      </a:endParaRPr>
                    </a:p>
                    <a:p>
                      <a:pPr marL="0" algn="ctr" fontAlgn="base">
                        <a:lnSpc>
                          <a:spcPct val="100000"/>
                        </a:lnSpc>
                        <a:spcBef>
                          <a:spcPts val="0"/>
                        </a:spcBef>
                        <a:spcAft>
                          <a:spcPts val="0"/>
                        </a:spcAft>
                      </a:pPr>
                      <a:r>
                        <a:rPr lang="en-US" sz="1800" b="1" dirty="0" smtClean="0">
                          <a:solidFill>
                            <a:schemeClr val="tx1"/>
                          </a:solidFill>
                          <a:effectLst/>
                          <a:latin typeface="+mj-lt"/>
                        </a:rPr>
                        <a:t>(# events</a:t>
                      </a:r>
                      <a:r>
                        <a:rPr lang="en-US" sz="1800" b="1" dirty="0">
                          <a:solidFill>
                            <a:schemeClr val="tx1"/>
                          </a:solidFill>
                          <a:effectLst/>
                          <a:latin typeface="+mj-lt"/>
                        </a:rPr>
                        <a:t>/</a:t>
                      </a:r>
                      <a:endParaRPr lang="en-GB" sz="1800" b="1" dirty="0">
                        <a:solidFill>
                          <a:schemeClr val="tx1"/>
                        </a:solidFill>
                        <a:effectLst/>
                        <a:latin typeface="+mj-lt"/>
                        <a:ea typeface="PMingLiU"/>
                      </a:endParaRPr>
                    </a:p>
                    <a:p>
                      <a:pPr marL="0" algn="ctr" fontAlgn="base">
                        <a:lnSpc>
                          <a:spcPct val="100000"/>
                        </a:lnSpc>
                        <a:spcBef>
                          <a:spcPts val="0"/>
                        </a:spcBef>
                        <a:spcAft>
                          <a:spcPts val="0"/>
                        </a:spcAft>
                      </a:pPr>
                      <a:r>
                        <a:rPr lang="en-US" sz="1800" b="1" dirty="0" smtClean="0">
                          <a:solidFill>
                            <a:schemeClr val="tx1"/>
                          </a:solidFill>
                          <a:effectLst/>
                          <a:latin typeface="+mj-lt"/>
                        </a:rPr>
                        <a:t>100,000 days)</a:t>
                      </a:r>
                      <a:endParaRPr lang="en-GB" sz="1800" b="1" dirty="0">
                        <a:solidFill>
                          <a:schemeClr val="tx1"/>
                        </a:solidFill>
                        <a:effectLst/>
                        <a:latin typeface="+mj-lt"/>
                        <a:ea typeface="PMingLiU"/>
                      </a:endParaRP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296100">
                <a:tc gridSpan="3">
                  <a:txBody>
                    <a:bodyPr/>
                    <a:lstStyle/>
                    <a:p>
                      <a:pPr marL="0" indent="0" algn="l" fontAlgn="base">
                        <a:lnSpc>
                          <a:spcPct val="100000"/>
                        </a:lnSpc>
                        <a:spcBef>
                          <a:spcPts val="0"/>
                        </a:spcBef>
                        <a:spcAft>
                          <a:spcPts val="0"/>
                        </a:spcAft>
                      </a:pPr>
                      <a:r>
                        <a:rPr lang="en-US" sz="1600" b="1" dirty="0" smtClean="0">
                          <a:solidFill>
                            <a:schemeClr val="tx1"/>
                          </a:solidFill>
                          <a:effectLst/>
                          <a:latin typeface="+mj-lt"/>
                        </a:rPr>
                        <a:t>GI hemorrhage</a:t>
                      </a:r>
                      <a:endParaRPr lang="en-GB" sz="1600" b="1" dirty="0">
                        <a:solidFill>
                          <a:schemeClr val="tx1"/>
                        </a:solidFill>
                        <a:effectLst/>
                        <a:latin typeface="+mj-lt"/>
                        <a:ea typeface="PMingLiU"/>
                      </a:endParaRPr>
                    </a:p>
                  </a:txBody>
                  <a:tcPr marL="7200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pPr fontAlgn="base">
                        <a:spcAft>
                          <a:spcPts val="0"/>
                        </a:spcAft>
                      </a:pPr>
                      <a:endParaRPr lang="en-GB" sz="1100" dirty="0">
                        <a:effectLst/>
                        <a:latin typeface="Times New Roman"/>
                        <a:ea typeface="PMingLiU"/>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pPr fontAlgn="base">
                        <a:spcAft>
                          <a:spcPts val="0"/>
                        </a:spcAft>
                      </a:pPr>
                      <a:endParaRPr lang="en-GB" sz="1100" dirty="0">
                        <a:effectLst/>
                        <a:latin typeface="Times New Roman"/>
                        <a:ea typeface="PMingLiU"/>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r>
              <a:tr h="474617">
                <a:tc>
                  <a:txBody>
                    <a:bodyPr/>
                    <a:lstStyle/>
                    <a:p>
                      <a:pPr marL="0" marR="68580" indent="0" algn="l" fontAlgn="base">
                        <a:lnSpc>
                          <a:spcPct val="100000"/>
                        </a:lnSpc>
                        <a:spcBef>
                          <a:spcPts val="0"/>
                        </a:spcBef>
                        <a:spcAft>
                          <a:spcPts val="0"/>
                        </a:spcAft>
                      </a:pPr>
                      <a:r>
                        <a:rPr lang="en-US" sz="1400" dirty="0">
                          <a:solidFill>
                            <a:schemeClr val="tx1"/>
                          </a:solidFill>
                          <a:effectLst/>
                          <a:latin typeface="+mj-lt"/>
                        </a:rPr>
                        <a:t>Analysis with required diagnosis of</a:t>
                      </a:r>
                      <a:r>
                        <a:rPr lang="en-US" sz="1400" dirty="0" smtClean="0">
                          <a:solidFill>
                            <a:schemeClr val="tx1"/>
                          </a:solidFill>
                          <a:effectLst/>
                          <a:latin typeface="+mj-lt"/>
                        </a:rPr>
                        <a:t> AF</a:t>
                      </a:r>
                      <a:endParaRPr lang="en-GB" sz="1400" dirty="0">
                        <a:solidFill>
                          <a:schemeClr val="tx1"/>
                        </a:solidFill>
                        <a:effectLst/>
                        <a:latin typeface="+mj-lt"/>
                        <a:ea typeface="PMingLiU"/>
                      </a:endParaRPr>
                    </a:p>
                  </a:txBody>
                  <a:tcPr marL="7200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base">
                        <a:lnSpc>
                          <a:spcPct val="100000"/>
                        </a:lnSpc>
                        <a:spcAft>
                          <a:spcPts val="0"/>
                        </a:spcAft>
                        <a:tabLst>
                          <a:tab pos="457200" algn="dec"/>
                        </a:tabLst>
                      </a:pPr>
                      <a:r>
                        <a:rPr lang="en-US" sz="1600" b="1" dirty="0">
                          <a:solidFill>
                            <a:schemeClr val="tx1"/>
                          </a:solidFill>
                          <a:effectLst/>
                          <a:latin typeface="+mj-lt"/>
                        </a:rPr>
                        <a:t>1.6</a:t>
                      </a:r>
                      <a:endParaRPr lang="en-GB" sz="1600" b="1" dirty="0">
                        <a:solidFill>
                          <a:schemeClr val="tx1"/>
                        </a:solidFill>
                        <a:effectLst/>
                        <a:latin typeface="+mj-lt"/>
                        <a:ea typeface="PMingLiU"/>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base">
                        <a:lnSpc>
                          <a:spcPct val="100000"/>
                        </a:lnSpc>
                        <a:spcAft>
                          <a:spcPts val="0"/>
                        </a:spcAft>
                        <a:tabLst>
                          <a:tab pos="457200" algn="dec"/>
                        </a:tabLst>
                      </a:pPr>
                      <a:r>
                        <a:rPr lang="en-US" sz="1600" b="1" dirty="0">
                          <a:solidFill>
                            <a:schemeClr val="tx1"/>
                          </a:solidFill>
                          <a:effectLst/>
                          <a:latin typeface="+mj-lt"/>
                        </a:rPr>
                        <a:t>3.5</a:t>
                      </a:r>
                      <a:endParaRPr lang="en-GB" sz="1600" b="1" dirty="0">
                        <a:solidFill>
                          <a:schemeClr val="tx1"/>
                        </a:solidFill>
                        <a:effectLst/>
                        <a:latin typeface="+mj-lt"/>
                        <a:ea typeface="PMingLiU"/>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555187">
                <a:tc>
                  <a:txBody>
                    <a:bodyPr/>
                    <a:lstStyle/>
                    <a:p>
                      <a:pPr marL="0" marR="91440" indent="0" algn="l" fontAlgn="base">
                        <a:lnSpc>
                          <a:spcPct val="100000"/>
                        </a:lnSpc>
                        <a:spcBef>
                          <a:spcPts val="0"/>
                        </a:spcBef>
                        <a:spcAft>
                          <a:spcPts val="0"/>
                        </a:spcAft>
                      </a:pPr>
                      <a:r>
                        <a:rPr lang="en-US" sz="1400" spc="-20" dirty="0">
                          <a:solidFill>
                            <a:schemeClr val="tx1"/>
                          </a:solidFill>
                          <a:effectLst/>
                          <a:latin typeface="+mj-lt"/>
                        </a:rPr>
                        <a:t>Sensitivity analysis without required diagnosis of</a:t>
                      </a:r>
                      <a:r>
                        <a:rPr lang="en-US" sz="1400" spc="-20" dirty="0" smtClean="0">
                          <a:solidFill>
                            <a:schemeClr val="tx1"/>
                          </a:solidFill>
                          <a:effectLst/>
                          <a:latin typeface="+mj-lt"/>
                        </a:rPr>
                        <a:t> AF</a:t>
                      </a:r>
                      <a:endParaRPr lang="en-GB" sz="1400" dirty="0">
                        <a:solidFill>
                          <a:schemeClr val="tx1"/>
                        </a:solidFill>
                        <a:effectLst/>
                        <a:latin typeface="+mj-lt"/>
                        <a:ea typeface="PMingLiU"/>
                      </a:endParaRPr>
                    </a:p>
                  </a:txBody>
                  <a:tcPr marL="7200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fontAlgn="base">
                        <a:lnSpc>
                          <a:spcPct val="100000"/>
                        </a:lnSpc>
                        <a:spcAft>
                          <a:spcPts val="0"/>
                        </a:spcAft>
                        <a:tabLst>
                          <a:tab pos="457200" algn="dec"/>
                        </a:tabLst>
                      </a:pPr>
                      <a:r>
                        <a:rPr lang="en-US" sz="1600" b="1" dirty="0">
                          <a:solidFill>
                            <a:schemeClr val="tx1"/>
                          </a:solidFill>
                          <a:effectLst/>
                          <a:latin typeface="+mj-lt"/>
                        </a:rPr>
                        <a:t>1.6</a:t>
                      </a:r>
                      <a:endParaRPr lang="en-GB" sz="1600" b="1" dirty="0">
                        <a:solidFill>
                          <a:schemeClr val="tx1"/>
                        </a:solidFill>
                        <a:effectLst/>
                        <a:latin typeface="+mj-lt"/>
                        <a:ea typeface="PMingLiU"/>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fontAlgn="base">
                        <a:lnSpc>
                          <a:spcPct val="100000"/>
                        </a:lnSpc>
                        <a:spcAft>
                          <a:spcPts val="0"/>
                        </a:spcAft>
                        <a:tabLst>
                          <a:tab pos="457200" algn="dec"/>
                        </a:tabLst>
                      </a:pPr>
                      <a:r>
                        <a:rPr lang="en-US" sz="1600" b="1" dirty="0">
                          <a:solidFill>
                            <a:schemeClr val="tx1"/>
                          </a:solidFill>
                          <a:effectLst/>
                          <a:latin typeface="+mj-lt"/>
                        </a:rPr>
                        <a:t>3.1</a:t>
                      </a:r>
                      <a:endParaRPr lang="en-GB" sz="1600" b="1" dirty="0">
                        <a:solidFill>
                          <a:schemeClr val="tx1"/>
                        </a:solidFill>
                        <a:effectLst/>
                        <a:latin typeface="+mj-lt"/>
                        <a:ea typeface="PMingLiU"/>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96100">
                <a:tc gridSpan="3">
                  <a:txBody>
                    <a:bodyPr/>
                    <a:lstStyle/>
                    <a:p>
                      <a:pPr marL="0" indent="0" algn="l" fontAlgn="base">
                        <a:lnSpc>
                          <a:spcPct val="100000"/>
                        </a:lnSpc>
                        <a:spcBef>
                          <a:spcPts val="0"/>
                        </a:spcBef>
                        <a:spcAft>
                          <a:spcPts val="0"/>
                        </a:spcAft>
                      </a:pPr>
                      <a:r>
                        <a:rPr lang="en-US" sz="1600" b="1" dirty="0" smtClean="0">
                          <a:solidFill>
                            <a:schemeClr val="tx1"/>
                          </a:solidFill>
                          <a:effectLst/>
                          <a:latin typeface="+mj-lt"/>
                        </a:rPr>
                        <a:t>ICH</a:t>
                      </a:r>
                      <a:endParaRPr lang="en-GB" sz="1600" b="1" dirty="0">
                        <a:solidFill>
                          <a:schemeClr val="tx1"/>
                        </a:solidFill>
                        <a:effectLst/>
                        <a:latin typeface="+mj-lt"/>
                        <a:ea typeface="PMingLiU"/>
                      </a:endParaRPr>
                    </a:p>
                  </a:txBody>
                  <a:tcPr marL="7200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fontAlgn="base">
                        <a:lnSpc>
                          <a:spcPct val="100000"/>
                        </a:lnSpc>
                        <a:spcAft>
                          <a:spcPts val="0"/>
                        </a:spcAft>
                      </a:pPr>
                      <a:endParaRPr lang="en-GB" sz="1100" dirty="0">
                        <a:solidFill>
                          <a:schemeClr val="tx1"/>
                        </a:solidFill>
                        <a:effectLst/>
                        <a:latin typeface="Times New Roman"/>
                        <a:ea typeface="PMingLiU"/>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pPr marL="0" algn="ctr" fontAlgn="base">
                        <a:lnSpc>
                          <a:spcPct val="100000"/>
                        </a:lnSpc>
                        <a:spcAft>
                          <a:spcPts val="0"/>
                        </a:spcAft>
                      </a:pPr>
                      <a:endParaRPr lang="en-GB" sz="1100" dirty="0">
                        <a:solidFill>
                          <a:schemeClr val="tx1"/>
                        </a:solidFill>
                        <a:effectLst/>
                        <a:latin typeface="Times New Roman"/>
                        <a:ea typeface="PMingLiU"/>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r>
              <a:tr h="529838">
                <a:tc>
                  <a:txBody>
                    <a:bodyPr/>
                    <a:lstStyle/>
                    <a:p>
                      <a:pPr marL="0" marR="68580" indent="0" algn="l" fontAlgn="base">
                        <a:lnSpc>
                          <a:spcPct val="100000"/>
                        </a:lnSpc>
                        <a:spcBef>
                          <a:spcPts val="0"/>
                        </a:spcBef>
                        <a:spcAft>
                          <a:spcPts val="0"/>
                        </a:spcAft>
                      </a:pPr>
                      <a:r>
                        <a:rPr lang="en-US" sz="1400" dirty="0">
                          <a:solidFill>
                            <a:schemeClr val="tx1"/>
                          </a:solidFill>
                          <a:effectLst/>
                          <a:latin typeface="+mj-lt"/>
                        </a:rPr>
                        <a:t>Analysis with required diagnosis of</a:t>
                      </a:r>
                      <a:r>
                        <a:rPr lang="en-US" sz="1400" dirty="0" smtClean="0">
                          <a:solidFill>
                            <a:schemeClr val="tx1"/>
                          </a:solidFill>
                          <a:effectLst/>
                          <a:latin typeface="+mj-lt"/>
                        </a:rPr>
                        <a:t> AF</a:t>
                      </a:r>
                      <a:endParaRPr lang="en-GB" sz="1400" dirty="0">
                        <a:solidFill>
                          <a:schemeClr val="tx1"/>
                        </a:solidFill>
                        <a:effectLst/>
                        <a:latin typeface="+mj-lt"/>
                        <a:ea typeface="PMingLiU"/>
                      </a:endParaRPr>
                    </a:p>
                  </a:txBody>
                  <a:tcPr marL="7200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fontAlgn="base">
                        <a:lnSpc>
                          <a:spcPct val="100000"/>
                        </a:lnSpc>
                        <a:spcAft>
                          <a:spcPts val="0"/>
                        </a:spcAft>
                        <a:tabLst>
                          <a:tab pos="457200" algn="dec"/>
                        </a:tabLst>
                      </a:pPr>
                      <a:r>
                        <a:rPr lang="en-US" sz="1600" b="1" dirty="0">
                          <a:solidFill>
                            <a:schemeClr val="tx1"/>
                          </a:solidFill>
                          <a:effectLst/>
                          <a:latin typeface="+mj-lt"/>
                        </a:rPr>
                        <a:t>0.8</a:t>
                      </a:r>
                      <a:endParaRPr lang="en-GB" sz="1600" b="1" dirty="0">
                        <a:solidFill>
                          <a:schemeClr val="tx1"/>
                        </a:solidFill>
                        <a:effectLst/>
                        <a:latin typeface="+mj-lt"/>
                        <a:ea typeface="PMingLiU"/>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fontAlgn="base">
                        <a:lnSpc>
                          <a:spcPct val="100000"/>
                        </a:lnSpc>
                        <a:spcAft>
                          <a:spcPts val="0"/>
                        </a:spcAft>
                        <a:tabLst>
                          <a:tab pos="457200" algn="dec"/>
                        </a:tabLst>
                      </a:pPr>
                      <a:r>
                        <a:rPr lang="en-US" sz="1600" b="1" dirty="0">
                          <a:solidFill>
                            <a:schemeClr val="tx1"/>
                          </a:solidFill>
                          <a:effectLst/>
                          <a:latin typeface="+mj-lt"/>
                        </a:rPr>
                        <a:t>2.4</a:t>
                      </a:r>
                      <a:endParaRPr lang="en-GB" sz="1600" b="1" dirty="0">
                        <a:solidFill>
                          <a:schemeClr val="tx1"/>
                        </a:solidFill>
                        <a:effectLst/>
                        <a:latin typeface="+mj-lt"/>
                        <a:ea typeface="PMingLiU"/>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555187">
                <a:tc>
                  <a:txBody>
                    <a:bodyPr/>
                    <a:lstStyle/>
                    <a:p>
                      <a:pPr marL="0" marR="91440" indent="0" algn="l" fontAlgn="base">
                        <a:lnSpc>
                          <a:spcPct val="100000"/>
                        </a:lnSpc>
                        <a:spcBef>
                          <a:spcPts val="0"/>
                        </a:spcBef>
                        <a:spcAft>
                          <a:spcPts val="0"/>
                        </a:spcAft>
                      </a:pPr>
                      <a:r>
                        <a:rPr lang="en-US" sz="1400" spc="-20" dirty="0">
                          <a:solidFill>
                            <a:schemeClr val="tx1"/>
                          </a:solidFill>
                          <a:effectLst/>
                          <a:latin typeface="+mj-lt"/>
                        </a:rPr>
                        <a:t>Sensitivity analysis without required diagnosis of</a:t>
                      </a:r>
                      <a:r>
                        <a:rPr lang="en-US" sz="1400" spc="-20" dirty="0" smtClean="0">
                          <a:solidFill>
                            <a:schemeClr val="tx1"/>
                          </a:solidFill>
                          <a:effectLst/>
                          <a:latin typeface="+mj-lt"/>
                        </a:rPr>
                        <a:t> AF</a:t>
                      </a:r>
                      <a:endParaRPr lang="en-GB" sz="1400" dirty="0">
                        <a:solidFill>
                          <a:schemeClr val="tx1"/>
                        </a:solidFill>
                        <a:effectLst/>
                        <a:latin typeface="+mj-lt"/>
                        <a:ea typeface="PMingLiU"/>
                      </a:endParaRPr>
                    </a:p>
                  </a:txBody>
                  <a:tcPr marL="7200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base">
                        <a:lnSpc>
                          <a:spcPct val="100000"/>
                        </a:lnSpc>
                        <a:spcAft>
                          <a:spcPts val="0"/>
                        </a:spcAft>
                        <a:tabLst>
                          <a:tab pos="457200" algn="dec"/>
                        </a:tabLst>
                      </a:pPr>
                      <a:r>
                        <a:rPr lang="en-US" sz="1600" b="1" dirty="0">
                          <a:solidFill>
                            <a:schemeClr val="tx1"/>
                          </a:solidFill>
                          <a:effectLst/>
                          <a:latin typeface="+mj-lt"/>
                        </a:rPr>
                        <a:t>0.9</a:t>
                      </a:r>
                      <a:endParaRPr lang="en-GB" sz="1600" b="1" dirty="0">
                        <a:solidFill>
                          <a:schemeClr val="tx1"/>
                        </a:solidFill>
                        <a:effectLst/>
                        <a:latin typeface="+mj-lt"/>
                        <a:ea typeface="PMingLiU"/>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base">
                        <a:lnSpc>
                          <a:spcPct val="100000"/>
                        </a:lnSpc>
                        <a:spcAft>
                          <a:spcPts val="0"/>
                        </a:spcAft>
                        <a:tabLst>
                          <a:tab pos="457200" algn="dec"/>
                        </a:tabLst>
                      </a:pPr>
                      <a:r>
                        <a:rPr lang="en-US" sz="1600" b="1" dirty="0">
                          <a:solidFill>
                            <a:schemeClr val="tx1"/>
                          </a:solidFill>
                          <a:effectLst/>
                          <a:latin typeface="+mj-lt"/>
                        </a:rPr>
                        <a:t>1.9</a:t>
                      </a:r>
                      <a:endParaRPr lang="en-GB" sz="1600" b="1" dirty="0">
                        <a:solidFill>
                          <a:schemeClr val="tx1"/>
                        </a:solidFill>
                        <a:effectLst/>
                        <a:latin typeface="+mj-lt"/>
                        <a:ea typeface="PMingLiU"/>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Rectangle 4"/>
          <p:cNvSpPr/>
          <p:nvPr/>
        </p:nvSpPr>
        <p:spPr>
          <a:xfrm>
            <a:off x="759441" y="1841009"/>
            <a:ext cx="7647580" cy="461665"/>
          </a:xfrm>
          <a:prstGeom prst="rect">
            <a:avLst/>
          </a:prstGeom>
        </p:spPr>
        <p:txBody>
          <a:bodyPr wrap="square">
            <a:spAutoFit/>
          </a:bodyPr>
          <a:lstStyle/>
          <a:p>
            <a:pPr algn="ctr"/>
            <a:r>
              <a:rPr lang="en-US" altLang="en-US" sz="2400" b="1" u="none" kern="0" dirty="0" smtClean="0">
                <a:latin typeface="+mj-lt"/>
                <a:ea typeface="Arial" pitchFamily="34" charset="0"/>
                <a:cs typeface="Times New Roman" pitchFamily="18" charset="0"/>
              </a:rPr>
              <a:t>October </a:t>
            </a:r>
            <a:r>
              <a:rPr lang="en-US" altLang="en-US" sz="2400" b="1" u="none" kern="0" dirty="0">
                <a:latin typeface="+mj-lt"/>
                <a:ea typeface="Arial" pitchFamily="34" charset="0"/>
                <a:cs typeface="Times New Roman" pitchFamily="18" charset="0"/>
              </a:rPr>
              <a:t>2010 through December </a:t>
            </a:r>
            <a:r>
              <a:rPr lang="en-US" altLang="en-US" sz="2400" b="1" u="none" kern="0" dirty="0" smtClean="0">
                <a:latin typeface="+mj-lt"/>
                <a:ea typeface="Arial" pitchFamily="34" charset="0"/>
                <a:cs typeface="Times New Roman" pitchFamily="18" charset="0"/>
              </a:rPr>
              <a:t>2011</a:t>
            </a:r>
            <a:endParaRPr lang="en-GB" sz="1600" b="1" u="none" dirty="0">
              <a:latin typeface="+mj-lt"/>
            </a:endParaRPr>
          </a:p>
        </p:txBody>
      </p:sp>
    </p:spTree>
    <p:extLst>
      <p:ext uri="{BB962C8B-B14F-4D97-AF65-F5344CB8AC3E}">
        <p14:creationId xmlns:p14="http://schemas.microsoft.com/office/powerpoint/2010/main" val="1040093831"/>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91" y="212218"/>
            <a:ext cx="7001296" cy="1132763"/>
          </a:xfrm>
          <a:effectLst/>
        </p:spPr>
        <p:txBody>
          <a:bodyPr/>
          <a:lstStyle/>
          <a:p>
            <a:pPr>
              <a:lnSpc>
                <a:spcPct val="100000"/>
              </a:lnSpc>
            </a:pPr>
            <a:r>
              <a:rPr lang="en-GB" altLang="en-US" dirty="0" smtClean="0">
                <a:effectLst/>
              </a:rPr>
              <a:t>Dabigatran and Warfarin in “Real World”</a:t>
            </a:r>
          </a:p>
        </p:txBody>
      </p:sp>
      <p:sp>
        <p:nvSpPr>
          <p:cNvPr id="3" name="Rectangle 3"/>
          <p:cNvSpPr>
            <a:spLocks noChangeArrowheads="1"/>
          </p:cNvSpPr>
          <p:nvPr/>
        </p:nvSpPr>
        <p:spPr bwMode="auto">
          <a:xfrm>
            <a:off x="0" y="6550247"/>
            <a:ext cx="54997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eaLnBrk="1" hangingPunct="1">
              <a:spcBef>
                <a:spcPct val="0"/>
              </a:spcBef>
              <a:buClrTx/>
              <a:buSzTx/>
              <a:buFontTx/>
              <a:buNone/>
            </a:pPr>
            <a:r>
              <a:rPr lang="en-GB" altLang="en-US" sz="1600" u="none" dirty="0">
                <a:solidFill>
                  <a:schemeClr val="tx1"/>
                </a:solidFill>
                <a:latin typeface="+mj-lt"/>
              </a:rPr>
              <a:t>Larsen TB, et al. </a:t>
            </a:r>
            <a:r>
              <a:rPr lang="en-US" altLang="en-US" sz="1600" i="1" u="none" dirty="0">
                <a:solidFill>
                  <a:schemeClr val="tx1"/>
                </a:solidFill>
                <a:latin typeface="+mj-lt"/>
              </a:rPr>
              <a:t>J Am Coll Cardiol</a:t>
            </a:r>
            <a:r>
              <a:rPr lang="en-US" altLang="en-US" sz="1600" u="none" dirty="0">
                <a:solidFill>
                  <a:schemeClr val="tx1"/>
                </a:solidFill>
                <a:latin typeface="+mj-lt"/>
              </a:rPr>
              <a:t>. </a:t>
            </a:r>
            <a:r>
              <a:rPr lang="en-US" altLang="en-US" sz="1600" u="none" dirty="0" smtClean="0">
                <a:solidFill>
                  <a:schemeClr val="tx1"/>
                </a:solidFill>
                <a:latin typeface="+mj-lt"/>
              </a:rPr>
              <a:t>2013;61:2264-2273.</a:t>
            </a:r>
            <a:r>
              <a:rPr lang="en-US" altLang="en-US" sz="1600" u="none" baseline="30000" dirty="0" smtClean="0">
                <a:solidFill>
                  <a:schemeClr val="tx1"/>
                </a:solidFill>
                <a:latin typeface="+mj-lt"/>
              </a:rPr>
              <a:t>[42]</a:t>
            </a:r>
            <a:endParaRPr lang="en-GB" altLang="en-US" sz="1600" u="none" dirty="0">
              <a:solidFill>
                <a:schemeClr val="tx1"/>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3609490406"/>
              </p:ext>
            </p:extLst>
          </p:nvPr>
        </p:nvGraphicFramePr>
        <p:xfrm>
          <a:off x="498653" y="1917121"/>
          <a:ext cx="8065732" cy="4330157"/>
        </p:xfrm>
        <a:graphic>
          <a:graphicData uri="http://schemas.openxmlformats.org/drawingml/2006/table">
            <a:tbl>
              <a:tblPr/>
              <a:tblGrid>
                <a:gridCol w="1436037"/>
                <a:gridCol w="1689206"/>
                <a:gridCol w="1784081"/>
                <a:gridCol w="1641507"/>
                <a:gridCol w="1514901"/>
              </a:tblGrid>
              <a:tr h="8077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mj-lt"/>
                          <a:cs typeface="Arial" pitchFamily="34" charset="0"/>
                        </a:rPr>
                        <a:t> </a:t>
                      </a:r>
                      <a:endParaRPr kumimoji="0" lang="en-GB" sz="1400" b="1"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j-lt"/>
                          <a:cs typeface="Arial" pitchFamily="34" charset="0"/>
                        </a:rPr>
                        <a:t>Warfarin D150 matched† </a:t>
                      </a:r>
                      <a:endParaRPr kumimoji="0" lang="en-GB" sz="1600" b="1" i="0" u="none" strike="noStrike" cap="none" normalizeH="0" baseline="0" dirty="0" smtClean="0">
                        <a:ln>
                          <a:noFill/>
                        </a:ln>
                        <a:solidFill>
                          <a:schemeClr val="tx1"/>
                        </a:solidFill>
                        <a:effectLst/>
                        <a:latin typeface="+mj-lt"/>
                        <a:ea typeface="Calibri" charset="0"/>
                        <a:cs typeface="Calibri"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mj-lt"/>
                          <a:cs typeface="Arial" pitchFamily="34" charset="0"/>
                        </a:rPr>
                        <a:t>N = 3996</a:t>
                      </a: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j-lt"/>
                          <a:cs typeface="Arial" pitchFamily="34" charset="0"/>
                        </a:rPr>
                        <a:t>Dabigatran      150 mg</a:t>
                      </a:r>
                      <a:endParaRPr kumimoji="0" lang="en-GB" sz="1600" b="1" i="0" u="none" strike="noStrike" cap="none" normalizeH="0" baseline="0" dirty="0" smtClean="0">
                        <a:ln>
                          <a:noFill/>
                        </a:ln>
                        <a:solidFill>
                          <a:schemeClr val="tx1"/>
                        </a:solidFill>
                        <a:effectLst/>
                        <a:latin typeface="+mj-lt"/>
                        <a:ea typeface="Calibri" charset="0"/>
                        <a:cs typeface="Calibri"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mj-lt"/>
                          <a:cs typeface="Arial" pitchFamily="34" charset="0"/>
                        </a:rPr>
                        <a:t>N = 2239</a:t>
                      </a: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j-lt"/>
                          <a:cs typeface="Arial" pitchFamily="34" charset="0"/>
                        </a:rPr>
                        <a:t>Warfarin  D110 matched</a:t>
                      </a:r>
                      <a:endParaRPr kumimoji="0" lang="en-GB" sz="1600" b="1" i="0" u="none" strike="noStrike" cap="none" normalizeH="0" baseline="0" dirty="0" smtClean="0">
                        <a:ln>
                          <a:noFill/>
                        </a:ln>
                        <a:solidFill>
                          <a:schemeClr val="tx1"/>
                        </a:solidFill>
                        <a:effectLst/>
                        <a:latin typeface="+mj-lt"/>
                        <a:ea typeface="Calibri" charset="0"/>
                        <a:cs typeface="Calibri"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mj-lt"/>
                          <a:cs typeface="Arial" pitchFamily="34" charset="0"/>
                        </a:rPr>
                        <a:t>N = 4940</a:t>
                      </a: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j-lt"/>
                          <a:cs typeface="Arial" pitchFamily="34" charset="0"/>
                        </a:rPr>
                        <a:t>Dabigatran  110 mg</a:t>
                      </a:r>
                      <a:endParaRPr kumimoji="0" lang="en-GB" sz="1600" b="1" i="0" u="none" strike="noStrike" cap="none" normalizeH="0" baseline="0" dirty="0" smtClean="0">
                        <a:ln>
                          <a:noFill/>
                        </a:ln>
                        <a:solidFill>
                          <a:schemeClr val="tx1"/>
                        </a:solidFill>
                        <a:effectLst/>
                        <a:latin typeface="+mj-lt"/>
                        <a:ea typeface="Calibri" charset="0"/>
                        <a:cs typeface="Calibri"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mj-lt"/>
                          <a:cs typeface="Arial" pitchFamily="34" charset="0"/>
                        </a:rPr>
                        <a:t>N = 2739</a:t>
                      </a:r>
                    </a:p>
                  </a:txBody>
                  <a:tcPr marL="68577" marR="0" marT="0" marB="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269255">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j-lt"/>
                          <a:cs typeface="Arial" pitchFamily="34" charset="0"/>
                        </a:rPr>
                        <a:t>Primary</a:t>
                      </a:r>
                      <a:endParaRPr kumimoji="0" lang="en-GB" sz="1400" b="1"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381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n-GB"/>
                    </a:p>
                  </a:txBody>
                  <a:tcPr/>
                </a:tc>
                <a:tc hMerge="1">
                  <a:txBody>
                    <a:bodyPr/>
                    <a:lstStyle/>
                    <a:p>
                      <a:endParaRPr lang="en-US"/>
                    </a:p>
                  </a:txBody>
                  <a:tcPr/>
                </a:tc>
                <a:tc hMerge="1">
                  <a:txBody>
                    <a:bodyPr/>
                    <a:lstStyle/>
                    <a:p>
                      <a:endParaRPr lang="en-GB"/>
                    </a:p>
                  </a:txBody>
                  <a:tcPr/>
                </a:tc>
                <a:tc hMerge="1">
                  <a:txBody>
                    <a:bodyPr/>
                    <a:lstStyle/>
                    <a:p>
                      <a:endParaRPr lang="en-US"/>
                    </a:p>
                  </a:txBody>
                  <a:tcPr/>
                </a:tc>
              </a:tr>
              <a:tr h="3386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  Stroke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109 / 3626 / 3.0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60 / 1722 / 3. 5</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157 / 4333 / 3.6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62 / 2299 / 2.7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71196">
                <a:tc>
                  <a:txBody>
                    <a:bodyPr/>
                    <a:lstStyle/>
                    <a:p>
                      <a:pPr marL="109538" marR="0" lvl="0" indent="-109538"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  Systemic   embolism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8 / 3684 / 0.2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4 / 1758 / 0.2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18 / 4402 / 0.4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6 / 2322 / 0.3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r>
              <a:tr h="471196">
                <a:tc>
                  <a:txBody>
                    <a:bodyPr/>
                    <a:lstStyle/>
                    <a:p>
                      <a:pPr marL="109538" marR="0" lvl="0" indent="-109538"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  Intracranial bleeding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27 / 3680 / 0.7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1 / 1760 / 0.1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42 / 4398 /1.0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6 / 2323 / 0.3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r>
              <a:tr h="269255">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j-lt"/>
                          <a:cs typeface="Arial" pitchFamily="34" charset="0"/>
                        </a:rPr>
                        <a:t>Secondary endpoints </a:t>
                      </a:r>
                      <a:endParaRPr kumimoji="0" lang="en-GB" sz="2000" b="1"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n-GB"/>
                    </a:p>
                  </a:txBody>
                  <a:tcPr/>
                </a:tc>
                <a:tc hMerge="1">
                  <a:txBody>
                    <a:bodyPr/>
                    <a:lstStyle/>
                    <a:p>
                      <a:endParaRPr lang="en-US"/>
                    </a:p>
                  </a:txBody>
                  <a:tcPr/>
                </a:tc>
                <a:tc hMerge="1">
                  <a:txBody>
                    <a:bodyPr/>
                    <a:lstStyle/>
                    <a:p>
                      <a:endParaRPr lang="en-GB"/>
                    </a:p>
                  </a:txBody>
                  <a:tcPr/>
                </a:tc>
                <a:tc hMerge="1">
                  <a:txBody>
                    <a:bodyPr/>
                    <a:lstStyle/>
                    <a:p>
                      <a:endParaRPr lang="en-US"/>
                    </a:p>
                  </a:txBody>
                  <a:tcPr/>
                </a:tc>
              </a:tr>
              <a:tr h="471196">
                <a:tc>
                  <a:txBody>
                    <a:bodyPr/>
                    <a:lstStyle/>
                    <a:p>
                      <a:pPr marL="109538" marR="0" lvl="0" indent="-109538"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  Death from any cause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72 / 3689 / 4.7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52 / 1760 / 3.0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453 / 4411/ 10.3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185/ 2326 / 8.0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71196">
                <a:tc>
                  <a:txBody>
                    <a:bodyPr/>
                    <a:lstStyle/>
                    <a:p>
                      <a:pPr marL="109538" marR="0" lvl="0" indent="-109538"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  GI bleeding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53 / 3661 / 1.5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26 / 1749 / 1.5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90 / 4369 / 2.1</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28 / 2311 /1.2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r>
              <a:tr h="471196">
                <a:tc>
                  <a:txBody>
                    <a:bodyPr/>
                    <a:lstStyle/>
                    <a:p>
                      <a:pPr marL="109538" marR="0" lvl="0" indent="-109538"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  Traumatic intra cranial bleeding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11 / 3684 / 0.3</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 0 / 1760 / 0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10 / 4408 / 0.2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4 / 2324 / 0.2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892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  Major bleeding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104 / 3630 / 2.9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37 / 1744 / 2.2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151 / 4329/ 3.5 </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Arial" pitchFamily="34" charset="0"/>
                        </a:rPr>
                        <a:t>65 / 2296 / 2.8</a:t>
                      </a:r>
                      <a:endParaRPr kumimoji="0" lang="en-GB" sz="1400" b="0" i="0" u="none" strike="noStrike" cap="none" normalizeH="0" baseline="0" dirty="0" smtClean="0">
                        <a:ln>
                          <a:noFill/>
                        </a:ln>
                        <a:solidFill>
                          <a:schemeClr val="tx1"/>
                        </a:solidFill>
                        <a:effectLst/>
                        <a:latin typeface="+mj-lt"/>
                        <a:ea typeface="Calibri" charset="0"/>
                        <a:cs typeface="Calibri" charset="0"/>
                      </a:endParaRPr>
                    </a:p>
                  </a:txBody>
                  <a:tcPr marL="68577" marR="0" marT="0" marB="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5" name="TextBox 6"/>
          <p:cNvSpPr txBox="1">
            <a:spLocks noChangeArrowheads="1"/>
          </p:cNvSpPr>
          <p:nvPr/>
        </p:nvSpPr>
        <p:spPr bwMode="auto">
          <a:xfrm>
            <a:off x="273050" y="1331333"/>
            <a:ext cx="8516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lgn="ctr" eaLnBrk="1" hangingPunct="1">
              <a:spcBef>
                <a:spcPct val="0"/>
              </a:spcBef>
              <a:buClrTx/>
              <a:buSzTx/>
              <a:buFontTx/>
              <a:buNone/>
            </a:pPr>
            <a:r>
              <a:rPr lang="en-GB" altLang="en-US" sz="1600" b="1" u="none" dirty="0">
                <a:solidFill>
                  <a:schemeClr val="tx1"/>
                </a:solidFill>
                <a:latin typeface="+mj-lt"/>
              </a:rPr>
              <a:t>Danish Registry of Medicinal Product Statistics, a dabigatran-treated group and a 1:2 propensity matched warfarin-treated group of </a:t>
            </a:r>
            <a:r>
              <a:rPr lang="en-GB" altLang="en-US" sz="1600" b="1" u="none" dirty="0" smtClean="0">
                <a:solidFill>
                  <a:schemeClr val="tx1"/>
                </a:solidFill>
                <a:latin typeface="+mj-lt"/>
              </a:rPr>
              <a:t>n = 4978 and n = 8936</a:t>
            </a:r>
            <a:r>
              <a:rPr lang="en-GB" altLang="en-US" sz="1600" b="1" u="none" dirty="0">
                <a:solidFill>
                  <a:schemeClr val="tx1"/>
                </a:solidFill>
                <a:latin typeface="+mj-lt"/>
              </a:rPr>
              <a:t>, respectively</a:t>
            </a:r>
          </a:p>
        </p:txBody>
      </p:sp>
    </p:spTree>
    <p:extLst>
      <p:ext uri="{BB962C8B-B14F-4D97-AF65-F5344CB8AC3E}">
        <p14:creationId xmlns:p14="http://schemas.microsoft.com/office/powerpoint/2010/main" val="851628966"/>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18426" y="211163"/>
            <a:ext cx="8907462" cy="1144929"/>
          </a:xfrm>
        </p:spPr>
        <p:txBody>
          <a:bodyPr/>
          <a:lstStyle/>
          <a:p>
            <a:pPr>
              <a:lnSpc>
                <a:spcPct val="100000"/>
              </a:lnSpc>
            </a:pPr>
            <a:r>
              <a:rPr lang="en-US" altLang="en-US" b="1" dirty="0" smtClean="0"/>
              <a:t>Uptake of Oral </a:t>
            </a:r>
            <a:r>
              <a:rPr lang="en-US" altLang="en-US" dirty="0" smtClean="0"/>
              <a:t>Anticoagulants</a:t>
            </a:r>
            <a:br>
              <a:rPr lang="en-US" altLang="en-US" dirty="0" smtClean="0"/>
            </a:br>
            <a:r>
              <a:rPr lang="en-US" altLang="en-US" dirty="0" smtClean="0"/>
              <a:t>PINNACLE </a:t>
            </a:r>
            <a:r>
              <a:rPr lang="en-US" altLang="en-US" dirty="0"/>
              <a:t>Registry </a:t>
            </a:r>
            <a:endParaRPr lang="en-US" altLang="en-US" b="1" dirty="0" smtClean="0"/>
          </a:p>
        </p:txBody>
      </p:sp>
      <p:graphicFrame>
        <p:nvGraphicFramePr>
          <p:cNvPr id="2" name="Chart 1"/>
          <p:cNvGraphicFramePr/>
          <p:nvPr>
            <p:extLst>
              <p:ext uri="{D42A27DB-BD31-4B8C-83A1-F6EECF244321}">
                <p14:modId xmlns:p14="http://schemas.microsoft.com/office/powerpoint/2010/main" val="4185163827"/>
              </p:ext>
            </p:extLst>
          </p:nvPr>
        </p:nvGraphicFramePr>
        <p:xfrm>
          <a:off x="206180" y="1852956"/>
          <a:ext cx="8937820" cy="526586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812230" y="1645437"/>
            <a:ext cx="5444247" cy="400110"/>
          </a:xfrm>
          <a:prstGeom prst="rect">
            <a:avLst/>
          </a:prstGeom>
          <a:noFill/>
        </p:spPr>
        <p:txBody>
          <a:bodyPr wrap="none" rtlCol="0">
            <a:spAutoFit/>
          </a:bodyPr>
          <a:lstStyle/>
          <a:p>
            <a:r>
              <a:rPr lang="en-GB" sz="2000" b="1" u="none" dirty="0" smtClean="0">
                <a:latin typeface="+mj-lt"/>
              </a:rPr>
              <a:t>% High risk nonvalvular AF anticoagulated</a:t>
            </a:r>
            <a:endParaRPr lang="en-GB" sz="2000" b="1" u="none" dirty="0">
              <a:latin typeface="+mj-lt"/>
            </a:endParaRPr>
          </a:p>
        </p:txBody>
      </p:sp>
      <p:sp>
        <p:nvSpPr>
          <p:cNvPr id="4" name="Rectangle 3"/>
          <p:cNvSpPr/>
          <p:nvPr/>
        </p:nvSpPr>
        <p:spPr>
          <a:xfrm>
            <a:off x="-46787" y="6560390"/>
            <a:ext cx="3308602" cy="338554"/>
          </a:xfrm>
          <a:prstGeom prst="rect">
            <a:avLst/>
          </a:prstGeom>
        </p:spPr>
        <p:txBody>
          <a:bodyPr wrap="square">
            <a:spAutoFit/>
          </a:bodyPr>
          <a:lstStyle/>
          <a:p>
            <a:r>
              <a:rPr lang="en-US" sz="1600" u="none" dirty="0" smtClean="0">
                <a:latin typeface="+mj-lt"/>
              </a:rPr>
              <a:t>PINNACLE website.</a:t>
            </a:r>
            <a:r>
              <a:rPr lang="en-US" sz="1600" u="none" baseline="30000" dirty="0" smtClean="0">
                <a:latin typeface="+mj-lt"/>
              </a:rPr>
              <a:t>[43]</a:t>
            </a:r>
            <a:endParaRPr lang="en-US" sz="1600" u="none" dirty="0">
              <a:latin typeface="+mj-lt"/>
            </a:endParaRPr>
          </a:p>
        </p:txBody>
      </p:sp>
    </p:spTree>
    <p:extLst>
      <p:ext uri="{BB962C8B-B14F-4D97-AF65-F5344CB8AC3E}">
        <p14:creationId xmlns:p14="http://schemas.microsoft.com/office/powerpoint/2010/main" val="338974557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7"/>
          <p:cNvSpPr txBox="1">
            <a:spLocks noChangeArrowheads="1"/>
          </p:cNvSpPr>
          <p:nvPr/>
        </p:nvSpPr>
        <p:spPr bwMode="auto">
          <a:xfrm>
            <a:off x="0" y="6402950"/>
            <a:ext cx="9348716" cy="523220"/>
          </a:xfrm>
          <a:prstGeom prst="rect">
            <a:avLst/>
          </a:prstGeom>
          <a:noFill/>
          <a:ln w="9525">
            <a:noFill/>
            <a:miter lim="800000"/>
            <a:headEnd/>
            <a:tailEnd/>
          </a:ln>
        </p:spPr>
        <p:txBody>
          <a:bodyPr wrap="square">
            <a:spAutoFit/>
          </a:bodyPr>
          <a:lstStyle/>
          <a:p>
            <a:r>
              <a:rPr lang="en-US" sz="1400" u="none" dirty="0" smtClean="0">
                <a:latin typeface="+mj-lt"/>
              </a:rPr>
              <a:t>a. Connolly SJ, </a:t>
            </a:r>
            <a:r>
              <a:rPr lang="en-US" sz="1400" u="none" dirty="0">
                <a:latin typeface="+mj-lt"/>
              </a:rPr>
              <a:t>et al. N Engl J Med </a:t>
            </a:r>
            <a:r>
              <a:rPr lang="en-US" sz="1400" u="none" dirty="0" smtClean="0">
                <a:latin typeface="+mj-lt"/>
              </a:rPr>
              <a:t>2009;361:1139-1151</a:t>
            </a:r>
            <a:r>
              <a:rPr lang="en-US" sz="1400" u="none" baseline="30000" dirty="0" smtClean="0">
                <a:latin typeface="+mj-lt"/>
              </a:rPr>
              <a:t>[14]</a:t>
            </a:r>
            <a:r>
              <a:rPr lang="en-US" sz="1400" u="none" dirty="0" smtClean="0">
                <a:latin typeface="+mj-lt"/>
              </a:rPr>
              <a:t> b. Patel </a:t>
            </a:r>
            <a:r>
              <a:rPr lang="en-US" sz="1400" u="none" dirty="0">
                <a:latin typeface="+mj-lt"/>
              </a:rPr>
              <a:t>MR, et al. N Engl J Med </a:t>
            </a:r>
            <a:r>
              <a:rPr lang="en-US" sz="1400" u="none" dirty="0" smtClean="0">
                <a:latin typeface="+mj-lt"/>
              </a:rPr>
              <a:t>2011;365:883-891</a:t>
            </a:r>
            <a:r>
              <a:rPr lang="en-US" sz="1400" u="none" baseline="30000" dirty="0" smtClean="0">
                <a:latin typeface="+mj-lt"/>
              </a:rPr>
              <a:t>[15]</a:t>
            </a:r>
            <a:r>
              <a:rPr lang="en-US" sz="1400" u="none" dirty="0" smtClean="0">
                <a:latin typeface="+mj-lt"/>
              </a:rPr>
              <a:t> c</a:t>
            </a:r>
            <a:r>
              <a:rPr lang="en-US" sz="1400" u="none" dirty="0">
                <a:latin typeface="+mj-lt"/>
              </a:rPr>
              <a:t>. Granger CB, et al. N Engl J Med 2011;365:981-992</a:t>
            </a:r>
            <a:r>
              <a:rPr lang="en-US" sz="1400" u="none" baseline="30000" dirty="0">
                <a:latin typeface="+mj-lt"/>
              </a:rPr>
              <a:t>[16</a:t>
            </a:r>
            <a:r>
              <a:rPr lang="en-US" sz="1400" u="none" baseline="30000" dirty="0" smtClean="0">
                <a:latin typeface="+mj-lt"/>
              </a:rPr>
              <a:t>]</a:t>
            </a:r>
            <a:r>
              <a:rPr lang="en-US" sz="1400" u="none" dirty="0" smtClean="0">
                <a:latin typeface="+mj-lt"/>
              </a:rPr>
              <a:t> d</a:t>
            </a:r>
            <a:r>
              <a:rPr lang="en-US" sz="1400" u="none" dirty="0">
                <a:latin typeface="+mj-lt"/>
              </a:rPr>
              <a:t>. Giugliano RP, et al. N Engl J Med. 2013;369:2093-2104.</a:t>
            </a:r>
            <a:r>
              <a:rPr lang="en-US" sz="1400" u="none" baseline="30000" dirty="0">
                <a:latin typeface="+mj-lt"/>
              </a:rPr>
              <a:t>[17]</a:t>
            </a:r>
            <a:endParaRPr lang="en-US" sz="1400" u="none" dirty="0">
              <a:latin typeface="+mj-lt"/>
            </a:endParaRPr>
          </a:p>
        </p:txBody>
      </p:sp>
      <p:sp>
        <p:nvSpPr>
          <p:cNvPr id="205826" name="Titre 1"/>
          <p:cNvSpPr>
            <a:spLocks noGrp="1"/>
          </p:cNvSpPr>
          <p:nvPr>
            <p:ph type="title"/>
          </p:nvPr>
        </p:nvSpPr>
        <p:spPr>
          <a:xfrm>
            <a:off x="323452" y="228224"/>
            <a:ext cx="8907462" cy="618631"/>
          </a:xfrm>
          <a:effectLst/>
        </p:spPr>
        <p:txBody>
          <a:bodyPr/>
          <a:lstStyle/>
          <a:p>
            <a:r>
              <a:rPr lang="en-US" dirty="0" smtClean="0">
                <a:ea typeface="ＭＳ Ｐゴシック" pitchFamily="34" charset="-128"/>
              </a:rPr>
              <a:t>Results of NOAC vs Warfarin Phase 3</a:t>
            </a:r>
            <a:endParaRPr lang="fr-FR" dirty="0" smtClean="0">
              <a:ea typeface="ＭＳ Ｐゴシック" pitchFamily="34" charset="-128"/>
            </a:endParaRPr>
          </a:p>
        </p:txBody>
      </p:sp>
      <p:graphicFrame>
        <p:nvGraphicFramePr>
          <p:cNvPr id="4" name="Tableau 3"/>
          <p:cNvGraphicFramePr>
            <a:graphicFrameLocks noGrp="1"/>
          </p:cNvGraphicFramePr>
          <p:nvPr>
            <p:extLst>
              <p:ext uri="{D42A27DB-BD31-4B8C-83A1-F6EECF244321}">
                <p14:modId xmlns:p14="http://schemas.microsoft.com/office/powerpoint/2010/main" val="1658391004"/>
              </p:ext>
            </p:extLst>
          </p:nvPr>
        </p:nvGraphicFramePr>
        <p:xfrm>
          <a:off x="413648" y="967813"/>
          <a:ext cx="8448993" cy="5305464"/>
        </p:xfrm>
        <a:graphic>
          <a:graphicData uri="http://schemas.openxmlformats.org/drawingml/2006/table">
            <a:tbl>
              <a:tblPr firstRow="1" bandRow="1">
                <a:tableStyleId>{5C22544A-7EE6-4342-B048-85BDC9FD1C3A}</a:tableStyleId>
              </a:tblPr>
              <a:tblGrid>
                <a:gridCol w="250032"/>
                <a:gridCol w="1438075"/>
                <a:gridCol w="900752"/>
                <a:gridCol w="1009935"/>
                <a:gridCol w="1589367"/>
                <a:gridCol w="1208424"/>
                <a:gridCol w="965464"/>
                <a:gridCol w="1086944"/>
              </a:tblGrid>
              <a:tr h="301320">
                <a:tc rowSpan="2" gridSpan="2">
                  <a:txBody>
                    <a:bodyPr/>
                    <a:lstStyle/>
                    <a:p>
                      <a:pPr algn="ctr">
                        <a:lnSpc>
                          <a:spcPct val="90000"/>
                        </a:lnSpc>
                      </a:pPr>
                      <a:r>
                        <a:rPr lang="en-GB" sz="1600" noProof="0" dirty="0" smtClean="0">
                          <a:solidFill>
                            <a:schemeClr val="tx1"/>
                          </a:solidFill>
                          <a:latin typeface="+mj-lt"/>
                        </a:rPr>
                        <a:t>Outcomes </a:t>
                      </a:r>
                      <a:r>
                        <a:rPr lang="en-GB" sz="1600" i="1" noProof="0" dirty="0" smtClean="0">
                          <a:solidFill>
                            <a:schemeClr val="tx1"/>
                          </a:solidFill>
                          <a:latin typeface="+mj-lt"/>
                        </a:rPr>
                        <a:t>vs</a:t>
                      </a:r>
                      <a:r>
                        <a:rPr lang="en-GB" sz="1600" noProof="0" dirty="0" smtClean="0">
                          <a:solidFill>
                            <a:schemeClr val="tx1"/>
                          </a:solidFill>
                          <a:latin typeface="+mj-lt"/>
                        </a:rPr>
                        <a:t> warfarin</a:t>
                      </a:r>
                      <a:endParaRPr lang="en-GB" sz="1600" noProof="0" dirty="0">
                        <a:solidFill>
                          <a:schemeClr val="tx1"/>
                        </a:solidFill>
                        <a:latin typeface="+mj-lt"/>
                      </a:endParaRPr>
                    </a:p>
                  </a:txBody>
                  <a:tcPr marT="36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GB"/>
                    </a:p>
                  </a:txBody>
                  <a:tcPr/>
                </a:tc>
                <a:tc gridSpan="2">
                  <a:txBody>
                    <a:bodyPr/>
                    <a:lstStyle/>
                    <a:p>
                      <a:pPr algn="ctr"/>
                      <a:r>
                        <a:rPr lang="en-GB" sz="1600" noProof="0" dirty="0" smtClean="0">
                          <a:solidFill>
                            <a:schemeClr val="tx1"/>
                          </a:solidFill>
                          <a:latin typeface="+mj-lt"/>
                        </a:rPr>
                        <a:t>Dabigatran</a:t>
                      </a:r>
                      <a:r>
                        <a:rPr lang="en-GB" sz="1600" baseline="30000" noProof="0" dirty="0" smtClean="0">
                          <a:solidFill>
                            <a:schemeClr val="tx1"/>
                          </a:solidFill>
                          <a:latin typeface="+mj-lt"/>
                        </a:rPr>
                        <a:t>a</a:t>
                      </a:r>
                      <a:endParaRPr lang="en-GB" sz="1600" baseline="30000" noProof="0" dirty="0">
                        <a:solidFill>
                          <a:schemeClr val="tx1"/>
                        </a:solidFill>
                        <a:latin typeface="+mj-lt"/>
                      </a:endParaRPr>
                    </a:p>
                  </a:txBody>
                  <a:tcPr marT="36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400" noProof="0" dirty="0">
                        <a:solidFill>
                          <a:schemeClr val="accent1"/>
                        </a:solidFill>
                      </a:endParaRPr>
                    </a:p>
                  </a:txBody>
                  <a:tcPr marT="36000" marB="18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A0029"/>
                    </a:solidFill>
                  </a:tcPr>
                </a:tc>
                <a:tc rowSpan="2">
                  <a:txBody>
                    <a:bodyPr/>
                    <a:lstStyle/>
                    <a:p>
                      <a:pPr algn="ctr"/>
                      <a:r>
                        <a:rPr lang="en-GB" sz="1600" noProof="0" dirty="0" smtClean="0">
                          <a:solidFill>
                            <a:schemeClr val="tx1"/>
                          </a:solidFill>
                          <a:latin typeface="+mj-lt"/>
                        </a:rPr>
                        <a:t>Rivaroxaban</a:t>
                      </a:r>
                      <a:r>
                        <a:rPr lang="en-GB" sz="1600" baseline="30000" noProof="0" dirty="0" smtClean="0">
                          <a:solidFill>
                            <a:schemeClr val="tx1"/>
                          </a:solidFill>
                          <a:latin typeface="+mj-lt"/>
                        </a:rPr>
                        <a:t>b</a:t>
                      </a:r>
                    </a:p>
                  </a:txBody>
                  <a:tcPr marT="36000" marB="1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600" noProof="0" dirty="0" smtClean="0">
                          <a:solidFill>
                            <a:schemeClr val="tx1"/>
                          </a:solidFill>
                          <a:latin typeface="+mj-lt"/>
                        </a:rPr>
                        <a:t>Apixaban</a:t>
                      </a:r>
                      <a:r>
                        <a:rPr lang="en-GB" sz="1600" baseline="30000" noProof="0" dirty="0" smtClean="0">
                          <a:solidFill>
                            <a:schemeClr val="tx1"/>
                          </a:solidFill>
                          <a:latin typeface="+mj-lt"/>
                        </a:rPr>
                        <a:t>c</a:t>
                      </a:r>
                    </a:p>
                  </a:txBody>
                  <a:tcPr marT="36000" marB="1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600" noProof="0" dirty="0" smtClean="0">
                          <a:solidFill>
                            <a:schemeClr val="tx1"/>
                          </a:solidFill>
                          <a:latin typeface="+mj-lt"/>
                        </a:rPr>
                        <a:t>Edoxaban</a:t>
                      </a:r>
                      <a:r>
                        <a:rPr lang="en-GB" sz="1600" baseline="30000" noProof="0" dirty="0" smtClean="0">
                          <a:solidFill>
                            <a:schemeClr val="tx1"/>
                          </a:solidFill>
                          <a:latin typeface="+mj-lt"/>
                        </a:rPr>
                        <a:t>d</a:t>
                      </a:r>
                    </a:p>
                  </a:txBody>
                  <a:tcPr marT="36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400" noProof="0" dirty="0" smtClean="0">
                        <a:solidFill>
                          <a:schemeClr val="accent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tcPr>
                </a:tc>
              </a:tr>
              <a:tr h="301320">
                <a:tc gridSpan="2" vMerge="1">
                  <a:txBody>
                    <a:bodyPr/>
                    <a:lstStyle/>
                    <a:p>
                      <a:endParaRPr lang="en-GB"/>
                    </a:p>
                  </a:txBody>
                  <a:tcPr/>
                </a:tc>
                <a:tc hMerge="1" vMerge="1">
                  <a:txBody>
                    <a:bodyPr/>
                    <a:lstStyle/>
                    <a:p>
                      <a:endParaRPr lang="en-GB"/>
                    </a:p>
                  </a:txBody>
                  <a:tcPr/>
                </a:tc>
                <a:tc>
                  <a:txBody>
                    <a:bodyPr/>
                    <a:lstStyle/>
                    <a:p>
                      <a:pPr algn="ctr"/>
                      <a:r>
                        <a:rPr lang="en-GB" sz="1600" b="1" noProof="0" dirty="0" smtClean="0">
                          <a:solidFill>
                            <a:schemeClr val="tx1"/>
                          </a:solidFill>
                          <a:latin typeface="+mj-lt"/>
                        </a:rPr>
                        <a:t>110 mg</a:t>
                      </a:r>
                      <a:endParaRPr lang="en-GB" sz="1600" b="1" noProof="0" dirty="0">
                        <a:solidFill>
                          <a:schemeClr val="tx1"/>
                        </a:solidFill>
                        <a:latin typeface="+mj-lt"/>
                      </a:endParaRPr>
                    </a:p>
                  </a:txBody>
                  <a:tcPr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noProof="0" dirty="0" smtClean="0">
                          <a:solidFill>
                            <a:schemeClr val="tx1"/>
                          </a:solidFill>
                          <a:latin typeface="+mj-lt"/>
                        </a:rPr>
                        <a:t>150 mg</a:t>
                      </a:r>
                    </a:p>
                  </a:txBody>
                  <a:tcPr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tc>
                  <a:txBody>
                    <a:bodyPr/>
                    <a:lstStyle/>
                    <a:p>
                      <a:pPr algn="ctr"/>
                      <a:r>
                        <a:rPr lang="en-GB" sz="1600" b="1" noProof="0" dirty="0" smtClean="0">
                          <a:solidFill>
                            <a:schemeClr val="tx1"/>
                          </a:solidFill>
                          <a:latin typeface="+mj-lt"/>
                        </a:rPr>
                        <a:t>30 mg</a:t>
                      </a:r>
                    </a:p>
                  </a:txBody>
                  <a:tcPr marT="36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noProof="0" dirty="0" smtClean="0">
                          <a:solidFill>
                            <a:schemeClr val="tx1"/>
                          </a:solidFill>
                          <a:latin typeface="+mj-lt"/>
                        </a:rPr>
                        <a:t>60 mg</a:t>
                      </a:r>
                    </a:p>
                  </a:txBody>
                  <a:tcPr marT="36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414603">
                <a:tc>
                  <a:txBody>
                    <a:bodyPr/>
                    <a:lstStyle/>
                    <a:p>
                      <a:pPr marL="0" indent="0" algn="ctr"/>
                      <a:r>
                        <a:rPr lang="en-GB" sz="2400" b="0" noProof="0" dirty="0" smtClean="0">
                          <a:solidFill>
                            <a:schemeClr val="tx1"/>
                          </a:solidFill>
                          <a:latin typeface="+mj-lt"/>
                          <a:sym typeface="Wingdings 3"/>
                        </a:rPr>
                        <a:t></a:t>
                      </a:r>
                      <a:endParaRPr lang="en-GB" sz="2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GB" sz="1400" b="1" baseline="0" noProof="0" dirty="0" smtClean="0">
                          <a:solidFill>
                            <a:schemeClr val="tx1"/>
                          </a:solidFill>
                          <a:latin typeface="+mj-lt"/>
                        </a:rPr>
                        <a:t>stroke/systemic embolism</a:t>
                      </a:r>
                      <a:endParaRPr lang="en-GB" sz="1400" b="1" noProof="0" dirty="0" smtClean="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1" noProof="0" dirty="0" smtClean="0">
                          <a:solidFill>
                            <a:schemeClr val="tx1"/>
                          </a:solidFill>
                          <a:latin typeface="+mj-lt"/>
                        </a:rPr>
                        <a:t>Non-inferiority</a:t>
                      </a:r>
                      <a:endParaRPr lang="en-GB" sz="1400" b="1"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1" noProof="0" dirty="0" smtClean="0">
                          <a:solidFill>
                            <a:schemeClr val="tx1"/>
                          </a:solidFill>
                          <a:latin typeface="+mj-lt"/>
                        </a:rPr>
                        <a:t>Superiority</a:t>
                      </a:r>
                      <a:endParaRPr lang="en-GB" sz="1400" b="1"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1" noProof="0" dirty="0" smtClean="0">
                          <a:solidFill>
                            <a:schemeClr val="tx1"/>
                          </a:solidFill>
                          <a:latin typeface="+mj-lt"/>
                        </a:rPr>
                        <a:t>Noninferiority</a:t>
                      </a:r>
                      <a:endParaRPr lang="en-GB" sz="1400" b="1"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1" noProof="0" dirty="0" smtClean="0">
                          <a:solidFill>
                            <a:schemeClr val="tx1"/>
                          </a:solidFill>
                          <a:latin typeface="+mj-lt"/>
                        </a:rPr>
                        <a:t>Superiority</a:t>
                      </a:r>
                      <a:endParaRPr lang="en-GB" sz="1400" b="1"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GB" sz="1400" b="1" noProof="0" dirty="0" smtClean="0">
                          <a:solidFill>
                            <a:schemeClr val="tx1"/>
                          </a:solidFill>
                          <a:latin typeface="+mj-lt"/>
                        </a:rPr>
                        <a:t>(UT) Non-inferiority</a:t>
                      </a: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GB" sz="1400" b="1" noProof="0" dirty="0" smtClean="0">
                          <a:solidFill>
                            <a:schemeClr val="tx1"/>
                          </a:solidFill>
                          <a:latin typeface="+mj-lt"/>
                        </a:rPr>
                        <a:t>(FT) Non-inferiority</a:t>
                      </a: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3599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kern="1200" noProof="0" dirty="0" smtClean="0">
                          <a:solidFill>
                            <a:schemeClr val="tx1"/>
                          </a:solidFill>
                          <a:latin typeface="+mj-lt"/>
                          <a:ea typeface="+mn-ea"/>
                          <a:cs typeface="+mn-cs"/>
                          <a:sym typeface="Wingdings 3"/>
                        </a:rPr>
                        <a:t></a:t>
                      </a:r>
                      <a:endParaRPr lang="en-GB" sz="2400" b="0" kern="1200" noProof="0" dirty="0" smtClean="0">
                        <a:solidFill>
                          <a:schemeClr val="tx1"/>
                        </a:solidFill>
                        <a:latin typeface="+mj-lt"/>
                        <a:ea typeface="+mn-ea"/>
                        <a:cs typeface="+mn-cs"/>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GB" sz="1400" b="1" noProof="0" dirty="0" smtClean="0">
                          <a:solidFill>
                            <a:schemeClr val="tx1"/>
                          </a:solidFill>
                          <a:latin typeface="+mj-lt"/>
                        </a:rPr>
                        <a:t>stroke</a:t>
                      </a: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4093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kern="1200" noProof="0" dirty="0" smtClean="0">
                          <a:solidFill>
                            <a:schemeClr val="tx1"/>
                          </a:solidFill>
                          <a:latin typeface="+mj-lt"/>
                          <a:ea typeface="+mn-ea"/>
                          <a:cs typeface="+mn-cs"/>
                          <a:sym typeface="Wingdings 3"/>
                        </a:rPr>
                        <a:t></a:t>
                      </a:r>
                      <a:endParaRPr lang="en-GB" sz="2400" b="0" kern="1200" noProof="0" dirty="0" smtClean="0">
                        <a:solidFill>
                          <a:schemeClr val="tx1"/>
                        </a:solidFill>
                        <a:latin typeface="+mj-lt"/>
                        <a:ea typeface="+mn-ea"/>
                        <a:cs typeface="+mn-cs"/>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GB" sz="1400" b="1" baseline="0" noProof="0" dirty="0" smtClean="0">
                          <a:solidFill>
                            <a:schemeClr val="tx1"/>
                          </a:solidFill>
                          <a:latin typeface="+mj-lt"/>
                        </a:rPr>
                        <a:t>ischaemic/ unspecified stroke</a:t>
                      </a:r>
                      <a:endParaRPr lang="en-GB" sz="1400" b="1" noProof="0" dirty="0" smtClean="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4146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kern="1200" noProof="0" dirty="0" smtClean="0">
                          <a:solidFill>
                            <a:schemeClr val="tx1"/>
                          </a:solidFill>
                          <a:latin typeface="+mj-lt"/>
                          <a:ea typeface="+mn-ea"/>
                          <a:cs typeface="+mn-cs"/>
                          <a:sym typeface="Wingdings 3"/>
                        </a:rPr>
                        <a:t></a:t>
                      </a:r>
                      <a:endParaRPr lang="en-GB" sz="2400" b="0" kern="1200" noProof="0" dirty="0" smtClean="0">
                        <a:solidFill>
                          <a:schemeClr val="tx1"/>
                        </a:solidFill>
                        <a:latin typeface="+mj-lt"/>
                        <a:ea typeface="+mn-ea"/>
                        <a:cs typeface="+mn-cs"/>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GB" sz="1400" b="1" noProof="0" dirty="0" smtClean="0">
                          <a:solidFill>
                            <a:schemeClr val="tx1"/>
                          </a:solidFill>
                          <a:latin typeface="+mj-lt"/>
                        </a:rPr>
                        <a:t>haemorrhagic stroke</a:t>
                      </a: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kern="1200" noProof="0" dirty="0" smtClean="0">
                          <a:solidFill>
                            <a:schemeClr val="tx1"/>
                          </a:solidFill>
                          <a:latin typeface="+mj-lt"/>
                          <a:ea typeface="+mn-ea"/>
                          <a:cs typeface="+mn-cs"/>
                        </a:rPr>
                        <a:t>Yes</a:t>
                      </a:r>
                      <a:endParaRPr lang="en-GB" sz="1400" b="0" kern="1200" noProof="0" dirty="0">
                        <a:solidFill>
                          <a:schemeClr val="tx1"/>
                        </a:solidFill>
                        <a:latin typeface="+mj-lt"/>
                        <a:ea typeface="+mn-ea"/>
                        <a:cs typeface="+mn-cs"/>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4146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kern="1200" noProof="0" dirty="0" smtClean="0">
                          <a:solidFill>
                            <a:schemeClr val="tx1"/>
                          </a:solidFill>
                          <a:latin typeface="+mj-lt"/>
                          <a:ea typeface="+mn-ea"/>
                          <a:cs typeface="+mn-cs"/>
                          <a:sym typeface="Wingdings 3"/>
                        </a:rPr>
                        <a:t></a:t>
                      </a:r>
                      <a:endParaRPr lang="en-GB" sz="2400" b="0" kern="1200" noProof="0" dirty="0" smtClean="0">
                        <a:solidFill>
                          <a:schemeClr val="tx1"/>
                        </a:solidFill>
                        <a:latin typeface="+mj-lt"/>
                        <a:ea typeface="+mn-ea"/>
                        <a:cs typeface="+mn-cs"/>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GB" sz="1400" b="1" noProof="0" dirty="0" smtClean="0">
                          <a:solidFill>
                            <a:schemeClr val="tx1"/>
                          </a:solidFill>
                          <a:latin typeface="+mj-lt"/>
                        </a:rPr>
                        <a:t>disabling/fatal</a:t>
                      </a:r>
                      <a:r>
                        <a:rPr lang="en-GB" sz="1400" b="1" baseline="0" noProof="0" dirty="0" smtClean="0">
                          <a:solidFill>
                            <a:schemeClr val="tx1"/>
                          </a:solidFill>
                          <a:latin typeface="+mj-lt"/>
                        </a:rPr>
                        <a:t> stroke</a:t>
                      </a:r>
                      <a:endParaRPr lang="en-GB" sz="1400" b="1" noProof="0" dirty="0" smtClean="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90000"/>
                        </a:lnSpc>
                      </a:pPr>
                      <a:r>
                        <a:rPr lang="en-GB" sz="1400" b="0" kern="1200" noProof="0" dirty="0" smtClean="0">
                          <a:solidFill>
                            <a:schemeClr val="tx1"/>
                          </a:solidFill>
                          <a:latin typeface="+mj-lt"/>
                          <a:ea typeface="+mn-ea"/>
                          <a:cs typeface="+mn-cs"/>
                        </a:rPr>
                        <a:t>No</a:t>
                      </a:r>
                      <a:endParaRPr lang="en-GB" sz="1400" b="0" kern="1200" noProof="0" dirty="0">
                        <a:solidFill>
                          <a:schemeClr val="tx1"/>
                        </a:solidFill>
                        <a:latin typeface="+mj-lt"/>
                        <a:ea typeface="+mn-ea"/>
                        <a:cs typeface="+mn-cs"/>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90000"/>
                        </a:lnSpc>
                      </a:pPr>
                      <a:r>
                        <a:rPr lang="en-GB" sz="1400" b="0" kern="1200" noProof="0" dirty="0" smtClean="0">
                          <a:solidFill>
                            <a:schemeClr val="tx1"/>
                          </a:solidFill>
                          <a:latin typeface="+mj-lt"/>
                          <a:ea typeface="+mn-ea"/>
                          <a:cs typeface="+mn-cs"/>
                        </a:rPr>
                        <a:t>No</a:t>
                      </a:r>
                      <a:endParaRPr lang="en-GB" sz="1400" b="0" kern="1200" noProof="0" dirty="0">
                        <a:solidFill>
                          <a:schemeClr val="tx1"/>
                        </a:solidFill>
                        <a:latin typeface="+mj-lt"/>
                        <a:ea typeface="+mn-ea"/>
                        <a:cs typeface="+mn-cs"/>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599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kern="1200" noProof="0" dirty="0" smtClean="0">
                          <a:solidFill>
                            <a:schemeClr val="tx1"/>
                          </a:solidFill>
                          <a:latin typeface="+mj-lt"/>
                          <a:ea typeface="+mn-ea"/>
                          <a:cs typeface="+mn-cs"/>
                          <a:sym typeface="Wingdings 3"/>
                        </a:rPr>
                        <a:t></a:t>
                      </a:r>
                      <a:endParaRPr lang="en-GB" sz="2400" b="0" kern="1200" noProof="0" dirty="0" smtClean="0">
                        <a:solidFill>
                          <a:schemeClr val="tx1"/>
                        </a:solidFill>
                        <a:latin typeface="+mj-lt"/>
                        <a:ea typeface="+mn-ea"/>
                        <a:cs typeface="+mn-cs"/>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GB" sz="1400" b="1" noProof="0" dirty="0" smtClean="0">
                          <a:solidFill>
                            <a:schemeClr val="tx1"/>
                          </a:solidFill>
                          <a:latin typeface="+mj-lt"/>
                        </a:rPr>
                        <a:t>vascular death</a:t>
                      </a: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defTabSz="914400" rtl="0" eaLnBrk="1" latinLnBrk="0" hangingPunct="1">
                        <a:lnSpc>
                          <a:spcPct val="90000"/>
                        </a:lnSpc>
                      </a:pPr>
                      <a:r>
                        <a:rPr lang="en-GB" sz="1400" b="0" kern="1200" noProof="0" dirty="0" smtClean="0">
                          <a:solidFill>
                            <a:schemeClr val="tx1"/>
                          </a:solidFill>
                          <a:latin typeface="+mj-lt"/>
                          <a:ea typeface="+mn-ea"/>
                          <a:cs typeface="+mn-cs"/>
                        </a:rPr>
                        <a:t>No</a:t>
                      </a:r>
                      <a:endParaRPr lang="en-GB" sz="1400" b="0" kern="1200" noProof="0" dirty="0">
                        <a:solidFill>
                          <a:schemeClr val="tx1"/>
                        </a:solidFill>
                        <a:latin typeface="+mj-lt"/>
                        <a:ea typeface="+mn-ea"/>
                        <a:cs typeface="+mn-cs"/>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defTabSz="914400" rtl="0" eaLnBrk="1" latinLnBrk="0" hangingPunct="1">
                        <a:lnSpc>
                          <a:spcPct val="90000"/>
                        </a:lnSpc>
                      </a:pPr>
                      <a:r>
                        <a:rPr lang="en-GB" sz="1400" b="0" kern="1200" noProof="0" dirty="0" smtClean="0">
                          <a:solidFill>
                            <a:schemeClr val="tx1"/>
                          </a:solidFill>
                          <a:latin typeface="+mj-lt"/>
                          <a:ea typeface="+mn-ea"/>
                          <a:cs typeface="+mn-cs"/>
                        </a:rPr>
                        <a:t>No</a:t>
                      </a:r>
                      <a:endParaRPr lang="en-GB" sz="1400" b="0" kern="1200" noProof="0" dirty="0">
                        <a:solidFill>
                          <a:schemeClr val="tx1"/>
                        </a:solidFill>
                        <a:latin typeface="+mj-lt"/>
                        <a:ea typeface="+mn-ea"/>
                        <a:cs typeface="+mn-cs"/>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599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kern="1200" noProof="0" dirty="0" smtClean="0">
                          <a:solidFill>
                            <a:schemeClr val="tx1"/>
                          </a:solidFill>
                          <a:latin typeface="+mj-lt"/>
                          <a:ea typeface="+mn-ea"/>
                          <a:cs typeface="+mn-cs"/>
                          <a:sym typeface="Wingdings 3"/>
                        </a:rPr>
                        <a:t></a:t>
                      </a:r>
                      <a:endParaRPr lang="en-GB" sz="2400" b="0" kern="1200" noProof="0" dirty="0" smtClean="0">
                        <a:solidFill>
                          <a:schemeClr val="tx1"/>
                        </a:solidFill>
                        <a:latin typeface="+mj-lt"/>
                        <a:ea typeface="+mn-ea"/>
                        <a:cs typeface="+mn-cs"/>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GB" sz="1400" b="1" noProof="0" dirty="0" smtClean="0">
                          <a:solidFill>
                            <a:schemeClr val="tx1"/>
                          </a:solidFill>
                          <a:latin typeface="+mj-lt"/>
                        </a:rPr>
                        <a:t>all-cause death</a:t>
                      </a: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90000"/>
                        </a:lnSpc>
                      </a:pPr>
                      <a:r>
                        <a:rPr lang="en-GB" sz="1400" b="0" kern="1200" noProof="0" dirty="0" smtClean="0">
                          <a:solidFill>
                            <a:schemeClr val="tx1"/>
                          </a:solidFill>
                          <a:latin typeface="+mj-lt"/>
                          <a:ea typeface="+mn-ea"/>
                          <a:cs typeface="+mn-cs"/>
                        </a:rPr>
                        <a:t>No</a:t>
                      </a:r>
                      <a:endParaRPr lang="en-GB" sz="1400" b="0" kern="1200" noProof="0" dirty="0">
                        <a:solidFill>
                          <a:schemeClr val="tx1"/>
                        </a:solidFill>
                        <a:latin typeface="+mj-lt"/>
                        <a:ea typeface="+mn-ea"/>
                        <a:cs typeface="+mn-cs"/>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90000"/>
                        </a:lnSpc>
                      </a:pPr>
                      <a:r>
                        <a:rPr lang="en-GB" sz="1400" b="0" kern="1200" noProof="0" dirty="0" smtClean="0">
                          <a:solidFill>
                            <a:schemeClr val="tx1"/>
                          </a:solidFill>
                          <a:latin typeface="+mj-lt"/>
                          <a:ea typeface="+mn-ea"/>
                          <a:cs typeface="+mn-cs"/>
                        </a:rPr>
                        <a:t>No</a:t>
                      </a:r>
                      <a:endParaRPr lang="en-GB" sz="1400" b="0" kern="1200" noProof="0" dirty="0">
                        <a:solidFill>
                          <a:schemeClr val="tx1"/>
                        </a:solidFill>
                        <a:latin typeface="+mj-lt"/>
                        <a:ea typeface="+mn-ea"/>
                        <a:cs typeface="+mn-cs"/>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599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kern="1200" noProof="0" dirty="0" smtClean="0">
                          <a:solidFill>
                            <a:schemeClr val="tx1"/>
                          </a:solidFill>
                          <a:latin typeface="+mj-lt"/>
                          <a:ea typeface="+mn-ea"/>
                          <a:cs typeface="+mn-cs"/>
                          <a:sym typeface="Wingdings 3"/>
                        </a:rPr>
                        <a:t></a:t>
                      </a:r>
                      <a:endParaRPr lang="en-GB" sz="2400" b="0" kern="1200" noProof="0" dirty="0" smtClean="0">
                        <a:solidFill>
                          <a:schemeClr val="tx1"/>
                        </a:solidFill>
                        <a:latin typeface="+mj-lt"/>
                        <a:ea typeface="+mn-ea"/>
                        <a:cs typeface="+mn-cs"/>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GB" sz="1400" b="1" noProof="0" dirty="0" smtClean="0">
                          <a:solidFill>
                            <a:schemeClr val="tx1"/>
                          </a:solidFill>
                          <a:latin typeface="+mj-lt"/>
                        </a:rPr>
                        <a:t>Major bleeding</a:t>
                      </a: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defTabSz="914400" rtl="0" eaLnBrk="1" latinLnBrk="0" hangingPunct="1">
                        <a:lnSpc>
                          <a:spcPct val="90000"/>
                        </a:lnSpc>
                      </a:pPr>
                      <a:r>
                        <a:rPr lang="en-GB" sz="1400" b="0" kern="1200" noProof="0" dirty="0" smtClean="0">
                          <a:solidFill>
                            <a:schemeClr val="tx1"/>
                          </a:solidFill>
                          <a:latin typeface="+mj-lt"/>
                          <a:ea typeface="+mn-ea"/>
                          <a:cs typeface="+mn-cs"/>
                        </a:rPr>
                        <a:t>No</a:t>
                      </a:r>
                      <a:endParaRPr lang="en-GB" sz="1400" b="0" kern="1200" noProof="0" dirty="0">
                        <a:solidFill>
                          <a:schemeClr val="tx1"/>
                        </a:solidFill>
                        <a:latin typeface="+mj-lt"/>
                        <a:ea typeface="+mn-ea"/>
                        <a:cs typeface="+mn-cs"/>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GB" sz="1400" b="0" noProof="0" dirty="0" smtClean="0">
                          <a:solidFill>
                            <a:schemeClr val="tx1"/>
                          </a:solidFill>
                          <a:latin typeface="+mj-lt"/>
                        </a:rPr>
                        <a:t>Yes</a:t>
                      </a: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GB" sz="1400" b="0" noProof="0" dirty="0" smtClean="0">
                          <a:solidFill>
                            <a:schemeClr val="tx1"/>
                          </a:solidFill>
                          <a:latin typeface="+mj-lt"/>
                        </a:rPr>
                        <a:t>Yes</a:t>
                      </a: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599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kern="1200" noProof="0" dirty="0" smtClean="0">
                          <a:solidFill>
                            <a:schemeClr val="tx1"/>
                          </a:solidFill>
                          <a:latin typeface="+mj-lt"/>
                          <a:ea typeface="+mn-ea"/>
                          <a:cs typeface="+mn-cs"/>
                          <a:sym typeface="Wingdings 3"/>
                        </a:rPr>
                        <a:t></a:t>
                      </a:r>
                      <a:endParaRPr lang="en-GB" sz="2400" b="0" kern="1200" noProof="0" dirty="0" smtClean="0">
                        <a:solidFill>
                          <a:schemeClr val="tx1"/>
                        </a:solidFill>
                        <a:latin typeface="+mj-lt"/>
                        <a:ea typeface="+mn-ea"/>
                        <a:cs typeface="+mn-cs"/>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GB" sz="1400" b="1" noProof="0" dirty="0" smtClean="0">
                          <a:solidFill>
                            <a:schemeClr val="tx1"/>
                          </a:solidFill>
                          <a:latin typeface="+mj-lt"/>
                        </a:rPr>
                        <a:t>ICH</a:t>
                      </a: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599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kern="1200" noProof="0" dirty="0" smtClean="0">
                          <a:solidFill>
                            <a:schemeClr val="tx1"/>
                          </a:solidFill>
                          <a:latin typeface="+mj-lt"/>
                          <a:ea typeface="+mn-ea"/>
                          <a:cs typeface="+mn-cs"/>
                          <a:sym typeface="Wingdings 3"/>
                        </a:rPr>
                        <a:t></a:t>
                      </a:r>
                      <a:endParaRPr lang="en-GB" sz="2400" b="0" kern="1200" noProof="0" dirty="0" smtClean="0">
                        <a:solidFill>
                          <a:schemeClr val="tx1"/>
                        </a:solidFill>
                        <a:latin typeface="+mj-lt"/>
                        <a:ea typeface="+mn-ea"/>
                        <a:cs typeface="+mn-cs"/>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GB" sz="1400" b="1" noProof="0" dirty="0" smtClean="0">
                          <a:solidFill>
                            <a:schemeClr val="tx1"/>
                          </a:solidFill>
                          <a:latin typeface="+mj-lt"/>
                        </a:rPr>
                        <a:t>GI bleeding</a:t>
                      </a: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GB" sz="1400" b="0" noProof="0" dirty="0" smtClean="0">
                          <a:solidFill>
                            <a:schemeClr val="tx1"/>
                          </a:solidFill>
                          <a:latin typeface="+mj-lt"/>
                        </a:rPr>
                        <a:t>Yes</a:t>
                      </a: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232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kern="1200" noProof="0" dirty="0" smtClean="0">
                          <a:solidFill>
                            <a:schemeClr val="tx1"/>
                          </a:solidFill>
                          <a:latin typeface="+mj-lt"/>
                          <a:ea typeface="+mn-ea"/>
                          <a:cs typeface="+mn-cs"/>
                          <a:sym typeface="Wingdings 3"/>
                        </a:rPr>
                        <a:t></a:t>
                      </a:r>
                      <a:endParaRPr lang="en-GB" sz="2400" b="0" kern="1200" noProof="0" dirty="0" smtClean="0">
                        <a:solidFill>
                          <a:schemeClr val="tx1"/>
                        </a:solidFill>
                        <a:latin typeface="+mj-lt"/>
                        <a:ea typeface="+mn-ea"/>
                        <a:cs typeface="+mn-cs"/>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GB" sz="1400" b="1" noProof="0" dirty="0" smtClean="0">
                          <a:solidFill>
                            <a:schemeClr val="tx1"/>
                          </a:solidFill>
                          <a:latin typeface="+mj-lt"/>
                        </a:rPr>
                        <a:t>treatment discontinuation</a:t>
                      </a: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No</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Yes</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90000"/>
                        </a:lnSpc>
                      </a:pPr>
                      <a:r>
                        <a:rPr lang="en-GB" sz="1400" b="0" noProof="0" dirty="0" smtClean="0">
                          <a:solidFill>
                            <a:schemeClr val="tx1"/>
                          </a:solidFill>
                          <a:latin typeface="+mj-lt"/>
                        </a:rPr>
                        <a:t>Same</a:t>
                      </a:r>
                      <a:endParaRPr lang="en-GB" sz="1400" b="0" noProof="0" dirty="0">
                        <a:solidFill>
                          <a:schemeClr val="tx1"/>
                        </a:solidFill>
                        <a:latin typeface="+mj-lt"/>
                      </a:endParaRPr>
                    </a:p>
                  </a:txBody>
                  <a:tcPr marL="36000" marR="36000" marT="18000" marB="18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extBox 1"/>
          <p:cNvSpPr txBox="1"/>
          <p:nvPr/>
        </p:nvSpPr>
        <p:spPr>
          <a:xfrm>
            <a:off x="0" y="6178590"/>
            <a:ext cx="2035622" cy="338554"/>
          </a:xfrm>
          <a:prstGeom prst="rect">
            <a:avLst/>
          </a:prstGeom>
          <a:noFill/>
        </p:spPr>
        <p:txBody>
          <a:bodyPr wrap="none" rtlCol="0">
            <a:spAutoFit/>
          </a:bodyPr>
          <a:lstStyle/>
          <a:p>
            <a:r>
              <a:rPr lang="en-GB" sz="1600" u="none" dirty="0" smtClean="0">
                <a:latin typeface="+mj-lt"/>
              </a:rPr>
              <a:t>FT = favorable trend</a:t>
            </a:r>
            <a:endParaRPr lang="en-GB" sz="1600" u="none" dirty="0">
              <a:latin typeface="+mj-lt"/>
            </a:endParaRPr>
          </a:p>
        </p:txBody>
      </p:sp>
    </p:spTree>
    <p:extLst>
      <p:ext uri="{BB962C8B-B14F-4D97-AF65-F5344CB8AC3E}">
        <p14:creationId xmlns:p14="http://schemas.microsoft.com/office/powerpoint/2010/main" val="102425013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42" y="161639"/>
            <a:ext cx="8688388" cy="735013"/>
          </a:xfrm>
        </p:spPr>
        <p:txBody>
          <a:bodyPr/>
          <a:lstStyle/>
          <a:p>
            <a:r>
              <a:rPr lang="en-GB" altLang="en-US" dirty="0" smtClean="0">
                <a:effectLst/>
              </a:rPr>
              <a:t>How to Choose a NOAC?</a:t>
            </a:r>
          </a:p>
        </p:txBody>
      </p:sp>
      <p:sp>
        <p:nvSpPr>
          <p:cNvPr id="3" name="TextBox 2"/>
          <p:cNvSpPr txBox="1"/>
          <p:nvPr/>
        </p:nvSpPr>
        <p:spPr>
          <a:xfrm>
            <a:off x="555857" y="1591670"/>
            <a:ext cx="8229600" cy="4939814"/>
          </a:xfrm>
          <a:prstGeom prst="rect">
            <a:avLst/>
          </a:prstGeom>
          <a:noFill/>
        </p:spPr>
        <p:txBody>
          <a:bodyPr>
            <a:spAutoFit/>
          </a:bodyPr>
          <a:lstStyle/>
          <a:p>
            <a:pPr marL="231775" indent="-231775">
              <a:lnSpc>
                <a:spcPct val="125000"/>
              </a:lnSpc>
              <a:spcBef>
                <a:spcPts val="0"/>
              </a:spcBef>
              <a:buClr>
                <a:schemeClr val="accent5"/>
              </a:buClr>
              <a:buFont typeface="Arial" panose="020B0604020202020204" pitchFamily="34" charset="0"/>
              <a:buChar char="•"/>
              <a:defRPr/>
            </a:pPr>
            <a:r>
              <a:rPr lang="en-GB" sz="2800" u="none" dirty="0">
                <a:latin typeface="+mj-lt"/>
              </a:rPr>
              <a:t>Indirect </a:t>
            </a:r>
            <a:r>
              <a:rPr lang="en-GB" sz="2800" u="none" dirty="0" smtClean="0">
                <a:latin typeface="+mj-lt"/>
              </a:rPr>
              <a:t>comparison</a:t>
            </a:r>
          </a:p>
          <a:p>
            <a:pPr marL="231775" indent="-231775">
              <a:lnSpc>
                <a:spcPct val="125000"/>
              </a:lnSpc>
              <a:spcBef>
                <a:spcPts val="0"/>
              </a:spcBef>
              <a:buClr>
                <a:schemeClr val="accent5"/>
              </a:buClr>
              <a:buFont typeface="Arial" panose="020B0604020202020204" pitchFamily="34" charset="0"/>
              <a:buChar char="•"/>
              <a:defRPr/>
            </a:pPr>
            <a:r>
              <a:rPr lang="en-GB" sz="2800" u="none" dirty="0" smtClean="0">
                <a:latin typeface="+mj-lt"/>
              </a:rPr>
              <a:t>Adverse </a:t>
            </a:r>
            <a:r>
              <a:rPr lang="en-GB" sz="2800" u="none" dirty="0">
                <a:latin typeface="+mj-lt"/>
              </a:rPr>
              <a:t>event </a:t>
            </a:r>
            <a:r>
              <a:rPr lang="en-GB" sz="2800" u="none" dirty="0" smtClean="0">
                <a:latin typeface="+mj-lt"/>
              </a:rPr>
              <a:t>profile</a:t>
            </a:r>
          </a:p>
          <a:p>
            <a:pPr marL="231775" indent="-231775">
              <a:lnSpc>
                <a:spcPct val="125000"/>
              </a:lnSpc>
              <a:spcBef>
                <a:spcPts val="0"/>
              </a:spcBef>
              <a:buClr>
                <a:schemeClr val="accent5"/>
              </a:buClr>
              <a:buFont typeface="Arial" panose="020B0604020202020204" pitchFamily="34" charset="0"/>
              <a:buChar char="•"/>
              <a:defRPr/>
            </a:pPr>
            <a:r>
              <a:rPr lang="en-GB" sz="2800" u="none" dirty="0" smtClean="0">
                <a:latin typeface="+mj-lt"/>
              </a:rPr>
              <a:t>Subgroup analyses</a:t>
            </a:r>
          </a:p>
          <a:p>
            <a:pPr marL="231775" indent="-231775">
              <a:lnSpc>
                <a:spcPct val="125000"/>
              </a:lnSpc>
              <a:spcBef>
                <a:spcPts val="0"/>
              </a:spcBef>
              <a:buClr>
                <a:schemeClr val="accent5"/>
              </a:buClr>
              <a:buFont typeface="Arial" panose="020B0604020202020204" pitchFamily="34" charset="0"/>
              <a:buChar char="•"/>
              <a:defRPr/>
            </a:pPr>
            <a:r>
              <a:rPr lang="en-GB" sz="2800" u="none" dirty="0" smtClean="0">
                <a:latin typeface="+mj-lt"/>
              </a:rPr>
              <a:t>Non-AF trials</a:t>
            </a:r>
          </a:p>
          <a:p>
            <a:pPr marL="231775" indent="-231775">
              <a:lnSpc>
                <a:spcPct val="125000"/>
              </a:lnSpc>
              <a:spcBef>
                <a:spcPts val="0"/>
              </a:spcBef>
              <a:buClr>
                <a:schemeClr val="accent5"/>
              </a:buClr>
              <a:buFont typeface="Arial" panose="020B0604020202020204" pitchFamily="34" charset="0"/>
              <a:buChar char="•"/>
              <a:defRPr/>
            </a:pPr>
            <a:r>
              <a:rPr lang="en-GB" sz="2800" u="none" dirty="0" smtClean="0">
                <a:latin typeface="+mj-lt"/>
              </a:rPr>
              <a:t>Experience</a:t>
            </a:r>
            <a:endParaRPr lang="en-GB" sz="2800" u="none" dirty="0">
              <a:latin typeface="+mj-lt"/>
            </a:endParaRPr>
          </a:p>
          <a:p>
            <a:pPr marL="231775" indent="-231775">
              <a:lnSpc>
                <a:spcPct val="125000"/>
              </a:lnSpc>
              <a:spcBef>
                <a:spcPts val="0"/>
              </a:spcBef>
              <a:buClr>
                <a:schemeClr val="accent5"/>
              </a:buClr>
              <a:buFont typeface="Arial" panose="020B0604020202020204" pitchFamily="34" charset="0"/>
              <a:buChar char="•"/>
              <a:defRPr/>
            </a:pPr>
            <a:r>
              <a:rPr lang="en-GB" sz="2800" u="none" dirty="0" smtClean="0">
                <a:latin typeface="+mj-lt"/>
              </a:rPr>
              <a:t>Registries</a:t>
            </a:r>
          </a:p>
          <a:p>
            <a:pPr marL="231775" indent="-231775">
              <a:lnSpc>
                <a:spcPct val="125000"/>
              </a:lnSpc>
              <a:spcBef>
                <a:spcPts val="0"/>
              </a:spcBef>
              <a:buClr>
                <a:schemeClr val="accent5"/>
              </a:buClr>
              <a:buFont typeface="Arial" panose="020B0604020202020204" pitchFamily="34" charset="0"/>
              <a:buChar char="•"/>
              <a:defRPr/>
            </a:pPr>
            <a:r>
              <a:rPr lang="en-GB" sz="2800" u="none" dirty="0" smtClean="0">
                <a:latin typeface="+mj-lt"/>
              </a:rPr>
              <a:t>Local </a:t>
            </a:r>
            <a:r>
              <a:rPr lang="en-GB" sz="2800" u="none" dirty="0">
                <a:latin typeface="+mj-lt"/>
              </a:rPr>
              <a:t>DTC </a:t>
            </a:r>
            <a:r>
              <a:rPr lang="en-GB" sz="2800" u="none" dirty="0" smtClean="0">
                <a:latin typeface="+mj-lt"/>
              </a:rPr>
              <a:t>decisions</a:t>
            </a:r>
          </a:p>
          <a:p>
            <a:pPr marL="231775" indent="-231775">
              <a:lnSpc>
                <a:spcPct val="125000"/>
              </a:lnSpc>
              <a:spcBef>
                <a:spcPts val="0"/>
              </a:spcBef>
              <a:buClr>
                <a:schemeClr val="accent5"/>
              </a:buClr>
              <a:buFont typeface="Arial" panose="020B0604020202020204" pitchFamily="34" charset="0"/>
              <a:buChar char="•"/>
              <a:defRPr/>
            </a:pPr>
            <a:r>
              <a:rPr lang="en-GB" sz="2800" u="none" dirty="0" smtClean="0">
                <a:latin typeface="+mj-lt"/>
              </a:rPr>
              <a:t>Single </a:t>
            </a:r>
            <a:r>
              <a:rPr lang="en-GB" sz="2800" u="none" dirty="0">
                <a:latin typeface="+mj-lt"/>
              </a:rPr>
              <a:t>drug </a:t>
            </a:r>
            <a:r>
              <a:rPr lang="en-GB" sz="2800" u="none" dirty="0" smtClean="0">
                <a:latin typeface="+mj-lt"/>
              </a:rPr>
              <a:t>choice</a:t>
            </a:r>
          </a:p>
          <a:p>
            <a:pPr marL="231775" indent="-231775">
              <a:lnSpc>
                <a:spcPct val="125000"/>
              </a:lnSpc>
              <a:spcBef>
                <a:spcPts val="0"/>
              </a:spcBef>
              <a:buClr>
                <a:schemeClr val="accent5"/>
              </a:buClr>
              <a:buFont typeface="Arial" panose="020B0604020202020204" pitchFamily="34" charset="0"/>
              <a:buChar char="•"/>
              <a:defRPr/>
            </a:pPr>
            <a:r>
              <a:rPr lang="en-GB" sz="2800" u="none" dirty="0" smtClean="0">
                <a:latin typeface="+mj-lt"/>
              </a:rPr>
              <a:t>Cost-benefit </a:t>
            </a:r>
            <a:r>
              <a:rPr lang="en-GB" sz="2800" u="none" dirty="0">
                <a:latin typeface="+mj-lt"/>
              </a:rPr>
              <a:t>analyses</a:t>
            </a:r>
          </a:p>
        </p:txBody>
      </p:sp>
      <p:pic>
        <p:nvPicPr>
          <p:cNvPr id="4" name="Picture 2" descr="http://butshescrazy.files.wordpress.com/2012/08/warning-sig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852" y="1373306"/>
            <a:ext cx="5076834" cy="454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054752"/>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40" y="194601"/>
            <a:ext cx="8688388" cy="677108"/>
          </a:xfrm>
          <a:effectLst/>
        </p:spPr>
        <p:txBody>
          <a:bodyPr/>
          <a:lstStyle/>
          <a:p>
            <a:r>
              <a:rPr lang="en-GB" altLang="en-US" dirty="0" smtClean="0">
                <a:effectLst/>
              </a:rPr>
              <a:t>General AF Treatment Guidance</a:t>
            </a:r>
          </a:p>
        </p:txBody>
      </p:sp>
      <p:sp>
        <p:nvSpPr>
          <p:cNvPr id="4" name="Text Box 57"/>
          <p:cNvSpPr txBox="1">
            <a:spLocks noChangeArrowheads="1"/>
          </p:cNvSpPr>
          <p:nvPr/>
        </p:nvSpPr>
        <p:spPr bwMode="auto">
          <a:xfrm>
            <a:off x="304800" y="2575220"/>
            <a:ext cx="2254250" cy="159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000" tIns="46800" rIns="90000" bIns="46800">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eaLnBrk="1" hangingPunct="1">
              <a:lnSpc>
                <a:spcPct val="90000"/>
              </a:lnSpc>
              <a:spcBef>
                <a:spcPct val="0"/>
              </a:spcBef>
              <a:buClrTx/>
              <a:buSzTx/>
              <a:buFontTx/>
              <a:buNone/>
              <a:defRPr/>
            </a:pPr>
            <a:r>
              <a:rPr lang="en-GB" altLang="en-US" sz="1200" b="1" u="none" dirty="0" smtClean="0">
                <a:solidFill>
                  <a:schemeClr val="tx1"/>
                </a:solidFill>
                <a:latin typeface="+mj-lt"/>
                <a:ea typeface="MS PGothic" pitchFamily="34" charset="-128"/>
                <a:cs typeface="MS PGothic" pitchFamily="34" charset="-128"/>
              </a:rPr>
              <a:t>Dashed lines indicate less preferable or less validated options</a:t>
            </a:r>
            <a:r>
              <a:rPr lang="en-GB" altLang="en-US" sz="1200" b="1" u="none" dirty="0">
                <a:solidFill>
                  <a:schemeClr val="tx1"/>
                </a:solidFill>
                <a:latin typeface="+mj-lt"/>
                <a:ea typeface="MS PGothic" pitchFamily="34" charset="-128"/>
                <a:cs typeface="MS PGothic" pitchFamily="34" charset="-128"/>
              </a:rPr>
              <a:t>:</a:t>
            </a:r>
            <a:endParaRPr lang="en-GB" altLang="en-US" sz="1200" b="1" u="none" dirty="0" smtClean="0">
              <a:solidFill>
                <a:schemeClr val="tx1"/>
              </a:solidFill>
              <a:latin typeface="+mj-lt"/>
              <a:ea typeface="MS PGothic" pitchFamily="34" charset="-128"/>
              <a:cs typeface="MS PGothic" pitchFamily="34" charset="-128"/>
            </a:endParaRPr>
          </a:p>
          <a:p>
            <a:pPr eaLnBrk="1" hangingPunct="1">
              <a:lnSpc>
                <a:spcPct val="90000"/>
              </a:lnSpc>
              <a:spcBef>
                <a:spcPct val="0"/>
              </a:spcBef>
              <a:buClrTx/>
              <a:buSzTx/>
              <a:buFontTx/>
              <a:buNone/>
              <a:defRPr/>
            </a:pPr>
            <a:r>
              <a:rPr lang="en-GB" altLang="en-US" sz="1200" b="1" u="none" dirty="0" smtClean="0">
                <a:solidFill>
                  <a:schemeClr val="tx1"/>
                </a:solidFill>
                <a:latin typeface="+mj-lt"/>
                <a:ea typeface="MS PGothic" pitchFamily="34" charset="-128"/>
                <a:cs typeface="MS PGothic" pitchFamily="34" charset="-128"/>
              </a:rPr>
              <a:t>* = mechanical or rheumatic, </a:t>
            </a:r>
            <a:r>
              <a:rPr lang="en-GB" altLang="en-US" sz="1200" b="1" u="none" baseline="30000" dirty="0" smtClean="0">
                <a:solidFill>
                  <a:schemeClr val="tx1"/>
                </a:solidFill>
                <a:latin typeface="+mj-lt"/>
                <a:ea typeface="MS PGothic" pitchFamily="34" charset="-128"/>
                <a:cs typeface="MS PGothic" pitchFamily="34" charset="-128"/>
              </a:rPr>
              <a:t>† </a:t>
            </a:r>
            <a:r>
              <a:rPr lang="en-GB" altLang="en-US" sz="1200" b="1" u="none" dirty="0" smtClean="0">
                <a:solidFill>
                  <a:schemeClr val="tx1"/>
                </a:solidFill>
                <a:latin typeface="+mj-lt"/>
                <a:ea typeface="MS PGothic" pitchFamily="34" charset="-128"/>
                <a:cs typeface="MS PGothic" pitchFamily="34" charset="-128"/>
              </a:rPr>
              <a:t>= not </a:t>
            </a:r>
            <a:r>
              <a:rPr lang="ja-JP" altLang="en-GB" sz="1200" b="1" u="none" dirty="0" smtClean="0">
                <a:solidFill>
                  <a:schemeClr val="tx1"/>
                </a:solidFill>
                <a:latin typeface="+mj-lt"/>
                <a:ea typeface="MS PGothic" pitchFamily="34" charset="-128"/>
              </a:rPr>
              <a:t>“</a:t>
            </a:r>
            <a:r>
              <a:rPr lang="en-GB" altLang="ja-JP" sz="1200" b="1" u="none" dirty="0" smtClean="0">
                <a:solidFill>
                  <a:schemeClr val="tx1"/>
                </a:solidFill>
                <a:latin typeface="+mj-lt"/>
                <a:ea typeface="MS PGothic" pitchFamily="34" charset="-128"/>
              </a:rPr>
              <a:t>female</a:t>
            </a:r>
            <a:r>
              <a:rPr lang="ja-JP" altLang="en-GB" sz="1200" b="1" u="none" dirty="0" smtClean="0">
                <a:solidFill>
                  <a:schemeClr val="tx1"/>
                </a:solidFill>
                <a:latin typeface="+mj-lt"/>
                <a:ea typeface="MS PGothic" pitchFamily="34" charset="-128"/>
              </a:rPr>
              <a:t>”</a:t>
            </a:r>
            <a:r>
              <a:rPr lang="en-GB" altLang="ja-JP" sz="1200" b="1" u="none" dirty="0" smtClean="0">
                <a:solidFill>
                  <a:schemeClr val="tx1"/>
                </a:solidFill>
                <a:latin typeface="+mj-lt"/>
                <a:ea typeface="MS PGothic" pitchFamily="34" charset="-128"/>
              </a:rPr>
              <a:t> only </a:t>
            </a:r>
            <a:br>
              <a:rPr lang="en-GB" altLang="ja-JP" sz="1200" b="1" u="none" dirty="0" smtClean="0">
                <a:solidFill>
                  <a:schemeClr val="tx1"/>
                </a:solidFill>
                <a:latin typeface="+mj-lt"/>
                <a:ea typeface="MS PGothic" pitchFamily="34" charset="-128"/>
              </a:rPr>
            </a:br>
            <a:r>
              <a:rPr lang="en-GB" altLang="ja-JP" sz="1200" b="1" u="none" baseline="30000" dirty="0" smtClean="0">
                <a:solidFill>
                  <a:schemeClr val="tx1"/>
                </a:solidFill>
                <a:latin typeface="+mj-lt"/>
                <a:ea typeface="MS PGothic" pitchFamily="34" charset="-128"/>
              </a:rPr>
              <a:t>§</a:t>
            </a:r>
            <a:r>
              <a:rPr lang="en-GB" altLang="ja-JP" sz="1200" b="1" u="none" dirty="0" smtClean="0">
                <a:solidFill>
                  <a:schemeClr val="tx1"/>
                </a:solidFill>
                <a:latin typeface="+mj-lt"/>
                <a:ea typeface="MS PGothic" pitchFamily="34" charset="-128"/>
              </a:rPr>
              <a:t>= dual antiplatelet therapy preferred </a:t>
            </a:r>
            <a:br>
              <a:rPr lang="en-GB" altLang="ja-JP" sz="1200" b="1" u="none" dirty="0" smtClean="0">
                <a:solidFill>
                  <a:schemeClr val="tx1"/>
                </a:solidFill>
                <a:latin typeface="+mj-lt"/>
                <a:ea typeface="MS PGothic" pitchFamily="34" charset="-128"/>
              </a:rPr>
            </a:br>
            <a:r>
              <a:rPr lang="en-GB" altLang="ja-JP" sz="1200" b="1" u="none" baseline="30000" dirty="0" smtClean="0">
                <a:solidFill>
                  <a:schemeClr val="tx1"/>
                </a:solidFill>
                <a:latin typeface="+mj-lt"/>
                <a:ea typeface="MS PGothic" pitchFamily="34" charset="-128"/>
              </a:rPr>
              <a:t>‡</a:t>
            </a:r>
            <a:r>
              <a:rPr lang="en-GB" altLang="ja-JP" sz="1200" b="1" u="none" dirty="0" smtClean="0">
                <a:solidFill>
                  <a:schemeClr val="tx1"/>
                </a:solidFill>
                <a:latin typeface="+mj-lt"/>
                <a:ea typeface="MS PGothic" pitchFamily="34" charset="-128"/>
              </a:rPr>
              <a:t> = see SPC for specific indications</a:t>
            </a:r>
            <a:endParaRPr lang="en-GB" altLang="en-US" sz="1200" b="1" u="none" dirty="0" smtClean="0">
              <a:solidFill>
                <a:schemeClr val="tx1"/>
              </a:solidFill>
              <a:latin typeface="+mj-lt"/>
              <a:ea typeface="MS PGothic" pitchFamily="34" charset="-128"/>
              <a:cs typeface="MS PGothic" pitchFamily="34" charset="-128"/>
            </a:endParaRPr>
          </a:p>
        </p:txBody>
      </p:sp>
      <p:sp>
        <p:nvSpPr>
          <p:cNvPr id="5" name="Rectangle 17"/>
          <p:cNvSpPr>
            <a:spLocks noChangeArrowheads="1"/>
          </p:cNvSpPr>
          <p:nvPr/>
        </p:nvSpPr>
        <p:spPr bwMode="auto">
          <a:xfrm>
            <a:off x="5908675" y="2827214"/>
            <a:ext cx="2987675" cy="6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lgn="ctr" eaLnBrk="1" hangingPunct="1">
              <a:spcBef>
                <a:spcPct val="0"/>
              </a:spcBef>
              <a:buClrTx/>
              <a:buSzTx/>
              <a:buFontTx/>
              <a:buNone/>
            </a:pPr>
            <a:r>
              <a:rPr lang="en-GB" altLang="en-US" sz="1200" b="1" u="none" dirty="0">
                <a:solidFill>
                  <a:schemeClr val="tx1"/>
                </a:solidFill>
                <a:latin typeface="+mj-lt"/>
              </a:rPr>
              <a:t>Modified from the 2012 focused update of the ESC Guidelines for the management of atrial fibrillation</a:t>
            </a:r>
          </a:p>
        </p:txBody>
      </p:sp>
      <p:sp>
        <p:nvSpPr>
          <p:cNvPr id="6" name="Rectangle 59"/>
          <p:cNvSpPr>
            <a:spLocks noChangeArrowheads="1"/>
          </p:cNvSpPr>
          <p:nvPr/>
        </p:nvSpPr>
        <p:spPr bwMode="auto">
          <a:xfrm>
            <a:off x="0" y="6591870"/>
            <a:ext cx="60299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eaLnBrk="1" hangingPunct="1">
              <a:spcBef>
                <a:spcPct val="0"/>
              </a:spcBef>
              <a:buClrTx/>
              <a:buSzTx/>
              <a:buFontTx/>
              <a:buNone/>
            </a:pPr>
            <a:r>
              <a:rPr lang="en-GB" altLang="en-US" sz="1600" u="none" dirty="0">
                <a:solidFill>
                  <a:schemeClr val="tx1"/>
                </a:solidFill>
                <a:latin typeface="+mj-lt"/>
              </a:rPr>
              <a:t>Camm </a:t>
            </a:r>
            <a:r>
              <a:rPr lang="en-GB" altLang="en-US" sz="1600" u="none" dirty="0" smtClean="0">
                <a:solidFill>
                  <a:schemeClr val="tx1"/>
                </a:solidFill>
                <a:latin typeface="+mj-lt"/>
              </a:rPr>
              <a:t>AJ, et al. </a:t>
            </a:r>
            <a:r>
              <a:rPr lang="en-GB" altLang="en-US" sz="1600" i="1" u="none" dirty="0" smtClean="0">
                <a:solidFill>
                  <a:schemeClr val="tx1"/>
                </a:solidFill>
                <a:latin typeface="+mj-lt"/>
              </a:rPr>
              <a:t>Europace</a:t>
            </a:r>
            <a:r>
              <a:rPr lang="en-GB" altLang="en-US" sz="1600" u="none" dirty="0">
                <a:solidFill>
                  <a:schemeClr val="tx1"/>
                </a:solidFill>
                <a:latin typeface="+mj-lt"/>
              </a:rPr>
              <a:t>. </a:t>
            </a:r>
            <a:r>
              <a:rPr lang="en-GB" altLang="en-US" sz="1600" u="none" dirty="0" smtClean="0">
                <a:solidFill>
                  <a:schemeClr val="tx1"/>
                </a:solidFill>
                <a:latin typeface="+mj-lt"/>
              </a:rPr>
              <a:t>2012;14:1385-1413.</a:t>
            </a:r>
            <a:r>
              <a:rPr lang="en-GB" altLang="en-US" sz="1600" u="none" baseline="30000" dirty="0" smtClean="0">
                <a:solidFill>
                  <a:schemeClr val="tx1"/>
                </a:solidFill>
                <a:latin typeface="+mj-lt"/>
              </a:rPr>
              <a:t>[12]</a:t>
            </a:r>
            <a:endParaRPr lang="en-GB" altLang="en-US" sz="1600" u="none" dirty="0">
              <a:solidFill>
                <a:schemeClr val="tx1"/>
              </a:solidFill>
              <a:latin typeface="+mj-lt"/>
            </a:endParaRPr>
          </a:p>
        </p:txBody>
      </p:sp>
      <p:sp>
        <p:nvSpPr>
          <p:cNvPr id="7" name="Line 36"/>
          <p:cNvSpPr>
            <a:spLocks noChangeShapeType="1"/>
          </p:cNvSpPr>
          <p:nvPr/>
        </p:nvSpPr>
        <p:spPr bwMode="auto">
          <a:xfrm flipH="1">
            <a:off x="1546225" y="5404249"/>
            <a:ext cx="0" cy="323850"/>
          </a:xfrm>
          <a:prstGeom prst="line">
            <a:avLst/>
          </a:prstGeom>
          <a:noFill/>
          <a:ln w="28575">
            <a:solidFill>
              <a:schemeClr val="tx2"/>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000" tIns="46800" rIns="90000" bIns="46800">
            <a:spAutoFit/>
          </a:bodyPr>
          <a:lstStyle/>
          <a:p>
            <a:pPr>
              <a:defRPr/>
            </a:pPr>
            <a:endParaRPr lang="en-US" u="none" dirty="0">
              <a:latin typeface="+mj-lt"/>
              <a:ea typeface="ＭＳ Ｐゴシック" charset="0"/>
            </a:endParaRPr>
          </a:p>
        </p:txBody>
      </p:sp>
      <p:sp>
        <p:nvSpPr>
          <p:cNvPr id="8" name="Line 54"/>
          <p:cNvSpPr>
            <a:spLocks noChangeShapeType="1"/>
          </p:cNvSpPr>
          <p:nvPr/>
        </p:nvSpPr>
        <p:spPr bwMode="auto">
          <a:xfrm flipH="1">
            <a:off x="8177213" y="5420124"/>
            <a:ext cx="0" cy="307975"/>
          </a:xfrm>
          <a:prstGeom prst="line">
            <a:avLst/>
          </a:prstGeom>
          <a:noFill/>
          <a:ln w="28575">
            <a:solidFill>
              <a:schemeClr val="tx2"/>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000" tIns="46800" rIns="90000" bIns="46800">
            <a:spAutoFit/>
          </a:bodyPr>
          <a:lstStyle/>
          <a:p>
            <a:pPr>
              <a:defRPr/>
            </a:pPr>
            <a:endParaRPr lang="en-US" u="none" dirty="0">
              <a:latin typeface="+mj-lt"/>
              <a:ea typeface="ＭＳ Ｐゴシック" charset="0"/>
            </a:endParaRPr>
          </a:p>
        </p:txBody>
      </p:sp>
      <p:sp>
        <p:nvSpPr>
          <p:cNvPr id="9" name="Line 55"/>
          <p:cNvSpPr>
            <a:spLocks noChangeShapeType="1"/>
          </p:cNvSpPr>
          <p:nvPr/>
        </p:nvSpPr>
        <p:spPr bwMode="auto">
          <a:xfrm flipH="1">
            <a:off x="6519863" y="5420124"/>
            <a:ext cx="0" cy="307975"/>
          </a:xfrm>
          <a:prstGeom prst="line">
            <a:avLst/>
          </a:prstGeom>
          <a:noFill/>
          <a:ln w="28575">
            <a:solidFill>
              <a:schemeClr val="tx2"/>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000" tIns="46800" rIns="90000" bIns="46800">
            <a:spAutoFit/>
          </a:bodyPr>
          <a:lstStyle/>
          <a:p>
            <a:pPr>
              <a:defRPr/>
            </a:pPr>
            <a:endParaRPr lang="en-US" u="none" dirty="0">
              <a:latin typeface="+mj-lt"/>
              <a:ea typeface="ＭＳ Ｐゴシック" charset="0"/>
            </a:endParaRPr>
          </a:p>
        </p:txBody>
      </p:sp>
      <p:sp>
        <p:nvSpPr>
          <p:cNvPr id="10" name="TextBox 7"/>
          <p:cNvSpPr txBox="1">
            <a:spLocks noChangeArrowheads="1"/>
          </p:cNvSpPr>
          <p:nvPr/>
        </p:nvSpPr>
        <p:spPr bwMode="auto">
          <a:xfrm>
            <a:off x="897055" y="5728070"/>
            <a:ext cx="1297202" cy="757266"/>
          </a:xfrm>
          <a:prstGeom prst="rect">
            <a:avLst/>
          </a:prstGeom>
          <a:solidFill>
            <a:schemeClr val="accent3"/>
          </a:solidFill>
          <a:ln w="28575">
            <a:solidFill>
              <a:schemeClr val="tx2"/>
            </a:solidFill>
            <a:miter lim="800000"/>
            <a:headEnd/>
            <a:tailEnd/>
          </a:ln>
        </p:spPr>
        <p:txBody>
          <a:bodyPr>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lgn="ctr" eaLnBrk="1" hangingPunct="1">
              <a:lnSpc>
                <a:spcPct val="90000"/>
              </a:lnSpc>
              <a:spcBef>
                <a:spcPct val="0"/>
              </a:spcBef>
              <a:buClrTx/>
              <a:buSzTx/>
              <a:buFontTx/>
              <a:buNone/>
            </a:pPr>
            <a:r>
              <a:rPr lang="en-GB" altLang="en-US" sz="1200" b="1" u="none" dirty="0">
                <a:solidFill>
                  <a:schemeClr val="bg2"/>
                </a:solidFill>
                <a:latin typeface="+mj-lt"/>
                <a:ea typeface="MS PGothic" pitchFamily="34" charset="-128"/>
              </a:rPr>
              <a:t>Consider</a:t>
            </a:r>
          </a:p>
          <a:p>
            <a:pPr algn="ctr" eaLnBrk="1" hangingPunct="1">
              <a:lnSpc>
                <a:spcPct val="90000"/>
              </a:lnSpc>
              <a:spcBef>
                <a:spcPct val="0"/>
              </a:spcBef>
              <a:buClrTx/>
              <a:buSzTx/>
              <a:buFontTx/>
              <a:buNone/>
            </a:pPr>
            <a:r>
              <a:rPr lang="en-GB" altLang="en-US" sz="1200" b="1" u="none" dirty="0">
                <a:solidFill>
                  <a:schemeClr val="bg2"/>
                </a:solidFill>
                <a:latin typeface="+mj-lt"/>
                <a:ea typeface="MS PGothic" pitchFamily="34" charset="-128"/>
              </a:rPr>
              <a:t>ASA + clopidogrel or ASA only</a:t>
            </a:r>
            <a:r>
              <a:rPr lang="en-GB" altLang="en-US" sz="1200" b="1" u="none" baseline="30000" dirty="0">
                <a:solidFill>
                  <a:schemeClr val="bg2"/>
                </a:solidFill>
                <a:latin typeface="+mj-lt"/>
                <a:ea typeface="MS PGothic" pitchFamily="34" charset="-128"/>
              </a:rPr>
              <a:t>§</a:t>
            </a:r>
          </a:p>
        </p:txBody>
      </p:sp>
      <p:sp>
        <p:nvSpPr>
          <p:cNvPr id="11" name="TextBox 7"/>
          <p:cNvSpPr txBox="1">
            <a:spLocks noChangeArrowheads="1"/>
          </p:cNvSpPr>
          <p:nvPr/>
        </p:nvSpPr>
        <p:spPr bwMode="auto">
          <a:xfrm>
            <a:off x="7586663" y="5728099"/>
            <a:ext cx="1179512" cy="755650"/>
          </a:xfrm>
          <a:prstGeom prst="rect">
            <a:avLst/>
          </a:prstGeom>
          <a:solidFill>
            <a:schemeClr val="tx1"/>
          </a:solidFill>
          <a:ln w="28575">
            <a:solidFill>
              <a:schemeClr val="tx2"/>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lnSpc>
                <a:spcPct val="90000"/>
              </a:lnSpc>
              <a:defRPr/>
            </a:pPr>
            <a:r>
              <a:rPr lang="en-GB" sz="1200" u="none" dirty="0">
                <a:solidFill>
                  <a:schemeClr val="bg2"/>
                </a:solidFill>
                <a:latin typeface="+mj-lt"/>
                <a:ea typeface="ＭＳ Ｐゴシック" pitchFamily="34" charset="-128"/>
              </a:rPr>
              <a:t>Consider </a:t>
            </a:r>
            <a:r>
              <a:rPr lang="en-GB" sz="1200" u="none" dirty="0" smtClean="0">
                <a:solidFill>
                  <a:schemeClr val="bg2"/>
                </a:solidFill>
                <a:latin typeface="+mj-lt"/>
                <a:ea typeface="ＭＳ Ｐゴシック" pitchFamily="34" charset="-128"/>
              </a:rPr>
              <a:t>LAAO, </a:t>
            </a:r>
          </a:p>
          <a:p>
            <a:pPr algn="ctr">
              <a:lnSpc>
                <a:spcPct val="90000"/>
              </a:lnSpc>
              <a:defRPr/>
            </a:pPr>
            <a:r>
              <a:rPr lang="en-GB" sz="1200" u="none" dirty="0" smtClean="0">
                <a:solidFill>
                  <a:schemeClr val="bg2"/>
                </a:solidFill>
                <a:latin typeface="+mj-lt"/>
                <a:ea typeface="ＭＳ Ｐゴシック" pitchFamily="34" charset="-128"/>
              </a:rPr>
              <a:t>or LAA excision</a:t>
            </a:r>
            <a:endParaRPr lang="en-GB" sz="1200" u="none" dirty="0">
              <a:solidFill>
                <a:schemeClr val="bg2"/>
              </a:solidFill>
              <a:latin typeface="+mj-lt"/>
              <a:ea typeface="ＭＳ Ｐゴシック" pitchFamily="34" charset="-128"/>
            </a:endParaRPr>
          </a:p>
        </p:txBody>
      </p:sp>
      <p:sp>
        <p:nvSpPr>
          <p:cNvPr id="12" name="TextBox 7"/>
          <p:cNvSpPr txBox="1">
            <a:spLocks noChangeArrowheads="1"/>
          </p:cNvSpPr>
          <p:nvPr/>
        </p:nvSpPr>
        <p:spPr bwMode="auto">
          <a:xfrm>
            <a:off x="195263" y="4932761"/>
            <a:ext cx="2700337" cy="460375"/>
          </a:xfrm>
          <a:prstGeom prst="rect">
            <a:avLst/>
          </a:prstGeom>
          <a:solidFill>
            <a:schemeClr val="accent2"/>
          </a:solidFill>
          <a:ln w="28575">
            <a:solidFill>
              <a:schemeClr val="tx2"/>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defRPr/>
            </a:pPr>
            <a:r>
              <a:rPr lang="en-GB" sz="1200" u="none" dirty="0" smtClean="0">
                <a:solidFill>
                  <a:schemeClr val="bg2"/>
                </a:solidFill>
                <a:latin typeface="+mj-lt"/>
                <a:ea typeface="ＭＳ Ｐゴシック" pitchFamily="34" charset="-128"/>
              </a:rPr>
              <a:t>CHA</a:t>
            </a:r>
            <a:r>
              <a:rPr lang="en-GB" sz="1200" u="none" baseline="-25000" dirty="0" smtClean="0">
                <a:solidFill>
                  <a:schemeClr val="bg2"/>
                </a:solidFill>
                <a:latin typeface="+mj-lt"/>
                <a:ea typeface="ＭＳ Ｐゴシック" pitchFamily="34" charset="-128"/>
              </a:rPr>
              <a:t>2</a:t>
            </a:r>
            <a:r>
              <a:rPr lang="en-GB" sz="1200" u="none" dirty="0" smtClean="0">
                <a:solidFill>
                  <a:schemeClr val="bg2"/>
                </a:solidFill>
                <a:latin typeface="+mj-lt"/>
                <a:ea typeface="ＭＳ Ｐゴシック" pitchFamily="34" charset="-128"/>
              </a:rPr>
              <a:t>DS</a:t>
            </a:r>
            <a:r>
              <a:rPr lang="en-GB" sz="1200" u="none" baseline="-25000" dirty="0" smtClean="0">
                <a:solidFill>
                  <a:schemeClr val="bg2"/>
                </a:solidFill>
                <a:latin typeface="+mj-lt"/>
                <a:ea typeface="ＭＳ Ｐゴシック" pitchFamily="34" charset="-128"/>
              </a:rPr>
              <a:t>2</a:t>
            </a:r>
            <a:r>
              <a:rPr lang="en-GB" sz="1200" u="none" dirty="0" smtClean="0">
                <a:solidFill>
                  <a:schemeClr val="bg2"/>
                </a:solidFill>
                <a:latin typeface="+mj-lt"/>
                <a:ea typeface="ＭＳ Ｐゴシック" pitchFamily="34" charset="-128"/>
              </a:rPr>
              <a:t>-VASc:1 </a:t>
            </a:r>
            <a:r>
              <a:rPr lang="en-GB" sz="1200" u="none" dirty="0">
                <a:solidFill>
                  <a:schemeClr val="bg2"/>
                </a:solidFill>
                <a:latin typeface="+mj-lt"/>
                <a:ea typeface="ＭＳ Ｐゴシック" pitchFamily="34" charset="-128"/>
              </a:rPr>
              <a:t>and not suitable </a:t>
            </a:r>
            <a:r>
              <a:rPr lang="en-GB" sz="1200" u="none" dirty="0" smtClean="0">
                <a:solidFill>
                  <a:schemeClr val="bg2"/>
                </a:solidFill>
                <a:latin typeface="+mj-lt"/>
                <a:ea typeface="ＭＳ Ｐゴシック" pitchFamily="34" charset="-128"/>
              </a:rPr>
              <a:t>for, </a:t>
            </a:r>
            <a:r>
              <a:rPr lang="en-GB" sz="1200" u="none" dirty="0">
                <a:solidFill>
                  <a:schemeClr val="bg2"/>
                </a:solidFill>
                <a:latin typeface="+mj-lt"/>
                <a:ea typeface="ＭＳ Ｐゴシック" pitchFamily="34" charset="-128"/>
              </a:rPr>
              <a:t>or refusing NOAC or warfarin</a:t>
            </a:r>
          </a:p>
        </p:txBody>
      </p:sp>
      <p:sp>
        <p:nvSpPr>
          <p:cNvPr id="13" name="TextBox 7"/>
          <p:cNvSpPr txBox="1">
            <a:spLocks noChangeArrowheads="1"/>
          </p:cNvSpPr>
          <p:nvPr/>
        </p:nvSpPr>
        <p:spPr bwMode="auto">
          <a:xfrm>
            <a:off x="5757863" y="4954986"/>
            <a:ext cx="1525587" cy="461963"/>
          </a:xfrm>
          <a:prstGeom prst="rect">
            <a:avLst/>
          </a:prstGeom>
          <a:solidFill>
            <a:schemeClr val="accent2"/>
          </a:solidFill>
          <a:ln w="28575">
            <a:solidFill>
              <a:schemeClr val="tx2"/>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defRPr/>
            </a:pPr>
            <a:r>
              <a:rPr lang="en-GB" sz="1200" u="none" dirty="0" smtClean="0">
                <a:solidFill>
                  <a:schemeClr val="bg2"/>
                </a:solidFill>
                <a:latin typeface="+mj-lt"/>
                <a:ea typeface="ＭＳ Ｐゴシック" pitchFamily="34" charset="-128"/>
              </a:rPr>
              <a:t>CHA</a:t>
            </a:r>
            <a:r>
              <a:rPr lang="en-GB" sz="1200" u="none" baseline="-25000" dirty="0" smtClean="0">
                <a:solidFill>
                  <a:schemeClr val="bg2"/>
                </a:solidFill>
                <a:latin typeface="+mj-lt"/>
                <a:ea typeface="ＭＳ Ｐゴシック" pitchFamily="34" charset="-128"/>
              </a:rPr>
              <a:t>2</a:t>
            </a:r>
            <a:r>
              <a:rPr lang="en-GB" sz="1200" u="none" dirty="0" smtClean="0">
                <a:solidFill>
                  <a:schemeClr val="bg2"/>
                </a:solidFill>
                <a:latin typeface="+mj-lt"/>
                <a:ea typeface="ＭＳ Ｐゴシック" pitchFamily="34" charset="-128"/>
              </a:rPr>
              <a:t>DS</a:t>
            </a:r>
            <a:r>
              <a:rPr lang="en-GB" sz="1200" u="none" baseline="-25000" dirty="0" smtClean="0">
                <a:solidFill>
                  <a:schemeClr val="bg2"/>
                </a:solidFill>
                <a:latin typeface="+mj-lt"/>
                <a:ea typeface="ＭＳ Ｐゴシック" pitchFamily="34" charset="-128"/>
              </a:rPr>
              <a:t>2</a:t>
            </a:r>
            <a:r>
              <a:rPr lang="en-GB" sz="1200" u="none" dirty="0" smtClean="0">
                <a:solidFill>
                  <a:schemeClr val="bg2"/>
                </a:solidFill>
                <a:latin typeface="+mj-lt"/>
                <a:ea typeface="ＭＳ Ｐゴシック" pitchFamily="34" charset="-128"/>
              </a:rPr>
              <a:t>-VASc:</a:t>
            </a:r>
            <a:r>
              <a:rPr lang="en-GB" sz="1200" u="none" dirty="0" smtClean="0">
                <a:solidFill>
                  <a:schemeClr val="bg2"/>
                </a:solidFill>
                <a:latin typeface="+mj-lt"/>
                <a:ea typeface="ＭＳ Ｐゴシック" pitchFamily="34" charset="-128"/>
                <a:sym typeface="Symbol" pitchFamily="18" charset="2"/>
              </a:rPr>
              <a:t></a:t>
            </a:r>
            <a:r>
              <a:rPr lang="en-GB" sz="1200" u="none" dirty="0">
                <a:solidFill>
                  <a:schemeClr val="bg2"/>
                </a:solidFill>
                <a:latin typeface="+mj-lt"/>
                <a:ea typeface="ＭＳ Ｐゴシック" pitchFamily="34" charset="-128"/>
                <a:sym typeface="Symbol" pitchFamily="18" charset="2"/>
              </a:rPr>
              <a:t>2</a:t>
            </a:r>
            <a:r>
              <a:rPr lang="en-GB" sz="1200" u="none" dirty="0">
                <a:solidFill>
                  <a:schemeClr val="bg2"/>
                </a:solidFill>
                <a:latin typeface="+mj-lt"/>
                <a:ea typeface="ＭＳ Ｐゴシック" pitchFamily="34" charset="-128"/>
              </a:rPr>
              <a:t> </a:t>
            </a:r>
            <a:r>
              <a:rPr lang="en-GB" sz="1200" u="none" dirty="0" smtClean="0">
                <a:solidFill>
                  <a:schemeClr val="bg2"/>
                </a:solidFill>
                <a:latin typeface="+mj-lt"/>
                <a:ea typeface="ＭＳ Ｐゴシック" pitchFamily="34" charset="-128"/>
              </a:rPr>
              <a:t>refusing OAC</a:t>
            </a:r>
            <a:endParaRPr lang="en-GB" sz="1200" u="none" dirty="0">
              <a:solidFill>
                <a:schemeClr val="bg2"/>
              </a:solidFill>
              <a:latin typeface="+mj-lt"/>
              <a:ea typeface="ＭＳ Ｐゴシック" pitchFamily="34" charset="-128"/>
            </a:endParaRPr>
          </a:p>
        </p:txBody>
      </p:sp>
      <p:sp>
        <p:nvSpPr>
          <p:cNvPr id="14" name="TextBox 7"/>
          <p:cNvSpPr txBox="1">
            <a:spLocks noChangeArrowheads="1"/>
          </p:cNvSpPr>
          <p:nvPr/>
        </p:nvSpPr>
        <p:spPr bwMode="auto">
          <a:xfrm>
            <a:off x="5872317" y="5728070"/>
            <a:ext cx="1295614" cy="757266"/>
          </a:xfrm>
          <a:prstGeom prst="rect">
            <a:avLst/>
          </a:prstGeom>
          <a:solidFill>
            <a:schemeClr val="accent3"/>
          </a:solidFill>
          <a:ln w="28575">
            <a:solidFill>
              <a:schemeClr val="tx2"/>
            </a:solidFill>
            <a:miter lim="800000"/>
            <a:headEnd/>
            <a:tailEnd/>
          </a:ln>
        </p:spPr>
        <p:txBody>
          <a:bodyPr>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lgn="ctr" eaLnBrk="1" hangingPunct="1">
              <a:lnSpc>
                <a:spcPct val="90000"/>
              </a:lnSpc>
              <a:spcBef>
                <a:spcPct val="0"/>
              </a:spcBef>
              <a:buClrTx/>
              <a:buSzTx/>
              <a:buFontTx/>
              <a:buNone/>
            </a:pPr>
            <a:r>
              <a:rPr lang="en-GB" altLang="en-US" sz="1200" b="1" u="none" dirty="0">
                <a:solidFill>
                  <a:schemeClr val="bg2"/>
                </a:solidFill>
                <a:latin typeface="+mj-lt"/>
                <a:ea typeface="MS PGothic" pitchFamily="34" charset="-128"/>
              </a:rPr>
              <a:t>Consider</a:t>
            </a:r>
          </a:p>
          <a:p>
            <a:pPr algn="ctr" eaLnBrk="1" hangingPunct="1">
              <a:lnSpc>
                <a:spcPct val="90000"/>
              </a:lnSpc>
              <a:spcBef>
                <a:spcPct val="0"/>
              </a:spcBef>
              <a:buClrTx/>
              <a:buSzTx/>
              <a:buFontTx/>
              <a:buNone/>
            </a:pPr>
            <a:r>
              <a:rPr lang="en-GB" altLang="en-US" sz="1200" b="1" u="none" dirty="0">
                <a:solidFill>
                  <a:schemeClr val="bg2"/>
                </a:solidFill>
                <a:latin typeface="+mj-lt"/>
                <a:ea typeface="MS PGothic" pitchFamily="34" charset="-128"/>
              </a:rPr>
              <a:t>ASA + clopidogrel or ASA only</a:t>
            </a:r>
            <a:r>
              <a:rPr lang="en-GB" altLang="en-US" sz="1200" b="1" u="none" baseline="30000" dirty="0">
                <a:solidFill>
                  <a:schemeClr val="bg2"/>
                </a:solidFill>
                <a:latin typeface="+mj-lt"/>
                <a:ea typeface="MS PGothic" pitchFamily="34" charset="-128"/>
              </a:rPr>
              <a:t>§</a:t>
            </a:r>
          </a:p>
        </p:txBody>
      </p:sp>
      <p:cxnSp>
        <p:nvCxnSpPr>
          <p:cNvPr id="15" name="Elbow Connector 25"/>
          <p:cNvCxnSpPr>
            <a:cxnSpLocks noChangeShapeType="1"/>
            <a:stCxn id="37" idx="1"/>
            <a:endCxn id="12" idx="0"/>
          </p:cNvCxnSpPr>
          <p:nvPr/>
        </p:nvCxnSpPr>
        <p:spPr bwMode="auto">
          <a:xfrm rot="10800000" flipV="1">
            <a:off x="1545433" y="4309747"/>
            <a:ext cx="1442243" cy="623013"/>
          </a:xfrm>
          <a:prstGeom prst="bentConnector2">
            <a:avLst/>
          </a:prstGeom>
          <a:noFill/>
          <a:ln w="28575">
            <a:solidFill>
              <a:schemeClr val="tx2"/>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6" name="Elbow Connector 29"/>
          <p:cNvCxnSpPr>
            <a:cxnSpLocks noChangeShapeType="1"/>
            <a:stCxn id="37" idx="3"/>
            <a:endCxn id="25" idx="0"/>
          </p:cNvCxnSpPr>
          <p:nvPr/>
        </p:nvCxnSpPr>
        <p:spPr bwMode="auto">
          <a:xfrm>
            <a:off x="5656263" y="4309748"/>
            <a:ext cx="2520950" cy="648413"/>
          </a:xfrm>
          <a:prstGeom prst="bentConnector2">
            <a:avLst/>
          </a:prstGeom>
          <a:noFill/>
          <a:ln w="28575">
            <a:solidFill>
              <a:schemeClr val="tx2"/>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7" name="TextBox 5"/>
          <p:cNvSpPr txBox="1">
            <a:spLocks noChangeArrowheads="1"/>
          </p:cNvSpPr>
          <p:nvPr/>
        </p:nvSpPr>
        <p:spPr bwMode="auto">
          <a:xfrm>
            <a:off x="3517651" y="1184741"/>
            <a:ext cx="1495923" cy="313932"/>
          </a:xfrm>
          <a:prstGeom prst="rect">
            <a:avLst/>
          </a:prstGeom>
          <a:solidFill>
            <a:schemeClr val="accent3"/>
          </a:solidFill>
          <a:ln w="28575">
            <a:solidFill>
              <a:schemeClr val="tx2"/>
            </a:solidFill>
            <a:miter lim="800000"/>
            <a:headEnd/>
            <a:tailEnd/>
          </a:ln>
        </p:spPr>
        <p:txBody>
          <a:bodyPr wrap="none">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lgn="ctr" eaLnBrk="1" hangingPunct="1">
              <a:lnSpc>
                <a:spcPct val="90000"/>
              </a:lnSpc>
              <a:spcBef>
                <a:spcPct val="0"/>
              </a:spcBef>
              <a:buClrTx/>
              <a:buSzTx/>
              <a:buFontTx/>
              <a:buNone/>
            </a:pPr>
            <a:r>
              <a:rPr lang="en-GB" altLang="en-US" sz="1600" b="1" u="none" dirty="0">
                <a:solidFill>
                  <a:schemeClr val="bg2"/>
                </a:solidFill>
                <a:latin typeface="+mj-lt"/>
                <a:ea typeface="MS PGothic" pitchFamily="34" charset="-128"/>
              </a:rPr>
              <a:t>Nonvalvular* </a:t>
            </a:r>
          </a:p>
        </p:txBody>
      </p:sp>
      <p:cxnSp>
        <p:nvCxnSpPr>
          <p:cNvPr id="18" name="Elbow Connector 15"/>
          <p:cNvCxnSpPr>
            <a:cxnSpLocks noChangeShapeType="1"/>
            <a:stCxn id="20" idx="2"/>
            <a:endCxn id="31" idx="0"/>
          </p:cNvCxnSpPr>
          <p:nvPr/>
        </p:nvCxnSpPr>
        <p:spPr bwMode="auto">
          <a:xfrm rot="16200000" flipH="1">
            <a:off x="4428696" y="2387821"/>
            <a:ext cx="406490" cy="732656"/>
          </a:xfrm>
          <a:prstGeom prst="bentConnector3">
            <a:avLst>
              <a:gd name="adj1" fmla="val 50000"/>
            </a:avLst>
          </a:prstGeom>
          <a:noFill/>
          <a:ln w="28575">
            <a:solidFill>
              <a:schemeClr val="tx2"/>
            </a:solidFill>
            <a:miter lim="800000"/>
            <a:headEnd/>
            <a:tailEnd type="arrow" w="med" len="med"/>
          </a:ln>
          <a:extLst>
            <a:ext uri="{909E8E84-426E-40DD-AFC4-6F175D3DCCD1}">
              <a14:hiddenFill xmlns:a14="http://schemas.microsoft.com/office/drawing/2010/main">
                <a:noFill/>
              </a14:hiddenFill>
            </a:ext>
          </a:extLst>
        </p:spPr>
      </p:cxnSp>
      <p:cxnSp>
        <p:nvCxnSpPr>
          <p:cNvPr id="19" name="Elbow Connector 26"/>
          <p:cNvCxnSpPr>
            <a:cxnSpLocks noChangeShapeType="1"/>
            <a:stCxn id="20" idx="2"/>
            <a:endCxn id="30" idx="0"/>
          </p:cNvCxnSpPr>
          <p:nvPr/>
        </p:nvCxnSpPr>
        <p:spPr bwMode="auto">
          <a:xfrm rot="5400000">
            <a:off x="3704919" y="2396840"/>
            <a:ext cx="406631" cy="714758"/>
          </a:xfrm>
          <a:prstGeom prst="bentConnector3">
            <a:avLst>
              <a:gd name="adj1" fmla="val 50000"/>
            </a:avLst>
          </a:prstGeom>
          <a:noFill/>
          <a:ln w="28575">
            <a:solidFill>
              <a:schemeClr val="tx2"/>
            </a:solidFill>
            <a:miter lim="800000"/>
            <a:headEnd/>
            <a:tailEnd type="arrow" w="med" len="med"/>
          </a:ln>
          <a:extLst>
            <a:ext uri="{909E8E84-426E-40DD-AFC4-6F175D3DCCD1}">
              <a14:hiddenFill xmlns:a14="http://schemas.microsoft.com/office/drawing/2010/main">
                <a:noFill/>
              </a14:hiddenFill>
            </a:ext>
          </a:extLst>
        </p:spPr>
      </p:cxnSp>
      <p:sp>
        <p:nvSpPr>
          <p:cNvPr id="20" name="TextBox 12"/>
          <p:cNvSpPr txBox="1">
            <a:spLocks noChangeArrowheads="1"/>
          </p:cNvSpPr>
          <p:nvPr/>
        </p:nvSpPr>
        <p:spPr bwMode="auto">
          <a:xfrm>
            <a:off x="3465513" y="2239985"/>
            <a:ext cx="1600200" cy="310919"/>
          </a:xfrm>
          <a:prstGeom prst="rect">
            <a:avLst/>
          </a:prstGeom>
          <a:solidFill>
            <a:schemeClr val="accent2"/>
          </a:solidFill>
          <a:ln w="28575">
            <a:solidFill>
              <a:schemeClr val="tx2"/>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lnSpc>
                <a:spcPct val="110000"/>
              </a:lnSpc>
              <a:defRPr/>
            </a:pPr>
            <a:r>
              <a:rPr lang="en-GB" sz="1400" u="none" dirty="0" smtClean="0">
                <a:solidFill>
                  <a:schemeClr val="bg2"/>
                </a:solidFill>
                <a:latin typeface="+mj-lt"/>
                <a:ea typeface="ＭＳ Ｐゴシック" pitchFamily="34" charset="-128"/>
              </a:rPr>
              <a:t>Assess TE Risk</a:t>
            </a:r>
            <a:endParaRPr lang="en-GB" sz="1400" u="none" dirty="0">
              <a:solidFill>
                <a:schemeClr val="bg2"/>
              </a:solidFill>
              <a:latin typeface="+mj-lt"/>
              <a:ea typeface="ＭＳ Ｐゴシック" pitchFamily="34" charset="-128"/>
            </a:endParaRPr>
          </a:p>
        </p:txBody>
      </p:sp>
      <p:sp>
        <p:nvSpPr>
          <p:cNvPr id="21" name="TextBox 35"/>
          <p:cNvSpPr txBox="1">
            <a:spLocks noChangeArrowheads="1"/>
          </p:cNvSpPr>
          <p:nvPr/>
        </p:nvSpPr>
        <p:spPr bwMode="auto">
          <a:xfrm>
            <a:off x="941515" y="1505116"/>
            <a:ext cx="981237" cy="647725"/>
          </a:xfrm>
          <a:prstGeom prst="rect">
            <a:avLst/>
          </a:prstGeom>
          <a:solidFill>
            <a:srgbClr val="569517"/>
          </a:solidFill>
          <a:ln w="28575">
            <a:solidFill>
              <a:schemeClr val="tx2"/>
            </a:solidFill>
            <a:miter lim="800000"/>
            <a:headEnd/>
            <a:tailEnd/>
          </a:ln>
        </p:spPr>
        <p:txBody>
          <a:bodyPr anchor="ctr">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lgn="ctr" eaLnBrk="1" hangingPunct="1">
              <a:spcBef>
                <a:spcPct val="0"/>
              </a:spcBef>
              <a:buClrTx/>
              <a:buSzTx/>
              <a:buFontTx/>
              <a:buNone/>
            </a:pPr>
            <a:r>
              <a:rPr lang="en-GB" altLang="en-US" sz="1200" b="1" u="none" dirty="0">
                <a:solidFill>
                  <a:schemeClr val="bg2"/>
                </a:solidFill>
                <a:latin typeface="+mj-lt"/>
                <a:ea typeface="MS PGothic" pitchFamily="34" charset="-128"/>
              </a:rPr>
              <a:t>No anti-thrombotic therapy</a:t>
            </a:r>
          </a:p>
        </p:txBody>
      </p:sp>
      <p:sp>
        <p:nvSpPr>
          <p:cNvPr id="22" name="TextBox 21"/>
          <p:cNvSpPr txBox="1"/>
          <p:nvPr/>
        </p:nvSpPr>
        <p:spPr bwMode="auto">
          <a:xfrm>
            <a:off x="3004634" y="1646260"/>
            <a:ext cx="2521957" cy="369332"/>
          </a:xfrm>
          <a:prstGeom prst="rect">
            <a:avLst/>
          </a:prstGeom>
          <a:solidFill>
            <a:schemeClr val="bg1">
              <a:lumMod val="20000"/>
              <a:lumOff val="80000"/>
            </a:schemeClr>
          </a:solidFill>
          <a:ln w="28575">
            <a:solidFill>
              <a:schemeClr val="tx2"/>
            </a:solidFill>
          </a:ln>
        </p:spPr>
        <p:txBody>
          <a:bodyPr wrap="none">
            <a:spAutoFit/>
          </a:bodyPr>
          <a:lstStyle/>
          <a:p>
            <a:pPr algn="ctr">
              <a:defRPr/>
            </a:pPr>
            <a:r>
              <a:rPr lang="en-GB" b="1" u="none" dirty="0">
                <a:latin typeface="+mj-lt"/>
                <a:ea typeface="ＭＳ Ｐゴシック" pitchFamily="34" charset="-128"/>
                <a:cs typeface="Arial" charset="0"/>
              </a:rPr>
              <a:t>&lt; 65 </a:t>
            </a:r>
            <a:r>
              <a:rPr lang="en-GB" b="1" u="none" dirty="0" smtClean="0">
                <a:latin typeface="+mj-lt"/>
                <a:ea typeface="ＭＳ Ｐゴシック" pitchFamily="34" charset="-128"/>
                <a:cs typeface="Arial" charset="0"/>
              </a:rPr>
              <a:t>y, </a:t>
            </a:r>
            <a:r>
              <a:rPr lang="en-GB" b="1" u="none" dirty="0">
                <a:latin typeface="+mj-lt"/>
                <a:ea typeface="ＭＳ Ｐゴシック" pitchFamily="34" charset="-128"/>
                <a:cs typeface="Arial" charset="0"/>
              </a:rPr>
              <a:t>no CV disease</a:t>
            </a:r>
          </a:p>
        </p:txBody>
      </p:sp>
      <p:cxnSp>
        <p:nvCxnSpPr>
          <p:cNvPr id="23" name="Straight Arrow Connector 38"/>
          <p:cNvCxnSpPr>
            <a:cxnSpLocks noChangeShapeType="1"/>
          </p:cNvCxnSpPr>
          <p:nvPr/>
        </p:nvCxnSpPr>
        <p:spPr bwMode="auto">
          <a:xfrm>
            <a:off x="4253729" y="1515994"/>
            <a:ext cx="0" cy="140500"/>
          </a:xfrm>
          <a:prstGeom prst="straightConnector1">
            <a:avLst/>
          </a:prstGeom>
          <a:noFill/>
          <a:ln w="28575">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24" name="Straight Arrow Connector 39"/>
          <p:cNvCxnSpPr>
            <a:cxnSpLocks noChangeShapeType="1"/>
            <a:stCxn id="22" idx="2"/>
          </p:cNvCxnSpPr>
          <p:nvPr/>
        </p:nvCxnSpPr>
        <p:spPr bwMode="auto">
          <a:xfrm rot="5400000">
            <a:off x="4153501" y="2127704"/>
            <a:ext cx="224225" cy="1588"/>
          </a:xfrm>
          <a:prstGeom prst="straightConnector1">
            <a:avLst/>
          </a:prstGeom>
          <a:noFill/>
          <a:ln w="28575">
            <a:solidFill>
              <a:schemeClr val="tx2"/>
            </a:solidFill>
            <a:round/>
            <a:headEnd/>
            <a:tailEnd type="arrow" w="med" len="med"/>
          </a:ln>
          <a:extLst>
            <a:ext uri="{909E8E84-426E-40DD-AFC4-6F175D3DCCD1}">
              <a14:hiddenFill xmlns:a14="http://schemas.microsoft.com/office/drawing/2010/main">
                <a:noFill/>
              </a14:hiddenFill>
            </a:ext>
          </a:extLst>
        </p:spPr>
      </p:cxnSp>
      <p:sp>
        <p:nvSpPr>
          <p:cNvPr id="25" name="TextBox 7"/>
          <p:cNvSpPr txBox="1">
            <a:spLocks noChangeArrowheads="1"/>
          </p:cNvSpPr>
          <p:nvPr/>
        </p:nvSpPr>
        <p:spPr bwMode="auto">
          <a:xfrm>
            <a:off x="7377113" y="4958161"/>
            <a:ext cx="1600200" cy="461963"/>
          </a:xfrm>
          <a:prstGeom prst="rect">
            <a:avLst/>
          </a:prstGeom>
          <a:solidFill>
            <a:schemeClr val="accent2"/>
          </a:solidFill>
          <a:ln w="28575">
            <a:solidFill>
              <a:schemeClr val="tx2"/>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defRPr/>
            </a:pPr>
            <a:r>
              <a:rPr lang="en-GB" sz="1200" u="none" dirty="0" smtClean="0">
                <a:solidFill>
                  <a:schemeClr val="bg2"/>
                </a:solidFill>
                <a:latin typeface="+mj-lt"/>
                <a:ea typeface="ＭＳ Ｐゴシック" pitchFamily="34" charset="-128"/>
              </a:rPr>
              <a:t>CHA</a:t>
            </a:r>
            <a:r>
              <a:rPr lang="en-GB" sz="1200" u="none" baseline="-25000" dirty="0" smtClean="0">
                <a:solidFill>
                  <a:schemeClr val="bg2"/>
                </a:solidFill>
                <a:latin typeface="+mj-lt"/>
                <a:ea typeface="ＭＳ Ｐゴシック" pitchFamily="34" charset="-128"/>
              </a:rPr>
              <a:t>2</a:t>
            </a:r>
            <a:r>
              <a:rPr lang="en-GB" sz="1200" u="none" dirty="0" smtClean="0">
                <a:solidFill>
                  <a:schemeClr val="bg2"/>
                </a:solidFill>
                <a:latin typeface="+mj-lt"/>
                <a:ea typeface="ＭＳ Ｐゴシック" pitchFamily="34" charset="-128"/>
              </a:rPr>
              <a:t>DS</a:t>
            </a:r>
            <a:r>
              <a:rPr lang="en-GB" sz="1200" u="none" baseline="-25000" dirty="0" smtClean="0">
                <a:solidFill>
                  <a:schemeClr val="bg2"/>
                </a:solidFill>
                <a:latin typeface="+mj-lt"/>
                <a:ea typeface="ＭＳ Ｐゴシック" pitchFamily="34" charset="-128"/>
              </a:rPr>
              <a:t>2</a:t>
            </a:r>
            <a:r>
              <a:rPr lang="en-GB" sz="1200" u="none" dirty="0" smtClean="0">
                <a:solidFill>
                  <a:schemeClr val="bg2"/>
                </a:solidFill>
                <a:latin typeface="+mj-lt"/>
                <a:ea typeface="ＭＳ Ｐゴシック" pitchFamily="34" charset="-128"/>
              </a:rPr>
              <a:t>-VASc:</a:t>
            </a:r>
            <a:r>
              <a:rPr lang="en-GB" sz="1200" u="none" dirty="0" smtClean="0">
                <a:solidFill>
                  <a:schemeClr val="bg2"/>
                </a:solidFill>
                <a:latin typeface="+mj-lt"/>
                <a:ea typeface="ＭＳ Ｐゴシック" pitchFamily="34" charset="-128"/>
                <a:sym typeface="Symbol" pitchFamily="18" charset="2"/>
              </a:rPr>
              <a:t></a:t>
            </a:r>
            <a:r>
              <a:rPr lang="en-GB" sz="1200" u="none" dirty="0">
                <a:solidFill>
                  <a:schemeClr val="bg2"/>
                </a:solidFill>
                <a:latin typeface="+mj-lt"/>
                <a:ea typeface="ＭＳ Ｐゴシック" pitchFamily="34" charset="-128"/>
                <a:sym typeface="Symbol" pitchFamily="18" charset="2"/>
              </a:rPr>
              <a:t>2</a:t>
            </a:r>
            <a:r>
              <a:rPr lang="en-GB" sz="1200" u="none" dirty="0">
                <a:solidFill>
                  <a:schemeClr val="bg2"/>
                </a:solidFill>
                <a:latin typeface="+mj-lt"/>
                <a:ea typeface="ＭＳ Ｐゴシック" pitchFamily="34" charset="-128"/>
              </a:rPr>
              <a:t> </a:t>
            </a:r>
            <a:r>
              <a:rPr lang="en-GB" sz="1200" u="none" dirty="0" smtClean="0">
                <a:solidFill>
                  <a:schemeClr val="bg2"/>
                </a:solidFill>
                <a:latin typeface="+mj-lt"/>
                <a:ea typeface="ＭＳ Ｐゴシック" pitchFamily="34" charset="-128"/>
              </a:rPr>
              <a:t>unsuitable for OAC</a:t>
            </a:r>
            <a:endParaRPr lang="en-GB" sz="1200" u="none" dirty="0">
              <a:solidFill>
                <a:schemeClr val="bg2"/>
              </a:solidFill>
              <a:latin typeface="+mj-lt"/>
              <a:ea typeface="ＭＳ Ｐゴシック" pitchFamily="34" charset="-128"/>
            </a:endParaRPr>
          </a:p>
        </p:txBody>
      </p:sp>
      <p:sp>
        <p:nvSpPr>
          <p:cNvPr id="26" name="Line 55"/>
          <p:cNvSpPr>
            <a:spLocks noChangeShapeType="1"/>
          </p:cNvSpPr>
          <p:nvPr/>
        </p:nvSpPr>
        <p:spPr bwMode="auto">
          <a:xfrm flipH="1">
            <a:off x="6510338" y="4309748"/>
            <a:ext cx="10318" cy="635713"/>
          </a:xfrm>
          <a:prstGeom prst="line">
            <a:avLst/>
          </a:prstGeom>
          <a:noFill/>
          <a:ln w="28575">
            <a:solidFill>
              <a:schemeClr val="tx2"/>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90000" tIns="46800" rIns="90000" bIns="46800">
            <a:spAutoFit/>
          </a:bodyPr>
          <a:lstStyle/>
          <a:p>
            <a:pPr>
              <a:defRPr/>
            </a:pPr>
            <a:endParaRPr lang="en-US" u="none" dirty="0">
              <a:latin typeface="+mj-lt"/>
              <a:ea typeface="ＭＳ Ｐゴシック" charset="0"/>
            </a:endParaRPr>
          </a:p>
        </p:txBody>
      </p:sp>
      <p:cxnSp>
        <p:nvCxnSpPr>
          <p:cNvPr id="27" name="Straight Arrow Connector 18"/>
          <p:cNvCxnSpPr>
            <a:cxnSpLocks noChangeShapeType="1"/>
          </p:cNvCxnSpPr>
          <p:nvPr/>
        </p:nvCxnSpPr>
        <p:spPr bwMode="auto">
          <a:xfrm flipH="1">
            <a:off x="3561045" y="4540580"/>
            <a:ext cx="3175" cy="392122"/>
          </a:xfrm>
          <a:prstGeom prst="straightConnector1">
            <a:avLst/>
          </a:prstGeom>
          <a:noFill/>
          <a:ln w="28575">
            <a:solidFill>
              <a:schemeClr val="tx2"/>
            </a:solidFill>
            <a:prstDash val="sysDash"/>
            <a:round/>
            <a:headEnd/>
            <a:tailEnd type="arrow" w="med" len="med"/>
          </a:ln>
          <a:extLst>
            <a:ext uri="{909E8E84-426E-40DD-AFC4-6F175D3DCCD1}">
              <a14:hiddenFill xmlns:a14="http://schemas.microsoft.com/office/drawing/2010/main">
                <a:noFill/>
              </a14:hiddenFill>
            </a:ext>
          </a:extLst>
        </p:spPr>
      </p:cxnSp>
      <p:cxnSp>
        <p:nvCxnSpPr>
          <p:cNvPr id="28" name="Straight Arrow Connector 18"/>
          <p:cNvCxnSpPr>
            <a:cxnSpLocks noChangeShapeType="1"/>
          </p:cNvCxnSpPr>
          <p:nvPr/>
        </p:nvCxnSpPr>
        <p:spPr bwMode="auto">
          <a:xfrm>
            <a:off x="4981580" y="5393094"/>
            <a:ext cx="1587" cy="334976"/>
          </a:xfrm>
          <a:prstGeom prst="straightConnector1">
            <a:avLst/>
          </a:prstGeom>
          <a:noFill/>
          <a:ln w="28575">
            <a:solidFill>
              <a:schemeClr val="tx2"/>
            </a:solidFill>
            <a:round/>
            <a:headEnd/>
            <a:tailEnd type="arrow" w="med" len="med"/>
          </a:ln>
          <a:extLst>
            <a:ext uri="{909E8E84-426E-40DD-AFC4-6F175D3DCCD1}">
              <a14:hiddenFill xmlns:a14="http://schemas.microsoft.com/office/drawing/2010/main">
                <a:noFill/>
              </a14:hiddenFill>
            </a:ext>
          </a:extLst>
        </p:spPr>
      </p:cxnSp>
      <p:grpSp>
        <p:nvGrpSpPr>
          <p:cNvPr id="29" name="Group 5"/>
          <p:cNvGrpSpPr>
            <a:grpSpLocks/>
          </p:cNvGrpSpPr>
          <p:nvPr/>
        </p:nvGrpSpPr>
        <p:grpSpPr bwMode="auto">
          <a:xfrm>
            <a:off x="2865885" y="5728099"/>
            <a:ext cx="2852290" cy="757237"/>
            <a:chOff x="2760663" y="5964267"/>
            <a:chExt cx="2851818" cy="757208"/>
          </a:xfrm>
        </p:grpSpPr>
        <p:sp>
          <p:nvSpPr>
            <p:cNvPr id="49" name="TextBox 7"/>
            <p:cNvSpPr txBox="1">
              <a:spLocks noChangeArrowheads="1"/>
            </p:cNvSpPr>
            <p:nvPr/>
          </p:nvSpPr>
          <p:spPr bwMode="auto">
            <a:xfrm>
              <a:off x="2760663" y="6046609"/>
              <a:ext cx="1368426" cy="590908"/>
            </a:xfrm>
            <a:prstGeom prst="rect">
              <a:avLst/>
            </a:prstGeom>
            <a:solidFill>
              <a:srgbClr val="C6E6A2"/>
            </a:solidFill>
            <a:ln w="28575">
              <a:solidFill>
                <a:schemeClr val="tx2"/>
              </a:solidFill>
              <a:miter lim="800000"/>
              <a:headEnd/>
              <a:tailEnd/>
            </a:ln>
          </p:spPr>
          <p:txBody>
            <a:bodyPr anchor="ctr">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lgn="ctr" eaLnBrk="1" hangingPunct="1">
                <a:lnSpc>
                  <a:spcPct val="90000"/>
                </a:lnSpc>
                <a:spcBef>
                  <a:spcPct val="0"/>
                </a:spcBef>
                <a:buClrTx/>
                <a:buSzTx/>
                <a:buFontTx/>
                <a:buNone/>
              </a:pPr>
              <a:r>
                <a:rPr lang="en-GB" altLang="en-US" sz="1200" b="1" u="none" dirty="0">
                  <a:solidFill>
                    <a:schemeClr val="tx1"/>
                  </a:solidFill>
                  <a:latin typeface="+mj-lt"/>
                  <a:ea typeface="MS PGothic" pitchFamily="34" charset="-128"/>
                </a:rPr>
                <a:t>Dose-adjusted VKA </a:t>
              </a:r>
              <a:br>
                <a:rPr lang="en-GB" altLang="en-US" sz="1200" b="1" u="none" dirty="0">
                  <a:solidFill>
                    <a:schemeClr val="tx1"/>
                  </a:solidFill>
                  <a:latin typeface="+mj-lt"/>
                  <a:ea typeface="MS PGothic" pitchFamily="34" charset="-128"/>
                </a:rPr>
              </a:br>
              <a:r>
                <a:rPr lang="en-GB" altLang="en-US" sz="1200" b="1" u="none" dirty="0">
                  <a:solidFill>
                    <a:schemeClr val="tx1"/>
                  </a:solidFill>
                  <a:latin typeface="+mj-lt"/>
                  <a:ea typeface="MS PGothic" pitchFamily="34" charset="-128"/>
                </a:rPr>
                <a:t>INR:2-3)</a:t>
              </a:r>
            </a:p>
          </p:txBody>
        </p:sp>
        <p:sp>
          <p:nvSpPr>
            <p:cNvPr id="50" name="TextBox 49"/>
            <p:cNvSpPr txBox="1">
              <a:spLocks noChangeArrowheads="1"/>
            </p:cNvSpPr>
            <p:nvPr/>
          </p:nvSpPr>
          <p:spPr bwMode="auto">
            <a:xfrm>
              <a:off x="4245870" y="5964267"/>
              <a:ext cx="1366611" cy="757208"/>
            </a:xfrm>
            <a:prstGeom prst="rect">
              <a:avLst/>
            </a:prstGeom>
            <a:solidFill>
              <a:schemeClr val="bg2">
                <a:lumMod val="25000"/>
                <a:lumOff val="75000"/>
              </a:schemeClr>
            </a:solidFill>
            <a:ln w="28575">
              <a:solidFill>
                <a:schemeClr val="tx2"/>
              </a:solidFill>
              <a:miter lim="800000"/>
              <a:headEnd/>
              <a:tailEnd/>
            </a:ln>
          </p:spPr>
          <p:txBody>
            <a:bodyPr>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a:lnSpc>
                  <a:spcPct val="90000"/>
                </a:lnSpc>
                <a:defRPr/>
              </a:pPr>
              <a:r>
                <a:rPr lang="en-GB" sz="1200" b="1" u="none" dirty="0" smtClean="0">
                  <a:solidFill>
                    <a:schemeClr val="tx1"/>
                  </a:solidFill>
                  <a:latin typeface="+mj-lt"/>
                </a:rPr>
                <a:t>NOAC drugs</a:t>
              </a:r>
              <a:r>
                <a:rPr lang="en-GB" sz="1200" b="1" u="none" baseline="30000" dirty="0" smtClean="0">
                  <a:solidFill>
                    <a:schemeClr val="tx1"/>
                  </a:solidFill>
                  <a:latin typeface="+mj-lt"/>
                </a:rPr>
                <a:t>‡</a:t>
              </a:r>
            </a:p>
            <a:p>
              <a:pPr algn="ctr">
                <a:lnSpc>
                  <a:spcPct val="90000"/>
                </a:lnSpc>
                <a:defRPr/>
              </a:pPr>
              <a:r>
                <a:rPr lang="en-GB" sz="1200" b="1" u="none" dirty="0" smtClean="0">
                  <a:solidFill>
                    <a:schemeClr val="tx1"/>
                  </a:solidFill>
                  <a:latin typeface="+mj-lt"/>
                </a:rPr>
                <a:t>Apixaban</a:t>
              </a:r>
            </a:p>
            <a:p>
              <a:pPr algn="ctr">
                <a:lnSpc>
                  <a:spcPct val="90000"/>
                </a:lnSpc>
                <a:defRPr/>
              </a:pPr>
              <a:r>
                <a:rPr lang="en-GB" sz="1200" b="1" u="none" dirty="0" smtClean="0">
                  <a:solidFill>
                    <a:schemeClr val="tx1"/>
                  </a:solidFill>
                  <a:latin typeface="+mj-lt"/>
                </a:rPr>
                <a:t>Dabigatran</a:t>
              </a:r>
            </a:p>
            <a:p>
              <a:pPr algn="ctr">
                <a:lnSpc>
                  <a:spcPct val="90000"/>
                </a:lnSpc>
                <a:defRPr/>
              </a:pPr>
              <a:r>
                <a:rPr lang="en-GB" sz="1200" b="1" u="none" dirty="0" smtClean="0">
                  <a:solidFill>
                    <a:schemeClr val="tx1"/>
                  </a:solidFill>
                  <a:latin typeface="+mj-lt"/>
                </a:rPr>
                <a:t>Rivaroxaban</a:t>
              </a:r>
            </a:p>
          </p:txBody>
        </p:sp>
      </p:grpSp>
      <p:sp>
        <p:nvSpPr>
          <p:cNvPr id="30" name="TextBox 13"/>
          <p:cNvSpPr txBox="1">
            <a:spLocks noChangeArrowheads="1"/>
          </p:cNvSpPr>
          <p:nvPr/>
        </p:nvSpPr>
        <p:spPr bwMode="auto">
          <a:xfrm>
            <a:off x="3178629" y="2957535"/>
            <a:ext cx="744452" cy="338554"/>
          </a:xfrm>
          <a:prstGeom prst="rect">
            <a:avLst/>
          </a:prstGeom>
          <a:solidFill>
            <a:schemeClr val="tx2">
              <a:lumMod val="60000"/>
              <a:lumOff val="40000"/>
            </a:schemeClr>
          </a:solidFill>
          <a:ln w="28575">
            <a:solidFill>
              <a:schemeClr val="tx2"/>
            </a:solidFill>
            <a:miter lim="800000"/>
            <a:headEnd/>
            <a:tailEnd/>
          </a:ln>
        </p:spPr>
        <p:txBody>
          <a:bodyPr wrap="square">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algn="ctr">
              <a:defRPr/>
            </a:pPr>
            <a:r>
              <a:rPr lang="en-GB" sz="1600" b="1" u="none" dirty="0" smtClean="0">
                <a:solidFill>
                  <a:schemeClr val="tx1"/>
                </a:solidFill>
                <a:latin typeface="+mj-lt"/>
              </a:rPr>
              <a:t>1-2%</a:t>
            </a:r>
            <a:endParaRPr lang="en-GB" sz="1600" u="none" dirty="0" smtClean="0">
              <a:solidFill>
                <a:schemeClr val="tx1"/>
              </a:solidFill>
              <a:latin typeface="+mj-lt"/>
            </a:endParaRPr>
          </a:p>
        </p:txBody>
      </p:sp>
      <p:sp>
        <p:nvSpPr>
          <p:cNvPr id="31" name="TextBox 14"/>
          <p:cNvSpPr txBox="1">
            <a:spLocks noChangeArrowheads="1"/>
          </p:cNvSpPr>
          <p:nvPr/>
        </p:nvSpPr>
        <p:spPr bwMode="auto">
          <a:xfrm>
            <a:off x="4668691" y="2957394"/>
            <a:ext cx="659155" cy="338554"/>
          </a:xfrm>
          <a:prstGeom prst="rect">
            <a:avLst/>
          </a:prstGeom>
          <a:solidFill>
            <a:schemeClr val="accent5"/>
          </a:solidFill>
          <a:ln w="28575">
            <a:solidFill>
              <a:schemeClr val="tx2"/>
            </a:solidFill>
            <a:miter lim="800000"/>
            <a:headEnd/>
            <a:tailEnd/>
          </a:ln>
        </p:spPr>
        <p:txBody>
          <a:bodyPr wrap="none">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eaLnBrk="1" hangingPunct="1">
              <a:spcBef>
                <a:spcPct val="0"/>
              </a:spcBef>
              <a:buClrTx/>
              <a:buSzTx/>
              <a:buFontTx/>
              <a:buNone/>
            </a:pPr>
            <a:r>
              <a:rPr lang="en-GB" altLang="en-US" sz="1600" b="1" u="none" dirty="0" smtClean="0">
                <a:solidFill>
                  <a:schemeClr val="bg2"/>
                </a:solidFill>
                <a:latin typeface="+mj-lt"/>
                <a:ea typeface="MS PGothic" pitchFamily="34" charset="-128"/>
              </a:rPr>
              <a:t>&gt; 2%</a:t>
            </a:r>
            <a:endParaRPr lang="en-GB" altLang="en-US" sz="1600" b="1" u="none" dirty="0">
              <a:solidFill>
                <a:schemeClr val="bg2"/>
              </a:solidFill>
              <a:latin typeface="+mj-lt"/>
              <a:ea typeface="MS PGothic" pitchFamily="34" charset="-128"/>
            </a:endParaRPr>
          </a:p>
        </p:txBody>
      </p:sp>
      <p:sp>
        <p:nvSpPr>
          <p:cNvPr id="32" name="TextBox 32"/>
          <p:cNvSpPr txBox="1">
            <a:spLocks noChangeArrowheads="1"/>
          </p:cNvSpPr>
          <p:nvPr/>
        </p:nvSpPr>
        <p:spPr bwMode="auto">
          <a:xfrm>
            <a:off x="2987675" y="3589360"/>
            <a:ext cx="2668588" cy="323850"/>
          </a:xfrm>
          <a:prstGeom prst="rect">
            <a:avLst/>
          </a:prstGeom>
          <a:solidFill>
            <a:schemeClr val="tx1"/>
          </a:solidFill>
          <a:ln w="28575">
            <a:solidFill>
              <a:schemeClr val="tx2"/>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defRPr/>
            </a:pPr>
            <a:r>
              <a:rPr lang="en-GB" sz="1500" u="none" dirty="0">
                <a:solidFill>
                  <a:schemeClr val="bg2"/>
                </a:solidFill>
                <a:latin typeface="+mj-lt"/>
                <a:ea typeface="ＭＳ Ｐゴシック" pitchFamily="34" charset="-128"/>
              </a:rPr>
              <a:t>Oral anticoagulant therapy</a:t>
            </a:r>
          </a:p>
        </p:txBody>
      </p:sp>
      <p:cxnSp>
        <p:nvCxnSpPr>
          <p:cNvPr id="33" name="Straight Arrow Connector 18"/>
          <p:cNvCxnSpPr>
            <a:cxnSpLocks noChangeShapeType="1"/>
            <a:stCxn id="30" idx="2"/>
          </p:cNvCxnSpPr>
          <p:nvPr/>
        </p:nvCxnSpPr>
        <p:spPr bwMode="auto">
          <a:xfrm flipH="1">
            <a:off x="3549650" y="3296089"/>
            <a:ext cx="1205" cy="280453"/>
          </a:xfrm>
          <a:prstGeom prst="straightConnector1">
            <a:avLst/>
          </a:prstGeom>
          <a:noFill/>
          <a:ln w="28575">
            <a:solidFill>
              <a:schemeClr val="tx2"/>
            </a:solidFill>
            <a:prstDash val="sysDash"/>
            <a:round/>
            <a:headEnd/>
            <a:tailEnd type="arrow" w="med" len="med"/>
          </a:ln>
          <a:extLst>
            <a:ext uri="{909E8E84-426E-40DD-AFC4-6F175D3DCCD1}">
              <a14:hiddenFill xmlns:a14="http://schemas.microsoft.com/office/drawing/2010/main">
                <a:noFill/>
              </a14:hiddenFill>
            </a:ext>
          </a:extLst>
        </p:spPr>
      </p:cxnSp>
      <p:cxnSp>
        <p:nvCxnSpPr>
          <p:cNvPr id="34" name="Straight Arrow Connector 18"/>
          <p:cNvCxnSpPr>
            <a:cxnSpLocks noChangeShapeType="1"/>
          </p:cNvCxnSpPr>
          <p:nvPr/>
        </p:nvCxnSpPr>
        <p:spPr bwMode="auto">
          <a:xfrm flipH="1">
            <a:off x="4981579" y="4540580"/>
            <a:ext cx="1589" cy="392122"/>
          </a:xfrm>
          <a:prstGeom prst="straightConnector1">
            <a:avLst/>
          </a:prstGeom>
          <a:noFill/>
          <a:ln w="28575">
            <a:solidFill>
              <a:schemeClr val="tx2"/>
            </a:solidFill>
            <a:round/>
            <a:headEnd/>
            <a:tailEnd type="arrow" w="med" len="med"/>
          </a:ln>
          <a:extLst>
            <a:ext uri="{909E8E84-426E-40DD-AFC4-6F175D3DCCD1}">
              <a14:hiddenFill xmlns:a14="http://schemas.microsoft.com/office/drawing/2010/main">
                <a:noFill/>
              </a14:hiddenFill>
            </a:ext>
          </a:extLst>
        </p:spPr>
      </p:cxnSp>
      <p:sp>
        <p:nvSpPr>
          <p:cNvPr id="35" name="Line 24"/>
          <p:cNvSpPr>
            <a:spLocks noChangeShapeType="1"/>
          </p:cNvSpPr>
          <p:nvPr/>
        </p:nvSpPr>
        <p:spPr bwMode="auto">
          <a:xfrm>
            <a:off x="3562632" y="5439174"/>
            <a:ext cx="0" cy="288925"/>
          </a:xfrm>
          <a:prstGeom prst="line">
            <a:avLst/>
          </a:prstGeom>
          <a:noFill/>
          <a:ln w="28575">
            <a:solidFill>
              <a:schemeClr val="tx2"/>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000" tIns="46800" rIns="90000" bIns="46800">
            <a:spAutoFit/>
          </a:bodyPr>
          <a:lstStyle/>
          <a:p>
            <a:pPr>
              <a:defRPr/>
            </a:pPr>
            <a:endParaRPr lang="en-US" u="none" dirty="0">
              <a:latin typeface="+mj-lt"/>
              <a:ea typeface="ＭＳ Ｐゴシック" charset="0"/>
            </a:endParaRPr>
          </a:p>
        </p:txBody>
      </p:sp>
      <p:cxnSp>
        <p:nvCxnSpPr>
          <p:cNvPr id="36" name="Straight Connector 35"/>
          <p:cNvCxnSpPr/>
          <p:nvPr/>
        </p:nvCxnSpPr>
        <p:spPr bwMode="auto">
          <a:xfrm rot="5400000" flipH="1" flipV="1">
            <a:off x="3561838" y="4681936"/>
            <a:ext cx="1588"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extBox 33"/>
          <p:cNvSpPr txBox="1">
            <a:spLocks noChangeArrowheads="1"/>
          </p:cNvSpPr>
          <p:nvPr/>
        </p:nvSpPr>
        <p:spPr bwMode="auto">
          <a:xfrm>
            <a:off x="2987675" y="4078915"/>
            <a:ext cx="2668588" cy="461665"/>
          </a:xfrm>
          <a:prstGeom prst="rect">
            <a:avLst/>
          </a:prstGeom>
          <a:solidFill>
            <a:schemeClr val="accent2"/>
          </a:solidFill>
          <a:ln w="28575">
            <a:solidFill>
              <a:schemeClr val="tx2"/>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defRPr/>
            </a:pPr>
            <a:r>
              <a:rPr lang="en-GB" sz="1200" u="none" dirty="0">
                <a:solidFill>
                  <a:schemeClr val="bg2"/>
                </a:solidFill>
                <a:latin typeface="+mj-lt"/>
                <a:ea typeface="ＭＳ Ｐゴシック" pitchFamily="34" charset="-128"/>
              </a:rPr>
              <a:t>Assess bleeding risk </a:t>
            </a:r>
            <a:r>
              <a:rPr lang="en-GB" sz="1200" u="none" dirty="0" smtClean="0">
                <a:solidFill>
                  <a:schemeClr val="bg2"/>
                </a:solidFill>
                <a:latin typeface="+mj-lt"/>
                <a:ea typeface="ＭＳ Ｐゴシック" pitchFamily="34" charset="-128"/>
              </a:rPr>
              <a:t>Consider </a:t>
            </a:r>
            <a:r>
              <a:rPr lang="en-GB" sz="1200" u="none" dirty="0">
                <a:solidFill>
                  <a:schemeClr val="bg2"/>
                </a:solidFill>
                <a:latin typeface="+mj-lt"/>
                <a:ea typeface="ＭＳ Ｐゴシック" pitchFamily="34" charset="-128"/>
              </a:rPr>
              <a:t>patient values and preferences</a:t>
            </a:r>
          </a:p>
        </p:txBody>
      </p:sp>
      <p:cxnSp>
        <p:nvCxnSpPr>
          <p:cNvPr id="38" name="Straight Arrow Connector 18"/>
          <p:cNvCxnSpPr>
            <a:cxnSpLocks noChangeShapeType="1"/>
          </p:cNvCxnSpPr>
          <p:nvPr/>
        </p:nvCxnSpPr>
        <p:spPr bwMode="auto">
          <a:xfrm>
            <a:off x="3549650" y="3903329"/>
            <a:ext cx="13495" cy="175586"/>
          </a:xfrm>
          <a:prstGeom prst="straightConnector1">
            <a:avLst/>
          </a:prstGeom>
          <a:noFill/>
          <a:ln w="28575">
            <a:solidFill>
              <a:schemeClr val="tx2"/>
            </a:solidFill>
            <a:prstDash val="sysDash"/>
            <a:round/>
            <a:headEnd/>
            <a:tailEnd type="arrow" w="med" len="med"/>
          </a:ln>
          <a:extLst>
            <a:ext uri="{909E8E84-426E-40DD-AFC4-6F175D3DCCD1}">
              <a14:hiddenFill xmlns:a14="http://schemas.microsoft.com/office/drawing/2010/main">
                <a:noFill/>
              </a14:hiddenFill>
            </a:ext>
          </a:extLst>
        </p:spPr>
      </p:cxnSp>
      <p:sp>
        <p:nvSpPr>
          <p:cNvPr id="39" name="TextBox 32"/>
          <p:cNvSpPr txBox="1">
            <a:spLocks noChangeArrowheads="1"/>
          </p:cNvSpPr>
          <p:nvPr/>
        </p:nvSpPr>
        <p:spPr bwMode="auto">
          <a:xfrm>
            <a:off x="2987675" y="4932761"/>
            <a:ext cx="2668588" cy="479425"/>
          </a:xfrm>
          <a:prstGeom prst="rect">
            <a:avLst/>
          </a:prstGeom>
          <a:solidFill>
            <a:schemeClr val="tx1"/>
          </a:solidFill>
          <a:ln w="28575">
            <a:solidFill>
              <a:schemeClr val="tx2"/>
            </a:solidFill>
            <a:miter lim="800000"/>
            <a:headEnd/>
            <a:tailEnd/>
          </a:ln>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lnSpc>
                <a:spcPct val="90000"/>
              </a:lnSpc>
              <a:defRPr/>
            </a:pPr>
            <a:r>
              <a:rPr lang="en-GB" sz="1400" u="none" dirty="0">
                <a:solidFill>
                  <a:schemeClr val="bg2"/>
                </a:solidFill>
                <a:latin typeface="+mj-lt"/>
                <a:ea typeface="ＭＳ Ｐゴシック" pitchFamily="34" charset="-128"/>
              </a:rPr>
              <a:t>Suitable </a:t>
            </a:r>
            <a:r>
              <a:rPr lang="en-GB" sz="1200" u="none" dirty="0">
                <a:solidFill>
                  <a:schemeClr val="bg2"/>
                </a:solidFill>
                <a:latin typeface="+mj-lt"/>
                <a:ea typeface="ＭＳ Ｐゴシック" pitchFamily="34" charset="-128"/>
              </a:rPr>
              <a:t>for</a:t>
            </a:r>
            <a:r>
              <a:rPr lang="en-GB" sz="1400" u="none" dirty="0">
                <a:solidFill>
                  <a:schemeClr val="bg2"/>
                </a:solidFill>
                <a:latin typeface="+mj-lt"/>
                <a:ea typeface="ＭＳ Ｐゴシック" pitchFamily="34" charset="-128"/>
              </a:rPr>
              <a:t> oral anticoagulant therapy</a:t>
            </a:r>
          </a:p>
        </p:txBody>
      </p:sp>
      <p:cxnSp>
        <p:nvCxnSpPr>
          <p:cNvPr id="40" name="Straight Arrow Connector 18"/>
          <p:cNvCxnSpPr>
            <a:cxnSpLocks noChangeShapeType="1"/>
          </p:cNvCxnSpPr>
          <p:nvPr/>
        </p:nvCxnSpPr>
        <p:spPr bwMode="auto">
          <a:xfrm>
            <a:off x="4980785" y="3316183"/>
            <a:ext cx="3176" cy="290524"/>
          </a:xfrm>
          <a:prstGeom prst="straightConnector1">
            <a:avLst/>
          </a:prstGeom>
          <a:noFill/>
          <a:ln w="28575">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41" name="Straight Arrow Connector 18"/>
          <p:cNvCxnSpPr>
            <a:cxnSpLocks noChangeShapeType="1"/>
          </p:cNvCxnSpPr>
          <p:nvPr/>
        </p:nvCxnSpPr>
        <p:spPr bwMode="auto">
          <a:xfrm flipH="1">
            <a:off x="4983168" y="3903329"/>
            <a:ext cx="15100" cy="175586"/>
          </a:xfrm>
          <a:prstGeom prst="straightConnector1">
            <a:avLst/>
          </a:prstGeom>
          <a:noFill/>
          <a:ln w="28575">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42" name="Straight Arrow Connector 4"/>
          <p:cNvCxnSpPr>
            <a:cxnSpLocks noChangeShapeType="1"/>
            <a:stCxn id="22" idx="1"/>
            <a:endCxn id="21" idx="3"/>
          </p:cNvCxnSpPr>
          <p:nvPr/>
        </p:nvCxnSpPr>
        <p:spPr bwMode="auto">
          <a:xfrm rot="10800000">
            <a:off x="1922752" y="1828980"/>
            <a:ext cx="1081882" cy="1947"/>
          </a:xfrm>
          <a:prstGeom prst="straightConnector1">
            <a:avLst/>
          </a:prstGeom>
          <a:noFill/>
          <a:ln w="28575">
            <a:solidFill>
              <a:schemeClr val="tx2"/>
            </a:solidFill>
            <a:round/>
            <a:headEnd/>
            <a:tailEnd type="arrow" w="med" len="med"/>
          </a:ln>
          <a:extLst>
            <a:ext uri="{909E8E84-426E-40DD-AFC4-6F175D3DCCD1}">
              <a14:hiddenFill xmlns:a14="http://schemas.microsoft.com/office/drawing/2010/main">
                <a:noFill/>
              </a14:hiddenFill>
            </a:ext>
          </a:extLst>
        </p:spPr>
      </p:cxnSp>
      <p:sp>
        <p:nvSpPr>
          <p:cNvPr id="43" name="TextBox 7"/>
          <p:cNvSpPr txBox="1">
            <a:spLocks noChangeArrowheads="1"/>
          </p:cNvSpPr>
          <p:nvPr/>
        </p:nvSpPr>
        <p:spPr bwMode="auto">
          <a:xfrm>
            <a:off x="7451680" y="2033237"/>
            <a:ext cx="1369825" cy="590931"/>
          </a:xfrm>
          <a:prstGeom prst="rect">
            <a:avLst/>
          </a:prstGeom>
          <a:solidFill>
            <a:srgbClr val="569517"/>
          </a:solidFill>
          <a:ln w="28575">
            <a:solidFill>
              <a:schemeClr val="tx2"/>
            </a:solidFill>
            <a:miter lim="800000"/>
            <a:headEnd/>
            <a:tailEnd/>
          </a:ln>
        </p:spPr>
        <p:txBody>
          <a:bodyPr anchor="ctr">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lgn="ctr" eaLnBrk="1" hangingPunct="1">
              <a:lnSpc>
                <a:spcPct val="90000"/>
              </a:lnSpc>
              <a:spcBef>
                <a:spcPct val="0"/>
              </a:spcBef>
              <a:buClrTx/>
              <a:buSzTx/>
              <a:buFontTx/>
              <a:buNone/>
            </a:pPr>
            <a:r>
              <a:rPr lang="en-GB" altLang="en-US" sz="1200" b="1" u="none" dirty="0">
                <a:solidFill>
                  <a:schemeClr val="bg2"/>
                </a:solidFill>
                <a:latin typeface="+mj-lt"/>
                <a:ea typeface="MS PGothic" pitchFamily="34" charset="-128"/>
              </a:rPr>
              <a:t>Dose-adjusted VKA </a:t>
            </a:r>
            <a:br>
              <a:rPr lang="en-GB" altLang="en-US" sz="1200" b="1" u="none" dirty="0">
                <a:solidFill>
                  <a:schemeClr val="bg2"/>
                </a:solidFill>
                <a:latin typeface="+mj-lt"/>
                <a:ea typeface="MS PGothic" pitchFamily="34" charset="-128"/>
              </a:rPr>
            </a:br>
            <a:r>
              <a:rPr lang="en-GB" altLang="en-US" sz="1200" b="1" u="none" dirty="0">
                <a:solidFill>
                  <a:schemeClr val="bg2"/>
                </a:solidFill>
                <a:latin typeface="+mj-lt"/>
                <a:ea typeface="MS PGothic" pitchFamily="34" charset="-128"/>
              </a:rPr>
              <a:t>INR:2-3)</a:t>
            </a:r>
          </a:p>
        </p:txBody>
      </p:sp>
      <p:sp>
        <p:nvSpPr>
          <p:cNvPr id="44" name="TextBox 5"/>
          <p:cNvSpPr txBox="1">
            <a:spLocks noChangeArrowheads="1"/>
          </p:cNvSpPr>
          <p:nvPr/>
        </p:nvSpPr>
        <p:spPr bwMode="auto">
          <a:xfrm>
            <a:off x="7604385" y="1184741"/>
            <a:ext cx="1064414" cy="318036"/>
          </a:xfrm>
          <a:prstGeom prst="rect">
            <a:avLst/>
          </a:prstGeom>
          <a:solidFill>
            <a:schemeClr val="accent3"/>
          </a:solidFill>
          <a:ln w="28575">
            <a:solidFill>
              <a:schemeClr val="tx2"/>
            </a:solidFill>
            <a:miter lim="800000"/>
            <a:headEnd/>
            <a:tailEnd/>
          </a:ln>
        </p:spPr>
        <p:txBody>
          <a:bodyPr wrap="none">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algn="ctr" eaLnBrk="1" hangingPunct="1">
              <a:lnSpc>
                <a:spcPct val="90000"/>
              </a:lnSpc>
              <a:spcBef>
                <a:spcPct val="0"/>
              </a:spcBef>
              <a:buClrTx/>
              <a:buSzTx/>
              <a:buFontTx/>
              <a:buNone/>
            </a:pPr>
            <a:r>
              <a:rPr lang="en-GB" altLang="en-US" sz="1600" b="1" u="none" dirty="0">
                <a:solidFill>
                  <a:schemeClr val="bg2"/>
                </a:solidFill>
                <a:latin typeface="+mj-lt"/>
                <a:ea typeface="MS PGothic" pitchFamily="34" charset="-128"/>
              </a:rPr>
              <a:t>Valvular* </a:t>
            </a:r>
          </a:p>
        </p:txBody>
      </p:sp>
      <p:cxnSp>
        <p:nvCxnSpPr>
          <p:cNvPr id="45" name="Straight Arrow Connector 3"/>
          <p:cNvCxnSpPr>
            <a:cxnSpLocks noChangeShapeType="1"/>
            <a:stCxn id="44" idx="2"/>
            <a:endCxn id="43" idx="0"/>
          </p:cNvCxnSpPr>
          <p:nvPr/>
        </p:nvCxnSpPr>
        <p:spPr bwMode="auto">
          <a:xfrm rot="16200000" flipH="1">
            <a:off x="7871362" y="1768006"/>
            <a:ext cx="530460" cy="1"/>
          </a:xfrm>
          <a:prstGeom prst="straightConnector1">
            <a:avLst/>
          </a:prstGeom>
          <a:noFill/>
          <a:ln w="28575">
            <a:solidFill>
              <a:schemeClr val="tx2"/>
            </a:solidFill>
            <a:round/>
            <a:headEnd/>
            <a:tailEnd type="arrow" w="med" len="med"/>
          </a:ln>
          <a:extLst>
            <a:ext uri="{909E8E84-426E-40DD-AFC4-6F175D3DCCD1}">
              <a14:hiddenFill xmlns:a14="http://schemas.microsoft.com/office/drawing/2010/main">
                <a:noFill/>
              </a14:hiddenFill>
            </a:ext>
          </a:extLst>
        </p:spPr>
      </p:cxnSp>
      <p:sp>
        <p:nvSpPr>
          <p:cNvPr id="46" name="TextBox 45"/>
          <p:cNvSpPr txBox="1"/>
          <p:nvPr/>
        </p:nvSpPr>
        <p:spPr bwMode="auto">
          <a:xfrm>
            <a:off x="5699080" y="1022019"/>
            <a:ext cx="1430338" cy="646113"/>
          </a:xfrm>
          <a:prstGeom prst="rect">
            <a:avLst/>
          </a:prstGeom>
          <a:solidFill>
            <a:schemeClr val="accent2"/>
          </a:solidFill>
          <a:ln>
            <a:solidFill>
              <a:schemeClr val="tx2"/>
            </a:solidFill>
          </a:ln>
        </p:spPr>
        <p:txBody>
          <a:bodyPr>
            <a:spAutoFit/>
          </a:bodyPr>
          <a:lstStyle/>
          <a:p>
            <a:pPr algn="ctr">
              <a:defRPr/>
            </a:pPr>
            <a:r>
              <a:rPr lang="en-GB" sz="1800" b="1" u="none" dirty="0">
                <a:solidFill>
                  <a:schemeClr val="bg2"/>
                </a:solidFill>
                <a:latin typeface="+mj-lt"/>
              </a:rPr>
              <a:t>Atrial Fibrillation</a:t>
            </a:r>
          </a:p>
        </p:txBody>
      </p:sp>
      <p:cxnSp>
        <p:nvCxnSpPr>
          <p:cNvPr id="47" name="Straight Arrow Connector 3"/>
          <p:cNvCxnSpPr>
            <a:cxnSpLocks noChangeShapeType="1"/>
          </p:cNvCxnSpPr>
          <p:nvPr/>
        </p:nvCxnSpPr>
        <p:spPr bwMode="auto">
          <a:xfrm flipV="1">
            <a:off x="7129418" y="1341713"/>
            <a:ext cx="484050" cy="1"/>
          </a:xfrm>
          <a:prstGeom prst="straightConnector1">
            <a:avLst/>
          </a:prstGeom>
          <a:noFill/>
          <a:ln w="2857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48" name="Straight Arrow Connector 5"/>
          <p:cNvCxnSpPr>
            <a:cxnSpLocks noChangeShapeType="1"/>
            <a:stCxn id="46" idx="1"/>
            <a:endCxn id="17" idx="3"/>
          </p:cNvCxnSpPr>
          <p:nvPr/>
        </p:nvCxnSpPr>
        <p:spPr bwMode="auto">
          <a:xfrm flipH="1" flipV="1">
            <a:off x="5013574" y="1341707"/>
            <a:ext cx="685506" cy="3369"/>
          </a:xfrm>
          <a:prstGeom prst="straightConnector1">
            <a:avLst/>
          </a:prstGeom>
          <a:noFill/>
          <a:ln w="28575" algn="ctr">
            <a:solidFill>
              <a:schemeClr val="tx2"/>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11954419"/>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59" y="235153"/>
            <a:ext cx="8688388" cy="1087438"/>
          </a:xfrm>
          <a:effectLst/>
        </p:spPr>
        <p:txBody>
          <a:bodyPr/>
          <a:lstStyle/>
          <a:p>
            <a:pPr eaLnBrk="1" hangingPunct="1"/>
            <a:r>
              <a:rPr lang="en-GB" altLang="en-US" sz="3400" dirty="0" smtClean="0">
                <a:effectLst/>
              </a:rPr>
              <a:t>Effect on DOAC Plasma Levels from D-D interactions, and Recommendations</a:t>
            </a:r>
          </a:p>
        </p:txBody>
      </p:sp>
      <p:sp>
        <p:nvSpPr>
          <p:cNvPr id="3" name="TextBox 2"/>
          <p:cNvSpPr txBox="1">
            <a:spLocks noChangeArrowheads="1"/>
          </p:cNvSpPr>
          <p:nvPr/>
        </p:nvSpPr>
        <p:spPr bwMode="auto">
          <a:xfrm>
            <a:off x="-253" y="6555443"/>
            <a:ext cx="52490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00000"/>
              </a:lnSpc>
              <a:spcBef>
                <a:spcPct val="0"/>
              </a:spcBef>
            </a:pPr>
            <a:r>
              <a:rPr lang="en-GB" altLang="en-US" sz="1600" u="none" dirty="0">
                <a:solidFill>
                  <a:schemeClr val="tx1"/>
                </a:solidFill>
                <a:latin typeface="+mj-lt"/>
              </a:rPr>
              <a:t>Heidbuchel H, et al. </a:t>
            </a:r>
            <a:r>
              <a:rPr lang="en-GB" altLang="en-US" sz="1600" i="1" u="none" dirty="0" smtClean="0">
                <a:solidFill>
                  <a:schemeClr val="tx1"/>
                </a:solidFill>
                <a:latin typeface="+mj-lt"/>
              </a:rPr>
              <a:t>Eur Heart J</a:t>
            </a:r>
            <a:r>
              <a:rPr lang="en-GB" altLang="en-US" sz="1600" u="none" dirty="0" smtClean="0">
                <a:solidFill>
                  <a:schemeClr val="tx1"/>
                </a:solidFill>
                <a:latin typeface="+mj-lt"/>
              </a:rPr>
              <a:t>. 2013;34:2094-2106.</a:t>
            </a:r>
            <a:r>
              <a:rPr lang="en-GB" altLang="en-US" sz="1600" u="none" baseline="30000" dirty="0" smtClean="0">
                <a:solidFill>
                  <a:schemeClr val="tx1"/>
                </a:solidFill>
                <a:latin typeface="+mj-lt"/>
              </a:rPr>
              <a:t>[18]</a:t>
            </a:r>
            <a:endParaRPr lang="en-GB" altLang="en-US" sz="1600" u="none" dirty="0">
              <a:solidFill>
                <a:schemeClr val="tx1"/>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3333187722"/>
              </p:ext>
            </p:extLst>
          </p:nvPr>
        </p:nvGraphicFramePr>
        <p:xfrm>
          <a:off x="250825" y="1162073"/>
          <a:ext cx="8715375" cy="4815904"/>
        </p:xfrm>
        <a:graphic>
          <a:graphicData uri="http://schemas.openxmlformats.org/drawingml/2006/table">
            <a:tbl>
              <a:tblPr firstRow="1" bandRow="1">
                <a:tableStyleId>{5C22544A-7EE6-4342-B048-85BDC9FD1C3A}</a:tableStyleId>
              </a:tblPr>
              <a:tblGrid>
                <a:gridCol w="1700501"/>
                <a:gridCol w="914511"/>
                <a:gridCol w="1450907"/>
                <a:gridCol w="1251420"/>
                <a:gridCol w="1470391"/>
                <a:gridCol w="1927645"/>
              </a:tblGrid>
              <a:tr h="363920">
                <a:tc>
                  <a:txBody>
                    <a:bodyPr/>
                    <a:lstStyle/>
                    <a:p>
                      <a:pPr algn="ctr"/>
                      <a:endParaRPr lang="en-GB" sz="1800"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smtClean="0">
                          <a:solidFill>
                            <a:schemeClr val="tx1"/>
                          </a:solidFill>
                        </a:rPr>
                        <a:t>via</a:t>
                      </a:r>
                      <a:endParaRPr lang="en-GB" sz="1600"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smtClean="0">
                          <a:solidFill>
                            <a:schemeClr val="tx1"/>
                          </a:solidFill>
                        </a:rPr>
                        <a:t>Dabigatran</a:t>
                      </a:r>
                      <a:endParaRPr lang="en-GB" sz="1600"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smtClean="0">
                          <a:solidFill>
                            <a:schemeClr val="tx1"/>
                          </a:solidFill>
                        </a:rPr>
                        <a:t>Apixaban</a:t>
                      </a:r>
                      <a:endParaRPr lang="en-GB" sz="1600"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smtClean="0">
                          <a:solidFill>
                            <a:schemeClr val="tx1"/>
                          </a:solidFill>
                        </a:rPr>
                        <a:t>Edoxaban</a:t>
                      </a:r>
                      <a:endParaRPr lang="en-GB" sz="1600"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smtClean="0">
                          <a:solidFill>
                            <a:schemeClr val="tx1"/>
                          </a:solidFill>
                        </a:rPr>
                        <a:t>Rivaroxaban</a:t>
                      </a:r>
                      <a:endParaRPr lang="en-GB" sz="1600"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610999">
                <a:tc>
                  <a:txBody>
                    <a:bodyPr/>
                    <a:lstStyle/>
                    <a:p>
                      <a:r>
                        <a:rPr lang="en-GB" sz="1600" b="1" dirty="0" smtClean="0">
                          <a:solidFill>
                            <a:schemeClr val="tx1"/>
                          </a:solidFill>
                        </a:rPr>
                        <a:t>Atorvastatin</a:t>
                      </a:r>
                      <a:endParaRPr lang="en-GB" sz="1600" b="1"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rPr>
                        <a:t>P-gp weak </a:t>
                      </a:r>
                      <a:r>
                        <a:rPr lang="en-GB" sz="1200" b="0" dirty="0" smtClean="0">
                          <a:solidFill>
                            <a:schemeClr val="tx1"/>
                          </a:solidFill>
                        </a:rPr>
                        <a:t>CYP3A4</a:t>
                      </a: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0" dirty="0" smtClean="0">
                          <a:solidFill>
                            <a:schemeClr val="tx1"/>
                          </a:solidFill>
                        </a:rPr>
                        <a:t>+18%</a:t>
                      </a:r>
                      <a:endParaRPr lang="en-GB" sz="1400" b="0"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defTabSz="914400" rtl="0" eaLnBrk="1" latinLnBrk="0" hangingPunct="1"/>
                      <a:r>
                        <a:rPr lang="en-GB" sz="1400" b="1" kern="1200" dirty="0" smtClean="0">
                          <a:solidFill>
                            <a:schemeClr val="accent2"/>
                          </a:solidFill>
                          <a:latin typeface="+mn-lt"/>
                          <a:ea typeface="+mn-ea"/>
                          <a:cs typeface="+mn-cs"/>
                        </a:rPr>
                        <a:t>no data</a:t>
                      </a:r>
                      <a:endParaRPr lang="en-GB" sz="1400" b="1" kern="1200" dirty="0">
                        <a:solidFill>
                          <a:schemeClr val="accent2"/>
                        </a:solidFill>
                        <a:latin typeface="+mn-lt"/>
                        <a:ea typeface="+mn-ea"/>
                        <a:cs typeface="+mn-cs"/>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0" dirty="0" smtClean="0">
                          <a:solidFill>
                            <a:schemeClr val="tx1"/>
                          </a:solidFill>
                        </a:rPr>
                        <a:t>no effect</a:t>
                      </a:r>
                      <a:endParaRPr lang="en-GB" sz="1400" b="0"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0" dirty="0" smtClean="0">
                          <a:solidFill>
                            <a:schemeClr val="tx1"/>
                          </a:solidFill>
                        </a:rPr>
                        <a:t>no effect</a:t>
                      </a:r>
                      <a:endParaRPr lang="en-GB" sz="1400" b="0"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92221">
                <a:tc>
                  <a:txBody>
                    <a:bodyPr/>
                    <a:lstStyle/>
                    <a:p>
                      <a:r>
                        <a:rPr lang="en-GB" sz="1600" b="1" dirty="0" smtClean="0">
                          <a:solidFill>
                            <a:schemeClr val="tx1"/>
                          </a:solidFill>
                        </a:rPr>
                        <a:t>Digoxin</a:t>
                      </a:r>
                      <a:endParaRPr lang="en-GB" sz="1600" b="1"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smtClean="0">
                          <a:solidFill>
                            <a:schemeClr val="tx1"/>
                          </a:solidFill>
                        </a:rPr>
                        <a:t>P-gp</a:t>
                      </a:r>
                      <a:endParaRPr lang="en-GB" sz="1400" b="0"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smtClean="0">
                          <a:solidFill>
                            <a:schemeClr val="tx1"/>
                          </a:solidFill>
                        </a:rPr>
                        <a:t>no effect</a:t>
                      </a:r>
                      <a:endParaRPr lang="en-GB" sz="1400" b="0"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accent2"/>
                          </a:solidFill>
                          <a:latin typeface="+mn-lt"/>
                          <a:ea typeface="+mn-ea"/>
                          <a:cs typeface="+mn-cs"/>
                        </a:rPr>
                        <a:t>no data</a:t>
                      </a:r>
                      <a:endParaRPr lang="en-GB" sz="1400" b="1" kern="1200" dirty="0">
                        <a:solidFill>
                          <a:schemeClr val="accent2"/>
                        </a:solidFill>
                        <a:latin typeface="+mn-lt"/>
                        <a:ea typeface="+mn-ea"/>
                        <a:cs typeface="+mn-cs"/>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smtClean="0">
                          <a:solidFill>
                            <a:schemeClr val="tx1"/>
                          </a:solidFill>
                        </a:rPr>
                        <a:t>no effect</a:t>
                      </a:r>
                      <a:endParaRPr lang="en-GB" sz="1400" b="0"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smtClean="0">
                          <a:solidFill>
                            <a:schemeClr val="tx1"/>
                          </a:solidFill>
                        </a:rPr>
                        <a:t>no effect</a:t>
                      </a:r>
                      <a:endParaRPr lang="en-GB" sz="1400" b="0"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637564">
                <a:tc>
                  <a:txBody>
                    <a:bodyPr/>
                    <a:lstStyle/>
                    <a:p>
                      <a:r>
                        <a:rPr lang="en-GB" sz="1600" b="1" dirty="0" smtClean="0">
                          <a:solidFill>
                            <a:schemeClr val="tx1"/>
                          </a:solidFill>
                        </a:rPr>
                        <a:t>Verapamil</a:t>
                      </a:r>
                      <a:endParaRPr lang="en-GB" sz="1600" b="1"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0" dirty="0" smtClean="0">
                          <a:solidFill>
                            <a:schemeClr val="tx1"/>
                          </a:solidFill>
                        </a:rPr>
                        <a:t>P-gp weak </a:t>
                      </a:r>
                      <a:r>
                        <a:rPr lang="en-GB" sz="1200" b="0" dirty="0" smtClean="0">
                          <a:solidFill>
                            <a:schemeClr val="tx1"/>
                          </a:solidFill>
                        </a:rPr>
                        <a:t>CYP3A4</a:t>
                      </a:r>
                      <a:endParaRPr lang="en-GB" sz="1200" b="0"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1" dirty="0" smtClean="0">
                          <a:solidFill>
                            <a:schemeClr val="accent4"/>
                          </a:solidFill>
                        </a:rPr>
                        <a:t>+12-180%</a:t>
                      </a:r>
                    </a:p>
                    <a:p>
                      <a:pPr algn="ctr"/>
                      <a:r>
                        <a:rPr lang="en-GB" sz="1400" b="1" dirty="0" smtClean="0">
                          <a:solidFill>
                            <a:schemeClr val="accent4"/>
                          </a:solidFill>
                        </a:rPr>
                        <a:t>reduce dose take together</a:t>
                      </a:r>
                      <a:endParaRPr lang="en-GB" sz="1400" b="1" dirty="0">
                        <a:solidFill>
                          <a:schemeClr val="accent4"/>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1" dirty="0" smtClean="0">
                          <a:solidFill>
                            <a:schemeClr val="accent2"/>
                          </a:solidFill>
                        </a:rPr>
                        <a:t>no data </a:t>
                      </a:r>
                      <a:endParaRPr lang="en-GB" sz="1400" b="1" dirty="0">
                        <a:solidFill>
                          <a:schemeClr val="accent2"/>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1" dirty="0" smtClean="0">
                          <a:solidFill>
                            <a:schemeClr val="accent4"/>
                          </a:solidFill>
                        </a:rPr>
                        <a:t>+53% (SR)</a:t>
                      </a:r>
                    </a:p>
                    <a:p>
                      <a:pPr algn="ctr"/>
                      <a:r>
                        <a:rPr lang="en-GB" sz="1400" b="1" dirty="0" smtClean="0">
                          <a:solidFill>
                            <a:schemeClr val="accent4"/>
                          </a:solidFill>
                        </a:rPr>
                        <a:t>reduce dose</a:t>
                      </a:r>
                      <a:endParaRPr lang="en-GB" sz="1400" b="1" dirty="0">
                        <a:solidFill>
                          <a:schemeClr val="accent4"/>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1" dirty="0" smtClean="0">
                          <a:solidFill>
                            <a:schemeClr val="accent1"/>
                          </a:solidFill>
                        </a:rPr>
                        <a:t>minor effect</a:t>
                      </a:r>
                    </a:p>
                    <a:p>
                      <a:pPr algn="ctr"/>
                      <a:r>
                        <a:rPr lang="en-GB" sz="1400" b="1" dirty="0" smtClean="0">
                          <a:solidFill>
                            <a:schemeClr val="accent1"/>
                          </a:solidFill>
                        </a:rPr>
                        <a:t>use with caution</a:t>
                      </a:r>
                    </a:p>
                    <a:p>
                      <a:pPr algn="ctr"/>
                      <a:r>
                        <a:rPr lang="en-GB" sz="1400" b="1" dirty="0" smtClean="0">
                          <a:solidFill>
                            <a:schemeClr val="accent1"/>
                          </a:solidFill>
                        </a:rPr>
                        <a:t>if CrCl: 15-50ml/min</a:t>
                      </a:r>
                      <a:endParaRPr lang="en-GB" sz="1400" b="1" dirty="0">
                        <a:solidFill>
                          <a:schemeClr val="accent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637564">
                <a:tc>
                  <a:txBody>
                    <a:bodyPr/>
                    <a:lstStyle/>
                    <a:p>
                      <a:r>
                        <a:rPr lang="en-GB" sz="1600" b="1" dirty="0" smtClean="0">
                          <a:solidFill>
                            <a:schemeClr val="tx1"/>
                          </a:solidFill>
                        </a:rPr>
                        <a:t>Diltiazem</a:t>
                      </a:r>
                      <a:endParaRPr lang="en-GB" sz="1600" b="1"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rPr>
                        <a:t>P-gp weak </a:t>
                      </a:r>
                      <a:r>
                        <a:rPr lang="en-GB" sz="1200" b="0" dirty="0" smtClean="0">
                          <a:solidFill>
                            <a:schemeClr val="tx1"/>
                          </a:solidFill>
                        </a:rPr>
                        <a:t>CYP3A4</a:t>
                      </a: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smtClean="0">
                          <a:solidFill>
                            <a:schemeClr val="tx1"/>
                          </a:solidFill>
                        </a:rPr>
                        <a:t>no effect</a:t>
                      </a:r>
                      <a:endParaRPr lang="en-GB" sz="1400" b="0"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+40%</a:t>
                      </a:r>
                      <a:endParaRPr lang="en-GB" sz="1400" b="1" dirty="0">
                        <a:solidFill>
                          <a:schemeClr val="accent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2"/>
                          </a:solidFill>
                        </a:rPr>
                        <a:t>no data</a:t>
                      </a:r>
                      <a:endParaRPr lang="en-GB" sz="1400" b="1" dirty="0">
                        <a:solidFill>
                          <a:schemeClr val="accent2"/>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minor effect</a:t>
                      </a:r>
                    </a:p>
                    <a:p>
                      <a:pPr algn="ctr"/>
                      <a:r>
                        <a:rPr lang="en-GB" sz="1400" b="1" dirty="0" smtClean="0">
                          <a:solidFill>
                            <a:schemeClr val="accent1"/>
                          </a:solidFill>
                        </a:rPr>
                        <a:t>use with caution</a:t>
                      </a:r>
                    </a:p>
                    <a:p>
                      <a:pPr algn="ctr"/>
                      <a:r>
                        <a:rPr lang="en-GB" sz="1400" b="1" dirty="0" smtClean="0">
                          <a:solidFill>
                            <a:schemeClr val="accent1"/>
                          </a:solidFill>
                        </a:rPr>
                        <a:t>if CrCl: 15-50ml/min</a:t>
                      </a: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451610">
                <a:tc>
                  <a:txBody>
                    <a:bodyPr/>
                    <a:lstStyle/>
                    <a:p>
                      <a:r>
                        <a:rPr lang="en-GB" sz="1600" b="1" dirty="0" smtClean="0">
                          <a:solidFill>
                            <a:schemeClr val="tx1"/>
                          </a:solidFill>
                        </a:rPr>
                        <a:t>Quinidine</a:t>
                      </a:r>
                      <a:endParaRPr lang="en-GB" sz="1600" b="1"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rPr>
                        <a:t>P-gp</a:t>
                      </a: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1" dirty="0" smtClean="0">
                          <a:solidFill>
                            <a:schemeClr val="accent1"/>
                          </a:solidFill>
                        </a:rPr>
                        <a:t>+50%</a:t>
                      </a:r>
                      <a:endParaRPr lang="en-GB" sz="1400" b="1" dirty="0">
                        <a:solidFill>
                          <a:schemeClr val="accent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accent2"/>
                          </a:solidFill>
                        </a:rPr>
                        <a:t>no data </a:t>
                      </a: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1" dirty="0" smtClean="0">
                          <a:solidFill>
                            <a:schemeClr val="accent4"/>
                          </a:solidFill>
                        </a:rPr>
                        <a:t>+80%</a:t>
                      </a:r>
                    </a:p>
                    <a:p>
                      <a:pPr algn="ctr"/>
                      <a:r>
                        <a:rPr lang="en-GB" sz="1400" b="1" dirty="0" smtClean="0">
                          <a:solidFill>
                            <a:schemeClr val="accent4"/>
                          </a:solidFill>
                        </a:rPr>
                        <a:t>reduce dose</a:t>
                      </a: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1" dirty="0" smtClean="0">
                          <a:solidFill>
                            <a:schemeClr val="accent1"/>
                          </a:solidFill>
                        </a:rPr>
                        <a:t>+50%</a:t>
                      </a:r>
                      <a:endParaRPr lang="en-GB" sz="1400" b="1" dirty="0">
                        <a:solidFill>
                          <a:schemeClr val="accent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637564">
                <a:tc>
                  <a:txBody>
                    <a:bodyPr/>
                    <a:lstStyle/>
                    <a:p>
                      <a:r>
                        <a:rPr lang="en-GB" sz="1600" b="1" dirty="0" smtClean="0">
                          <a:solidFill>
                            <a:schemeClr val="tx1"/>
                          </a:solidFill>
                        </a:rPr>
                        <a:t>Amiodarone</a:t>
                      </a:r>
                      <a:endParaRPr lang="en-GB" sz="1600" b="1"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rPr>
                        <a:t>P-gp</a:t>
                      </a: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+12-60%</a:t>
                      </a:r>
                      <a:endParaRPr lang="en-GB" sz="1400" b="1" dirty="0">
                        <a:solidFill>
                          <a:schemeClr val="accent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accent2"/>
                          </a:solidFill>
                        </a:rPr>
                        <a:t>no data </a:t>
                      </a: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smtClean="0">
                          <a:solidFill>
                            <a:schemeClr val="tx1"/>
                          </a:solidFill>
                        </a:rPr>
                        <a:t>no effect</a:t>
                      </a:r>
                      <a:endParaRPr lang="en-GB" sz="1400" b="0"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1"/>
                          </a:solidFill>
                        </a:rPr>
                        <a:t>minor effect</a:t>
                      </a:r>
                    </a:p>
                    <a:p>
                      <a:pPr algn="ctr"/>
                      <a:r>
                        <a:rPr lang="en-GB" sz="1400" b="1" dirty="0" smtClean="0">
                          <a:solidFill>
                            <a:schemeClr val="accent1"/>
                          </a:solidFill>
                        </a:rPr>
                        <a:t>use with caution</a:t>
                      </a:r>
                    </a:p>
                    <a:p>
                      <a:pPr algn="ctr"/>
                      <a:r>
                        <a:rPr lang="en-GB" sz="1400" b="1" dirty="0" smtClean="0">
                          <a:solidFill>
                            <a:schemeClr val="accent1"/>
                          </a:solidFill>
                        </a:rPr>
                        <a:t>if CrCl: 15-50ml/min</a:t>
                      </a: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610999">
                <a:tc>
                  <a:txBody>
                    <a:bodyPr/>
                    <a:lstStyle/>
                    <a:p>
                      <a:r>
                        <a:rPr lang="en-GB" sz="1600" b="1" dirty="0" smtClean="0">
                          <a:solidFill>
                            <a:schemeClr val="tx1"/>
                          </a:solidFill>
                        </a:rPr>
                        <a:t>Dronedarone</a:t>
                      </a:r>
                      <a:endParaRPr lang="en-GB" sz="1600" b="1" dirty="0">
                        <a:solidFill>
                          <a:schemeClr val="tx1"/>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rPr>
                        <a:t>P-gp weak </a:t>
                      </a:r>
                      <a:r>
                        <a:rPr lang="en-GB" sz="1200" b="0" dirty="0" smtClean="0">
                          <a:solidFill>
                            <a:schemeClr val="tx1"/>
                          </a:solidFill>
                        </a:rPr>
                        <a:t>CYP3A4</a:t>
                      </a: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1" dirty="0" smtClean="0">
                          <a:solidFill>
                            <a:schemeClr val="accent5"/>
                          </a:solidFill>
                        </a:rPr>
                        <a:t>+70-100%</a:t>
                      </a:r>
                      <a:endParaRPr lang="en-GB" sz="1400" b="1" dirty="0">
                        <a:solidFill>
                          <a:schemeClr val="accent5"/>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accent2"/>
                          </a:solidFill>
                        </a:rPr>
                        <a:t>no data </a:t>
                      </a: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1" dirty="0" smtClean="0">
                          <a:solidFill>
                            <a:schemeClr val="accent5"/>
                          </a:solidFill>
                        </a:rPr>
                        <a:t>+88% </a:t>
                      </a:r>
                    </a:p>
                    <a:p>
                      <a:pPr algn="ctr"/>
                      <a:r>
                        <a:rPr lang="en-GB" sz="1400" b="1" dirty="0" smtClean="0">
                          <a:solidFill>
                            <a:schemeClr val="accent5"/>
                          </a:solidFill>
                        </a:rPr>
                        <a:t>reduce dose</a:t>
                      </a:r>
                      <a:endParaRPr lang="en-GB" sz="1400" b="1" dirty="0">
                        <a:solidFill>
                          <a:schemeClr val="accent5"/>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GB" sz="1400" b="1" dirty="0" smtClean="0">
                          <a:solidFill>
                            <a:schemeClr val="accent5"/>
                          </a:solidFill>
                        </a:rPr>
                        <a:t>No data yet</a:t>
                      </a:r>
                      <a:endParaRPr lang="en-GB" sz="1400" b="1" dirty="0">
                        <a:solidFill>
                          <a:schemeClr val="accent5"/>
                        </a:solidFill>
                      </a:endParaRPr>
                    </a:p>
                  </a:txBody>
                  <a:tcPr marL="91451" marR="91451" marT="45724" marB="4572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6" name="TextBox 4"/>
          <p:cNvSpPr txBox="1">
            <a:spLocks noChangeArrowheads="1"/>
          </p:cNvSpPr>
          <p:nvPr/>
        </p:nvSpPr>
        <p:spPr bwMode="auto">
          <a:xfrm>
            <a:off x="4796504" y="5990095"/>
            <a:ext cx="4265602" cy="6121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000">
                <a:solidFill>
                  <a:schemeClr val="bg1"/>
                </a:solidFill>
                <a:latin typeface="Arial" pitchFamily="34" charset="0"/>
                <a:ea typeface="MS PGothic" pitchFamily="34" charset="-128"/>
              </a:defRPr>
            </a:lvl1pPr>
            <a:lvl2pPr marL="742950" indent="-285750">
              <a:defRPr sz="1000">
                <a:solidFill>
                  <a:schemeClr val="bg1"/>
                </a:solidFill>
                <a:latin typeface="Arial" pitchFamily="34" charset="0"/>
                <a:ea typeface="MS PGothic" pitchFamily="34" charset="-128"/>
              </a:defRPr>
            </a:lvl2pPr>
            <a:lvl3pPr marL="1143000" indent="-228600">
              <a:defRPr sz="1000">
                <a:solidFill>
                  <a:schemeClr val="bg1"/>
                </a:solidFill>
                <a:latin typeface="Arial" pitchFamily="34" charset="0"/>
                <a:ea typeface="MS PGothic" pitchFamily="34" charset="-128"/>
              </a:defRPr>
            </a:lvl3pPr>
            <a:lvl4pPr marL="1600200" indent="-228600">
              <a:defRPr sz="1000">
                <a:solidFill>
                  <a:schemeClr val="bg1"/>
                </a:solidFill>
                <a:latin typeface="Arial" pitchFamily="34" charset="0"/>
                <a:ea typeface="MS PGothic" pitchFamily="34" charset="-128"/>
              </a:defRPr>
            </a:lvl4pPr>
            <a:lvl5pPr marL="2057400" indent="-228600">
              <a:defRPr sz="1000">
                <a:solidFill>
                  <a:schemeClr val="bg1"/>
                </a:solidFill>
                <a:latin typeface="Arial" pitchFamily="34" charset="0"/>
                <a:ea typeface="MS PGothic" pitchFamily="34" charset="-128"/>
              </a:defRPr>
            </a:lvl5pPr>
            <a:lvl6pPr marL="25146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6pPr>
            <a:lvl7pPr marL="29718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7pPr>
            <a:lvl8pPr marL="34290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8pPr>
            <a:lvl9pPr marL="3886200" indent="-228600" eaLnBrk="0" fontAlgn="base" hangingPunct="0">
              <a:lnSpc>
                <a:spcPct val="80000"/>
              </a:lnSpc>
              <a:spcBef>
                <a:spcPct val="20000"/>
              </a:spcBef>
              <a:spcAft>
                <a:spcPct val="0"/>
              </a:spcAft>
              <a:defRPr sz="1000">
                <a:solidFill>
                  <a:schemeClr val="bg1"/>
                </a:solidFill>
                <a:latin typeface="Arial" pitchFamily="34" charset="0"/>
                <a:ea typeface="MS PGothic" pitchFamily="34" charset="-128"/>
              </a:defRPr>
            </a:lvl9pPr>
          </a:lstStyle>
          <a:p>
            <a:pPr eaLnBrk="1" hangingPunct="1">
              <a:lnSpc>
                <a:spcPct val="150000"/>
              </a:lnSpc>
              <a:spcBef>
                <a:spcPct val="0"/>
              </a:spcBef>
            </a:pPr>
            <a:r>
              <a:rPr lang="en-GB" altLang="en-US" sz="1200" b="1" u="none" dirty="0">
                <a:solidFill>
                  <a:schemeClr val="tx1"/>
                </a:solidFill>
                <a:latin typeface="+mj-lt"/>
              </a:rPr>
              <a:t>Not recommended/contraindicated	  </a:t>
            </a:r>
            <a:r>
              <a:rPr lang="en-GB" altLang="en-US" sz="1200" b="1" u="none" dirty="0" smtClean="0">
                <a:solidFill>
                  <a:schemeClr val="tx1"/>
                </a:solidFill>
                <a:latin typeface="+mj-lt"/>
              </a:rPr>
              <a:t>    Reduce dose</a:t>
            </a:r>
            <a:endParaRPr lang="en-GB" altLang="en-US" sz="1200" b="1" u="none" dirty="0">
              <a:solidFill>
                <a:schemeClr val="tx1"/>
              </a:solidFill>
              <a:latin typeface="+mj-lt"/>
            </a:endParaRPr>
          </a:p>
          <a:p>
            <a:pPr eaLnBrk="1" hangingPunct="1">
              <a:lnSpc>
                <a:spcPct val="150000"/>
              </a:lnSpc>
              <a:spcBef>
                <a:spcPct val="0"/>
              </a:spcBef>
            </a:pPr>
            <a:r>
              <a:rPr lang="en-GB" altLang="en-US" sz="1200" b="1" u="none" dirty="0">
                <a:solidFill>
                  <a:schemeClr val="tx1"/>
                </a:solidFill>
                <a:latin typeface="+mj-lt"/>
              </a:rPr>
              <a:t>Reduce dose if 2 factors or more        	  </a:t>
            </a:r>
            <a:r>
              <a:rPr lang="en-GB" altLang="en-US" sz="1200" b="1" u="none" dirty="0" smtClean="0">
                <a:solidFill>
                  <a:schemeClr val="tx1"/>
                </a:solidFill>
                <a:latin typeface="+mj-lt"/>
              </a:rPr>
              <a:t>    No </a:t>
            </a:r>
            <a:r>
              <a:rPr lang="en-GB" altLang="en-US" sz="1200" b="1" u="none" dirty="0">
                <a:solidFill>
                  <a:schemeClr val="tx1"/>
                </a:solidFill>
                <a:latin typeface="+mj-lt"/>
              </a:rPr>
              <a:t>data yet</a:t>
            </a:r>
          </a:p>
        </p:txBody>
      </p:sp>
      <p:cxnSp>
        <p:nvCxnSpPr>
          <p:cNvPr id="13" name="Straight Connector 12"/>
          <p:cNvCxnSpPr/>
          <p:nvPr/>
        </p:nvCxnSpPr>
        <p:spPr bwMode="auto">
          <a:xfrm>
            <a:off x="4596590" y="6168784"/>
            <a:ext cx="260657" cy="0"/>
          </a:xfrm>
          <a:prstGeom prst="line">
            <a:avLst/>
          </a:prstGeom>
          <a:solidFill>
            <a:schemeClr val="accent1"/>
          </a:solidFill>
          <a:ln w="38100" cap="flat" cmpd="sng" algn="ctr">
            <a:solidFill>
              <a:schemeClr val="accent5"/>
            </a:solidFill>
            <a:prstDash val="solid"/>
            <a:round/>
            <a:headEnd type="none" w="med" len="med"/>
            <a:tailEnd type="none" w="med" len="med"/>
          </a:ln>
          <a:effectLst/>
        </p:spPr>
      </p:cxnSp>
      <p:cxnSp>
        <p:nvCxnSpPr>
          <p:cNvPr id="14" name="Straight Connector 13"/>
          <p:cNvCxnSpPr/>
          <p:nvPr/>
        </p:nvCxnSpPr>
        <p:spPr bwMode="auto">
          <a:xfrm>
            <a:off x="4604087" y="6451760"/>
            <a:ext cx="260657"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cxnSp>
        <p:nvCxnSpPr>
          <p:cNvPr id="15" name="Straight Connector 14"/>
          <p:cNvCxnSpPr/>
          <p:nvPr/>
        </p:nvCxnSpPr>
        <p:spPr bwMode="auto">
          <a:xfrm>
            <a:off x="7604585" y="6186980"/>
            <a:ext cx="260657" cy="0"/>
          </a:xfrm>
          <a:prstGeom prst="line">
            <a:avLst/>
          </a:prstGeom>
          <a:solidFill>
            <a:schemeClr val="accent1"/>
          </a:solidFill>
          <a:ln w="38100" cap="flat" cmpd="sng" algn="ctr">
            <a:solidFill>
              <a:schemeClr val="accent4"/>
            </a:solidFill>
            <a:prstDash val="solid"/>
            <a:round/>
            <a:headEnd type="none" w="med" len="med"/>
            <a:tailEnd type="none" w="med" len="med"/>
          </a:ln>
          <a:effectLst/>
        </p:spPr>
      </p:cxnSp>
      <p:cxnSp>
        <p:nvCxnSpPr>
          <p:cNvPr id="16" name="Straight Connector 15"/>
          <p:cNvCxnSpPr/>
          <p:nvPr/>
        </p:nvCxnSpPr>
        <p:spPr bwMode="auto">
          <a:xfrm>
            <a:off x="7590937" y="6451760"/>
            <a:ext cx="260657" cy="0"/>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sp>
        <p:nvSpPr>
          <p:cNvPr id="17" name="Rectangle 16"/>
          <p:cNvSpPr/>
          <p:nvPr/>
        </p:nvSpPr>
        <p:spPr bwMode="auto">
          <a:xfrm>
            <a:off x="4367277" y="5990095"/>
            <a:ext cx="4572007" cy="61729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
        <p:nvSpPr>
          <p:cNvPr id="18" name="TextBox 17"/>
          <p:cNvSpPr txBox="1"/>
          <p:nvPr/>
        </p:nvSpPr>
        <p:spPr>
          <a:xfrm>
            <a:off x="259299" y="6028305"/>
            <a:ext cx="3575713" cy="523220"/>
          </a:xfrm>
          <a:prstGeom prst="rect">
            <a:avLst/>
          </a:prstGeom>
          <a:noFill/>
          <a:ln>
            <a:solidFill>
              <a:schemeClr val="tx1"/>
            </a:solidFill>
          </a:ln>
        </p:spPr>
        <p:txBody>
          <a:bodyPr wrap="square" rtlCol="0">
            <a:spAutoFit/>
          </a:bodyPr>
          <a:lstStyle/>
          <a:p>
            <a:pPr algn="ctr"/>
            <a:r>
              <a:rPr lang="en-GB" sz="2800" u="none" dirty="0" smtClean="0">
                <a:latin typeface="+mj-lt"/>
                <a:cs typeface="Arial" charset="0"/>
              </a:rPr>
              <a:t>www.NOACforAF.eu</a:t>
            </a:r>
            <a:endParaRPr lang="en-GB" sz="2800" u="none" dirty="0">
              <a:latin typeface="+mj-lt"/>
              <a:cs typeface="Arial" charset="0"/>
            </a:endParaRPr>
          </a:p>
        </p:txBody>
      </p:sp>
    </p:spTree>
    <p:extLst>
      <p:ext uri="{BB962C8B-B14F-4D97-AF65-F5344CB8AC3E}">
        <p14:creationId xmlns:p14="http://schemas.microsoft.com/office/powerpoint/2010/main" val="162270158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6" y="6560390"/>
            <a:ext cx="5618718" cy="338554"/>
          </a:xfrm>
          <a:prstGeom prst="rect">
            <a:avLst/>
          </a:prstGeom>
          <a:noFill/>
          <a:ln w="9525">
            <a:noFill/>
            <a:miter lim="800000"/>
            <a:headEnd/>
            <a:tailEnd/>
          </a:ln>
        </p:spPr>
        <p:txBody>
          <a:bodyPr wrap="none">
            <a:spAutoFit/>
          </a:bodyPr>
          <a:lstStyle/>
          <a:p>
            <a:r>
              <a:rPr lang="sv-SE" sz="1600" u="none" dirty="0">
                <a:latin typeface="+mj-lt"/>
              </a:rPr>
              <a:t>Rose AJ, et al. </a:t>
            </a:r>
            <a:r>
              <a:rPr lang="sv-SE" sz="1600" i="1" u="none" dirty="0">
                <a:latin typeface="+mj-lt"/>
              </a:rPr>
              <a:t>J Gen Intern Med</a:t>
            </a:r>
            <a:r>
              <a:rPr lang="sv-SE" sz="1600" u="none" dirty="0">
                <a:latin typeface="+mj-lt"/>
              </a:rPr>
              <a:t>. 2007 Jul;22(7):</a:t>
            </a:r>
            <a:r>
              <a:rPr lang="sv-SE" sz="1600" u="none" dirty="0" smtClean="0">
                <a:latin typeface="+mj-lt"/>
              </a:rPr>
              <a:t>997-1002</a:t>
            </a:r>
            <a:r>
              <a:rPr lang="sv-SE" sz="1600" u="none" baseline="30000" dirty="0" smtClean="0">
                <a:latin typeface="+mj-lt"/>
              </a:rPr>
              <a:t>[9]</a:t>
            </a:r>
            <a:endParaRPr lang="en-US" sz="1600" u="none" dirty="0">
              <a:latin typeface="+mj-lt"/>
            </a:endParaRPr>
          </a:p>
        </p:txBody>
      </p:sp>
      <p:sp>
        <p:nvSpPr>
          <p:cNvPr id="4" name="Text Box 3"/>
          <p:cNvSpPr txBox="1">
            <a:spLocks noChangeArrowheads="1"/>
          </p:cNvSpPr>
          <p:nvPr/>
        </p:nvSpPr>
        <p:spPr bwMode="auto">
          <a:xfrm>
            <a:off x="316175" y="182365"/>
            <a:ext cx="7131439" cy="646331"/>
          </a:xfrm>
          <a:prstGeom prst="rect">
            <a:avLst/>
          </a:prstGeom>
          <a:noFill/>
          <a:ln w="9525">
            <a:noFill/>
            <a:miter lim="800000"/>
            <a:headEnd/>
            <a:tailEnd/>
          </a:ln>
        </p:spPr>
        <p:txBody>
          <a:bodyPr wrap="none">
            <a:spAutoFit/>
          </a:bodyPr>
          <a:lstStyle/>
          <a:p>
            <a:pPr algn="l"/>
            <a:r>
              <a:rPr lang="en-US" sz="3600" b="1" u="none" dirty="0" smtClean="0">
                <a:solidFill>
                  <a:schemeClr val="accent1"/>
                </a:solidFill>
                <a:latin typeface="Arial" charset="0"/>
                <a:cs typeface="Arial" charset="0"/>
              </a:rPr>
              <a:t>Patient With Low INR Variability</a:t>
            </a:r>
          </a:p>
        </p:txBody>
      </p:sp>
      <p:sp>
        <p:nvSpPr>
          <p:cNvPr id="6" name="Text Box 3"/>
          <p:cNvSpPr txBox="1">
            <a:spLocks noChangeArrowheads="1"/>
          </p:cNvSpPr>
          <p:nvPr/>
        </p:nvSpPr>
        <p:spPr bwMode="auto">
          <a:xfrm rot="16200000">
            <a:off x="274951" y="3321669"/>
            <a:ext cx="582211" cy="369332"/>
          </a:xfrm>
          <a:prstGeom prst="rect">
            <a:avLst/>
          </a:prstGeom>
          <a:noFill/>
          <a:ln w="9525">
            <a:noFill/>
            <a:miter lim="800000"/>
            <a:headEnd/>
            <a:tailEnd/>
          </a:ln>
        </p:spPr>
        <p:txBody>
          <a:bodyPr wrap="none">
            <a:spAutoFit/>
          </a:bodyPr>
          <a:lstStyle/>
          <a:p>
            <a:pPr algn="ctr"/>
            <a:r>
              <a:rPr lang="en-US" b="1" u="none" dirty="0" smtClean="0">
                <a:latin typeface="Arial" charset="0"/>
                <a:cs typeface="Arial" charset="0"/>
              </a:rPr>
              <a:t>INR</a:t>
            </a:r>
          </a:p>
        </p:txBody>
      </p:sp>
      <p:sp>
        <p:nvSpPr>
          <p:cNvPr id="7" name="Text Box 3"/>
          <p:cNvSpPr txBox="1">
            <a:spLocks noChangeArrowheads="1"/>
          </p:cNvSpPr>
          <p:nvPr/>
        </p:nvSpPr>
        <p:spPr bwMode="auto">
          <a:xfrm>
            <a:off x="3919604" y="5807983"/>
            <a:ext cx="928759" cy="369332"/>
          </a:xfrm>
          <a:prstGeom prst="rect">
            <a:avLst/>
          </a:prstGeom>
          <a:noFill/>
          <a:ln w="9525">
            <a:noFill/>
            <a:miter lim="800000"/>
            <a:headEnd/>
            <a:tailEnd/>
          </a:ln>
        </p:spPr>
        <p:txBody>
          <a:bodyPr wrap="square">
            <a:spAutoFit/>
          </a:bodyPr>
          <a:lstStyle/>
          <a:p>
            <a:pPr algn="ctr"/>
            <a:r>
              <a:rPr lang="en-US" b="1" u="none" dirty="0" smtClean="0">
                <a:latin typeface="Arial" charset="0"/>
                <a:cs typeface="Arial" charset="0"/>
              </a:rPr>
              <a:t>d</a:t>
            </a:r>
          </a:p>
        </p:txBody>
      </p:sp>
      <p:sp>
        <p:nvSpPr>
          <p:cNvPr id="9" name="Text Box 3"/>
          <p:cNvSpPr txBox="1">
            <a:spLocks noChangeArrowheads="1"/>
          </p:cNvSpPr>
          <p:nvPr/>
        </p:nvSpPr>
        <p:spPr bwMode="auto">
          <a:xfrm>
            <a:off x="710770" y="1712685"/>
            <a:ext cx="470000"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4.5</a:t>
            </a:r>
          </a:p>
        </p:txBody>
      </p:sp>
      <p:sp>
        <p:nvSpPr>
          <p:cNvPr id="11" name="Text Box 3"/>
          <p:cNvSpPr txBox="1">
            <a:spLocks noChangeArrowheads="1"/>
          </p:cNvSpPr>
          <p:nvPr/>
        </p:nvSpPr>
        <p:spPr bwMode="auto">
          <a:xfrm>
            <a:off x="710770" y="2212579"/>
            <a:ext cx="470000"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4.0</a:t>
            </a:r>
          </a:p>
        </p:txBody>
      </p:sp>
      <p:sp>
        <p:nvSpPr>
          <p:cNvPr id="12" name="Text Box 3"/>
          <p:cNvSpPr txBox="1">
            <a:spLocks noChangeArrowheads="1"/>
          </p:cNvSpPr>
          <p:nvPr/>
        </p:nvSpPr>
        <p:spPr bwMode="auto">
          <a:xfrm>
            <a:off x="710770" y="3179398"/>
            <a:ext cx="470000"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3.0</a:t>
            </a:r>
          </a:p>
        </p:txBody>
      </p:sp>
      <p:sp>
        <p:nvSpPr>
          <p:cNvPr id="13" name="Text Box 3"/>
          <p:cNvSpPr txBox="1">
            <a:spLocks noChangeArrowheads="1"/>
          </p:cNvSpPr>
          <p:nvPr/>
        </p:nvSpPr>
        <p:spPr bwMode="auto">
          <a:xfrm>
            <a:off x="710769" y="4146838"/>
            <a:ext cx="470000"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2.0</a:t>
            </a:r>
          </a:p>
        </p:txBody>
      </p:sp>
      <p:sp>
        <p:nvSpPr>
          <p:cNvPr id="14" name="Text Box 3"/>
          <p:cNvSpPr txBox="1">
            <a:spLocks noChangeArrowheads="1"/>
          </p:cNvSpPr>
          <p:nvPr/>
        </p:nvSpPr>
        <p:spPr bwMode="auto">
          <a:xfrm>
            <a:off x="710770" y="5096525"/>
            <a:ext cx="470000"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1.0</a:t>
            </a:r>
          </a:p>
        </p:txBody>
      </p:sp>
      <p:sp>
        <p:nvSpPr>
          <p:cNvPr id="20" name="Text Box 3"/>
          <p:cNvSpPr txBox="1">
            <a:spLocks noChangeArrowheads="1"/>
          </p:cNvSpPr>
          <p:nvPr/>
        </p:nvSpPr>
        <p:spPr bwMode="auto">
          <a:xfrm>
            <a:off x="1427907" y="5469429"/>
            <a:ext cx="298480"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0</a:t>
            </a:r>
          </a:p>
        </p:txBody>
      </p:sp>
      <p:sp>
        <p:nvSpPr>
          <p:cNvPr id="21" name="Text Box 3"/>
          <p:cNvSpPr txBox="1">
            <a:spLocks noChangeArrowheads="1"/>
          </p:cNvSpPr>
          <p:nvPr/>
        </p:nvSpPr>
        <p:spPr bwMode="auto">
          <a:xfrm>
            <a:off x="2418030" y="5469429"/>
            <a:ext cx="412293"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50</a:t>
            </a:r>
          </a:p>
        </p:txBody>
      </p:sp>
      <p:sp>
        <p:nvSpPr>
          <p:cNvPr id="22" name="Text Box 3"/>
          <p:cNvSpPr txBox="1">
            <a:spLocks noChangeArrowheads="1"/>
          </p:cNvSpPr>
          <p:nvPr/>
        </p:nvSpPr>
        <p:spPr bwMode="auto">
          <a:xfrm>
            <a:off x="3385542" y="5469429"/>
            <a:ext cx="526106"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100</a:t>
            </a:r>
          </a:p>
        </p:txBody>
      </p:sp>
      <p:sp>
        <p:nvSpPr>
          <p:cNvPr id="23" name="Text Box 3"/>
          <p:cNvSpPr txBox="1">
            <a:spLocks noChangeArrowheads="1"/>
          </p:cNvSpPr>
          <p:nvPr/>
        </p:nvSpPr>
        <p:spPr bwMode="auto">
          <a:xfrm>
            <a:off x="4434420" y="5469429"/>
            <a:ext cx="526106"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150</a:t>
            </a:r>
          </a:p>
        </p:txBody>
      </p:sp>
      <p:sp>
        <p:nvSpPr>
          <p:cNvPr id="24" name="Text Box 3"/>
          <p:cNvSpPr txBox="1">
            <a:spLocks noChangeArrowheads="1"/>
          </p:cNvSpPr>
          <p:nvPr/>
        </p:nvSpPr>
        <p:spPr bwMode="auto">
          <a:xfrm>
            <a:off x="5512833" y="5469429"/>
            <a:ext cx="526106"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200</a:t>
            </a:r>
          </a:p>
        </p:txBody>
      </p:sp>
      <p:sp>
        <p:nvSpPr>
          <p:cNvPr id="25" name="Text Box 3"/>
          <p:cNvSpPr txBox="1">
            <a:spLocks noChangeArrowheads="1"/>
          </p:cNvSpPr>
          <p:nvPr/>
        </p:nvSpPr>
        <p:spPr bwMode="auto">
          <a:xfrm>
            <a:off x="6532339" y="5469429"/>
            <a:ext cx="526106"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250</a:t>
            </a:r>
          </a:p>
        </p:txBody>
      </p:sp>
      <p:sp>
        <p:nvSpPr>
          <p:cNvPr id="26" name="Text Box 3"/>
          <p:cNvSpPr txBox="1">
            <a:spLocks noChangeArrowheads="1"/>
          </p:cNvSpPr>
          <p:nvPr/>
        </p:nvSpPr>
        <p:spPr bwMode="auto">
          <a:xfrm>
            <a:off x="7537701" y="5469429"/>
            <a:ext cx="526106"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300</a:t>
            </a:r>
          </a:p>
        </p:txBody>
      </p:sp>
      <p:sp>
        <p:nvSpPr>
          <p:cNvPr id="27" name="Text Box 3"/>
          <p:cNvSpPr txBox="1">
            <a:spLocks noChangeArrowheads="1"/>
          </p:cNvSpPr>
          <p:nvPr/>
        </p:nvSpPr>
        <p:spPr bwMode="auto">
          <a:xfrm>
            <a:off x="722215" y="4615076"/>
            <a:ext cx="470000"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1.5</a:t>
            </a:r>
          </a:p>
        </p:txBody>
      </p:sp>
      <p:sp>
        <p:nvSpPr>
          <p:cNvPr id="28" name="Text Box 3"/>
          <p:cNvSpPr txBox="1">
            <a:spLocks noChangeArrowheads="1"/>
          </p:cNvSpPr>
          <p:nvPr/>
        </p:nvSpPr>
        <p:spPr bwMode="auto">
          <a:xfrm>
            <a:off x="719191" y="2695397"/>
            <a:ext cx="470000"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3.5</a:t>
            </a:r>
          </a:p>
        </p:txBody>
      </p:sp>
      <p:sp>
        <p:nvSpPr>
          <p:cNvPr id="30" name="Text Box 3"/>
          <p:cNvSpPr txBox="1">
            <a:spLocks noChangeArrowheads="1"/>
          </p:cNvSpPr>
          <p:nvPr/>
        </p:nvSpPr>
        <p:spPr bwMode="auto">
          <a:xfrm>
            <a:off x="710769" y="3687906"/>
            <a:ext cx="470000"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2.5</a:t>
            </a:r>
          </a:p>
        </p:txBody>
      </p:sp>
      <p:grpSp>
        <p:nvGrpSpPr>
          <p:cNvPr id="16" name="Group 15"/>
          <p:cNvGrpSpPr/>
          <p:nvPr/>
        </p:nvGrpSpPr>
        <p:grpSpPr>
          <a:xfrm>
            <a:off x="2624176" y="1712685"/>
            <a:ext cx="2951166" cy="723275"/>
            <a:chOff x="-2569776" y="2020218"/>
            <a:chExt cx="2951166" cy="723275"/>
          </a:xfrm>
        </p:grpSpPr>
        <p:sp>
          <p:nvSpPr>
            <p:cNvPr id="31" name="Text Box 3"/>
            <p:cNvSpPr txBox="1">
              <a:spLocks noChangeArrowheads="1"/>
            </p:cNvSpPr>
            <p:nvPr/>
          </p:nvSpPr>
          <p:spPr bwMode="auto">
            <a:xfrm>
              <a:off x="-2118012" y="2020218"/>
              <a:ext cx="2499402" cy="723275"/>
            </a:xfrm>
            <a:prstGeom prst="rect">
              <a:avLst/>
            </a:prstGeom>
            <a:noFill/>
            <a:ln w="9525">
              <a:noFill/>
              <a:miter lim="800000"/>
              <a:headEnd/>
              <a:tailEnd/>
            </a:ln>
          </p:spPr>
          <p:txBody>
            <a:bodyPr wrap="none">
              <a:spAutoFit/>
            </a:bodyPr>
            <a:lstStyle/>
            <a:p>
              <a:pPr>
                <a:spcBef>
                  <a:spcPts val="600"/>
                </a:spcBef>
              </a:pPr>
              <a:r>
                <a:rPr lang="sv-SE" b="1" u="none" dirty="0" smtClean="0">
                  <a:latin typeface="+mj-lt"/>
                </a:rPr>
                <a:t>Pt 3012, sigma = 12.5</a:t>
              </a:r>
            </a:p>
            <a:p>
              <a:pPr>
                <a:spcBef>
                  <a:spcPts val="600"/>
                </a:spcBef>
              </a:pPr>
              <a:r>
                <a:rPr lang="sv-SE" b="1" u="none" dirty="0">
                  <a:latin typeface="+mj-lt"/>
                </a:rPr>
                <a:t>Pt </a:t>
              </a:r>
              <a:r>
                <a:rPr lang="sv-SE" b="1" u="none" dirty="0" smtClean="0">
                  <a:latin typeface="+mj-lt"/>
                </a:rPr>
                <a:t>1038, </a:t>
              </a:r>
              <a:r>
                <a:rPr lang="sv-SE" b="1" u="none" dirty="0">
                  <a:latin typeface="+mj-lt"/>
                </a:rPr>
                <a:t>sigma = </a:t>
              </a:r>
              <a:r>
                <a:rPr lang="sv-SE" b="1" u="none" dirty="0" smtClean="0">
                  <a:latin typeface="+mj-lt"/>
                </a:rPr>
                <a:t>0.01</a:t>
              </a:r>
              <a:endParaRPr lang="en-US" b="1" u="none" dirty="0">
                <a:latin typeface="+mj-lt"/>
              </a:endParaRPr>
            </a:p>
          </p:txBody>
        </p:sp>
        <p:cxnSp>
          <p:nvCxnSpPr>
            <p:cNvPr id="15" name="Straight Connector 14"/>
            <p:cNvCxnSpPr/>
            <p:nvPr/>
          </p:nvCxnSpPr>
          <p:spPr bwMode="auto">
            <a:xfrm>
              <a:off x="-2569776" y="2192379"/>
              <a:ext cx="409904" cy="0"/>
            </a:xfrm>
            <a:prstGeom prst="line">
              <a:avLst/>
            </a:prstGeom>
            <a:solidFill>
              <a:schemeClr val="accent1"/>
            </a:solidFill>
            <a:ln w="38100" cap="flat" cmpd="sng" algn="ctr">
              <a:solidFill>
                <a:schemeClr val="accent5"/>
              </a:solidFill>
              <a:prstDash val="solid"/>
              <a:round/>
              <a:headEnd type="none" w="med" len="med"/>
              <a:tailEnd type="none" w="med" len="med"/>
            </a:ln>
            <a:effectLst/>
          </p:spPr>
        </p:cxnSp>
        <p:cxnSp>
          <p:nvCxnSpPr>
            <p:cNvPr id="32" name="Straight Connector 31"/>
            <p:cNvCxnSpPr/>
            <p:nvPr/>
          </p:nvCxnSpPr>
          <p:spPr bwMode="auto">
            <a:xfrm>
              <a:off x="-2569776" y="2535229"/>
              <a:ext cx="409904"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pic>
        <p:nvPicPr>
          <p:cNvPr id="4098" name="Picture 2" descr="C:\Users\cmalone\Desktop\AME\REDRAW\CVN\130324\130324.1 (The return)\Part 1\Slide 14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769" y="1708847"/>
            <a:ext cx="7007888" cy="36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40666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10533910"/>
              </p:ext>
            </p:extLst>
          </p:nvPr>
        </p:nvGraphicFramePr>
        <p:xfrm>
          <a:off x="162639" y="1101547"/>
          <a:ext cx="8559800" cy="544243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12767" y="198018"/>
            <a:ext cx="9144000" cy="1098647"/>
          </a:xfrm>
        </p:spPr>
        <p:txBody>
          <a:bodyPr/>
          <a:lstStyle/>
          <a:p>
            <a:pPr>
              <a:lnSpc>
                <a:spcPct val="100000"/>
              </a:lnSpc>
            </a:pPr>
            <a:r>
              <a:rPr lang="en-GB" dirty="0" smtClean="0"/>
              <a:t>Cost Effectiveness of NOAC</a:t>
            </a:r>
            <a:br>
              <a:rPr lang="en-GB" dirty="0" smtClean="0"/>
            </a:br>
            <a:r>
              <a:rPr lang="en-GB" sz="3200" dirty="0" smtClean="0"/>
              <a:t>Dabigatran Sensitivity Analysis (&lt; 80 years)</a:t>
            </a:r>
            <a:endParaRPr lang="en-GB" dirty="0"/>
          </a:p>
        </p:txBody>
      </p:sp>
      <p:sp>
        <p:nvSpPr>
          <p:cNvPr id="6" name="TextBox 5"/>
          <p:cNvSpPr txBox="1"/>
          <p:nvPr/>
        </p:nvSpPr>
        <p:spPr>
          <a:xfrm>
            <a:off x="1664653" y="5588322"/>
            <a:ext cx="1760418" cy="338554"/>
          </a:xfrm>
          <a:prstGeom prst="rect">
            <a:avLst/>
          </a:prstGeom>
          <a:noFill/>
        </p:spPr>
        <p:txBody>
          <a:bodyPr wrap="none" rtlCol="0">
            <a:spAutoFit/>
          </a:bodyPr>
          <a:lstStyle/>
          <a:p>
            <a:pPr algn="r"/>
            <a:r>
              <a:rPr lang="en-GB" sz="1600" b="1" u="none" dirty="0" smtClean="0">
                <a:latin typeface="+mj-lt"/>
              </a:rPr>
              <a:t>Upper - lower CI</a:t>
            </a:r>
            <a:endParaRPr lang="en-GB" sz="1600" b="1" u="none" dirty="0">
              <a:latin typeface="+mj-lt"/>
            </a:endParaRPr>
          </a:p>
        </p:txBody>
      </p:sp>
      <p:sp>
        <p:nvSpPr>
          <p:cNvPr id="7" name="TextBox 6"/>
          <p:cNvSpPr txBox="1"/>
          <p:nvPr/>
        </p:nvSpPr>
        <p:spPr>
          <a:xfrm>
            <a:off x="399884" y="5078455"/>
            <a:ext cx="3025187" cy="338554"/>
          </a:xfrm>
          <a:prstGeom prst="rect">
            <a:avLst/>
          </a:prstGeom>
          <a:noFill/>
        </p:spPr>
        <p:txBody>
          <a:bodyPr wrap="none" rtlCol="0">
            <a:spAutoFit/>
          </a:bodyPr>
          <a:lstStyle/>
          <a:p>
            <a:pPr algn="r"/>
            <a:r>
              <a:rPr lang="en-GB" sz="1600" b="1" u="none" dirty="0" smtClean="0">
                <a:latin typeface="+mj-lt"/>
              </a:rPr>
              <a:t>60% decrease - 20% increase</a:t>
            </a:r>
            <a:endParaRPr lang="en-GB" sz="1600" b="1" u="none" dirty="0">
              <a:latin typeface="+mj-lt"/>
            </a:endParaRPr>
          </a:p>
        </p:txBody>
      </p:sp>
      <p:sp>
        <p:nvSpPr>
          <p:cNvPr id="8" name="TextBox 7"/>
          <p:cNvSpPr txBox="1"/>
          <p:nvPr/>
        </p:nvSpPr>
        <p:spPr>
          <a:xfrm>
            <a:off x="2235323" y="4609531"/>
            <a:ext cx="1189748" cy="338554"/>
          </a:xfrm>
          <a:prstGeom prst="rect">
            <a:avLst/>
          </a:prstGeom>
          <a:noFill/>
        </p:spPr>
        <p:txBody>
          <a:bodyPr wrap="none" rtlCol="0">
            <a:spAutoFit/>
          </a:bodyPr>
          <a:lstStyle/>
          <a:p>
            <a:pPr algn="r"/>
            <a:r>
              <a:rPr lang="en-GB" sz="1600" b="1" u="none" dirty="0" smtClean="0">
                <a:latin typeface="+mj-lt"/>
              </a:rPr>
              <a:t>40% - 80%</a:t>
            </a:r>
            <a:endParaRPr lang="en-GB" sz="1600" b="1" u="none" dirty="0">
              <a:latin typeface="+mj-lt"/>
            </a:endParaRPr>
          </a:p>
        </p:txBody>
      </p:sp>
      <p:sp>
        <p:nvSpPr>
          <p:cNvPr id="9" name="TextBox 8"/>
          <p:cNvSpPr txBox="1"/>
          <p:nvPr/>
        </p:nvSpPr>
        <p:spPr>
          <a:xfrm>
            <a:off x="1513970" y="4113311"/>
            <a:ext cx="1911101" cy="338554"/>
          </a:xfrm>
          <a:prstGeom prst="rect">
            <a:avLst/>
          </a:prstGeom>
          <a:noFill/>
        </p:spPr>
        <p:txBody>
          <a:bodyPr wrap="none" rtlCol="0">
            <a:spAutoFit/>
          </a:bodyPr>
          <a:lstStyle/>
          <a:p>
            <a:pPr algn="r"/>
            <a:r>
              <a:rPr lang="en-GB" sz="1600" b="1" u="none" dirty="0" smtClean="0">
                <a:latin typeface="+mj-lt"/>
              </a:rPr>
              <a:t>10 years - lifetime</a:t>
            </a:r>
            <a:endParaRPr lang="en-GB" sz="1600" b="1" u="none" dirty="0">
              <a:latin typeface="+mj-lt"/>
            </a:endParaRPr>
          </a:p>
        </p:txBody>
      </p:sp>
      <p:sp>
        <p:nvSpPr>
          <p:cNvPr id="10" name="TextBox 9"/>
          <p:cNvSpPr txBox="1"/>
          <p:nvPr/>
        </p:nvSpPr>
        <p:spPr>
          <a:xfrm>
            <a:off x="1664653" y="3644387"/>
            <a:ext cx="1760418" cy="338554"/>
          </a:xfrm>
          <a:prstGeom prst="rect">
            <a:avLst/>
          </a:prstGeom>
          <a:noFill/>
        </p:spPr>
        <p:txBody>
          <a:bodyPr wrap="none" rtlCol="0">
            <a:spAutoFit/>
          </a:bodyPr>
          <a:lstStyle/>
          <a:p>
            <a:pPr algn="r"/>
            <a:r>
              <a:rPr lang="en-GB" sz="1600" b="1" u="none" dirty="0" smtClean="0">
                <a:latin typeface="+mj-lt"/>
              </a:rPr>
              <a:t>Upper - lower CI</a:t>
            </a:r>
            <a:endParaRPr lang="en-GB" sz="1600" b="1" u="none" dirty="0">
              <a:latin typeface="+mj-lt"/>
            </a:endParaRPr>
          </a:p>
        </p:txBody>
      </p:sp>
      <p:sp>
        <p:nvSpPr>
          <p:cNvPr id="11" name="TextBox 10"/>
          <p:cNvSpPr txBox="1"/>
          <p:nvPr/>
        </p:nvSpPr>
        <p:spPr>
          <a:xfrm>
            <a:off x="1664653" y="3134520"/>
            <a:ext cx="1760418" cy="338554"/>
          </a:xfrm>
          <a:prstGeom prst="rect">
            <a:avLst/>
          </a:prstGeom>
          <a:noFill/>
        </p:spPr>
        <p:txBody>
          <a:bodyPr wrap="none" rtlCol="0">
            <a:spAutoFit/>
          </a:bodyPr>
          <a:lstStyle/>
          <a:p>
            <a:pPr algn="r"/>
            <a:r>
              <a:rPr lang="en-GB" sz="1600" b="1" u="none" dirty="0" smtClean="0">
                <a:latin typeface="+mj-lt"/>
              </a:rPr>
              <a:t>Upper - lower CI</a:t>
            </a:r>
            <a:endParaRPr lang="en-GB" sz="1600" b="1" u="none" dirty="0">
              <a:latin typeface="+mj-lt"/>
            </a:endParaRPr>
          </a:p>
        </p:txBody>
      </p:sp>
      <p:sp>
        <p:nvSpPr>
          <p:cNvPr id="12" name="TextBox 11"/>
          <p:cNvSpPr txBox="1"/>
          <p:nvPr/>
        </p:nvSpPr>
        <p:spPr>
          <a:xfrm>
            <a:off x="399884" y="2638301"/>
            <a:ext cx="3025187" cy="338554"/>
          </a:xfrm>
          <a:prstGeom prst="rect">
            <a:avLst/>
          </a:prstGeom>
          <a:noFill/>
        </p:spPr>
        <p:txBody>
          <a:bodyPr wrap="none" rtlCol="0">
            <a:spAutoFit/>
          </a:bodyPr>
          <a:lstStyle/>
          <a:p>
            <a:pPr algn="r"/>
            <a:r>
              <a:rPr lang="en-GB" sz="1600" b="1" u="none" dirty="0" smtClean="0">
                <a:latin typeface="+mj-lt"/>
              </a:rPr>
              <a:t>25% increase - 25% decrease</a:t>
            </a:r>
            <a:endParaRPr lang="en-GB" sz="1600" b="1" u="none" dirty="0">
              <a:latin typeface="+mj-lt"/>
            </a:endParaRPr>
          </a:p>
        </p:txBody>
      </p:sp>
      <p:sp>
        <p:nvSpPr>
          <p:cNvPr id="13" name="TextBox 12"/>
          <p:cNvSpPr txBox="1"/>
          <p:nvPr/>
        </p:nvSpPr>
        <p:spPr>
          <a:xfrm>
            <a:off x="2462949" y="2155729"/>
            <a:ext cx="962122" cy="338554"/>
          </a:xfrm>
          <a:prstGeom prst="rect">
            <a:avLst/>
          </a:prstGeom>
          <a:noFill/>
        </p:spPr>
        <p:txBody>
          <a:bodyPr wrap="none" rtlCol="0">
            <a:spAutoFit/>
          </a:bodyPr>
          <a:lstStyle/>
          <a:p>
            <a:pPr algn="r"/>
            <a:r>
              <a:rPr lang="en-GB" sz="1600" b="1" u="none" dirty="0" smtClean="0">
                <a:latin typeface="+mj-lt"/>
              </a:rPr>
              <a:t>1% - 5%</a:t>
            </a:r>
            <a:endParaRPr lang="en-GB" sz="1600" b="1" u="none" dirty="0">
              <a:latin typeface="+mj-lt"/>
            </a:endParaRPr>
          </a:p>
        </p:txBody>
      </p:sp>
      <p:sp>
        <p:nvSpPr>
          <p:cNvPr id="14" name="TextBox 13"/>
          <p:cNvSpPr txBox="1"/>
          <p:nvPr/>
        </p:nvSpPr>
        <p:spPr>
          <a:xfrm>
            <a:off x="956125" y="1659510"/>
            <a:ext cx="2468946" cy="338554"/>
          </a:xfrm>
          <a:prstGeom prst="rect">
            <a:avLst/>
          </a:prstGeom>
          <a:noFill/>
        </p:spPr>
        <p:txBody>
          <a:bodyPr wrap="none" rtlCol="0">
            <a:spAutoFit/>
          </a:bodyPr>
          <a:lstStyle/>
          <a:p>
            <a:pPr algn="r"/>
            <a:r>
              <a:rPr lang="en-GB" sz="1600" b="1" u="none" dirty="0" smtClean="0">
                <a:latin typeface="+mj-lt"/>
              </a:rPr>
              <a:t>20% higher - 20% lower</a:t>
            </a:r>
            <a:endParaRPr lang="en-GB" sz="1600" b="1" u="none" dirty="0">
              <a:latin typeface="+mj-lt"/>
            </a:endParaRPr>
          </a:p>
        </p:txBody>
      </p:sp>
      <p:sp>
        <p:nvSpPr>
          <p:cNvPr id="15" name="TextBox 14"/>
          <p:cNvSpPr txBox="1"/>
          <p:nvPr/>
        </p:nvSpPr>
        <p:spPr>
          <a:xfrm>
            <a:off x="5438557" y="6402987"/>
            <a:ext cx="1842684" cy="400110"/>
          </a:xfrm>
          <a:prstGeom prst="rect">
            <a:avLst/>
          </a:prstGeom>
          <a:noFill/>
          <a:ln>
            <a:noFill/>
          </a:ln>
        </p:spPr>
        <p:txBody>
          <a:bodyPr wrap="none" rtlCol="0">
            <a:spAutoFit/>
          </a:bodyPr>
          <a:lstStyle/>
          <a:p>
            <a:r>
              <a:rPr lang="en-GB" sz="2000" b="1" u="none" dirty="0" smtClean="0">
                <a:latin typeface="+mj-lt"/>
              </a:rPr>
              <a:t>ICER, £/QALY</a:t>
            </a:r>
            <a:endParaRPr lang="en-GB" sz="2000" b="1" u="none" dirty="0">
              <a:latin typeface="+mj-lt"/>
            </a:endParaRPr>
          </a:p>
        </p:txBody>
      </p:sp>
      <p:sp>
        <p:nvSpPr>
          <p:cNvPr id="16" name="TextBox 15"/>
          <p:cNvSpPr txBox="1"/>
          <p:nvPr/>
        </p:nvSpPr>
        <p:spPr>
          <a:xfrm>
            <a:off x="34729" y="6568610"/>
            <a:ext cx="4211242" cy="338554"/>
          </a:xfrm>
          <a:prstGeom prst="rect">
            <a:avLst/>
          </a:prstGeom>
          <a:noFill/>
        </p:spPr>
        <p:txBody>
          <a:bodyPr wrap="none" rtlCol="0">
            <a:spAutoFit/>
          </a:bodyPr>
          <a:lstStyle/>
          <a:p>
            <a:r>
              <a:rPr lang="en-GB" sz="1600" u="none" dirty="0" smtClean="0">
                <a:latin typeface="+mj-lt"/>
              </a:rPr>
              <a:t>Kansal</a:t>
            </a:r>
            <a:r>
              <a:rPr lang="en-GB" sz="1600" u="none" dirty="0">
                <a:latin typeface="+mj-lt"/>
              </a:rPr>
              <a:t> AR, et al. </a:t>
            </a:r>
            <a:r>
              <a:rPr lang="en-GB" sz="1600" i="1" u="none" dirty="0" smtClean="0">
                <a:latin typeface="+mj-lt"/>
              </a:rPr>
              <a:t>Heart.</a:t>
            </a:r>
            <a:r>
              <a:rPr lang="en-GB" sz="1600" u="none" dirty="0" smtClean="0">
                <a:latin typeface="+mj-lt"/>
              </a:rPr>
              <a:t> 2012;98:573-578.</a:t>
            </a:r>
            <a:r>
              <a:rPr lang="en-GB" sz="1600" u="none" baseline="30000" dirty="0" smtClean="0">
                <a:latin typeface="+mj-lt"/>
              </a:rPr>
              <a:t>[44]</a:t>
            </a:r>
            <a:endParaRPr lang="en-GB" sz="1600" u="none" dirty="0">
              <a:latin typeface="+mj-lt"/>
            </a:endParaRPr>
          </a:p>
        </p:txBody>
      </p:sp>
      <p:cxnSp>
        <p:nvCxnSpPr>
          <p:cNvPr id="18" name="Straight Connector 17"/>
          <p:cNvCxnSpPr/>
          <p:nvPr/>
        </p:nvCxnSpPr>
        <p:spPr bwMode="auto">
          <a:xfrm flipH="1">
            <a:off x="4906101" y="1433145"/>
            <a:ext cx="8792" cy="4582846"/>
          </a:xfrm>
          <a:prstGeom prst="line">
            <a:avLst/>
          </a:prstGeom>
          <a:noFill/>
          <a:ln w="38100" cap="flat" cmpd="sng" algn="ctr">
            <a:solidFill>
              <a:schemeClr val="tx1"/>
            </a:solidFill>
            <a:prstDash val="sysDash"/>
            <a:round/>
            <a:headEnd type="none" w="med" len="med"/>
            <a:tailEnd type="none" w="med" len="med"/>
          </a:ln>
          <a:effectLst/>
        </p:spPr>
      </p:cxnSp>
      <p:sp>
        <p:nvSpPr>
          <p:cNvPr id="19" name="TextBox 18"/>
          <p:cNvSpPr txBox="1"/>
          <p:nvPr/>
        </p:nvSpPr>
        <p:spPr>
          <a:xfrm>
            <a:off x="5820517" y="1618287"/>
            <a:ext cx="1953355" cy="461665"/>
          </a:xfrm>
          <a:prstGeom prst="rect">
            <a:avLst/>
          </a:prstGeom>
          <a:noFill/>
          <a:ln w="28575">
            <a:solidFill>
              <a:schemeClr val="tx1"/>
            </a:solidFill>
            <a:prstDash val="solid"/>
          </a:ln>
        </p:spPr>
        <p:txBody>
          <a:bodyPr wrap="none" rtlCol="0">
            <a:spAutoFit/>
          </a:bodyPr>
          <a:lstStyle/>
          <a:p>
            <a:r>
              <a:rPr lang="en-GB" sz="2400" b="1" u="none" dirty="0">
                <a:latin typeface="+mj-lt"/>
              </a:rPr>
              <a:t>£4985/QALY</a:t>
            </a:r>
          </a:p>
        </p:txBody>
      </p:sp>
      <p:cxnSp>
        <p:nvCxnSpPr>
          <p:cNvPr id="21" name="Straight Arrow Connector 20"/>
          <p:cNvCxnSpPr>
            <a:stCxn id="19" idx="1"/>
          </p:cNvCxnSpPr>
          <p:nvPr/>
        </p:nvCxnSpPr>
        <p:spPr bwMode="auto">
          <a:xfrm flipH="1">
            <a:off x="4914893" y="1849120"/>
            <a:ext cx="905624" cy="230832"/>
          </a:xfrm>
          <a:prstGeom prst="straightConnector1">
            <a:avLst/>
          </a:prstGeom>
          <a:noFill/>
          <a:ln w="28575" cap="flat" cmpd="sng" algn="ctr">
            <a:solidFill>
              <a:schemeClr val="tx1"/>
            </a:solidFill>
            <a:prstDash val="solid"/>
            <a:round/>
            <a:headEnd type="none" w="med" len="med"/>
            <a:tailEnd type="arrow"/>
          </a:ln>
          <a:effectLst/>
        </p:spPr>
      </p:cxnSp>
      <p:sp>
        <p:nvSpPr>
          <p:cNvPr id="3" name="TextBox 2"/>
          <p:cNvSpPr txBox="1"/>
          <p:nvPr/>
        </p:nvSpPr>
        <p:spPr>
          <a:xfrm>
            <a:off x="554299" y="3918183"/>
            <a:ext cx="2870772" cy="338554"/>
          </a:xfrm>
          <a:prstGeom prst="rect">
            <a:avLst/>
          </a:prstGeom>
          <a:noFill/>
        </p:spPr>
        <p:txBody>
          <a:bodyPr wrap="square" rtlCol="0">
            <a:spAutoFit/>
          </a:bodyPr>
          <a:lstStyle/>
          <a:p>
            <a:pPr algn="r"/>
            <a:r>
              <a:rPr lang="en-US" sz="1600" b="1" u="none" dirty="0" smtClean="0">
                <a:latin typeface="+mj-lt"/>
              </a:rPr>
              <a:t>Time horizon</a:t>
            </a:r>
            <a:endParaRPr lang="en-US" sz="1600" b="1" u="none" dirty="0">
              <a:latin typeface="+mj-lt"/>
            </a:endParaRPr>
          </a:p>
        </p:txBody>
      </p:sp>
      <p:sp>
        <p:nvSpPr>
          <p:cNvPr id="22" name="TextBox 21"/>
          <p:cNvSpPr txBox="1"/>
          <p:nvPr/>
        </p:nvSpPr>
        <p:spPr>
          <a:xfrm>
            <a:off x="554299" y="1954977"/>
            <a:ext cx="2870772" cy="338554"/>
          </a:xfrm>
          <a:prstGeom prst="rect">
            <a:avLst/>
          </a:prstGeom>
          <a:noFill/>
        </p:spPr>
        <p:txBody>
          <a:bodyPr wrap="square" rtlCol="0">
            <a:spAutoFit/>
          </a:bodyPr>
          <a:lstStyle/>
          <a:p>
            <a:pPr algn="r"/>
            <a:r>
              <a:rPr lang="en-US" sz="1600" b="1" u="none" dirty="0" smtClean="0">
                <a:latin typeface="+mj-lt"/>
              </a:rPr>
              <a:t>Discounting rate</a:t>
            </a:r>
            <a:endParaRPr lang="en-US" sz="1600" b="1" u="none" dirty="0">
              <a:latin typeface="+mj-lt"/>
            </a:endParaRPr>
          </a:p>
        </p:txBody>
      </p:sp>
      <p:sp>
        <p:nvSpPr>
          <p:cNvPr id="23" name="TextBox 22"/>
          <p:cNvSpPr txBox="1"/>
          <p:nvPr/>
        </p:nvSpPr>
        <p:spPr>
          <a:xfrm>
            <a:off x="554299" y="2935160"/>
            <a:ext cx="2870772" cy="338554"/>
          </a:xfrm>
          <a:prstGeom prst="rect">
            <a:avLst/>
          </a:prstGeom>
          <a:noFill/>
        </p:spPr>
        <p:txBody>
          <a:bodyPr wrap="square" rtlCol="0">
            <a:spAutoFit/>
          </a:bodyPr>
          <a:lstStyle/>
          <a:p>
            <a:pPr algn="r"/>
            <a:r>
              <a:rPr lang="en-US" sz="1600" b="1" u="none" dirty="0" smtClean="0">
                <a:latin typeface="+mj-lt"/>
              </a:rPr>
              <a:t>RR hemorrhagic stroke</a:t>
            </a:r>
            <a:endParaRPr lang="en-US" sz="1600" b="1" u="none" dirty="0">
              <a:latin typeface="+mj-lt"/>
            </a:endParaRPr>
          </a:p>
        </p:txBody>
      </p:sp>
      <p:sp>
        <p:nvSpPr>
          <p:cNvPr id="24" name="TextBox 23"/>
          <p:cNvSpPr txBox="1"/>
          <p:nvPr/>
        </p:nvSpPr>
        <p:spPr>
          <a:xfrm>
            <a:off x="554299" y="2456717"/>
            <a:ext cx="2870772" cy="338554"/>
          </a:xfrm>
          <a:prstGeom prst="rect">
            <a:avLst/>
          </a:prstGeom>
          <a:noFill/>
        </p:spPr>
        <p:txBody>
          <a:bodyPr wrap="square" rtlCol="0">
            <a:spAutoFit/>
          </a:bodyPr>
          <a:lstStyle/>
          <a:p>
            <a:pPr algn="r"/>
            <a:r>
              <a:rPr lang="en-US" sz="1600" b="1" u="none" dirty="0" smtClean="0">
                <a:latin typeface="+mj-lt"/>
              </a:rPr>
              <a:t>F-U costs</a:t>
            </a:r>
            <a:endParaRPr lang="en-US" sz="1600" b="1" u="none" dirty="0">
              <a:latin typeface="+mj-lt"/>
            </a:endParaRPr>
          </a:p>
        </p:txBody>
      </p:sp>
      <p:sp>
        <p:nvSpPr>
          <p:cNvPr id="25" name="TextBox 24"/>
          <p:cNvSpPr txBox="1"/>
          <p:nvPr/>
        </p:nvSpPr>
        <p:spPr>
          <a:xfrm>
            <a:off x="-368490" y="3436062"/>
            <a:ext cx="3793561" cy="338554"/>
          </a:xfrm>
          <a:prstGeom prst="rect">
            <a:avLst/>
          </a:prstGeom>
          <a:noFill/>
        </p:spPr>
        <p:txBody>
          <a:bodyPr wrap="square" rtlCol="0">
            <a:spAutoFit/>
          </a:bodyPr>
          <a:lstStyle/>
          <a:p>
            <a:pPr algn="r"/>
            <a:r>
              <a:rPr lang="en-US" sz="1600" b="1" u="none" dirty="0" smtClean="0">
                <a:latin typeface="+mj-lt"/>
              </a:rPr>
              <a:t>RR intra cranial hemorrhage</a:t>
            </a:r>
            <a:endParaRPr lang="en-US" sz="1600" b="1" u="none" dirty="0">
              <a:latin typeface="+mj-lt"/>
            </a:endParaRPr>
          </a:p>
        </p:txBody>
      </p:sp>
      <p:sp>
        <p:nvSpPr>
          <p:cNvPr id="26" name="TextBox 25"/>
          <p:cNvSpPr txBox="1"/>
          <p:nvPr/>
        </p:nvSpPr>
        <p:spPr>
          <a:xfrm>
            <a:off x="554299" y="1460917"/>
            <a:ext cx="2870772" cy="338554"/>
          </a:xfrm>
          <a:prstGeom prst="rect">
            <a:avLst/>
          </a:prstGeom>
          <a:noFill/>
        </p:spPr>
        <p:txBody>
          <a:bodyPr wrap="square" rtlCol="0">
            <a:spAutoFit/>
          </a:bodyPr>
          <a:lstStyle/>
          <a:p>
            <a:pPr algn="r"/>
            <a:r>
              <a:rPr lang="en-US" sz="1600" b="1" u="none" dirty="0" smtClean="0">
                <a:latin typeface="+mj-lt"/>
              </a:rPr>
              <a:t>Rate ischemic stroke</a:t>
            </a:r>
            <a:endParaRPr lang="en-US" sz="1600" b="1" u="none" dirty="0">
              <a:latin typeface="+mj-lt"/>
            </a:endParaRPr>
          </a:p>
        </p:txBody>
      </p:sp>
      <p:sp>
        <p:nvSpPr>
          <p:cNvPr id="27" name="TextBox 26"/>
          <p:cNvSpPr txBox="1"/>
          <p:nvPr/>
        </p:nvSpPr>
        <p:spPr>
          <a:xfrm>
            <a:off x="522245" y="4417396"/>
            <a:ext cx="2870772" cy="338554"/>
          </a:xfrm>
          <a:prstGeom prst="rect">
            <a:avLst/>
          </a:prstGeom>
          <a:noFill/>
        </p:spPr>
        <p:txBody>
          <a:bodyPr wrap="square" rtlCol="0">
            <a:spAutoFit/>
          </a:bodyPr>
          <a:lstStyle/>
          <a:p>
            <a:pPr algn="r"/>
            <a:r>
              <a:rPr lang="en-US" sz="1600" b="1" u="none" dirty="0" smtClean="0">
                <a:latin typeface="+mj-lt"/>
              </a:rPr>
              <a:t>% pts INR 2-3</a:t>
            </a:r>
            <a:endParaRPr lang="en-US" sz="1600" b="1" u="none" dirty="0">
              <a:latin typeface="+mj-lt"/>
            </a:endParaRPr>
          </a:p>
        </p:txBody>
      </p:sp>
      <p:sp>
        <p:nvSpPr>
          <p:cNvPr id="28" name="TextBox 27"/>
          <p:cNvSpPr txBox="1"/>
          <p:nvPr/>
        </p:nvSpPr>
        <p:spPr>
          <a:xfrm>
            <a:off x="554299" y="4875298"/>
            <a:ext cx="2870772" cy="338554"/>
          </a:xfrm>
          <a:prstGeom prst="rect">
            <a:avLst/>
          </a:prstGeom>
          <a:noFill/>
        </p:spPr>
        <p:txBody>
          <a:bodyPr wrap="square" rtlCol="0">
            <a:spAutoFit/>
          </a:bodyPr>
          <a:lstStyle/>
          <a:p>
            <a:pPr algn="r"/>
            <a:r>
              <a:rPr lang="en-US" sz="1600" b="1" u="none" dirty="0" smtClean="0">
                <a:latin typeface="+mj-lt"/>
              </a:rPr>
              <a:t>Warfarin monitoring costs</a:t>
            </a:r>
            <a:endParaRPr lang="en-US" sz="1600" b="1" u="none" dirty="0">
              <a:latin typeface="+mj-lt"/>
            </a:endParaRPr>
          </a:p>
        </p:txBody>
      </p:sp>
      <p:sp>
        <p:nvSpPr>
          <p:cNvPr id="29" name="TextBox 28"/>
          <p:cNvSpPr txBox="1"/>
          <p:nvPr/>
        </p:nvSpPr>
        <p:spPr>
          <a:xfrm>
            <a:off x="554299" y="5390979"/>
            <a:ext cx="2870772" cy="338554"/>
          </a:xfrm>
          <a:prstGeom prst="rect">
            <a:avLst/>
          </a:prstGeom>
          <a:noFill/>
        </p:spPr>
        <p:txBody>
          <a:bodyPr wrap="square" rtlCol="0">
            <a:spAutoFit/>
          </a:bodyPr>
          <a:lstStyle/>
          <a:p>
            <a:pPr algn="r"/>
            <a:r>
              <a:rPr lang="en-US" sz="1600" b="1" u="none" dirty="0" smtClean="0">
                <a:latin typeface="+mj-lt"/>
              </a:rPr>
              <a:t>RR ischemic stroke</a:t>
            </a:r>
            <a:endParaRPr lang="en-US" sz="1600" b="1" u="none" dirty="0">
              <a:latin typeface="+mj-lt"/>
            </a:endParaRPr>
          </a:p>
        </p:txBody>
      </p:sp>
    </p:spTree>
    <p:extLst>
      <p:ext uri="{BB962C8B-B14F-4D97-AF65-F5344CB8AC3E}">
        <p14:creationId xmlns:p14="http://schemas.microsoft.com/office/powerpoint/2010/main" val="327845890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Oscar Wil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627" y="1261301"/>
            <a:ext cx="2304073" cy="333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3"/>
          <p:cNvSpPr txBox="1">
            <a:spLocks noChangeArrowheads="1"/>
          </p:cNvSpPr>
          <p:nvPr/>
        </p:nvSpPr>
        <p:spPr bwMode="auto">
          <a:xfrm>
            <a:off x="448677" y="4655151"/>
            <a:ext cx="4625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GB" sz="2400" u="none" dirty="0">
                <a:latin typeface="+mj-lt"/>
              </a:rPr>
              <a:t>"A cynic is a man who knows the price of everything but the value of nothing</a:t>
            </a:r>
            <a:r>
              <a:rPr lang="en-GB" sz="2400" u="none" dirty="0" smtClean="0">
                <a:latin typeface="+mj-lt"/>
              </a:rPr>
              <a:t>."</a:t>
            </a:r>
            <a:endParaRPr lang="en-GB" sz="2400" u="none" dirty="0">
              <a:latin typeface="+mj-lt"/>
            </a:endParaRPr>
          </a:p>
        </p:txBody>
      </p:sp>
      <p:grpSp>
        <p:nvGrpSpPr>
          <p:cNvPr id="4" name="Group 3"/>
          <p:cNvGrpSpPr/>
          <p:nvPr/>
        </p:nvGrpSpPr>
        <p:grpSpPr>
          <a:xfrm>
            <a:off x="5011615" y="1162932"/>
            <a:ext cx="3506910" cy="3553436"/>
            <a:chOff x="3384550" y="258763"/>
            <a:chExt cx="5476875" cy="6711470"/>
          </a:xfrm>
        </p:grpSpPr>
        <p:pic>
          <p:nvPicPr>
            <p:cNvPr id="5" name="Picture 13" descr="scan0001[1]"/>
            <p:cNvPicPr>
              <a:picLocks noChangeAspect="1" noChangeArrowheads="1"/>
            </p:cNvPicPr>
            <p:nvPr/>
          </p:nvPicPr>
          <p:blipFill>
            <a:blip r:embed="rId4">
              <a:extLst>
                <a:ext uri="{28A0092B-C50C-407E-A947-70E740481C1C}">
                  <a14:useLocalDpi xmlns:a14="http://schemas.microsoft.com/office/drawing/2010/main" val="0"/>
                </a:ext>
              </a:extLst>
            </a:blip>
            <a:srcRect t="2835" r="5296"/>
            <a:stretch>
              <a:fillRect/>
            </a:stretch>
          </p:blipFill>
          <p:spPr bwMode="auto">
            <a:xfrm>
              <a:off x="3384550" y="258763"/>
              <a:ext cx="5476875" cy="631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3457810" y="4877531"/>
              <a:ext cx="4238624" cy="209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r>
                <a:rPr lang="en-CA" sz="1100" b="1" u="none" dirty="0">
                  <a:latin typeface="+mj-lt"/>
                </a:rPr>
                <a:t>“We have studied many thousands of patients and have shown that this new drug is much better than the old, but all these studies have made the new drug far too expensive – we’ll just forget about it”</a:t>
              </a:r>
              <a:endParaRPr lang="en-US" sz="1100" b="1" u="none" dirty="0">
                <a:latin typeface="+mj-lt"/>
              </a:endParaRPr>
            </a:p>
          </p:txBody>
        </p:sp>
      </p:grpSp>
      <p:sp>
        <p:nvSpPr>
          <p:cNvPr id="7" name="TextBox 1"/>
          <p:cNvSpPr txBox="1">
            <a:spLocks noChangeArrowheads="1"/>
          </p:cNvSpPr>
          <p:nvPr/>
        </p:nvSpPr>
        <p:spPr bwMode="auto">
          <a:xfrm>
            <a:off x="298549" y="-43305"/>
            <a:ext cx="83765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lnSpc>
                <a:spcPct val="150000"/>
              </a:lnSpc>
            </a:pPr>
            <a:r>
              <a:rPr lang="en-GB" sz="4000" b="1" u="none" dirty="0">
                <a:solidFill>
                  <a:schemeClr val="accent1"/>
                </a:solidFill>
                <a:latin typeface="+mj-lt"/>
              </a:rPr>
              <a:t>The Paradox of Progress</a:t>
            </a:r>
          </a:p>
        </p:txBody>
      </p:sp>
      <p:sp>
        <p:nvSpPr>
          <p:cNvPr id="8" name="TextBox 2"/>
          <p:cNvSpPr txBox="1">
            <a:spLocks noChangeArrowheads="1"/>
          </p:cNvSpPr>
          <p:nvPr/>
        </p:nvSpPr>
        <p:spPr bwMode="auto">
          <a:xfrm>
            <a:off x="5273243" y="4684563"/>
            <a:ext cx="290988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GB" sz="2800" u="none" dirty="0">
                <a:latin typeface="+mj-lt"/>
              </a:rPr>
              <a:t>If the </a:t>
            </a:r>
            <a:r>
              <a:rPr lang="en-GB" sz="2800" u="none" dirty="0" smtClean="0">
                <a:latin typeface="+mj-lt"/>
              </a:rPr>
              <a:t>price </a:t>
            </a:r>
            <a:r>
              <a:rPr lang="en-GB" sz="2800" u="none" dirty="0">
                <a:latin typeface="+mj-lt"/>
              </a:rPr>
              <a:t>is everything then the value is nothing</a:t>
            </a:r>
          </a:p>
        </p:txBody>
      </p:sp>
      <p:sp>
        <p:nvSpPr>
          <p:cNvPr id="9" name="Rectangle 8"/>
          <p:cNvSpPr/>
          <p:nvPr/>
        </p:nvSpPr>
        <p:spPr>
          <a:xfrm>
            <a:off x="656639" y="5484782"/>
            <a:ext cx="4210049" cy="1015663"/>
          </a:xfrm>
          <a:prstGeom prst="rect">
            <a:avLst/>
          </a:prstGeom>
        </p:spPr>
        <p:txBody>
          <a:bodyPr wrap="square">
            <a:spAutoFit/>
          </a:bodyPr>
          <a:lstStyle/>
          <a:p>
            <a:pPr lvl="0" algn="r"/>
            <a:r>
              <a:rPr lang="en-GB" sz="2000" u="none" dirty="0">
                <a:latin typeface="+mj-lt"/>
              </a:rPr>
              <a:t>Oscar Wilde </a:t>
            </a:r>
            <a:br>
              <a:rPr lang="en-GB" sz="2000" u="none" dirty="0">
                <a:latin typeface="+mj-lt"/>
              </a:rPr>
            </a:br>
            <a:r>
              <a:rPr lang="en-GB" sz="2000" i="1" u="none" dirty="0">
                <a:latin typeface="+mj-lt"/>
              </a:rPr>
              <a:t>Lady Windermere's Fan</a:t>
            </a:r>
            <a:br>
              <a:rPr lang="en-GB" sz="2000" i="1" u="none" dirty="0">
                <a:latin typeface="+mj-lt"/>
              </a:rPr>
            </a:br>
            <a:r>
              <a:rPr lang="en-GB" sz="2000" u="none" dirty="0">
                <a:latin typeface="+mj-lt"/>
              </a:rPr>
              <a:t> (1892)</a:t>
            </a:r>
          </a:p>
        </p:txBody>
      </p:sp>
    </p:spTree>
    <p:extLst>
      <p:ext uri="{BB962C8B-B14F-4D97-AF65-F5344CB8AC3E}">
        <p14:creationId xmlns:p14="http://schemas.microsoft.com/office/powerpoint/2010/main" val="260914495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70" y="316034"/>
            <a:ext cx="8686800" cy="868362"/>
          </a:xfrm>
        </p:spPr>
        <p:txBody>
          <a:bodyPr/>
          <a:lstStyle/>
          <a:p>
            <a:pPr eaLnBrk="1" hangingPunct="1">
              <a:lnSpc>
                <a:spcPct val="100000"/>
              </a:lnSpc>
            </a:pPr>
            <a:r>
              <a:rPr lang="en-GB" dirty="0" smtClean="0"/>
              <a:t>Warfarin </a:t>
            </a:r>
            <a:r>
              <a:rPr lang="en-GB" dirty="0"/>
              <a:t>D</a:t>
            </a:r>
            <a:r>
              <a:rPr lang="en-GB" dirty="0" smtClean="0"/>
              <a:t>osing Is Complex</a:t>
            </a:r>
            <a:br>
              <a:rPr lang="en-GB" dirty="0" smtClean="0"/>
            </a:br>
            <a:r>
              <a:rPr lang="en-GB" sz="3200" i="1" dirty="0" smtClean="0"/>
              <a:t>Factors That Correlate With Warfarin Dose</a:t>
            </a:r>
          </a:p>
        </p:txBody>
      </p:sp>
      <p:sp>
        <p:nvSpPr>
          <p:cNvPr id="3" name="Content Placeholder 2"/>
          <p:cNvSpPr>
            <a:spLocks noGrp="1"/>
          </p:cNvSpPr>
          <p:nvPr>
            <p:ph sz="half" idx="1"/>
          </p:nvPr>
        </p:nvSpPr>
        <p:spPr>
          <a:xfrm>
            <a:off x="501489" y="1610679"/>
            <a:ext cx="4338524" cy="3105066"/>
          </a:xfrm>
        </p:spPr>
        <p:txBody>
          <a:bodyPr/>
          <a:lstStyle/>
          <a:p>
            <a:pPr marL="284163" indent="-284163" eaLnBrk="1" hangingPunct="1">
              <a:spcBef>
                <a:spcPts val="600"/>
              </a:spcBef>
              <a:spcAft>
                <a:spcPts val="0"/>
              </a:spcAft>
              <a:buFont typeface="Arial" panose="020B0604020202020204" pitchFamily="34" charset="0"/>
              <a:buChar char="•"/>
            </a:pPr>
            <a:r>
              <a:rPr lang="en-GB" sz="2000" b="0" dirty="0" smtClean="0">
                <a:solidFill>
                  <a:schemeClr val="tx1"/>
                </a:solidFill>
              </a:rPr>
              <a:t>Age, sex</a:t>
            </a:r>
          </a:p>
          <a:p>
            <a:pPr marL="284163" indent="-284163" eaLnBrk="1" hangingPunct="1">
              <a:spcBef>
                <a:spcPts val="600"/>
              </a:spcBef>
              <a:spcAft>
                <a:spcPts val="0"/>
              </a:spcAft>
              <a:buFont typeface="Arial" panose="020B0604020202020204" pitchFamily="34" charset="0"/>
              <a:buChar char="•"/>
            </a:pPr>
            <a:r>
              <a:rPr lang="en-GB" sz="2000" b="0" dirty="0" smtClean="0">
                <a:solidFill>
                  <a:schemeClr val="tx1"/>
                </a:solidFill>
              </a:rPr>
              <a:t>Body surface area or weight</a:t>
            </a:r>
          </a:p>
          <a:p>
            <a:pPr marL="284163" indent="-284163" eaLnBrk="1" hangingPunct="1">
              <a:spcBef>
                <a:spcPts val="600"/>
              </a:spcBef>
              <a:spcAft>
                <a:spcPts val="0"/>
              </a:spcAft>
              <a:buFont typeface="Arial" panose="020B0604020202020204" pitchFamily="34" charset="0"/>
              <a:buChar char="•"/>
            </a:pPr>
            <a:r>
              <a:rPr lang="en-GB" sz="2000" b="0" dirty="0" smtClean="0">
                <a:solidFill>
                  <a:schemeClr val="tx1"/>
                </a:solidFill>
              </a:rPr>
              <a:t>Amiodarone </a:t>
            </a:r>
          </a:p>
          <a:p>
            <a:pPr marL="284163" indent="-284163" eaLnBrk="1" hangingPunct="1">
              <a:spcBef>
                <a:spcPts val="600"/>
              </a:spcBef>
              <a:spcAft>
                <a:spcPts val="0"/>
              </a:spcAft>
              <a:buFont typeface="Arial" panose="020B0604020202020204" pitchFamily="34" charset="0"/>
              <a:buChar char="•"/>
            </a:pPr>
            <a:r>
              <a:rPr lang="en-GB" sz="2000" b="0" dirty="0" smtClean="0">
                <a:solidFill>
                  <a:schemeClr val="tx1"/>
                </a:solidFill>
              </a:rPr>
              <a:t>Other drugs (eg, acetaminophen)</a:t>
            </a:r>
          </a:p>
          <a:p>
            <a:pPr marL="284163" indent="-284163" eaLnBrk="1" hangingPunct="1">
              <a:spcBef>
                <a:spcPts val="600"/>
              </a:spcBef>
              <a:spcAft>
                <a:spcPts val="0"/>
              </a:spcAft>
              <a:buFont typeface="Arial" panose="020B0604020202020204" pitchFamily="34" charset="0"/>
              <a:buChar char="•"/>
            </a:pPr>
            <a:r>
              <a:rPr lang="en-GB" sz="2000" b="0" dirty="0" smtClean="0">
                <a:solidFill>
                  <a:schemeClr val="tx1"/>
                </a:solidFill>
              </a:rPr>
              <a:t>Race</a:t>
            </a:r>
            <a:endParaRPr lang="en-GB" sz="2000" b="0" dirty="0">
              <a:solidFill>
                <a:schemeClr val="tx1"/>
              </a:solidFill>
            </a:endParaRPr>
          </a:p>
          <a:p>
            <a:pPr marL="284163" indent="-284163" eaLnBrk="1" hangingPunct="1">
              <a:spcBef>
                <a:spcPts val="600"/>
              </a:spcBef>
              <a:spcAft>
                <a:spcPts val="0"/>
              </a:spcAft>
              <a:buFont typeface="Arial" panose="020B0604020202020204" pitchFamily="34" charset="0"/>
              <a:buChar char="•"/>
            </a:pPr>
            <a:r>
              <a:rPr lang="en-GB" sz="2000" b="0" dirty="0" smtClean="0">
                <a:solidFill>
                  <a:schemeClr val="tx1"/>
                </a:solidFill>
              </a:rPr>
              <a:t>Plasma vitamin K level</a:t>
            </a:r>
          </a:p>
          <a:p>
            <a:pPr marL="284163" indent="-284163" eaLnBrk="1" hangingPunct="1">
              <a:spcBef>
                <a:spcPts val="600"/>
              </a:spcBef>
              <a:spcAft>
                <a:spcPts val="0"/>
              </a:spcAft>
              <a:buFont typeface="Arial" panose="020B0604020202020204" pitchFamily="34" charset="0"/>
              <a:buChar char="•"/>
            </a:pPr>
            <a:r>
              <a:rPr lang="en-GB" sz="2000" b="0" dirty="0" smtClean="0">
                <a:solidFill>
                  <a:schemeClr val="tx1"/>
                </a:solidFill>
              </a:rPr>
              <a:t>Decompensated CHF </a:t>
            </a:r>
          </a:p>
          <a:p>
            <a:pPr marL="284163" indent="-284163" eaLnBrk="1" hangingPunct="1">
              <a:spcBef>
                <a:spcPts val="600"/>
              </a:spcBef>
              <a:spcAft>
                <a:spcPts val="0"/>
              </a:spcAft>
              <a:buFont typeface="Arial" panose="020B0604020202020204" pitchFamily="34" charset="0"/>
              <a:buChar char="•"/>
            </a:pPr>
            <a:r>
              <a:rPr lang="en-GB" sz="2000" b="0" dirty="0" smtClean="0">
                <a:solidFill>
                  <a:schemeClr val="tx1"/>
                </a:solidFill>
              </a:rPr>
              <a:t>Active malignancy</a:t>
            </a:r>
          </a:p>
          <a:p>
            <a:pPr marL="284163" indent="-284163" eaLnBrk="1" hangingPunct="1">
              <a:spcBef>
                <a:spcPts val="600"/>
              </a:spcBef>
              <a:spcAft>
                <a:spcPts val="0"/>
              </a:spcAft>
              <a:buFont typeface="Arial" panose="020B0604020202020204" pitchFamily="34" charset="0"/>
              <a:buChar char="•"/>
            </a:pPr>
            <a:r>
              <a:rPr lang="en-GB" sz="2000" b="0" dirty="0" smtClean="0">
                <a:solidFill>
                  <a:schemeClr val="tx1"/>
                </a:solidFill>
              </a:rPr>
              <a:t>Genetic status </a:t>
            </a:r>
          </a:p>
        </p:txBody>
      </p:sp>
      <p:sp>
        <p:nvSpPr>
          <p:cNvPr id="5" name="Text Placeholder 4"/>
          <p:cNvSpPr txBox="1">
            <a:spLocks/>
          </p:cNvSpPr>
          <p:nvPr/>
        </p:nvSpPr>
        <p:spPr>
          <a:xfrm>
            <a:off x="29028" y="5980880"/>
            <a:ext cx="9144000" cy="565804"/>
          </a:xfrm>
          <a:prstGeom prst="rect">
            <a:avLst/>
          </a:prstGeom>
        </p:spPr>
        <p:txBody>
          <a:bodyPr/>
          <a:lstStyle>
            <a:lvl1pPr marL="234950" indent="-234950" algn="l" rtl="0" eaLnBrk="0" fontAlgn="base" hangingPunct="0">
              <a:spcBef>
                <a:spcPct val="20000"/>
              </a:spcBef>
              <a:spcAft>
                <a:spcPct val="0"/>
              </a:spcAft>
              <a:buClr>
                <a:srgbClr val="8E1400"/>
              </a:buClr>
              <a:buFont typeface="Arial" pitchFamily="34" charset="0"/>
              <a:buNone/>
              <a:defRPr lang="en-US" sz="2400" b="1" dirty="0" smtClean="0">
                <a:solidFill>
                  <a:schemeClr val="accent1"/>
                </a:solidFill>
                <a:latin typeface="+mj-lt"/>
                <a:ea typeface="ＭＳ Ｐゴシック" charset="-128"/>
                <a:cs typeface="Arial"/>
              </a:defRPr>
            </a:lvl1pPr>
            <a:lvl2pPr marL="692150" indent="-460375" algn="l" rtl="0" eaLnBrk="0" fontAlgn="base" hangingPunct="0">
              <a:spcBef>
                <a:spcPct val="20000"/>
              </a:spcBef>
              <a:spcAft>
                <a:spcPct val="0"/>
              </a:spcAft>
              <a:buClr>
                <a:srgbClr val="8E1400"/>
              </a:buClr>
              <a:buFont typeface="Wingdings" charset="2"/>
              <a:buNone/>
              <a:defRPr lang="en-US" sz="2000" dirty="0" smtClean="0">
                <a:solidFill>
                  <a:schemeClr val="tx1"/>
                </a:solidFill>
                <a:latin typeface="+mj-lt"/>
                <a:ea typeface="ＭＳ Ｐゴシック" charset="-128"/>
                <a:cs typeface="Arial"/>
              </a:defRPr>
            </a:lvl2pPr>
            <a:lvl3pPr marL="1084263" indent="-277813" algn="l" rtl="0" eaLnBrk="0" fontAlgn="base" hangingPunct="0">
              <a:spcBef>
                <a:spcPct val="20000"/>
              </a:spcBef>
              <a:spcAft>
                <a:spcPct val="0"/>
              </a:spcAft>
              <a:buClr>
                <a:srgbClr val="8E1400"/>
              </a:buClr>
              <a:buFont typeface="Arial" charset="0"/>
              <a:buChar char="•"/>
              <a:defRPr lang="en-US" sz="2000" dirty="0" smtClean="0">
                <a:solidFill>
                  <a:schemeClr val="tx1"/>
                </a:solidFill>
                <a:latin typeface="Arial"/>
                <a:ea typeface="ＭＳ Ｐゴシック" charset="-128"/>
                <a:cs typeface="Arial"/>
              </a:defRPr>
            </a:lvl3pPr>
            <a:lvl4pPr marL="1439863" indent="-241300" algn="l" rtl="0" eaLnBrk="0" fontAlgn="base" hangingPunct="0">
              <a:spcBef>
                <a:spcPct val="20000"/>
              </a:spcBef>
              <a:spcAft>
                <a:spcPct val="0"/>
              </a:spcAft>
              <a:buChar char="–"/>
              <a:defRPr sz="2000">
                <a:solidFill>
                  <a:schemeClr val="bg1"/>
                </a:solidFill>
                <a:latin typeface="+mn-lt"/>
                <a:ea typeface="ＭＳ Ｐゴシック" charset="-128"/>
              </a:defRPr>
            </a:lvl4pPr>
            <a:lvl5pPr marL="1779588" indent="-225425" algn="l" rtl="0" eaLnBrk="0" fontAlgn="base" hangingPunct="0">
              <a:spcBef>
                <a:spcPct val="20000"/>
              </a:spcBef>
              <a:spcAft>
                <a:spcPct val="0"/>
              </a:spcAft>
              <a:buChar char="»"/>
              <a:defRPr sz="2000">
                <a:solidFill>
                  <a:schemeClr val="bg1"/>
                </a:solidFill>
                <a:latin typeface="+mn-lt"/>
                <a:ea typeface="ＭＳ Ｐゴシック" charset="-128"/>
              </a:defRPr>
            </a:lvl5pPr>
            <a:lvl6pPr marL="2236788" indent="-225425" algn="l" rtl="0" fontAlgn="base">
              <a:spcBef>
                <a:spcPct val="20000"/>
              </a:spcBef>
              <a:spcAft>
                <a:spcPct val="0"/>
              </a:spcAft>
              <a:buChar char="»"/>
              <a:defRPr sz="2000">
                <a:solidFill>
                  <a:schemeClr val="bg1"/>
                </a:solidFill>
                <a:latin typeface="+mn-lt"/>
              </a:defRPr>
            </a:lvl6pPr>
            <a:lvl7pPr marL="2693988" indent="-225425" algn="l" rtl="0" fontAlgn="base">
              <a:spcBef>
                <a:spcPct val="20000"/>
              </a:spcBef>
              <a:spcAft>
                <a:spcPct val="0"/>
              </a:spcAft>
              <a:buChar char="»"/>
              <a:defRPr sz="2000">
                <a:solidFill>
                  <a:schemeClr val="bg1"/>
                </a:solidFill>
                <a:latin typeface="+mn-lt"/>
              </a:defRPr>
            </a:lvl7pPr>
            <a:lvl8pPr marL="3151188" indent="-225425" algn="l" rtl="0" fontAlgn="base">
              <a:spcBef>
                <a:spcPct val="20000"/>
              </a:spcBef>
              <a:spcAft>
                <a:spcPct val="0"/>
              </a:spcAft>
              <a:buChar char="»"/>
              <a:defRPr sz="2000">
                <a:solidFill>
                  <a:schemeClr val="bg1"/>
                </a:solidFill>
                <a:latin typeface="+mn-lt"/>
              </a:defRPr>
            </a:lvl8pPr>
            <a:lvl9pPr marL="3608388" indent="-225425" algn="l" rtl="0" fontAlgn="base">
              <a:spcBef>
                <a:spcPct val="20000"/>
              </a:spcBef>
              <a:spcAft>
                <a:spcPct val="0"/>
              </a:spcAft>
              <a:buChar char="»"/>
              <a:defRPr sz="2000">
                <a:solidFill>
                  <a:schemeClr val="bg1"/>
                </a:solidFill>
                <a:latin typeface="+mn-lt"/>
              </a:defRPr>
            </a:lvl9pPr>
          </a:lstStyle>
          <a:p>
            <a:pPr marL="0" indent="0" eaLnBrk="1" hangingPunct="1">
              <a:spcBef>
                <a:spcPts val="0"/>
              </a:spcBef>
            </a:pPr>
            <a:r>
              <a:rPr lang="en-GB" sz="1600" b="0" u="none" kern="0" dirty="0" smtClean="0">
                <a:solidFill>
                  <a:schemeClr val="tx1"/>
                </a:solidFill>
              </a:rPr>
              <a:t>CHF = congestive heart failure; CYP2C9 = cytochrome P450 2C9; INR = international normalized ratio; VKORC1 = vitamin K epoxide reductase complex subunit 1</a:t>
            </a:r>
            <a:r>
              <a:rPr lang="en-GB" sz="1600" u="none" kern="0" dirty="0" smtClean="0"/>
              <a:t> </a:t>
            </a:r>
            <a:endParaRPr lang="en-GB" sz="1600" u="none" kern="0" dirty="0">
              <a:solidFill>
                <a:schemeClr val="accent2"/>
              </a:solidFill>
            </a:endParaRPr>
          </a:p>
        </p:txBody>
      </p:sp>
      <p:grpSp>
        <p:nvGrpSpPr>
          <p:cNvPr id="11" name="Group 10"/>
          <p:cNvGrpSpPr/>
          <p:nvPr/>
        </p:nvGrpSpPr>
        <p:grpSpPr>
          <a:xfrm>
            <a:off x="4949011" y="1484989"/>
            <a:ext cx="3679576" cy="3482646"/>
            <a:chOff x="5493452" y="2776539"/>
            <a:chExt cx="3679576" cy="3482646"/>
          </a:xfrm>
        </p:grpSpPr>
        <p:graphicFrame>
          <p:nvGraphicFramePr>
            <p:cNvPr id="4" name="Content Placeholder 5"/>
            <p:cNvGraphicFramePr>
              <a:graphicFrameLocks/>
            </p:cNvGraphicFramePr>
            <p:nvPr>
              <p:extLst>
                <p:ext uri="{D42A27DB-BD31-4B8C-83A1-F6EECF244321}">
                  <p14:modId xmlns:p14="http://schemas.microsoft.com/office/powerpoint/2010/main" val="3156603893"/>
                </p:ext>
              </p:extLst>
            </p:nvPr>
          </p:nvGraphicFramePr>
          <p:xfrm>
            <a:off x="5493452" y="2776539"/>
            <a:ext cx="3679576" cy="3482646"/>
          </p:xfrm>
          <a:graphic>
            <a:graphicData uri="http://schemas.openxmlformats.org/presentationml/2006/ole">
              <mc:AlternateContent xmlns:mc="http://schemas.openxmlformats.org/markup-compatibility/2006">
                <mc:Choice xmlns:v="urn:schemas-microsoft-com:vml" Requires="v">
                  <p:oleObj spid="_x0000_s3421" name="Worksheet" r:id="rId4" imgW="6210300" imgH="6184900" progId="Excel.Sheet.8">
                    <p:embed/>
                  </p:oleObj>
                </mc:Choice>
                <mc:Fallback>
                  <p:oleObj name="Worksheet" r:id="rId4" imgW="6210300" imgH="6184900" progId="Excel.Sheet.8">
                    <p:embed/>
                    <p:pic>
                      <p:nvPicPr>
                        <p:cNvPr id="0" name="Picture 3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3452" y="2776539"/>
                          <a:ext cx="3679576" cy="34826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6"/>
            <p:cNvSpPr txBox="1">
              <a:spLocks noChangeArrowheads="1"/>
            </p:cNvSpPr>
            <p:nvPr/>
          </p:nvSpPr>
          <p:spPr bwMode="auto">
            <a:xfrm>
              <a:off x="7397426" y="3950324"/>
              <a:ext cx="1557867" cy="584775"/>
            </a:xfrm>
            <a:prstGeom prst="rect">
              <a:avLst/>
            </a:prstGeom>
            <a:noFill/>
            <a:ln w="9525">
              <a:noFill/>
              <a:miter lim="800000"/>
              <a:headEnd/>
              <a:tailEnd/>
            </a:ln>
          </p:spPr>
          <p:txBody>
            <a:bodyPr>
              <a:spAutoFit/>
            </a:bodyPr>
            <a:lstStyle/>
            <a:p>
              <a:pPr algn="ctr"/>
              <a:r>
                <a:rPr lang="en-GB" sz="1600" b="1" u="none" dirty="0" smtClean="0">
                  <a:solidFill>
                    <a:schemeClr val="bg1"/>
                  </a:solidFill>
                  <a:latin typeface="+mj-lt"/>
                </a:rPr>
                <a:t>Other factors</a:t>
              </a:r>
              <a:br>
                <a:rPr lang="en-GB" sz="1600" b="1" u="none" dirty="0" smtClean="0">
                  <a:solidFill>
                    <a:schemeClr val="bg1"/>
                  </a:solidFill>
                  <a:latin typeface="+mj-lt"/>
                </a:rPr>
              </a:br>
              <a:r>
                <a:rPr lang="en-GB" sz="1600" b="1" u="none" dirty="0" smtClean="0">
                  <a:solidFill>
                    <a:schemeClr val="bg1"/>
                  </a:solidFill>
                  <a:latin typeface="+mj-lt"/>
                </a:rPr>
                <a:t>(up to 40%)</a:t>
              </a:r>
            </a:p>
          </p:txBody>
        </p:sp>
        <p:sp>
          <p:nvSpPr>
            <p:cNvPr id="7" name="TextBox 7"/>
            <p:cNvSpPr txBox="1">
              <a:spLocks noChangeArrowheads="1"/>
            </p:cNvSpPr>
            <p:nvPr/>
          </p:nvSpPr>
          <p:spPr bwMode="auto">
            <a:xfrm>
              <a:off x="6788799" y="5109812"/>
              <a:ext cx="1159197" cy="830997"/>
            </a:xfrm>
            <a:prstGeom prst="rect">
              <a:avLst/>
            </a:prstGeom>
            <a:noFill/>
            <a:ln w="9525">
              <a:noFill/>
              <a:miter lim="800000"/>
              <a:headEnd/>
              <a:tailEnd/>
            </a:ln>
          </p:spPr>
          <p:txBody>
            <a:bodyPr wrap="square">
              <a:spAutoFit/>
            </a:bodyPr>
            <a:lstStyle/>
            <a:p>
              <a:pPr algn="ctr"/>
              <a:r>
                <a:rPr lang="en-GB" sz="1600" b="1" u="none" dirty="0" smtClean="0">
                  <a:solidFill>
                    <a:schemeClr val="bg1"/>
                  </a:solidFill>
                  <a:latin typeface="+mj-lt"/>
                </a:rPr>
                <a:t>Age, sex, weight </a:t>
              </a:r>
              <a:br>
                <a:rPr lang="en-GB" sz="1600" b="1" u="none" dirty="0" smtClean="0">
                  <a:solidFill>
                    <a:schemeClr val="bg1"/>
                  </a:solidFill>
                  <a:latin typeface="+mj-lt"/>
                </a:rPr>
              </a:br>
              <a:r>
                <a:rPr lang="en-GB" sz="1600" b="1" u="none" dirty="0" smtClean="0">
                  <a:solidFill>
                    <a:schemeClr val="bg1"/>
                  </a:solidFill>
                  <a:latin typeface="+mj-lt"/>
                </a:rPr>
                <a:t>(10</a:t>
              </a:r>
              <a:r>
                <a:rPr lang="en-GB" sz="1600" b="1" u="none" dirty="0" smtClean="0">
                  <a:solidFill>
                    <a:schemeClr val="bg1"/>
                  </a:solidFill>
                  <a:latin typeface="+mj-lt"/>
                  <a:cs typeface="Tahoma" pitchFamily="34" charset="0"/>
                </a:rPr>
                <a:t>–20%)</a:t>
              </a:r>
              <a:endParaRPr lang="en-GB" sz="1600" b="1" u="none" dirty="0" smtClean="0">
                <a:solidFill>
                  <a:schemeClr val="bg1"/>
                </a:solidFill>
                <a:latin typeface="+mj-lt"/>
              </a:endParaRPr>
            </a:p>
          </p:txBody>
        </p:sp>
        <p:sp>
          <p:nvSpPr>
            <p:cNvPr id="8" name="TextBox 8"/>
            <p:cNvSpPr txBox="1">
              <a:spLocks noChangeArrowheads="1"/>
            </p:cNvSpPr>
            <p:nvPr/>
          </p:nvSpPr>
          <p:spPr bwMode="auto">
            <a:xfrm>
              <a:off x="5663481" y="4543050"/>
              <a:ext cx="1292341" cy="584775"/>
            </a:xfrm>
            <a:prstGeom prst="rect">
              <a:avLst/>
            </a:prstGeom>
            <a:noFill/>
            <a:ln w="9525">
              <a:noFill/>
              <a:miter lim="800000"/>
              <a:headEnd/>
              <a:tailEnd/>
            </a:ln>
          </p:spPr>
          <p:txBody>
            <a:bodyPr wrap="none">
              <a:spAutoFit/>
            </a:bodyPr>
            <a:lstStyle/>
            <a:p>
              <a:pPr algn="ctr"/>
              <a:r>
                <a:rPr lang="en-GB" sz="1600" b="1" u="none" dirty="0" smtClean="0">
                  <a:solidFill>
                    <a:schemeClr val="bg1"/>
                  </a:solidFill>
                  <a:latin typeface="+mj-lt"/>
                </a:rPr>
                <a:t>CYP2C9</a:t>
              </a:r>
              <a:br>
                <a:rPr lang="en-GB" sz="1600" b="1" u="none" dirty="0" smtClean="0">
                  <a:solidFill>
                    <a:schemeClr val="bg1"/>
                  </a:solidFill>
                  <a:latin typeface="+mj-lt"/>
                </a:rPr>
              </a:br>
              <a:r>
                <a:rPr lang="en-GB" sz="1600" b="1" u="none" dirty="0" smtClean="0">
                  <a:solidFill>
                    <a:schemeClr val="bg1"/>
                  </a:solidFill>
                  <a:latin typeface="+mj-lt"/>
                </a:rPr>
                <a:t>(up to 15%)</a:t>
              </a:r>
            </a:p>
          </p:txBody>
        </p:sp>
        <p:sp>
          <p:nvSpPr>
            <p:cNvPr id="9" name="TextBox 9"/>
            <p:cNvSpPr txBox="1">
              <a:spLocks noChangeArrowheads="1"/>
            </p:cNvSpPr>
            <p:nvPr/>
          </p:nvSpPr>
          <p:spPr bwMode="auto">
            <a:xfrm>
              <a:off x="5945016" y="3665029"/>
              <a:ext cx="1292341" cy="584775"/>
            </a:xfrm>
            <a:prstGeom prst="rect">
              <a:avLst/>
            </a:prstGeom>
            <a:noFill/>
            <a:ln w="9525">
              <a:noFill/>
              <a:miter lim="800000"/>
              <a:headEnd/>
              <a:tailEnd/>
            </a:ln>
          </p:spPr>
          <p:txBody>
            <a:bodyPr wrap="none">
              <a:spAutoFit/>
            </a:bodyPr>
            <a:lstStyle/>
            <a:p>
              <a:pPr algn="ctr"/>
              <a:r>
                <a:rPr lang="en-GB" sz="1600" b="1" u="none" dirty="0" smtClean="0">
                  <a:solidFill>
                    <a:schemeClr val="bg1"/>
                  </a:solidFill>
                  <a:latin typeface="+mj-lt"/>
                </a:rPr>
                <a:t>VKORC1</a:t>
              </a:r>
              <a:br>
                <a:rPr lang="en-GB" sz="1600" b="1" u="none" dirty="0" smtClean="0">
                  <a:solidFill>
                    <a:schemeClr val="bg1"/>
                  </a:solidFill>
                  <a:latin typeface="+mj-lt"/>
                </a:rPr>
              </a:br>
              <a:r>
                <a:rPr lang="en-GB" sz="1600" b="1" u="none" dirty="0" smtClean="0">
                  <a:solidFill>
                    <a:schemeClr val="bg1"/>
                  </a:solidFill>
                  <a:latin typeface="+mj-lt"/>
                </a:rPr>
                <a:t>(up to 25%)</a:t>
              </a:r>
            </a:p>
          </p:txBody>
        </p:sp>
      </p:grpSp>
      <p:pic>
        <p:nvPicPr>
          <p:cNvPr id="12" name="Picture 27" descr="C:\Users\gboutsalis\Desktop\large.jpg"/>
          <p:cNvPicPr>
            <a:picLocks noChangeAspect="1" noChangeArrowheads="1"/>
          </p:cNvPicPr>
          <p:nvPr/>
        </p:nvPicPr>
        <p:blipFill rotWithShape="1">
          <a:blip r:embed="rId6">
            <a:extLst>
              <a:ext uri="{28A0092B-C50C-407E-A947-70E740481C1C}">
                <a14:useLocalDpi xmlns:a14="http://schemas.microsoft.com/office/drawing/2010/main" val="0"/>
              </a:ext>
            </a:extLst>
          </a:blip>
          <a:srcRect l="1745" t="72301" r="1248" b="3292"/>
          <a:stretch/>
        </p:blipFill>
        <p:spPr bwMode="auto">
          <a:xfrm>
            <a:off x="1355834" y="5013427"/>
            <a:ext cx="6276084" cy="788283"/>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3"/>
          <p:cNvSpPr txBox="1">
            <a:spLocks noChangeArrowheads="1"/>
          </p:cNvSpPr>
          <p:nvPr/>
        </p:nvSpPr>
        <p:spPr bwMode="auto">
          <a:xfrm>
            <a:off x="6" y="6560390"/>
            <a:ext cx="1655855" cy="338554"/>
          </a:xfrm>
          <a:prstGeom prst="rect">
            <a:avLst/>
          </a:prstGeom>
          <a:noFill/>
          <a:ln w="9525">
            <a:noFill/>
            <a:miter lim="800000"/>
            <a:headEnd/>
            <a:tailEnd/>
          </a:ln>
        </p:spPr>
        <p:txBody>
          <a:bodyPr wrap="none">
            <a:spAutoFit/>
          </a:bodyPr>
          <a:lstStyle/>
          <a:p>
            <a:pPr algn="l"/>
            <a:r>
              <a:rPr lang="en-US" sz="1600" b="0" u="none" dirty="0" smtClean="0">
                <a:latin typeface="Arial" charset="0"/>
                <a:cs typeface="Arial" charset="0"/>
              </a:rPr>
              <a:t>AMA website.</a:t>
            </a:r>
            <a:r>
              <a:rPr lang="en-US" sz="1600" b="0" u="none" baseline="30000" dirty="0" smtClean="0">
                <a:latin typeface="Arial" charset="0"/>
                <a:cs typeface="Arial" charset="0"/>
              </a:rPr>
              <a:t>[10]</a:t>
            </a:r>
            <a:endParaRPr lang="en-US" sz="1600" b="0" u="none" dirty="0" smtClean="0">
              <a:latin typeface="Arial" charset="0"/>
              <a:cs typeface="Arial" charset="0"/>
            </a:endParaRPr>
          </a:p>
        </p:txBody>
      </p:sp>
    </p:spTree>
    <p:extLst>
      <p:ext uri="{BB962C8B-B14F-4D97-AF65-F5344CB8AC3E}">
        <p14:creationId xmlns:p14="http://schemas.microsoft.com/office/powerpoint/2010/main" val="2398621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316236" y="186135"/>
            <a:ext cx="7234032" cy="646331"/>
          </a:xfrm>
          <a:prstGeom prst="rect">
            <a:avLst/>
          </a:prstGeom>
          <a:noFill/>
          <a:ln w="9525">
            <a:noFill/>
            <a:miter lim="800000"/>
            <a:headEnd/>
            <a:tailEnd/>
          </a:ln>
        </p:spPr>
        <p:txBody>
          <a:bodyPr wrap="none">
            <a:spAutoFit/>
          </a:bodyPr>
          <a:lstStyle/>
          <a:p>
            <a:pPr algn="l"/>
            <a:r>
              <a:rPr lang="en-US" sz="3600" b="1" u="none" dirty="0" smtClean="0">
                <a:solidFill>
                  <a:schemeClr val="accent1"/>
                </a:solidFill>
                <a:latin typeface="Arial" charset="0"/>
                <a:cs typeface="Arial" charset="0"/>
              </a:rPr>
              <a:t>Patient With High INR Variability</a:t>
            </a:r>
          </a:p>
        </p:txBody>
      </p:sp>
      <p:sp>
        <p:nvSpPr>
          <p:cNvPr id="48" name="Text Box 3"/>
          <p:cNvSpPr txBox="1">
            <a:spLocks noChangeArrowheads="1"/>
          </p:cNvSpPr>
          <p:nvPr/>
        </p:nvSpPr>
        <p:spPr bwMode="auto">
          <a:xfrm>
            <a:off x="6" y="6560390"/>
            <a:ext cx="5618718" cy="338554"/>
          </a:xfrm>
          <a:prstGeom prst="rect">
            <a:avLst/>
          </a:prstGeom>
          <a:noFill/>
          <a:ln w="9525">
            <a:noFill/>
            <a:miter lim="800000"/>
            <a:headEnd/>
            <a:tailEnd/>
          </a:ln>
        </p:spPr>
        <p:txBody>
          <a:bodyPr wrap="none">
            <a:spAutoFit/>
          </a:bodyPr>
          <a:lstStyle/>
          <a:p>
            <a:r>
              <a:rPr lang="sv-SE" sz="1600" u="none" dirty="0">
                <a:latin typeface="+mj-lt"/>
              </a:rPr>
              <a:t>Rose AJ, et al. </a:t>
            </a:r>
            <a:r>
              <a:rPr lang="sv-SE" sz="1600" i="1" u="none" dirty="0">
                <a:latin typeface="+mj-lt"/>
              </a:rPr>
              <a:t>J Gen Intern Med</a:t>
            </a:r>
            <a:r>
              <a:rPr lang="sv-SE" sz="1600" u="none" dirty="0">
                <a:latin typeface="+mj-lt"/>
              </a:rPr>
              <a:t>. 2007 Jul;22(7</a:t>
            </a:r>
            <a:r>
              <a:rPr lang="sv-SE" sz="1600" u="none">
                <a:latin typeface="+mj-lt"/>
              </a:rPr>
              <a:t>):</a:t>
            </a:r>
            <a:r>
              <a:rPr lang="sv-SE" sz="1600" u="none" smtClean="0">
                <a:latin typeface="+mj-lt"/>
              </a:rPr>
              <a:t>997-1002</a:t>
            </a:r>
            <a:r>
              <a:rPr lang="sv-SE" sz="1600" u="none" baseline="30000" smtClean="0">
                <a:latin typeface="+mj-lt"/>
              </a:rPr>
              <a:t>[9]</a:t>
            </a:r>
            <a:endParaRPr lang="en-US" sz="1600" u="none" dirty="0">
              <a:latin typeface="+mj-lt"/>
            </a:endParaRPr>
          </a:p>
        </p:txBody>
      </p:sp>
      <p:sp>
        <p:nvSpPr>
          <p:cNvPr id="51" name="Text Box 3"/>
          <p:cNvSpPr txBox="1">
            <a:spLocks noChangeArrowheads="1"/>
          </p:cNvSpPr>
          <p:nvPr/>
        </p:nvSpPr>
        <p:spPr bwMode="auto">
          <a:xfrm rot="16200000">
            <a:off x="274951" y="3321669"/>
            <a:ext cx="582211" cy="369332"/>
          </a:xfrm>
          <a:prstGeom prst="rect">
            <a:avLst/>
          </a:prstGeom>
          <a:noFill/>
          <a:ln w="9525">
            <a:noFill/>
            <a:miter lim="800000"/>
            <a:headEnd/>
            <a:tailEnd/>
          </a:ln>
        </p:spPr>
        <p:txBody>
          <a:bodyPr wrap="none">
            <a:spAutoFit/>
          </a:bodyPr>
          <a:lstStyle/>
          <a:p>
            <a:pPr algn="ctr"/>
            <a:r>
              <a:rPr lang="en-US" b="1" u="none" dirty="0" smtClean="0">
                <a:latin typeface="Arial" charset="0"/>
                <a:cs typeface="Arial" charset="0"/>
              </a:rPr>
              <a:t>INR</a:t>
            </a:r>
          </a:p>
        </p:txBody>
      </p:sp>
      <p:sp>
        <p:nvSpPr>
          <p:cNvPr id="52" name="Text Box 3"/>
          <p:cNvSpPr txBox="1">
            <a:spLocks noChangeArrowheads="1"/>
          </p:cNvSpPr>
          <p:nvPr/>
        </p:nvSpPr>
        <p:spPr bwMode="auto">
          <a:xfrm>
            <a:off x="3919604" y="5807983"/>
            <a:ext cx="928759" cy="369332"/>
          </a:xfrm>
          <a:prstGeom prst="rect">
            <a:avLst/>
          </a:prstGeom>
          <a:noFill/>
          <a:ln w="9525">
            <a:noFill/>
            <a:miter lim="800000"/>
            <a:headEnd/>
            <a:tailEnd/>
          </a:ln>
        </p:spPr>
        <p:txBody>
          <a:bodyPr wrap="square">
            <a:spAutoFit/>
          </a:bodyPr>
          <a:lstStyle/>
          <a:p>
            <a:pPr algn="ctr"/>
            <a:r>
              <a:rPr lang="en-US" b="1" u="none" dirty="0" smtClean="0">
                <a:latin typeface="Arial" charset="0"/>
                <a:cs typeface="Arial" charset="0"/>
              </a:rPr>
              <a:t>d</a:t>
            </a:r>
          </a:p>
        </p:txBody>
      </p:sp>
      <p:sp>
        <p:nvSpPr>
          <p:cNvPr id="53" name="Text Box 3"/>
          <p:cNvSpPr txBox="1">
            <a:spLocks noChangeArrowheads="1"/>
          </p:cNvSpPr>
          <p:nvPr/>
        </p:nvSpPr>
        <p:spPr bwMode="auto">
          <a:xfrm>
            <a:off x="710770" y="1712685"/>
            <a:ext cx="470000"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4.5</a:t>
            </a:r>
          </a:p>
        </p:txBody>
      </p:sp>
      <p:sp>
        <p:nvSpPr>
          <p:cNvPr id="54" name="Text Box 3"/>
          <p:cNvSpPr txBox="1">
            <a:spLocks noChangeArrowheads="1"/>
          </p:cNvSpPr>
          <p:nvPr/>
        </p:nvSpPr>
        <p:spPr bwMode="auto">
          <a:xfrm>
            <a:off x="710770" y="2212579"/>
            <a:ext cx="470000"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4.0</a:t>
            </a:r>
          </a:p>
        </p:txBody>
      </p:sp>
      <p:sp>
        <p:nvSpPr>
          <p:cNvPr id="55" name="Text Box 3"/>
          <p:cNvSpPr txBox="1">
            <a:spLocks noChangeArrowheads="1"/>
          </p:cNvSpPr>
          <p:nvPr/>
        </p:nvSpPr>
        <p:spPr bwMode="auto">
          <a:xfrm>
            <a:off x="710770" y="3179398"/>
            <a:ext cx="470000"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3.0</a:t>
            </a:r>
          </a:p>
        </p:txBody>
      </p:sp>
      <p:sp>
        <p:nvSpPr>
          <p:cNvPr id="56" name="Text Box 3"/>
          <p:cNvSpPr txBox="1">
            <a:spLocks noChangeArrowheads="1"/>
          </p:cNvSpPr>
          <p:nvPr/>
        </p:nvSpPr>
        <p:spPr bwMode="auto">
          <a:xfrm>
            <a:off x="710769" y="4146838"/>
            <a:ext cx="470000"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2.0</a:t>
            </a:r>
          </a:p>
        </p:txBody>
      </p:sp>
      <p:sp>
        <p:nvSpPr>
          <p:cNvPr id="57" name="Text Box 3"/>
          <p:cNvSpPr txBox="1">
            <a:spLocks noChangeArrowheads="1"/>
          </p:cNvSpPr>
          <p:nvPr/>
        </p:nvSpPr>
        <p:spPr bwMode="auto">
          <a:xfrm>
            <a:off x="710770" y="5096525"/>
            <a:ext cx="470000"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1.0</a:t>
            </a:r>
          </a:p>
        </p:txBody>
      </p:sp>
      <p:sp>
        <p:nvSpPr>
          <p:cNvPr id="58" name="Text Box 3"/>
          <p:cNvSpPr txBox="1">
            <a:spLocks noChangeArrowheads="1"/>
          </p:cNvSpPr>
          <p:nvPr/>
        </p:nvSpPr>
        <p:spPr bwMode="auto">
          <a:xfrm>
            <a:off x="1427907" y="5469429"/>
            <a:ext cx="298480"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0</a:t>
            </a:r>
          </a:p>
        </p:txBody>
      </p:sp>
      <p:sp>
        <p:nvSpPr>
          <p:cNvPr id="59" name="Text Box 3"/>
          <p:cNvSpPr txBox="1">
            <a:spLocks noChangeArrowheads="1"/>
          </p:cNvSpPr>
          <p:nvPr/>
        </p:nvSpPr>
        <p:spPr bwMode="auto">
          <a:xfrm>
            <a:off x="2418030" y="5469429"/>
            <a:ext cx="412293"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50</a:t>
            </a:r>
          </a:p>
        </p:txBody>
      </p:sp>
      <p:sp>
        <p:nvSpPr>
          <p:cNvPr id="60" name="Text Box 3"/>
          <p:cNvSpPr txBox="1">
            <a:spLocks noChangeArrowheads="1"/>
          </p:cNvSpPr>
          <p:nvPr/>
        </p:nvSpPr>
        <p:spPr bwMode="auto">
          <a:xfrm>
            <a:off x="3385542" y="5469429"/>
            <a:ext cx="526106"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100</a:t>
            </a:r>
          </a:p>
        </p:txBody>
      </p:sp>
      <p:sp>
        <p:nvSpPr>
          <p:cNvPr id="61" name="Text Box 3"/>
          <p:cNvSpPr txBox="1">
            <a:spLocks noChangeArrowheads="1"/>
          </p:cNvSpPr>
          <p:nvPr/>
        </p:nvSpPr>
        <p:spPr bwMode="auto">
          <a:xfrm>
            <a:off x="4434420" y="5469429"/>
            <a:ext cx="526106"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150</a:t>
            </a:r>
          </a:p>
        </p:txBody>
      </p:sp>
      <p:sp>
        <p:nvSpPr>
          <p:cNvPr id="62" name="Text Box 3"/>
          <p:cNvSpPr txBox="1">
            <a:spLocks noChangeArrowheads="1"/>
          </p:cNvSpPr>
          <p:nvPr/>
        </p:nvSpPr>
        <p:spPr bwMode="auto">
          <a:xfrm>
            <a:off x="5512833" y="5469429"/>
            <a:ext cx="526106"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200</a:t>
            </a:r>
          </a:p>
        </p:txBody>
      </p:sp>
      <p:sp>
        <p:nvSpPr>
          <p:cNvPr id="63" name="Text Box 3"/>
          <p:cNvSpPr txBox="1">
            <a:spLocks noChangeArrowheads="1"/>
          </p:cNvSpPr>
          <p:nvPr/>
        </p:nvSpPr>
        <p:spPr bwMode="auto">
          <a:xfrm>
            <a:off x="6532339" y="5469429"/>
            <a:ext cx="526106"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250</a:t>
            </a:r>
          </a:p>
        </p:txBody>
      </p:sp>
      <p:sp>
        <p:nvSpPr>
          <p:cNvPr id="64" name="Text Box 3"/>
          <p:cNvSpPr txBox="1">
            <a:spLocks noChangeArrowheads="1"/>
          </p:cNvSpPr>
          <p:nvPr/>
        </p:nvSpPr>
        <p:spPr bwMode="auto">
          <a:xfrm>
            <a:off x="7537701" y="5469429"/>
            <a:ext cx="526106"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300</a:t>
            </a:r>
          </a:p>
        </p:txBody>
      </p:sp>
      <p:sp>
        <p:nvSpPr>
          <p:cNvPr id="65" name="Text Box 3"/>
          <p:cNvSpPr txBox="1">
            <a:spLocks noChangeArrowheads="1"/>
          </p:cNvSpPr>
          <p:nvPr/>
        </p:nvSpPr>
        <p:spPr bwMode="auto">
          <a:xfrm>
            <a:off x="722215" y="4615076"/>
            <a:ext cx="470000"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1.5</a:t>
            </a:r>
          </a:p>
        </p:txBody>
      </p:sp>
      <p:sp>
        <p:nvSpPr>
          <p:cNvPr id="66" name="Text Box 3"/>
          <p:cNvSpPr txBox="1">
            <a:spLocks noChangeArrowheads="1"/>
          </p:cNvSpPr>
          <p:nvPr/>
        </p:nvSpPr>
        <p:spPr bwMode="auto">
          <a:xfrm>
            <a:off x="719191" y="2695397"/>
            <a:ext cx="470000"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3.5</a:t>
            </a:r>
          </a:p>
        </p:txBody>
      </p:sp>
      <p:sp>
        <p:nvSpPr>
          <p:cNvPr id="67" name="Text Box 3"/>
          <p:cNvSpPr txBox="1">
            <a:spLocks noChangeArrowheads="1"/>
          </p:cNvSpPr>
          <p:nvPr/>
        </p:nvSpPr>
        <p:spPr bwMode="auto">
          <a:xfrm>
            <a:off x="710769" y="3687906"/>
            <a:ext cx="470000" cy="338554"/>
          </a:xfrm>
          <a:prstGeom prst="rect">
            <a:avLst/>
          </a:prstGeom>
          <a:noFill/>
          <a:ln w="9525">
            <a:noFill/>
            <a:miter lim="800000"/>
            <a:headEnd/>
            <a:tailEnd/>
          </a:ln>
        </p:spPr>
        <p:txBody>
          <a:bodyPr wrap="none">
            <a:spAutoFit/>
          </a:bodyPr>
          <a:lstStyle/>
          <a:p>
            <a:pPr algn="ctr"/>
            <a:r>
              <a:rPr lang="en-US" sz="1600" u="none" dirty="0" smtClean="0">
                <a:latin typeface="Arial" charset="0"/>
                <a:cs typeface="Arial" charset="0"/>
              </a:rPr>
              <a:t>2.5</a:t>
            </a:r>
          </a:p>
        </p:txBody>
      </p:sp>
      <p:grpSp>
        <p:nvGrpSpPr>
          <p:cNvPr id="68" name="Group 67"/>
          <p:cNvGrpSpPr/>
          <p:nvPr/>
        </p:nvGrpSpPr>
        <p:grpSpPr>
          <a:xfrm>
            <a:off x="2624176" y="1712685"/>
            <a:ext cx="2951166" cy="723275"/>
            <a:chOff x="-2569776" y="2020218"/>
            <a:chExt cx="2951166" cy="723275"/>
          </a:xfrm>
        </p:grpSpPr>
        <p:sp>
          <p:nvSpPr>
            <p:cNvPr id="69" name="Text Box 3"/>
            <p:cNvSpPr txBox="1">
              <a:spLocks noChangeArrowheads="1"/>
            </p:cNvSpPr>
            <p:nvPr/>
          </p:nvSpPr>
          <p:spPr bwMode="auto">
            <a:xfrm>
              <a:off x="-2118012" y="2020218"/>
              <a:ext cx="2499402" cy="723275"/>
            </a:xfrm>
            <a:prstGeom prst="rect">
              <a:avLst/>
            </a:prstGeom>
            <a:noFill/>
            <a:ln w="9525">
              <a:noFill/>
              <a:miter lim="800000"/>
              <a:headEnd/>
              <a:tailEnd/>
            </a:ln>
          </p:spPr>
          <p:txBody>
            <a:bodyPr wrap="none">
              <a:spAutoFit/>
            </a:bodyPr>
            <a:lstStyle/>
            <a:p>
              <a:pPr>
                <a:spcBef>
                  <a:spcPts val="600"/>
                </a:spcBef>
              </a:pPr>
              <a:r>
                <a:rPr lang="sv-SE" b="1" u="none" dirty="0" smtClean="0">
                  <a:latin typeface="+mj-lt"/>
                </a:rPr>
                <a:t>Pt 3012, sigma = 12.5</a:t>
              </a:r>
            </a:p>
            <a:p>
              <a:pPr>
                <a:spcBef>
                  <a:spcPts val="600"/>
                </a:spcBef>
              </a:pPr>
              <a:r>
                <a:rPr lang="sv-SE" b="1" u="none" dirty="0">
                  <a:latin typeface="+mj-lt"/>
                </a:rPr>
                <a:t>Pt </a:t>
              </a:r>
              <a:r>
                <a:rPr lang="sv-SE" b="1" u="none" dirty="0" smtClean="0">
                  <a:latin typeface="+mj-lt"/>
                </a:rPr>
                <a:t>1038, </a:t>
              </a:r>
              <a:r>
                <a:rPr lang="sv-SE" b="1" u="none" dirty="0">
                  <a:latin typeface="+mj-lt"/>
                </a:rPr>
                <a:t>sigma = </a:t>
              </a:r>
              <a:r>
                <a:rPr lang="sv-SE" b="1" u="none" dirty="0" smtClean="0">
                  <a:latin typeface="+mj-lt"/>
                </a:rPr>
                <a:t>0.01</a:t>
              </a:r>
              <a:endParaRPr lang="en-US" b="1" u="none" dirty="0">
                <a:latin typeface="+mj-lt"/>
              </a:endParaRPr>
            </a:p>
          </p:txBody>
        </p:sp>
        <p:cxnSp>
          <p:nvCxnSpPr>
            <p:cNvPr id="70" name="Straight Connector 69"/>
            <p:cNvCxnSpPr/>
            <p:nvPr/>
          </p:nvCxnSpPr>
          <p:spPr bwMode="auto">
            <a:xfrm>
              <a:off x="-2569776" y="2192379"/>
              <a:ext cx="409904" cy="0"/>
            </a:xfrm>
            <a:prstGeom prst="line">
              <a:avLst/>
            </a:prstGeom>
            <a:solidFill>
              <a:schemeClr val="accent1"/>
            </a:solidFill>
            <a:ln w="38100" cap="flat" cmpd="sng" algn="ctr">
              <a:solidFill>
                <a:schemeClr val="accent5"/>
              </a:solidFill>
              <a:prstDash val="solid"/>
              <a:round/>
              <a:headEnd type="none" w="med" len="med"/>
              <a:tailEnd type="none" w="med" len="med"/>
            </a:ln>
            <a:effectLst/>
          </p:spPr>
        </p:cxnSp>
        <p:cxnSp>
          <p:nvCxnSpPr>
            <p:cNvPr id="71" name="Straight Connector 70"/>
            <p:cNvCxnSpPr/>
            <p:nvPr/>
          </p:nvCxnSpPr>
          <p:spPr bwMode="auto">
            <a:xfrm>
              <a:off x="-2569776" y="2535229"/>
              <a:ext cx="409904"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pic>
        <p:nvPicPr>
          <p:cNvPr id="5122" name="Picture 2" descr="C:\Users\cmalone\Desktop\AME\REDRAW\CVN\130324\130324.1 (The return)\Part 1\Slide 14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215" y="1712685"/>
            <a:ext cx="6982794" cy="370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670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6570951"/>
            <a:ext cx="6553200" cy="338554"/>
          </a:xfrm>
          <a:prstGeom prst="rect">
            <a:avLst/>
          </a:prstGeom>
          <a:noFill/>
          <a:ln w="9525">
            <a:noFill/>
            <a:miter lim="800000"/>
            <a:headEnd/>
            <a:tailEnd/>
          </a:ln>
        </p:spPr>
        <p:txBody>
          <a:bodyPr>
            <a:spAutoFit/>
          </a:bodyPr>
          <a:lstStyle/>
          <a:p>
            <a:pPr algn="l">
              <a:spcBef>
                <a:spcPct val="50000"/>
              </a:spcBef>
            </a:pPr>
            <a:r>
              <a:rPr lang="en-CA" sz="1600" b="0" u="none" dirty="0" smtClean="0">
                <a:latin typeface="+mj-lt"/>
                <a:cs typeface="Times New Roman" pitchFamily="18" charset="0"/>
              </a:rPr>
              <a:t>Mant J, et al. </a:t>
            </a:r>
            <a:r>
              <a:rPr lang="en-CA" sz="1600" b="0" i="1" u="none" dirty="0" smtClean="0">
                <a:latin typeface="+mj-lt"/>
                <a:cs typeface="Times New Roman" pitchFamily="18" charset="0"/>
              </a:rPr>
              <a:t>Lancet.</a:t>
            </a:r>
            <a:r>
              <a:rPr lang="en-CA" sz="1600" b="0" u="none" dirty="0" smtClean="0">
                <a:latin typeface="+mj-lt"/>
                <a:cs typeface="Times New Roman" pitchFamily="18" charset="0"/>
              </a:rPr>
              <a:t> 2007;370:493-503.</a:t>
            </a:r>
            <a:r>
              <a:rPr lang="en-CA" sz="1600" b="0" u="none" baseline="30000" dirty="0" smtClean="0">
                <a:latin typeface="+mj-lt"/>
                <a:cs typeface="Times New Roman" pitchFamily="18" charset="0"/>
              </a:rPr>
              <a:t>[11]</a:t>
            </a:r>
            <a:r>
              <a:rPr lang="en-US" sz="1600" b="0" u="none" dirty="0" smtClean="0">
                <a:latin typeface="+mj-lt"/>
                <a:cs typeface="Times New Roman" pitchFamily="18" charset="0"/>
              </a:rPr>
              <a:t> </a:t>
            </a:r>
          </a:p>
        </p:txBody>
      </p:sp>
      <p:sp>
        <p:nvSpPr>
          <p:cNvPr id="53252" name="Rectangle 4"/>
          <p:cNvSpPr>
            <a:spLocks noGrp="1" noChangeArrowheads="1"/>
          </p:cNvSpPr>
          <p:nvPr>
            <p:ph type="title"/>
          </p:nvPr>
        </p:nvSpPr>
        <p:spPr>
          <a:xfrm>
            <a:off x="314401" y="229737"/>
            <a:ext cx="7772400" cy="1053152"/>
          </a:xfrm>
        </p:spPr>
        <p:txBody>
          <a:bodyPr/>
          <a:lstStyle/>
          <a:p>
            <a:pPr>
              <a:lnSpc>
                <a:spcPct val="100000"/>
              </a:lnSpc>
            </a:pPr>
            <a:r>
              <a:rPr lang="en-CA" sz="3600" b="1" dirty="0" smtClean="0">
                <a:cs typeface="Arial" pitchFamily="34" charset="0"/>
              </a:rPr>
              <a:t>BAFTA: Role of Aspirin?</a:t>
            </a:r>
            <a:r>
              <a:rPr lang="en-CA" sz="3200" i="1" dirty="0">
                <a:cs typeface="Arial" pitchFamily="34" charset="0"/>
              </a:rPr>
              <a:t/>
            </a:r>
            <a:br>
              <a:rPr lang="en-CA" sz="3200" i="1" dirty="0">
                <a:cs typeface="Arial" pitchFamily="34" charset="0"/>
              </a:rPr>
            </a:br>
            <a:r>
              <a:rPr lang="en-CA" sz="3200" b="1" i="1" dirty="0" smtClean="0">
                <a:cs typeface="Arial" pitchFamily="34" charset="0"/>
              </a:rPr>
              <a:t>Primary </a:t>
            </a:r>
            <a:r>
              <a:rPr lang="en-CA" sz="3200" i="1" dirty="0">
                <a:cs typeface="Arial" pitchFamily="34" charset="0"/>
              </a:rPr>
              <a:t>A</a:t>
            </a:r>
            <a:r>
              <a:rPr lang="en-CA" sz="3200" b="1" i="1" dirty="0" smtClean="0">
                <a:cs typeface="Arial" pitchFamily="34" charset="0"/>
              </a:rPr>
              <a:t>nalysis </a:t>
            </a:r>
          </a:p>
        </p:txBody>
      </p:sp>
      <p:graphicFrame>
        <p:nvGraphicFramePr>
          <p:cNvPr id="628772" name="Group 36"/>
          <p:cNvGraphicFramePr>
            <a:graphicFrameLocks noGrp="1"/>
          </p:cNvGraphicFramePr>
          <p:nvPr>
            <p:extLst>
              <p:ext uri="{D42A27DB-BD31-4B8C-83A1-F6EECF244321}">
                <p14:modId xmlns:p14="http://schemas.microsoft.com/office/powerpoint/2010/main" val="3726749230"/>
              </p:ext>
            </p:extLst>
          </p:nvPr>
        </p:nvGraphicFramePr>
        <p:xfrm>
          <a:off x="703998" y="2251932"/>
          <a:ext cx="7580193" cy="2561273"/>
        </p:xfrm>
        <a:graphic>
          <a:graphicData uri="http://schemas.openxmlformats.org/drawingml/2006/table">
            <a:tbl>
              <a:tblPr/>
              <a:tblGrid>
                <a:gridCol w="2134736"/>
                <a:gridCol w="1392072"/>
                <a:gridCol w="1160060"/>
                <a:gridCol w="2019868"/>
                <a:gridCol w="873457"/>
              </a:tblGrid>
              <a:tr h="660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mj-lt"/>
                          <a:cs typeface="Times New Roman" pitchFamily="18" charset="0"/>
                        </a:rPr>
                        <a:t>End point</a:t>
                      </a:r>
                      <a:endParaRPr kumimoji="0" lang="en-US" sz="2400" b="1" i="0" u="none" strike="noStrike" cap="none" normalizeH="0" baseline="0" dirty="0" smtClean="0">
                        <a:ln>
                          <a:noFill/>
                        </a:ln>
                        <a:solidFill>
                          <a:schemeClr val="tx1"/>
                        </a:solidFill>
                        <a:effectLst/>
                        <a:latin typeface="+mj-lt"/>
                        <a:cs typeface="Times New Roman" pitchFamily="18" charset="0"/>
                      </a:endParaRPr>
                    </a:p>
                  </a:txBody>
                  <a:tcPr marL="81280" marR="0" anchor="b" horzOverflow="overflow">
                    <a:lnL cap="flat">
                      <a:noFill/>
                    </a:lnL>
                    <a:lnR>
                      <a:noFill/>
                    </a:lnR>
                    <a:lnT cap="flat">
                      <a:noFill/>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mj-lt"/>
                          <a:cs typeface="Times New Roman" pitchFamily="18" charset="0"/>
                        </a:rPr>
                        <a:t>Warfarin</a:t>
                      </a:r>
                      <a:endParaRPr kumimoji="0" lang="en-US" sz="2400" b="1" i="0" u="none" strike="noStrike" cap="none" normalizeH="0" baseline="0" dirty="0" smtClean="0">
                        <a:ln>
                          <a:noFill/>
                        </a:ln>
                        <a:solidFill>
                          <a:schemeClr val="tx1"/>
                        </a:solidFill>
                        <a:effectLst/>
                        <a:latin typeface="+mj-lt"/>
                        <a:cs typeface="Times New Roman" pitchFamily="18" charset="0"/>
                      </a:endParaRPr>
                    </a:p>
                  </a:txBody>
                  <a:tcPr marL="81280" marR="0" anchor="b" horzOverflow="overflow">
                    <a:lnL>
                      <a:noFill/>
                    </a:lnL>
                    <a:lnR>
                      <a:noFill/>
                    </a:lnR>
                    <a:lnT cap="flat">
                      <a:noFill/>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mj-lt"/>
                          <a:cs typeface="Times New Roman" pitchFamily="18" charset="0"/>
                        </a:rPr>
                        <a:t>Aspirin</a:t>
                      </a:r>
                      <a:endParaRPr kumimoji="0" lang="en-US" sz="2400" b="1" i="0" u="none" strike="noStrike" cap="none" normalizeH="0" baseline="0" dirty="0" smtClean="0">
                        <a:ln>
                          <a:noFill/>
                        </a:ln>
                        <a:solidFill>
                          <a:schemeClr val="tx1"/>
                        </a:solidFill>
                        <a:effectLst/>
                        <a:latin typeface="+mj-lt"/>
                        <a:cs typeface="Times New Roman" pitchFamily="18" charset="0"/>
                      </a:endParaRPr>
                    </a:p>
                  </a:txBody>
                  <a:tcPr marL="81280" marR="0" anchor="b" horzOverflow="overflow">
                    <a:lnL>
                      <a:noFill/>
                    </a:lnL>
                    <a:lnR>
                      <a:noFill/>
                    </a:lnR>
                    <a:lnT cap="flat">
                      <a:noFill/>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mj-lt"/>
                          <a:cs typeface="Times New Roman" pitchFamily="18" charset="0"/>
                        </a:rPr>
                        <a:t>Hazard Ratio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mj-lt"/>
                          <a:cs typeface="Times New Roman" pitchFamily="18" charset="0"/>
                        </a:rPr>
                        <a:t>(95% CI)</a:t>
                      </a:r>
                      <a:endParaRPr kumimoji="0" lang="en-US" sz="2400" b="1" i="0" u="none" strike="noStrike" cap="none" normalizeH="0" baseline="0" dirty="0" smtClean="0">
                        <a:ln>
                          <a:noFill/>
                        </a:ln>
                        <a:solidFill>
                          <a:schemeClr val="tx1"/>
                        </a:solidFill>
                        <a:effectLst/>
                        <a:latin typeface="+mj-lt"/>
                        <a:cs typeface="Times New Roman" pitchFamily="18" charset="0"/>
                      </a:endParaRPr>
                    </a:p>
                  </a:txBody>
                  <a:tcPr marL="81280" marR="0" anchor="b" horzOverflow="overflow">
                    <a:lnL>
                      <a:noFill/>
                    </a:lnL>
                    <a:lnR>
                      <a:noFill/>
                    </a:lnR>
                    <a:lnT cap="flat">
                      <a:noFill/>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400" b="1" i="0" u="none" strike="noStrike" cap="none" normalizeH="0" baseline="0" dirty="0" smtClean="0">
                          <a:ln>
                            <a:noFill/>
                          </a:ln>
                          <a:solidFill>
                            <a:schemeClr val="tx1"/>
                          </a:solidFill>
                          <a:effectLst/>
                          <a:latin typeface="+mj-lt"/>
                          <a:cs typeface="Times New Roman" pitchFamily="18" charset="0"/>
                        </a:rPr>
                        <a:t>NNT</a:t>
                      </a:r>
                      <a:endParaRPr kumimoji="0" lang="en-US" sz="2400" b="1" i="0" u="none" strike="noStrike" cap="none" normalizeH="0" baseline="0" dirty="0" smtClean="0">
                        <a:ln>
                          <a:noFill/>
                        </a:ln>
                        <a:solidFill>
                          <a:schemeClr val="tx1"/>
                        </a:solidFill>
                        <a:effectLst/>
                        <a:latin typeface="+mj-lt"/>
                        <a:cs typeface="Times New Roman" pitchFamily="18" charset="0"/>
                      </a:endParaRPr>
                    </a:p>
                  </a:txBody>
                  <a:tcPr marL="81280" marR="0" anchor="b" horzOverflow="overflow">
                    <a:lnL>
                      <a:noFill/>
                    </a:lnL>
                    <a:lnR cap="flat">
                      <a:noFill/>
                    </a:lnR>
                    <a:lnT cap="flat">
                      <a:noFill/>
                    </a:lnT>
                    <a:lnB w="28575" cap="flat" cmpd="sng" algn="ctr">
                      <a:solidFill>
                        <a:schemeClr val="accent1"/>
                      </a:solidFill>
                      <a:prstDash val="solid"/>
                      <a:round/>
                      <a:headEnd type="none" w="med" len="med"/>
                      <a:tailEnd type="none" w="med" len="med"/>
                    </a:lnB>
                    <a:lnTlToBr>
                      <a:noFill/>
                    </a:lnTlToBr>
                    <a:lnBlToTr>
                      <a:noFill/>
                    </a:lnBlToTr>
                    <a:noFill/>
                  </a:tcPr>
                </a:tc>
              </a:tr>
              <a:tr h="1738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smtClean="0">
                          <a:ln>
                            <a:noFill/>
                          </a:ln>
                          <a:solidFill>
                            <a:schemeClr val="tx1"/>
                          </a:solidFill>
                          <a:effectLst/>
                          <a:latin typeface="+mj-lt"/>
                          <a:cs typeface="Times New Roman" pitchFamily="18" charset="0"/>
                        </a:rPr>
                        <a:t>Fatal or nonfatal disabling stroke or significant arterial embolism (% annum)</a:t>
                      </a:r>
                      <a:endParaRPr kumimoji="0" lang="en-US" sz="2000" b="0" i="0" u="none" strike="noStrike" cap="none" normalizeH="0" baseline="0" dirty="0" smtClean="0">
                        <a:ln>
                          <a:noFill/>
                        </a:ln>
                        <a:solidFill>
                          <a:schemeClr val="tx1"/>
                        </a:solidFill>
                        <a:effectLst/>
                        <a:latin typeface="+mj-lt"/>
                        <a:cs typeface="Times New Roman" pitchFamily="18" charset="0"/>
                      </a:endParaRPr>
                    </a:p>
                  </a:txBody>
                  <a:tcPr marL="81280" marR="0" anchor="ctr" horzOverflow="overflow">
                    <a:lnL cap="flat">
                      <a:noFill/>
                    </a:lnL>
                    <a:lnR>
                      <a:noFill/>
                    </a:lnR>
                    <a:lnT w="28575" cap="flat" cmpd="sng" algn="ctr">
                      <a:solidFill>
                        <a:schemeClr val="accent1"/>
                      </a:solidFill>
                      <a:prstDash val="solid"/>
                      <a:round/>
                      <a:headEnd type="none" w="med" len="med"/>
                      <a:tailEnd type="none" w="med" len="med"/>
                    </a:lnT>
                    <a:lnB cap="flat">
                      <a:noFill/>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smtClean="0">
                          <a:ln>
                            <a:noFill/>
                          </a:ln>
                          <a:solidFill>
                            <a:schemeClr val="tx1"/>
                          </a:solidFill>
                          <a:effectLst/>
                          <a:latin typeface="+mj-lt"/>
                          <a:cs typeface="Times New Roman" pitchFamily="18" charset="0"/>
                        </a:rPr>
                        <a:t>1.8</a:t>
                      </a:r>
                      <a:endParaRPr kumimoji="0" lang="en-US" sz="2000" b="0" i="0" u="none" strike="noStrike" cap="none" normalizeH="0" baseline="0" dirty="0" smtClean="0">
                        <a:ln>
                          <a:noFill/>
                        </a:ln>
                        <a:solidFill>
                          <a:schemeClr val="tx1"/>
                        </a:solidFill>
                        <a:effectLst/>
                        <a:latin typeface="+mj-lt"/>
                        <a:cs typeface="Times New Roman" pitchFamily="18" charset="0"/>
                      </a:endParaRPr>
                    </a:p>
                  </a:txBody>
                  <a:tcPr marL="81280" marR="0" anchor="ctr" horzOverflow="overflow">
                    <a:lnL>
                      <a:noFill/>
                    </a:lnL>
                    <a:lnR>
                      <a:noFill/>
                    </a:lnR>
                    <a:lnT w="28575" cap="flat" cmpd="sng" algn="ctr">
                      <a:solidFill>
                        <a:schemeClr val="accent1"/>
                      </a:solidFill>
                      <a:prstDash val="solid"/>
                      <a:round/>
                      <a:headEnd type="none" w="med" len="med"/>
                      <a:tailEnd type="none" w="med" len="med"/>
                    </a:lnT>
                    <a:lnB cap="flat">
                      <a:noFill/>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smtClean="0">
                          <a:ln>
                            <a:noFill/>
                          </a:ln>
                          <a:solidFill>
                            <a:schemeClr val="tx1"/>
                          </a:solidFill>
                          <a:effectLst/>
                          <a:latin typeface="+mj-lt"/>
                          <a:cs typeface="Times New Roman" pitchFamily="18" charset="0"/>
                        </a:rPr>
                        <a:t>3.8</a:t>
                      </a:r>
                      <a:endParaRPr kumimoji="0" lang="en-US" sz="2000" b="0" i="0" u="none" strike="noStrike" cap="none" normalizeH="0" baseline="0" dirty="0" smtClean="0">
                        <a:ln>
                          <a:noFill/>
                        </a:ln>
                        <a:solidFill>
                          <a:schemeClr val="tx1"/>
                        </a:solidFill>
                        <a:effectLst/>
                        <a:latin typeface="+mj-lt"/>
                        <a:cs typeface="Times New Roman" pitchFamily="18" charset="0"/>
                      </a:endParaRPr>
                    </a:p>
                  </a:txBody>
                  <a:tcPr marL="81280" marR="0" anchor="ctr" horzOverflow="overflow">
                    <a:lnL>
                      <a:noFill/>
                    </a:lnL>
                    <a:lnR>
                      <a:noFill/>
                    </a:lnR>
                    <a:lnT w="28575" cap="flat" cmpd="sng" algn="ctr">
                      <a:solidFill>
                        <a:schemeClr val="accent1"/>
                      </a:solidFill>
                      <a:prstDash val="solid"/>
                      <a:round/>
                      <a:headEnd type="none" w="med" len="med"/>
                      <a:tailEnd type="none" w="med" len="med"/>
                    </a:lnT>
                    <a:lnB cap="flat">
                      <a:noFill/>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smtClean="0">
                          <a:ln>
                            <a:noFill/>
                          </a:ln>
                          <a:solidFill>
                            <a:schemeClr val="tx1"/>
                          </a:solidFill>
                          <a:effectLst/>
                          <a:latin typeface="+mj-lt"/>
                          <a:cs typeface="Times New Roman" pitchFamily="18" charset="0"/>
                        </a:rPr>
                        <a:t>0.48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smtClean="0">
                          <a:ln>
                            <a:noFill/>
                          </a:ln>
                          <a:solidFill>
                            <a:schemeClr val="tx1"/>
                          </a:solidFill>
                          <a:effectLst/>
                          <a:latin typeface="+mj-lt"/>
                          <a:cs typeface="Times New Roman" pitchFamily="18" charset="0"/>
                        </a:rPr>
                        <a:t>(0.28–0.80)</a:t>
                      </a:r>
                      <a:endParaRPr kumimoji="0" lang="en-US" sz="2000" b="0" i="0" u="none" strike="noStrike" cap="none" normalizeH="0" baseline="0" dirty="0" smtClean="0">
                        <a:ln>
                          <a:noFill/>
                        </a:ln>
                        <a:solidFill>
                          <a:schemeClr val="tx1"/>
                        </a:solidFill>
                        <a:effectLst/>
                        <a:latin typeface="+mj-lt"/>
                        <a:cs typeface="Times New Roman" pitchFamily="18" charset="0"/>
                      </a:endParaRPr>
                    </a:p>
                  </a:txBody>
                  <a:tcPr marL="81280" marR="0" anchor="ctr" horzOverflow="overflow">
                    <a:lnL>
                      <a:noFill/>
                    </a:lnL>
                    <a:lnR>
                      <a:noFill/>
                    </a:lnR>
                    <a:lnT w="28575" cap="flat" cmpd="sng" algn="ctr">
                      <a:solidFill>
                        <a:schemeClr val="accent1"/>
                      </a:solidFill>
                      <a:prstDash val="solid"/>
                      <a:round/>
                      <a:headEnd type="none" w="med" len="med"/>
                      <a:tailEnd type="none" w="med" len="med"/>
                    </a:lnT>
                    <a:lnB cap="flat">
                      <a:noFill/>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chemeClr val="tx1"/>
                          </a:solidFill>
                          <a:effectLst/>
                          <a:latin typeface="+mj-lt"/>
                          <a:cs typeface="Times New Roman" pitchFamily="18" charset="0"/>
                        </a:rPr>
                        <a:t>50</a:t>
                      </a:r>
                      <a:endParaRPr kumimoji="0" lang="en-US" sz="2000" b="0" i="0" u="none" strike="noStrike" cap="none" normalizeH="0" baseline="0" dirty="0" smtClean="0">
                        <a:ln>
                          <a:noFill/>
                        </a:ln>
                        <a:solidFill>
                          <a:schemeClr val="tx1"/>
                        </a:solidFill>
                        <a:effectLst/>
                        <a:latin typeface="+mj-lt"/>
                        <a:cs typeface="Times New Roman" pitchFamily="18" charset="0"/>
                      </a:endParaRPr>
                    </a:p>
                  </a:txBody>
                  <a:tcPr marL="81280" marR="0" anchor="ctr" horzOverflow="overflow">
                    <a:lnL>
                      <a:noFill/>
                    </a:lnL>
                    <a:lnR cap="flat">
                      <a:noFill/>
                    </a:lnR>
                    <a:lnT w="28575" cap="flat" cmpd="sng" algn="ctr">
                      <a:solidFill>
                        <a:schemeClr val="accent1"/>
                      </a:solidFill>
                      <a:prstDash val="solid"/>
                      <a:round/>
                      <a:headEnd type="none" w="med" len="med"/>
                      <a:tailEnd type="none" w="med" len="med"/>
                    </a:lnT>
                    <a:lnB cap="flat">
                      <a:noFill/>
                    </a:lnB>
                    <a:lnTlToBr>
                      <a:noFill/>
                    </a:lnTlToBr>
                    <a:lnBlToTr>
                      <a:noFill/>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val="2093228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12759" y="403742"/>
            <a:ext cx="8449104" cy="1143000"/>
          </a:xfrm>
        </p:spPr>
        <p:txBody>
          <a:bodyPr/>
          <a:lstStyle/>
          <a:p>
            <a:r>
              <a:rPr lang="en-CA" b="1" dirty="0" smtClean="0">
                <a:cs typeface="Arial" pitchFamily="34" charset="0"/>
              </a:rPr>
              <a:t>BAFTA</a:t>
            </a:r>
            <a:r>
              <a:rPr lang="en-CA" sz="3200" dirty="0" smtClean="0">
                <a:cs typeface="Arial" pitchFamily="34" charset="0"/>
              </a:rPr>
              <a:t>: Role of Aspirin?</a:t>
            </a:r>
            <a:r>
              <a:rPr lang="en-CA" sz="3200" b="1" dirty="0" smtClean="0">
                <a:cs typeface="Arial" pitchFamily="34" charset="0"/>
              </a:rPr>
              <a:t/>
            </a:r>
            <a:br>
              <a:rPr lang="en-CA" sz="3200" b="1" dirty="0" smtClean="0">
                <a:cs typeface="Arial" pitchFamily="34" charset="0"/>
              </a:rPr>
            </a:br>
            <a:r>
              <a:rPr lang="en-CA" sz="3200" b="1" i="1" dirty="0" smtClean="0">
                <a:cs typeface="Arial" pitchFamily="34" charset="0"/>
              </a:rPr>
              <a:t>Bleeding </a:t>
            </a:r>
            <a:r>
              <a:rPr lang="en-CA" sz="3200" i="1" dirty="0">
                <a:cs typeface="Arial" pitchFamily="34" charset="0"/>
              </a:rPr>
              <a:t>C</a:t>
            </a:r>
            <a:r>
              <a:rPr lang="en-CA" sz="3200" b="1" i="1" dirty="0" smtClean="0">
                <a:cs typeface="Arial" pitchFamily="34" charset="0"/>
              </a:rPr>
              <a:t>omplications </a:t>
            </a:r>
            <a:r>
              <a:rPr lang="en-CA" sz="3200" i="1" dirty="0">
                <a:cs typeface="Arial" pitchFamily="34" charset="0"/>
              </a:rPr>
              <a:t>W</a:t>
            </a:r>
            <a:r>
              <a:rPr lang="en-CA" sz="3200" b="1" i="1" dirty="0" smtClean="0">
                <a:cs typeface="Arial" pitchFamily="34" charset="0"/>
              </a:rPr>
              <a:t>ith </a:t>
            </a:r>
            <a:r>
              <a:rPr lang="en-CA" sz="3200" i="1" dirty="0">
                <a:cs typeface="Arial" pitchFamily="34" charset="0"/>
              </a:rPr>
              <a:t>W</a:t>
            </a:r>
            <a:r>
              <a:rPr lang="en-CA" sz="3200" b="1" i="1" dirty="0" smtClean="0">
                <a:cs typeface="Arial" pitchFamily="34" charset="0"/>
              </a:rPr>
              <a:t>arfarin vs Aspirin in AF Patients </a:t>
            </a:r>
            <a:r>
              <a:rPr lang="en-CA" sz="3200" i="1" dirty="0" smtClean="0">
                <a:cs typeface="Arial" pitchFamily="34" charset="0"/>
              </a:rPr>
              <a:t>&gt; </a:t>
            </a:r>
            <a:r>
              <a:rPr lang="en-CA" sz="3200" b="1" i="1" dirty="0" smtClean="0">
                <a:cs typeface="Arial" pitchFamily="34" charset="0"/>
              </a:rPr>
              <a:t>75 Years </a:t>
            </a:r>
            <a:endParaRPr lang="en-US" sz="3200" b="1" i="1" dirty="0" smtClean="0">
              <a:cs typeface="Arial" pitchFamily="34" charset="0"/>
            </a:endParaRPr>
          </a:p>
        </p:txBody>
      </p:sp>
      <p:graphicFrame>
        <p:nvGraphicFramePr>
          <p:cNvPr id="630821" name="Group 37"/>
          <p:cNvGraphicFramePr>
            <a:graphicFrameLocks noGrp="1"/>
          </p:cNvGraphicFramePr>
          <p:nvPr>
            <p:extLst>
              <p:ext uri="{D42A27DB-BD31-4B8C-83A1-F6EECF244321}">
                <p14:modId xmlns:p14="http://schemas.microsoft.com/office/powerpoint/2010/main" val="3000526280"/>
              </p:ext>
            </p:extLst>
          </p:nvPr>
        </p:nvGraphicFramePr>
        <p:xfrm>
          <a:off x="707408" y="2958152"/>
          <a:ext cx="7685964" cy="2087880"/>
        </p:xfrm>
        <a:graphic>
          <a:graphicData uri="http://schemas.openxmlformats.org/drawingml/2006/table">
            <a:tbl>
              <a:tblPr/>
              <a:tblGrid>
                <a:gridCol w="3400058"/>
                <a:gridCol w="1244182"/>
                <a:gridCol w="1180739"/>
                <a:gridCol w="1860985"/>
              </a:tblGrid>
              <a:tr h="431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CA" sz="1800" b="1" i="0" u="none" strike="noStrike" cap="none" normalizeH="0" baseline="0" dirty="0" smtClean="0">
                          <a:ln>
                            <a:noFill/>
                          </a:ln>
                          <a:solidFill>
                            <a:schemeClr val="tx1"/>
                          </a:solidFill>
                          <a:effectLst/>
                          <a:latin typeface="+mj-lt"/>
                          <a:cs typeface="Times New Roman" pitchFamily="18" charset="0"/>
                        </a:rPr>
                        <a:t>End point</a:t>
                      </a:r>
                      <a:endParaRPr kumimoji="0" lang="en-US" sz="1800" b="1" i="0" u="none" strike="noStrike" cap="none" normalizeH="0" baseline="0" dirty="0" smtClean="0">
                        <a:ln>
                          <a:noFill/>
                        </a:ln>
                        <a:solidFill>
                          <a:schemeClr val="tx1"/>
                        </a:solidFill>
                        <a:effectLst/>
                        <a:latin typeface="+mj-lt"/>
                        <a:cs typeface="Times New Roman" pitchFamily="18" charset="0"/>
                      </a:endParaRPr>
                    </a:p>
                  </a:txBody>
                  <a:tcPr marL="81280" marR="0" anchor="b" horzOverflow="overflow">
                    <a:lnL cap="flat">
                      <a:noFill/>
                    </a:lnL>
                    <a:lnR>
                      <a:noFill/>
                    </a:lnR>
                    <a:lnT cap="flat">
                      <a:noFill/>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1800" b="1" i="0" u="none" strike="noStrike" cap="none" normalizeH="0" baseline="0" dirty="0" smtClean="0">
                          <a:ln>
                            <a:noFill/>
                          </a:ln>
                          <a:solidFill>
                            <a:schemeClr val="tx1"/>
                          </a:solidFill>
                          <a:effectLst/>
                          <a:latin typeface="+mj-lt"/>
                          <a:cs typeface="Times New Roman" pitchFamily="18" charset="0"/>
                        </a:rPr>
                        <a:t>Warfarin </a:t>
                      </a:r>
                      <a:endParaRPr kumimoji="0" lang="en-US" sz="1800" b="1" i="0" u="none" strike="noStrike" cap="none" normalizeH="0" baseline="0" dirty="0" smtClean="0">
                        <a:ln>
                          <a:noFill/>
                        </a:ln>
                        <a:solidFill>
                          <a:schemeClr val="tx1"/>
                        </a:solidFill>
                        <a:effectLst/>
                        <a:latin typeface="+mj-lt"/>
                        <a:cs typeface="Times New Roman" pitchFamily="18" charset="0"/>
                      </a:endParaRPr>
                    </a:p>
                  </a:txBody>
                  <a:tcPr marL="81280" marR="0" anchor="b" horzOverflow="overflow">
                    <a:lnL>
                      <a:noFill/>
                    </a:lnL>
                    <a:lnR>
                      <a:noFill/>
                    </a:lnR>
                    <a:lnT cap="flat">
                      <a:noFill/>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1800" b="1" i="0" u="none" strike="noStrike" cap="none" normalizeH="0" baseline="0" dirty="0" smtClean="0">
                          <a:ln>
                            <a:noFill/>
                          </a:ln>
                          <a:solidFill>
                            <a:schemeClr val="tx1"/>
                          </a:solidFill>
                          <a:effectLst/>
                          <a:latin typeface="+mj-lt"/>
                          <a:cs typeface="Times New Roman" pitchFamily="18" charset="0"/>
                        </a:rPr>
                        <a:t>Aspirin </a:t>
                      </a:r>
                      <a:endParaRPr kumimoji="0" lang="en-US" sz="1800" b="1" i="0" u="none" strike="noStrike" cap="none" normalizeH="0" baseline="0" dirty="0" smtClean="0">
                        <a:ln>
                          <a:noFill/>
                        </a:ln>
                        <a:solidFill>
                          <a:schemeClr val="tx1"/>
                        </a:solidFill>
                        <a:effectLst/>
                        <a:latin typeface="+mj-lt"/>
                        <a:cs typeface="Times New Roman" pitchFamily="18" charset="0"/>
                      </a:endParaRPr>
                    </a:p>
                  </a:txBody>
                  <a:tcPr marL="81280" marR="0" anchor="b" horzOverflow="overflow">
                    <a:lnL>
                      <a:noFill/>
                    </a:lnL>
                    <a:lnR>
                      <a:noFill/>
                    </a:lnR>
                    <a:lnT cap="flat">
                      <a:noFill/>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1800" b="1" i="0" u="none" strike="noStrike" cap="none" normalizeH="0" baseline="0" dirty="0" smtClean="0">
                          <a:ln>
                            <a:noFill/>
                          </a:ln>
                          <a:solidFill>
                            <a:schemeClr val="tx1"/>
                          </a:solidFill>
                          <a:effectLst/>
                          <a:latin typeface="+mj-lt"/>
                          <a:cs typeface="Times New Roman" pitchFamily="18" charset="0"/>
                        </a:rPr>
                        <a:t>Hazard ratio (95% CI)</a:t>
                      </a:r>
                      <a:endParaRPr kumimoji="0" lang="en-US" sz="1800" b="1" i="0" u="none" strike="noStrike" cap="none" normalizeH="0" baseline="0" dirty="0" smtClean="0">
                        <a:ln>
                          <a:noFill/>
                        </a:ln>
                        <a:solidFill>
                          <a:schemeClr val="tx1"/>
                        </a:solidFill>
                        <a:effectLst/>
                        <a:latin typeface="+mj-lt"/>
                        <a:cs typeface="Times New Roman" pitchFamily="18" charset="0"/>
                      </a:endParaRPr>
                    </a:p>
                  </a:txBody>
                  <a:tcPr marL="81280" marR="0" anchor="b" horzOverflow="overflow">
                    <a:lnL>
                      <a:noFill/>
                    </a:lnL>
                    <a:lnR cap="flat">
                      <a:noFill/>
                    </a:lnR>
                    <a:lnT cap="flat">
                      <a:noFill/>
                    </a:lnT>
                    <a:lnB w="28575" cap="flat" cmpd="sng" algn="ctr">
                      <a:solidFill>
                        <a:schemeClr val="accent1"/>
                      </a:solidFill>
                      <a:prstDash val="solid"/>
                      <a:round/>
                      <a:headEnd type="none" w="med" len="med"/>
                      <a:tailEnd type="none" w="med" len="med"/>
                    </a:lnB>
                    <a:lnTlToBr>
                      <a:noFill/>
                    </a:lnTlToBr>
                    <a:lnBlToTr>
                      <a:noFill/>
                    </a:lnBlToTr>
                    <a:noFill/>
                  </a:tcPr>
                </a:tc>
              </a:tr>
              <a:tr h="807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mj-lt"/>
                          <a:cs typeface="Times New Roman" pitchFamily="18" charset="0"/>
                        </a:rPr>
                        <a:t>Major extracranial hemorrhage, % annum</a:t>
                      </a:r>
                      <a:endParaRPr kumimoji="0" lang="en-US" sz="1800" b="0" i="0" u="none" strike="noStrike" cap="none" normalizeH="0" baseline="0" dirty="0" smtClean="0">
                        <a:ln>
                          <a:noFill/>
                        </a:ln>
                        <a:solidFill>
                          <a:schemeClr val="tx1"/>
                        </a:solidFill>
                        <a:effectLst/>
                        <a:latin typeface="+mj-lt"/>
                        <a:cs typeface="Times New Roman" pitchFamily="18" charset="0"/>
                      </a:endParaRPr>
                    </a:p>
                  </a:txBody>
                  <a:tcPr marL="81280" marR="0" anchor="ctr" horzOverflow="overflow">
                    <a:lnL cap="flat">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mj-lt"/>
                          <a:cs typeface="Times New Roman" pitchFamily="18" charset="0"/>
                        </a:rPr>
                        <a:t>1.4</a:t>
                      </a:r>
                      <a:endParaRPr kumimoji="0" lang="en-US" sz="1800" b="0" i="0" u="none" strike="noStrike" cap="none" normalizeH="0" baseline="0" dirty="0" smtClean="0">
                        <a:ln>
                          <a:noFill/>
                        </a:ln>
                        <a:solidFill>
                          <a:schemeClr val="tx1"/>
                        </a:solidFill>
                        <a:effectLst/>
                        <a:latin typeface="+mj-lt"/>
                        <a:cs typeface="Times New Roman" pitchFamily="18" charset="0"/>
                      </a:endParaRPr>
                    </a:p>
                  </a:txBody>
                  <a:tcPr marL="81280" marR="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mj-lt"/>
                          <a:cs typeface="Times New Roman" pitchFamily="18" charset="0"/>
                        </a:rPr>
                        <a:t>1.6</a:t>
                      </a:r>
                      <a:endParaRPr kumimoji="0" lang="en-US" sz="1800" b="0" i="0" u="none" strike="noStrike" cap="none" normalizeH="0" baseline="0" dirty="0" smtClean="0">
                        <a:ln>
                          <a:noFill/>
                        </a:ln>
                        <a:solidFill>
                          <a:schemeClr val="tx1"/>
                        </a:solidFill>
                        <a:effectLst/>
                        <a:latin typeface="+mj-lt"/>
                        <a:cs typeface="Times New Roman" pitchFamily="18" charset="0"/>
                      </a:endParaRPr>
                    </a:p>
                  </a:txBody>
                  <a:tcPr marL="81280" marR="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mj-lt"/>
                          <a:cs typeface="Times New Roman" pitchFamily="18" charset="0"/>
                        </a:rPr>
                        <a:t>0.87 (0.43-1.73)</a:t>
                      </a:r>
                      <a:endParaRPr kumimoji="0" lang="en-US" sz="1800" b="0" i="0" u="none" strike="noStrike" cap="none" normalizeH="0" baseline="0" dirty="0" smtClean="0">
                        <a:ln>
                          <a:noFill/>
                        </a:ln>
                        <a:solidFill>
                          <a:schemeClr val="tx1"/>
                        </a:solidFill>
                        <a:effectLst/>
                        <a:latin typeface="+mj-lt"/>
                        <a:cs typeface="Times New Roman" pitchFamily="18" charset="0"/>
                      </a:endParaRPr>
                    </a:p>
                  </a:txBody>
                  <a:tcPr marL="81280" marR="0" anchor="ctr" horzOverflow="overflow">
                    <a:lnL>
                      <a:noFill/>
                    </a:lnL>
                    <a:lnR cap="flat">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mj-lt"/>
                          <a:cs typeface="Times New Roman" pitchFamily="18" charset="0"/>
                        </a:rPr>
                        <a:t>All major hemorrhages, % annum</a:t>
                      </a:r>
                      <a:endParaRPr kumimoji="0" lang="en-US" sz="1800" b="0" i="0" u="none" strike="noStrike" cap="none" normalizeH="0" baseline="0" dirty="0" smtClean="0">
                        <a:ln>
                          <a:noFill/>
                        </a:ln>
                        <a:solidFill>
                          <a:schemeClr val="tx1"/>
                        </a:solidFill>
                        <a:effectLst/>
                        <a:latin typeface="+mj-lt"/>
                        <a:cs typeface="Times New Roman" pitchFamily="18" charset="0"/>
                      </a:endParaRPr>
                    </a:p>
                  </a:txBody>
                  <a:tcPr marL="81280" marR="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mj-lt"/>
                          <a:cs typeface="Times New Roman" pitchFamily="18" charset="0"/>
                        </a:rPr>
                        <a:t>1.9</a:t>
                      </a:r>
                      <a:endParaRPr kumimoji="0" lang="en-US" sz="1800" b="0" i="0" u="none" strike="noStrike" cap="none" normalizeH="0" baseline="0" dirty="0" smtClean="0">
                        <a:ln>
                          <a:noFill/>
                        </a:ln>
                        <a:solidFill>
                          <a:schemeClr val="tx1"/>
                        </a:solidFill>
                        <a:effectLst/>
                        <a:latin typeface="+mj-lt"/>
                        <a:cs typeface="Times New Roman" pitchFamily="18" charset="0"/>
                      </a:endParaRPr>
                    </a:p>
                  </a:txBody>
                  <a:tcPr marL="81280" marR="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mj-lt"/>
                          <a:cs typeface="Times New Roman" pitchFamily="18" charset="0"/>
                        </a:rPr>
                        <a:t>2.2</a:t>
                      </a:r>
                      <a:endParaRPr kumimoji="0" lang="en-US" sz="1800" b="0" i="0" u="none" strike="noStrike" cap="none" normalizeH="0" baseline="0" dirty="0" smtClean="0">
                        <a:ln>
                          <a:noFill/>
                        </a:ln>
                        <a:solidFill>
                          <a:schemeClr val="tx1"/>
                        </a:solidFill>
                        <a:effectLst/>
                        <a:latin typeface="+mj-lt"/>
                        <a:cs typeface="Times New Roman" pitchFamily="18" charset="0"/>
                      </a:endParaRPr>
                    </a:p>
                  </a:txBody>
                  <a:tcPr marL="81280" marR="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1800" b="0" i="0" u="none" strike="noStrike" cap="none" normalizeH="0" baseline="0" dirty="0" smtClean="0">
                          <a:ln>
                            <a:noFill/>
                          </a:ln>
                          <a:solidFill>
                            <a:schemeClr val="tx1"/>
                          </a:solidFill>
                          <a:effectLst/>
                          <a:latin typeface="+mj-lt"/>
                          <a:cs typeface="Times New Roman" pitchFamily="18" charset="0"/>
                        </a:rPr>
                        <a:t>0.96 (0.53-1.75)</a:t>
                      </a:r>
                      <a:endParaRPr kumimoji="0" lang="en-US" sz="1800" b="0" i="0" u="none" strike="noStrike" cap="none" normalizeH="0" baseline="0" dirty="0" smtClean="0">
                        <a:ln>
                          <a:noFill/>
                        </a:ln>
                        <a:solidFill>
                          <a:schemeClr val="tx1"/>
                        </a:solidFill>
                        <a:effectLst/>
                        <a:latin typeface="+mj-lt"/>
                        <a:cs typeface="Times New Roman" pitchFamily="18" charset="0"/>
                      </a:endParaRPr>
                    </a:p>
                  </a:txBody>
                  <a:tcPr marL="81280" marR="0" anchor="ctr" horzOverflow="overflow">
                    <a:lnL>
                      <a:noFill/>
                    </a:lnL>
                    <a:lnR cap="flat">
                      <a:noFill/>
                    </a:lnR>
                    <a:lnT>
                      <a:noFill/>
                    </a:lnT>
                    <a:lnB cap="flat">
                      <a:noFill/>
                    </a:lnB>
                    <a:lnTlToBr>
                      <a:noFill/>
                    </a:lnTlToBr>
                    <a:lnBlToTr>
                      <a:noFill/>
                    </a:lnBlToTr>
                    <a:noFill/>
                  </a:tcPr>
                </a:tc>
              </a:tr>
            </a:tbl>
          </a:graphicData>
        </a:graphic>
      </p:graphicFrame>
      <p:sp>
        <p:nvSpPr>
          <p:cNvPr id="5" name="Text Box 2"/>
          <p:cNvSpPr txBox="1">
            <a:spLocks noChangeArrowheads="1"/>
          </p:cNvSpPr>
          <p:nvPr/>
        </p:nvSpPr>
        <p:spPr bwMode="auto">
          <a:xfrm>
            <a:off x="0" y="6570951"/>
            <a:ext cx="6553200" cy="338554"/>
          </a:xfrm>
          <a:prstGeom prst="rect">
            <a:avLst/>
          </a:prstGeom>
          <a:noFill/>
          <a:ln w="9525">
            <a:noFill/>
            <a:miter lim="800000"/>
            <a:headEnd/>
            <a:tailEnd/>
          </a:ln>
        </p:spPr>
        <p:txBody>
          <a:bodyPr>
            <a:spAutoFit/>
          </a:bodyPr>
          <a:lstStyle/>
          <a:p>
            <a:pPr algn="l">
              <a:spcBef>
                <a:spcPct val="50000"/>
              </a:spcBef>
            </a:pPr>
            <a:r>
              <a:rPr lang="en-CA" sz="1600" b="0" u="none" dirty="0" smtClean="0">
                <a:latin typeface="+mj-lt"/>
                <a:cs typeface="Times New Roman" pitchFamily="18" charset="0"/>
              </a:rPr>
              <a:t>Mant J, et al. </a:t>
            </a:r>
            <a:r>
              <a:rPr lang="en-CA" sz="1600" b="0" i="1" u="none" dirty="0" smtClean="0">
                <a:latin typeface="+mj-lt"/>
                <a:cs typeface="Times New Roman" pitchFamily="18" charset="0"/>
              </a:rPr>
              <a:t>Lancet.</a:t>
            </a:r>
            <a:r>
              <a:rPr lang="en-CA" sz="1600" b="0" u="none" dirty="0" smtClean="0">
                <a:latin typeface="+mj-lt"/>
                <a:cs typeface="Times New Roman" pitchFamily="18" charset="0"/>
              </a:rPr>
              <a:t> 2007;370:493-503.</a:t>
            </a:r>
            <a:r>
              <a:rPr lang="en-CA" sz="1600" b="0" u="none" baseline="30000" dirty="0" smtClean="0">
                <a:latin typeface="+mj-lt"/>
                <a:cs typeface="Times New Roman" pitchFamily="18" charset="0"/>
              </a:rPr>
              <a:t>[11]</a:t>
            </a:r>
            <a:r>
              <a:rPr lang="en-US" sz="1600" b="0" u="none" dirty="0" smtClean="0">
                <a:latin typeface="+mj-lt"/>
                <a:cs typeface="Times New Roman" pitchFamily="18" charset="0"/>
              </a:rPr>
              <a:t> </a:t>
            </a:r>
          </a:p>
        </p:txBody>
      </p:sp>
    </p:spTree>
    <p:extLst>
      <p:ext uri="{BB962C8B-B14F-4D97-AF65-F5344CB8AC3E}">
        <p14:creationId xmlns:p14="http://schemas.microsoft.com/office/powerpoint/2010/main" val="1841178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Arrow Connector 44"/>
          <p:cNvCxnSpPr/>
          <p:nvPr/>
        </p:nvCxnSpPr>
        <p:spPr bwMode="auto">
          <a:xfrm>
            <a:off x="7440076" y="4223698"/>
            <a:ext cx="0" cy="1903071"/>
          </a:xfrm>
          <a:prstGeom prst="straightConnector1">
            <a:avLst/>
          </a:prstGeom>
          <a:solidFill>
            <a:schemeClr val="accent1"/>
          </a:solidFill>
          <a:ln w="28575" cap="flat" cmpd="sng" algn="ctr">
            <a:solidFill>
              <a:schemeClr val="accent5"/>
            </a:solidFill>
            <a:prstDash val="sysDash"/>
            <a:round/>
            <a:headEnd type="none" w="med" len="med"/>
            <a:tailEnd type="arrow"/>
          </a:ln>
          <a:effectLst/>
        </p:spPr>
      </p:cxnSp>
      <p:cxnSp>
        <p:nvCxnSpPr>
          <p:cNvPr id="46" name="Straight Arrow Connector 45"/>
          <p:cNvCxnSpPr/>
          <p:nvPr/>
        </p:nvCxnSpPr>
        <p:spPr bwMode="auto">
          <a:xfrm>
            <a:off x="6504082" y="4039032"/>
            <a:ext cx="0" cy="2087737"/>
          </a:xfrm>
          <a:prstGeom prst="straightConnector1">
            <a:avLst/>
          </a:prstGeom>
          <a:solidFill>
            <a:schemeClr val="accent1"/>
          </a:solidFill>
          <a:ln w="28575" cap="flat" cmpd="sng" algn="ctr">
            <a:solidFill>
              <a:schemeClr val="accent2"/>
            </a:solidFill>
            <a:prstDash val="sysDash"/>
            <a:round/>
            <a:headEnd type="none" w="med" len="med"/>
            <a:tailEnd type="arrow"/>
          </a:ln>
          <a:effectLst/>
        </p:spPr>
      </p:cxnSp>
      <p:cxnSp>
        <p:nvCxnSpPr>
          <p:cNvPr id="26" name="Straight Arrow Connector 25"/>
          <p:cNvCxnSpPr>
            <a:stCxn id="5" idx="0"/>
          </p:cNvCxnSpPr>
          <p:nvPr/>
        </p:nvCxnSpPr>
        <p:spPr bwMode="auto">
          <a:xfrm flipH="1">
            <a:off x="4879342" y="2131326"/>
            <a:ext cx="1" cy="1038482"/>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15" name="Straight Arrow Connector 14"/>
          <p:cNvCxnSpPr/>
          <p:nvPr/>
        </p:nvCxnSpPr>
        <p:spPr bwMode="auto">
          <a:xfrm>
            <a:off x="5815336" y="3615340"/>
            <a:ext cx="16506" cy="2511429"/>
          </a:xfrm>
          <a:prstGeom prst="straightConnector1">
            <a:avLst/>
          </a:prstGeom>
          <a:solidFill>
            <a:schemeClr val="accent1"/>
          </a:solidFill>
          <a:ln w="28575" cap="flat" cmpd="sng" algn="ctr">
            <a:solidFill>
              <a:schemeClr val="accent5"/>
            </a:solidFill>
            <a:prstDash val="solid"/>
            <a:round/>
            <a:headEnd type="none" w="med" len="med"/>
            <a:tailEnd type="arrow"/>
          </a:ln>
          <a:effectLst/>
        </p:spPr>
      </p:cxnSp>
      <p:cxnSp>
        <p:nvCxnSpPr>
          <p:cNvPr id="13" name="Straight Arrow Connector 12"/>
          <p:cNvCxnSpPr>
            <a:stCxn id="23" idx="0"/>
          </p:cNvCxnSpPr>
          <p:nvPr/>
        </p:nvCxnSpPr>
        <p:spPr bwMode="auto">
          <a:xfrm>
            <a:off x="4881888" y="3246008"/>
            <a:ext cx="0" cy="2880761"/>
          </a:xfrm>
          <a:prstGeom prst="straightConnector1">
            <a:avLst/>
          </a:prstGeom>
          <a:solidFill>
            <a:schemeClr val="accent1"/>
          </a:solidFill>
          <a:ln w="28575" cap="flat" cmpd="sng" algn="ctr">
            <a:solidFill>
              <a:schemeClr val="accent2"/>
            </a:solidFill>
            <a:prstDash val="solid"/>
            <a:round/>
            <a:headEnd type="none" w="med" len="med"/>
            <a:tailEnd type="arrow"/>
          </a:ln>
          <a:effectLst/>
        </p:spPr>
      </p:cxnSp>
      <p:sp>
        <p:nvSpPr>
          <p:cNvPr id="3" name="TextBox 3"/>
          <p:cNvSpPr txBox="1">
            <a:spLocks noChangeArrowheads="1"/>
          </p:cNvSpPr>
          <p:nvPr/>
        </p:nvSpPr>
        <p:spPr bwMode="auto">
          <a:xfrm>
            <a:off x="321074" y="189912"/>
            <a:ext cx="8226026" cy="646331"/>
          </a:xfrm>
          <a:prstGeom prst="rect">
            <a:avLst/>
          </a:prstGeom>
          <a:noFill/>
          <a:ln w="9525">
            <a:noFill/>
            <a:miter lim="800000"/>
            <a:headEnd/>
            <a:tailEnd/>
          </a:ln>
        </p:spPr>
        <p:txBody>
          <a:bodyPr wrap="square">
            <a:spAutoFit/>
          </a:bodyPr>
          <a:lstStyle/>
          <a:p>
            <a:r>
              <a:rPr lang="en-US" sz="3600" b="1" u="none" dirty="0" smtClean="0">
                <a:solidFill>
                  <a:schemeClr val="accent1"/>
                </a:solidFill>
                <a:latin typeface="+mj-lt"/>
                <a:ea typeface="Tahoma" pitchFamily="34" charset="0"/>
                <a:cs typeface="Arial Narrow" pitchFamily="34" charset="0"/>
              </a:rPr>
              <a:t>ESC 2012 Updated Guidelines for AF</a:t>
            </a:r>
          </a:p>
        </p:txBody>
      </p:sp>
      <p:sp>
        <p:nvSpPr>
          <p:cNvPr id="4" name="TextBox 3"/>
          <p:cNvSpPr txBox="1"/>
          <p:nvPr/>
        </p:nvSpPr>
        <p:spPr>
          <a:xfrm>
            <a:off x="2458659" y="1501253"/>
            <a:ext cx="4841368" cy="369332"/>
          </a:xfrm>
          <a:prstGeom prst="rect">
            <a:avLst/>
          </a:prstGeom>
          <a:noFill/>
          <a:ln>
            <a:solidFill>
              <a:schemeClr val="tx1"/>
            </a:solidFill>
          </a:ln>
        </p:spPr>
        <p:txBody>
          <a:bodyPr wrap="square" rtlCol="0">
            <a:spAutoFit/>
          </a:bodyPr>
          <a:lstStyle/>
          <a:p>
            <a:pPr algn="ctr"/>
            <a:r>
              <a:rPr lang="en-US" b="1" u="none" dirty="0" smtClean="0">
                <a:latin typeface="+mj-lt"/>
              </a:rPr>
              <a:t>&lt; 65 years and lone AF (including females)</a:t>
            </a:r>
            <a:endParaRPr lang="en-US" b="1" u="none" dirty="0">
              <a:latin typeface="+mj-lt"/>
            </a:endParaRPr>
          </a:p>
        </p:txBody>
      </p:sp>
      <p:sp>
        <p:nvSpPr>
          <p:cNvPr id="5" name="TextBox 4"/>
          <p:cNvSpPr txBox="1"/>
          <p:nvPr/>
        </p:nvSpPr>
        <p:spPr>
          <a:xfrm>
            <a:off x="3295243" y="2131326"/>
            <a:ext cx="3168199" cy="646331"/>
          </a:xfrm>
          <a:prstGeom prst="rect">
            <a:avLst/>
          </a:prstGeom>
          <a:solidFill>
            <a:schemeClr val="bg1"/>
          </a:solidFill>
          <a:ln>
            <a:solidFill>
              <a:schemeClr val="tx1"/>
            </a:solidFill>
          </a:ln>
        </p:spPr>
        <p:txBody>
          <a:bodyPr wrap="square" rtlCol="0">
            <a:spAutoFit/>
          </a:bodyPr>
          <a:lstStyle/>
          <a:p>
            <a:pPr algn="ctr"/>
            <a:r>
              <a:rPr lang="en-US" b="1" u="none" dirty="0" smtClean="0">
                <a:latin typeface="+mj-lt"/>
              </a:rPr>
              <a:t>Assess risk of stroke</a:t>
            </a:r>
          </a:p>
          <a:p>
            <a:pPr algn="ctr"/>
            <a:r>
              <a:rPr lang="en-US" b="1" u="none" dirty="0" smtClean="0">
                <a:latin typeface="+mj-lt"/>
              </a:rPr>
              <a:t>(CHA</a:t>
            </a:r>
            <a:r>
              <a:rPr lang="en-US" b="1" u="none" baseline="-25000" dirty="0" smtClean="0">
                <a:latin typeface="+mj-lt"/>
              </a:rPr>
              <a:t>2</a:t>
            </a:r>
            <a:r>
              <a:rPr lang="en-US" b="1" u="none" dirty="0" smtClean="0">
                <a:latin typeface="+mj-lt"/>
              </a:rPr>
              <a:t>DS</a:t>
            </a:r>
            <a:r>
              <a:rPr lang="en-US" b="1" u="none" baseline="-25000" dirty="0" smtClean="0"/>
              <a:t>2</a:t>
            </a:r>
            <a:r>
              <a:rPr lang="en-US" b="1" u="none" dirty="0" smtClean="0">
                <a:latin typeface="+mj-lt"/>
              </a:rPr>
              <a:t>-VAS</a:t>
            </a:r>
            <a:r>
              <a:rPr lang="en-US" b="1" u="none" baseline="-25000" dirty="0" smtClean="0"/>
              <a:t>c </a:t>
            </a:r>
            <a:r>
              <a:rPr lang="en-US" b="1" u="none" dirty="0" smtClean="0"/>
              <a:t>score)</a:t>
            </a:r>
            <a:endParaRPr lang="en-US" b="1" u="none" dirty="0">
              <a:latin typeface="+mj-lt"/>
            </a:endParaRPr>
          </a:p>
        </p:txBody>
      </p:sp>
      <p:sp>
        <p:nvSpPr>
          <p:cNvPr id="6" name="TextBox 5"/>
          <p:cNvSpPr txBox="1"/>
          <p:nvPr/>
        </p:nvSpPr>
        <p:spPr>
          <a:xfrm>
            <a:off x="4555492" y="3854366"/>
            <a:ext cx="3168199" cy="369332"/>
          </a:xfrm>
          <a:prstGeom prst="rect">
            <a:avLst/>
          </a:prstGeom>
          <a:solidFill>
            <a:schemeClr val="accent3"/>
          </a:solidFill>
        </p:spPr>
        <p:txBody>
          <a:bodyPr wrap="square" rtlCol="0">
            <a:spAutoFit/>
          </a:bodyPr>
          <a:lstStyle/>
          <a:p>
            <a:pPr algn="ctr"/>
            <a:r>
              <a:rPr lang="en-US" b="1" u="none" dirty="0" smtClean="0">
                <a:solidFill>
                  <a:schemeClr val="bg1"/>
                </a:solidFill>
                <a:latin typeface="+mj-lt"/>
              </a:rPr>
              <a:t>Oral anticoagulant therapy</a:t>
            </a:r>
            <a:endParaRPr lang="en-US" b="1" u="none" dirty="0">
              <a:solidFill>
                <a:schemeClr val="bg1"/>
              </a:solidFill>
              <a:latin typeface="+mj-lt"/>
            </a:endParaRPr>
          </a:p>
        </p:txBody>
      </p:sp>
      <p:sp>
        <p:nvSpPr>
          <p:cNvPr id="7" name="TextBox 6"/>
          <p:cNvSpPr txBox="1"/>
          <p:nvPr/>
        </p:nvSpPr>
        <p:spPr>
          <a:xfrm>
            <a:off x="4555493" y="4445474"/>
            <a:ext cx="3168198" cy="1200329"/>
          </a:xfrm>
          <a:prstGeom prst="rect">
            <a:avLst/>
          </a:prstGeom>
          <a:solidFill>
            <a:schemeClr val="bg1"/>
          </a:solidFill>
          <a:ln>
            <a:solidFill>
              <a:schemeClr val="tx1"/>
            </a:solidFill>
          </a:ln>
        </p:spPr>
        <p:txBody>
          <a:bodyPr wrap="square" rtlCol="0">
            <a:spAutoFit/>
          </a:bodyPr>
          <a:lstStyle/>
          <a:p>
            <a:pPr algn="ctr"/>
            <a:r>
              <a:rPr lang="en-US" b="1" u="none" dirty="0" smtClean="0">
                <a:latin typeface="+mj-lt"/>
              </a:rPr>
              <a:t>Assess bleeding risk</a:t>
            </a:r>
          </a:p>
          <a:p>
            <a:pPr algn="ctr"/>
            <a:r>
              <a:rPr lang="en-US" b="1" u="none" dirty="0" smtClean="0">
                <a:latin typeface="+mj-lt"/>
              </a:rPr>
              <a:t>(HAS-BLED score)</a:t>
            </a:r>
          </a:p>
          <a:p>
            <a:pPr algn="ctr"/>
            <a:r>
              <a:rPr lang="en-US" b="1" u="none" dirty="0" smtClean="0">
                <a:latin typeface="+mj-lt"/>
              </a:rPr>
              <a:t>Consider patient values</a:t>
            </a:r>
          </a:p>
          <a:p>
            <a:pPr algn="ctr"/>
            <a:r>
              <a:rPr lang="en-US" b="1" u="none" dirty="0" smtClean="0">
                <a:latin typeface="+mj-lt"/>
              </a:rPr>
              <a:t>and preferences</a:t>
            </a:r>
          </a:p>
        </p:txBody>
      </p:sp>
      <p:sp>
        <p:nvSpPr>
          <p:cNvPr id="8" name="TextBox 7"/>
          <p:cNvSpPr txBox="1"/>
          <p:nvPr/>
        </p:nvSpPr>
        <p:spPr>
          <a:xfrm>
            <a:off x="4555492" y="6126770"/>
            <a:ext cx="1445258" cy="369332"/>
          </a:xfrm>
          <a:prstGeom prst="rect">
            <a:avLst/>
          </a:prstGeom>
          <a:noFill/>
          <a:ln>
            <a:solidFill>
              <a:schemeClr val="tx1"/>
            </a:solidFill>
          </a:ln>
        </p:spPr>
        <p:txBody>
          <a:bodyPr wrap="square" rtlCol="0">
            <a:spAutoFit/>
          </a:bodyPr>
          <a:lstStyle/>
          <a:p>
            <a:pPr algn="ctr"/>
            <a:r>
              <a:rPr lang="en-US" b="1" u="none" dirty="0" smtClean="0">
                <a:latin typeface="+mj-lt"/>
              </a:rPr>
              <a:t>NOAC</a:t>
            </a:r>
            <a:endParaRPr lang="en-US" b="1" u="none" dirty="0">
              <a:latin typeface="+mj-lt"/>
            </a:endParaRPr>
          </a:p>
        </p:txBody>
      </p:sp>
      <p:sp>
        <p:nvSpPr>
          <p:cNvPr id="9" name="TextBox 8"/>
          <p:cNvSpPr txBox="1"/>
          <p:nvPr/>
        </p:nvSpPr>
        <p:spPr>
          <a:xfrm>
            <a:off x="6286500" y="6126770"/>
            <a:ext cx="1437191" cy="369332"/>
          </a:xfrm>
          <a:prstGeom prst="rect">
            <a:avLst/>
          </a:prstGeom>
          <a:solidFill>
            <a:schemeClr val="accent2"/>
          </a:solidFill>
        </p:spPr>
        <p:txBody>
          <a:bodyPr wrap="square" rtlCol="0">
            <a:spAutoFit/>
          </a:bodyPr>
          <a:lstStyle/>
          <a:p>
            <a:pPr algn="ctr"/>
            <a:r>
              <a:rPr lang="en-US" b="1" u="none" dirty="0" smtClean="0">
                <a:solidFill>
                  <a:schemeClr val="bg1"/>
                </a:solidFill>
                <a:latin typeface="+mj-lt"/>
              </a:rPr>
              <a:t>VKA</a:t>
            </a:r>
            <a:endParaRPr lang="en-US" b="1" u="none" dirty="0">
              <a:solidFill>
                <a:schemeClr val="bg1"/>
              </a:solidFill>
              <a:latin typeface="+mj-lt"/>
            </a:endParaRPr>
          </a:p>
        </p:txBody>
      </p:sp>
      <p:sp>
        <p:nvSpPr>
          <p:cNvPr id="10" name="TextBox 9"/>
          <p:cNvSpPr txBox="1"/>
          <p:nvPr/>
        </p:nvSpPr>
        <p:spPr>
          <a:xfrm>
            <a:off x="1041711" y="5803604"/>
            <a:ext cx="2256074" cy="646331"/>
          </a:xfrm>
          <a:prstGeom prst="rect">
            <a:avLst/>
          </a:prstGeom>
          <a:solidFill>
            <a:srgbClr val="569517"/>
          </a:solidFill>
          <a:ln>
            <a:solidFill>
              <a:schemeClr val="accent4"/>
            </a:solidFill>
          </a:ln>
        </p:spPr>
        <p:txBody>
          <a:bodyPr wrap="square" rtlCol="0">
            <a:spAutoFit/>
          </a:bodyPr>
          <a:lstStyle/>
          <a:p>
            <a:pPr algn="ctr"/>
            <a:r>
              <a:rPr lang="en-US" b="1" u="none" dirty="0" smtClean="0">
                <a:latin typeface="+mj-lt"/>
              </a:rPr>
              <a:t>No antithrombotic therapy</a:t>
            </a:r>
            <a:endParaRPr lang="en-US" b="1" u="none" dirty="0">
              <a:latin typeface="+mj-lt"/>
            </a:endParaRPr>
          </a:p>
        </p:txBody>
      </p:sp>
      <p:cxnSp>
        <p:nvCxnSpPr>
          <p:cNvPr id="12" name="Straight Arrow Connector 11"/>
          <p:cNvCxnSpPr>
            <a:stCxn id="4" idx="2"/>
            <a:endCxn id="5" idx="0"/>
          </p:cNvCxnSpPr>
          <p:nvPr/>
        </p:nvCxnSpPr>
        <p:spPr bwMode="auto">
          <a:xfrm>
            <a:off x="4879343" y="1870585"/>
            <a:ext cx="0" cy="260741"/>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2" name="TextBox 21"/>
          <p:cNvSpPr txBox="1"/>
          <p:nvPr/>
        </p:nvSpPr>
        <p:spPr>
          <a:xfrm>
            <a:off x="3521371" y="3246008"/>
            <a:ext cx="429942" cy="369332"/>
          </a:xfrm>
          <a:prstGeom prst="rect">
            <a:avLst/>
          </a:prstGeom>
          <a:solidFill>
            <a:srgbClr val="569517"/>
          </a:solidFill>
          <a:ln>
            <a:solidFill>
              <a:schemeClr val="accent4"/>
            </a:solidFill>
          </a:ln>
        </p:spPr>
        <p:txBody>
          <a:bodyPr wrap="square" rtlCol="0">
            <a:spAutoFit/>
          </a:bodyPr>
          <a:lstStyle/>
          <a:p>
            <a:pPr algn="ctr"/>
            <a:r>
              <a:rPr lang="en-US" b="1" u="none" dirty="0" smtClean="0">
                <a:latin typeface="+mj-lt"/>
              </a:rPr>
              <a:t>0</a:t>
            </a:r>
            <a:endParaRPr lang="en-US" b="1" u="none" dirty="0">
              <a:latin typeface="+mj-lt"/>
            </a:endParaRPr>
          </a:p>
        </p:txBody>
      </p:sp>
      <p:sp>
        <p:nvSpPr>
          <p:cNvPr id="23" name="TextBox 22"/>
          <p:cNvSpPr txBox="1"/>
          <p:nvPr/>
        </p:nvSpPr>
        <p:spPr>
          <a:xfrm>
            <a:off x="4666917" y="3246008"/>
            <a:ext cx="429942" cy="369332"/>
          </a:xfrm>
          <a:prstGeom prst="rect">
            <a:avLst/>
          </a:prstGeom>
          <a:solidFill>
            <a:schemeClr val="accent2"/>
          </a:solidFill>
        </p:spPr>
        <p:txBody>
          <a:bodyPr wrap="square" rtlCol="0">
            <a:spAutoFit/>
          </a:bodyPr>
          <a:lstStyle/>
          <a:p>
            <a:pPr algn="ctr"/>
            <a:r>
              <a:rPr lang="en-US" b="1" u="none" dirty="0" smtClean="0">
                <a:solidFill>
                  <a:schemeClr val="bg1"/>
                </a:solidFill>
                <a:latin typeface="+mj-lt"/>
              </a:rPr>
              <a:t>1</a:t>
            </a:r>
            <a:endParaRPr lang="en-US" b="1" u="none" dirty="0">
              <a:solidFill>
                <a:schemeClr val="bg1"/>
              </a:solidFill>
              <a:latin typeface="+mj-lt"/>
            </a:endParaRPr>
          </a:p>
        </p:txBody>
      </p:sp>
      <p:sp>
        <p:nvSpPr>
          <p:cNvPr id="24" name="TextBox 23"/>
          <p:cNvSpPr txBox="1"/>
          <p:nvPr/>
        </p:nvSpPr>
        <p:spPr>
          <a:xfrm>
            <a:off x="5529989" y="3276786"/>
            <a:ext cx="623159" cy="338554"/>
          </a:xfrm>
          <a:prstGeom prst="rect">
            <a:avLst/>
          </a:prstGeom>
          <a:solidFill>
            <a:schemeClr val="accent5"/>
          </a:solidFill>
        </p:spPr>
        <p:txBody>
          <a:bodyPr wrap="square" rtlCol="0">
            <a:spAutoFit/>
          </a:bodyPr>
          <a:lstStyle/>
          <a:p>
            <a:pPr algn="ctr"/>
            <a:r>
              <a:rPr lang="en-US" sz="1600" b="1" dirty="0" smtClean="0">
                <a:solidFill>
                  <a:schemeClr val="bg1"/>
                </a:solidFill>
                <a:latin typeface="+mj-lt"/>
              </a:rPr>
              <a:t>&gt;</a:t>
            </a:r>
            <a:r>
              <a:rPr lang="en-US" sz="1600" b="1" u="none" dirty="0" smtClean="0">
                <a:solidFill>
                  <a:schemeClr val="bg1"/>
                </a:solidFill>
                <a:latin typeface="+mj-lt"/>
              </a:rPr>
              <a:t> 2</a:t>
            </a:r>
            <a:endParaRPr lang="en-US" sz="1600" b="1" dirty="0">
              <a:solidFill>
                <a:schemeClr val="bg1"/>
              </a:solidFill>
              <a:latin typeface="+mj-lt"/>
            </a:endParaRPr>
          </a:p>
        </p:txBody>
      </p:sp>
      <p:cxnSp>
        <p:nvCxnSpPr>
          <p:cNvPr id="29" name="Straight Arrow Connector 28"/>
          <p:cNvCxnSpPr/>
          <p:nvPr/>
        </p:nvCxnSpPr>
        <p:spPr bwMode="auto">
          <a:xfrm>
            <a:off x="5831842" y="2969061"/>
            <a:ext cx="0" cy="219797"/>
          </a:xfrm>
          <a:prstGeom prst="straightConnector1">
            <a:avLst/>
          </a:prstGeom>
          <a:solidFill>
            <a:schemeClr val="accent1"/>
          </a:solidFill>
          <a:ln w="28575" cap="flat" cmpd="sng" algn="ctr">
            <a:solidFill>
              <a:schemeClr val="accent5"/>
            </a:solidFill>
            <a:prstDash val="solid"/>
            <a:round/>
            <a:headEnd type="none" w="med" len="med"/>
            <a:tailEnd type="arrow"/>
          </a:ln>
          <a:effectLst/>
        </p:spPr>
      </p:cxnSp>
      <p:cxnSp>
        <p:nvCxnSpPr>
          <p:cNvPr id="31" name="Straight Connector 30"/>
          <p:cNvCxnSpPr/>
          <p:nvPr/>
        </p:nvCxnSpPr>
        <p:spPr bwMode="auto">
          <a:xfrm flipH="1">
            <a:off x="3717292" y="2960016"/>
            <a:ext cx="21307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3" name="Straight Arrow Connector 32"/>
          <p:cNvCxnSpPr/>
          <p:nvPr/>
        </p:nvCxnSpPr>
        <p:spPr bwMode="auto">
          <a:xfrm>
            <a:off x="3736342" y="2969061"/>
            <a:ext cx="0" cy="219797"/>
          </a:xfrm>
          <a:prstGeom prst="straightConnector1">
            <a:avLst/>
          </a:prstGeom>
          <a:solidFill>
            <a:schemeClr val="accent1"/>
          </a:solidFill>
          <a:ln w="28575" cap="flat" cmpd="sng" algn="ctr">
            <a:solidFill>
              <a:schemeClr val="accent4"/>
            </a:solidFill>
            <a:prstDash val="solid"/>
            <a:round/>
            <a:headEnd type="none" w="med" len="med"/>
            <a:tailEnd type="arrow"/>
          </a:ln>
          <a:effectLst/>
        </p:spPr>
      </p:cxnSp>
      <p:cxnSp>
        <p:nvCxnSpPr>
          <p:cNvPr id="35" name="Straight Connector 34"/>
          <p:cNvCxnSpPr/>
          <p:nvPr/>
        </p:nvCxnSpPr>
        <p:spPr bwMode="auto">
          <a:xfrm flipH="1">
            <a:off x="1390646" y="3430674"/>
            <a:ext cx="2130725" cy="0"/>
          </a:xfrm>
          <a:prstGeom prst="line">
            <a:avLst/>
          </a:prstGeom>
          <a:solidFill>
            <a:schemeClr val="accent1"/>
          </a:solidFill>
          <a:ln w="28575" cap="flat" cmpd="sng" algn="ctr">
            <a:solidFill>
              <a:schemeClr val="accent4"/>
            </a:solidFill>
            <a:prstDash val="solid"/>
            <a:round/>
            <a:headEnd type="none" w="med" len="med"/>
            <a:tailEnd type="none" w="med" len="med"/>
          </a:ln>
          <a:effectLst/>
        </p:spPr>
      </p:cxnSp>
      <p:cxnSp>
        <p:nvCxnSpPr>
          <p:cNvPr id="36" name="Straight Connector 35"/>
          <p:cNvCxnSpPr>
            <a:stCxn id="4" idx="1"/>
          </p:cNvCxnSpPr>
          <p:nvPr/>
        </p:nvCxnSpPr>
        <p:spPr bwMode="auto">
          <a:xfrm flipH="1">
            <a:off x="1409692" y="1685919"/>
            <a:ext cx="104896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1" name="Straight Arrow Connector 40"/>
          <p:cNvCxnSpPr/>
          <p:nvPr/>
        </p:nvCxnSpPr>
        <p:spPr bwMode="auto">
          <a:xfrm>
            <a:off x="1409694" y="3430674"/>
            <a:ext cx="0" cy="2372930"/>
          </a:xfrm>
          <a:prstGeom prst="straightConnector1">
            <a:avLst/>
          </a:prstGeom>
          <a:solidFill>
            <a:schemeClr val="accent1"/>
          </a:solidFill>
          <a:ln w="28575" cap="flat" cmpd="sng" algn="ctr">
            <a:solidFill>
              <a:schemeClr val="accent4"/>
            </a:solidFill>
            <a:prstDash val="solid"/>
            <a:round/>
            <a:headEnd type="none" w="med" len="med"/>
            <a:tailEnd type="arrow"/>
          </a:ln>
          <a:effectLst/>
        </p:spPr>
      </p:cxnSp>
      <p:sp>
        <p:nvSpPr>
          <p:cNvPr id="43" name="TextBox 42"/>
          <p:cNvSpPr txBox="1"/>
          <p:nvPr/>
        </p:nvSpPr>
        <p:spPr>
          <a:xfrm>
            <a:off x="1610325" y="1370603"/>
            <a:ext cx="685800" cy="369332"/>
          </a:xfrm>
          <a:prstGeom prst="rect">
            <a:avLst/>
          </a:prstGeom>
          <a:noFill/>
        </p:spPr>
        <p:txBody>
          <a:bodyPr wrap="square" rtlCol="0">
            <a:spAutoFit/>
          </a:bodyPr>
          <a:lstStyle/>
          <a:p>
            <a:pPr algn="ctr"/>
            <a:r>
              <a:rPr lang="en-US" b="1" u="none" dirty="0" smtClean="0">
                <a:solidFill>
                  <a:schemeClr val="accent5"/>
                </a:solidFill>
                <a:latin typeface="+mj-lt"/>
              </a:rPr>
              <a:t>Yes</a:t>
            </a:r>
            <a:endParaRPr lang="en-US" b="1" u="none" dirty="0">
              <a:solidFill>
                <a:schemeClr val="accent5"/>
              </a:solidFill>
              <a:latin typeface="+mj-lt"/>
            </a:endParaRPr>
          </a:p>
        </p:txBody>
      </p:sp>
      <p:sp>
        <p:nvSpPr>
          <p:cNvPr id="44" name="TextBox 43"/>
          <p:cNvSpPr txBox="1"/>
          <p:nvPr/>
        </p:nvSpPr>
        <p:spPr>
          <a:xfrm>
            <a:off x="4838700" y="1836761"/>
            <a:ext cx="685800" cy="369332"/>
          </a:xfrm>
          <a:prstGeom prst="rect">
            <a:avLst/>
          </a:prstGeom>
          <a:noFill/>
        </p:spPr>
        <p:txBody>
          <a:bodyPr wrap="square" rtlCol="0">
            <a:spAutoFit/>
          </a:bodyPr>
          <a:lstStyle/>
          <a:p>
            <a:pPr algn="ctr"/>
            <a:r>
              <a:rPr lang="en-US" b="1" u="none" dirty="0" smtClean="0">
                <a:latin typeface="+mj-lt"/>
              </a:rPr>
              <a:t>No</a:t>
            </a:r>
            <a:endParaRPr lang="en-US" b="1" u="none" dirty="0">
              <a:latin typeface="+mj-lt"/>
            </a:endParaRPr>
          </a:p>
        </p:txBody>
      </p:sp>
      <p:cxnSp>
        <p:nvCxnSpPr>
          <p:cNvPr id="55" name="Straight Connector 54"/>
          <p:cNvCxnSpPr/>
          <p:nvPr/>
        </p:nvCxnSpPr>
        <p:spPr bwMode="auto">
          <a:xfrm flipV="1">
            <a:off x="1404294" y="1685919"/>
            <a:ext cx="0" cy="1760144"/>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0" name="Text Box 2"/>
          <p:cNvSpPr txBox="1">
            <a:spLocks noChangeArrowheads="1"/>
          </p:cNvSpPr>
          <p:nvPr/>
        </p:nvSpPr>
        <p:spPr bwMode="auto">
          <a:xfrm>
            <a:off x="0" y="6570951"/>
            <a:ext cx="6553200" cy="338554"/>
          </a:xfrm>
          <a:prstGeom prst="rect">
            <a:avLst/>
          </a:prstGeom>
          <a:noFill/>
          <a:ln w="9525">
            <a:noFill/>
            <a:miter lim="800000"/>
            <a:headEnd/>
            <a:tailEnd/>
          </a:ln>
        </p:spPr>
        <p:txBody>
          <a:bodyPr>
            <a:spAutoFit/>
          </a:bodyPr>
          <a:lstStyle/>
          <a:p>
            <a:pPr>
              <a:spcBef>
                <a:spcPct val="50000"/>
              </a:spcBef>
            </a:pPr>
            <a:r>
              <a:rPr lang="en-CA" sz="1600" u="none" dirty="0">
                <a:latin typeface="+mj-lt"/>
                <a:cs typeface="Times New Roman" pitchFamily="18" charset="0"/>
              </a:rPr>
              <a:t>Camm AJ, et al. </a:t>
            </a:r>
            <a:r>
              <a:rPr lang="en-CA" sz="1600" i="1" u="none" dirty="0">
                <a:latin typeface="+mj-lt"/>
                <a:cs typeface="Times New Roman" pitchFamily="18" charset="0"/>
              </a:rPr>
              <a:t>Europace</a:t>
            </a:r>
            <a:r>
              <a:rPr lang="en-CA" sz="1600" u="none" dirty="0">
                <a:latin typeface="+mj-lt"/>
                <a:cs typeface="Times New Roman" pitchFamily="18" charset="0"/>
              </a:rPr>
              <a:t>. </a:t>
            </a:r>
            <a:r>
              <a:rPr lang="en-CA" sz="1600" u="none" dirty="0" smtClean="0">
                <a:latin typeface="+mj-lt"/>
                <a:cs typeface="Times New Roman" pitchFamily="18" charset="0"/>
              </a:rPr>
              <a:t>2012;14:1385-1413</a:t>
            </a:r>
            <a:r>
              <a:rPr lang="en-CA" sz="1600" b="0" u="none" dirty="0" smtClean="0">
                <a:latin typeface="+mj-lt"/>
                <a:cs typeface="Times New Roman" pitchFamily="18" charset="0"/>
              </a:rPr>
              <a:t>.</a:t>
            </a:r>
            <a:r>
              <a:rPr lang="en-CA" sz="1600" b="0" u="none" baseline="30000" dirty="0" smtClean="0">
                <a:latin typeface="+mj-lt"/>
                <a:cs typeface="Times New Roman" pitchFamily="18" charset="0"/>
              </a:rPr>
              <a:t>[12]</a:t>
            </a:r>
            <a:r>
              <a:rPr lang="en-US" sz="1600" b="0" u="none" dirty="0" smtClean="0">
                <a:latin typeface="+mj-lt"/>
                <a:cs typeface="Times New Roman" pitchFamily="18" charset="0"/>
              </a:rPr>
              <a:t> </a:t>
            </a:r>
          </a:p>
        </p:txBody>
      </p:sp>
    </p:spTree>
    <p:extLst>
      <p:ext uri="{BB962C8B-B14F-4D97-AF65-F5344CB8AC3E}">
        <p14:creationId xmlns:p14="http://schemas.microsoft.com/office/powerpoint/2010/main" val="2398621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860908284"/>
              </p:ext>
            </p:extLst>
          </p:nvPr>
        </p:nvGraphicFramePr>
        <p:xfrm>
          <a:off x="382193" y="1480954"/>
          <a:ext cx="9062002" cy="4819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367277730"/>
              </p:ext>
            </p:extLst>
          </p:nvPr>
        </p:nvGraphicFramePr>
        <p:xfrm>
          <a:off x="986455" y="1537587"/>
          <a:ext cx="7047228" cy="3987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44872" y="180562"/>
            <a:ext cx="9144000" cy="1143000"/>
          </a:xfrm>
        </p:spPr>
        <p:txBody>
          <a:bodyPr/>
          <a:lstStyle/>
          <a:p>
            <a:pPr>
              <a:lnSpc>
                <a:spcPct val="100000"/>
              </a:lnSpc>
            </a:pPr>
            <a:r>
              <a:rPr lang="en-US" b="1" dirty="0" smtClean="0"/>
              <a:t>Antithrombotic Rx for New AF</a:t>
            </a:r>
            <a:br>
              <a:rPr lang="en-US" b="1" dirty="0" smtClean="0"/>
            </a:br>
            <a:r>
              <a:rPr lang="en-US" sz="3200" b="1" i="1" dirty="0" smtClean="0"/>
              <a:t>Garfield Registry  </a:t>
            </a:r>
            <a:r>
              <a:rPr lang="en-US" sz="3200" i="1" dirty="0" smtClean="0"/>
              <a:t>(19 countries)</a:t>
            </a:r>
            <a:endParaRPr lang="en-US" sz="2800" b="1" i="1" dirty="0"/>
          </a:p>
        </p:txBody>
      </p:sp>
      <p:sp>
        <p:nvSpPr>
          <p:cNvPr id="5" name="TextBox 4"/>
          <p:cNvSpPr txBox="1"/>
          <p:nvPr/>
        </p:nvSpPr>
        <p:spPr>
          <a:xfrm>
            <a:off x="2272" y="6570556"/>
            <a:ext cx="4507797" cy="338554"/>
          </a:xfrm>
          <a:prstGeom prst="rect">
            <a:avLst/>
          </a:prstGeom>
          <a:noFill/>
        </p:spPr>
        <p:txBody>
          <a:bodyPr wrap="none" rtlCol="0">
            <a:spAutoFit/>
          </a:bodyPr>
          <a:lstStyle/>
          <a:p>
            <a:pPr algn="l"/>
            <a:r>
              <a:rPr lang="en-US" sz="1600" b="0" u="none" dirty="0" smtClean="0">
                <a:latin typeface="+mj-lt"/>
                <a:cs typeface="Arial" pitchFamily="34" charset="0"/>
              </a:rPr>
              <a:t>Kakkar AJ, et al.  </a:t>
            </a:r>
            <a:r>
              <a:rPr lang="en-US" sz="1600" b="0" i="1" u="none" dirty="0" smtClean="0">
                <a:latin typeface="+mj-lt"/>
                <a:cs typeface="Arial" pitchFamily="34" charset="0"/>
              </a:rPr>
              <a:t>PLoS One. </a:t>
            </a:r>
            <a:r>
              <a:rPr lang="en-US" sz="1600" b="0" u="none" dirty="0" smtClean="0">
                <a:latin typeface="+mj-lt"/>
                <a:cs typeface="Arial" pitchFamily="34" charset="0"/>
              </a:rPr>
              <a:t>2013;8:e63479.</a:t>
            </a:r>
            <a:r>
              <a:rPr lang="en-US" sz="1600" b="0" u="none" baseline="30000" dirty="0" smtClean="0">
                <a:latin typeface="+mj-lt"/>
                <a:cs typeface="Arial" pitchFamily="34" charset="0"/>
              </a:rPr>
              <a:t>[13]</a:t>
            </a:r>
            <a:endParaRPr lang="en-US" sz="1600" b="0" u="none" dirty="0">
              <a:latin typeface="+mj-lt"/>
              <a:cs typeface="Arial" pitchFamily="34" charset="0"/>
            </a:endParaRPr>
          </a:p>
        </p:txBody>
      </p:sp>
      <p:sp>
        <p:nvSpPr>
          <p:cNvPr id="3" name="TextBox 2"/>
          <p:cNvSpPr txBox="1"/>
          <p:nvPr/>
        </p:nvSpPr>
        <p:spPr>
          <a:xfrm>
            <a:off x="3589361" y="6100549"/>
            <a:ext cx="2647666" cy="400110"/>
          </a:xfrm>
          <a:prstGeom prst="rect">
            <a:avLst/>
          </a:prstGeom>
          <a:noFill/>
        </p:spPr>
        <p:txBody>
          <a:bodyPr wrap="square" rtlCol="0">
            <a:spAutoFit/>
          </a:bodyPr>
          <a:lstStyle/>
          <a:p>
            <a:r>
              <a:rPr lang="en-US" sz="2000" b="1" u="none" dirty="0" smtClean="0">
                <a:latin typeface="+mj-lt"/>
              </a:rPr>
              <a:t>CHADS</a:t>
            </a:r>
            <a:r>
              <a:rPr lang="en-US" sz="2000" b="1" u="none" baseline="-25000" dirty="0" smtClean="0">
                <a:latin typeface="+mj-lt"/>
              </a:rPr>
              <a:t>2</a:t>
            </a:r>
            <a:r>
              <a:rPr lang="en-US" sz="2000" b="1" u="none" dirty="0" smtClean="0">
                <a:latin typeface="+mj-lt"/>
              </a:rPr>
              <a:t> Score</a:t>
            </a:r>
          </a:p>
        </p:txBody>
      </p:sp>
      <p:sp>
        <p:nvSpPr>
          <p:cNvPr id="8" name="TextBox 7"/>
          <p:cNvSpPr txBox="1"/>
          <p:nvPr/>
        </p:nvSpPr>
        <p:spPr>
          <a:xfrm rot="16200000">
            <a:off x="-529987" y="3072125"/>
            <a:ext cx="1815152" cy="400110"/>
          </a:xfrm>
          <a:prstGeom prst="rect">
            <a:avLst/>
          </a:prstGeom>
          <a:noFill/>
        </p:spPr>
        <p:txBody>
          <a:bodyPr wrap="square" rtlCol="0">
            <a:spAutoFit/>
          </a:bodyPr>
          <a:lstStyle/>
          <a:p>
            <a:r>
              <a:rPr lang="en-US" sz="2000" b="1" u="none" dirty="0" smtClean="0">
                <a:latin typeface="+mj-lt"/>
              </a:rPr>
              <a:t>Patients, %</a:t>
            </a:r>
          </a:p>
        </p:txBody>
      </p:sp>
      <p:cxnSp>
        <p:nvCxnSpPr>
          <p:cNvPr id="9" name="Straight Connector 8"/>
          <p:cNvCxnSpPr/>
          <p:nvPr/>
        </p:nvCxnSpPr>
        <p:spPr bwMode="auto">
          <a:xfrm flipV="1">
            <a:off x="1131571" y="1511300"/>
            <a:ext cx="0" cy="392596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flipH="1">
            <a:off x="1063332" y="1706306"/>
            <a:ext cx="6823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H="1">
            <a:off x="1056982" y="2379406"/>
            <a:ext cx="6823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H="1">
            <a:off x="1056982" y="3147756"/>
            <a:ext cx="6823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H="1">
            <a:off x="1056982" y="3852606"/>
            <a:ext cx="6823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H="1">
            <a:off x="1044282" y="4659056"/>
            <a:ext cx="6823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6" name="TextBox 15"/>
          <p:cNvSpPr txBox="1"/>
          <p:nvPr/>
        </p:nvSpPr>
        <p:spPr>
          <a:xfrm>
            <a:off x="415689" y="1524000"/>
            <a:ext cx="666693" cy="338554"/>
          </a:xfrm>
          <a:prstGeom prst="rect">
            <a:avLst/>
          </a:prstGeom>
          <a:noFill/>
        </p:spPr>
        <p:txBody>
          <a:bodyPr wrap="square" rtlCol="0">
            <a:spAutoFit/>
          </a:bodyPr>
          <a:lstStyle/>
          <a:p>
            <a:pPr algn="r"/>
            <a:r>
              <a:rPr lang="en-US" sz="1600" u="none" dirty="0" smtClean="0">
                <a:latin typeface="+mj-lt"/>
              </a:rPr>
              <a:t>100</a:t>
            </a:r>
            <a:endParaRPr lang="en-US" sz="1600" u="none" dirty="0">
              <a:latin typeface="+mj-lt"/>
            </a:endParaRPr>
          </a:p>
        </p:txBody>
      </p:sp>
      <p:sp>
        <p:nvSpPr>
          <p:cNvPr id="17" name="TextBox 16"/>
          <p:cNvSpPr txBox="1"/>
          <p:nvPr/>
        </p:nvSpPr>
        <p:spPr>
          <a:xfrm>
            <a:off x="415688" y="2210129"/>
            <a:ext cx="666693" cy="338554"/>
          </a:xfrm>
          <a:prstGeom prst="rect">
            <a:avLst/>
          </a:prstGeom>
          <a:noFill/>
        </p:spPr>
        <p:txBody>
          <a:bodyPr wrap="square" rtlCol="0">
            <a:spAutoFit/>
          </a:bodyPr>
          <a:lstStyle/>
          <a:p>
            <a:pPr algn="r"/>
            <a:r>
              <a:rPr lang="en-US" sz="1600" u="none" dirty="0" smtClean="0">
                <a:latin typeface="+mj-lt"/>
              </a:rPr>
              <a:t>80</a:t>
            </a:r>
            <a:endParaRPr lang="en-US" sz="1600" u="none" dirty="0">
              <a:latin typeface="+mj-lt"/>
            </a:endParaRPr>
          </a:p>
        </p:txBody>
      </p:sp>
      <p:sp>
        <p:nvSpPr>
          <p:cNvPr id="18" name="TextBox 17"/>
          <p:cNvSpPr txBox="1"/>
          <p:nvPr/>
        </p:nvSpPr>
        <p:spPr>
          <a:xfrm>
            <a:off x="415687" y="2978479"/>
            <a:ext cx="666693" cy="338554"/>
          </a:xfrm>
          <a:prstGeom prst="rect">
            <a:avLst/>
          </a:prstGeom>
          <a:noFill/>
        </p:spPr>
        <p:txBody>
          <a:bodyPr wrap="square" rtlCol="0">
            <a:spAutoFit/>
          </a:bodyPr>
          <a:lstStyle/>
          <a:p>
            <a:pPr algn="r"/>
            <a:r>
              <a:rPr lang="en-US" sz="1600" u="none" dirty="0" smtClean="0">
                <a:latin typeface="+mj-lt"/>
              </a:rPr>
              <a:t>60</a:t>
            </a:r>
            <a:endParaRPr lang="en-US" sz="1600" u="none" dirty="0">
              <a:latin typeface="+mj-lt"/>
            </a:endParaRPr>
          </a:p>
        </p:txBody>
      </p:sp>
      <p:sp>
        <p:nvSpPr>
          <p:cNvPr id="19" name="TextBox 18"/>
          <p:cNvSpPr txBox="1"/>
          <p:nvPr/>
        </p:nvSpPr>
        <p:spPr>
          <a:xfrm>
            <a:off x="412219" y="3683329"/>
            <a:ext cx="666693" cy="338554"/>
          </a:xfrm>
          <a:prstGeom prst="rect">
            <a:avLst/>
          </a:prstGeom>
          <a:noFill/>
        </p:spPr>
        <p:txBody>
          <a:bodyPr wrap="square" rtlCol="0">
            <a:spAutoFit/>
          </a:bodyPr>
          <a:lstStyle/>
          <a:p>
            <a:pPr algn="r"/>
            <a:r>
              <a:rPr lang="en-US" sz="1600" u="none" dirty="0" smtClean="0">
                <a:latin typeface="+mj-lt"/>
              </a:rPr>
              <a:t>40</a:t>
            </a:r>
            <a:endParaRPr lang="en-US" sz="1600" u="none" dirty="0">
              <a:latin typeface="+mj-lt"/>
            </a:endParaRPr>
          </a:p>
        </p:txBody>
      </p:sp>
      <p:sp>
        <p:nvSpPr>
          <p:cNvPr id="21" name="TextBox 20"/>
          <p:cNvSpPr txBox="1"/>
          <p:nvPr/>
        </p:nvSpPr>
        <p:spPr>
          <a:xfrm>
            <a:off x="411954" y="4466712"/>
            <a:ext cx="666693" cy="338554"/>
          </a:xfrm>
          <a:prstGeom prst="rect">
            <a:avLst/>
          </a:prstGeom>
          <a:noFill/>
        </p:spPr>
        <p:txBody>
          <a:bodyPr wrap="square" rtlCol="0">
            <a:spAutoFit/>
          </a:bodyPr>
          <a:lstStyle/>
          <a:p>
            <a:pPr algn="r"/>
            <a:r>
              <a:rPr lang="en-US" sz="1600" u="none" dirty="0" smtClean="0">
                <a:latin typeface="+mj-lt"/>
              </a:rPr>
              <a:t>20</a:t>
            </a:r>
            <a:endParaRPr lang="en-US" sz="1600" u="none" dirty="0">
              <a:latin typeface="+mj-lt"/>
            </a:endParaRPr>
          </a:p>
        </p:txBody>
      </p:sp>
      <p:sp>
        <p:nvSpPr>
          <p:cNvPr id="22" name="TextBox 21"/>
          <p:cNvSpPr txBox="1"/>
          <p:nvPr/>
        </p:nvSpPr>
        <p:spPr>
          <a:xfrm>
            <a:off x="411954" y="5103376"/>
            <a:ext cx="666693" cy="338554"/>
          </a:xfrm>
          <a:prstGeom prst="rect">
            <a:avLst/>
          </a:prstGeom>
          <a:noFill/>
        </p:spPr>
        <p:txBody>
          <a:bodyPr wrap="square" rtlCol="0">
            <a:spAutoFit/>
          </a:bodyPr>
          <a:lstStyle/>
          <a:p>
            <a:pPr algn="r"/>
            <a:r>
              <a:rPr lang="en-US" sz="1600" u="none" dirty="0" smtClean="0">
                <a:latin typeface="+mj-lt"/>
              </a:rPr>
              <a:t>0</a:t>
            </a:r>
            <a:endParaRPr lang="en-US" sz="1600" u="none" dirty="0">
              <a:latin typeface="+mj-lt"/>
            </a:endParaRPr>
          </a:p>
        </p:txBody>
      </p:sp>
    </p:spTree>
    <p:extLst>
      <p:ext uri="{BB962C8B-B14F-4D97-AF65-F5344CB8AC3E}">
        <p14:creationId xmlns:p14="http://schemas.microsoft.com/office/powerpoint/2010/main" val="2744463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332965" y="211536"/>
            <a:ext cx="8669867" cy="1143000"/>
          </a:xfrm>
        </p:spPr>
        <p:txBody>
          <a:bodyPr/>
          <a:lstStyle/>
          <a:p>
            <a:pPr>
              <a:lnSpc>
                <a:spcPct val="100000"/>
              </a:lnSpc>
              <a:defRPr/>
            </a:pPr>
            <a:r>
              <a:rPr lang="en-US" b="1" dirty="0" smtClean="0"/>
              <a:t>Novel Anticoagulants for Stroke Prevention in Atrial Fibrillation </a:t>
            </a:r>
          </a:p>
        </p:txBody>
      </p:sp>
      <p:sp>
        <p:nvSpPr>
          <p:cNvPr id="415748" name="Right Arrow 6"/>
          <p:cNvSpPr>
            <a:spLocks noGrp="1" noChangeArrowheads="1"/>
          </p:cNvSpPr>
          <p:nvPr>
            <p:ph type="body" idx="1"/>
          </p:nvPr>
        </p:nvSpPr>
        <p:spPr>
          <a:xfrm>
            <a:off x="237067" y="1513480"/>
            <a:ext cx="8534400" cy="4114800"/>
          </a:xfrm>
          <a:prstGeom prst="rightArrow">
            <a:avLst>
              <a:gd name="adj1" fmla="val 22454"/>
              <a:gd name="adj2" fmla="val 22261"/>
            </a:avLst>
          </a:prstGeom>
          <a:solidFill>
            <a:schemeClr val="accent5"/>
          </a:solidFill>
        </p:spPr>
        <p:txBody>
          <a:bodyPr/>
          <a:lstStyle/>
          <a:p>
            <a:pPr eaLnBrk="1" hangingPunct="1">
              <a:spcBef>
                <a:spcPct val="0"/>
              </a:spcBef>
              <a:buFontTx/>
              <a:buNone/>
              <a:defRPr/>
            </a:pPr>
            <a:r>
              <a:rPr lang="en-US" dirty="0" smtClean="0"/>
              <a:t>	</a:t>
            </a:r>
          </a:p>
        </p:txBody>
      </p:sp>
      <p:sp>
        <p:nvSpPr>
          <p:cNvPr id="103428" name="Text Box 16"/>
          <p:cNvSpPr txBox="1">
            <a:spLocks noChangeArrowheads="1"/>
          </p:cNvSpPr>
          <p:nvPr/>
        </p:nvSpPr>
        <p:spPr bwMode="auto">
          <a:xfrm>
            <a:off x="188692" y="3494686"/>
            <a:ext cx="8636000" cy="646331"/>
          </a:xfrm>
          <a:prstGeom prst="rect">
            <a:avLst/>
          </a:prstGeom>
          <a:noFill/>
          <a:ln w="9525">
            <a:noFill/>
            <a:miter lim="800000"/>
            <a:headEnd/>
            <a:tailEnd/>
          </a:ln>
        </p:spPr>
        <p:txBody>
          <a:bodyPr wrap="square">
            <a:spAutoFit/>
          </a:bodyPr>
          <a:lstStyle/>
          <a:p>
            <a:pPr algn="l">
              <a:spcBef>
                <a:spcPct val="50000"/>
              </a:spcBef>
              <a:tabLst>
                <a:tab pos="1828800" algn="l"/>
              </a:tabLst>
            </a:pPr>
            <a:r>
              <a:rPr lang="en-US" sz="1800" b="1" u="none" dirty="0" smtClean="0">
                <a:solidFill>
                  <a:srgbClr val="FFFFFF"/>
                </a:solidFill>
                <a:latin typeface="+mj-lt"/>
              </a:rPr>
              <a:t>2009	2010	        2011	  2012</a:t>
            </a:r>
            <a:r>
              <a:rPr lang="en-US" sz="1800" b="1" u="none" dirty="0" smtClean="0">
                <a:solidFill>
                  <a:srgbClr val="FFFFFF"/>
                </a:solidFill>
                <a:latin typeface="+mj-lt"/>
                <a:cs typeface="Arial" pitchFamily="34" charset="0"/>
              </a:rPr>
              <a:t>         2013        2014 </a:t>
            </a:r>
            <a:r>
              <a:rPr lang="en-US" sz="1800" b="1" u="none" dirty="0" smtClean="0">
                <a:solidFill>
                  <a:srgbClr val="FFFFFF"/>
                </a:solidFill>
                <a:latin typeface="+mj-lt"/>
              </a:rPr>
              <a:t>				</a:t>
            </a:r>
          </a:p>
        </p:txBody>
      </p:sp>
      <p:sp>
        <p:nvSpPr>
          <p:cNvPr id="103429" name="Rectangle 9"/>
          <p:cNvSpPr>
            <a:spLocks noChangeArrowheads="1"/>
          </p:cNvSpPr>
          <p:nvPr/>
        </p:nvSpPr>
        <p:spPr bwMode="auto">
          <a:xfrm>
            <a:off x="933768" y="1538879"/>
            <a:ext cx="1642524" cy="1346201"/>
          </a:xfrm>
          <a:prstGeom prst="rect">
            <a:avLst/>
          </a:prstGeom>
          <a:noFill/>
          <a:ln w="25400" algn="ctr">
            <a:noFill/>
            <a:miter lim="800000"/>
            <a:headEnd/>
            <a:tailEnd/>
          </a:ln>
        </p:spPr>
        <p:txBody>
          <a:bodyPr anchor="ctr"/>
          <a:lstStyle/>
          <a:p>
            <a:pPr>
              <a:buClr>
                <a:schemeClr val="accent5"/>
              </a:buClr>
            </a:pPr>
            <a:r>
              <a:rPr lang="en-US" b="1" u="none" dirty="0" smtClean="0">
                <a:solidFill>
                  <a:srgbClr val="242400"/>
                </a:solidFill>
                <a:latin typeface="+mj-lt"/>
              </a:rPr>
              <a:t>Dabigatran</a:t>
            </a:r>
            <a:r>
              <a:rPr lang="en-US" b="1" u="none" baseline="30000" dirty="0" smtClean="0">
                <a:solidFill>
                  <a:srgbClr val="242400"/>
                </a:solidFill>
                <a:latin typeface="+mj-lt"/>
              </a:rPr>
              <a:t>a</a:t>
            </a:r>
            <a:endParaRPr lang="en-US" sz="1600" u="none" dirty="0" smtClean="0">
              <a:latin typeface="+mj-lt"/>
            </a:endParaRPr>
          </a:p>
          <a:p>
            <a:pPr marL="465138" indent="-233363">
              <a:buClr>
                <a:schemeClr val="accent5"/>
              </a:buClr>
              <a:buFont typeface="Arial" panose="020B0604020202020204" pitchFamily="34" charset="0"/>
              <a:buChar char="•"/>
            </a:pPr>
            <a:r>
              <a:rPr lang="en-US" sz="1600" u="none" dirty="0" smtClean="0">
                <a:latin typeface="+mj-lt"/>
              </a:rPr>
              <a:t>RE-LY</a:t>
            </a:r>
          </a:p>
          <a:p>
            <a:pPr marL="465138" indent="-233363">
              <a:buClr>
                <a:schemeClr val="accent5"/>
              </a:buClr>
              <a:buFont typeface="Arial" panose="020B0604020202020204" pitchFamily="34" charset="0"/>
              <a:buChar char="•"/>
            </a:pPr>
            <a:r>
              <a:rPr lang="en-US" sz="1600" u="none" dirty="0" smtClean="0">
                <a:latin typeface="+mj-lt"/>
              </a:rPr>
              <a:t>Reported September  2009</a:t>
            </a:r>
          </a:p>
        </p:txBody>
      </p:sp>
      <p:sp>
        <p:nvSpPr>
          <p:cNvPr id="103430" name="Rectangle 7"/>
          <p:cNvSpPr>
            <a:spLocks noChangeArrowheads="1"/>
          </p:cNvSpPr>
          <p:nvPr/>
        </p:nvSpPr>
        <p:spPr bwMode="auto">
          <a:xfrm>
            <a:off x="2220696" y="4598272"/>
            <a:ext cx="1929796" cy="990600"/>
          </a:xfrm>
          <a:prstGeom prst="rect">
            <a:avLst/>
          </a:prstGeom>
          <a:noFill/>
          <a:ln w="25400" algn="ctr">
            <a:noFill/>
            <a:miter lim="800000"/>
            <a:headEnd/>
            <a:tailEnd/>
          </a:ln>
        </p:spPr>
        <p:txBody>
          <a:bodyPr anchor="ctr"/>
          <a:lstStyle/>
          <a:p>
            <a:pPr>
              <a:buClr>
                <a:schemeClr val="accent5"/>
              </a:buClr>
            </a:pPr>
            <a:r>
              <a:rPr lang="en-US" b="1" u="none" dirty="0" smtClean="0">
                <a:latin typeface="+mj-lt"/>
              </a:rPr>
              <a:t>Rivaroxaban</a:t>
            </a:r>
            <a:r>
              <a:rPr lang="en-US" b="1" u="none" baseline="30000" dirty="0" smtClean="0">
                <a:latin typeface="+mj-lt"/>
              </a:rPr>
              <a:t>b</a:t>
            </a:r>
            <a:endParaRPr lang="en-US" sz="1600" b="1" u="none" dirty="0" smtClean="0">
              <a:latin typeface="+mj-lt"/>
            </a:endParaRPr>
          </a:p>
          <a:p>
            <a:pPr marL="465138" indent="-233363">
              <a:buClr>
                <a:schemeClr val="accent5"/>
              </a:buClr>
              <a:buFont typeface="Arial" panose="020B0604020202020204" pitchFamily="34" charset="0"/>
              <a:buChar char="•"/>
            </a:pPr>
            <a:r>
              <a:rPr lang="en-US" sz="1600" u="none" dirty="0" smtClean="0">
                <a:latin typeface="+mj-lt"/>
              </a:rPr>
              <a:t>ROCKET-AF</a:t>
            </a:r>
          </a:p>
          <a:p>
            <a:pPr marL="465138" indent="-233363">
              <a:buClr>
                <a:schemeClr val="accent5"/>
              </a:buClr>
              <a:buFont typeface="Arial" panose="020B0604020202020204" pitchFamily="34" charset="0"/>
              <a:buChar char="•"/>
            </a:pPr>
            <a:r>
              <a:rPr lang="en-US" sz="1600" u="none" dirty="0" smtClean="0">
                <a:latin typeface="+mj-lt"/>
              </a:rPr>
              <a:t>Reported  November</a:t>
            </a:r>
            <a:endParaRPr lang="en-US" sz="1600" u="none" dirty="0">
              <a:latin typeface="+mj-lt"/>
            </a:endParaRPr>
          </a:p>
          <a:p>
            <a:pPr marL="231775">
              <a:buClr>
                <a:schemeClr val="accent5"/>
              </a:buClr>
            </a:pPr>
            <a:r>
              <a:rPr lang="en-US" sz="1600" u="none" smtClean="0">
                <a:latin typeface="+mj-lt"/>
              </a:rPr>
              <a:t>    2010 </a:t>
            </a:r>
            <a:endParaRPr lang="en-US" sz="1600" u="none" dirty="0" smtClean="0">
              <a:latin typeface="+mj-lt"/>
            </a:endParaRPr>
          </a:p>
        </p:txBody>
      </p:sp>
      <p:sp>
        <p:nvSpPr>
          <p:cNvPr id="415758" name="Rectangle 14"/>
          <p:cNvSpPr>
            <a:spLocks noChangeArrowheads="1"/>
          </p:cNvSpPr>
          <p:nvPr/>
        </p:nvSpPr>
        <p:spPr bwMode="auto">
          <a:xfrm>
            <a:off x="1307426" y="2787855"/>
            <a:ext cx="556563" cy="830997"/>
          </a:xfrm>
          <a:prstGeom prst="rect">
            <a:avLst/>
          </a:prstGeom>
          <a:noFill/>
          <a:ln w="25400" algn="ctr">
            <a:noFill/>
            <a:miter lim="800000"/>
            <a:headEnd/>
            <a:tailEnd/>
          </a:ln>
          <a:effectLst/>
        </p:spPr>
        <p:txBody>
          <a:bodyPr wrap="none">
            <a:spAutoFit/>
          </a:bodyPr>
          <a:lstStyle/>
          <a:p>
            <a:pPr>
              <a:defRPr/>
            </a:pPr>
            <a:r>
              <a:rPr lang="en-US" sz="4800" b="1" u="none" dirty="0">
                <a:effectLst>
                  <a:outerShdw blurRad="38100" dist="38100" dir="2700000" algn="tl">
                    <a:srgbClr val="000000">
                      <a:alpha val="43137"/>
                    </a:srgbClr>
                  </a:outerShdw>
                </a:effectLst>
                <a:latin typeface="+mj-lt"/>
                <a:sym typeface="Symbol" pitchFamily="18" charset="2"/>
              </a:rPr>
              <a:t></a:t>
            </a:r>
          </a:p>
        </p:txBody>
      </p:sp>
      <p:sp>
        <p:nvSpPr>
          <p:cNvPr id="415760" name="Rectangle 16"/>
          <p:cNvSpPr>
            <a:spLocks noChangeArrowheads="1"/>
          </p:cNvSpPr>
          <p:nvPr/>
        </p:nvSpPr>
        <p:spPr bwMode="auto">
          <a:xfrm>
            <a:off x="6919703" y="3773230"/>
            <a:ext cx="556563" cy="830997"/>
          </a:xfrm>
          <a:prstGeom prst="rect">
            <a:avLst/>
          </a:prstGeom>
          <a:noFill/>
          <a:ln w="25400" algn="ctr">
            <a:noFill/>
            <a:miter lim="800000"/>
            <a:headEnd/>
            <a:tailEnd/>
          </a:ln>
          <a:effectLst/>
        </p:spPr>
        <p:txBody>
          <a:bodyPr wrap="square">
            <a:spAutoFit/>
          </a:bodyPr>
          <a:lstStyle/>
          <a:p>
            <a:pPr>
              <a:defRPr/>
            </a:pPr>
            <a:r>
              <a:rPr lang="en-US" sz="4800" b="1" u="none" dirty="0">
                <a:effectLst>
                  <a:outerShdw blurRad="38100" dist="38100" dir="2700000" algn="tl">
                    <a:srgbClr val="000000"/>
                  </a:outerShdw>
                </a:effectLst>
                <a:latin typeface="+mj-lt"/>
                <a:sym typeface="Symbol" pitchFamily="18" charset="2"/>
              </a:rPr>
              <a:t></a:t>
            </a:r>
          </a:p>
        </p:txBody>
      </p:sp>
      <p:sp>
        <p:nvSpPr>
          <p:cNvPr id="103433" name="TextBox 20"/>
          <p:cNvSpPr txBox="1">
            <a:spLocks noChangeArrowheads="1"/>
          </p:cNvSpPr>
          <p:nvPr/>
        </p:nvSpPr>
        <p:spPr bwMode="auto">
          <a:xfrm>
            <a:off x="-1" y="5818349"/>
            <a:ext cx="6495393" cy="1077218"/>
          </a:xfrm>
          <a:prstGeom prst="rect">
            <a:avLst/>
          </a:prstGeom>
          <a:noFill/>
          <a:ln w="9525">
            <a:noFill/>
            <a:miter lim="800000"/>
            <a:headEnd/>
            <a:tailEnd/>
          </a:ln>
        </p:spPr>
        <p:txBody>
          <a:bodyPr wrap="square">
            <a:spAutoFit/>
          </a:bodyPr>
          <a:lstStyle/>
          <a:p>
            <a:r>
              <a:rPr lang="en-US" sz="1600" u="none" dirty="0">
                <a:latin typeface="+mj-lt"/>
              </a:rPr>
              <a:t>a. Connolly SJ, et al. </a:t>
            </a:r>
            <a:r>
              <a:rPr lang="en-US" sz="1600" i="1" u="none" dirty="0">
                <a:latin typeface="+mj-lt"/>
              </a:rPr>
              <a:t>N Engl J </a:t>
            </a:r>
            <a:r>
              <a:rPr lang="en-US" sz="1600" i="1" u="none" dirty="0" smtClean="0">
                <a:latin typeface="+mj-lt"/>
              </a:rPr>
              <a:t>Med</a:t>
            </a:r>
            <a:r>
              <a:rPr lang="en-US" sz="1600" u="none" dirty="0" smtClean="0">
                <a:latin typeface="+mj-lt"/>
              </a:rPr>
              <a:t>. </a:t>
            </a:r>
            <a:r>
              <a:rPr lang="en-US" sz="1600" u="none" dirty="0">
                <a:latin typeface="+mj-lt"/>
              </a:rPr>
              <a:t>2009;361:1139-</a:t>
            </a:r>
            <a:r>
              <a:rPr lang="en-US" sz="1600" u="none" dirty="0" smtClean="0">
                <a:latin typeface="+mj-lt"/>
              </a:rPr>
              <a:t>1151.</a:t>
            </a:r>
            <a:r>
              <a:rPr lang="en-US" sz="1600" u="none" baseline="30000" dirty="0" smtClean="0">
                <a:latin typeface="+mj-lt"/>
              </a:rPr>
              <a:t>[</a:t>
            </a:r>
            <a:r>
              <a:rPr lang="en-US" sz="1600" u="none" baseline="30000" dirty="0">
                <a:latin typeface="+mj-lt"/>
              </a:rPr>
              <a:t>14]</a:t>
            </a:r>
            <a:r>
              <a:rPr lang="en-US" sz="1600" u="none" dirty="0">
                <a:latin typeface="+mj-lt"/>
              </a:rPr>
              <a:t/>
            </a:r>
            <a:br>
              <a:rPr lang="en-US" sz="1600" u="none" dirty="0">
                <a:latin typeface="+mj-lt"/>
              </a:rPr>
            </a:br>
            <a:r>
              <a:rPr lang="en-US" sz="1600" u="none" dirty="0">
                <a:latin typeface="+mj-lt"/>
              </a:rPr>
              <a:t>b. Patel MR, et al. </a:t>
            </a:r>
            <a:r>
              <a:rPr lang="en-US" sz="1600" i="1" u="none" dirty="0">
                <a:latin typeface="+mj-lt"/>
              </a:rPr>
              <a:t>N Engl J </a:t>
            </a:r>
            <a:r>
              <a:rPr lang="en-US" sz="1600" i="1" u="none" dirty="0" smtClean="0">
                <a:latin typeface="+mj-lt"/>
              </a:rPr>
              <a:t>Med</a:t>
            </a:r>
            <a:r>
              <a:rPr lang="en-US" sz="1600" u="none" dirty="0" smtClean="0">
                <a:latin typeface="+mj-lt"/>
              </a:rPr>
              <a:t>. </a:t>
            </a:r>
            <a:r>
              <a:rPr lang="en-US" sz="1600" u="none" dirty="0">
                <a:latin typeface="+mj-lt"/>
              </a:rPr>
              <a:t>2011;365:883-</a:t>
            </a:r>
            <a:r>
              <a:rPr lang="en-US" sz="1600" u="none" dirty="0" smtClean="0">
                <a:latin typeface="+mj-lt"/>
              </a:rPr>
              <a:t>891.</a:t>
            </a:r>
            <a:r>
              <a:rPr lang="en-US" sz="1600" u="none" baseline="30000" dirty="0" smtClean="0">
                <a:latin typeface="+mj-lt"/>
              </a:rPr>
              <a:t>[</a:t>
            </a:r>
            <a:r>
              <a:rPr lang="en-US" sz="1600" u="none" baseline="30000" dirty="0">
                <a:latin typeface="+mj-lt"/>
              </a:rPr>
              <a:t>15]</a:t>
            </a:r>
          </a:p>
          <a:p>
            <a:r>
              <a:rPr lang="en-US" sz="1600" u="none" dirty="0">
                <a:latin typeface="+mj-lt"/>
              </a:rPr>
              <a:t>c. Granger CB, et al.</a:t>
            </a:r>
            <a:r>
              <a:rPr lang="en-US" sz="1600" u="none" dirty="0" smtClean="0">
                <a:latin typeface="+mj-lt"/>
              </a:rPr>
              <a:t> </a:t>
            </a:r>
            <a:r>
              <a:rPr lang="en-US" sz="1600" i="1" u="none" dirty="0" smtClean="0">
                <a:solidFill>
                  <a:srgbClr val="000000"/>
                </a:solidFill>
                <a:latin typeface="Arial"/>
              </a:rPr>
              <a:t>N Engl J Med</a:t>
            </a:r>
            <a:r>
              <a:rPr lang="en-US" sz="1600" u="none" dirty="0" smtClean="0">
                <a:latin typeface="+mj-lt"/>
              </a:rPr>
              <a:t>. </a:t>
            </a:r>
            <a:r>
              <a:rPr lang="en-US" sz="1600" u="none" dirty="0">
                <a:latin typeface="+mj-lt"/>
              </a:rPr>
              <a:t>2011;365:981-</a:t>
            </a:r>
            <a:r>
              <a:rPr lang="en-US" sz="1600" u="none" dirty="0" smtClean="0">
                <a:latin typeface="+mj-lt"/>
              </a:rPr>
              <a:t>992.</a:t>
            </a:r>
            <a:r>
              <a:rPr lang="en-US" sz="1600" u="none" baseline="30000" dirty="0" smtClean="0">
                <a:latin typeface="+mj-lt"/>
              </a:rPr>
              <a:t>[</a:t>
            </a:r>
            <a:r>
              <a:rPr lang="en-US" sz="1600" u="none" baseline="30000" dirty="0">
                <a:latin typeface="+mj-lt"/>
              </a:rPr>
              <a:t>16]</a:t>
            </a:r>
          </a:p>
          <a:p>
            <a:r>
              <a:rPr lang="en-US" sz="1600" u="none" dirty="0">
                <a:latin typeface="+mj-lt"/>
              </a:rPr>
              <a:t>d. Giugliano RP, et al.</a:t>
            </a:r>
            <a:r>
              <a:rPr lang="en-US" sz="1600" u="none" dirty="0" smtClean="0">
                <a:latin typeface="+mj-lt"/>
              </a:rPr>
              <a:t> </a:t>
            </a:r>
            <a:r>
              <a:rPr lang="en-US" sz="1600" i="1" u="none" dirty="0" smtClean="0">
                <a:solidFill>
                  <a:srgbClr val="000000"/>
                </a:solidFill>
                <a:latin typeface="Arial"/>
              </a:rPr>
              <a:t>N Engl J Med</a:t>
            </a:r>
            <a:r>
              <a:rPr lang="en-US" sz="1600" u="none" dirty="0" smtClean="0">
                <a:latin typeface="+mj-lt"/>
              </a:rPr>
              <a:t>. </a:t>
            </a:r>
            <a:r>
              <a:rPr lang="en-US" sz="1600" u="none" dirty="0">
                <a:latin typeface="+mj-lt"/>
              </a:rPr>
              <a:t>2013;369:2093-2104.</a:t>
            </a:r>
            <a:r>
              <a:rPr lang="en-US" sz="1600" u="none" baseline="30000" dirty="0">
                <a:latin typeface="+mj-lt"/>
              </a:rPr>
              <a:t>[</a:t>
            </a:r>
            <a:r>
              <a:rPr lang="en-US" sz="1600" u="none" baseline="30000" dirty="0" smtClean="0">
                <a:latin typeface="+mj-lt"/>
              </a:rPr>
              <a:t>17] </a:t>
            </a:r>
            <a:endParaRPr lang="en-US" sz="1400" u="none" baseline="30000" dirty="0" smtClean="0">
              <a:latin typeface="+mj-lt"/>
            </a:endParaRPr>
          </a:p>
        </p:txBody>
      </p:sp>
      <p:sp>
        <p:nvSpPr>
          <p:cNvPr id="103437" name="Rectangle 7"/>
          <p:cNvSpPr>
            <a:spLocks noChangeArrowheads="1"/>
          </p:cNvSpPr>
          <p:nvPr/>
        </p:nvSpPr>
        <p:spPr bwMode="auto">
          <a:xfrm>
            <a:off x="4150492" y="1608729"/>
            <a:ext cx="1948540" cy="1206500"/>
          </a:xfrm>
          <a:prstGeom prst="rect">
            <a:avLst/>
          </a:prstGeom>
          <a:noFill/>
          <a:ln w="25400" algn="ctr">
            <a:noFill/>
            <a:miter lim="800000"/>
            <a:headEnd/>
            <a:tailEnd/>
          </a:ln>
        </p:spPr>
        <p:txBody>
          <a:bodyPr anchor="ctr"/>
          <a:lstStyle/>
          <a:p>
            <a:pPr>
              <a:buClr>
                <a:schemeClr val="accent5"/>
              </a:buClr>
            </a:pPr>
            <a:r>
              <a:rPr lang="en-US" b="1" u="none" dirty="0" smtClean="0">
                <a:latin typeface="+mj-lt"/>
              </a:rPr>
              <a:t>Apixaban</a:t>
            </a:r>
            <a:r>
              <a:rPr lang="en-US" b="1" u="none" baseline="30000" dirty="0" smtClean="0">
                <a:latin typeface="+mj-lt"/>
              </a:rPr>
              <a:t>c</a:t>
            </a:r>
            <a:endParaRPr lang="en-US" sz="1600" b="1" u="none" dirty="0" smtClean="0">
              <a:latin typeface="+mj-lt"/>
            </a:endParaRPr>
          </a:p>
          <a:p>
            <a:pPr marL="465138" indent="-233363">
              <a:buClr>
                <a:schemeClr val="accent5"/>
              </a:buClr>
              <a:buFont typeface="Arial" panose="020B0604020202020204" pitchFamily="34" charset="0"/>
              <a:buChar char="•"/>
            </a:pPr>
            <a:r>
              <a:rPr lang="en-US" sz="1600" u="none" dirty="0" smtClean="0">
                <a:latin typeface="+mj-lt"/>
              </a:rPr>
              <a:t>ARISTOTLE</a:t>
            </a:r>
          </a:p>
          <a:p>
            <a:pPr marL="465138" indent="-233363">
              <a:buClr>
                <a:schemeClr val="accent5"/>
              </a:buClr>
              <a:buFont typeface="Arial" panose="020B0604020202020204" pitchFamily="34" charset="0"/>
              <a:buChar char="•"/>
            </a:pPr>
            <a:r>
              <a:rPr lang="en-US" sz="1600" u="none" dirty="0" smtClean="0">
                <a:latin typeface="+mj-lt"/>
              </a:rPr>
              <a:t>Reported September 2011</a:t>
            </a:r>
          </a:p>
        </p:txBody>
      </p:sp>
      <p:sp>
        <p:nvSpPr>
          <p:cNvPr id="17" name="Rectangle 17"/>
          <p:cNvSpPr>
            <a:spLocks noChangeArrowheads="1"/>
          </p:cNvSpPr>
          <p:nvPr/>
        </p:nvSpPr>
        <p:spPr bwMode="auto">
          <a:xfrm>
            <a:off x="4633695" y="2756326"/>
            <a:ext cx="491067" cy="830263"/>
          </a:xfrm>
          <a:prstGeom prst="rect">
            <a:avLst/>
          </a:prstGeom>
          <a:noFill/>
          <a:ln w="25400" algn="ctr">
            <a:noFill/>
            <a:miter lim="800000"/>
            <a:headEnd/>
            <a:tailEnd/>
          </a:ln>
          <a:effectLst/>
        </p:spPr>
        <p:txBody>
          <a:bodyPr>
            <a:spAutoFit/>
          </a:bodyPr>
          <a:lstStyle/>
          <a:p>
            <a:pPr>
              <a:defRPr/>
            </a:pPr>
            <a:r>
              <a:rPr lang="en-US" sz="4800" b="1" u="none" dirty="0">
                <a:effectLst>
                  <a:outerShdw blurRad="38100" dist="38100" dir="2700000" algn="tl">
                    <a:srgbClr val="000000"/>
                  </a:outerShdw>
                </a:effectLst>
                <a:latin typeface="+mj-lt"/>
                <a:sym typeface="Symbol" pitchFamily="18" charset="2"/>
              </a:rPr>
              <a:t></a:t>
            </a:r>
          </a:p>
        </p:txBody>
      </p:sp>
      <p:sp>
        <p:nvSpPr>
          <p:cNvPr id="20" name="Rectangle 16"/>
          <p:cNvSpPr>
            <a:spLocks noChangeArrowheads="1"/>
          </p:cNvSpPr>
          <p:nvPr/>
        </p:nvSpPr>
        <p:spPr bwMode="auto">
          <a:xfrm>
            <a:off x="2933026" y="3786375"/>
            <a:ext cx="556563" cy="830997"/>
          </a:xfrm>
          <a:prstGeom prst="rect">
            <a:avLst/>
          </a:prstGeom>
          <a:noFill/>
          <a:ln w="25400" algn="ctr">
            <a:noFill/>
            <a:miter lim="800000"/>
            <a:headEnd/>
            <a:tailEnd/>
          </a:ln>
          <a:effectLst/>
        </p:spPr>
        <p:txBody>
          <a:bodyPr wrap="none">
            <a:spAutoFit/>
          </a:bodyPr>
          <a:lstStyle/>
          <a:p>
            <a:pPr>
              <a:defRPr/>
            </a:pPr>
            <a:r>
              <a:rPr lang="en-US" sz="4800" b="1" u="none" dirty="0">
                <a:effectLst>
                  <a:outerShdw blurRad="38100" dist="38100" dir="2700000" algn="tl">
                    <a:srgbClr val="000000"/>
                  </a:outerShdw>
                </a:effectLst>
                <a:latin typeface="+mj-lt"/>
                <a:sym typeface="Symbol" pitchFamily="18" charset="2"/>
              </a:rPr>
              <a:t></a:t>
            </a:r>
          </a:p>
        </p:txBody>
      </p:sp>
      <p:sp>
        <p:nvSpPr>
          <p:cNvPr id="103442" name="Rectangle 7"/>
          <p:cNvSpPr>
            <a:spLocks noChangeArrowheads="1"/>
          </p:cNvSpPr>
          <p:nvPr/>
        </p:nvSpPr>
        <p:spPr bwMode="auto">
          <a:xfrm>
            <a:off x="6034328" y="4489414"/>
            <a:ext cx="1677812" cy="1219200"/>
          </a:xfrm>
          <a:prstGeom prst="rect">
            <a:avLst/>
          </a:prstGeom>
          <a:noFill/>
          <a:ln w="25400" algn="ctr">
            <a:noFill/>
            <a:miter lim="800000"/>
            <a:headEnd/>
            <a:tailEnd/>
          </a:ln>
        </p:spPr>
        <p:txBody>
          <a:bodyPr anchor="ctr"/>
          <a:lstStyle/>
          <a:p>
            <a:pPr>
              <a:buClr>
                <a:schemeClr val="accent5"/>
              </a:buClr>
            </a:pPr>
            <a:r>
              <a:rPr lang="en-US" sz="1600" b="1" u="none" dirty="0" smtClean="0">
                <a:latin typeface="+mj-lt"/>
              </a:rPr>
              <a:t>Edoxaban</a:t>
            </a:r>
            <a:r>
              <a:rPr lang="en-US" sz="1600" b="1" u="none" baseline="30000" dirty="0" smtClean="0">
                <a:latin typeface="+mj-lt"/>
              </a:rPr>
              <a:t>d</a:t>
            </a:r>
            <a:endParaRPr lang="en-US" sz="1600" b="1" u="none" dirty="0" smtClean="0">
              <a:latin typeface="+mj-lt"/>
            </a:endParaRPr>
          </a:p>
          <a:p>
            <a:pPr marL="465138" indent="-233363">
              <a:buClr>
                <a:schemeClr val="accent5"/>
              </a:buClr>
              <a:buFont typeface="Arial" panose="020B0604020202020204" pitchFamily="34" charset="0"/>
              <a:buChar char="•"/>
            </a:pPr>
            <a:r>
              <a:rPr lang="en-US" sz="1600" u="none" dirty="0" smtClean="0">
                <a:latin typeface="+mj-lt"/>
              </a:rPr>
              <a:t>ENGAGE</a:t>
            </a:r>
          </a:p>
          <a:p>
            <a:pPr marL="465138" indent="-233363">
              <a:buClr>
                <a:schemeClr val="accent5"/>
              </a:buClr>
              <a:buFont typeface="Arial" panose="020B0604020202020204" pitchFamily="34" charset="0"/>
              <a:buChar char="•"/>
            </a:pPr>
            <a:r>
              <a:rPr lang="en-US" sz="1600" u="none" dirty="0" smtClean="0">
                <a:latin typeface="+mj-lt"/>
              </a:rPr>
              <a:t>Report November  2013</a:t>
            </a:r>
          </a:p>
        </p:txBody>
      </p:sp>
    </p:spTree>
    <p:extLst>
      <p:ext uri="{BB962C8B-B14F-4D97-AF65-F5344CB8AC3E}">
        <p14:creationId xmlns:p14="http://schemas.microsoft.com/office/powerpoint/2010/main" val="506555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6763" y="2714177"/>
            <a:ext cx="8026400" cy="1383620"/>
          </a:xfrm>
          <a:effectLst>
            <a:outerShdw dist="12700" dir="2700000" rotWithShape="0">
              <a:srgbClr val="808080">
                <a:alpha val="17998"/>
              </a:srgbClr>
            </a:outerShdw>
          </a:effectLst>
        </p:spPr>
        <p:txBody>
          <a:bodyPr/>
          <a:lstStyle/>
          <a:p>
            <a:pPr>
              <a:lnSpc>
                <a:spcPct val="100000"/>
              </a:lnSpc>
              <a:spcBef>
                <a:spcPct val="20000"/>
              </a:spcBef>
              <a:buClr>
                <a:srgbClr val="8E1400"/>
              </a:buClr>
            </a:pPr>
            <a:r>
              <a:rPr lang="en-US" dirty="0">
                <a:solidFill>
                  <a:schemeClr val="accent5"/>
                </a:solidFill>
              </a:rPr>
              <a:t>Anticoagulants in </a:t>
            </a:r>
            <a:r>
              <a:rPr lang="en-US" dirty="0" smtClean="0">
                <a:solidFill>
                  <a:schemeClr val="accent5"/>
                </a:solidFill>
              </a:rPr>
              <a:t>Nonvalvular </a:t>
            </a:r>
            <a:r>
              <a:rPr lang="en-US" dirty="0">
                <a:solidFill>
                  <a:schemeClr val="accent5"/>
                </a:solidFill>
              </a:rPr>
              <a:t>AF</a:t>
            </a:r>
            <a:endParaRPr lang="en-US" sz="1800" b="0" dirty="0">
              <a:solidFill>
                <a:schemeClr val="accent5"/>
              </a:solidFill>
              <a:latin typeface="Arial" charset="0"/>
            </a:endParaRPr>
          </a:p>
        </p:txBody>
      </p:sp>
      <p:sp>
        <p:nvSpPr>
          <p:cNvPr id="4" name="Rectangle 3"/>
          <p:cNvSpPr>
            <a:spLocks noChangeArrowheads="1"/>
          </p:cNvSpPr>
          <p:nvPr/>
        </p:nvSpPr>
        <p:spPr bwMode="auto">
          <a:xfrm>
            <a:off x="4447457" y="4350509"/>
            <a:ext cx="4000500" cy="2339102"/>
          </a:xfrm>
          <a:prstGeom prst="rect">
            <a:avLst/>
          </a:prstGeom>
          <a:noFill/>
          <a:ln w="9525">
            <a:noFill/>
            <a:miter lim="800000"/>
            <a:headEnd/>
            <a:tailEnd/>
          </a:ln>
        </p:spPr>
        <p:txBody>
          <a:bodyPr anchor="ctr">
            <a:spAutoFit/>
          </a:bodyPr>
          <a:lstStyle/>
          <a:p>
            <a:r>
              <a:rPr lang="en-US" sz="2000" b="1" u="none" dirty="0" smtClean="0">
                <a:latin typeface="+mj-lt"/>
              </a:rPr>
              <a:t>Elaine </a:t>
            </a:r>
            <a:r>
              <a:rPr lang="en-US" sz="2000" b="1" u="none" dirty="0">
                <a:latin typeface="+mj-lt"/>
              </a:rPr>
              <a:t>M. Hylek, </a:t>
            </a:r>
            <a:r>
              <a:rPr lang="en-US" sz="2000" b="1" u="none" dirty="0" smtClean="0">
                <a:latin typeface="+mj-lt"/>
              </a:rPr>
              <a:t>MD, </a:t>
            </a:r>
            <a:r>
              <a:rPr lang="en-US" sz="2000" b="1" u="none" dirty="0">
                <a:latin typeface="+mj-lt"/>
              </a:rPr>
              <a:t>MPH</a:t>
            </a:r>
          </a:p>
          <a:p>
            <a:r>
              <a:rPr lang="en-US" u="none" dirty="0">
                <a:latin typeface="+mj-lt"/>
              </a:rPr>
              <a:t>Professor of Medicine</a:t>
            </a:r>
          </a:p>
          <a:p>
            <a:r>
              <a:rPr lang="en-US" u="none" dirty="0">
                <a:latin typeface="+mj-lt"/>
              </a:rPr>
              <a:t>Boston University School of </a:t>
            </a:r>
            <a:r>
              <a:rPr lang="en-US" u="none" dirty="0" smtClean="0">
                <a:latin typeface="+mj-lt"/>
              </a:rPr>
              <a:t>Medicine</a:t>
            </a:r>
            <a:endParaRPr lang="en-US" u="none" dirty="0">
              <a:latin typeface="+mj-lt"/>
            </a:endParaRPr>
          </a:p>
          <a:p>
            <a:r>
              <a:rPr lang="en-US" u="none" dirty="0" smtClean="0">
                <a:latin typeface="+mj-lt"/>
              </a:rPr>
              <a:t>Director</a:t>
            </a:r>
            <a:endParaRPr lang="en-US" u="none" dirty="0">
              <a:latin typeface="+mj-lt"/>
            </a:endParaRPr>
          </a:p>
          <a:p>
            <a:r>
              <a:rPr lang="en-US" u="none" dirty="0">
                <a:latin typeface="+mj-lt"/>
              </a:rPr>
              <a:t>Thrombosis Clinic and Anticoagulation Service</a:t>
            </a:r>
          </a:p>
          <a:p>
            <a:r>
              <a:rPr lang="en-US" u="none" dirty="0">
                <a:latin typeface="+mj-lt"/>
              </a:rPr>
              <a:t>Boston University Medical Center</a:t>
            </a:r>
          </a:p>
          <a:p>
            <a:r>
              <a:rPr lang="en-US" u="none" dirty="0">
                <a:latin typeface="+mj-lt"/>
              </a:rPr>
              <a:t>Boston, </a:t>
            </a:r>
            <a:r>
              <a:rPr lang="en-US" u="none" dirty="0" smtClean="0">
                <a:latin typeface="+mj-lt"/>
              </a:rPr>
              <a:t>Massachusetts</a:t>
            </a:r>
            <a:endParaRPr lang="en-US" u="none" dirty="0">
              <a:latin typeface="+mj-lt"/>
            </a:endParaRPr>
          </a:p>
        </p:txBody>
      </p:sp>
    </p:spTree>
    <p:extLst>
      <p:ext uri="{BB962C8B-B14F-4D97-AF65-F5344CB8AC3E}">
        <p14:creationId xmlns:p14="http://schemas.microsoft.com/office/powerpoint/2010/main" val="2723124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777727" y="1874794"/>
            <a:ext cx="7427680" cy="4568226"/>
            <a:chOff x="777727" y="1342522"/>
            <a:chExt cx="7427680" cy="4568226"/>
          </a:xfrm>
        </p:grpSpPr>
        <p:sp>
          <p:nvSpPr>
            <p:cNvPr id="2" name="Text Box 2"/>
            <p:cNvSpPr txBox="1">
              <a:spLocks noChangeArrowheads="1"/>
            </p:cNvSpPr>
            <p:nvPr/>
          </p:nvSpPr>
          <p:spPr bwMode="auto">
            <a:xfrm>
              <a:off x="777727" y="4367231"/>
              <a:ext cx="399147" cy="246221"/>
            </a:xfrm>
            <a:prstGeom prst="rect">
              <a:avLst/>
            </a:prstGeom>
            <a:noFill/>
            <a:ln w="9525">
              <a:noFill/>
              <a:miter lim="800000"/>
              <a:headEnd/>
              <a:tailEnd/>
            </a:ln>
          </p:spPr>
          <p:txBody>
            <a:bodyPr wrap="none" lIns="0" tIns="0" rIns="0" bIns="0">
              <a:spAutoFit/>
            </a:bodyPr>
            <a:lstStyle/>
            <a:p>
              <a:pPr algn="r" eaLnBrk="0" hangingPunct="0"/>
              <a:r>
                <a:rPr lang="en-GB" sz="1600" u="none" dirty="0" smtClean="0">
                  <a:latin typeface="+mj-lt"/>
                </a:rPr>
                <a:t>0.01</a:t>
              </a:r>
            </a:p>
          </p:txBody>
        </p:sp>
        <p:sp>
          <p:nvSpPr>
            <p:cNvPr id="3" name="Text Box 3"/>
            <p:cNvSpPr txBox="1">
              <a:spLocks noChangeArrowheads="1"/>
            </p:cNvSpPr>
            <p:nvPr/>
          </p:nvSpPr>
          <p:spPr bwMode="auto">
            <a:xfrm>
              <a:off x="793247" y="3617920"/>
              <a:ext cx="399147" cy="246221"/>
            </a:xfrm>
            <a:prstGeom prst="rect">
              <a:avLst/>
            </a:prstGeom>
            <a:noFill/>
            <a:ln w="9525">
              <a:noFill/>
              <a:miter lim="800000"/>
              <a:headEnd/>
              <a:tailEnd/>
            </a:ln>
          </p:spPr>
          <p:txBody>
            <a:bodyPr wrap="none" lIns="0" tIns="0" rIns="0" bIns="0">
              <a:spAutoFit/>
            </a:bodyPr>
            <a:lstStyle/>
            <a:p>
              <a:pPr algn="r" eaLnBrk="0" hangingPunct="0"/>
              <a:r>
                <a:rPr lang="en-GB" sz="1600" u="none" dirty="0" smtClean="0">
                  <a:latin typeface="+mj-lt"/>
                </a:rPr>
                <a:t>0.02</a:t>
              </a:r>
            </a:p>
          </p:txBody>
        </p:sp>
        <p:sp>
          <p:nvSpPr>
            <p:cNvPr id="4" name="Text Box 4"/>
            <p:cNvSpPr txBox="1">
              <a:spLocks noChangeArrowheads="1"/>
            </p:cNvSpPr>
            <p:nvPr/>
          </p:nvSpPr>
          <p:spPr bwMode="auto">
            <a:xfrm>
              <a:off x="779135" y="2868631"/>
              <a:ext cx="399147" cy="246221"/>
            </a:xfrm>
            <a:prstGeom prst="rect">
              <a:avLst/>
            </a:prstGeom>
            <a:noFill/>
            <a:ln w="9525">
              <a:noFill/>
              <a:miter lim="800000"/>
              <a:headEnd/>
              <a:tailEnd/>
            </a:ln>
          </p:spPr>
          <p:txBody>
            <a:bodyPr wrap="none" lIns="0" tIns="0" rIns="0" bIns="0">
              <a:spAutoFit/>
            </a:bodyPr>
            <a:lstStyle/>
            <a:p>
              <a:pPr algn="r" eaLnBrk="0" hangingPunct="0"/>
              <a:r>
                <a:rPr lang="en-GB" sz="1600" u="none" dirty="0" smtClean="0">
                  <a:latin typeface="+mj-lt"/>
                </a:rPr>
                <a:t>0.03</a:t>
              </a:r>
            </a:p>
          </p:txBody>
        </p:sp>
        <p:sp>
          <p:nvSpPr>
            <p:cNvPr id="7" name="Text Box 7"/>
            <p:cNvSpPr txBox="1">
              <a:spLocks noChangeArrowheads="1"/>
            </p:cNvSpPr>
            <p:nvPr/>
          </p:nvSpPr>
          <p:spPr bwMode="auto">
            <a:xfrm>
              <a:off x="779135" y="1419244"/>
              <a:ext cx="399147" cy="246221"/>
            </a:xfrm>
            <a:prstGeom prst="rect">
              <a:avLst/>
            </a:prstGeom>
            <a:noFill/>
            <a:ln w="9525">
              <a:noFill/>
              <a:miter lim="800000"/>
              <a:headEnd/>
              <a:tailEnd/>
            </a:ln>
          </p:spPr>
          <p:txBody>
            <a:bodyPr wrap="none" lIns="0" tIns="0" rIns="0" bIns="0">
              <a:spAutoFit/>
            </a:bodyPr>
            <a:lstStyle/>
            <a:p>
              <a:pPr algn="r" eaLnBrk="0" hangingPunct="0"/>
              <a:r>
                <a:rPr lang="en-GB" sz="1600" u="none" dirty="0" smtClean="0">
                  <a:latin typeface="+mj-lt"/>
                </a:rPr>
                <a:t>0.05</a:t>
              </a:r>
            </a:p>
          </p:txBody>
        </p:sp>
        <p:sp>
          <p:nvSpPr>
            <p:cNvPr id="8" name="Text Box 8"/>
            <p:cNvSpPr txBox="1">
              <a:spLocks noChangeArrowheads="1"/>
            </p:cNvSpPr>
            <p:nvPr/>
          </p:nvSpPr>
          <p:spPr bwMode="auto">
            <a:xfrm>
              <a:off x="779135" y="2105044"/>
              <a:ext cx="399147" cy="246221"/>
            </a:xfrm>
            <a:prstGeom prst="rect">
              <a:avLst/>
            </a:prstGeom>
            <a:noFill/>
            <a:ln w="9525">
              <a:noFill/>
              <a:miter lim="800000"/>
              <a:headEnd/>
              <a:tailEnd/>
            </a:ln>
          </p:spPr>
          <p:txBody>
            <a:bodyPr wrap="none" lIns="0" tIns="0" rIns="0" bIns="0">
              <a:spAutoFit/>
            </a:bodyPr>
            <a:lstStyle/>
            <a:p>
              <a:pPr algn="r" eaLnBrk="0" hangingPunct="0"/>
              <a:r>
                <a:rPr lang="en-GB" sz="1600" u="none" dirty="0" smtClean="0">
                  <a:latin typeface="+mj-lt"/>
                </a:rPr>
                <a:t>0.04</a:t>
              </a:r>
            </a:p>
          </p:txBody>
        </p:sp>
        <p:sp>
          <p:nvSpPr>
            <p:cNvPr id="12" name="Text Box 12"/>
            <p:cNvSpPr txBox="1">
              <a:spLocks noChangeArrowheads="1"/>
            </p:cNvSpPr>
            <p:nvPr/>
          </p:nvSpPr>
          <p:spPr bwMode="auto">
            <a:xfrm>
              <a:off x="4320476" y="5572194"/>
              <a:ext cx="298480" cy="338554"/>
            </a:xfrm>
            <a:prstGeom prst="rect">
              <a:avLst/>
            </a:prstGeom>
            <a:noFill/>
            <a:ln w="9525">
              <a:noFill/>
              <a:miter lim="800000"/>
              <a:headEnd/>
              <a:tailEnd/>
            </a:ln>
          </p:spPr>
          <p:txBody>
            <a:bodyPr wrap="none">
              <a:spAutoFit/>
            </a:bodyPr>
            <a:lstStyle/>
            <a:p>
              <a:pPr eaLnBrk="0" hangingPunct="0"/>
              <a:r>
                <a:rPr lang="en-GB" sz="1600" b="1" u="none" dirty="0" smtClean="0">
                  <a:latin typeface="+mj-lt"/>
                </a:rPr>
                <a:t>y</a:t>
              </a:r>
            </a:p>
          </p:txBody>
        </p:sp>
        <p:sp>
          <p:nvSpPr>
            <p:cNvPr id="13" name="Text Box 13"/>
            <p:cNvSpPr txBox="1">
              <a:spLocks noChangeArrowheads="1"/>
            </p:cNvSpPr>
            <p:nvPr/>
          </p:nvSpPr>
          <p:spPr bwMode="auto">
            <a:xfrm>
              <a:off x="1659510" y="5380124"/>
              <a:ext cx="113814" cy="246221"/>
            </a:xfrm>
            <a:prstGeom prst="rect">
              <a:avLst/>
            </a:prstGeom>
            <a:noFill/>
            <a:ln w="9525">
              <a:noFill/>
              <a:miter lim="800000"/>
              <a:headEnd/>
              <a:tailEnd/>
            </a:ln>
          </p:spPr>
          <p:txBody>
            <a:bodyPr wrap="none" lIns="0" tIns="0" rIns="0" bIns="0">
              <a:spAutoFit/>
            </a:bodyPr>
            <a:lstStyle/>
            <a:p>
              <a:pPr eaLnBrk="0" hangingPunct="0"/>
              <a:r>
                <a:rPr lang="en-GB" sz="1600" u="none" dirty="0" smtClean="0">
                  <a:latin typeface="+mj-lt"/>
                </a:rPr>
                <a:t>0</a:t>
              </a:r>
            </a:p>
          </p:txBody>
        </p:sp>
        <p:sp>
          <p:nvSpPr>
            <p:cNvPr id="14" name="Text Box 14"/>
            <p:cNvSpPr txBox="1">
              <a:spLocks noChangeArrowheads="1"/>
            </p:cNvSpPr>
            <p:nvPr/>
          </p:nvSpPr>
          <p:spPr bwMode="auto">
            <a:xfrm>
              <a:off x="2780207" y="5380124"/>
              <a:ext cx="285335" cy="246221"/>
            </a:xfrm>
            <a:prstGeom prst="rect">
              <a:avLst/>
            </a:prstGeom>
            <a:noFill/>
            <a:ln w="9525">
              <a:noFill/>
              <a:miter lim="800000"/>
              <a:headEnd/>
              <a:tailEnd/>
            </a:ln>
          </p:spPr>
          <p:txBody>
            <a:bodyPr wrap="none" lIns="0" tIns="0" rIns="0" bIns="0">
              <a:spAutoFit/>
            </a:bodyPr>
            <a:lstStyle/>
            <a:p>
              <a:pPr eaLnBrk="0" hangingPunct="0"/>
              <a:r>
                <a:rPr lang="en-GB" sz="1600" u="none" dirty="0" smtClean="0">
                  <a:latin typeface="+mj-lt"/>
                </a:rPr>
                <a:t>0.5</a:t>
              </a:r>
            </a:p>
          </p:txBody>
        </p:sp>
        <p:sp>
          <p:nvSpPr>
            <p:cNvPr id="15" name="Text Box 15"/>
            <p:cNvSpPr txBox="1">
              <a:spLocks noChangeArrowheads="1"/>
            </p:cNvSpPr>
            <p:nvPr/>
          </p:nvSpPr>
          <p:spPr bwMode="auto">
            <a:xfrm>
              <a:off x="3983885" y="5380124"/>
              <a:ext cx="285335" cy="246221"/>
            </a:xfrm>
            <a:prstGeom prst="rect">
              <a:avLst/>
            </a:prstGeom>
            <a:noFill/>
            <a:ln w="9525">
              <a:noFill/>
              <a:miter lim="800000"/>
              <a:headEnd/>
              <a:tailEnd/>
            </a:ln>
          </p:spPr>
          <p:txBody>
            <a:bodyPr wrap="none" lIns="0" tIns="0" rIns="0" bIns="0">
              <a:spAutoFit/>
            </a:bodyPr>
            <a:lstStyle/>
            <a:p>
              <a:pPr eaLnBrk="0" hangingPunct="0"/>
              <a:r>
                <a:rPr lang="en-GB" sz="1600" u="none" dirty="0" smtClean="0">
                  <a:latin typeface="+mj-lt"/>
                </a:rPr>
                <a:t>1.0</a:t>
              </a:r>
            </a:p>
          </p:txBody>
        </p:sp>
        <p:sp>
          <p:nvSpPr>
            <p:cNvPr id="16" name="Text Box 16"/>
            <p:cNvSpPr txBox="1">
              <a:spLocks noChangeArrowheads="1"/>
            </p:cNvSpPr>
            <p:nvPr/>
          </p:nvSpPr>
          <p:spPr bwMode="auto">
            <a:xfrm>
              <a:off x="5188974" y="5380124"/>
              <a:ext cx="285335" cy="246221"/>
            </a:xfrm>
            <a:prstGeom prst="rect">
              <a:avLst/>
            </a:prstGeom>
            <a:noFill/>
            <a:ln w="9525">
              <a:noFill/>
              <a:miter lim="800000"/>
              <a:headEnd/>
              <a:tailEnd/>
            </a:ln>
          </p:spPr>
          <p:txBody>
            <a:bodyPr wrap="none" lIns="0" tIns="0" rIns="0" bIns="0">
              <a:spAutoFit/>
            </a:bodyPr>
            <a:lstStyle/>
            <a:p>
              <a:pPr eaLnBrk="0" hangingPunct="0"/>
              <a:r>
                <a:rPr lang="en-GB" sz="1600" u="none" dirty="0" smtClean="0">
                  <a:latin typeface="+mj-lt"/>
                </a:rPr>
                <a:t>1.5</a:t>
              </a:r>
            </a:p>
          </p:txBody>
        </p:sp>
        <p:sp>
          <p:nvSpPr>
            <p:cNvPr id="17" name="Text Box 17"/>
            <p:cNvSpPr txBox="1">
              <a:spLocks noChangeArrowheads="1"/>
            </p:cNvSpPr>
            <p:nvPr/>
          </p:nvSpPr>
          <p:spPr bwMode="auto">
            <a:xfrm>
              <a:off x="6418049" y="5380124"/>
              <a:ext cx="285335" cy="246221"/>
            </a:xfrm>
            <a:prstGeom prst="rect">
              <a:avLst/>
            </a:prstGeom>
            <a:noFill/>
            <a:ln w="9525">
              <a:noFill/>
              <a:miter lim="800000"/>
              <a:headEnd/>
              <a:tailEnd/>
            </a:ln>
          </p:spPr>
          <p:txBody>
            <a:bodyPr wrap="none" lIns="0" tIns="0" rIns="0" bIns="0">
              <a:spAutoFit/>
            </a:bodyPr>
            <a:lstStyle/>
            <a:p>
              <a:pPr eaLnBrk="0" hangingPunct="0"/>
              <a:r>
                <a:rPr lang="en-GB" sz="1600" u="none" dirty="0" smtClean="0">
                  <a:latin typeface="+mj-lt"/>
                </a:rPr>
                <a:t>2.0</a:t>
              </a:r>
            </a:p>
          </p:txBody>
        </p:sp>
        <p:sp>
          <p:nvSpPr>
            <p:cNvPr id="18" name="Text Box 18"/>
            <p:cNvSpPr txBox="1">
              <a:spLocks noChangeArrowheads="1"/>
            </p:cNvSpPr>
            <p:nvPr/>
          </p:nvSpPr>
          <p:spPr bwMode="auto">
            <a:xfrm>
              <a:off x="7628784" y="5380124"/>
              <a:ext cx="285335" cy="246221"/>
            </a:xfrm>
            <a:prstGeom prst="rect">
              <a:avLst/>
            </a:prstGeom>
            <a:noFill/>
            <a:ln w="9525">
              <a:noFill/>
              <a:miter lim="800000"/>
              <a:headEnd/>
              <a:tailEnd/>
            </a:ln>
          </p:spPr>
          <p:txBody>
            <a:bodyPr wrap="none" lIns="0" tIns="0" rIns="0" bIns="0">
              <a:spAutoFit/>
            </a:bodyPr>
            <a:lstStyle/>
            <a:p>
              <a:pPr eaLnBrk="0" hangingPunct="0"/>
              <a:r>
                <a:rPr lang="en-GB" sz="1600" u="none" dirty="0" smtClean="0">
                  <a:latin typeface="+mj-lt"/>
                </a:rPr>
                <a:t>2.5</a:t>
              </a:r>
            </a:p>
          </p:txBody>
        </p:sp>
        <p:sp>
          <p:nvSpPr>
            <p:cNvPr id="19" name="Text Box 19"/>
            <p:cNvSpPr txBox="1">
              <a:spLocks noChangeArrowheads="1"/>
            </p:cNvSpPr>
            <p:nvPr/>
          </p:nvSpPr>
          <p:spPr bwMode="auto">
            <a:xfrm>
              <a:off x="829454" y="5116531"/>
              <a:ext cx="285335" cy="246221"/>
            </a:xfrm>
            <a:prstGeom prst="rect">
              <a:avLst/>
            </a:prstGeom>
            <a:noFill/>
            <a:ln w="9525">
              <a:noFill/>
              <a:miter lim="800000"/>
              <a:headEnd/>
              <a:tailEnd/>
            </a:ln>
          </p:spPr>
          <p:txBody>
            <a:bodyPr wrap="none" lIns="0" tIns="0" rIns="0" bIns="0">
              <a:spAutoFit/>
            </a:bodyPr>
            <a:lstStyle/>
            <a:p>
              <a:pPr algn="r" eaLnBrk="0" hangingPunct="0"/>
              <a:r>
                <a:rPr lang="en-GB" sz="1600" u="none" dirty="0" smtClean="0">
                  <a:latin typeface="+mj-lt"/>
                </a:rPr>
                <a:t>0.0</a:t>
              </a:r>
            </a:p>
          </p:txBody>
        </p:sp>
        <p:pic>
          <p:nvPicPr>
            <p:cNvPr id="5122" name="Picture 2" descr="C:\Users\cmalone\Desktop\AME\REDRAW\CVN\130324\130324.1 (The return)\Part 1\Slide 2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044" y="1342522"/>
              <a:ext cx="6964363" cy="417195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Line 5"/>
          <p:cNvSpPr>
            <a:spLocks noChangeShapeType="1"/>
          </p:cNvSpPr>
          <p:nvPr/>
        </p:nvSpPr>
        <p:spPr bwMode="auto">
          <a:xfrm rot="5400000">
            <a:off x="1034345" y="2295525"/>
            <a:ext cx="0" cy="0"/>
          </a:xfrm>
          <a:prstGeom prst="line">
            <a:avLst/>
          </a:prstGeom>
          <a:noFill/>
          <a:ln w="9525">
            <a:solidFill>
              <a:schemeClr val="tx1"/>
            </a:solidFill>
            <a:round/>
            <a:headEnd/>
            <a:tailEnd/>
          </a:ln>
        </p:spPr>
        <p:txBody>
          <a:bodyPr wrap="none" lIns="0" tIns="0" rIns="0" bIns="0">
            <a:spAutoFit/>
          </a:bodyPr>
          <a:lstStyle/>
          <a:p>
            <a:endParaRPr lang="en-US" sz="1800" u="none" dirty="0" smtClean="0">
              <a:latin typeface="+mj-lt"/>
            </a:endParaRPr>
          </a:p>
        </p:txBody>
      </p:sp>
      <p:sp>
        <p:nvSpPr>
          <p:cNvPr id="6" name="Line 6"/>
          <p:cNvSpPr>
            <a:spLocks noChangeShapeType="1"/>
          </p:cNvSpPr>
          <p:nvPr/>
        </p:nvSpPr>
        <p:spPr bwMode="auto">
          <a:xfrm rot="5400000">
            <a:off x="1034345" y="1558925"/>
            <a:ext cx="0" cy="0"/>
          </a:xfrm>
          <a:prstGeom prst="line">
            <a:avLst/>
          </a:prstGeom>
          <a:noFill/>
          <a:ln w="9525">
            <a:solidFill>
              <a:schemeClr val="tx1"/>
            </a:solidFill>
            <a:round/>
            <a:headEnd/>
            <a:tailEnd/>
          </a:ln>
        </p:spPr>
        <p:txBody>
          <a:bodyPr wrap="none" lIns="0" tIns="0" rIns="0" bIns="0">
            <a:spAutoFit/>
          </a:bodyPr>
          <a:lstStyle/>
          <a:p>
            <a:endParaRPr lang="en-US" sz="1800" u="none" dirty="0" smtClean="0">
              <a:latin typeface="+mj-lt"/>
            </a:endParaRPr>
          </a:p>
        </p:txBody>
      </p:sp>
      <p:sp>
        <p:nvSpPr>
          <p:cNvPr id="9" name="Text Box 9"/>
          <p:cNvSpPr txBox="1">
            <a:spLocks noChangeArrowheads="1"/>
          </p:cNvSpPr>
          <p:nvPr/>
        </p:nvSpPr>
        <p:spPr bwMode="auto">
          <a:xfrm rot="16200000">
            <a:off x="-866584" y="3844713"/>
            <a:ext cx="2646878" cy="338554"/>
          </a:xfrm>
          <a:prstGeom prst="rect">
            <a:avLst/>
          </a:prstGeom>
          <a:noFill/>
          <a:ln w="9525">
            <a:noFill/>
            <a:miter lim="800000"/>
            <a:headEnd/>
            <a:tailEnd/>
          </a:ln>
        </p:spPr>
        <p:txBody>
          <a:bodyPr wrap="none">
            <a:spAutoFit/>
          </a:bodyPr>
          <a:lstStyle/>
          <a:p>
            <a:pPr eaLnBrk="0" hangingPunct="0"/>
            <a:r>
              <a:rPr lang="en-GB" sz="1600" b="1" u="none" dirty="0" smtClean="0">
                <a:latin typeface="+mj-lt"/>
              </a:rPr>
              <a:t>Cumulative Hazard </a:t>
            </a:r>
            <a:r>
              <a:rPr lang="en-GB" sz="1600" b="1" u="none" dirty="0">
                <a:latin typeface="+mj-lt"/>
              </a:rPr>
              <a:t>R</a:t>
            </a:r>
            <a:r>
              <a:rPr lang="en-GB" sz="1600" b="1" u="none" dirty="0" smtClean="0">
                <a:latin typeface="+mj-lt"/>
              </a:rPr>
              <a:t>ates</a:t>
            </a:r>
          </a:p>
        </p:txBody>
      </p:sp>
      <p:sp>
        <p:nvSpPr>
          <p:cNvPr id="10" name="Text Box 10"/>
          <p:cNvSpPr txBox="1">
            <a:spLocks noChangeArrowheads="1"/>
          </p:cNvSpPr>
          <p:nvPr/>
        </p:nvSpPr>
        <p:spPr bwMode="auto">
          <a:xfrm>
            <a:off x="5474309" y="1314274"/>
            <a:ext cx="2583784" cy="1200329"/>
          </a:xfrm>
          <a:prstGeom prst="rect">
            <a:avLst/>
          </a:prstGeom>
          <a:noFill/>
          <a:ln w="9525">
            <a:noFill/>
            <a:miter lim="800000"/>
            <a:headEnd/>
            <a:tailEnd/>
          </a:ln>
        </p:spPr>
        <p:txBody>
          <a:bodyPr wrap="none">
            <a:spAutoFit/>
          </a:bodyPr>
          <a:lstStyle/>
          <a:p>
            <a:pPr eaLnBrk="0" hangingPunct="0"/>
            <a:r>
              <a:rPr lang="en-GB" sz="1800" b="1" u="none" dirty="0" smtClean="0">
                <a:latin typeface="+mj-lt"/>
              </a:rPr>
              <a:t>RR 0.91</a:t>
            </a:r>
          </a:p>
          <a:p>
            <a:pPr eaLnBrk="0" hangingPunct="0"/>
            <a:r>
              <a:rPr lang="en-GB" sz="1800" b="1" u="none" dirty="0" smtClean="0">
                <a:latin typeface="+mj-lt"/>
              </a:rPr>
              <a:t>(95% CI: 0.74-1.11)</a:t>
            </a:r>
          </a:p>
          <a:p>
            <a:pPr eaLnBrk="0" hangingPunct="0"/>
            <a:r>
              <a:rPr lang="en-GB" sz="1800" b="1" i="1" u="none" dirty="0" smtClean="0">
                <a:latin typeface="+mj-lt"/>
              </a:rPr>
              <a:t>P </a:t>
            </a:r>
            <a:r>
              <a:rPr lang="en-GB" sz="1800" b="1" u="none" dirty="0" smtClean="0">
                <a:latin typeface="+mj-lt"/>
              </a:rPr>
              <a:t>&lt; .001 (</a:t>
            </a:r>
            <a:r>
              <a:rPr lang="en-GB" sz="1600" b="1" u="none" dirty="0" smtClean="0">
                <a:latin typeface="+mj-lt"/>
              </a:rPr>
              <a:t>noninferiority</a:t>
            </a:r>
            <a:r>
              <a:rPr lang="en-GB" sz="1800" b="1" u="none" dirty="0" smtClean="0">
                <a:latin typeface="+mj-lt"/>
              </a:rPr>
              <a:t>)</a:t>
            </a:r>
          </a:p>
          <a:p>
            <a:pPr eaLnBrk="0" hangingPunct="0"/>
            <a:r>
              <a:rPr lang="en-GB" sz="1800" b="1" i="1" u="none" dirty="0" smtClean="0">
                <a:latin typeface="+mj-lt"/>
              </a:rPr>
              <a:t>P</a:t>
            </a:r>
            <a:r>
              <a:rPr lang="en-GB" sz="1800" b="1" u="none" dirty="0" smtClean="0">
                <a:latin typeface="+mj-lt"/>
              </a:rPr>
              <a:t> = .34   (</a:t>
            </a:r>
            <a:r>
              <a:rPr lang="en-GB" sz="1600" b="1" u="none" dirty="0" smtClean="0">
                <a:latin typeface="+mj-lt"/>
              </a:rPr>
              <a:t>superiority</a:t>
            </a:r>
            <a:r>
              <a:rPr lang="en-GB" sz="1800" b="1" u="none" dirty="0" smtClean="0">
                <a:latin typeface="+mj-lt"/>
              </a:rPr>
              <a:t>)</a:t>
            </a:r>
          </a:p>
        </p:txBody>
      </p:sp>
      <p:sp>
        <p:nvSpPr>
          <p:cNvPr id="11" name="Text Box 11"/>
          <p:cNvSpPr txBox="1">
            <a:spLocks noChangeArrowheads="1"/>
          </p:cNvSpPr>
          <p:nvPr/>
        </p:nvSpPr>
        <p:spPr bwMode="auto">
          <a:xfrm>
            <a:off x="1443885" y="3688527"/>
            <a:ext cx="2540000" cy="923330"/>
          </a:xfrm>
          <a:prstGeom prst="rect">
            <a:avLst/>
          </a:prstGeom>
          <a:noFill/>
          <a:ln w="9525">
            <a:noFill/>
            <a:miter lim="800000"/>
            <a:headEnd/>
            <a:tailEnd/>
          </a:ln>
        </p:spPr>
        <p:txBody>
          <a:bodyPr>
            <a:spAutoFit/>
          </a:bodyPr>
          <a:lstStyle/>
          <a:p>
            <a:pPr eaLnBrk="0" hangingPunct="0"/>
            <a:r>
              <a:rPr lang="en-GB" sz="1800" b="1" u="none" dirty="0" smtClean="0">
                <a:latin typeface="+mj-lt"/>
              </a:rPr>
              <a:t>RR 0.66</a:t>
            </a:r>
          </a:p>
          <a:p>
            <a:pPr eaLnBrk="0" hangingPunct="0"/>
            <a:r>
              <a:rPr lang="en-GB" sz="1800" b="1" u="none" dirty="0" smtClean="0">
                <a:latin typeface="+mj-lt"/>
              </a:rPr>
              <a:t>(95% CI: 0.53-0.82)</a:t>
            </a:r>
          </a:p>
          <a:p>
            <a:pPr eaLnBrk="0" hangingPunct="0"/>
            <a:r>
              <a:rPr lang="en-GB" sz="1800" b="1" i="1" u="none" dirty="0" smtClean="0">
                <a:latin typeface="+mj-lt"/>
              </a:rPr>
              <a:t>P</a:t>
            </a:r>
            <a:r>
              <a:rPr lang="en-GB" sz="1800" b="1" u="none" dirty="0" smtClean="0">
                <a:latin typeface="+mj-lt"/>
              </a:rPr>
              <a:t> &lt; .001 (</a:t>
            </a:r>
            <a:r>
              <a:rPr lang="en-GB" sz="1600" b="1" u="none" dirty="0" smtClean="0">
                <a:latin typeface="+mj-lt"/>
              </a:rPr>
              <a:t>superiority</a:t>
            </a:r>
            <a:r>
              <a:rPr lang="en-GB" sz="1800" b="1" u="none" dirty="0" smtClean="0">
                <a:latin typeface="+mj-lt"/>
              </a:rPr>
              <a:t>)</a:t>
            </a:r>
          </a:p>
        </p:txBody>
      </p:sp>
      <p:sp>
        <p:nvSpPr>
          <p:cNvPr id="54" name="Rectangle 55"/>
          <p:cNvSpPr>
            <a:spLocks noGrp="1" noChangeArrowheads="1"/>
          </p:cNvSpPr>
          <p:nvPr>
            <p:ph type="title"/>
          </p:nvPr>
        </p:nvSpPr>
        <p:spPr>
          <a:xfrm>
            <a:off x="317881" y="122828"/>
            <a:ext cx="7772400" cy="829101"/>
          </a:xfrm>
        </p:spPr>
        <p:txBody>
          <a:bodyPr/>
          <a:lstStyle/>
          <a:p>
            <a:pPr eaLnBrk="1" hangingPunct="1"/>
            <a:r>
              <a:rPr lang="de-DE" sz="3600" b="1" dirty="0" smtClean="0"/>
              <a:t>RE-LY Time to </a:t>
            </a:r>
            <a:r>
              <a:rPr lang="de-DE" dirty="0"/>
              <a:t>F</a:t>
            </a:r>
            <a:r>
              <a:rPr lang="de-DE" sz="3600" b="1" dirty="0" smtClean="0"/>
              <a:t>irst </a:t>
            </a:r>
            <a:r>
              <a:rPr lang="de-DE" dirty="0"/>
              <a:t>S</a:t>
            </a:r>
            <a:r>
              <a:rPr lang="de-DE" sz="3600" b="1" dirty="0" smtClean="0"/>
              <a:t>troke / SEE</a:t>
            </a:r>
          </a:p>
        </p:txBody>
      </p:sp>
      <p:sp>
        <p:nvSpPr>
          <p:cNvPr id="55" name="Text Box 56"/>
          <p:cNvSpPr txBox="1">
            <a:spLocks noChangeArrowheads="1"/>
          </p:cNvSpPr>
          <p:nvPr/>
        </p:nvSpPr>
        <p:spPr bwMode="auto">
          <a:xfrm>
            <a:off x="5" y="6557546"/>
            <a:ext cx="7818967" cy="338554"/>
          </a:xfrm>
          <a:prstGeom prst="rect">
            <a:avLst/>
          </a:prstGeom>
          <a:noFill/>
          <a:ln w="9525">
            <a:noFill/>
            <a:miter lim="800000"/>
            <a:headEnd/>
            <a:tailEnd/>
          </a:ln>
        </p:spPr>
        <p:txBody>
          <a:bodyPr>
            <a:spAutoFit/>
          </a:bodyPr>
          <a:lstStyle/>
          <a:p>
            <a:pPr eaLnBrk="0" hangingPunct="0"/>
            <a:r>
              <a:rPr lang="de-DE" sz="1600" u="none" dirty="0">
                <a:latin typeface="+mj-lt"/>
              </a:rPr>
              <a:t>Connolly SJ, et al. </a:t>
            </a:r>
            <a:r>
              <a:rPr lang="de-DE" sz="1600" i="1" u="none" dirty="0">
                <a:latin typeface="+mj-lt"/>
              </a:rPr>
              <a:t>N Engl J Med</a:t>
            </a:r>
            <a:r>
              <a:rPr lang="de-DE" sz="1600" u="none" dirty="0">
                <a:latin typeface="+mj-lt"/>
              </a:rPr>
              <a:t>. </a:t>
            </a:r>
            <a:r>
              <a:rPr lang="de-DE" sz="1600" u="none" dirty="0" smtClean="0">
                <a:latin typeface="+mj-lt"/>
              </a:rPr>
              <a:t>2009;361:1139-1151.</a:t>
            </a:r>
            <a:r>
              <a:rPr lang="de-DE" sz="1600" u="none" baseline="30000" dirty="0" smtClean="0">
                <a:latin typeface="+mj-lt"/>
              </a:rPr>
              <a:t>[14]</a:t>
            </a:r>
            <a:endParaRPr lang="de-DE" sz="1600" u="none" dirty="0" smtClean="0">
              <a:latin typeface="+mj-lt"/>
            </a:endParaRPr>
          </a:p>
        </p:txBody>
      </p:sp>
      <p:sp>
        <p:nvSpPr>
          <p:cNvPr id="56" name="Rectangle 58"/>
          <p:cNvSpPr>
            <a:spLocks noChangeArrowheads="1"/>
          </p:cNvSpPr>
          <p:nvPr/>
        </p:nvSpPr>
        <p:spPr bwMode="auto">
          <a:xfrm>
            <a:off x="8111554" y="2176463"/>
            <a:ext cx="934156" cy="641350"/>
          </a:xfrm>
          <a:prstGeom prst="rect">
            <a:avLst/>
          </a:prstGeom>
          <a:noFill/>
          <a:ln w="9525">
            <a:noFill/>
            <a:miter lim="800000"/>
            <a:headEnd/>
            <a:tailEnd/>
          </a:ln>
        </p:spPr>
        <p:txBody>
          <a:bodyPr>
            <a:spAutoFit/>
          </a:bodyPr>
          <a:lstStyle/>
          <a:p>
            <a:pPr eaLnBrk="0" hangingPunct="0"/>
            <a:r>
              <a:rPr lang="en-GB" sz="1800" b="1" u="none" dirty="0" smtClean="0">
                <a:latin typeface="+mj-lt"/>
              </a:rPr>
              <a:t>RRR</a:t>
            </a:r>
          </a:p>
          <a:p>
            <a:pPr eaLnBrk="0" hangingPunct="0"/>
            <a:r>
              <a:rPr lang="en-GB" sz="1800" b="1" u="none" dirty="0" smtClean="0">
                <a:latin typeface="+mj-lt"/>
              </a:rPr>
              <a:t>34%</a:t>
            </a:r>
            <a:endParaRPr lang="en-US" sz="1800" b="1" u="none" dirty="0" smtClean="0">
              <a:latin typeface="+mj-lt"/>
            </a:endParaRPr>
          </a:p>
        </p:txBody>
      </p:sp>
      <p:sp>
        <p:nvSpPr>
          <p:cNvPr id="57" name="Line 59"/>
          <p:cNvSpPr>
            <a:spLocks noChangeShapeType="1"/>
          </p:cNvSpPr>
          <p:nvPr/>
        </p:nvSpPr>
        <p:spPr bwMode="auto">
          <a:xfrm flipH="1">
            <a:off x="8115301" y="1974857"/>
            <a:ext cx="0" cy="1079493"/>
          </a:xfrm>
          <a:prstGeom prst="line">
            <a:avLst/>
          </a:prstGeom>
          <a:noFill/>
          <a:ln w="38100">
            <a:solidFill>
              <a:schemeClr val="tx1"/>
            </a:solidFill>
            <a:round/>
            <a:headEnd/>
            <a:tailEnd type="triangle" w="med" len="med"/>
          </a:ln>
        </p:spPr>
        <p:txBody>
          <a:bodyPr/>
          <a:lstStyle/>
          <a:p>
            <a:endParaRPr lang="en-US" sz="1800" u="none" dirty="0" smtClean="0">
              <a:latin typeface="+mj-lt"/>
            </a:endParaRPr>
          </a:p>
        </p:txBody>
      </p:sp>
      <p:grpSp>
        <p:nvGrpSpPr>
          <p:cNvPr id="20" name="Group 19"/>
          <p:cNvGrpSpPr/>
          <p:nvPr/>
        </p:nvGrpSpPr>
        <p:grpSpPr>
          <a:xfrm>
            <a:off x="1659508" y="1901094"/>
            <a:ext cx="3529465" cy="859332"/>
            <a:chOff x="1659509" y="1092184"/>
            <a:chExt cx="3529465" cy="859332"/>
          </a:xfrm>
        </p:grpSpPr>
        <p:grpSp>
          <p:nvGrpSpPr>
            <p:cNvPr id="63" name="Group 62"/>
            <p:cNvGrpSpPr/>
            <p:nvPr/>
          </p:nvGrpSpPr>
          <p:grpSpPr>
            <a:xfrm>
              <a:off x="1659509" y="1096687"/>
              <a:ext cx="3529465" cy="854829"/>
              <a:chOff x="1392071" y="2614612"/>
              <a:chExt cx="3672132" cy="854829"/>
            </a:xfrm>
          </p:grpSpPr>
          <p:sp>
            <p:nvSpPr>
              <p:cNvPr id="36" name="Text Box 36"/>
              <p:cNvSpPr txBox="1">
                <a:spLocks noChangeArrowheads="1"/>
              </p:cNvSpPr>
              <p:nvPr/>
            </p:nvSpPr>
            <p:spPr bwMode="auto">
              <a:xfrm>
                <a:off x="1918081" y="2638444"/>
                <a:ext cx="3146122" cy="830997"/>
              </a:xfrm>
              <a:prstGeom prst="rect">
                <a:avLst/>
              </a:prstGeom>
              <a:noFill/>
              <a:ln w="9525">
                <a:noFill/>
                <a:miter lim="800000"/>
                <a:headEnd/>
                <a:tailEnd/>
              </a:ln>
            </p:spPr>
            <p:txBody>
              <a:bodyPr wrap="square">
                <a:spAutoFit/>
              </a:bodyPr>
              <a:lstStyle/>
              <a:p>
                <a:pPr eaLnBrk="0" hangingPunct="0"/>
                <a:r>
                  <a:rPr lang="en-GB" sz="1600" b="1" u="none" dirty="0" smtClean="0">
                    <a:latin typeface="+mj-lt"/>
                  </a:rPr>
                  <a:t>Warfarin</a:t>
                </a:r>
              </a:p>
              <a:p>
                <a:pPr eaLnBrk="0" hangingPunct="0"/>
                <a:r>
                  <a:rPr lang="en-GB" sz="1600" b="1" u="none" dirty="0" smtClean="0">
                    <a:latin typeface="+mj-lt"/>
                  </a:rPr>
                  <a:t>Dabigatran  110 mg</a:t>
                </a:r>
              </a:p>
              <a:p>
                <a:pPr eaLnBrk="0" hangingPunct="0"/>
                <a:r>
                  <a:rPr lang="en-GB" sz="1600" b="1" u="none" dirty="0" smtClean="0">
                    <a:latin typeface="+mj-lt"/>
                  </a:rPr>
                  <a:t>Dabigatran  150 mg</a:t>
                </a:r>
              </a:p>
            </p:txBody>
          </p:sp>
          <p:sp>
            <p:nvSpPr>
              <p:cNvPr id="37" name="Line 37"/>
              <p:cNvSpPr>
                <a:spLocks noChangeShapeType="1"/>
              </p:cNvSpPr>
              <p:nvPr/>
            </p:nvSpPr>
            <p:spPr bwMode="auto">
              <a:xfrm>
                <a:off x="1532961" y="2777508"/>
                <a:ext cx="313267" cy="0"/>
              </a:xfrm>
              <a:prstGeom prst="line">
                <a:avLst/>
              </a:prstGeom>
              <a:noFill/>
              <a:ln w="38100">
                <a:solidFill>
                  <a:schemeClr val="accent1"/>
                </a:solidFill>
                <a:round/>
                <a:headEnd/>
                <a:tailEnd/>
              </a:ln>
            </p:spPr>
            <p:txBody>
              <a:bodyPr/>
              <a:lstStyle/>
              <a:p>
                <a:endParaRPr lang="en-US" sz="1800" u="none" dirty="0" smtClean="0">
                  <a:latin typeface="+mj-lt"/>
                </a:endParaRPr>
              </a:p>
            </p:txBody>
          </p:sp>
          <p:sp>
            <p:nvSpPr>
              <p:cNvPr id="38" name="Line 38"/>
              <p:cNvSpPr>
                <a:spLocks noChangeShapeType="1"/>
              </p:cNvSpPr>
              <p:nvPr/>
            </p:nvSpPr>
            <p:spPr bwMode="auto">
              <a:xfrm>
                <a:off x="1532961" y="3031508"/>
                <a:ext cx="313267" cy="0"/>
              </a:xfrm>
              <a:prstGeom prst="line">
                <a:avLst/>
              </a:prstGeom>
              <a:noFill/>
              <a:ln w="38100">
                <a:solidFill>
                  <a:schemeClr val="tx1"/>
                </a:solidFill>
                <a:round/>
                <a:headEnd/>
                <a:tailEnd/>
              </a:ln>
            </p:spPr>
            <p:txBody>
              <a:bodyPr/>
              <a:lstStyle/>
              <a:p>
                <a:endParaRPr lang="en-US" sz="1800" u="none" dirty="0" smtClean="0">
                  <a:latin typeface="+mj-lt"/>
                </a:endParaRPr>
              </a:p>
            </p:txBody>
          </p:sp>
          <p:sp>
            <p:nvSpPr>
              <p:cNvPr id="39" name="Line 39"/>
              <p:cNvSpPr>
                <a:spLocks noChangeShapeType="1"/>
              </p:cNvSpPr>
              <p:nvPr/>
            </p:nvSpPr>
            <p:spPr bwMode="auto">
              <a:xfrm>
                <a:off x="1532961" y="3272808"/>
                <a:ext cx="313267" cy="0"/>
              </a:xfrm>
              <a:prstGeom prst="line">
                <a:avLst/>
              </a:prstGeom>
              <a:noFill/>
              <a:ln w="38100">
                <a:solidFill>
                  <a:schemeClr val="accent5"/>
                </a:solidFill>
                <a:round/>
                <a:headEnd/>
                <a:tailEnd/>
              </a:ln>
            </p:spPr>
            <p:txBody>
              <a:bodyPr/>
              <a:lstStyle/>
              <a:p>
                <a:endParaRPr lang="en-US" sz="1800" u="none" dirty="0" smtClean="0">
                  <a:latin typeface="+mj-lt"/>
                </a:endParaRPr>
              </a:p>
            </p:txBody>
          </p:sp>
          <p:sp>
            <p:nvSpPr>
              <p:cNvPr id="62" name="Rectangle 61"/>
              <p:cNvSpPr/>
              <p:nvPr/>
            </p:nvSpPr>
            <p:spPr bwMode="auto">
              <a:xfrm>
                <a:off x="1392071" y="2614612"/>
                <a:ext cx="3672131" cy="85482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grpSp>
        <p:sp>
          <p:nvSpPr>
            <p:cNvPr id="58" name="Text Box 60"/>
            <p:cNvSpPr txBox="1">
              <a:spLocks noChangeArrowheads="1"/>
            </p:cNvSpPr>
            <p:nvPr/>
          </p:nvSpPr>
          <p:spPr bwMode="auto">
            <a:xfrm>
              <a:off x="4257862" y="1588400"/>
              <a:ext cx="751296" cy="338554"/>
            </a:xfrm>
            <a:prstGeom prst="rect">
              <a:avLst/>
            </a:prstGeom>
            <a:noFill/>
            <a:ln w="25400" algn="ctr">
              <a:noFill/>
              <a:miter lim="800000"/>
              <a:headEnd/>
              <a:tailEnd/>
            </a:ln>
          </p:spPr>
          <p:txBody>
            <a:bodyPr wrap="none">
              <a:spAutoFit/>
            </a:bodyPr>
            <a:lstStyle/>
            <a:p>
              <a:r>
                <a:rPr lang="en-US" sz="1600" b="1" u="none" dirty="0" smtClean="0">
                  <a:latin typeface="+mj-lt"/>
                </a:rPr>
                <a:t>1.11%</a:t>
              </a:r>
            </a:p>
          </p:txBody>
        </p:sp>
        <p:sp>
          <p:nvSpPr>
            <p:cNvPr id="59" name="Text Box 61"/>
            <p:cNvSpPr txBox="1">
              <a:spLocks noChangeArrowheads="1"/>
            </p:cNvSpPr>
            <p:nvPr/>
          </p:nvSpPr>
          <p:spPr bwMode="auto">
            <a:xfrm>
              <a:off x="4248339" y="1092184"/>
              <a:ext cx="766557" cy="338554"/>
            </a:xfrm>
            <a:prstGeom prst="rect">
              <a:avLst/>
            </a:prstGeom>
            <a:noFill/>
            <a:ln w="25400" algn="ctr">
              <a:noFill/>
              <a:miter lim="800000"/>
              <a:headEnd/>
              <a:tailEnd/>
            </a:ln>
          </p:spPr>
          <p:txBody>
            <a:bodyPr wrap="none">
              <a:spAutoFit/>
            </a:bodyPr>
            <a:lstStyle/>
            <a:p>
              <a:r>
                <a:rPr lang="en-US" sz="1600" b="1" u="none" dirty="0" smtClean="0">
                  <a:latin typeface="+mj-lt"/>
                </a:rPr>
                <a:t>1.69%</a:t>
              </a:r>
            </a:p>
          </p:txBody>
        </p:sp>
        <p:sp>
          <p:nvSpPr>
            <p:cNvPr id="60" name="Text Box 62"/>
            <p:cNvSpPr txBox="1">
              <a:spLocks noChangeArrowheads="1"/>
            </p:cNvSpPr>
            <p:nvPr/>
          </p:nvSpPr>
          <p:spPr bwMode="auto">
            <a:xfrm>
              <a:off x="4248340" y="1329140"/>
              <a:ext cx="766557" cy="338554"/>
            </a:xfrm>
            <a:prstGeom prst="rect">
              <a:avLst/>
            </a:prstGeom>
            <a:noFill/>
            <a:ln w="25400" algn="ctr">
              <a:noFill/>
              <a:miter lim="800000"/>
              <a:headEnd/>
              <a:tailEnd/>
            </a:ln>
          </p:spPr>
          <p:txBody>
            <a:bodyPr wrap="none">
              <a:spAutoFit/>
            </a:bodyPr>
            <a:lstStyle/>
            <a:p>
              <a:r>
                <a:rPr lang="en-US" sz="1600" b="1" u="none" dirty="0" smtClean="0">
                  <a:latin typeface="+mj-lt"/>
                </a:rPr>
                <a:t>1.53%</a:t>
              </a:r>
            </a:p>
          </p:txBody>
        </p:sp>
      </p:grpSp>
    </p:spTree>
    <p:extLst>
      <p:ext uri="{BB962C8B-B14F-4D97-AF65-F5344CB8AC3E}">
        <p14:creationId xmlns:p14="http://schemas.microsoft.com/office/powerpoint/2010/main" val="2398621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27552" y="187671"/>
            <a:ext cx="8359248" cy="1190625"/>
          </a:xfrm>
          <a:prstGeom prst="rect">
            <a:avLst/>
          </a:prstGeom>
          <a:noFill/>
          <a:ln w="9525">
            <a:noFill/>
            <a:miter lim="800000"/>
            <a:headEnd/>
            <a:tailEnd/>
          </a:ln>
        </p:spPr>
        <p:txBody>
          <a:bodyPr wrap="square">
            <a:spAutoFit/>
          </a:bodyPr>
          <a:lstStyle/>
          <a:p>
            <a:pPr eaLnBrk="0" hangingPunct="0"/>
            <a:r>
              <a:rPr lang="en-US" sz="3600" b="1" u="none" dirty="0" smtClean="0">
                <a:solidFill>
                  <a:schemeClr val="accent1"/>
                </a:solidFill>
                <a:latin typeface="+mj-lt"/>
                <a:cs typeface="Arial" pitchFamily="34" charset="0"/>
              </a:rPr>
              <a:t>Incidence of Major Hemorrhage:</a:t>
            </a:r>
          </a:p>
          <a:p>
            <a:pPr eaLnBrk="0" hangingPunct="0"/>
            <a:r>
              <a:rPr lang="en-US" sz="3600" b="1" u="none" dirty="0" smtClean="0">
                <a:solidFill>
                  <a:schemeClr val="accent1"/>
                </a:solidFill>
                <a:latin typeface="+mj-lt"/>
                <a:cs typeface="Arial" pitchFamily="34" charset="0"/>
              </a:rPr>
              <a:t>Dabigatran vs Warfarin (RE-LY)</a:t>
            </a:r>
          </a:p>
        </p:txBody>
      </p:sp>
      <p:sp>
        <p:nvSpPr>
          <p:cNvPr id="7" name="Rectangle 9"/>
          <p:cNvSpPr>
            <a:spLocks noChangeArrowheads="1"/>
          </p:cNvSpPr>
          <p:nvPr/>
        </p:nvSpPr>
        <p:spPr bwMode="auto">
          <a:xfrm>
            <a:off x="869746" y="5150068"/>
            <a:ext cx="7430443" cy="1046440"/>
          </a:xfrm>
          <a:prstGeom prst="rect">
            <a:avLst/>
          </a:prstGeom>
          <a:noFill/>
          <a:ln w="9525">
            <a:noFill/>
            <a:miter lim="800000"/>
            <a:headEnd/>
            <a:tailEnd/>
          </a:ln>
        </p:spPr>
        <p:txBody>
          <a:bodyPr wrap="square">
            <a:spAutoFit/>
          </a:bodyPr>
          <a:lstStyle/>
          <a:p>
            <a:pPr eaLnBrk="0" hangingPunct="0"/>
            <a:r>
              <a:rPr lang="en-GB" sz="2000" u="none" dirty="0" smtClean="0">
                <a:latin typeface="+mj-lt"/>
                <a:ea typeface="MS PGothic" pitchFamily="34" charset="-128"/>
              </a:rPr>
              <a:t>*Dabigatran 110-mg dose associated with a 20% RRR in major hemorrhage compared with warfarin.</a:t>
            </a:r>
          </a:p>
          <a:p>
            <a:pPr eaLnBrk="0" hangingPunct="0"/>
            <a:endParaRPr lang="en-GB" sz="2200" u="none" dirty="0" smtClean="0">
              <a:latin typeface="+mj-lt"/>
              <a:ea typeface="MS PGothic" pitchFamily="34" charset="-128"/>
            </a:endParaRPr>
          </a:p>
        </p:txBody>
      </p:sp>
      <p:sp>
        <p:nvSpPr>
          <p:cNvPr id="8" name="TextBox 7"/>
          <p:cNvSpPr txBox="1">
            <a:spLocks noChangeArrowheads="1"/>
          </p:cNvSpPr>
          <p:nvPr/>
        </p:nvSpPr>
        <p:spPr bwMode="auto">
          <a:xfrm>
            <a:off x="885513" y="5850560"/>
            <a:ext cx="7600724" cy="707886"/>
          </a:xfrm>
          <a:prstGeom prst="rect">
            <a:avLst/>
          </a:prstGeom>
          <a:noFill/>
          <a:ln w="9525">
            <a:noFill/>
            <a:miter lim="800000"/>
            <a:headEnd/>
            <a:tailEnd/>
          </a:ln>
        </p:spPr>
        <p:txBody>
          <a:bodyPr wrap="square">
            <a:spAutoFit/>
          </a:bodyPr>
          <a:lstStyle/>
          <a:p>
            <a:r>
              <a:rPr lang="en-GB" sz="2000" u="none" dirty="0" smtClean="0">
                <a:latin typeface="+mj-lt"/>
                <a:ea typeface="MS PGothic" pitchFamily="34" charset="-128"/>
              </a:rPr>
              <a:t>More GI bleeds with 150-mg dose compared with warfarin</a:t>
            </a:r>
            <a:r>
              <a:rPr lang="en-GB" sz="2200" u="none" dirty="0" smtClean="0">
                <a:latin typeface="+mj-lt"/>
                <a:ea typeface="MS PGothic" pitchFamily="34" charset="-128"/>
              </a:rPr>
              <a:t>.</a:t>
            </a:r>
            <a:endParaRPr lang="en-US" sz="2200" u="none" dirty="0" smtClean="0">
              <a:latin typeface="+mj-lt"/>
              <a:ea typeface="MS PGothic" pitchFamily="34" charset="-128"/>
            </a:endParaRPr>
          </a:p>
          <a:p>
            <a:endParaRPr lang="en-US" sz="1800" u="none" dirty="0" smtClean="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2541596173"/>
              </p:ext>
            </p:extLst>
          </p:nvPr>
        </p:nvGraphicFramePr>
        <p:xfrm>
          <a:off x="1035269" y="1884758"/>
          <a:ext cx="7241628" cy="2907958"/>
        </p:xfrm>
        <a:graphic>
          <a:graphicData uri="http://schemas.openxmlformats.org/drawingml/2006/table">
            <a:tbl>
              <a:tblPr firstRow="1" bandRow="1">
                <a:tableStyleId>{5C22544A-7EE6-4342-B048-85BDC9FD1C3A}</a:tableStyleId>
              </a:tblPr>
              <a:tblGrid>
                <a:gridCol w="1810407"/>
                <a:gridCol w="1810407"/>
                <a:gridCol w="1810407"/>
                <a:gridCol w="1810407"/>
              </a:tblGrid>
              <a:tr h="567596">
                <a:tc>
                  <a:txBody>
                    <a:bodyPr/>
                    <a:lstStyle/>
                    <a:p>
                      <a:endParaRPr lang="en-US" sz="2800" dirty="0">
                        <a:solidFill>
                          <a:schemeClr val="tx1"/>
                        </a:solidFill>
                      </a:endParaRPr>
                    </a:p>
                  </a:txBody>
                  <a:tcP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Rate</a:t>
                      </a:r>
                      <a:endParaRPr lang="en-US" sz="2800" dirty="0">
                        <a:solidFill>
                          <a:schemeClr val="tx1"/>
                        </a:solidFill>
                      </a:endParaRPr>
                    </a:p>
                  </a:txBody>
                  <a:tcPr anchor="b">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RR</a:t>
                      </a:r>
                      <a:endParaRPr lang="en-US" sz="2800" dirty="0">
                        <a:solidFill>
                          <a:schemeClr val="tx1"/>
                        </a:solidFill>
                      </a:endParaRPr>
                    </a:p>
                  </a:txBody>
                  <a:tcPr anchor="b">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i="1" dirty="0" smtClean="0">
                          <a:solidFill>
                            <a:schemeClr val="tx1"/>
                          </a:solidFill>
                        </a:rPr>
                        <a:t>P</a:t>
                      </a:r>
                      <a:endParaRPr lang="en-US" sz="2800" b="1" i="1" dirty="0">
                        <a:solidFill>
                          <a:schemeClr val="tx1"/>
                        </a:solidFill>
                      </a:endParaRPr>
                    </a:p>
                  </a:txBody>
                  <a:tcPr anchor="b">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886383">
                <a:tc>
                  <a:txBody>
                    <a:bodyPr/>
                    <a:lstStyle/>
                    <a:p>
                      <a:r>
                        <a:rPr lang="en-US" sz="2400" dirty="0" smtClean="0">
                          <a:solidFill>
                            <a:schemeClr val="tx1"/>
                          </a:solidFill>
                        </a:rPr>
                        <a:t>*Dabigatran</a:t>
                      </a:r>
                      <a:r>
                        <a:rPr lang="en-US" sz="2400" baseline="0" dirty="0" smtClean="0">
                          <a:solidFill>
                            <a:schemeClr val="tx1"/>
                          </a:solidFill>
                        </a:rPr>
                        <a:t> 110 mg BID</a:t>
                      </a:r>
                      <a:endParaRPr lang="en-US" sz="2400"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2400" dirty="0" smtClean="0">
                          <a:solidFill>
                            <a:schemeClr val="tx1"/>
                          </a:solidFill>
                        </a:rPr>
                        <a:t>2.71%</a:t>
                      </a:r>
                      <a:endParaRPr lang="en-US" sz="2400"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2400" dirty="0" smtClean="0">
                          <a:solidFill>
                            <a:schemeClr val="tx1"/>
                          </a:solidFill>
                        </a:rPr>
                        <a:t>0.80</a:t>
                      </a:r>
                      <a:endParaRPr lang="en-US" sz="2400"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2400" dirty="0" smtClean="0">
                          <a:solidFill>
                            <a:schemeClr val="tx1"/>
                          </a:solidFill>
                        </a:rPr>
                        <a:t>.003</a:t>
                      </a:r>
                      <a:r>
                        <a:rPr lang="en-US" sz="2400" baseline="0" dirty="0" smtClean="0">
                          <a:solidFill>
                            <a:schemeClr val="tx1"/>
                          </a:solidFill>
                        </a:rPr>
                        <a:t> (sup)</a:t>
                      </a:r>
                      <a:endParaRPr lang="en-US" sz="2400"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r>
              <a:tr h="886383">
                <a:tc>
                  <a:txBody>
                    <a:bodyPr/>
                    <a:lstStyle/>
                    <a:p>
                      <a:r>
                        <a:rPr lang="en-US" sz="2400" dirty="0" smtClean="0">
                          <a:solidFill>
                            <a:schemeClr val="tx1"/>
                          </a:solidFill>
                        </a:rPr>
                        <a:t>Dabigatran</a:t>
                      </a:r>
                      <a:r>
                        <a:rPr lang="en-US" sz="2400" baseline="0" dirty="0" smtClean="0">
                          <a:solidFill>
                            <a:schemeClr val="tx1"/>
                          </a:solidFill>
                        </a:rPr>
                        <a:t> 150 mg BID</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3.11%</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0.93</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.31</a:t>
                      </a:r>
                      <a:r>
                        <a:rPr lang="en-US" sz="2400" baseline="0" dirty="0" smtClean="0">
                          <a:solidFill>
                            <a:schemeClr val="tx1"/>
                          </a:solidFill>
                        </a:rPr>
                        <a:t> (sup)</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67596">
                <a:tc>
                  <a:txBody>
                    <a:bodyPr/>
                    <a:lstStyle/>
                    <a:p>
                      <a:r>
                        <a:rPr lang="en-US" sz="2400" dirty="0" smtClean="0">
                          <a:solidFill>
                            <a:schemeClr val="tx1"/>
                          </a:solidFill>
                        </a:rPr>
                        <a:t>Warfarin</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2400" dirty="0" smtClean="0">
                          <a:solidFill>
                            <a:schemeClr val="tx1"/>
                          </a:solidFill>
                        </a:rPr>
                        <a:t>3.36%</a:t>
                      </a: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6" name="Text Box 56"/>
          <p:cNvSpPr txBox="1">
            <a:spLocks noChangeArrowheads="1"/>
          </p:cNvSpPr>
          <p:nvPr/>
        </p:nvSpPr>
        <p:spPr bwMode="auto">
          <a:xfrm>
            <a:off x="5" y="6557546"/>
            <a:ext cx="7818967" cy="338554"/>
          </a:xfrm>
          <a:prstGeom prst="rect">
            <a:avLst/>
          </a:prstGeom>
          <a:noFill/>
          <a:ln w="9525">
            <a:noFill/>
            <a:miter lim="800000"/>
            <a:headEnd/>
            <a:tailEnd/>
          </a:ln>
        </p:spPr>
        <p:txBody>
          <a:bodyPr>
            <a:spAutoFit/>
          </a:bodyPr>
          <a:lstStyle/>
          <a:p>
            <a:pPr eaLnBrk="0" hangingPunct="0"/>
            <a:r>
              <a:rPr lang="de-DE" sz="1600" u="none" dirty="0">
                <a:latin typeface="+mj-lt"/>
              </a:rPr>
              <a:t>Connolly SJ, et al</a:t>
            </a:r>
            <a:r>
              <a:rPr lang="de-DE" sz="1600" i="1" u="none" dirty="0">
                <a:latin typeface="+mj-lt"/>
              </a:rPr>
              <a:t>. N Engl J Med</a:t>
            </a:r>
            <a:r>
              <a:rPr lang="de-DE" sz="1600" u="none" dirty="0">
                <a:latin typeface="+mj-lt"/>
              </a:rPr>
              <a:t>. </a:t>
            </a:r>
            <a:r>
              <a:rPr lang="de-DE" sz="1600" u="none" dirty="0" smtClean="0">
                <a:latin typeface="+mj-lt"/>
              </a:rPr>
              <a:t>2009;361:1139-1151.</a:t>
            </a:r>
            <a:r>
              <a:rPr lang="de-DE" sz="1600" u="none" baseline="30000" dirty="0" smtClean="0">
                <a:latin typeface="+mj-lt"/>
              </a:rPr>
              <a:t>[14]</a:t>
            </a:r>
            <a:endParaRPr lang="de-DE" sz="1600" u="none" dirty="0" smtClean="0">
              <a:latin typeface="+mj-lt"/>
            </a:endParaRPr>
          </a:p>
        </p:txBody>
      </p:sp>
    </p:spTree>
    <p:extLst>
      <p:ext uri="{BB962C8B-B14F-4D97-AF65-F5344CB8AC3E}">
        <p14:creationId xmlns:p14="http://schemas.microsoft.com/office/powerpoint/2010/main" val="239862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8"/>
          <p:cNvGraphicFramePr>
            <a:graphicFrameLocks noGrp="1"/>
          </p:cNvGraphicFramePr>
          <p:nvPr>
            <p:extLst>
              <p:ext uri="{D42A27DB-BD31-4B8C-83A1-F6EECF244321}">
                <p14:modId xmlns:p14="http://schemas.microsoft.com/office/powerpoint/2010/main" val="3334134828"/>
              </p:ext>
            </p:extLst>
          </p:nvPr>
        </p:nvGraphicFramePr>
        <p:xfrm>
          <a:off x="2566926" y="2115411"/>
          <a:ext cx="6058463" cy="2377724"/>
        </p:xfrm>
        <a:graphic>
          <a:graphicData uri="http://schemas.openxmlformats.org/drawingml/2006/table">
            <a:tbl>
              <a:tblPr/>
              <a:tblGrid>
                <a:gridCol w="1377281"/>
                <a:gridCol w="1487606"/>
                <a:gridCol w="1296537"/>
                <a:gridCol w="1201003"/>
                <a:gridCol w="696036"/>
              </a:tblGrid>
              <a:tr h="659354">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endParaRPr kumimoji="0" lang="en-US" sz="1800" b="0" i="0" u="none" strike="noStrike" cap="none" normalizeH="0" baseline="0" dirty="0" smtClean="0">
                        <a:ln>
                          <a:noFill/>
                        </a:ln>
                        <a:solidFill>
                          <a:schemeClr val="tx1"/>
                        </a:solidFill>
                        <a:effectLst/>
                        <a:latin typeface="+mj-lt"/>
                        <a:ea typeface="ＭＳ Ｐゴシック" charset="-128"/>
                        <a:cs typeface="Times New Roman" pitchFamily="18" charset="0"/>
                      </a:endParaRPr>
                    </a:p>
                  </a:txBody>
                  <a:tcPr marL="0" marR="0" marT="0" marB="0" anchor="ctr" horzOverflow="overflow">
                    <a:lnL>
                      <a:noFill/>
                    </a:lnL>
                    <a:lnR>
                      <a:noFill/>
                    </a:lnR>
                    <a:lnT>
                      <a:noFill/>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800" b="1" i="0" u="none" strike="noStrike" cap="none" normalizeH="0" baseline="0" dirty="0" smtClean="0">
                          <a:ln>
                            <a:noFill/>
                          </a:ln>
                          <a:solidFill>
                            <a:schemeClr val="tx1"/>
                          </a:solidFill>
                          <a:effectLst/>
                          <a:latin typeface="+mj-lt"/>
                          <a:ea typeface="ＭＳ Ｐゴシック" charset="-128"/>
                          <a:cs typeface="Times New Roman" pitchFamily="18" charset="0"/>
                        </a:rPr>
                        <a:t>Rivaroxaban Event Rate</a:t>
                      </a:r>
                    </a:p>
                  </a:txBody>
                  <a:tcPr marL="0" marR="0" marT="0" marB="0" anchor="ctr" horzOverflow="overflow">
                    <a:lnL>
                      <a:noFill/>
                    </a:lnL>
                    <a:lnR>
                      <a:noFill/>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800" b="1" i="0" u="none" strike="noStrike" cap="none" normalizeH="0" baseline="0" dirty="0" smtClean="0">
                          <a:ln>
                            <a:noFill/>
                          </a:ln>
                          <a:solidFill>
                            <a:schemeClr val="tx1"/>
                          </a:solidFill>
                          <a:effectLst/>
                          <a:latin typeface="+mj-lt"/>
                          <a:ea typeface="ＭＳ Ｐゴシック" charset="-128"/>
                          <a:cs typeface="Times New Roman" pitchFamily="18" charset="0"/>
                        </a:rPr>
                        <a:t>Warfarin Event Rate</a:t>
                      </a:r>
                    </a:p>
                  </a:txBody>
                  <a:tcPr marL="0" marR="0" marT="0" marB="0" anchor="ctr" horzOverflow="overflow">
                    <a:lnL>
                      <a:noFill/>
                    </a:lnL>
                    <a:lnR>
                      <a:noFill/>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800" b="1" i="0" u="none" strike="noStrike" cap="none" normalizeH="0" baseline="0" dirty="0" smtClean="0">
                          <a:ln>
                            <a:noFill/>
                          </a:ln>
                          <a:solidFill>
                            <a:schemeClr val="tx1"/>
                          </a:solidFill>
                          <a:effectLst/>
                          <a:latin typeface="+mj-lt"/>
                          <a:ea typeface="ＭＳ Ｐゴシック" charset="-128"/>
                          <a:cs typeface="Times New Roman" pitchFamily="18" charset="0"/>
                        </a:rPr>
                        <a:t>HR</a:t>
                      </a:r>
                      <a:br>
                        <a:rPr kumimoji="0" lang="en-US" sz="1800" b="1" i="0" u="none" strike="noStrike" cap="none" normalizeH="0" baseline="0" dirty="0" smtClean="0">
                          <a:ln>
                            <a:noFill/>
                          </a:ln>
                          <a:solidFill>
                            <a:schemeClr val="tx1"/>
                          </a:solidFill>
                          <a:effectLst/>
                          <a:latin typeface="+mj-lt"/>
                          <a:ea typeface="ＭＳ Ｐゴシック" charset="-128"/>
                          <a:cs typeface="Times New Roman" pitchFamily="18" charset="0"/>
                        </a:rPr>
                      </a:br>
                      <a:r>
                        <a:rPr kumimoji="0" lang="en-US" sz="1800" b="1" i="0" u="none" strike="noStrike" cap="none" normalizeH="0" baseline="0" dirty="0" smtClean="0">
                          <a:ln>
                            <a:noFill/>
                          </a:ln>
                          <a:solidFill>
                            <a:schemeClr val="tx1"/>
                          </a:solidFill>
                          <a:effectLst/>
                          <a:latin typeface="+mj-lt"/>
                          <a:ea typeface="ＭＳ Ｐゴシック" charset="-128"/>
                          <a:cs typeface="Times New Roman" pitchFamily="18" charset="0"/>
                        </a:rPr>
                        <a:t>(95% CI)</a:t>
                      </a:r>
                    </a:p>
                  </a:txBody>
                  <a:tcPr marL="0" marR="0" marT="0" marB="0" anchor="ctr" horzOverflow="overflow">
                    <a:lnL>
                      <a:noFill/>
                    </a:lnL>
                    <a:lnR>
                      <a:noFill/>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800" b="1" i="1" u="none" strike="noStrike" cap="none" normalizeH="0" baseline="0" dirty="0" smtClean="0">
                          <a:ln>
                            <a:noFill/>
                          </a:ln>
                          <a:solidFill>
                            <a:schemeClr val="tx1"/>
                          </a:solidFill>
                          <a:effectLst/>
                          <a:latin typeface="+mj-lt"/>
                          <a:ea typeface="ＭＳ Ｐゴシック" charset="-128"/>
                          <a:cs typeface="Times New Roman" pitchFamily="18" charset="0"/>
                        </a:rPr>
                        <a:t>P</a:t>
                      </a:r>
                      <a:r>
                        <a:rPr kumimoji="0" lang="en-US" sz="1800" b="1" i="0" u="none" strike="noStrike" cap="none" normalizeH="0" baseline="0" dirty="0" smtClean="0">
                          <a:ln>
                            <a:noFill/>
                          </a:ln>
                          <a:solidFill>
                            <a:schemeClr val="tx1"/>
                          </a:solidFill>
                          <a:effectLst/>
                          <a:latin typeface="+mj-lt"/>
                          <a:ea typeface="ＭＳ Ｐゴシック" charset="-128"/>
                          <a:cs typeface="Times New Roman" pitchFamily="18" charset="0"/>
                        </a:rPr>
                        <a:t> Value</a:t>
                      </a:r>
                    </a:p>
                  </a:txBody>
                  <a:tcPr marL="0" marR="0" marT="0" marB="0" anchor="ctr" horzOverflow="overflow">
                    <a:lnL>
                      <a:noFill/>
                    </a:lnL>
                    <a:lnR>
                      <a:noFill/>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874512">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600" b="0" i="0" u="none" strike="noStrike" cap="none" normalizeH="0" baseline="0" dirty="0" smtClean="0">
                          <a:ln>
                            <a:noFill/>
                          </a:ln>
                          <a:solidFill>
                            <a:schemeClr val="tx1"/>
                          </a:solidFill>
                          <a:effectLst/>
                          <a:latin typeface="+mj-lt"/>
                          <a:ea typeface="ＭＳ Ｐゴシック" charset="-128"/>
                          <a:cs typeface="Times New Roman" pitchFamily="18" charset="0"/>
                        </a:rPr>
                        <a:t>On </a:t>
                      </a:r>
                      <a:br>
                        <a:rPr kumimoji="0" lang="en-US" sz="1600" b="0" i="0" u="none" strike="noStrike" cap="none" normalizeH="0" baseline="0" dirty="0" smtClean="0">
                          <a:ln>
                            <a:noFill/>
                          </a:ln>
                          <a:solidFill>
                            <a:schemeClr val="tx1"/>
                          </a:solidFill>
                          <a:effectLst/>
                          <a:latin typeface="+mj-lt"/>
                          <a:ea typeface="ＭＳ Ｐゴシック" charset="-128"/>
                          <a:cs typeface="Times New Roman" pitchFamily="18" charset="0"/>
                        </a:rPr>
                      </a:br>
                      <a:r>
                        <a:rPr kumimoji="0" lang="en-US" sz="1600" b="0" i="0" u="none" strike="noStrike" cap="none" normalizeH="0" baseline="0" dirty="0" smtClean="0">
                          <a:ln>
                            <a:noFill/>
                          </a:ln>
                          <a:solidFill>
                            <a:schemeClr val="tx1"/>
                          </a:solidFill>
                          <a:effectLst/>
                          <a:latin typeface="+mj-lt"/>
                          <a:ea typeface="ＭＳ Ｐゴシック" charset="-128"/>
                          <a:cs typeface="Times New Roman" pitchFamily="18" charset="0"/>
                        </a:rPr>
                        <a:t>Treatment</a:t>
                      </a:r>
                    </a:p>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600" b="0" i="0" u="none" strike="noStrike" cap="none" normalizeH="0" baseline="0" dirty="0" smtClean="0">
                          <a:ln>
                            <a:noFill/>
                          </a:ln>
                          <a:solidFill>
                            <a:schemeClr val="tx1"/>
                          </a:solidFill>
                          <a:effectLst/>
                          <a:latin typeface="+mj-lt"/>
                          <a:ea typeface="ＭＳ Ｐゴシック" charset="-128"/>
                          <a:cs typeface="Times New Roman" pitchFamily="18" charset="0"/>
                        </a:rPr>
                        <a:t>N = 14,143</a:t>
                      </a:r>
                    </a:p>
                  </a:txBody>
                  <a:tcPr marL="0" marR="0" marT="0" marB="0" anchor="ctr" horzOverflow="overflow">
                    <a:lnL>
                      <a:noFill/>
                    </a:lnL>
                    <a:lnR>
                      <a:noFill/>
                    </a:lnR>
                    <a:lnT w="28575" cap="flat" cmpd="sng" algn="ctr">
                      <a:solidFill>
                        <a:schemeClr val="accent1"/>
                      </a:solid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600" b="0" i="0" u="none" strike="noStrike" cap="none" normalizeH="0" baseline="0" dirty="0" smtClean="0">
                          <a:ln>
                            <a:noFill/>
                          </a:ln>
                          <a:solidFill>
                            <a:schemeClr val="tx1"/>
                          </a:solidFill>
                          <a:effectLst/>
                          <a:latin typeface="+mj-lt"/>
                          <a:ea typeface="ＭＳ Ｐゴシック" charset="-128"/>
                          <a:cs typeface="Times New Roman" pitchFamily="18" charset="0"/>
                        </a:rPr>
                        <a:t>1.70</a:t>
                      </a:r>
                    </a:p>
                  </a:txBody>
                  <a:tcPr marL="0" marR="0" marT="0" marB="0" anchor="ctr" horzOverflow="overflow">
                    <a:lnL>
                      <a:noFill/>
                    </a:lnL>
                    <a:lnR>
                      <a:noFill/>
                    </a:lnR>
                    <a:lnT w="28575" cap="flat" cmpd="sng" algn="ctr">
                      <a:solidFill>
                        <a:schemeClr val="accent1"/>
                      </a:solid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600" b="0" i="0" u="none" strike="noStrike" cap="none" normalizeH="0" baseline="0" dirty="0" smtClean="0">
                          <a:ln>
                            <a:noFill/>
                          </a:ln>
                          <a:solidFill>
                            <a:schemeClr val="tx1"/>
                          </a:solidFill>
                          <a:effectLst/>
                          <a:latin typeface="+mj-lt"/>
                          <a:ea typeface="ＭＳ Ｐゴシック" charset="-128"/>
                          <a:cs typeface="Times New Roman" pitchFamily="18" charset="0"/>
                        </a:rPr>
                        <a:t>2.15</a:t>
                      </a:r>
                    </a:p>
                  </a:txBody>
                  <a:tcPr marL="0" marR="0" marT="0" marB="0" anchor="ctr" horzOverflow="overflow">
                    <a:lnL>
                      <a:noFill/>
                    </a:lnL>
                    <a:lnR>
                      <a:noFill/>
                    </a:lnR>
                    <a:lnT w="28575" cap="flat" cmpd="sng" algn="ctr">
                      <a:solidFill>
                        <a:schemeClr val="accent1"/>
                      </a:solid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600" b="0" i="0" u="none" strike="noStrike" cap="none" normalizeH="0" baseline="0" dirty="0" smtClean="0">
                          <a:ln>
                            <a:noFill/>
                          </a:ln>
                          <a:solidFill>
                            <a:schemeClr val="tx1"/>
                          </a:solidFill>
                          <a:effectLst/>
                          <a:latin typeface="+mj-lt"/>
                          <a:ea typeface="ＭＳ Ｐゴシック" charset="-128"/>
                          <a:cs typeface="Times New Roman" pitchFamily="18" charset="0"/>
                        </a:rPr>
                        <a:t>0.79 </a:t>
                      </a:r>
                    </a:p>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600" b="0" i="0" u="none" strike="noStrike" cap="none" normalizeH="0" baseline="0" dirty="0" smtClean="0">
                          <a:ln>
                            <a:noFill/>
                          </a:ln>
                          <a:solidFill>
                            <a:schemeClr val="tx1"/>
                          </a:solidFill>
                          <a:effectLst/>
                          <a:latin typeface="+mj-lt"/>
                          <a:ea typeface="ＭＳ Ｐゴシック" charset="-128"/>
                          <a:cs typeface="Times New Roman" pitchFamily="18" charset="0"/>
                        </a:rPr>
                        <a:t>(0.65-0.95)</a:t>
                      </a:r>
                    </a:p>
                  </a:txBody>
                  <a:tcPr marL="0" marR="0" marT="0" marB="0" anchor="ctr" horzOverflow="overflow">
                    <a:lnL>
                      <a:noFill/>
                    </a:lnL>
                    <a:lnR>
                      <a:noFill/>
                    </a:lnR>
                    <a:lnT w="28575" cap="flat" cmpd="sng" algn="ctr">
                      <a:solidFill>
                        <a:schemeClr val="accent1"/>
                      </a:solid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600" b="0" i="0" u="none" strike="noStrike" cap="none" normalizeH="0" baseline="0" dirty="0" smtClean="0">
                          <a:ln>
                            <a:noFill/>
                          </a:ln>
                          <a:solidFill>
                            <a:schemeClr val="tx1"/>
                          </a:solidFill>
                          <a:effectLst/>
                          <a:latin typeface="+mj-lt"/>
                          <a:ea typeface="ＭＳ Ｐゴシック" charset="-128"/>
                          <a:cs typeface="Times New Roman" pitchFamily="18" charset="0"/>
                        </a:rPr>
                        <a:t> .015</a:t>
                      </a:r>
                    </a:p>
                  </a:txBody>
                  <a:tcPr marL="0" marR="0" marT="0" marB="0" anchor="ctr" horzOverflow="overflow">
                    <a:lnL>
                      <a:noFill/>
                    </a:lnL>
                    <a:lnR>
                      <a:noFill/>
                    </a:lnR>
                    <a:lnT w="28575" cap="flat" cmpd="sng" algn="ctr">
                      <a:solidFill>
                        <a:schemeClr val="accent1"/>
                      </a:solid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r>
              <a:tr h="843858">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600" b="0" i="0" u="none" strike="noStrike" cap="none" normalizeH="0" baseline="0" dirty="0" smtClean="0">
                          <a:ln>
                            <a:noFill/>
                          </a:ln>
                          <a:solidFill>
                            <a:schemeClr val="tx1"/>
                          </a:solidFill>
                          <a:effectLst/>
                          <a:latin typeface="+mj-lt"/>
                          <a:ea typeface="ＭＳ Ｐゴシック" charset="-128"/>
                          <a:cs typeface="Times New Roman" pitchFamily="18" charset="0"/>
                        </a:rPr>
                        <a:t>ITT</a:t>
                      </a:r>
                    </a:p>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600" b="0" i="0" u="none" strike="noStrike" cap="none" normalizeH="0" baseline="0" dirty="0" smtClean="0">
                          <a:ln>
                            <a:noFill/>
                          </a:ln>
                          <a:solidFill>
                            <a:schemeClr val="tx1"/>
                          </a:solidFill>
                          <a:effectLst/>
                          <a:latin typeface="+mj-lt"/>
                          <a:ea typeface="ＭＳ Ｐゴシック" charset="-128"/>
                          <a:cs typeface="Times New Roman" pitchFamily="18" charset="0"/>
                        </a:rPr>
                        <a:t>N = 14,171</a:t>
                      </a:r>
                    </a:p>
                  </a:txBody>
                  <a:tcPr marL="0" marR="0" marT="0" marB="0" anchor="ctr" horzOverflow="overflow">
                    <a:lnL>
                      <a:noFill/>
                    </a:lnL>
                    <a:lnR>
                      <a:noFill/>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600" b="0" i="0" u="none" strike="noStrike" cap="none" normalizeH="0" baseline="0" dirty="0" smtClean="0">
                          <a:ln>
                            <a:noFill/>
                          </a:ln>
                          <a:solidFill>
                            <a:schemeClr val="tx1"/>
                          </a:solidFill>
                          <a:effectLst/>
                          <a:latin typeface="+mj-lt"/>
                          <a:ea typeface="ＭＳ Ｐゴシック" charset="-128"/>
                          <a:cs typeface="Times New Roman" pitchFamily="18" charset="0"/>
                        </a:rPr>
                        <a:t>2.12</a:t>
                      </a:r>
                    </a:p>
                  </a:txBody>
                  <a:tcPr marL="0" marR="0" marT="0" marB="0" anchor="ctr" horzOverflow="overflow">
                    <a:lnL>
                      <a:noFill/>
                    </a:lnL>
                    <a:lnR>
                      <a:noFill/>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600" b="0" i="0" u="none" strike="noStrike" cap="none" normalizeH="0" baseline="0" dirty="0" smtClean="0">
                          <a:ln>
                            <a:noFill/>
                          </a:ln>
                          <a:solidFill>
                            <a:schemeClr val="tx1"/>
                          </a:solidFill>
                          <a:effectLst/>
                          <a:latin typeface="+mj-lt"/>
                          <a:ea typeface="ＭＳ Ｐゴシック" charset="-128"/>
                          <a:cs typeface="Times New Roman" pitchFamily="18" charset="0"/>
                        </a:rPr>
                        <a:t>2.42</a:t>
                      </a:r>
                    </a:p>
                  </a:txBody>
                  <a:tcPr marL="0" marR="0" marT="0" marB="0" anchor="ctr" horzOverflow="overflow">
                    <a:lnL>
                      <a:noFill/>
                    </a:lnL>
                    <a:lnR>
                      <a:noFill/>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600" b="0" i="0" u="none" strike="noStrike" cap="none" normalizeH="0" baseline="0" dirty="0" smtClean="0">
                          <a:ln>
                            <a:noFill/>
                          </a:ln>
                          <a:solidFill>
                            <a:schemeClr val="tx1"/>
                          </a:solidFill>
                          <a:effectLst/>
                          <a:latin typeface="+mj-lt"/>
                          <a:ea typeface="ＭＳ Ｐゴシック" charset="-128"/>
                          <a:cs typeface="Times New Roman" pitchFamily="18" charset="0"/>
                        </a:rPr>
                        <a:t>0.88 </a:t>
                      </a:r>
                    </a:p>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600" b="0" i="0" u="none" strike="noStrike" cap="none" normalizeH="0" baseline="0" dirty="0" smtClean="0">
                          <a:ln>
                            <a:noFill/>
                          </a:ln>
                          <a:solidFill>
                            <a:schemeClr val="tx1"/>
                          </a:solidFill>
                          <a:effectLst/>
                          <a:latin typeface="+mj-lt"/>
                          <a:ea typeface="ＭＳ Ｐゴシック" charset="-128"/>
                          <a:cs typeface="Times New Roman" pitchFamily="18" charset="0"/>
                        </a:rPr>
                        <a:t>(0.74-1.03)</a:t>
                      </a:r>
                    </a:p>
                  </a:txBody>
                  <a:tcPr marL="0" marR="0" marT="0" marB="0" anchor="ctr" horzOverflow="overflow">
                    <a:lnL>
                      <a:noFill/>
                    </a:lnL>
                    <a:lnR>
                      <a:noFill/>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ts val="50"/>
                        </a:spcAft>
                        <a:buClrTx/>
                        <a:buSzTx/>
                        <a:buFontTx/>
                        <a:buNone/>
                        <a:tabLst/>
                      </a:pPr>
                      <a:r>
                        <a:rPr kumimoji="0" lang="en-US" sz="1600" b="0" i="0" u="none" strike="noStrike" cap="none" normalizeH="0" baseline="0" dirty="0" smtClean="0">
                          <a:ln>
                            <a:noFill/>
                          </a:ln>
                          <a:solidFill>
                            <a:schemeClr val="tx1"/>
                          </a:solidFill>
                          <a:effectLst/>
                          <a:latin typeface="+mj-lt"/>
                          <a:ea typeface="ＭＳ Ｐゴシック" charset="-128"/>
                          <a:cs typeface="Times New Roman" pitchFamily="18" charset="0"/>
                        </a:rPr>
                        <a:t> .117</a:t>
                      </a:r>
                    </a:p>
                  </a:txBody>
                  <a:tcPr marL="0" marR="0" marT="0" marB="0" anchor="ctr" horzOverflow="overflow">
                    <a:lnL>
                      <a:noFill/>
                    </a:lnL>
                    <a:lnR>
                      <a:noFill/>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3" name="Text Box 253"/>
          <p:cNvSpPr txBox="1">
            <a:spLocks noChangeArrowheads="1"/>
          </p:cNvSpPr>
          <p:nvPr/>
        </p:nvSpPr>
        <p:spPr bwMode="auto">
          <a:xfrm>
            <a:off x="509520" y="5029815"/>
            <a:ext cx="1828800" cy="584775"/>
          </a:xfrm>
          <a:prstGeom prst="rect">
            <a:avLst/>
          </a:prstGeom>
          <a:noFill/>
          <a:ln w="9525">
            <a:noFill/>
            <a:miter lim="800000"/>
            <a:headEnd/>
            <a:tailEnd/>
          </a:ln>
        </p:spPr>
        <p:txBody>
          <a:bodyPr anchor="ctr">
            <a:spAutoFit/>
          </a:bodyPr>
          <a:lstStyle/>
          <a:p>
            <a:pPr algn="ctr"/>
            <a:r>
              <a:rPr lang="en-US" sz="1600" b="1" u="none" dirty="0" smtClean="0">
                <a:latin typeface="+mj-lt"/>
                <a:ea typeface="MS PGothic" pitchFamily="34" charset="-128"/>
              </a:rPr>
              <a:t>Rivaroxaban</a:t>
            </a:r>
          </a:p>
          <a:p>
            <a:pPr algn="ctr"/>
            <a:r>
              <a:rPr lang="en-US" sz="1600" b="1" u="none" dirty="0" smtClean="0">
                <a:latin typeface="+mj-lt"/>
                <a:ea typeface="MS PGothic" pitchFamily="34" charset="-128"/>
              </a:rPr>
              <a:t>better</a:t>
            </a:r>
          </a:p>
        </p:txBody>
      </p:sp>
      <p:sp>
        <p:nvSpPr>
          <p:cNvPr id="4" name="Text Box 254"/>
          <p:cNvSpPr txBox="1">
            <a:spLocks noChangeArrowheads="1"/>
          </p:cNvSpPr>
          <p:nvPr/>
        </p:nvSpPr>
        <p:spPr bwMode="auto">
          <a:xfrm>
            <a:off x="2338320" y="5029815"/>
            <a:ext cx="1828800" cy="584775"/>
          </a:xfrm>
          <a:prstGeom prst="rect">
            <a:avLst/>
          </a:prstGeom>
          <a:noFill/>
          <a:ln w="9525">
            <a:noFill/>
            <a:miter lim="800000"/>
            <a:headEnd/>
            <a:tailEnd/>
          </a:ln>
        </p:spPr>
        <p:txBody>
          <a:bodyPr anchor="ctr">
            <a:spAutoFit/>
          </a:bodyPr>
          <a:lstStyle/>
          <a:p>
            <a:pPr algn="ctr"/>
            <a:r>
              <a:rPr lang="en-US" sz="1600" b="1" u="none" dirty="0" smtClean="0">
                <a:latin typeface="+mj-lt"/>
                <a:ea typeface="MS PGothic" pitchFamily="34" charset="-128"/>
              </a:rPr>
              <a:t>Warfarin</a:t>
            </a:r>
            <a:br>
              <a:rPr lang="en-US" sz="1600" b="1" u="none" dirty="0" smtClean="0">
                <a:latin typeface="+mj-lt"/>
                <a:ea typeface="MS PGothic" pitchFamily="34" charset="-128"/>
              </a:rPr>
            </a:br>
            <a:r>
              <a:rPr lang="en-US" sz="1600" b="1" u="none" dirty="0" smtClean="0">
                <a:latin typeface="+mj-lt"/>
                <a:ea typeface="MS PGothic" pitchFamily="34" charset="-128"/>
              </a:rPr>
              <a:t>better</a:t>
            </a:r>
          </a:p>
        </p:txBody>
      </p:sp>
      <p:sp>
        <p:nvSpPr>
          <p:cNvPr id="5" name="Text Box 255"/>
          <p:cNvSpPr txBox="1">
            <a:spLocks noChangeArrowheads="1"/>
          </p:cNvSpPr>
          <p:nvPr/>
        </p:nvSpPr>
        <p:spPr bwMode="auto">
          <a:xfrm>
            <a:off x="4785141" y="424934"/>
            <a:ext cx="184731" cy="369332"/>
          </a:xfrm>
          <a:prstGeom prst="rect">
            <a:avLst/>
          </a:prstGeom>
          <a:noFill/>
          <a:ln>
            <a:noFill/>
          </a:ln>
          <a:effectLst/>
          <a:extLst/>
        </p:spPr>
        <p:txBody>
          <a:bodyPr wrap="none" anchor="ctr">
            <a:spAutoFit/>
          </a:bodyPr>
          <a:lstStyle/>
          <a:p>
            <a:pPr>
              <a:defRPr/>
            </a:pPr>
            <a:endParaRPr lang="en-US" sz="1800" u="none" dirty="0">
              <a:effectLst>
                <a:outerShdw blurRad="38100" dist="38100" dir="2700000" algn="tl">
                  <a:srgbClr val="E00079"/>
                </a:outerShdw>
              </a:effectLst>
              <a:latin typeface="+mj-lt"/>
              <a:ea typeface="ヒラギノ角ゴ Pro W3" pitchFamily="1" charset="-128"/>
            </a:endParaRPr>
          </a:p>
        </p:txBody>
      </p:sp>
      <p:sp>
        <p:nvSpPr>
          <p:cNvPr id="6" name="Rectangle 2"/>
          <p:cNvSpPr txBox="1">
            <a:spLocks noChangeArrowheads="1"/>
          </p:cNvSpPr>
          <p:nvPr/>
        </p:nvSpPr>
        <p:spPr bwMode="auto">
          <a:xfrm>
            <a:off x="413984" y="211350"/>
            <a:ext cx="8526816" cy="1600438"/>
          </a:xfrm>
          <a:prstGeom prst="rect">
            <a:avLst/>
          </a:prstGeom>
          <a:noFill/>
          <a:ln w="9525">
            <a:noFill/>
            <a:miter lim="800000"/>
            <a:headEnd/>
            <a:tailEnd/>
          </a:ln>
        </p:spPr>
        <p:txBody>
          <a:bodyPr wrap="square" lIns="0" tIns="0" rIns="0" bIns="0" anchor="b">
            <a:spAutoFit/>
          </a:bodyPr>
          <a:lstStyle/>
          <a:p>
            <a:r>
              <a:rPr lang="en-US" sz="3600" b="1" u="none" dirty="0" smtClean="0">
                <a:solidFill>
                  <a:schemeClr val="accent1"/>
                </a:solidFill>
                <a:latin typeface="+mj-lt"/>
              </a:rPr>
              <a:t>ROCKET AF: Primary Efficacy Outcome</a:t>
            </a:r>
            <a:br>
              <a:rPr lang="en-US" sz="3600" b="1" u="none" dirty="0" smtClean="0">
                <a:solidFill>
                  <a:schemeClr val="accent1"/>
                </a:solidFill>
                <a:latin typeface="+mj-lt"/>
              </a:rPr>
            </a:br>
            <a:r>
              <a:rPr lang="en-US" sz="3200" b="1" i="1" u="none" dirty="0" smtClean="0">
                <a:solidFill>
                  <a:schemeClr val="accent1"/>
                </a:solidFill>
                <a:latin typeface="+mj-lt"/>
              </a:rPr>
              <a:t>Stroke and non-CNS Embolism</a:t>
            </a:r>
            <a:endParaRPr lang="en-US" sz="2000" b="1" i="1" u="none" dirty="0" smtClean="0">
              <a:solidFill>
                <a:schemeClr val="accent1"/>
              </a:solidFill>
              <a:latin typeface="+mj-lt"/>
            </a:endParaRPr>
          </a:p>
        </p:txBody>
      </p:sp>
      <p:sp>
        <p:nvSpPr>
          <p:cNvPr id="7" name="Text Box 47"/>
          <p:cNvSpPr txBox="1">
            <a:spLocks noChangeArrowheads="1"/>
          </p:cNvSpPr>
          <p:nvPr/>
        </p:nvSpPr>
        <p:spPr bwMode="auto">
          <a:xfrm>
            <a:off x="4544" y="5997670"/>
            <a:ext cx="8686800" cy="523220"/>
          </a:xfrm>
          <a:prstGeom prst="rect">
            <a:avLst/>
          </a:prstGeom>
          <a:noFill/>
          <a:ln w="9525">
            <a:noFill/>
            <a:miter lim="800000"/>
            <a:headEnd/>
            <a:tailEnd/>
          </a:ln>
        </p:spPr>
        <p:txBody>
          <a:bodyPr anchor="b">
            <a:spAutoFit/>
          </a:bodyPr>
          <a:lstStyle/>
          <a:p>
            <a:r>
              <a:rPr lang="en-US" sz="1400" u="none" dirty="0" smtClean="0">
                <a:latin typeface="+mj-lt"/>
                <a:ea typeface="MS PGothic" pitchFamily="34" charset="-128"/>
              </a:rPr>
              <a:t>Event Rates are per 100 patient-years</a:t>
            </a:r>
          </a:p>
          <a:p>
            <a:r>
              <a:rPr lang="en-US" sz="1400" u="none" dirty="0" smtClean="0">
                <a:latin typeface="+mj-lt"/>
                <a:ea typeface="MS PGothic" pitchFamily="34" charset="-128"/>
              </a:rPr>
              <a:t>Based on Safety on Treatment or Intention-to-Treat thru Site Notification populations</a:t>
            </a:r>
            <a:endParaRPr lang="en-GB" sz="1400" u="none" dirty="0" smtClean="0">
              <a:latin typeface="+mj-lt"/>
              <a:ea typeface="MS PGothic" pitchFamily="34" charset="-128"/>
            </a:endParaRPr>
          </a:p>
        </p:txBody>
      </p:sp>
      <p:sp>
        <p:nvSpPr>
          <p:cNvPr id="10" name="AutoShape 3"/>
          <p:cNvSpPr>
            <a:spLocks noChangeAspect="1" noChangeArrowheads="1" noTextEdit="1"/>
          </p:cNvSpPr>
          <p:nvPr/>
        </p:nvSpPr>
        <p:spPr bwMode="auto">
          <a:xfrm>
            <a:off x="388871" y="2634559"/>
            <a:ext cx="3898910" cy="236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5"/>
          <p:cNvSpPr>
            <a:spLocks noEditPoints="1"/>
          </p:cNvSpPr>
          <p:nvPr/>
        </p:nvSpPr>
        <p:spPr bwMode="auto">
          <a:xfrm>
            <a:off x="555559" y="4631628"/>
            <a:ext cx="3670309" cy="39687"/>
          </a:xfrm>
          <a:custGeom>
            <a:avLst/>
            <a:gdLst>
              <a:gd name="T0" fmla="*/ 0 w 3841"/>
              <a:gd name="T1" fmla="*/ 40 h 40"/>
              <a:gd name="T2" fmla="*/ 0 w 3841"/>
              <a:gd name="T3" fmla="*/ 40 h 40"/>
              <a:gd name="T4" fmla="*/ 0 w 3841"/>
              <a:gd name="T5" fmla="*/ 0 h 40"/>
              <a:gd name="T6" fmla="*/ 506 w 3841"/>
              <a:gd name="T7" fmla="*/ 40 h 40"/>
              <a:gd name="T8" fmla="*/ 506 w 3841"/>
              <a:gd name="T9" fmla="*/ 40 h 40"/>
              <a:gd name="T10" fmla="*/ 506 w 3841"/>
              <a:gd name="T11" fmla="*/ 0 h 40"/>
              <a:gd name="T12" fmla="*/ 933 w 3841"/>
              <a:gd name="T13" fmla="*/ 40 h 40"/>
              <a:gd name="T14" fmla="*/ 933 w 3841"/>
              <a:gd name="T15" fmla="*/ 40 h 40"/>
              <a:gd name="T16" fmla="*/ 933 w 3841"/>
              <a:gd name="T17" fmla="*/ 0 h 40"/>
              <a:gd name="T18" fmla="*/ 1302 w 3841"/>
              <a:gd name="T19" fmla="*/ 40 h 40"/>
              <a:gd name="T20" fmla="*/ 1302 w 3841"/>
              <a:gd name="T21" fmla="*/ 40 h 40"/>
              <a:gd name="T22" fmla="*/ 1302 w 3841"/>
              <a:gd name="T23" fmla="*/ 0 h 40"/>
              <a:gd name="T24" fmla="*/ 1629 w 3841"/>
              <a:gd name="T25" fmla="*/ 40 h 40"/>
              <a:gd name="T26" fmla="*/ 1629 w 3841"/>
              <a:gd name="T27" fmla="*/ 40 h 40"/>
              <a:gd name="T28" fmla="*/ 1629 w 3841"/>
              <a:gd name="T29" fmla="*/ 0 h 40"/>
              <a:gd name="T30" fmla="*/ 1921 w 3841"/>
              <a:gd name="T31" fmla="*/ 40 h 40"/>
              <a:gd name="T32" fmla="*/ 1921 w 3841"/>
              <a:gd name="T33" fmla="*/ 40 h 40"/>
              <a:gd name="T34" fmla="*/ 1921 w 3841"/>
              <a:gd name="T35" fmla="*/ 0 h 40"/>
              <a:gd name="T36" fmla="*/ 3841 w 3841"/>
              <a:gd name="T37" fmla="*/ 40 h 40"/>
              <a:gd name="T38" fmla="*/ 3841 w 3841"/>
              <a:gd name="T39" fmla="*/ 40 h 40"/>
              <a:gd name="T40" fmla="*/ 3841 w 3841"/>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41" h="40">
                <a:moveTo>
                  <a:pt x="0" y="40"/>
                </a:moveTo>
                <a:lnTo>
                  <a:pt x="0" y="40"/>
                </a:lnTo>
                <a:lnTo>
                  <a:pt x="0" y="0"/>
                </a:lnTo>
                <a:moveTo>
                  <a:pt x="506" y="40"/>
                </a:moveTo>
                <a:lnTo>
                  <a:pt x="506" y="40"/>
                </a:lnTo>
                <a:lnTo>
                  <a:pt x="506" y="0"/>
                </a:lnTo>
                <a:moveTo>
                  <a:pt x="933" y="40"/>
                </a:moveTo>
                <a:lnTo>
                  <a:pt x="933" y="40"/>
                </a:lnTo>
                <a:lnTo>
                  <a:pt x="933" y="0"/>
                </a:lnTo>
                <a:moveTo>
                  <a:pt x="1302" y="40"/>
                </a:moveTo>
                <a:lnTo>
                  <a:pt x="1302" y="40"/>
                </a:lnTo>
                <a:lnTo>
                  <a:pt x="1302" y="0"/>
                </a:lnTo>
                <a:moveTo>
                  <a:pt x="1629" y="40"/>
                </a:moveTo>
                <a:lnTo>
                  <a:pt x="1629" y="40"/>
                </a:lnTo>
                <a:lnTo>
                  <a:pt x="1629" y="0"/>
                </a:lnTo>
                <a:moveTo>
                  <a:pt x="1921" y="40"/>
                </a:moveTo>
                <a:lnTo>
                  <a:pt x="1921" y="40"/>
                </a:lnTo>
                <a:lnTo>
                  <a:pt x="1921" y="0"/>
                </a:lnTo>
                <a:moveTo>
                  <a:pt x="3841" y="40"/>
                </a:moveTo>
                <a:lnTo>
                  <a:pt x="3841" y="40"/>
                </a:lnTo>
                <a:lnTo>
                  <a:pt x="3841" y="0"/>
                </a:lnTo>
              </a:path>
            </a:pathLst>
          </a:custGeom>
          <a:noFill/>
          <a:ln w="31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noEditPoints="1"/>
          </p:cNvSpPr>
          <p:nvPr/>
        </p:nvSpPr>
        <p:spPr bwMode="auto">
          <a:xfrm>
            <a:off x="555559" y="4631628"/>
            <a:ext cx="3670309" cy="77787"/>
          </a:xfrm>
          <a:custGeom>
            <a:avLst/>
            <a:gdLst>
              <a:gd name="T0" fmla="*/ 0 w 3841"/>
              <a:gd name="T1" fmla="*/ 80 h 80"/>
              <a:gd name="T2" fmla="*/ 0 w 3841"/>
              <a:gd name="T3" fmla="*/ 80 h 80"/>
              <a:gd name="T4" fmla="*/ 0 w 3841"/>
              <a:gd name="T5" fmla="*/ 0 h 80"/>
              <a:gd name="T6" fmla="*/ 1921 w 3841"/>
              <a:gd name="T7" fmla="*/ 80 h 80"/>
              <a:gd name="T8" fmla="*/ 1921 w 3841"/>
              <a:gd name="T9" fmla="*/ 80 h 80"/>
              <a:gd name="T10" fmla="*/ 1921 w 3841"/>
              <a:gd name="T11" fmla="*/ 0 h 80"/>
              <a:gd name="T12" fmla="*/ 3841 w 3841"/>
              <a:gd name="T13" fmla="*/ 80 h 80"/>
              <a:gd name="T14" fmla="*/ 3841 w 3841"/>
              <a:gd name="T15" fmla="*/ 80 h 80"/>
              <a:gd name="T16" fmla="*/ 3841 w 384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1" h="80">
                <a:moveTo>
                  <a:pt x="0" y="80"/>
                </a:moveTo>
                <a:lnTo>
                  <a:pt x="0" y="80"/>
                </a:lnTo>
                <a:lnTo>
                  <a:pt x="0" y="0"/>
                </a:lnTo>
                <a:moveTo>
                  <a:pt x="1921" y="80"/>
                </a:moveTo>
                <a:lnTo>
                  <a:pt x="1921" y="80"/>
                </a:lnTo>
                <a:lnTo>
                  <a:pt x="1921" y="0"/>
                </a:lnTo>
                <a:moveTo>
                  <a:pt x="3841" y="80"/>
                </a:moveTo>
                <a:lnTo>
                  <a:pt x="3841" y="80"/>
                </a:lnTo>
                <a:lnTo>
                  <a:pt x="3841" y="0"/>
                </a:lnTo>
              </a:path>
            </a:pathLst>
          </a:custGeom>
          <a:noFill/>
          <a:ln w="63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8"/>
          <p:cNvSpPr>
            <a:spLocks/>
          </p:cNvSpPr>
          <p:nvPr/>
        </p:nvSpPr>
        <p:spPr bwMode="auto">
          <a:xfrm>
            <a:off x="2399587" y="2101758"/>
            <a:ext cx="45719" cy="2529870"/>
          </a:xfrm>
          <a:custGeom>
            <a:avLst/>
            <a:gdLst>
              <a:gd name="T0" fmla="*/ 2880 h 2880"/>
              <a:gd name="T1" fmla="*/ 2880 h 2880"/>
              <a:gd name="T2" fmla="*/ 0 h 2880"/>
            </a:gdLst>
            <a:ahLst/>
            <a:cxnLst>
              <a:cxn ang="0">
                <a:pos x="0" y="T0"/>
              </a:cxn>
              <a:cxn ang="0">
                <a:pos x="0" y="T1"/>
              </a:cxn>
              <a:cxn ang="0">
                <a:pos x="0" y="T2"/>
              </a:cxn>
            </a:cxnLst>
            <a:rect l="0" t="0" r="r" b="b"/>
            <a:pathLst>
              <a:path h="2880">
                <a:moveTo>
                  <a:pt x="0" y="2880"/>
                </a:moveTo>
                <a:lnTo>
                  <a:pt x="0" y="2880"/>
                </a:lnTo>
                <a:lnTo>
                  <a:pt x="0" y="0"/>
                </a:ln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9"/>
          <p:cNvSpPr>
            <a:spLocks/>
          </p:cNvSpPr>
          <p:nvPr/>
        </p:nvSpPr>
        <p:spPr bwMode="auto">
          <a:xfrm>
            <a:off x="555559" y="4631628"/>
            <a:ext cx="3670309" cy="0"/>
          </a:xfrm>
          <a:custGeom>
            <a:avLst/>
            <a:gdLst>
              <a:gd name="T0" fmla="*/ 0 w 3840"/>
              <a:gd name="T1" fmla="*/ 0 w 3840"/>
              <a:gd name="T2" fmla="*/ 3840 w 3840"/>
            </a:gdLst>
            <a:ahLst/>
            <a:cxnLst>
              <a:cxn ang="0">
                <a:pos x="T0" y="0"/>
              </a:cxn>
              <a:cxn ang="0">
                <a:pos x="T1" y="0"/>
              </a:cxn>
              <a:cxn ang="0">
                <a:pos x="T2" y="0"/>
              </a:cxn>
            </a:cxnLst>
            <a:rect l="0" t="0" r="r" b="b"/>
            <a:pathLst>
              <a:path w="3840">
                <a:moveTo>
                  <a:pt x="0" y="0"/>
                </a:moveTo>
                <a:lnTo>
                  <a:pt x="0" y="0"/>
                </a:lnTo>
                <a:lnTo>
                  <a:pt x="3840" y="0"/>
                </a:lnTo>
              </a:path>
            </a:pathLst>
          </a:custGeom>
          <a:solidFill>
            <a:srgbClr val="FFFFFF"/>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0"/>
          <p:cNvSpPr>
            <a:spLocks/>
          </p:cNvSpPr>
          <p:nvPr/>
        </p:nvSpPr>
        <p:spPr bwMode="auto">
          <a:xfrm>
            <a:off x="555559" y="4631628"/>
            <a:ext cx="3670309" cy="0"/>
          </a:xfrm>
          <a:custGeom>
            <a:avLst/>
            <a:gdLst>
              <a:gd name="T0" fmla="*/ 0 w 3840"/>
              <a:gd name="T1" fmla="*/ 0 w 3840"/>
              <a:gd name="T2" fmla="*/ 3840 w 3840"/>
            </a:gdLst>
            <a:ahLst/>
            <a:cxnLst>
              <a:cxn ang="0">
                <a:pos x="T0" y="0"/>
              </a:cxn>
              <a:cxn ang="0">
                <a:pos x="T1" y="0"/>
              </a:cxn>
              <a:cxn ang="0">
                <a:pos x="T2" y="0"/>
              </a:cxn>
            </a:cxnLst>
            <a:rect l="0" t="0" r="r" b="b"/>
            <a:pathLst>
              <a:path w="3840">
                <a:moveTo>
                  <a:pt x="0" y="0"/>
                </a:moveTo>
                <a:lnTo>
                  <a:pt x="0" y="0"/>
                </a:lnTo>
                <a:lnTo>
                  <a:pt x="3840" y="0"/>
                </a:ln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3"/>
          <p:cNvSpPr>
            <a:spLocks/>
          </p:cNvSpPr>
          <p:nvPr/>
        </p:nvSpPr>
        <p:spPr bwMode="auto">
          <a:xfrm>
            <a:off x="1249298" y="3253682"/>
            <a:ext cx="1004890" cy="0"/>
          </a:xfrm>
          <a:custGeom>
            <a:avLst/>
            <a:gdLst>
              <a:gd name="T0" fmla="*/ 0 w 1051"/>
              <a:gd name="T1" fmla="*/ 0 w 1051"/>
              <a:gd name="T2" fmla="*/ 1051 w 1051"/>
            </a:gdLst>
            <a:ahLst/>
            <a:cxnLst>
              <a:cxn ang="0">
                <a:pos x="T0" y="0"/>
              </a:cxn>
              <a:cxn ang="0">
                <a:pos x="T1" y="0"/>
              </a:cxn>
              <a:cxn ang="0">
                <a:pos x="T2" y="0"/>
              </a:cxn>
            </a:cxnLst>
            <a:rect l="0" t="0" r="r" b="b"/>
            <a:pathLst>
              <a:path w="1051">
                <a:moveTo>
                  <a:pt x="0" y="0"/>
                </a:moveTo>
                <a:lnTo>
                  <a:pt x="0" y="0"/>
                </a:lnTo>
                <a:lnTo>
                  <a:pt x="1051" y="0"/>
                </a:lnTo>
              </a:path>
            </a:pathLst>
          </a:custGeom>
          <a:solidFill>
            <a:srgbClr val="FFFFFF"/>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4"/>
          <p:cNvSpPr>
            <a:spLocks/>
          </p:cNvSpPr>
          <p:nvPr/>
        </p:nvSpPr>
        <p:spPr bwMode="auto">
          <a:xfrm>
            <a:off x="1249298" y="3253682"/>
            <a:ext cx="1004890" cy="0"/>
          </a:xfrm>
          <a:custGeom>
            <a:avLst/>
            <a:gdLst>
              <a:gd name="T0" fmla="*/ 0 w 1051"/>
              <a:gd name="T1" fmla="*/ 0 w 1051"/>
              <a:gd name="T2" fmla="*/ 1051 w 1051"/>
            </a:gdLst>
            <a:ahLst/>
            <a:cxnLst>
              <a:cxn ang="0">
                <a:pos x="T0" y="0"/>
              </a:cxn>
              <a:cxn ang="0">
                <a:pos x="T1" y="0"/>
              </a:cxn>
              <a:cxn ang="0">
                <a:pos x="T2" y="0"/>
              </a:cxn>
            </a:cxnLst>
            <a:rect l="0" t="0" r="r" b="b"/>
            <a:pathLst>
              <a:path w="1051">
                <a:moveTo>
                  <a:pt x="0" y="0"/>
                </a:moveTo>
                <a:lnTo>
                  <a:pt x="0" y="0"/>
                </a:lnTo>
                <a:lnTo>
                  <a:pt x="1051" y="0"/>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5"/>
          <p:cNvSpPr>
            <a:spLocks/>
          </p:cNvSpPr>
          <p:nvPr/>
        </p:nvSpPr>
        <p:spPr bwMode="auto">
          <a:xfrm>
            <a:off x="1593787" y="4172842"/>
            <a:ext cx="874715" cy="0"/>
          </a:xfrm>
          <a:custGeom>
            <a:avLst/>
            <a:gdLst>
              <a:gd name="T0" fmla="*/ 0 w 916"/>
              <a:gd name="T1" fmla="*/ 0 w 916"/>
              <a:gd name="T2" fmla="*/ 916 w 916"/>
            </a:gdLst>
            <a:ahLst/>
            <a:cxnLst>
              <a:cxn ang="0">
                <a:pos x="T0" y="0"/>
              </a:cxn>
              <a:cxn ang="0">
                <a:pos x="T1" y="0"/>
              </a:cxn>
              <a:cxn ang="0">
                <a:pos x="T2" y="0"/>
              </a:cxn>
            </a:cxnLst>
            <a:rect l="0" t="0" r="r" b="b"/>
            <a:pathLst>
              <a:path w="916">
                <a:moveTo>
                  <a:pt x="0" y="0"/>
                </a:moveTo>
                <a:lnTo>
                  <a:pt x="0" y="0"/>
                </a:lnTo>
                <a:lnTo>
                  <a:pt x="916" y="0"/>
                </a:lnTo>
              </a:path>
            </a:pathLst>
          </a:custGeom>
          <a:solidFill>
            <a:srgbClr val="FFFFFF"/>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p:cNvSpPr>
          <p:nvPr/>
        </p:nvSpPr>
        <p:spPr bwMode="auto">
          <a:xfrm>
            <a:off x="1593787" y="4172842"/>
            <a:ext cx="874715" cy="0"/>
          </a:xfrm>
          <a:custGeom>
            <a:avLst/>
            <a:gdLst>
              <a:gd name="T0" fmla="*/ 0 w 916"/>
              <a:gd name="T1" fmla="*/ 0 w 916"/>
              <a:gd name="T2" fmla="*/ 916 w 916"/>
            </a:gdLst>
            <a:ahLst/>
            <a:cxnLst>
              <a:cxn ang="0">
                <a:pos x="T0" y="0"/>
              </a:cxn>
              <a:cxn ang="0">
                <a:pos x="T1" y="0"/>
              </a:cxn>
              <a:cxn ang="0">
                <a:pos x="T2" y="0"/>
              </a:cxn>
            </a:cxnLst>
            <a:rect l="0" t="0" r="r" b="b"/>
            <a:pathLst>
              <a:path w="916">
                <a:moveTo>
                  <a:pt x="0" y="0"/>
                </a:moveTo>
                <a:lnTo>
                  <a:pt x="0" y="0"/>
                </a:lnTo>
                <a:lnTo>
                  <a:pt x="916" y="0"/>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p:cNvSpPr>
          <p:nvPr/>
        </p:nvSpPr>
        <p:spPr bwMode="auto">
          <a:xfrm>
            <a:off x="2254188" y="3183832"/>
            <a:ext cx="0" cy="139700"/>
          </a:xfrm>
          <a:custGeom>
            <a:avLst/>
            <a:gdLst>
              <a:gd name="T0" fmla="*/ 0 h 146"/>
              <a:gd name="T1" fmla="*/ 0 h 146"/>
              <a:gd name="T2" fmla="*/ 146 h 146"/>
            </a:gdLst>
            <a:ahLst/>
            <a:cxnLst>
              <a:cxn ang="0">
                <a:pos x="0" y="T0"/>
              </a:cxn>
              <a:cxn ang="0">
                <a:pos x="0" y="T1"/>
              </a:cxn>
              <a:cxn ang="0">
                <a:pos x="0" y="T2"/>
              </a:cxn>
            </a:cxnLst>
            <a:rect l="0" t="0" r="r" b="b"/>
            <a:pathLst>
              <a:path h="146">
                <a:moveTo>
                  <a:pt x="0" y="0"/>
                </a:moveTo>
                <a:lnTo>
                  <a:pt x="0" y="0"/>
                </a:lnTo>
                <a:lnTo>
                  <a:pt x="0" y="146"/>
                </a:lnTo>
              </a:path>
            </a:pathLst>
          </a:custGeom>
          <a:solidFill>
            <a:srgbClr val="FFFFFF"/>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p:nvSpPr>
        <p:spPr bwMode="auto">
          <a:xfrm>
            <a:off x="2254188" y="3183832"/>
            <a:ext cx="0" cy="139700"/>
          </a:xfrm>
          <a:custGeom>
            <a:avLst/>
            <a:gdLst>
              <a:gd name="T0" fmla="*/ 0 h 146"/>
              <a:gd name="T1" fmla="*/ 0 h 146"/>
              <a:gd name="T2" fmla="*/ 146 h 146"/>
            </a:gdLst>
            <a:ahLst/>
            <a:cxnLst>
              <a:cxn ang="0">
                <a:pos x="0" y="T0"/>
              </a:cxn>
              <a:cxn ang="0">
                <a:pos x="0" y="T1"/>
              </a:cxn>
              <a:cxn ang="0">
                <a:pos x="0" y="T2"/>
              </a:cxn>
            </a:cxnLst>
            <a:rect l="0" t="0" r="r" b="b"/>
            <a:pathLst>
              <a:path h="146">
                <a:moveTo>
                  <a:pt x="0" y="0"/>
                </a:moveTo>
                <a:lnTo>
                  <a:pt x="0" y="0"/>
                </a:lnTo>
                <a:lnTo>
                  <a:pt x="0" y="146"/>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p:nvSpPr>
        <p:spPr bwMode="auto">
          <a:xfrm>
            <a:off x="2468501" y="4102992"/>
            <a:ext cx="0" cy="139700"/>
          </a:xfrm>
          <a:custGeom>
            <a:avLst/>
            <a:gdLst>
              <a:gd name="T0" fmla="*/ 0 h 146"/>
              <a:gd name="T1" fmla="*/ 0 h 146"/>
              <a:gd name="T2" fmla="*/ 146 h 146"/>
            </a:gdLst>
            <a:ahLst/>
            <a:cxnLst>
              <a:cxn ang="0">
                <a:pos x="0" y="T0"/>
              </a:cxn>
              <a:cxn ang="0">
                <a:pos x="0" y="T1"/>
              </a:cxn>
              <a:cxn ang="0">
                <a:pos x="0" y="T2"/>
              </a:cxn>
            </a:cxnLst>
            <a:rect l="0" t="0" r="r" b="b"/>
            <a:pathLst>
              <a:path h="146">
                <a:moveTo>
                  <a:pt x="0" y="0"/>
                </a:moveTo>
                <a:lnTo>
                  <a:pt x="0" y="0"/>
                </a:lnTo>
                <a:lnTo>
                  <a:pt x="0" y="146"/>
                </a:lnTo>
              </a:path>
            </a:pathLst>
          </a:custGeom>
          <a:solidFill>
            <a:srgbClr val="FFFFFF"/>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p:nvSpPr>
        <p:spPr bwMode="auto">
          <a:xfrm>
            <a:off x="2468501" y="4102992"/>
            <a:ext cx="0" cy="139700"/>
          </a:xfrm>
          <a:custGeom>
            <a:avLst/>
            <a:gdLst>
              <a:gd name="T0" fmla="*/ 0 h 146"/>
              <a:gd name="T1" fmla="*/ 0 h 146"/>
              <a:gd name="T2" fmla="*/ 146 h 146"/>
            </a:gdLst>
            <a:ahLst/>
            <a:cxnLst>
              <a:cxn ang="0">
                <a:pos x="0" y="T0"/>
              </a:cxn>
              <a:cxn ang="0">
                <a:pos x="0" y="T1"/>
              </a:cxn>
              <a:cxn ang="0">
                <a:pos x="0" y="T2"/>
              </a:cxn>
            </a:cxnLst>
            <a:rect l="0" t="0" r="r" b="b"/>
            <a:pathLst>
              <a:path h="146">
                <a:moveTo>
                  <a:pt x="0" y="0"/>
                </a:moveTo>
                <a:lnTo>
                  <a:pt x="0" y="0"/>
                </a:lnTo>
                <a:lnTo>
                  <a:pt x="0" y="146"/>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p:nvSpPr>
        <p:spPr bwMode="auto">
          <a:xfrm>
            <a:off x="1249298" y="3183832"/>
            <a:ext cx="0" cy="139700"/>
          </a:xfrm>
          <a:custGeom>
            <a:avLst/>
            <a:gdLst>
              <a:gd name="T0" fmla="*/ 0 h 146"/>
              <a:gd name="T1" fmla="*/ 0 h 146"/>
              <a:gd name="T2" fmla="*/ 146 h 146"/>
            </a:gdLst>
            <a:ahLst/>
            <a:cxnLst>
              <a:cxn ang="0">
                <a:pos x="0" y="T0"/>
              </a:cxn>
              <a:cxn ang="0">
                <a:pos x="0" y="T1"/>
              </a:cxn>
              <a:cxn ang="0">
                <a:pos x="0" y="T2"/>
              </a:cxn>
            </a:cxnLst>
            <a:rect l="0" t="0" r="r" b="b"/>
            <a:pathLst>
              <a:path h="146">
                <a:moveTo>
                  <a:pt x="0" y="0"/>
                </a:moveTo>
                <a:lnTo>
                  <a:pt x="0" y="0"/>
                </a:lnTo>
                <a:lnTo>
                  <a:pt x="0" y="146"/>
                </a:lnTo>
              </a:path>
            </a:pathLst>
          </a:custGeom>
          <a:solidFill>
            <a:srgbClr val="FFFFFF"/>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26"/>
          <p:cNvSpPr>
            <a:spLocks/>
          </p:cNvSpPr>
          <p:nvPr/>
        </p:nvSpPr>
        <p:spPr bwMode="auto">
          <a:xfrm>
            <a:off x="1249298" y="3183832"/>
            <a:ext cx="0" cy="139700"/>
          </a:xfrm>
          <a:custGeom>
            <a:avLst/>
            <a:gdLst>
              <a:gd name="T0" fmla="*/ 0 h 146"/>
              <a:gd name="T1" fmla="*/ 0 h 146"/>
              <a:gd name="T2" fmla="*/ 146 h 146"/>
            </a:gdLst>
            <a:ahLst/>
            <a:cxnLst>
              <a:cxn ang="0">
                <a:pos x="0" y="T0"/>
              </a:cxn>
              <a:cxn ang="0">
                <a:pos x="0" y="T1"/>
              </a:cxn>
              <a:cxn ang="0">
                <a:pos x="0" y="T2"/>
              </a:cxn>
            </a:cxnLst>
            <a:rect l="0" t="0" r="r" b="b"/>
            <a:pathLst>
              <a:path h="146">
                <a:moveTo>
                  <a:pt x="0" y="0"/>
                </a:moveTo>
                <a:lnTo>
                  <a:pt x="0" y="0"/>
                </a:lnTo>
                <a:lnTo>
                  <a:pt x="0" y="146"/>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7"/>
          <p:cNvSpPr>
            <a:spLocks/>
          </p:cNvSpPr>
          <p:nvPr/>
        </p:nvSpPr>
        <p:spPr bwMode="auto">
          <a:xfrm>
            <a:off x="1593787" y="4102992"/>
            <a:ext cx="0" cy="139700"/>
          </a:xfrm>
          <a:custGeom>
            <a:avLst/>
            <a:gdLst>
              <a:gd name="T0" fmla="*/ 0 h 146"/>
              <a:gd name="T1" fmla="*/ 0 h 146"/>
              <a:gd name="T2" fmla="*/ 146 h 146"/>
            </a:gdLst>
            <a:ahLst/>
            <a:cxnLst>
              <a:cxn ang="0">
                <a:pos x="0" y="T0"/>
              </a:cxn>
              <a:cxn ang="0">
                <a:pos x="0" y="T1"/>
              </a:cxn>
              <a:cxn ang="0">
                <a:pos x="0" y="T2"/>
              </a:cxn>
            </a:cxnLst>
            <a:rect l="0" t="0" r="r" b="b"/>
            <a:pathLst>
              <a:path h="146">
                <a:moveTo>
                  <a:pt x="0" y="0"/>
                </a:moveTo>
                <a:lnTo>
                  <a:pt x="0" y="0"/>
                </a:lnTo>
                <a:lnTo>
                  <a:pt x="0" y="146"/>
                </a:lnTo>
              </a:path>
            </a:pathLst>
          </a:custGeom>
          <a:solidFill>
            <a:srgbClr val="FFFFFF"/>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p:nvSpPr>
        <p:spPr bwMode="auto">
          <a:xfrm>
            <a:off x="1593787" y="4102992"/>
            <a:ext cx="0" cy="139700"/>
          </a:xfrm>
          <a:custGeom>
            <a:avLst/>
            <a:gdLst>
              <a:gd name="T0" fmla="*/ 0 h 146"/>
              <a:gd name="T1" fmla="*/ 0 h 146"/>
              <a:gd name="T2" fmla="*/ 146 h 146"/>
            </a:gdLst>
            <a:ahLst/>
            <a:cxnLst>
              <a:cxn ang="0">
                <a:pos x="0" y="T0"/>
              </a:cxn>
              <a:cxn ang="0">
                <a:pos x="0" y="T1"/>
              </a:cxn>
              <a:cxn ang="0">
                <a:pos x="0" y="T2"/>
              </a:cxn>
            </a:cxnLst>
            <a:rect l="0" t="0" r="r" b="b"/>
            <a:pathLst>
              <a:path h="146">
                <a:moveTo>
                  <a:pt x="0" y="0"/>
                </a:moveTo>
                <a:lnTo>
                  <a:pt x="0" y="0"/>
                </a:lnTo>
                <a:lnTo>
                  <a:pt x="0" y="146"/>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2"/>
          <p:cNvSpPr>
            <a:spLocks/>
          </p:cNvSpPr>
          <p:nvPr/>
        </p:nvSpPr>
        <p:spPr bwMode="auto">
          <a:xfrm>
            <a:off x="1679512" y="3166370"/>
            <a:ext cx="173038" cy="173037"/>
          </a:xfrm>
          <a:custGeom>
            <a:avLst/>
            <a:gdLst>
              <a:gd name="T0" fmla="*/ 0 w 181"/>
              <a:gd name="T1" fmla="*/ 91 h 181"/>
              <a:gd name="T2" fmla="*/ 0 w 181"/>
              <a:gd name="T3" fmla="*/ 91 h 181"/>
              <a:gd name="T4" fmla="*/ 91 w 181"/>
              <a:gd name="T5" fmla="*/ 0 h 181"/>
              <a:gd name="T6" fmla="*/ 181 w 181"/>
              <a:gd name="T7" fmla="*/ 91 h 181"/>
              <a:gd name="T8" fmla="*/ 91 w 181"/>
              <a:gd name="T9" fmla="*/ 181 h 181"/>
              <a:gd name="T10" fmla="*/ 0 w 181"/>
              <a:gd name="T11" fmla="*/ 91 h 181"/>
            </a:gdLst>
            <a:ahLst/>
            <a:cxnLst>
              <a:cxn ang="0">
                <a:pos x="T0" y="T1"/>
              </a:cxn>
              <a:cxn ang="0">
                <a:pos x="T2" y="T3"/>
              </a:cxn>
              <a:cxn ang="0">
                <a:pos x="T4" y="T5"/>
              </a:cxn>
              <a:cxn ang="0">
                <a:pos x="T6" y="T7"/>
              </a:cxn>
              <a:cxn ang="0">
                <a:pos x="T8" y="T9"/>
              </a:cxn>
              <a:cxn ang="0">
                <a:pos x="T10" y="T11"/>
              </a:cxn>
            </a:cxnLst>
            <a:rect l="0" t="0" r="r" b="b"/>
            <a:pathLst>
              <a:path w="181" h="181">
                <a:moveTo>
                  <a:pt x="0" y="91"/>
                </a:moveTo>
                <a:lnTo>
                  <a:pt x="0" y="91"/>
                </a:lnTo>
                <a:lnTo>
                  <a:pt x="91" y="0"/>
                </a:lnTo>
                <a:lnTo>
                  <a:pt x="181" y="91"/>
                </a:lnTo>
                <a:lnTo>
                  <a:pt x="91" y="181"/>
                </a:lnTo>
                <a:lnTo>
                  <a:pt x="0" y="91"/>
                </a:lnTo>
                <a:close/>
              </a:path>
            </a:pathLst>
          </a:custGeom>
          <a:solidFill>
            <a:schemeClr val="accent5"/>
          </a:solidFill>
          <a:ln w="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3"/>
          <p:cNvSpPr>
            <a:spLocks/>
          </p:cNvSpPr>
          <p:nvPr/>
        </p:nvSpPr>
        <p:spPr bwMode="auto">
          <a:xfrm>
            <a:off x="1679512" y="3166370"/>
            <a:ext cx="173038" cy="173037"/>
          </a:xfrm>
          <a:custGeom>
            <a:avLst/>
            <a:gdLst>
              <a:gd name="T0" fmla="*/ 0 w 181"/>
              <a:gd name="T1" fmla="*/ 91 h 181"/>
              <a:gd name="T2" fmla="*/ 0 w 181"/>
              <a:gd name="T3" fmla="*/ 91 h 181"/>
              <a:gd name="T4" fmla="*/ 91 w 181"/>
              <a:gd name="T5" fmla="*/ 0 h 181"/>
              <a:gd name="T6" fmla="*/ 181 w 181"/>
              <a:gd name="T7" fmla="*/ 91 h 181"/>
              <a:gd name="T8" fmla="*/ 91 w 181"/>
              <a:gd name="T9" fmla="*/ 181 h 181"/>
              <a:gd name="T10" fmla="*/ 0 w 181"/>
              <a:gd name="T11" fmla="*/ 91 h 181"/>
            </a:gdLst>
            <a:ahLst/>
            <a:cxnLst>
              <a:cxn ang="0">
                <a:pos x="T0" y="T1"/>
              </a:cxn>
              <a:cxn ang="0">
                <a:pos x="T2" y="T3"/>
              </a:cxn>
              <a:cxn ang="0">
                <a:pos x="T4" y="T5"/>
              </a:cxn>
              <a:cxn ang="0">
                <a:pos x="T6" y="T7"/>
              </a:cxn>
              <a:cxn ang="0">
                <a:pos x="T8" y="T9"/>
              </a:cxn>
              <a:cxn ang="0">
                <a:pos x="T10" y="T11"/>
              </a:cxn>
            </a:cxnLst>
            <a:rect l="0" t="0" r="r" b="b"/>
            <a:pathLst>
              <a:path w="181" h="181">
                <a:moveTo>
                  <a:pt x="0" y="91"/>
                </a:moveTo>
                <a:lnTo>
                  <a:pt x="0" y="91"/>
                </a:lnTo>
                <a:lnTo>
                  <a:pt x="91" y="0"/>
                </a:lnTo>
                <a:lnTo>
                  <a:pt x="181" y="91"/>
                </a:lnTo>
                <a:lnTo>
                  <a:pt x="91" y="181"/>
                </a:lnTo>
                <a:lnTo>
                  <a:pt x="0" y="91"/>
                </a:lnTo>
                <a:close/>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4"/>
          <p:cNvSpPr>
            <a:spLocks/>
          </p:cNvSpPr>
          <p:nvPr/>
        </p:nvSpPr>
        <p:spPr bwMode="auto">
          <a:xfrm>
            <a:off x="1679512" y="3166370"/>
            <a:ext cx="173038" cy="173037"/>
          </a:xfrm>
          <a:custGeom>
            <a:avLst/>
            <a:gdLst>
              <a:gd name="T0" fmla="*/ 0 w 181"/>
              <a:gd name="T1" fmla="*/ 91 h 181"/>
              <a:gd name="T2" fmla="*/ 0 w 181"/>
              <a:gd name="T3" fmla="*/ 91 h 181"/>
              <a:gd name="T4" fmla="*/ 91 w 181"/>
              <a:gd name="T5" fmla="*/ 0 h 181"/>
              <a:gd name="T6" fmla="*/ 181 w 181"/>
              <a:gd name="T7" fmla="*/ 91 h 181"/>
              <a:gd name="T8" fmla="*/ 91 w 181"/>
              <a:gd name="T9" fmla="*/ 181 h 181"/>
              <a:gd name="T10" fmla="*/ 0 w 181"/>
              <a:gd name="T11" fmla="*/ 91 h 181"/>
            </a:gdLst>
            <a:ahLst/>
            <a:cxnLst>
              <a:cxn ang="0">
                <a:pos x="T0" y="T1"/>
              </a:cxn>
              <a:cxn ang="0">
                <a:pos x="T2" y="T3"/>
              </a:cxn>
              <a:cxn ang="0">
                <a:pos x="T4" y="T5"/>
              </a:cxn>
              <a:cxn ang="0">
                <a:pos x="T6" y="T7"/>
              </a:cxn>
              <a:cxn ang="0">
                <a:pos x="T8" y="T9"/>
              </a:cxn>
              <a:cxn ang="0">
                <a:pos x="T10" y="T11"/>
              </a:cxn>
            </a:cxnLst>
            <a:rect l="0" t="0" r="r" b="b"/>
            <a:pathLst>
              <a:path w="181" h="181">
                <a:moveTo>
                  <a:pt x="0" y="91"/>
                </a:moveTo>
                <a:lnTo>
                  <a:pt x="0" y="91"/>
                </a:lnTo>
                <a:lnTo>
                  <a:pt x="91" y="0"/>
                </a:lnTo>
                <a:lnTo>
                  <a:pt x="181" y="91"/>
                </a:lnTo>
                <a:lnTo>
                  <a:pt x="91" y="181"/>
                </a:lnTo>
                <a:lnTo>
                  <a:pt x="0" y="91"/>
                </a:lnTo>
                <a:close/>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5"/>
          <p:cNvSpPr>
            <a:spLocks/>
          </p:cNvSpPr>
          <p:nvPr/>
        </p:nvSpPr>
        <p:spPr bwMode="auto">
          <a:xfrm>
            <a:off x="1965263" y="4085529"/>
            <a:ext cx="173038" cy="173037"/>
          </a:xfrm>
          <a:custGeom>
            <a:avLst/>
            <a:gdLst>
              <a:gd name="T0" fmla="*/ 0 w 181"/>
              <a:gd name="T1" fmla="*/ 91 h 181"/>
              <a:gd name="T2" fmla="*/ 0 w 181"/>
              <a:gd name="T3" fmla="*/ 91 h 181"/>
              <a:gd name="T4" fmla="*/ 90 w 181"/>
              <a:gd name="T5" fmla="*/ 0 h 181"/>
              <a:gd name="T6" fmla="*/ 181 w 181"/>
              <a:gd name="T7" fmla="*/ 91 h 181"/>
              <a:gd name="T8" fmla="*/ 90 w 181"/>
              <a:gd name="T9" fmla="*/ 181 h 181"/>
              <a:gd name="T10" fmla="*/ 0 w 181"/>
              <a:gd name="T11" fmla="*/ 91 h 181"/>
            </a:gdLst>
            <a:ahLst/>
            <a:cxnLst>
              <a:cxn ang="0">
                <a:pos x="T0" y="T1"/>
              </a:cxn>
              <a:cxn ang="0">
                <a:pos x="T2" y="T3"/>
              </a:cxn>
              <a:cxn ang="0">
                <a:pos x="T4" y="T5"/>
              </a:cxn>
              <a:cxn ang="0">
                <a:pos x="T6" y="T7"/>
              </a:cxn>
              <a:cxn ang="0">
                <a:pos x="T8" y="T9"/>
              </a:cxn>
              <a:cxn ang="0">
                <a:pos x="T10" y="T11"/>
              </a:cxn>
            </a:cxnLst>
            <a:rect l="0" t="0" r="r" b="b"/>
            <a:pathLst>
              <a:path w="181" h="181">
                <a:moveTo>
                  <a:pt x="0" y="91"/>
                </a:moveTo>
                <a:lnTo>
                  <a:pt x="0" y="91"/>
                </a:lnTo>
                <a:lnTo>
                  <a:pt x="90" y="0"/>
                </a:lnTo>
                <a:lnTo>
                  <a:pt x="181" y="91"/>
                </a:lnTo>
                <a:lnTo>
                  <a:pt x="90" y="181"/>
                </a:lnTo>
                <a:lnTo>
                  <a:pt x="0" y="91"/>
                </a:lnTo>
                <a:close/>
              </a:path>
            </a:pathLst>
          </a:custGeom>
          <a:solidFill>
            <a:schemeClr val="accent5"/>
          </a:solidFill>
          <a:ln w="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36"/>
          <p:cNvSpPr>
            <a:spLocks/>
          </p:cNvSpPr>
          <p:nvPr/>
        </p:nvSpPr>
        <p:spPr bwMode="auto">
          <a:xfrm>
            <a:off x="1965263" y="4085529"/>
            <a:ext cx="173038" cy="173037"/>
          </a:xfrm>
          <a:custGeom>
            <a:avLst/>
            <a:gdLst>
              <a:gd name="T0" fmla="*/ 0 w 181"/>
              <a:gd name="T1" fmla="*/ 91 h 181"/>
              <a:gd name="T2" fmla="*/ 0 w 181"/>
              <a:gd name="T3" fmla="*/ 91 h 181"/>
              <a:gd name="T4" fmla="*/ 90 w 181"/>
              <a:gd name="T5" fmla="*/ 0 h 181"/>
              <a:gd name="T6" fmla="*/ 181 w 181"/>
              <a:gd name="T7" fmla="*/ 91 h 181"/>
              <a:gd name="T8" fmla="*/ 90 w 181"/>
              <a:gd name="T9" fmla="*/ 181 h 181"/>
              <a:gd name="T10" fmla="*/ 0 w 181"/>
              <a:gd name="T11" fmla="*/ 91 h 181"/>
            </a:gdLst>
            <a:ahLst/>
            <a:cxnLst>
              <a:cxn ang="0">
                <a:pos x="T0" y="T1"/>
              </a:cxn>
              <a:cxn ang="0">
                <a:pos x="T2" y="T3"/>
              </a:cxn>
              <a:cxn ang="0">
                <a:pos x="T4" y="T5"/>
              </a:cxn>
              <a:cxn ang="0">
                <a:pos x="T6" y="T7"/>
              </a:cxn>
              <a:cxn ang="0">
                <a:pos x="T8" y="T9"/>
              </a:cxn>
              <a:cxn ang="0">
                <a:pos x="T10" y="T11"/>
              </a:cxn>
            </a:cxnLst>
            <a:rect l="0" t="0" r="r" b="b"/>
            <a:pathLst>
              <a:path w="181" h="181">
                <a:moveTo>
                  <a:pt x="0" y="91"/>
                </a:moveTo>
                <a:lnTo>
                  <a:pt x="0" y="91"/>
                </a:lnTo>
                <a:lnTo>
                  <a:pt x="90" y="0"/>
                </a:lnTo>
                <a:lnTo>
                  <a:pt x="181" y="91"/>
                </a:lnTo>
                <a:lnTo>
                  <a:pt x="90" y="181"/>
                </a:lnTo>
                <a:lnTo>
                  <a:pt x="0" y="91"/>
                </a:lnTo>
                <a:close/>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7"/>
          <p:cNvSpPr>
            <a:spLocks/>
          </p:cNvSpPr>
          <p:nvPr/>
        </p:nvSpPr>
        <p:spPr bwMode="auto">
          <a:xfrm>
            <a:off x="1965263" y="4085529"/>
            <a:ext cx="173038" cy="173037"/>
          </a:xfrm>
          <a:custGeom>
            <a:avLst/>
            <a:gdLst>
              <a:gd name="T0" fmla="*/ 0 w 181"/>
              <a:gd name="T1" fmla="*/ 91 h 181"/>
              <a:gd name="T2" fmla="*/ 0 w 181"/>
              <a:gd name="T3" fmla="*/ 91 h 181"/>
              <a:gd name="T4" fmla="*/ 90 w 181"/>
              <a:gd name="T5" fmla="*/ 0 h 181"/>
              <a:gd name="T6" fmla="*/ 181 w 181"/>
              <a:gd name="T7" fmla="*/ 91 h 181"/>
              <a:gd name="T8" fmla="*/ 90 w 181"/>
              <a:gd name="T9" fmla="*/ 181 h 181"/>
              <a:gd name="T10" fmla="*/ 0 w 181"/>
              <a:gd name="T11" fmla="*/ 91 h 181"/>
            </a:gdLst>
            <a:ahLst/>
            <a:cxnLst>
              <a:cxn ang="0">
                <a:pos x="T0" y="T1"/>
              </a:cxn>
              <a:cxn ang="0">
                <a:pos x="T2" y="T3"/>
              </a:cxn>
              <a:cxn ang="0">
                <a:pos x="T4" y="T5"/>
              </a:cxn>
              <a:cxn ang="0">
                <a:pos x="T6" y="T7"/>
              </a:cxn>
              <a:cxn ang="0">
                <a:pos x="T8" y="T9"/>
              </a:cxn>
              <a:cxn ang="0">
                <a:pos x="T10" y="T11"/>
              </a:cxn>
            </a:cxnLst>
            <a:rect l="0" t="0" r="r" b="b"/>
            <a:pathLst>
              <a:path w="181" h="181">
                <a:moveTo>
                  <a:pt x="0" y="91"/>
                </a:moveTo>
                <a:lnTo>
                  <a:pt x="0" y="91"/>
                </a:lnTo>
                <a:lnTo>
                  <a:pt x="90" y="0"/>
                </a:lnTo>
                <a:lnTo>
                  <a:pt x="181" y="91"/>
                </a:lnTo>
                <a:lnTo>
                  <a:pt x="90" y="181"/>
                </a:lnTo>
                <a:lnTo>
                  <a:pt x="0" y="91"/>
                </a:lnTo>
                <a:close/>
              </a:path>
            </a:pathLst>
          </a:custGeom>
          <a:noFill/>
          <a:ln w="127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108"/>
          <p:cNvSpPr>
            <a:spLocks noChangeArrowheads="1"/>
          </p:cNvSpPr>
          <p:nvPr/>
        </p:nvSpPr>
        <p:spPr bwMode="auto">
          <a:xfrm>
            <a:off x="2251561" y="4731097"/>
            <a:ext cx="320601"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algn="l"/>
            <a:r>
              <a:rPr lang="en-US" sz="1800" b="0" u="none" dirty="0" smtClean="0">
                <a:latin typeface="+mj-lt"/>
              </a:rPr>
              <a:t>1.0</a:t>
            </a:r>
          </a:p>
        </p:txBody>
      </p:sp>
      <p:sp>
        <p:nvSpPr>
          <p:cNvPr id="56" name="Rectangle 109"/>
          <p:cNvSpPr>
            <a:spLocks noChangeArrowheads="1"/>
          </p:cNvSpPr>
          <p:nvPr/>
        </p:nvSpPr>
        <p:spPr bwMode="auto">
          <a:xfrm>
            <a:off x="4006819" y="4731097"/>
            <a:ext cx="320601"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algn="l"/>
            <a:r>
              <a:rPr lang="en-US" sz="1800" b="0" u="none" dirty="0" smtClean="0">
                <a:latin typeface="+mj-lt"/>
              </a:rPr>
              <a:t>2.0</a:t>
            </a:r>
          </a:p>
        </p:txBody>
      </p:sp>
      <p:sp>
        <p:nvSpPr>
          <p:cNvPr id="57" name="Rectangle 108"/>
          <p:cNvSpPr>
            <a:spLocks noChangeArrowheads="1"/>
          </p:cNvSpPr>
          <p:nvPr/>
        </p:nvSpPr>
        <p:spPr bwMode="auto">
          <a:xfrm>
            <a:off x="437369" y="4731096"/>
            <a:ext cx="320601"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algn="l"/>
            <a:r>
              <a:rPr lang="en-US" sz="1800" b="0" u="none" dirty="0" smtClean="0">
                <a:latin typeface="+mj-lt"/>
              </a:rPr>
              <a:t>0.5</a:t>
            </a:r>
          </a:p>
        </p:txBody>
      </p:sp>
      <p:sp>
        <p:nvSpPr>
          <p:cNvPr id="35" name="Text Box 56"/>
          <p:cNvSpPr txBox="1">
            <a:spLocks noChangeArrowheads="1"/>
          </p:cNvSpPr>
          <p:nvPr/>
        </p:nvSpPr>
        <p:spPr bwMode="auto">
          <a:xfrm>
            <a:off x="5" y="6557546"/>
            <a:ext cx="7818967" cy="338554"/>
          </a:xfrm>
          <a:prstGeom prst="rect">
            <a:avLst/>
          </a:prstGeom>
          <a:noFill/>
          <a:ln w="9525">
            <a:noFill/>
            <a:miter lim="800000"/>
            <a:headEnd/>
            <a:tailEnd/>
          </a:ln>
        </p:spPr>
        <p:txBody>
          <a:bodyPr>
            <a:spAutoFit/>
          </a:bodyPr>
          <a:lstStyle/>
          <a:p>
            <a:pPr eaLnBrk="0" hangingPunct="0"/>
            <a:r>
              <a:rPr lang="da-DK" sz="1600" u="none" dirty="0">
                <a:latin typeface="+mj-lt"/>
              </a:rPr>
              <a:t>Patel MR, et al. </a:t>
            </a:r>
            <a:r>
              <a:rPr lang="da-DK" sz="1600" i="1" u="none" dirty="0">
                <a:latin typeface="+mj-lt"/>
              </a:rPr>
              <a:t>N Engl J Med</a:t>
            </a:r>
            <a:r>
              <a:rPr lang="da-DK" sz="1600" u="none" dirty="0">
                <a:latin typeface="+mj-lt"/>
              </a:rPr>
              <a:t>. 2011;365:883-891</a:t>
            </a:r>
            <a:r>
              <a:rPr lang="de-DE" sz="1600" u="none" dirty="0" smtClean="0">
                <a:latin typeface="+mj-lt"/>
              </a:rPr>
              <a:t>.</a:t>
            </a:r>
            <a:r>
              <a:rPr lang="de-DE" sz="1600" u="none" baseline="30000" dirty="0" smtClean="0">
                <a:latin typeface="+mj-lt"/>
              </a:rPr>
              <a:t>[15]</a:t>
            </a:r>
            <a:endParaRPr lang="de-DE" sz="1600" u="none" dirty="0" smtClean="0">
              <a:latin typeface="+mj-lt"/>
            </a:endParaRPr>
          </a:p>
        </p:txBody>
      </p:sp>
    </p:spTree>
    <p:extLst>
      <p:ext uri="{BB962C8B-B14F-4D97-AF65-F5344CB8AC3E}">
        <p14:creationId xmlns:p14="http://schemas.microsoft.com/office/powerpoint/2010/main" val="2398621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4"/>
          <p:cNvGraphicFramePr>
            <a:graphicFrameLocks noGrp="1"/>
          </p:cNvGraphicFramePr>
          <p:nvPr>
            <p:extLst>
              <p:ext uri="{D42A27DB-BD31-4B8C-83A1-F6EECF244321}">
                <p14:modId xmlns:p14="http://schemas.microsoft.com/office/powerpoint/2010/main" val="3425534262"/>
              </p:ext>
            </p:extLst>
          </p:nvPr>
        </p:nvGraphicFramePr>
        <p:xfrm>
          <a:off x="579557" y="1170469"/>
          <a:ext cx="7950296" cy="5067495"/>
        </p:xfrm>
        <a:graphic>
          <a:graphicData uri="http://schemas.openxmlformats.org/drawingml/2006/table">
            <a:tbl>
              <a:tblPr/>
              <a:tblGrid>
                <a:gridCol w="2463896"/>
                <a:gridCol w="1528549"/>
                <a:gridCol w="1310185"/>
                <a:gridCol w="1869743"/>
                <a:gridCol w="777923"/>
              </a:tblGrid>
              <a:tr h="368535">
                <a:tc>
                  <a:txBody>
                    <a:bodyPr/>
                    <a:lstStyle/>
                    <a:p>
                      <a:pPr marL="0" marR="0" lvl="0" indent="0" algn="l" defTabSz="914400" rtl="0" eaLnBrk="0" fontAlgn="base" latinLnBrk="0" hangingPunct="0">
                        <a:lnSpc>
                          <a:spcPct val="100000"/>
                        </a:lnSpc>
                        <a:spcBef>
                          <a:spcPts val="0"/>
                        </a:spcBef>
                        <a:spcAft>
                          <a:spcPct val="0"/>
                        </a:spcAft>
                        <a:buClr>
                          <a:srgbClr val="E00079"/>
                        </a:buClr>
                        <a:buSzTx/>
                        <a:buFont typeface="Wingdings 3" pitchFamily="18" charset="2"/>
                        <a:buNone/>
                        <a:tabLst/>
                      </a:pPr>
                      <a:endParaRPr kumimoji="0" lang="en-US" sz="1700" b="1" i="0" u="none" strike="noStrike" cap="none" normalizeH="0" baseline="0" dirty="0" smtClean="0">
                        <a:ln>
                          <a:noFill/>
                        </a:ln>
                        <a:solidFill>
                          <a:schemeClr val="tx2"/>
                        </a:solidFill>
                        <a:effectLst/>
                        <a:latin typeface="Arial" pitchFamily="34" charset="0"/>
                        <a:ea typeface="ＭＳ Ｐゴシック" charset="-128"/>
                      </a:endParaRPr>
                    </a:p>
                  </a:txBody>
                  <a:tcPr marT="45702" marB="4570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1" i="0" u="none" strike="noStrike" cap="none" normalizeH="0" baseline="0" dirty="0" smtClean="0">
                          <a:ln>
                            <a:noFill/>
                          </a:ln>
                          <a:solidFill>
                            <a:schemeClr val="tx2"/>
                          </a:solidFill>
                          <a:effectLst/>
                          <a:latin typeface="Arial" pitchFamily="34" charset="0"/>
                          <a:ea typeface="ＭＳ Ｐゴシック" charset="-128"/>
                        </a:rPr>
                        <a:t>Rivaroxaban</a:t>
                      </a:r>
                    </a:p>
                  </a:txBody>
                  <a:tcPr marT="45702" marB="45702"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1" i="0" u="none" strike="noStrike" cap="none" normalizeH="0" baseline="0" dirty="0" smtClean="0">
                          <a:ln>
                            <a:noFill/>
                          </a:ln>
                          <a:solidFill>
                            <a:schemeClr val="tx2"/>
                          </a:solidFill>
                          <a:effectLst/>
                          <a:latin typeface="Arial" pitchFamily="34" charset="0"/>
                          <a:ea typeface="ＭＳ Ｐゴシック" charset="-128"/>
                        </a:rPr>
                        <a:t>Warfarin</a:t>
                      </a:r>
                    </a:p>
                  </a:txBody>
                  <a:tcPr marT="45702" marB="45702"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endParaRPr kumimoji="0" lang="en-US" sz="1700" b="1" i="0" u="none" strike="noStrike" cap="none" normalizeH="0" baseline="0" dirty="0" smtClean="0">
                        <a:ln>
                          <a:noFill/>
                        </a:ln>
                        <a:solidFill>
                          <a:schemeClr val="tx2"/>
                        </a:solidFill>
                        <a:effectLst/>
                        <a:latin typeface="Arial" pitchFamily="34" charset="0"/>
                        <a:ea typeface="ＭＳ Ｐゴシック" charset="-128"/>
                      </a:endParaRPr>
                    </a:p>
                  </a:txBody>
                  <a:tcPr marT="45702" marB="45702"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endParaRPr kumimoji="0" lang="en-US" sz="1700" b="1" i="0" u="none" strike="noStrike" cap="none" normalizeH="0" baseline="0" dirty="0" smtClean="0">
                        <a:ln>
                          <a:noFill/>
                        </a:ln>
                        <a:solidFill>
                          <a:schemeClr val="tx2"/>
                        </a:solidFill>
                        <a:effectLst/>
                        <a:latin typeface="Arial" pitchFamily="34" charset="0"/>
                        <a:ea typeface="ＭＳ Ｐゴシック" charset="-128"/>
                      </a:endParaRPr>
                    </a:p>
                  </a:txBody>
                  <a:tcPr marT="45702" marB="45702"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640958">
                <a:tc>
                  <a:txBody>
                    <a:bodyPr/>
                    <a:lstStyle/>
                    <a:p>
                      <a:pPr marL="0" marR="0" lvl="0" indent="0" algn="l" defTabSz="914400" rtl="0" eaLnBrk="0" fontAlgn="base" latinLnBrk="0" hangingPunct="0">
                        <a:lnSpc>
                          <a:spcPct val="100000"/>
                        </a:lnSpc>
                        <a:spcBef>
                          <a:spcPts val="0"/>
                        </a:spcBef>
                        <a:spcAft>
                          <a:spcPct val="0"/>
                        </a:spcAft>
                        <a:buClr>
                          <a:srgbClr val="E00079"/>
                        </a:buClr>
                        <a:buSzTx/>
                        <a:buFont typeface="Wingdings 3" pitchFamily="18" charset="2"/>
                        <a:buNone/>
                        <a:tabLst/>
                      </a:pPr>
                      <a:endParaRPr kumimoji="0" lang="en-US" sz="1700" b="1" i="0" u="none" strike="noStrike" cap="none" normalizeH="0" baseline="0" dirty="0" smtClean="0">
                        <a:ln>
                          <a:noFill/>
                        </a:ln>
                        <a:solidFill>
                          <a:schemeClr val="tx2"/>
                        </a:solidFill>
                        <a:effectLst/>
                        <a:latin typeface="Arial" pitchFamily="34" charset="0"/>
                        <a:ea typeface="ＭＳ Ｐゴシック" charset="-128"/>
                      </a:endParaRPr>
                    </a:p>
                  </a:txBody>
                  <a:tcPr marT="45702" marB="45702" anchor="ctr" horzOverflow="overflow">
                    <a:lnL>
                      <a:noFill/>
                    </a:lnL>
                    <a:lnR>
                      <a:noFill/>
                    </a:lnR>
                    <a:lnT>
                      <a:noFill/>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1" i="0" u="none" strike="noStrike" cap="none" normalizeH="0" baseline="0" dirty="0" smtClean="0">
                          <a:ln>
                            <a:noFill/>
                          </a:ln>
                          <a:solidFill>
                            <a:schemeClr val="tx2"/>
                          </a:solidFill>
                          <a:effectLst/>
                          <a:latin typeface="Arial" pitchFamily="34" charset="0"/>
                          <a:ea typeface="ＭＳ Ｐゴシック" charset="-128"/>
                        </a:rPr>
                        <a:t>Event Rate or N (Rate)</a:t>
                      </a:r>
                    </a:p>
                  </a:txBody>
                  <a:tcPr marT="45702" marB="45702" anchor="ctr" horzOverflow="overflow">
                    <a:lnL>
                      <a:noFill/>
                    </a:lnL>
                    <a:lnR>
                      <a:noFill/>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1" i="0" u="none" strike="noStrike" cap="none" normalizeH="0" baseline="0" dirty="0" smtClean="0">
                          <a:ln>
                            <a:noFill/>
                          </a:ln>
                          <a:solidFill>
                            <a:schemeClr val="tx2"/>
                          </a:solidFill>
                          <a:effectLst/>
                          <a:latin typeface="Arial" pitchFamily="34" charset="0"/>
                          <a:ea typeface="ＭＳ Ｐゴシック" charset="-128"/>
                        </a:rPr>
                        <a:t>Event Rate or N (Rate)</a:t>
                      </a:r>
                    </a:p>
                  </a:txBody>
                  <a:tcPr marT="45702" marB="45702" anchor="ctr" horzOverflow="overflow">
                    <a:lnL>
                      <a:noFill/>
                    </a:lnL>
                    <a:lnR>
                      <a:noFill/>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1" i="0" u="none" strike="noStrike" cap="none" normalizeH="0" baseline="0" dirty="0" smtClean="0">
                          <a:ln>
                            <a:noFill/>
                          </a:ln>
                          <a:solidFill>
                            <a:schemeClr val="tx2"/>
                          </a:solidFill>
                          <a:effectLst/>
                          <a:latin typeface="Arial" pitchFamily="34" charset="0"/>
                          <a:ea typeface="ＭＳ Ｐゴシック" charset="-128"/>
                        </a:rPr>
                        <a:t>HR </a:t>
                      </a:r>
                      <a:br>
                        <a:rPr kumimoji="0" lang="en-US" sz="1700" b="1" i="0" u="none" strike="noStrike" cap="none" normalizeH="0" baseline="0" dirty="0" smtClean="0">
                          <a:ln>
                            <a:noFill/>
                          </a:ln>
                          <a:solidFill>
                            <a:schemeClr val="tx2"/>
                          </a:solidFill>
                          <a:effectLst/>
                          <a:latin typeface="Arial" pitchFamily="34" charset="0"/>
                          <a:ea typeface="ＭＳ Ｐゴシック" charset="-128"/>
                        </a:rPr>
                      </a:br>
                      <a:r>
                        <a:rPr kumimoji="0" lang="en-US" sz="1700" b="1" i="0" u="none" strike="noStrike" cap="none" normalizeH="0" baseline="0" dirty="0" smtClean="0">
                          <a:ln>
                            <a:noFill/>
                          </a:ln>
                          <a:solidFill>
                            <a:schemeClr val="tx2"/>
                          </a:solidFill>
                          <a:effectLst/>
                          <a:latin typeface="Arial" pitchFamily="34" charset="0"/>
                          <a:ea typeface="ＭＳ Ｐゴシック" charset="-128"/>
                        </a:rPr>
                        <a:t>(95% CI)</a:t>
                      </a:r>
                    </a:p>
                  </a:txBody>
                  <a:tcPr marT="45702" marB="45702" anchor="ctr" horzOverflow="overflow">
                    <a:lnL>
                      <a:noFill/>
                    </a:lnL>
                    <a:lnR>
                      <a:noFill/>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1" i="1" u="none" strike="noStrike" cap="none" normalizeH="0" baseline="0" dirty="0" smtClean="0">
                          <a:ln>
                            <a:noFill/>
                          </a:ln>
                          <a:solidFill>
                            <a:schemeClr val="tx2"/>
                          </a:solidFill>
                          <a:effectLst/>
                          <a:latin typeface="Arial" pitchFamily="34" charset="0"/>
                          <a:ea typeface="ＭＳ Ｐゴシック" charset="-128"/>
                        </a:rPr>
                        <a:t>P</a:t>
                      </a:r>
                      <a:r>
                        <a:rPr kumimoji="0" lang="en-US" sz="1700" b="1" i="0" u="none" strike="noStrike" cap="none" normalizeH="0" baseline="0" dirty="0" smtClean="0">
                          <a:ln>
                            <a:noFill/>
                          </a:ln>
                          <a:solidFill>
                            <a:schemeClr val="tx2"/>
                          </a:solidFill>
                          <a:effectLst/>
                          <a:latin typeface="Arial" pitchFamily="34" charset="0"/>
                          <a:ea typeface="ＭＳ Ｐゴシック" charset="-128"/>
                        </a:rPr>
                        <a:t> Value</a:t>
                      </a:r>
                    </a:p>
                  </a:txBody>
                  <a:tcPr marT="45702" marB="45702" anchor="ctr" horzOverflow="overflow">
                    <a:lnL>
                      <a:noFill/>
                    </a:lnL>
                    <a:lnR>
                      <a:noFill/>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370522">
                <a:tc>
                  <a:txBody>
                    <a:bodyPr/>
                    <a:lstStyle/>
                    <a:p>
                      <a:pPr marL="0" marR="0" lvl="0" indent="0" algn="l"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1" i="0" u="none" strike="noStrike" cap="none" normalizeH="0" baseline="0" dirty="0" smtClean="0">
                          <a:ln>
                            <a:noFill/>
                          </a:ln>
                          <a:solidFill>
                            <a:schemeClr val="tx2"/>
                          </a:solidFill>
                          <a:effectLst/>
                          <a:latin typeface="Arial" pitchFamily="34" charset="0"/>
                          <a:ea typeface="ＭＳ Ｐゴシック" charset="-128"/>
                        </a:rPr>
                        <a:t>Major </a:t>
                      </a:r>
                    </a:p>
                  </a:txBody>
                  <a:tcPr marT="45702" marB="45702" anchor="ctr" horzOverflow="overflow">
                    <a:lnL>
                      <a:noFill/>
                    </a:lnL>
                    <a:lnR>
                      <a:noFill/>
                    </a:lnR>
                    <a:lnT w="28575" cap="flat" cmpd="sng" algn="ctr">
                      <a:solidFill>
                        <a:schemeClr val="accent1"/>
                      </a:solid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3.60</a:t>
                      </a:r>
                    </a:p>
                  </a:txBody>
                  <a:tcPr marT="45702" marB="45702" anchor="ctr" horzOverflow="overflow">
                    <a:lnL>
                      <a:noFill/>
                    </a:lnL>
                    <a:lnR>
                      <a:noFill/>
                    </a:lnR>
                    <a:lnT w="28575" cap="flat" cmpd="sng" algn="ctr">
                      <a:solidFill>
                        <a:schemeClr val="accent1"/>
                      </a:solid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3.45</a:t>
                      </a:r>
                    </a:p>
                  </a:txBody>
                  <a:tcPr marT="45702" marB="45702" anchor="ctr" horzOverflow="overflow">
                    <a:lnL>
                      <a:noFill/>
                    </a:lnL>
                    <a:lnR>
                      <a:noFill/>
                    </a:lnR>
                    <a:lnT w="28575" cap="flat" cmpd="sng" algn="ctr">
                      <a:solidFill>
                        <a:schemeClr val="accent1"/>
                      </a:solid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1.04 (0.90, 1.20)</a:t>
                      </a:r>
                    </a:p>
                  </a:txBody>
                  <a:tcPr marT="45702" marB="45702" anchor="ctr" horzOverflow="overflow">
                    <a:lnL>
                      <a:noFill/>
                    </a:lnL>
                    <a:lnR>
                      <a:noFill/>
                    </a:lnR>
                    <a:lnT w="28575" cap="flat" cmpd="sng" algn="ctr">
                      <a:solidFill>
                        <a:schemeClr val="accent1"/>
                      </a:solid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.576</a:t>
                      </a:r>
                    </a:p>
                  </a:txBody>
                  <a:tcPr marT="45702" marB="45702" anchor="ctr" horzOverflow="overflow">
                    <a:lnL>
                      <a:noFill/>
                    </a:lnL>
                    <a:lnR>
                      <a:noFill/>
                    </a:lnR>
                    <a:lnT w="28575" cap="flat" cmpd="sng" algn="ctr">
                      <a:solidFill>
                        <a:schemeClr val="accent1"/>
                      </a:solid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r>
              <a:tr h="370522">
                <a:tc>
                  <a:txBody>
                    <a:bodyPr/>
                    <a:lstStyle/>
                    <a:p>
                      <a:pPr marL="0" marR="0" lvl="0" indent="0" algn="l"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charset="0"/>
                          <a:ea typeface="ＭＳ Ｐゴシック" pitchFamily="1" charset="-128"/>
                        </a:rPr>
                        <a:t> </a:t>
                      </a:r>
                      <a:r>
                        <a:rPr kumimoji="0" lang="en-US" sz="1700" b="0" i="0" u="sng" strike="noStrike" cap="none" normalizeH="0" baseline="0" dirty="0" smtClean="0">
                          <a:ln>
                            <a:noFill/>
                          </a:ln>
                          <a:solidFill>
                            <a:schemeClr val="tx2"/>
                          </a:solidFill>
                          <a:effectLst/>
                          <a:latin typeface="Arial" charset="0"/>
                          <a:ea typeface="ＭＳ Ｐゴシック" pitchFamily="1" charset="-128"/>
                        </a:rPr>
                        <a:t>&gt;</a:t>
                      </a:r>
                      <a:r>
                        <a:rPr kumimoji="0" lang="en-US" sz="1700" b="0" i="0" u="none" strike="noStrike" cap="none" normalizeH="0" baseline="0" dirty="0" smtClean="0">
                          <a:ln>
                            <a:noFill/>
                          </a:ln>
                          <a:solidFill>
                            <a:schemeClr val="tx2"/>
                          </a:solidFill>
                          <a:effectLst/>
                          <a:latin typeface="Arial" charset="0"/>
                          <a:ea typeface="ＭＳ Ｐゴシック" pitchFamily="1" charset="-128"/>
                        </a:rPr>
                        <a:t>2 g/dL Hgb drop</a:t>
                      </a:r>
                      <a:endParaRPr kumimoji="0" lang="en-US" sz="1700" b="0" i="0" u="none" strike="noStrike" cap="none" normalizeH="0" baseline="0" dirty="0" smtClean="0">
                        <a:ln>
                          <a:noFill/>
                        </a:ln>
                        <a:solidFill>
                          <a:schemeClr val="tx2"/>
                        </a:solidFill>
                        <a:effectLst/>
                        <a:latin typeface="Arial" pitchFamily="34" charset="0"/>
                        <a:ea typeface="ＭＳ Ｐゴシック" charset="-128"/>
                      </a:endParaRP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defRPr/>
                      </a:pPr>
                      <a:r>
                        <a:rPr kumimoji="0" lang="en-US" sz="1700" b="0" i="0" u="none" strike="noStrike" cap="none" normalizeH="0" baseline="0" dirty="0" smtClean="0">
                          <a:ln>
                            <a:noFill/>
                          </a:ln>
                          <a:solidFill>
                            <a:schemeClr val="tx2"/>
                          </a:solidFill>
                          <a:effectLst/>
                          <a:latin typeface="Arial" pitchFamily="34" charset="0"/>
                          <a:ea typeface="ＭＳ Ｐゴシック" charset="-128"/>
                        </a:rPr>
                        <a:t>2.77</a:t>
                      </a: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defRPr/>
                      </a:pPr>
                      <a:r>
                        <a:rPr kumimoji="0" lang="en-US" sz="1700" b="0" i="0" u="none" strike="noStrike" cap="none" normalizeH="0" baseline="0" dirty="0" smtClean="0">
                          <a:ln>
                            <a:noFill/>
                          </a:ln>
                          <a:solidFill>
                            <a:schemeClr val="tx2"/>
                          </a:solidFill>
                          <a:effectLst/>
                          <a:latin typeface="Arial" pitchFamily="34" charset="0"/>
                          <a:ea typeface="ＭＳ Ｐゴシック" charset="-128"/>
                        </a:rPr>
                        <a:t>2.26</a:t>
                      </a: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defRPr/>
                      </a:pPr>
                      <a:r>
                        <a:rPr kumimoji="0" lang="en-US" sz="1700" b="0" i="0" u="none" strike="noStrike" cap="none" normalizeH="0" baseline="0" dirty="0" smtClean="0">
                          <a:ln>
                            <a:noFill/>
                          </a:ln>
                          <a:solidFill>
                            <a:schemeClr val="tx2"/>
                          </a:solidFill>
                          <a:effectLst/>
                          <a:latin typeface="Arial" pitchFamily="34" charset="0"/>
                          <a:ea typeface="ＭＳ Ｐゴシック" charset="-128"/>
                        </a:rPr>
                        <a:t>1.22 (1.03, 1.44)</a:t>
                      </a: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.019</a:t>
                      </a: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r>
              <a:tr h="370522">
                <a:tc>
                  <a:txBody>
                    <a:bodyPr/>
                    <a:lstStyle/>
                    <a:p>
                      <a:pPr marL="0" marR="0" lvl="0" indent="0" algn="l"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 Transfusion </a:t>
                      </a:r>
                      <a:r>
                        <a:rPr kumimoji="0" lang="en-US" sz="1600" b="0" i="0" u="none" strike="noStrike" cap="none" normalizeH="0" baseline="0" dirty="0" smtClean="0">
                          <a:ln>
                            <a:noFill/>
                          </a:ln>
                          <a:solidFill>
                            <a:schemeClr val="tx2"/>
                          </a:solidFill>
                          <a:effectLst/>
                          <a:latin typeface="Arial" pitchFamily="34" charset="0"/>
                          <a:ea typeface="ＭＳ Ｐゴシック" charset="-128"/>
                        </a:rPr>
                        <a:t>(&gt; 2 units)</a:t>
                      </a:r>
                      <a:endParaRPr kumimoji="0" lang="en-US" sz="1700" b="0" i="0" u="none" strike="noStrike" cap="none" normalizeH="0" baseline="0" dirty="0" smtClean="0">
                        <a:ln>
                          <a:noFill/>
                        </a:ln>
                        <a:solidFill>
                          <a:schemeClr val="tx2"/>
                        </a:solidFill>
                        <a:effectLst/>
                        <a:latin typeface="Arial" pitchFamily="34" charset="0"/>
                        <a:ea typeface="ＭＳ Ｐゴシック" charset="-128"/>
                      </a:endParaRP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defRPr/>
                      </a:pPr>
                      <a:r>
                        <a:rPr kumimoji="0" lang="en-US" sz="1700" b="0" i="0" u="none" strike="noStrike" cap="none" normalizeH="0" baseline="0" dirty="0" smtClean="0">
                          <a:ln>
                            <a:noFill/>
                          </a:ln>
                          <a:solidFill>
                            <a:schemeClr val="tx2"/>
                          </a:solidFill>
                          <a:effectLst/>
                          <a:latin typeface="Arial" pitchFamily="34" charset="0"/>
                          <a:ea typeface="ＭＳ Ｐゴシック" charset="-128"/>
                        </a:rPr>
                        <a:t>1.65</a:t>
                      </a: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1.32</a:t>
                      </a: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defRPr/>
                      </a:pPr>
                      <a:r>
                        <a:rPr kumimoji="0" lang="en-US" sz="1700" b="0" i="0" u="none" strike="noStrike" cap="none" normalizeH="0" baseline="0" dirty="0" smtClean="0">
                          <a:ln>
                            <a:noFill/>
                          </a:ln>
                          <a:solidFill>
                            <a:schemeClr val="tx2"/>
                          </a:solidFill>
                          <a:effectLst/>
                          <a:latin typeface="Arial" pitchFamily="34" charset="0"/>
                          <a:ea typeface="ＭＳ Ｐゴシック" charset="-128"/>
                        </a:rPr>
                        <a:t>1.25 (1.01, 1.55)</a:t>
                      </a: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.044</a:t>
                      </a: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r>
              <a:tr h="370522">
                <a:tc>
                  <a:txBody>
                    <a:bodyPr/>
                    <a:lstStyle/>
                    <a:p>
                      <a:pPr marL="0" marR="0" lvl="0" indent="0" algn="l"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 Critical organ bleeding</a:t>
                      </a: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0.82</a:t>
                      </a: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1.18</a:t>
                      </a: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defRPr/>
                      </a:pPr>
                      <a:r>
                        <a:rPr kumimoji="0" lang="en-US" sz="1700" b="0" i="0" u="none" strike="noStrike" cap="none" normalizeH="0" baseline="0" dirty="0" smtClean="0">
                          <a:ln>
                            <a:noFill/>
                          </a:ln>
                          <a:solidFill>
                            <a:schemeClr val="tx2"/>
                          </a:solidFill>
                          <a:effectLst/>
                          <a:latin typeface="Arial" pitchFamily="34" charset="0"/>
                          <a:ea typeface="ＭＳ Ｐゴシック" charset="-128"/>
                        </a:rPr>
                        <a:t>0.69 (0.53, 0.91)</a:t>
                      </a: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defRPr/>
                      </a:pPr>
                      <a:r>
                        <a:rPr kumimoji="0" lang="en-US" sz="1700" b="0" i="0" u="none" strike="noStrike" cap="none" normalizeH="0" baseline="0" dirty="0" smtClean="0">
                          <a:ln>
                            <a:noFill/>
                          </a:ln>
                          <a:solidFill>
                            <a:schemeClr val="tx2"/>
                          </a:solidFill>
                          <a:effectLst/>
                          <a:latin typeface="Arial" pitchFamily="34" charset="0"/>
                          <a:ea typeface="ＭＳ Ｐゴシック" charset="-128"/>
                        </a:rPr>
                        <a:t>.007</a:t>
                      </a: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r>
              <a:tr h="370522">
                <a:tc>
                  <a:txBody>
                    <a:bodyPr/>
                    <a:lstStyle/>
                    <a:p>
                      <a:pPr marL="0" marR="0" lvl="0" indent="0" algn="l" defTabSz="914400" rtl="0" eaLnBrk="0" fontAlgn="base" latinLnBrk="0" hangingPunct="0">
                        <a:lnSpc>
                          <a:spcPct val="100000"/>
                        </a:lnSpc>
                        <a:spcBef>
                          <a:spcPts val="0"/>
                        </a:spcBef>
                        <a:spcAft>
                          <a:spcPct val="0"/>
                        </a:spcAft>
                        <a:buClr>
                          <a:srgbClr val="E00079"/>
                        </a:buClr>
                        <a:buSzTx/>
                        <a:buFont typeface="Wingdings 3" pitchFamily="18" charset="2"/>
                        <a:buNone/>
                        <a:tabLst/>
                        <a:defRPr/>
                      </a:pPr>
                      <a:r>
                        <a:rPr kumimoji="0" lang="en-US" sz="1700" b="0" i="0" u="none" strike="noStrike" cap="none" normalizeH="0" baseline="0" dirty="0" smtClean="0">
                          <a:ln>
                            <a:noFill/>
                          </a:ln>
                          <a:solidFill>
                            <a:schemeClr val="tx2"/>
                          </a:solidFill>
                          <a:effectLst/>
                          <a:latin typeface="Arial" pitchFamily="34" charset="0"/>
                          <a:ea typeface="ＭＳ Ｐゴシック" charset="-128"/>
                        </a:rPr>
                        <a:t>Bleeding causing death</a:t>
                      </a: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0.24</a:t>
                      </a: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0.48</a:t>
                      </a: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defRPr/>
                      </a:pPr>
                      <a:r>
                        <a:rPr kumimoji="0" lang="en-US" sz="1700" b="0" i="0" u="none" strike="noStrike" cap="none" normalizeH="0" baseline="0" dirty="0" smtClean="0">
                          <a:ln>
                            <a:noFill/>
                          </a:ln>
                          <a:solidFill>
                            <a:schemeClr val="tx2"/>
                          </a:solidFill>
                          <a:effectLst/>
                          <a:latin typeface="Arial" pitchFamily="34" charset="0"/>
                          <a:ea typeface="ＭＳ Ｐゴシック" charset="-128"/>
                        </a:rPr>
                        <a:t>0.50 (0.31, 0.79)</a:t>
                      </a: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.003</a:t>
                      </a:r>
                    </a:p>
                  </a:txBody>
                  <a:tcPr marT="45702" marB="45702" anchor="ctr" horzOverflow="overflow">
                    <a:lnL>
                      <a:noFill/>
                    </a:lnL>
                    <a:lnR>
                      <a:noFill/>
                    </a:lnR>
                    <a:lnT w="28575"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r>
              <a:tr h="640958">
                <a:tc>
                  <a:txBody>
                    <a:bodyPr/>
                    <a:lstStyle/>
                    <a:p>
                      <a:pPr marL="0" marR="0" lvl="0" indent="0" algn="l"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1" i="0" u="none" strike="noStrike" cap="none" normalizeH="0" baseline="0" dirty="0" smtClean="0">
                          <a:ln>
                            <a:noFill/>
                          </a:ln>
                          <a:solidFill>
                            <a:schemeClr val="tx2"/>
                          </a:solidFill>
                          <a:effectLst/>
                          <a:latin typeface="Arial" pitchFamily="34" charset="0"/>
                          <a:ea typeface="ＭＳ Ｐゴシック" charset="-128"/>
                        </a:rPr>
                        <a:t>Intracranial Hemorrhage</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55 (0.49)</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84 (0.74)</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0.67 (0.47, 0.94)</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.019</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r>
              <a:tr h="370522">
                <a:tc>
                  <a:txBody>
                    <a:bodyPr/>
                    <a:lstStyle/>
                    <a:p>
                      <a:pPr marL="0" marR="0" lvl="0" indent="0" algn="l"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    Intraparenchymal</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37 (0.33)</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56 (0.49)</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0.67 (0.44, 1.02)</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.060</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r>
              <a:tr h="411695">
                <a:tc>
                  <a:txBody>
                    <a:bodyPr/>
                    <a:lstStyle/>
                    <a:p>
                      <a:pPr marL="0" marR="0" lvl="0" indent="0" algn="l"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    Intraventricular</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2 (0.02)</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4 (0.04)</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endParaRPr kumimoji="0" lang="en-US" sz="1700" b="0" i="0" u="none" strike="noStrike" cap="none" normalizeH="0" baseline="0" dirty="0" smtClean="0">
                        <a:ln>
                          <a:noFill/>
                        </a:ln>
                        <a:solidFill>
                          <a:schemeClr val="tx2"/>
                        </a:solidFill>
                        <a:effectLst/>
                        <a:latin typeface="Arial" pitchFamily="34" charset="0"/>
                        <a:ea typeface="ＭＳ Ｐゴシック" charset="-128"/>
                      </a:endParaRP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endParaRPr kumimoji="0" lang="en-US" sz="1700" b="0" i="0" u="none" strike="noStrike" cap="none" normalizeH="0" baseline="0" dirty="0" smtClean="0">
                        <a:ln>
                          <a:noFill/>
                        </a:ln>
                        <a:solidFill>
                          <a:schemeClr val="tx2"/>
                        </a:solidFill>
                        <a:effectLst/>
                        <a:latin typeface="Arial" pitchFamily="34" charset="0"/>
                        <a:ea typeface="ＭＳ Ｐゴシック" charset="-128"/>
                      </a:endParaRP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r>
              <a:tr h="370522">
                <a:tc>
                  <a:txBody>
                    <a:bodyPr/>
                    <a:lstStyle/>
                    <a:p>
                      <a:pPr marL="0" marR="0" lvl="0" indent="0" algn="l"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    Subdural</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14 (0.13)</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27 (0.27)</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0.53 (0.28, 1.00)</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.051</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accent3">
                        <a:lumMod val="20000"/>
                        <a:lumOff val="80000"/>
                      </a:schemeClr>
                    </a:solidFill>
                  </a:tcPr>
                </a:tc>
              </a:tr>
              <a:tr h="411695">
                <a:tc>
                  <a:txBody>
                    <a:bodyPr/>
                    <a:lstStyle/>
                    <a:p>
                      <a:pPr marL="0" marR="0" lvl="0" indent="0" algn="l"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    Subarachnoid</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4 (0.04)</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1 (0.01)</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endParaRPr kumimoji="0" lang="en-US" sz="1700" b="0" i="0" u="none" strike="noStrike" cap="none" normalizeH="0" baseline="0" dirty="0" smtClean="0">
                        <a:ln>
                          <a:noFill/>
                        </a:ln>
                        <a:solidFill>
                          <a:schemeClr val="tx2"/>
                        </a:solidFill>
                        <a:effectLst/>
                        <a:latin typeface="Arial" pitchFamily="34" charset="0"/>
                        <a:ea typeface="ＭＳ Ｐゴシック" charset="-128"/>
                      </a:endParaRP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rgbClr val="E00079"/>
                        </a:buClr>
                        <a:buSzTx/>
                        <a:buFont typeface="Wingdings 3" pitchFamily="18" charset="2"/>
                        <a:buNone/>
                        <a:tabLst/>
                      </a:pPr>
                      <a:r>
                        <a:rPr kumimoji="0" lang="en-US" sz="1700" b="0" i="0" u="none" strike="noStrike" cap="none" normalizeH="0" baseline="0" dirty="0" smtClean="0">
                          <a:ln>
                            <a:noFill/>
                          </a:ln>
                          <a:solidFill>
                            <a:schemeClr val="tx2"/>
                          </a:solidFill>
                          <a:effectLst/>
                          <a:latin typeface="Arial" pitchFamily="34" charset="0"/>
                          <a:ea typeface="ＭＳ Ｐゴシック" charset="-128"/>
                        </a:rPr>
                        <a:t>     </a:t>
                      </a:r>
                    </a:p>
                  </a:txBody>
                  <a:tcPr marT="45702" marB="45702" anchor="ctr" horzOverflow="overflow">
                    <a:lnL>
                      <a:noFill/>
                    </a:lnL>
                    <a:lnR>
                      <a:noFill/>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3" name="Text Box 47"/>
          <p:cNvSpPr txBox="1">
            <a:spLocks noChangeArrowheads="1"/>
          </p:cNvSpPr>
          <p:nvPr/>
        </p:nvSpPr>
        <p:spPr bwMode="auto">
          <a:xfrm>
            <a:off x="0" y="6248225"/>
            <a:ext cx="8686800" cy="307975"/>
          </a:xfrm>
          <a:prstGeom prst="rect">
            <a:avLst/>
          </a:prstGeom>
          <a:noFill/>
          <a:ln w="9525">
            <a:noFill/>
            <a:miter lim="800000"/>
            <a:headEnd/>
            <a:tailEnd/>
          </a:ln>
        </p:spPr>
        <p:txBody>
          <a:bodyPr>
            <a:spAutoFit/>
          </a:bodyPr>
          <a:lstStyle/>
          <a:p>
            <a:r>
              <a:rPr lang="en-US" sz="1400" u="none" dirty="0" smtClean="0">
                <a:latin typeface="+mj-lt"/>
                <a:ea typeface="MS PGothic" pitchFamily="34" charset="-128"/>
              </a:rPr>
              <a:t>Event Rates are per 100 patient-years Based on Safety on Treatment Population</a:t>
            </a:r>
          </a:p>
        </p:txBody>
      </p:sp>
      <p:sp>
        <p:nvSpPr>
          <p:cNvPr id="4" name="Rectangle 2"/>
          <p:cNvSpPr>
            <a:spLocks noChangeArrowheads="1"/>
          </p:cNvSpPr>
          <p:nvPr/>
        </p:nvSpPr>
        <p:spPr bwMode="auto">
          <a:xfrm>
            <a:off x="415781" y="283224"/>
            <a:ext cx="6729589" cy="498475"/>
          </a:xfrm>
          <a:prstGeom prst="rect">
            <a:avLst/>
          </a:prstGeom>
          <a:noFill/>
          <a:ln w="9525">
            <a:noFill/>
            <a:miter lim="800000"/>
            <a:headEnd/>
            <a:tailEnd/>
          </a:ln>
        </p:spPr>
        <p:txBody>
          <a:bodyPr lIns="0" tIns="0" rIns="0" bIns="0" anchor="b">
            <a:spAutoFit/>
          </a:bodyPr>
          <a:lstStyle/>
          <a:p>
            <a:pPr>
              <a:lnSpc>
                <a:spcPct val="90000"/>
              </a:lnSpc>
            </a:pPr>
            <a:r>
              <a:rPr lang="en-US" sz="3600" b="1" u="none" dirty="0" smtClean="0">
                <a:solidFill>
                  <a:schemeClr val="accent1"/>
                </a:solidFill>
                <a:latin typeface="+mj-lt"/>
              </a:rPr>
              <a:t>Primary Safety Outcomes</a:t>
            </a:r>
          </a:p>
        </p:txBody>
      </p:sp>
      <p:sp>
        <p:nvSpPr>
          <p:cNvPr id="5" name="Flowchart: Terminator 4"/>
          <p:cNvSpPr>
            <a:spLocks noChangeArrowheads="1"/>
          </p:cNvSpPr>
          <p:nvPr/>
        </p:nvSpPr>
        <p:spPr bwMode="auto">
          <a:xfrm>
            <a:off x="3338649" y="3291008"/>
            <a:ext cx="2362200" cy="700088"/>
          </a:xfrm>
          <a:prstGeom prst="flowChartTerminator">
            <a:avLst/>
          </a:prstGeom>
          <a:noFill/>
          <a:ln w="38100" algn="ctr">
            <a:solidFill>
              <a:schemeClr val="accent5"/>
            </a:solidFill>
            <a:round/>
            <a:headEnd/>
            <a:tailEnd/>
          </a:ln>
        </p:spPr>
        <p:txBody>
          <a:bodyPr/>
          <a:lstStyle/>
          <a:p>
            <a:endParaRPr lang="en-US" sz="1800" u="none" dirty="0" smtClean="0">
              <a:latin typeface="+mj-lt"/>
            </a:endParaRPr>
          </a:p>
        </p:txBody>
      </p:sp>
      <p:sp>
        <p:nvSpPr>
          <p:cNvPr id="6" name="Flowchart: Terminator 5"/>
          <p:cNvSpPr>
            <a:spLocks noChangeArrowheads="1"/>
          </p:cNvSpPr>
          <p:nvPr/>
        </p:nvSpPr>
        <p:spPr bwMode="auto">
          <a:xfrm>
            <a:off x="3338649" y="2519270"/>
            <a:ext cx="2362200" cy="776287"/>
          </a:xfrm>
          <a:prstGeom prst="flowChartTerminator">
            <a:avLst/>
          </a:prstGeom>
          <a:noFill/>
          <a:ln w="38100" algn="ctr">
            <a:solidFill>
              <a:schemeClr val="accent5"/>
            </a:solidFill>
            <a:round/>
            <a:headEnd/>
            <a:tailEnd/>
          </a:ln>
        </p:spPr>
        <p:txBody>
          <a:bodyPr/>
          <a:lstStyle/>
          <a:p>
            <a:endParaRPr lang="en-US" sz="1800" u="none" dirty="0" smtClean="0">
              <a:latin typeface="+mj-lt"/>
            </a:endParaRPr>
          </a:p>
        </p:txBody>
      </p:sp>
      <p:sp>
        <p:nvSpPr>
          <p:cNvPr id="7" name="Text Box 56"/>
          <p:cNvSpPr txBox="1">
            <a:spLocks noChangeArrowheads="1"/>
          </p:cNvSpPr>
          <p:nvPr/>
        </p:nvSpPr>
        <p:spPr bwMode="auto">
          <a:xfrm>
            <a:off x="5" y="6557546"/>
            <a:ext cx="7818967" cy="338554"/>
          </a:xfrm>
          <a:prstGeom prst="rect">
            <a:avLst/>
          </a:prstGeom>
          <a:noFill/>
          <a:ln w="9525">
            <a:noFill/>
            <a:miter lim="800000"/>
            <a:headEnd/>
            <a:tailEnd/>
          </a:ln>
        </p:spPr>
        <p:txBody>
          <a:bodyPr>
            <a:spAutoFit/>
          </a:bodyPr>
          <a:lstStyle/>
          <a:p>
            <a:pPr eaLnBrk="0" hangingPunct="0"/>
            <a:r>
              <a:rPr lang="da-DK" sz="1600" u="none" dirty="0">
                <a:latin typeface="+mj-lt"/>
              </a:rPr>
              <a:t>Patel MR, et al. </a:t>
            </a:r>
            <a:r>
              <a:rPr lang="da-DK" sz="1600" i="1" u="none" dirty="0">
                <a:latin typeface="+mj-lt"/>
              </a:rPr>
              <a:t>N Engl J Med</a:t>
            </a:r>
            <a:r>
              <a:rPr lang="da-DK" sz="1600" u="none" dirty="0">
                <a:latin typeface="+mj-lt"/>
              </a:rPr>
              <a:t>. 2011;365:883-891</a:t>
            </a:r>
            <a:r>
              <a:rPr lang="de-DE" sz="1600" u="none" dirty="0" smtClean="0">
                <a:latin typeface="+mj-lt"/>
              </a:rPr>
              <a:t>.</a:t>
            </a:r>
            <a:r>
              <a:rPr lang="de-DE" sz="1600" u="none" baseline="30000" dirty="0" smtClean="0">
                <a:latin typeface="+mj-lt"/>
              </a:rPr>
              <a:t>[15]</a:t>
            </a:r>
            <a:endParaRPr lang="de-DE" sz="1600" u="none" dirty="0" smtClean="0">
              <a:latin typeface="+mj-lt"/>
            </a:endParaRPr>
          </a:p>
        </p:txBody>
      </p:sp>
    </p:spTree>
    <p:extLst>
      <p:ext uri="{BB962C8B-B14F-4D97-AF65-F5344CB8AC3E}">
        <p14:creationId xmlns:p14="http://schemas.microsoft.com/office/powerpoint/2010/main" val="239862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18448" y="232016"/>
            <a:ext cx="8181772" cy="1514901"/>
          </a:xfrm>
        </p:spPr>
        <p:txBody>
          <a:bodyPr/>
          <a:lstStyle/>
          <a:p>
            <a:pPr>
              <a:lnSpc>
                <a:spcPct val="100000"/>
              </a:lnSpc>
            </a:pPr>
            <a:r>
              <a:rPr lang="en-US" dirty="0" smtClean="0"/>
              <a:t>Primary Outcome</a:t>
            </a:r>
            <a:br>
              <a:rPr lang="en-US" dirty="0" smtClean="0"/>
            </a:br>
            <a:r>
              <a:rPr lang="en-US" sz="3200" i="1" dirty="0" smtClean="0"/>
              <a:t>Stroke (ischemic or hemorrhagic) or systemic embolism</a:t>
            </a:r>
          </a:p>
        </p:txBody>
      </p:sp>
      <p:sp>
        <p:nvSpPr>
          <p:cNvPr id="4" name="TextBox 1"/>
          <p:cNvSpPr txBox="1">
            <a:spLocks noChangeArrowheads="1"/>
          </p:cNvSpPr>
          <p:nvPr/>
        </p:nvSpPr>
        <p:spPr bwMode="auto">
          <a:xfrm>
            <a:off x="4061527" y="4275684"/>
            <a:ext cx="4843634" cy="812530"/>
          </a:xfrm>
          <a:prstGeom prst="rect">
            <a:avLst/>
          </a:prstGeom>
          <a:noFill/>
          <a:ln w="9525">
            <a:noFill/>
            <a:miter lim="800000"/>
            <a:headEnd/>
            <a:tailEnd/>
          </a:ln>
        </p:spPr>
        <p:txBody>
          <a:bodyPr wrap="none" lIns="0" tIns="0" rIns="0" bIns="0">
            <a:spAutoFit/>
          </a:bodyPr>
          <a:lstStyle/>
          <a:p>
            <a:pPr algn="l" eaLnBrk="0" hangingPunct="0">
              <a:lnSpc>
                <a:spcPct val="110000"/>
              </a:lnSpc>
              <a:buClr>
                <a:srgbClr val="AFCC36"/>
              </a:buClr>
              <a:buSzPct val="110000"/>
            </a:pPr>
            <a:r>
              <a:rPr lang="en-US" sz="1600" b="1" u="none" dirty="0" smtClean="0">
                <a:latin typeface="+mj-lt"/>
                <a:ea typeface="ＭＳ Ｐゴシック"/>
              </a:rPr>
              <a:t>Apixaban 212 patients, 1.27% per year </a:t>
            </a:r>
          </a:p>
          <a:p>
            <a:pPr algn="l" eaLnBrk="0" hangingPunct="0">
              <a:lnSpc>
                <a:spcPct val="110000"/>
              </a:lnSpc>
              <a:buClr>
                <a:srgbClr val="AFCC36"/>
              </a:buClr>
              <a:buSzPct val="110000"/>
            </a:pPr>
            <a:r>
              <a:rPr lang="en-US" sz="1600" b="1" u="none" dirty="0" smtClean="0">
                <a:latin typeface="+mj-lt"/>
                <a:ea typeface="ＭＳ Ｐゴシック"/>
              </a:rPr>
              <a:t>Warfarin   265 patients, 1.60% per year</a:t>
            </a:r>
          </a:p>
          <a:p>
            <a:pPr algn="l" eaLnBrk="0" hangingPunct="0">
              <a:lnSpc>
                <a:spcPct val="110000"/>
              </a:lnSpc>
              <a:buClr>
                <a:srgbClr val="AFCC36"/>
              </a:buClr>
              <a:buSzPct val="110000"/>
            </a:pPr>
            <a:r>
              <a:rPr lang="en-US" sz="1600" b="1" u="none" dirty="0" smtClean="0">
                <a:latin typeface="+mj-lt"/>
                <a:ea typeface="ＭＳ Ｐゴシック"/>
              </a:rPr>
              <a:t>HR 0.79 (95% CI, 0.66–0.95); </a:t>
            </a:r>
            <a:r>
              <a:rPr lang="en-US" sz="1600" b="1" i="1" u="none" dirty="0" smtClean="0">
                <a:latin typeface="+mj-lt"/>
                <a:ea typeface="ＭＳ Ｐゴシック"/>
              </a:rPr>
              <a:t>P</a:t>
            </a:r>
            <a:r>
              <a:rPr lang="en-US" sz="1600" b="1" u="none" dirty="0" smtClean="0">
                <a:latin typeface="+mj-lt"/>
                <a:ea typeface="ＭＳ Ｐゴシック"/>
              </a:rPr>
              <a:t> (superiority) = .011 </a:t>
            </a:r>
          </a:p>
        </p:txBody>
      </p:sp>
      <p:sp>
        <p:nvSpPr>
          <p:cNvPr id="5" name="TextBox 3"/>
          <p:cNvSpPr txBox="1">
            <a:spLocks noChangeArrowheads="1"/>
          </p:cNvSpPr>
          <p:nvPr/>
        </p:nvSpPr>
        <p:spPr bwMode="auto">
          <a:xfrm>
            <a:off x="263858" y="5666507"/>
            <a:ext cx="7282745" cy="830262"/>
          </a:xfrm>
          <a:prstGeom prst="rect">
            <a:avLst/>
          </a:prstGeom>
          <a:noFill/>
          <a:ln w="9525">
            <a:noFill/>
            <a:miter lim="800000"/>
            <a:headEnd/>
            <a:tailEnd/>
          </a:ln>
        </p:spPr>
        <p:txBody>
          <a:bodyPr>
            <a:spAutoFit/>
          </a:bodyPr>
          <a:lstStyle/>
          <a:p>
            <a:pPr algn="l">
              <a:tabLst>
                <a:tab pos="1600200" algn="ctr"/>
                <a:tab pos="2630488" algn="ctr"/>
                <a:tab pos="3605213" algn="ctr"/>
                <a:tab pos="4567238" algn="ctr"/>
                <a:tab pos="5541963" algn="ctr"/>
                <a:tab pos="6516688" algn="ctr"/>
              </a:tabLst>
            </a:pPr>
            <a:r>
              <a:rPr lang="is-IS" sz="1600" b="1" u="none" dirty="0" smtClean="0">
                <a:latin typeface="+mj-lt"/>
                <a:ea typeface="ＭＳ Ｐゴシック"/>
              </a:rPr>
              <a:t>No. at Risk</a:t>
            </a:r>
          </a:p>
          <a:p>
            <a:pPr algn="l">
              <a:tabLst>
                <a:tab pos="1600200" algn="ctr"/>
                <a:tab pos="2630488" algn="ctr"/>
                <a:tab pos="3605213" algn="ctr"/>
                <a:tab pos="4567238" algn="ctr"/>
                <a:tab pos="5541963" algn="ctr"/>
                <a:tab pos="6516688" algn="ctr"/>
              </a:tabLst>
            </a:pPr>
            <a:r>
              <a:rPr lang="is-IS" sz="1600" b="1" u="none" dirty="0" smtClean="0">
                <a:latin typeface="+mj-lt"/>
                <a:ea typeface="ＭＳ Ｐゴシック"/>
              </a:rPr>
              <a:t>Apixaban</a:t>
            </a:r>
            <a:r>
              <a:rPr lang="is-IS" sz="1600" b="0" u="none" dirty="0" smtClean="0">
                <a:latin typeface="+mj-lt"/>
                <a:ea typeface="ＭＳ Ｐゴシック"/>
              </a:rPr>
              <a:t>	9120	8726	8440	6051	3464	1754</a:t>
            </a:r>
          </a:p>
          <a:p>
            <a:pPr algn="l">
              <a:tabLst>
                <a:tab pos="1600200" algn="ctr"/>
                <a:tab pos="2630488" algn="ctr"/>
                <a:tab pos="3605213" algn="ctr"/>
                <a:tab pos="4567238" algn="ctr"/>
                <a:tab pos="5541963" algn="ctr"/>
                <a:tab pos="6516688" algn="ctr"/>
              </a:tabLst>
            </a:pPr>
            <a:r>
              <a:rPr lang="is-IS" sz="1600" b="1" u="none" dirty="0" smtClean="0">
                <a:latin typeface="+mj-lt"/>
                <a:ea typeface="ＭＳ Ｐゴシック"/>
              </a:rPr>
              <a:t>Warfarin</a:t>
            </a:r>
            <a:r>
              <a:rPr lang="is-IS" sz="1600" b="0" u="none" dirty="0" smtClean="0">
                <a:latin typeface="+mj-lt"/>
                <a:ea typeface="ＭＳ Ｐゴシック"/>
              </a:rPr>
              <a:t>	9081	8620	8301	5972	3405	1768</a:t>
            </a:r>
            <a:endParaRPr lang="en-US" sz="1600" b="0" u="none" dirty="0" smtClean="0">
              <a:latin typeface="+mj-lt"/>
              <a:ea typeface="ＭＳ Ｐゴシック"/>
            </a:endParaRPr>
          </a:p>
        </p:txBody>
      </p:sp>
      <p:sp>
        <p:nvSpPr>
          <p:cNvPr id="7" name="Rectangle 7"/>
          <p:cNvSpPr>
            <a:spLocks noChangeArrowheads="1"/>
          </p:cNvSpPr>
          <p:nvPr/>
        </p:nvSpPr>
        <p:spPr bwMode="auto">
          <a:xfrm>
            <a:off x="4579428" y="2166182"/>
            <a:ext cx="1095172" cy="338554"/>
          </a:xfrm>
          <a:prstGeom prst="rect">
            <a:avLst/>
          </a:prstGeom>
          <a:noFill/>
          <a:ln w="9525">
            <a:noFill/>
            <a:miter lim="800000"/>
            <a:headEnd/>
            <a:tailEnd/>
          </a:ln>
        </p:spPr>
        <p:txBody>
          <a:bodyPr wrap="none">
            <a:spAutoFit/>
          </a:bodyPr>
          <a:lstStyle/>
          <a:p>
            <a:pPr algn="l"/>
            <a:r>
              <a:rPr lang="en-US" sz="1600" b="1" u="none" dirty="0" smtClean="0">
                <a:latin typeface="+mj-lt"/>
                <a:ea typeface="ＭＳ Ｐゴシック"/>
              </a:rPr>
              <a:t>21% RRR</a:t>
            </a:r>
          </a:p>
        </p:txBody>
      </p:sp>
      <p:sp>
        <p:nvSpPr>
          <p:cNvPr id="8" name="Rectangle 7"/>
          <p:cNvSpPr/>
          <p:nvPr/>
        </p:nvSpPr>
        <p:spPr>
          <a:xfrm>
            <a:off x="3412" y="6577518"/>
            <a:ext cx="6902356" cy="338554"/>
          </a:xfrm>
          <a:prstGeom prst="rect">
            <a:avLst/>
          </a:prstGeom>
        </p:spPr>
        <p:txBody>
          <a:bodyPr wrap="square">
            <a:spAutoFit/>
          </a:bodyPr>
          <a:lstStyle/>
          <a:p>
            <a:pPr algn="l"/>
            <a:r>
              <a:rPr lang="da-DK" sz="1600" b="0" u="none" dirty="0">
                <a:latin typeface="+mj-lt"/>
              </a:rPr>
              <a:t>Granger </a:t>
            </a:r>
            <a:r>
              <a:rPr lang="da-DK" sz="1600" b="0" u="none" dirty="0" smtClean="0">
                <a:latin typeface="+mj-lt"/>
              </a:rPr>
              <a:t>CB, </a:t>
            </a:r>
            <a:r>
              <a:rPr lang="da-DK" sz="1600" b="0" u="none" dirty="0">
                <a:latin typeface="+mj-lt"/>
              </a:rPr>
              <a:t>et al. </a:t>
            </a:r>
            <a:r>
              <a:rPr lang="da-DK" sz="1600" b="0" i="1" u="none" dirty="0">
                <a:latin typeface="+mj-lt"/>
              </a:rPr>
              <a:t>N Engl J Med</a:t>
            </a:r>
            <a:r>
              <a:rPr lang="da-DK" sz="1600" b="0" u="none" dirty="0">
                <a:latin typeface="+mj-lt"/>
              </a:rPr>
              <a:t>. </a:t>
            </a:r>
            <a:r>
              <a:rPr lang="da-DK" sz="1600" b="0" u="none" dirty="0" smtClean="0">
                <a:latin typeface="+mj-lt"/>
              </a:rPr>
              <a:t>2011;365:</a:t>
            </a:r>
            <a:r>
              <a:rPr lang="da-DK" sz="1600" b="0" u="none" dirty="0">
                <a:latin typeface="+mj-lt"/>
              </a:rPr>
              <a:t>981-992</a:t>
            </a:r>
            <a:r>
              <a:rPr lang="da-DK" sz="1600" b="0" u="none" dirty="0" smtClean="0">
                <a:latin typeface="+mj-lt"/>
              </a:rPr>
              <a:t>.</a:t>
            </a:r>
            <a:r>
              <a:rPr lang="da-DK" sz="1600" b="0" u="none" baseline="30000" dirty="0" smtClean="0">
                <a:latin typeface="+mj-lt"/>
              </a:rPr>
              <a:t>[16]</a:t>
            </a:r>
            <a:endParaRPr lang="da-DK" sz="1600" b="0" u="none" dirty="0">
              <a:latin typeface="+mj-lt"/>
            </a:endParaRPr>
          </a:p>
        </p:txBody>
      </p:sp>
      <p:grpSp>
        <p:nvGrpSpPr>
          <p:cNvPr id="15" name="Group 14"/>
          <p:cNvGrpSpPr/>
          <p:nvPr/>
        </p:nvGrpSpPr>
        <p:grpSpPr>
          <a:xfrm>
            <a:off x="2226203" y="2353614"/>
            <a:ext cx="2421817" cy="791744"/>
            <a:chOff x="8758844" y="1392072"/>
            <a:chExt cx="2421817" cy="791744"/>
          </a:xfrm>
        </p:grpSpPr>
        <p:sp>
          <p:nvSpPr>
            <p:cNvPr id="9" name="TextBox 8"/>
            <p:cNvSpPr txBox="1"/>
            <p:nvPr/>
          </p:nvSpPr>
          <p:spPr>
            <a:xfrm>
              <a:off x="9266830" y="1392072"/>
              <a:ext cx="1913831" cy="723275"/>
            </a:xfrm>
            <a:prstGeom prst="rect">
              <a:avLst/>
            </a:prstGeom>
            <a:noFill/>
          </p:spPr>
          <p:txBody>
            <a:bodyPr wrap="square" rtlCol="0">
              <a:spAutoFit/>
            </a:bodyPr>
            <a:lstStyle/>
            <a:p>
              <a:pPr>
                <a:spcBef>
                  <a:spcPts val="600"/>
                </a:spcBef>
              </a:pPr>
              <a:r>
                <a:rPr lang="en-US" b="1" u="none" dirty="0" smtClean="0">
                  <a:latin typeface="+mj-lt"/>
                </a:rPr>
                <a:t>Warfarin</a:t>
              </a:r>
            </a:p>
            <a:p>
              <a:pPr>
                <a:spcBef>
                  <a:spcPts val="600"/>
                </a:spcBef>
              </a:pPr>
              <a:r>
                <a:rPr lang="en-US" b="1" u="none" dirty="0" smtClean="0">
                  <a:latin typeface="+mj-lt"/>
                </a:rPr>
                <a:t>Apixaban</a:t>
              </a:r>
              <a:endParaRPr lang="en-US" b="1" u="none" dirty="0">
                <a:latin typeface="+mj-lt"/>
              </a:endParaRPr>
            </a:p>
          </p:txBody>
        </p:sp>
        <p:cxnSp>
          <p:nvCxnSpPr>
            <p:cNvPr id="12" name="Straight Connector 11"/>
            <p:cNvCxnSpPr/>
            <p:nvPr/>
          </p:nvCxnSpPr>
          <p:spPr bwMode="auto">
            <a:xfrm>
              <a:off x="8883120" y="1567216"/>
              <a:ext cx="356414"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cxnSp>
          <p:nvCxnSpPr>
            <p:cNvPr id="14" name="Straight Connector 13"/>
            <p:cNvCxnSpPr/>
            <p:nvPr/>
          </p:nvCxnSpPr>
          <p:spPr bwMode="auto">
            <a:xfrm>
              <a:off x="8899040" y="1924336"/>
              <a:ext cx="356414" cy="0"/>
            </a:xfrm>
            <a:prstGeom prst="line">
              <a:avLst/>
            </a:prstGeom>
            <a:solidFill>
              <a:schemeClr val="accent1"/>
            </a:solidFill>
            <a:ln w="38100" cap="flat" cmpd="sng" algn="ctr">
              <a:solidFill>
                <a:schemeClr val="accent5"/>
              </a:solidFill>
              <a:prstDash val="solid"/>
              <a:round/>
              <a:headEnd type="none" w="med" len="med"/>
              <a:tailEnd type="none" w="med" len="med"/>
            </a:ln>
            <a:effectLst/>
          </p:spPr>
        </p:cxnSp>
        <p:sp>
          <p:nvSpPr>
            <p:cNvPr id="13" name="Rectangle 12"/>
            <p:cNvSpPr/>
            <p:nvPr/>
          </p:nvSpPr>
          <p:spPr bwMode="auto">
            <a:xfrm>
              <a:off x="8758844" y="1392072"/>
              <a:ext cx="1736284" cy="79174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grpSp>
      <p:sp>
        <p:nvSpPr>
          <p:cNvPr id="48" name="Rectangle 7"/>
          <p:cNvSpPr>
            <a:spLocks noChangeArrowheads="1"/>
          </p:cNvSpPr>
          <p:nvPr/>
        </p:nvSpPr>
        <p:spPr bwMode="auto">
          <a:xfrm>
            <a:off x="4258170" y="5552573"/>
            <a:ext cx="389850" cy="369332"/>
          </a:xfrm>
          <a:prstGeom prst="rect">
            <a:avLst/>
          </a:prstGeom>
          <a:noFill/>
          <a:ln w="9525">
            <a:noFill/>
            <a:miter lim="800000"/>
            <a:headEnd/>
            <a:tailEnd/>
          </a:ln>
        </p:spPr>
        <p:txBody>
          <a:bodyPr wrap="none">
            <a:spAutoFit/>
          </a:bodyPr>
          <a:lstStyle/>
          <a:p>
            <a:pPr algn="l"/>
            <a:r>
              <a:rPr lang="en-US" b="1" u="none" dirty="0" smtClean="0">
                <a:latin typeface="+mj-lt"/>
                <a:ea typeface="ＭＳ Ｐゴシック"/>
              </a:rPr>
              <a:t>m</a:t>
            </a:r>
          </a:p>
        </p:txBody>
      </p:sp>
      <p:grpSp>
        <p:nvGrpSpPr>
          <p:cNvPr id="2" name="Group 1"/>
          <p:cNvGrpSpPr/>
          <p:nvPr/>
        </p:nvGrpSpPr>
        <p:grpSpPr>
          <a:xfrm>
            <a:off x="1232366" y="1812880"/>
            <a:ext cx="5853327" cy="3868026"/>
            <a:chOff x="1082238" y="1676400"/>
            <a:chExt cx="5853327" cy="3868026"/>
          </a:xfrm>
        </p:grpSpPr>
        <p:sp>
          <p:nvSpPr>
            <p:cNvPr id="6" name="Rectangle 6"/>
            <p:cNvSpPr>
              <a:spLocks noChangeArrowheads="1"/>
            </p:cNvSpPr>
            <p:nvPr/>
          </p:nvSpPr>
          <p:spPr bwMode="auto">
            <a:xfrm>
              <a:off x="2362206" y="1676400"/>
              <a:ext cx="2536656" cy="338554"/>
            </a:xfrm>
            <a:prstGeom prst="rect">
              <a:avLst/>
            </a:prstGeom>
            <a:noFill/>
            <a:ln w="9525">
              <a:noFill/>
              <a:miter lim="800000"/>
              <a:headEnd/>
              <a:tailEnd/>
            </a:ln>
          </p:spPr>
          <p:txBody>
            <a:bodyPr wrap="none">
              <a:spAutoFit/>
            </a:bodyPr>
            <a:lstStyle/>
            <a:p>
              <a:pPr algn="l"/>
              <a:r>
                <a:rPr lang="en-US" sz="1600" b="1" i="1" u="none" dirty="0" smtClean="0">
                  <a:latin typeface="+mj-lt"/>
                  <a:ea typeface="ＭＳ Ｐゴシック"/>
                </a:rPr>
                <a:t>P </a:t>
              </a:r>
              <a:r>
                <a:rPr lang="en-US" sz="1600" b="1" u="none" dirty="0" smtClean="0">
                  <a:latin typeface="+mj-lt"/>
                  <a:ea typeface="ＭＳ Ｐゴシック"/>
                </a:rPr>
                <a:t>(noninferiority) &lt; .001</a:t>
              </a:r>
            </a:p>
          </p:txBody>
        </p:sp>
        <p:pic>
          <p:nvPicPr>
            <p:cNvPr id="4098" name="Picture 2" descr="C:\Users\cmalone\Desktop\AME\REDRAW\CVN\130324\130324.1 (The return)\Part 1\Slide 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57" y="1860551"/>
              <a:ext cx="4972050" cy="332898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7"/>
            <p:cNvSpPr>
              <a:spLocks noChangeArrowheads="1"/>
            </p:cNvSpPr>
            <p:nvPr/>
          </p:nvSpPr>
          <p:spPr bwMode="auto">
            <a:xfrm>
              <a:off x="6523273" y="5189538"/>
              <a:ext cx="412292" cy="338554"/>
            </a:xfrm>
            <a:prstGeom prst="rect">
              <a:avLst/>
            </a:prstGeom>
            <a:noFill/>
            <a:ln w="9525">
              <a:noFill/>
              <a:miter lim="800000"/>
              <a:headEnd/>
              <a:tailEnd/>
            </a:ln>
          </p:spPr>
          <p:txBody>
            <a:bodyPr wrap="none">
              <a:spAutoFit/>
            </a:bodyPr>
            <a:lstStyle/>
            <a:p>
              <a:pPr algn="l"/>
              <a:r>
                <a:rPr lang="en-US" sz="1600" u="none" dirty="0" smtClean="0">
                  <a:latin typeface="+mj-lt"/>
                  <a:ea typeface="ＭＳ Ｐゴシック"/>
                </a:rPr>
                <a:t>30</a:t>
              </a:r>
            </a:p>
          </p:txBody>
        </p:sp>
        <p:sp>
          <p:nvSpPr>
            <p:cNvPr id="18" name="Rectangle 7"/>
            <p:cNvSpPr>
              <a:spLocks noChangeArrowheads="1"/>
            </p:cNvSpPr>
            <p:nvPr/>
          </p:nvSpPr>
          <p:spPr bwMode="auto">
            <a:xfrm>
              <a:off x="5558474" y="5189538"/>
              <a:ext cx="412292" cy="338554"/>
            </a:xfrm>
            <a:prstGeom prst="rect">
              <a:avLst/>
            </a:prstGeom>
            <a:noFill/>
            <a:ln w="9525">
              <a:noFill/>
              <a:miter lim="800000"/>
              <a:headEnd/>
              <a:tailEnd/>
            </a:ln>
          </p:spPr>
          <p:txBody>
            <a:bodyPr wrap="none">
              <a:spAutoFit/>
            </a:bodyPr>
            <a:lstStyle/>
            <a:p>
              <a:pPr algn="l"/>
              <a:r>
                <a:rPr lang="en-US" sz="1600" u="none" dirty="0" smtClean="0">
                  <a:latin typeface="+mj-lt"/>
                  <a:ea typeface="ＭＳ Ｐゴシック"/>
                </a:rPr>
                <a:t>24</a:t>
              </a:r>
            </a:p>
          </p:txBody>
        </p:sp>
        <p:sp>
          <p:nvSpPr>
            <p:cNvPr id="19" name="Rectangle 7"/>
            <p:cNvSpPr>
              <a:spLocks noChangeArrowheads="1"/>
            </p:cNvSpPr>
            <p:nvPr/>
          </p:nvSpPr>
          <p:spPr bwMode="auto">
            <a:xfrm>
              <a:off x="4564594" y="5189538"/>
              <a:ext cx="412292" cy="338554"/>
            </a:xfrm>
            <a:prstGeom prst="rect">
              <a:avLst/>
            </a:prstGeom>
            <a:noFill/>
            <a:ln w="9525">
              <a:noFill/>
              <a:miter lim="800000"/>
              <a:headEnd/>
              <a:tailEnd/>
            </a:ln>
          </p:spPr>
          <p:txBody>
            <a:bodyPr wrap="none">
              <a:spAutoFit/>
            </a:bodyPr>
            <a:lstStyle/>
            <a:p>
              <a:pPr algn="l"/>
              <a:r>
                <a:rPr lang="en-US" sz="1600" u="none" dirty="0" smtClean="0">
                  <a:latin typeface="+mj-lt"/>
                  <a:ea typeface="ＭＳ Ｐゴシック"/>
                </a:rPr>
                <a:t>18</a:t>
              </a:r>
            </a:p>
          </p:txBody>
        </p:sp>
        <p:sp>
          <p:nvSpPr>
            <p:cNvPr id="20" name="Rectangle 7"/>
            <p:cNvSpPr>
              <a:spLocks noChangeArrowheads="1"/>
            </p:cNvSpPr>
            <p:nvPr/>
          </p:nvSpPr>
          <p:spPr bwMode="auto">
            <a:xfrm>
              <a:off x="3599795" y="5189538"/>
              <a:ext cx="412292" cy="338554"/>
            </a:xfrm>
            <a:prstGeom prst="rect">
              <a:avLst/>
            </a:prstGeom>
            <a:noFill/>
            <a:ln w="9525">
              <a:noFill/>
              <a:miter lim="800000"/>
              <a:headEnd/>
              <a:tailEnd/>
            </a:ln>
          </p:spPr>
          <p:txBody>
            <a:bodyPr wrap="none">
              <a:spAutoFit/>
            </a:bodyPr>
            <a:lstStyle/>
            <a:p>
              <a:pPr algn="l"/>
              <a:r>
                <a:rPr lang="en-US" sz="1600" u="none" dirty="0" smtClean="0">
                  <a:latin typeface="+mj-lt"/>
                  <a:ea typeface="ＭＳ Ｐゴシック"/>
                </a:rPr>
                <a:t>12</a:t>
              </a:r>
            </a:p>
          </p:txBody>
        </p:sp>
        <p:sp>
          <p:nvSpPr>
            <p:cNvPr id="31" name="Rectangle 7"/>
            <p:cNvSpPr>
              <a:spLocks noChangeArrowheads="1"/>
            </p:cNvSpPr>
            <p:nvPr/>
          </p:nvSpPr>
          <p:spPr bwMode="auto">
            <a:xfrm>
              <a:off x="2649622" y="5205872"/>
              <a:ext cx="298480" cy="338554"/>
            </a:xfrm>
            <a:prstGeom prst="rect">
              <a:avLst/>
            </a:prstGeom>
            <a:noFill/>
            <a:ln w="9525">
              <a:noFill/>
              <a:miter lim="800000"/>
              <a:headEnd/>
              <a:tailEnd/>
            </a:ln>
          </p:spPr>
          <p:txBody>
            <a:bodyPr wrap="none">
              <a:spAutoFit/>
            </a:bodyPr>
            <a:lstStyle/>
            <a:p>
              <a:pPr algn="l"/>
              <a:r>
                <a:rPr lang="en-US" sz="1600" u="none" dirty="0" smtClean="0">
                  <a:latin typeface="+mj-lt"/>
                  <a:ea typeface="ＭＳ Ｐゴシック"/>
                </a:rPr>
                <a:t>6</a:t>
              </a:r>
            </a:p>
          </p:txBody>
        </p:sp>
        <p:sp>
          <p:nvSpPr>
            <p:cNvPr id="32" name="Rectangle 7"/>
            <p:cNvSpPr>
              <a:spLocks noChangeArrowheads="1"/>
            </p:cNvSpPr>
            <p:nvPr/>
          </p:nvSpPr>
          <p:spPr bwMode="auto">
            <a:xfrm>
              <a:off x="1684823" y="5205872"/>
              <a:ext cx="298480" cy="338554"/>
            </a:xfrm>
            <a:prstGeom prst="rect">
              <a:avLst/>
            </a:prstGeom>
            <a:noFill/>
            <a:ln w="9525">
              <a:noFill/>
              <a:miter lim="800000"/>
              <a:headEnd/>
              <a:tailEnd/>
            </a:ln>
          </p:spPr>
          <p:txBody>
            <a:bodyPr wrap="none">
              <a:spAutoFit/>
            </a:bodyPr>
            <a:lstStyle/>
            <a:p>
              <a:pPr algn="l"/>
              <a:r>
                <a:rPr lang="en-US" sz="1600" u="none" dirty="0" smtClean="0">
                  <a:latin typeface="+mj-lt"/>
                  <a:ea typeface="ＭＳ Ｐゴシック"/>
                </a:rPr>
                <a:t>0</a:t>
              </a:r>
            </a:p>
          </p:txBody>
        </p:sp>
        <p:sp>
          <p:nvSpPr>
            <p:cNvPr id="33" name="Rectangle 7"/>
            <p:cNvSpPr>
              <a:spLocks noChangeArrowheads="1"/>
            </p:cNvSpPr>
            <p:nvPr/>
          </p:nvSpPr>
          <p:spPr bwMode="auto">
            <a:xfrm>
              <a:off x="1451570" y="1740061"/>
              <a:ext cx="298480" cy="338554"/>
            </a:xfrm>
            <a:prstGeom prst="rect">
              <a:avLst/>
            </a:prstGeom>
            <a:noFill/>
            <a:ln w="9525">
              <a:noFill/>
              <a:miter lim="800000"/>
              <a:headEnd/>
              <a:tailEnd/>
            </a:ln>
          </p:spPr>
          <p:txBody>
            <a:bodyPr wrap="none">
              <a:spAutoFit/>
            </a:bodyPr>
            <a:lstStyle/>
            <a:p>
              <a:pPr algn="l"/>
              <a:r>
                <a:rPr lang="en-US" sz="1600" u="none" dirty="0" smtClean="0">
                  <a:latin typeface="+mj-lt"/>
                  <a:ea typeface="ＭＳ Ｐゴシック"/>
                </a:rPr>
                <a:t>4</a:t>
              </a:r>
            </a:p>
          </p:txBody>
        </p:sp>
        <p:sp>
          <p:nvSpPr>
            <p:cNvPr id="34" name="Rectangle 7"/>
            <p:cNvSpPr>
              <a:spLocks noChangeArrowheads="1"/>
            </p:cNvSpPr>
            <p:nvPr/>
          </p:nvSpPr>
          <p:spPr bwMode="auto">
            <a:xfrm>
              <a:off x="1451570" y="2506610"/>
              <a:ext cx="298480" cy="338554"/>
            </a:xfrm>
            <a:prstGeom prst="rect">
              <a:avLst/>
            </a:prstGeom>
            <a:noFill/>
            <a:ln w="9525">
              <a:noFill/>
              <a:miter lim="800000"/>
              <a:headEnd/>
              <a:tailEnd/>
            </a:ln>
          </p:spPr>
          <p:txBody>
            <a:bodyPr wrap="none">
              <a:spAutoFit/>
            </a:bodyPr>
            <a:lstStyle/>
            <a:p>
              <a:pPr algn="l"/>
              <a:r>
                <a:rPr lang="en-US" sz="1600" u="none" dirty="0" smtClean="0">
                  <a:latin typeface="+mj-lt"/>
                  <a:ea typeface="ＭＳ Ｐゴシック"/>
                </a:rPr>
                <a:t>3</a:t>
              </a:r>
            </a:p>
          </p:txBody>
        </p:sp>
        <p:sp>
          <p:nvSpPr>
            <p:cNvPr id="35" name="Rectangle 7"/>
            <p:cNvSpPr>
              <a:spLocks noChangeArrowheads="1"/>
            </p:cNvSpPr>
            <p:nvPr/>
          </p:nvSpPr>
          <p:spPr bwMode="auto">
            <a:xfrm>
              <a:off x="1451570" y="3336891"/>
              <a:ext cx="298480" cy="338554"/>
            </a:xfrm>
            <a:prstGeom prst="rect">
              <a:avLst/>
            </a:prstGeom>
            <a:noFill/>
            <a:ln w="9525">
              <a:noFill/>
              <a:miter lim="800000"/>
              <a:headEnd/>
              <a:tailEnd/>
            </a:ln>
          </p:spPr>
          <p:txBody>
            <a:bodyPr wrap="none">
              <a:spAutoFit/>
            </a:bodyPr>
            <a:lstStyle/>
            <a:p>
              <a:pPr algn="l"/>
              <a:r>
                <a:rPr lang="en-US" sz="1600" u="none" dirty="0" smtClean="0">
                  <a:latin typeface="+mj-lt"/>
                  <a:ea typeface="ＭＳ Ｐゴシック"/>
                </a:rPr>
                <a:t>2</a:t>
              </a:r>
            </a:p>
          </p:txBody>
        </p:sp>
        <p:sp>
          <p:nvSpPr>
            <p:cNvPr id="41" name="Rectangle 7"/>
            <p:cNvSpPr>
              <a:spLocks noChangeArrowheads="1"/>
            </p:cNvSpPr>
            <p:nvPr/>
          </p:nvSpPr>
          <p:spPr bwMode="auto">
            <a:xfrm>
              <a:off x="1451570" y="4118535"/>
              <a:ext cx="298480" cy="338554"/>
            </a:xfrm>
            <a:prstGeom prst="rect">
              <a:avLst/>
            </a:prstGeom>
            <a:noFill/>
            <a:ln w="9525">
              <a:noFill/>
              <a:miter lim="800000"/>
              <a:headEnd/>
              <a:tailEnd/>
            </a:ln>
          </p:spPr>
          <p:txBody>
            <a:bodyPr wrap="none">
              <a:spAutoFit/>
            </a:bodyPr>
            <a:lstStyle/>
            <a:p>
              <a:pPr algn="l"/>
              <a:r>
                <a:rPr lang="en-US" sz="1600" u="none" dirty="0" smtClean="0">
                  <a:latin typeface="+mj-lt"/>
                  <a:ea typeface="ＭＳ Ｐゴシック"/>
                </a:rPr>
                <a:t>1</a:t>
              </a:r>
            </a:p>
          </p:txBody>
        </p:sp>
        <p:sp>
          <p:nvSpPr>
            <p:cNvPr id="42" name="Rectangle 7"/>
            <p:cNvSpPr>
              <a:spLocks noChangeArrowheads="1"/>
            </p:cNvSpPr>
            <p:nvPr/>
          </p:nvSpPr>
          <p:spPr bwMode="auto">
            <a:xfrm>
              <a:off x="1468231" y="4853670"/>
              <a:ext cx="298480" cy="338554"/>
            </a:xfrm>
            <a:prstGeom prst="rect">
              <a:avLst/>
            </a:prstGeom>
            <a:noFill/>
            <a:ln w="9525">
              <a:noFill/>
              <a:miter lim="800000"/>
              <a:headEnd/>
              <a:tailEnd/>
            </a:ln>
          </p:spPr>
          <p:txBody>
            <a:bodyPr wrap="none">
              <a:spAutoFit/>
            </a:bodyPr>
            <a:lstStyle/>
            <a:p>
              <a:pPr algn="l"/>
              <a:r>
                <a:rPr lang="en-US" sz="1600" u="none" dirty="0" smtClean="0">
                  <a:latin typeface="+mj-lt"/>
                  <a:ea typeface="ＭＳ Ｐゴシック"/>
                </a:rPr>
                <a:t>0</a:t>
              </a:r>
            </a:p>
          </p:txBody>
        </p:sp>
        <p:sp>
          <p:nvSpPr>
            <p:cNvPr id="49" name="Rectangle 7"/>
            <p:cNvSpPr>
              <a:spLocks noChangeArrowheads="1"/>
            </p:cNvSpPr>
            <p:nvPr/>
          </p:nvSpPr>
          <p:spPr bwMode="auto">
            <a:xfrm rot="16200000">
              <a:off x="693670" y="3233732"/>
              <a:ext cx="1146468" cy="369332"/>
            </a:xfrm>
            <a:prstGeom prst="rect">
              <a:avLst/>
            </a:prstGeom>
            <a:noFill/>
            <a:ln w="9525">
              <a:noFill/>
              <a:miter lim="800000"/>
              <a:headEnd/>
              <a:tailEnd/>
            </a:ln>
          </p:spPr>
          <p:txBody>
            <a:bodyPr wrap="none">
              <a:spAutoFit/>
            </a:bodyPr>
            <a:lstStyle/>
            <a:p>
              <a:pPr algn="l"/>
              <a:r>
                <a:rPr lang="en-US" b="1" u="none" dirty="0" smtClean="0">
                  <a:latin typeface="+mj-lt"/>
                  <a:ea typeface="ＭＳ Ｐゴシック"/>
                </a:rPr>
                <a:t>Event, %</a:t>
              </a:r>
            </a:p>
          </p:txBody>
        </p:sp>
      </p:grpSp>
    </p:spTree>
    <p:extLst>
      <p:ext uri="{BB962C8B-B14F-4D97-AF65-F5344CB8AC3E}">
        <p14:creationId xmlns:p14="http://schemas.microsoft.com/office/powerpoint/2010/main" val="2398621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70" y="98324"/>
            <a:ext cx="8686800" cy="868362"/>
          </a:xfrm>
        </p:spPr>
        <p:txBody>
          <a:bodyPr/>
          <a:lstStyle/>
          <a:p>
            <a:r>
              <a:rPr lang="en-US" dirty="0" smtClean="0"/>
              <a:t>Bleeding Outcomes</a:t>
            </a:r>
          </a:p>
        </p:txBody>
      </p:sp>
      <p:graphicFrame>
        <p:nvGraphicFramePr>
          <p:cNvPr id="3" name="Table 2"/>
          <p:cNvGraphicFramePr>
            <a:graphicFrameLocks noGrp="1"/>
          </p:cNvGraphicFramePr>
          <p:nvPr>
            <p:extLst>
              <p:ext uri="{D42A27DB-BD31-4B8C-83A1-F6EECF244321}">
                <p14:modId xmlns:p14="http://schemas.microsoft.com/office/powerpoint/2010/main" val="960335929"/>
              </p:ext>
            </p:extLst>
          </p:nvPr>
        </p:nvGraphicFramePr>
        <p:xfrm>
          <a:off x="511627" y="899886"/>
          <a:ext cx="8109856" cy="5291461"/>
        </p:xfrm>
        <a:graphic>
          <a:graphicData uri="http://schemas.openxmlformats.org/drawingml/2006/table">
            <a:tbl>
              <a:tblPr firstRow="1" firstCol="1" bandRow="1" bandCol="1">
                <a:tableStyleId>{2D5ABB26-0587-4C30-8999-92F81FD0307C}</a:tableStyleId>
              </a:tblPr>
              <a:tblGrid>
                <a:gridCol w="2108200"/>
                <a:gridCol w="1915886"/>
                <a:gridCol w="1988457"/>
                <a:gridCol w="1175657"/>
                <a:gridCol w="921656"/>
              </a:tblGrid>
              <a:tr h="858828">
                <a:tc rowSpan="2">
                  <a:txBody>
                    <a:bodyPr/>
                    <a:lstStyle/>
                    <a:p>
                      <a:pPr marL="0" marR="0">
                        <a:lnSpc>
                          <a:spcPct val="100000"/>
                        </a:lnSpc>
                        <a:spcBef>
                          <a:spcPts val="0"/>
                        </a:spcBef>
                        <a:spcAft>
                          <a:spcPts val="0"/>
                        </a:spcAft>
                      </a:pPr>
                      <a:r>
                        <a:rPr lang="en-US" sz="1800" b="1" dirty="0" smtClean="0">
                          <a:solidFill>
                            <a:schemeClr val="tx1"/>
                          </a:solidFill>
                          <a:effectLst/>
                        </a:rPr>
                        <a:t>Outcome</a:t>
                      </a:r>
                      <a:endParaRPr lang="en-US" sz="1800" b="1" dirty="0">
                        <a:solidFill>
                          <a:schemeClr val="tx1"/>
                        </a:solidFill>
                        <a:effectLst/>
                        <a:latin typeface="Calibri"/>
                        <a:ea typeface="Calibri"/>
                        <a:cs typeface="Times New Roman"/>
                      </a:endParaRPr>
                    </a:p>
                  </a:txBody>
                  <a:tcPr marL="58917" marR="58917" marT="0" marB="0" anchor="b">
                    <a:lnB w="28575" cap="flat" cmpd="sng" algn="ctr">
                      <a:solidFill>
                        <a:schemeClr val="accent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solidFill>
                            <a:schemeClr val="tx1"/>
                          </a:solidFill>
                          <a:effectLst/>
                        </a:rPr>
                        <a:t>Apixaban</a:t>
                      </a:r>
                    </a:p>
                    <a:p>
                      <a:pPr marL="0" marR="0" algn="ctr">
                        <a:lnSpc>
                          <a:spcPct val="100000"/>
                        </a:lnSpc>
                        <a:spcBef>
                          <a:spcPts val="0"/>
                        </a:spcBef>
                        <a:spcAft>
                          <a:spcPts val="0"/>
                        </a:spcAft>
                      </a:pPr>
                      <a:r>
                        <a:rPr lang="en-US" sz="1800" b="1" dirty="0">
                          <a:solidFill>
                            <a:schemeClr val="tx1"/>
                          </a:solidFill>
                          <a:effectLst/>
                        </a:rPr>
                        <a:t>(</a:t>
                      </a:r>
                      <a:r>
                        <a:rPr lang="en-US" sz="1800" b="1" dirty="0" smtClean="0">
                          <a:solidFill>
                            <a:schemeClr val="tx1"/>
                          </a:solidFill>
                          <a:effectLst/>
                        </a:rPr>
                        <a:t>N = 9088)</a:t>
                      </a:r>
                      <a:endParaRPr lang="en-US" sz="1800" b="1" dirty="0">
                        <a:solidFill>
                          <a:schemeClr val="tx1"/>
                        </a:solidFill>
                        <a:effectLst/>
                        <a:latin typeface="Calibri"/>
                        <a:ea typeface="Calibri"/>
                        <a:cs typeface="Times New Roman"/>
                      </a:endParaRPr>
                    </a:p>
                  </a:txBody>
                  <a:tcPr marL="58917" marR="58917" marT="0" marB="0" anchor="b">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chemeClr val="tx1"/>
                          </a:solidFill>
                          <a:effectLst/>
                        </a:rPr>
                        <a:t>Warfarin</a:t>
                      </a:r>
                    </a:p>
                    <a:p>
                      <a:pPr marL="0" marR="0" algn="ctr">
                        <a:lnSpc>
                          <a:spcPct val="100000"/>
                        </a:lnSpc>
                        <a:spcBef>
                          <a:spcPts val="0"/>
                        </a:spcBef>
                        <a:spcAft>
                          <a:spcPts val="0"/>
                        </a:spcAft>
                      </a:pPr>
                      <a:r>
                        <a:rPr lang="en-US" sz="1800" b="1" dirty="0">
                          <a:solidFill>
                            <a:schemeClr val="tx1"/>
                          </a:solidFill>
                          <a:effectLst/>
                        </a:rPr>
                        <a:t>(</a:t>
                      </a:r>
                      <a:r>
                        <a:rPr lang="en-US" sz="1800" b="1" dirty="0" smtClean="0">
                          <a:solidFill>
                            <a:schemeClr val="tx1"/>
                          </a:solidFill>
                          <a:effectLst/>
                        </a:rPr>
                        <a:t>N = 9052)</a:t>
                      </a:r>
                      <a:endParaRPr lang="en-US" sz="1800" b="1" dirty="0">
                        <a:solidFill>
                          <a:schemeClr val="tx1"/>
                        </a:solidFill>
                        <a:effectLst/>
                        <a:latin typeface="Calibri"/>
                        <a:ea typeface="Calibri"/>
                        <a:cs typeface="Times New Roman"/>
                      </a:endParaRPr>
                    </a:p>
                  </a:txBody>
                  <a:tcPr marL="58917" marR="58917" marT="0" marB="0" anchor="b">
                    <a:lnB w="12700" cap="flat" cmpd="sng" algn="ctr">
                      <a:solidFill>
                        <a:srgbClr val="440D69">
                          <a:lumMod val="40000"/>
                          <a:lumOff val="60000"/>
                        </a:srgbClr>
                      </a:solidFill>
                      <a:prstDash val="dot"/>
                      <a:round/>
                      <a:headEnd type="none" w="med" len="med"/>
                      <a:tailEnd type="none" w="med" len="med"/>
                    </a:lnB>
                    <a:noFill/>
                  </a:tcPr>
                </a:tc>
                <a:tc rowSpan="2">
                  <a:txBody>
                    <a:bodyPr/>
                    <a:lstStyle/>
                    <a:p>
                      <a:pPr marL="0" marR="0" algn="ctr">
                        <a:lnSpc>
                          <a:spcPct val="100000"/>
                        </a:lnSpc>
                        <a:spcBef>
                          <a:spcPts val="0"/>
                        </a:spcBef>
                        <a:spcAft>
                          <a:spcPts val="0"/>
                        </a:spcAft>
                      </a:pPr>
                      <a:r>
                        <a:rPr lang="en-US" sz="1800" b="1" dirty="0" smtClean="0">
                          <a:solidFill>
                            <a:schemeClr val="tx1"/>
                          </a:solidFill>
                          <a:effectLst/>
                        </a:rPr>
                        <a:t>HR </a:t>
                      </a:r>
                    </a:p>
                    <a:p>
                      <a:pPr marL="0" marR="0" algn="ctr">
                        <a:lnSpc>
                          <a:spcPct val="100000"/>
                        </a:lnSpc>
                        <a:spcBef>
                          <a:spcPts val="0"/>
                        </a:spcBef>
                        <a:spcAft>
                          <a:spcPts val="0"/>
                        </a:spcAft>
                      </a:pPr>
                      <a:r>
                        <a:rPr lang="en-US" sz="1800" b="1" dirty="0" smtClean="0">
                          <a:solidFill>
                            <a:schemeClr val="tx1"/>
                          </a:solidFill>
                          <a:effectLst/>
                        </a:rPr>
                        <a:t>(</a:t>
                      </a:r>
                      <a:r>
                        <a:rPr lang="en-US" sz="1800" b="1" dirty="0">
                          <a:solidFill>
                            <a:schemeClr val="tx1"/>
                          </a:solidFill>
                          <a:effectLst/>
                        </a:rPr>
                        <a:t>95% CI)</a:t>
                      </a:r>
                      <a:endParaRPr lang="en-US" sz="1800" b="1" dirty="0">
                        <a:solidFill>
                          <a:schemeClr val="tx1"/>
                        </a:solidFill>
                        <a:effectLst/>
                        <a:latin typeface="Calibri"/>
                        <a:ea typeface="Calibri"/>
                        <a:cs typeface="Times New Roman"/>
                      </a:endParaRPr>
                    </a:p>
                  </a:txBody>
                  <a:tcPr marL="58917" marR="58917" marT="0" marB="0" anchor="b">
                    <a:lnB w="28575" cap="flat" cmpd="sng" algn="ctr">
                      <a:solidFill>
                        <a:schemeClr val="accent1"/>
                      </a:solidFill>
                      <a:prstDash val="solid"/>
                      <a:round/>
                      <a:headEnd type="none" w="med" len="med"/>
                      <a:tailEnd type="none" w="med" len="med"/>
                    </a:lnB>
                  </a:tcPr>
                </a:tc>
                <a:tc rowSpan="2">
                  <a:txBody>
                    <a:bodyPr/>
                    <a:lstStyle/>
                    <a:p>
                      <a:pPr marL="0" marR="0" algn="ctr">
                        <a:lnSpc>
                          <a:spcPct val="100000"/>
                        </a:lnSpc>
                        <a:spcBef>
                          <a:spcPts val="0"/>
                        </a:spcBef>
                        <a:spcAft>
                          <a:spcPts val="0"/>
                        </a:spcAft>
                      </a:pPr>
                      <a:r>
                        <a:rPr lang="en-US" sz="1800" b="1" i="1" dirty="0" smtClean="0">
                          <a:solidFill>
                            <a:schemeClr val="tx1"/>
                          </a:solidFill>
                          <a:effectLst/>
                        </a:rPr>
                        <a:t>P</a:t>
                      </a:r>
                      <a:r>
                        <a:rPr lang="en-US" sz="1800" b="1" dirty="0" smtClean="0">
                          <a:solidFill>
                            <a:schemeClr val="tx1"/>
                          </a:solidFill>
                          <a:effectLst/>
                        </a:rPr>
                        <a:t> </a:t>
                      </a:r>
                    </a:p>
                    <a:p>
                      <a:pPr marL="0" marR="0" algn="ctr">
                        <a:lnSpc>
                          <a:spcPct val="100000"/>
                        </a:lnSpc>
                        <a:spcBef>
                          <a:spcPts val="0"/>
                        </a:spcBef>
                        <a:spcAft>
                          <a:spcPts val="0"/>
                        </a:spcAft>
                      </a:pPr>
                      <a:r>
                        <a:rPr lang="en-US" sz="1800" b="1" dirty="0" smtClean="0">
                          <a:solidFill>
                            <a:schemeClr val="tx1"/>
                          </a:solidFill>
                          <a:effectLst/>
                        </a:rPr>
                        <a:t>Value</a:t>
                      </a:r>
                      <a:endParaRPr lang="en-US" sz="1800" b="1" dirty="0">
                        <a:solidFill>
                          <a:schemeClr val="tx1"/>
                        </a:solidFill>
                        <a:effectLst/>
                        <a:latin typeface="Calibri"/>
                        <a:ea typeface="Calibri"/>
                        <a:cs typeface="Times New Roman"/>
                      </a:endParaRPr>
                    </a:p>
                  </a:txBody>
                  <a:tcPr marL="58917" marR="58917" marT="0" marB="0" anchor="b">
                    <a:lnB w="28575" cap="flat" cmpd="sng" algn="ctr">
                      <a:solidFill>
                        <a:schemeClr val="accent1"/>
                      </a:solidFill>
                      <a:prstDash val="solid"/>
                      <a:round/>
                      <a:headEnd type="none" w="med" len="med"/>
                      <a:tailEnd type="none" w="med" len="med"/>
                    </a:lnB>
                  </a:tcPr>
                </a:tc>
              </a:tr>
              <a:tr h="286752">
                <a:tc vMerge="1">
                  <a:txBody>
                    <a:bodyPr/>
                    <a:lstStyle/>
                    <a:p>
                      <a:endParaRPr lang="en-US"/>
                    </a:p>
                  </a:txBody>
                  <a:tcPr/>
                </a:tc>
                <a:tc>
                  <a:txBody>
                    <a:bodyPr/>
                    <a:lstStyle/>
                    <a:p>
                      <a:pPr marL="0" marR="0" algn="ctr">
                        <a:lnSpc>
                          <a:spcPct val="100000"/>
                        </a:lnSpc>
                        <a:spcBef>
                          <a:spcPts val="0"/>
                        </a:spcBef>
                        <a:spcAft>
                          <a:spcPts val="0"/>
                        </a:spcAft>
                      </a:pPr>
                      <a:r>
                        <a:rPr lang="en-US" sz="1800" b="1" dirty="0">
                          <a:solidFill>
                            <a:schemeClr val="tx1"/>
                          </a:solidFill>
                          <a:effectLst/>
                        </a:rPr>
                        <a:t>Event </a:t>
                      </a:r>
                      <a:r>
                        <a:rPr lang="en-US" sz="1800" b="1" dirty="0" smtClean="0">
                          <a:solidFill>
                            <a:schemeClr val="tx1"/>
                          </a:solidFill>
                          <a:effectLst/>
                        </a:rPr>
                        <a:t>Rate, %/y</a:t>
                      </a:r>
                      <a:endParaRPr lang="en-US" sz="1800" b="1" dirty="0">
                        <a:solidFill>
                          <a:schemeClr val="tx1"/>
                        </a:solidFill>
                        <a:effectLst/>
                        <a:latin typeface="Calibri"/>
                        <a:ea typeface="Calibri"/>
                        <a:cs typeface="Times New Roman"/>
                      </a:endParaRPr>
                    </a:p>
                  </a:txBody>
                  <a:tcPr marL="58917" marR="58917" marT="0" marB="0" anchor="b">
                    <a:lnT w="12700" cap="flat" cmpd="sng" algn="ctr">
                      <a:solidFill>
                        <a:srgbClr val="440D69">
                          <a:lumMod val="40000"/>
                          <a:lumOff val="60000"/>
                        </a:srgbClr>
                      </a:solidFill>
                      <a:prstDash val="dot"/>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1" dirty="0">
                          <a:solidFill>
                            <a:schemeClr val="tx1"/>
                          </a:solidFill>
                          <a:effectLst/>
                        </a:rPr>
                        <a:t>Event </a:t>
                      </a:r>
                      <a:r>
                        <a:rPr lang="en-US" sz="1800" b="1" dirty="0" smtClean="0">
                          <a:solidFill>
                            <a:schemeClr val="tx1"/>
                          </a:solidFill>
                          <a:effectLst/>
                        </a:rPr>
                        <a:t>Rate,</a:t>
                      </a:r>
                      <a:r>
                        <a:rPr lang="en-US" sz="1800" b="1" baseline="0" dirty="0">
                          <a:solidFill>
                            <a:schemeClr val="tx1"/>
                          </a:solidFill>
                          <a:effectLst/>
                        </a:rPr>
                        <a:t> </a:t>
                      </a:r>
                      <a:r>
                        <a:rPr lang="en-US" sz="1800" b="1" dirty="0" smtClean="0">
                          <a:solidFill>
                            <a:schemeClr val="tx1"/>
                          </a:solidFill>
                          <a:effectLst/>
                        </a:rPr>
                        <a:t>%/y</a:t>
                      </a:r>
                      <a:endParaRPr lang="en-US" sz="1800" b="1" dirty="0">
                        <a:solidFill>
                          <a:schemeClr val="tx1"/>
                        </a:solidFill>
                        <a:effectLst/>
                        <a:latin typeface="Calibri"/>
                        <a:ea typeface="Calibri"/>
                        <a:cs typeface="Times New Roman"/>
                      </a:endParaRPr>
                    </a:p>
                  </a:txBody>
                  <a:tcPr marL="58917" marR="58917" marT="0" marB="0" anchor="b">
                    <a:lnT w="12700" cap="flat" cmpd="sng" algn="ctr">
                      <a:solidFill>
                        <a:srgbClr val="440D69">
                          <a:lumMod val="40000"/>
                          <a:lumOff val="60000"/>
                        </a:srgbClr>
                      </a:solidFill>
                      <a:prstDash val="dot"/>
                      <a:round/>
                      <a:headEnd type="none" w="med" len="med"/>
                      <a:tailEnd type="none" w="med" len="med"/>
                    </a:lnT>
                    <a:lnB w="28575" cap="flat" cmpd="sng" algn="ctr">
                      <a:solidFill>
                        <a:schemeClr val="accent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r>
              <a:tr h="764672">
                <a:tc>
                  <a:txBody>
                    <a:bodyPr/>
                    <a:lstStyle/>
                    <a:p>
                      <a:pPr marL="0" marR="0">
                        <a:lnSpc>
                          <a:spcPct val="100000"/>
                        </a:lnSpc>
                        <a:spcBef>
                          <a:spcPts val="0"/>
                        </a:spcBef>
                        <a:spcAft>
                          <a:spcPts val="0"/>
                        </a:spcAft>
                      </a:pPr>
                      <a:r>
                        <a:rPr lang="en-US" sz="1600" b="0" dirty="0">
                          <a:solidFill>
                            <a:schemeClr val="tx1"/>
                          </a:solidFill>
                          <a:effectLst/>
                        </a:rPr>
                        <a:t>Primary safety outcome: </a:t>
                      </a:r>
                      <a:r>
                        <a:rPr lang="en-US" sz="1600" b="0" dirty="0" smtClean="0">
                          <a:solidFill>
                            <a:schemeClr val="tx1"/>
                          </a:solidFill>
                          <a:effectLst/>
                        </a:rPr>
                        <a:t/>
                      </a:r>
                      <a:br>
                        <a:rPr lang="en-US" sz="1600" b="0" dirty="0" smtClean="0">
                          <a:solidFill>
                            <a:schemeClr val="tx1"/>
                          </a:solidFill>
                          <a:effectLst/>
                        </a:rPr>
                      </a:br>
                      <a:r>
                        <a:rPr lang="en-US" sz="1600" b="0" dirty="0" smtClean="0">
                          <a:solidFill>
                            <a:schemeClr val="tx1"/>
                          </a:solidFill>
                          <a:effectLst/>
                        </a:rPr>
                        <a:t>ISTH </a:t>
                      </a:r>
                      <a:r>
                        <a:rPr lang="en-US" sz="1600" b="0" dirty="0">
                          <a:solidFill>
                            <a:schemeClr val="tx1"/>
                          </a:solidFill>
                          <a:effectLst/>
                        </a:rPr>
                        <a:t>major </a:t>
                      </a:r>
                      <a:r>
                        <a:rPr lang="en-US" sz="1600" b="0" dirty="0" smtClean="0">
                          <a:solidFill>
                            <a:schemeClr val="tx1"/>
                          </a:solidFill>
                          <a:effectLst/>
                        </a:rPr>
                        <a:t>bleeding*</a:t>
                      </a:r>
                      <a:endParaRPr lang="en-US" sz="1600" b="0" dirty="0">
                        <a:solidFill>
                          <a:schemeClr val="tx1"/>
                        </a:solidFill>
                        <a:effectLst/>
                        <a:latin typeface="Calibri"/>
                        <a:ea typeface="Calibri"/>
                        <a:cs typeface="Times New Roman"/>
                      </a:endParaRPr>
                    </a:p>
                  </a:txBody>
                  <a:tcPr marL="37314" marR="37314" marT="0" marB="0" anchor="ctr">
                    <a:lnT w="28575" cap="flat" cmpd="sng" algn="ctr">
                      <a:solidFill>
                        <a:schemeClr val="accent1"/>
                      </a:solidFill>
                      <a:prstDash val="solid"/>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1"/>
                          </a:solidFill>
                          <a:effectLst/>
                        </a:rPr>
                        <a:t>2.13</a:t>
                      </a:r>
                      <a:endParaRPr lang="en-US" sz="1600" b="0" dirty="0">
                        <a:solidFill>
                          <a:schemeClr val="tx1"/>
                        </a:solidFill>
                        <a:effectLst/>
                        <a:latin typeface="Calibri"/>
                        <a:ea typeface="Calibri"/>
                        <a:cs typeface="Times New Roman"/>
                      </a:endParaRPr>
                    </a:p>
                  </a:txBody>
                  <a:tcPr marL="37314" marR="37314" marT="0" marB="0" anchor="ctr">
                    <a:lnT w="28575" cap="flat" cmpd="sng" algn="ctr">
                      <a:solidFill>
                        <a:schemeClr val="accent1"/>
                      </a:solidFill>
                      <a:prstDash val="solid"/>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1"/>
                          </a:solidFill>
                          <a:effectLst/>
                        </a:rPr>
                        <a:t>3.09</a:t>
                      </a:r>
                      <a:endParaRPr lang="en-US" sz="1600" b="0" dirty="0">
                        <a:solidFill>
                          <a:schemeClr val="tx1"/>
                        </a:solidFill>
                        <a:effectLst/>
                        <a:latin typeface="Calibri"/>
                        <a:ea typeface="Calibri"/>
                        <a:cs typeface="Times New Roman"/>
                      </a:endParaRPr>
                    </a:p>
                  </a:txBody>
                  <a:tcPr marL="37314" marR="37314" marT="0" marB="0" anchor="ctr">
                    <a:lnT w="28575" cap="flat" cmpd="sng" algn="ctr">
                      <a:solidFill>
                        <a:schemeClr val="accent1"/>
                      </a:solidFill>
                      <a:prstDash val="solid"/>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1"/>
                          </a:solidFill>
                          <a:effectLst/>
                        </a:rPr>
                        <a:t>0.69 </a:t>
                      </a:r>
                      <a:endParaRPr lang="en-US" sz="1600" b="0" dirty="0" smtClean="0">
                        <a:solidFill>
                          <a:schemeClr val="tx1"/>
                        </a:solidFill>
                        <a:effectLst/>
                      </a:endParaRPr>
                    </a:p>
                    <a:p>
                      <a:pPr marL="0" marR="0" algn="ctr">
                        <a:lnSpc>
                          <a:spcPct val="100000"/>
                        </a:lnSpc>
                        <a:spcBef>
                          <a:spcPts val="0"/>
                        </a:spcBef>
                        <a:spcAft>
                          <a:spcPts val="0"/>
                        </a:spcAft>
                      </a:pPr>
                      <a:r>
                        <a:rPr lang="en-US" sz="1600" b="0" dirty="0" smtClean="0">
                          <a:solidFill>
                            <a:schemeClr val="tx1"/>
                          </a:solidFill>
                          <a:effectLst/>
                        </a:rPr>
                        <a:t>(0.60-0.80</a:t>
                      </a:r>
                      <a:r>
                        <a:rPr lang="en-US" sz="1600" b="0" dirty="0">
                          <a:solidFill>
                            <a:schemeClr val="tx1"/>
                          </a:solidFill>
                          <a:effectLst/>
                        </a:rPr>
                        <a:t>)</a:t>
                      </a:r>
                      <a:endParaRPr lang="en-US" sz="1600" b="0" dirty="0">
                        <a:solidFill>
                          <a:schemeClr val="tx1"/>
                        </a:solidFill>
                        <a:effectLst/>
                        <a:latin typeface="Calibri"/>
                        <a:ea typeface="Calibri"/>
                        <a:cs typeface="Times New Roman"/>
                      </a:endParaRPr>
                    </a:p>
                  </a:txBody>
                  <a:tcPr marL="37314" marR="37314" marT="0" marB="0" anchor="ctr">
                    <a:lnT w="28575" cap="flat" cmpd="sng" algn="ctr">
                      <a:solidFill>
                        <a:schemeClr val="accent1"/>
                      </a:solidFill>
                      <a:prstDash val="solid"/>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600" b="0" dirty="0" smtClean="0">
                          <a:solidFill>
                            <a:schemeClr val="tx1"/>
                          </a:solidFill>
                          <a:effectLst/>
                        </a:rPr>
                        <a:t>&lt; .001</a:t>
                      </a:r>
                      <a:endParaRPr lang="en-US" sz="1600" b="0" dirty="0">
                        <a:solidFill>
                          <a:schemeClr val="tx1"/>
                        </a:solidFill>
                        <a:effectLst/>
                        <a:latin typeface="Calibri"/>
                        <a:ea typeface="Calibri"/>
                        <a:cs typeface="Times New Roman"/>
                      </a:endParaRPr>
                    </a:p>
                  </a:txBody>
                  <a:tcPr marL="37314" marR="37314" marT="0" marB="0" anchor="ctr">
                    <a:lnT w="28575" cap="flat" cmpd="sng" algn="ctr">
                      <a:solidFill>
                        <a:schemeClr val="accent1"/>
                      </a:solidFill>
                      <a:prstDash val="solid"/>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solidFill>
                      <a:schemeClr val="accent3">
                        <a:lumMod val="20000"/>
                        <a:lumOff val="80000"/>
                      </a:schemeClr>
                    </a:solidFill>
                  </a:tcPr>
                </a:tc>
              </a:tr>
              <a:tr h="509781">
                <a:tc>
                  <a:txBody>
                    <a:bodyPr/>
                    <a:lstStyle/>
                    <a:p>
                      <a:pPr marL="114300" marR="0">
                        <a:lnSpc>
                          <a:spcPct val="100000"/>
                        </a:lnSpc>
                        <a:spcBef>
                          <a:spcPts val="0"/>
                        </a:spcBef>
                        <a:spcAft>
                          <a:spcPts val="0"/>
                        </a:spcAft>
                      </a:pPr>
                      <a:r>
                        <a:rPr lang="en-US" sz="1600" b="0" dirty="0">
                          <a:solidFill>
                            <a:schemeClr val="tx1"/>
                          </a:solidFill>
                          <a:effectLst/>
                        </a:rPr>
                        <a:t> Intracranial</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600" b="0" dirty="0">
                          <a:solidFill>
                            <a:schemeClr val="tx1"/>
                          </a:solidFill>
                          <a:effectLst/>
                        </a:rPr>
                        <a:t>0.33</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600" b="0" dirty="0">
                          <a:solidFill>
                            <a:schemeClr val="tx1"/>
                          </a:solidFill>
                          <a:effectLst/>
                        </a:rPr>
                        <a:t>0.80</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600" b="0" dirty="0">
                          <a:solidFill>
                            <a:schemeClr val="tx1"/>
                          </a:solidFill>
                          <a:effectLst/>
                        </a:rPr>
                        <a:t>0.42 </a:t>
                      </a:r>
                      <a:endParaRPr lang="en-US" sz="1600" b="0" dirty="0" smtClean="0">
                        <a:solidFill>
                          <a:schemeClr val="tx1"/>
                        </a:solidFill>
                        <a:effectLst/>
                      </a:endParaRPr>
                    </a:p>
                    <a:p>
                      <a:pPr marL="0" marR="0" algn="ctr">
                        <a:lnSpc>
                          <a:spcPct val="100000"/>
                        </a:lnSpc>
                        <a:spcBef>
                          <a:spcPts val="0"/>
                        </a:spcBef>
                        <a:spcAft>
                          <a:spcPts val="0"/>
                        </a:spcAft>
                      </a:pPr>
                      <a:r>
                        <a:rPr lang="en-US" sz="1600" b="0" dirty="0" smtClean="0">
                          <a:solidFill>
                            <a:schemeClr val="tx1"/>
                          </a:solidFill>
                          <a:effectLst/>
                        </a:rPr>
                        <a:t>(0.30-0.58</a:t>
                      </a:r>
                      <a:r>
                        <a:rPr lang="en-US" sz="1600" b="0" dirty="0">
                          <a:solidFill>
                            <a:schemeClr val="tx1"/>
                          </a:solidFill>
                          <a:effectLst/>
                        </a:rPr>
                        <a:t>)</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600" b="0" dirty="0" smtClean="0">
                          <a:solidFill>
                            <a:schemeClr val="tx1"/>
                          </a:solidFill>
                          <a:effectLst/>
                        </a:rPr>
                        <a:t>&lt; .001</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r>
              <a:tr h="577413">
                <a:tc>
                  <a:txBody>
                    <a:bodyPr/>
                    <a:lstStyle/>
                    <a:p>
                      <a:pPr marL="114300" marR="0">
                        <a:lnSpc>
                          <a:spcPct val="100000"/>
                        </a:lnSpc>
                        <a:spcBef>
                          <a:spcPts val="0"/>
                        </a:spcBef>
                        <a:spcAft>
                          <a:spcPts val="0"/>
                        </a:spcAft>
                      </a:pPr>
                      <a:r>
                        <a:rPr lang="en-US" sz="1600" b="0" dirty="0">
                          <a:solidFill>
                            <a:schemeClr val="tx1"/>
                          </a:solidFill>
                          <a:effectLst/>
                        </a:rPr>
                        <a:t> Gastrointestinal</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1"/>
                          </a:solidFill>
                          <a:effectLst/>
                        </a:rPr>
                        <a:t>0.76</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1"/>
                          </a:solidFill>
                          <a:effectLst/>
                        </a:rPr>
                        <a:t>0.86</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1"/>
                          </a:solidFill>
                          <a:effectLst/>
                        </a:rPr>
                        <a:t>0.89 </a:t>
                      </a:r>
                      <a:endParaRPr lang="en-US" sz="1600" b="0" dirty="0" smtClean="0">
                        <a:solidFill>
                          <a:schemeClr val="tx1"/>
                        </a:solidFill>
                        <a:effectLst/>
                      </a:endParaRPr>
                    </a:p>
                    <a:p>
                      <a:pPr marL="0" marR="0" algn="ctr">
                        <a:lnSpc>
                          <a:spcPct val="100000"/>
                        </a:lnSpc>
                        <a:spcBef>
                          <a:spcPts val="0"/>
                        </a:spcBef>
                        <a:spcAft>
                          <a:spcPts val="0"/>
                        </a:spcAft>
                      </a:pPr>
                      <a:r>
                        <a:rPr lang="en-US" sz="1600" b="0" dirty="0" smtClean="0">
                          <a:solidFill>
                            <a:schemeClr val="tx1"/>
                          </a:solidFill>
                          <a:effectLst/>
                        </a:rPr>
                        <a:t>(0.70-1.15</a:t>
                      </a:r>
                      <a:r>
                        <a:rPr lang="en-US" sz="1600" b="0" dirty="0">
                          <a:solidFill>
                            <a:schemeClr val="tx1"/>
                          </a:solidFill>
                          <a:effectLst/>
                        </a:rPr>
                        <a:t>)</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600" b="0" dirty="0" smtClean="0">
                          <a:solidFill>
                            <a:schemeClr val="tx1"/>
                          </a:solidFill>
                          <a:effectLst/>
                        </a:rPr>
                        <a:t>.</a:t>
                      </a:r>
                      <a:r>
                        <a:rPr lang="en-US" sz="1600" b="0" dirty="0">
                          <a:solidFill>
                            <a:schemeClr val="tx1"/>
                          </a:solidFill>
                          <a:effectLst/>
                        </a:rPr>
                        <a:t>37</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solidFill>
                      <a:schemeClr val="accent3">
                        <a:lumMod val="20000"/>
                        <a:lumOff val="80000"/>
                      </a:schemeClr>
                    </a:solidFill>
                  </a:tcPr>
                </a:tc>
              </a:tr>
              <a:tr h="764672">
                <a:tc>
                  <a:txBody>
                    <a:bodyPr/>
                    <a:lstStyle/>
                    <a:p>
                      <a:pPr marL="0" marR="0">
                        <a:lnSpc>
                          <a:spcPct val="100000"/>
                        </a:lnSpc>
                        <a:spcBef>
                          <a:spcPts val="0"/>
                        </a:spcBef>
                        <a:spcAft>
                          <a:spcPts val="0"/>
                        </a:spcAft>
                      </a:pPr>
                      <a:r>
                        <a:rPr lang="en-US" sz="1600" b="0" dirty="0">
                          <a:solidFill>
                            <a:schemeClr val="tx1"/>
                          </a:solidFill>
                          <a:effectLst/>
                        </a:rPr>
                        <a:t>Major or clinically relevant </a:t>
                      </a:r>
                      <a:r>
                        <a:rPr lang="en-US" sz="1600" b="0" dirty="0" smtClean="0">
                          <a:solidFill>
                            <a:schemeClr val="tx1"/>
                          </a:solidFill>
                          <a:effectLst/>
                        </a:rPr>
                        <a:t/>
                      </a:r>
                      <a:br>
                        <a:rPr lang="en-US" sz="1600" b="0" dirty="0" smtClean="0">
                          <a:solidFill>
                            <a:schemeClr val="tx1"/>
                          </a:solidFill>
                          <a:effectLst/>
                        </a:rPr>
                      </a:br>
                      <a:r>
                        <a:rPr lang="en-US" sz="1600" b="0" dirty="0" smtClean="0">
                          <a:solidFill>
                            <a:schemeClr val="tx1"/>
                          </a:solidFill>
                          <a:effectLst/>
                        </a:rPr>
                        <a:t>non-major </a:t>
                      </a:r>
                      <a:r>
                        <a:rPr lang="en-US" sz="1600" b="0" dirty="0">
                          <a:solidFill>
                            <a:schemeClr val="tx1"/>
                          </a:solidFill>
                          <a:effectLst/>
                        </a:rPr>
                        <a:t>bleeding</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600" b="0" dirty="0">
                          <a:solidFill>
                            <a:schemeClr val="tx1"/>
                          </a:solidFill>
                          <a:effectLst/>
                        </a:rPr>
                        <a:t>4.07</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600" b="0" dirty="0">
                          <a:solidFill>
                            <a:schemeClr val="tx1"/>
                          </a:solidFill>
                          <a:effectLst/>
                        </a:rPr>
                        <a:t>6.01</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600" b="0" dirty="0">
                          <a:solidFill>
                            <a:schemeClr val="tx1"/>
                          </a:solidFill>
                          <a:effectLst/>
                        </a:rPr>
                        <a:t>0.68 </a:t>
                      </a:r>
                      <a:endParaRPr lang="en-US" sz="1600" b="0" dirty="0" smtClean="0">
                        <a:solidFill>
                          <a:schemeClr val="tx1"/>
                        </a:solidFill>
                        <a:effectLst/>
                      </a:endParaRPr>
                    </a:p>
                    <a:p>
                      <a:pPr marL="0" marR="0" algn="ctr">
                        <a:lnSpc>
                          <a:spcPct val="100000"/>
                        </a:lnSpc>
                        <a:spcBef>
                          <a:spcPts val="0"/>
                        </a:spcBef>
                        <a:spcAft>
                          <a:spcPts val="0"/>
                        </a:spcAft>
                      </a:pPr>
                      <a:r>
                        <a:rPr lang="en-US" sz="1600" b="0" dirty="0" smtClean="0">
                          <a:solidFill>
                            <a:schemeClr val="tx1"/>
                          </a:solidFill>
                          <a:effectLst/>
                        </a:rPr>
                        <a:t>(0.61-0.75</a:t>
                      </a:r>
                      <a:r>
                        <a:rPr lang="en-US" sz="1600" b="0" dirty="0">
                          <a:solidFill>
                            <a:schemeClr val="tx1"/>
                          </a:solidFill>
                          <a:effectLst/>
                        </a:rPr>
                        <a:t>)</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600" b="0" dirty="0" smtClean="0">
                          <a:solidFill>
                            <a:schemeClr val="tx1"/>
                          </a:solidFill>
                          <a:effectLst/>
                        </a:rPr>
                        <a:t>&lt; .001</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r>
              <a:tr h="509781">
                <a:tc>
                  <a:txBody>
                    <a:bodyPr/>
                    <a:lstStyle/>
                    <a:p>
                      <a:pPr marL="0" marR="0">
                        <a:lnSpc>
                          <a:spcPct val="100000"/>
                        </a:lnSpc>
                        <a:spcBef>
                          <a:spcPts val="0"/>
                        </a:spcBef>
                        <a:spcAft>
                          <a:spcPts val="0"/>
                        </a:spcAft>
                      </a:pPr>
                      <a:r>
                        <a:rPr lang="en-US" sz="1600" b="0" dirty="0">
                          <a:solidFill>
                            <a:schemeClr val="tx1"/>
                          </a:solidFill>
                          <a:effectLst/>
                        </a:rPr>
                        <a:t>GUSTO severe bleeding</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1"/>
                          </a:solidFill>
                          <a:effectLst/>
                        </a:rPr>
                        <a:t>0.52</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1"/>
                          </a:solidFill>
                          <a:effectLst/>
                        </a:rPr>
                        <a:t>1.13</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1"/>
                          </a:solidFill>
                          <a:effectLst/>
                        </a:rPr>
                        <a:t>0.46 </a:t>
                      </a:r>
                      <a:endParaRPr lang="en-US" sz="1600" b="0" dirty="0" smtClean="0">
                        <a:solidFill>
                          <a:schemeClr val="tx1"/>
                        </a:solidFill>
                        <a:effectLst/>
                      </a:endParaRPr>
                    </a:p>
                    <a:p>
                      <a:pPr marL="0" marR="0" algn="ctr">
                        <a:lnSpc>
                          <a:spcPct val="100000"/>
                        </a:lnSpc>
                        <a:spcBef>
                          <a:spcPts val="0"/>
                        </a:spcBef>
                        <a:spcAft>
                          <a:spcPts val="0"/>
                        </a:spcAft>
                      </a:pPr>
                      <a:r>
                        <a:rPr lang="en-US" sz="1600" b="0" dirty="0" smtClean="0">
                          <a:solidFill>
                            <a:schemeClr val="tx1"/>
                          </a:solidFill>
                          <a:effectLst/>
                        </a:rPr>
                        <a:t>(0.35-0.60</a:t>
                      </a:r>
                      <a:r>
                        <a:rPr lang="en-US" sz="1600" b="0" dirty="0">
                          <a:solidFill>
                            <a:schemeClr val="tx1"/>
                          </a:solidFill>
                          <a:effectLst/>
                        </a:rPr>
                        <a:t>)</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600" b="0" dirty="0" smtClean="0">
                          <a:solidFill>
                            <a:schemeClr val="tx1"/>
                          </a:solidFill>
                          <a:effectLst/>
                        </a:rPr>
                        <a:t>&lt; .001</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solidFill>
                      <a:schemeClr val="accent3">
                        <a:lumMod val="20000"/>
                        <a:lumOff val="80000"/>
                      </a:schemeClr>
                    </a:solidFill>
                  </a:tcPr>
                </a:tc>
              </a:tr>
              <a:tr h="509781">
                <a:tc>
                  <a:txBody>
                    <a:bodyPr/>
                    <a:lstStyle/>
                    <a:p>
                      <a:pPr marL="0" marR="0">
                        <a:lnSpc>
                          <a:spcPct val="100000"/>
                        </a:lnSpc>
                        <a:spcBef>
                          <a:spcPts val="0"/>
                        </a:spcBef>
                        <a:spcAft>
                          <a:spcPts val="0"/>
                        </a:spcAft>
                      </a:pPr>
                      <a:r>
                        <a:rPr lang="en-US" sz="1600" b="0" dirty="0">
                          <a:solidFill>
                            <a:schemeClr val="tx1"/>
                          </a:solidFill>
                          <a:effectLst/>
                        </a:rPr>
                        <a:t>TIMI major bleeding</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600" b="0" dirty="0">
                          <a:solidFill>
                            <a:schemeClr val="tx1"/>
                          </a:solidFill>
                          <a:effectLst/>
                        </a:rPr>
                        <a:t>0.96</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600" b="0" dirty="0">
                          <a:solidFill>
                            <a:schemeClr val="tx1"/>
                          </a:solidFill>
                          <a:effectLst/>
                        </a:rPr>
                        <a:t>1.69</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noFill/>
                  </a:tcPr>
                </a:tc>
                <a:tc>
                  <a:txBody>
                    <a:bodyPr/>
                    <a:lstStyle/>
                    <a:p>
                      <a:pPr marL="0" marR="0" algn="ctr">
                        <a:lnSpc>
                          <a:spcPct val="100000"/>
                        </a:lnSpc>
                        <a:spcBef>
                          <a:spcPts val="0"/>
                        </a:spcBef>
                        <a:spcAft>
                          <a:spcPts val="0"/>
                        </a:spcAft>
                      </a:pPr>
                      <a:r>
                        <a:rPr lang="en-US" sz="1600" b="0" dirty="0">
                          <a:solidFill>
                            <a:schemeClr val="tx1"/>
                          </a:solidFill>
                          <a:effectLst/>
                        </a:rPr>
                        <a:t>0.57 </a:t>
                      </a:r>
                      <a:endParaRPr lang="en-US" sz="1600" b="0" dirty="0" smtClean="0">
                        <a:solidFill>
                          <a:schemeClr val="tx1"/>
                        </a:solidFill>
                        <a:effectLst/>
                      </a:endParaRPr>
                    </a:p>
                    <a:p>
                      <a:pPr marL="0" marR="0" algn="ctr">
                        <a:lnSpc>
                          <a:spcPct val="100000"/>
                        </a:lnSpc>
                        <a:spcBef>
                          <a:spcPts val="0"/>
                        </a:spcBef>
                        <a:spcAft>
                          <a:spcPts val="0"/>
                        </a:spcAft>
                      </a:pPr>
                      <a:r>
                        <a:rPr lang="en-US" sz="1600" b="0" dirty="0" smtClean="0">
                          <a:solidFill>
                            <a:schemeClr val="tx1"/>
                          </a:solidFill>
                          <a:effectLst/>
                        </a:rPr>
                        <a:t>(0.46-0.70</a:t>
                      </a:r>
                      <a:r>
                        <a:rPr lang="en-US" sz="1600" b="0" dirty="0">
                          <a:solidFill>
                            <a:schemeClr val="tx1"/>
                          </a:solidFill>
                          <a:effectLst/>
                        </a:rPr>
                        <a:t>)</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c>
                  <a:txBody>
                    <a:bodyPr/>
                    <a:lstStyle/>
                    <a:p>
                      <a:pPr marL="0" marR="0" algn="ctr">
                        <a:lnSpc>
                          <a:spcPct val="100000"/>
                        </a:lnSpc>
                        <a:spcBef>
                          <a:spcPts val="0"/>
                        </a:spcBef>
                        <a:spcAft>
                          <a:spcPts val="0"/>
                        </a:spcAft>
                      </a:pPr>
                      <a:r>
                        <a:rPr lang="en-US" sz="1600" b="0" dirty="0" smtClean="0">
                          <a:solidFill>
                            <a:schemeClr val="tx1"/>
                          </a:solidFill>
                          <a:effectLst/>
                        </a:rPr>
                        <a:t>&lt; .</a:t>
                      </a:r>
                      <a:r>
                        <a:rPr lang="en-US" sz="1600" b="0" dirty="0">
                          <a:solidFill>
                            <a:schemeClr val="tx1"/>
                          </a:solidFill>
                          <a:effectLst/>
                        </a:rPr>
                        <a:t>001</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solidFill>
                        <a:srgbClr val="440D69">
                          <a:lumMod val="40000"/>
                          <a:lumOff val="60000"/>
                        </a:srgbClr>
                      </a:solidFill>
                      <a:prstDash val="dot"/>
                      <a:round/>
                      <a:headEnd type="none" w="med" len="med"/>
                      <a:tailEnd type="none" w="med" len="med"/>
                    </a:lnB>
                  </a:tcPr>
                </a:tc>
              </a:tr>
              <a:tr h="509781">
                <a:tc>
                  <a:txBody>
                    <a:bodyPr/>
                    <a:lstStyle/>
                    <a:p>
                      <a:pPr marL="0" marR="0">
                        <a:lnSpc>
                          <a:spcPct val="100000"/>
                        </a:lnSpc>
                        <a:spcBef>
                          <a:spcPts val="0"/>
                        </a:spcBef>
                        <a:spcAft>
                          <a:spcPts val="0"/>
                        </a:spcAft>
                      </a:pPr>
                      <a:r>
                        <a:rPr lang="en-US" sz="1600" b="0" dirty="0">
                          <a:solidFill>
                            <a:schemeClr val="tx1"/>
                          </a:solidFill>
                          <a:effectLst/>
                        </a:rPr>
                        <a:t>Any bleeding</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noFill/>
                      <a:prstDash val="dot"/>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1"/>
                          </a:solidFill>
                          <a:effectLst/>
                        </a:rPr>
                        <a:t>18.1</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noFill/>
                      <a:prstDash val="dot"/>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1"/>
                          </a:solidFill>
                          <a:effectLst/>
                        </a:rPr>
                        <a:t>25.8</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noFill/>
                      <a:prstDash val="dot"/>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1"/>
                          </a:solidFill>
                          <a:effectLst/>
                        </a:rPr>
                        <a:t>0.71 </a:t>
                      </a:r>
                      <a:endParaRPr lang="en-US" sz="1600" b="0" dirty="0" smtClean="0">
                        <a:solidFill>
                          <a:schemeClr val="tx1"/>
                        </a:solidFill>
                        <a:effectLst/>
                      </a:endParaRPr>
                    </a:p>
                    <a:p>
                      <a:pPr marL="0" marR="0" algn="ctr">
                        <a:lnSpc>
                          <a:spcPct val="100000"/>
                        </a:lnSpc>
                        <a:spcBef>
                          <a:spcPts val="0"/>
                        </a:spcBef>
                        <a:spcAft>
                          <a:spcPts val="0"/>
                        </a:spcAft>
                      </a:pPr>
                      <a:r>
                        <a:rPr lang="en-US" sz="1600" b="0" dirty="0" smtClean="0">
                          <a:solidFill>
                            <a:schemeClr val="tx1"/>
                          </a:solidFill>
                          <a:effectLst/>
                        </a:rPr>
                        <a:t>(0.68-0.75</a:t>
                      </a:r>
                      <a:r>
                        <a:rPr lang="en-US" sz="1600" b="0" dirty="0">
                          <a:solidFill>
                            <a:schemeClr val="tx1"/>
                          </a:solidFill>
                          <a:effectLst/>
                        </a:rPr>
                        <a:t>)</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noFill/>
                      <a:prstDash val="dot"/>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600" b="0" dirty="0" smtClean="0">
                          <a:solidFill>
                            <a:schemeClr val="tx1"/>
                          </a:solidFill>
                          <a:effectLst/>
                        </a:rPr>
                        <a:t>&lt; .</a:t>
                      </a:r>
                      <a:r>
                        <a:rPr lang="en-US" sz="1600" b="0" dirty="0">
                          <a:solidFill>
                            <a:schemeClr val="tx1"/>
                          </a:solidFill>
                          <a:effectLst/>
                        </a:rPr>
                        <a:t>001</a:t>
                      </a:r>
                      <a:endParaRPr lang="en-US" sz="1600" b="0" dirty="0">
                        <a:solidFill>
                          <a:schemeClr val="tx1"/>
                        </a:solidFill>
                        <a:effectLst/>
                        <a:latin typeface="Calibri"/>
                        <a:ea typeface="Calibri"/>
                        <a:cs typeface="Times New Roman"/>
                      </a:endParaRPr>
                    </a:p>
                  </a:txBody>
                  <a:tcPr marL="37314" marR="37314" marT="0" marB="0" anchor="ctr">
                    <a:lnT w="12700" cap="flat" cmpd="sng" algn="ctr">
                      <a:solidFill>
                        <a:srgbClr val="440D69">
                          <a:lumMod val="40000"/>
                          <a:lumOff val="60000"/>
                        </a:srgbClr>
                      </a:solidFill>
                      <a:prstDash val="dot"/>
                      <a:round/>
                      <a:headEnd type="none" w="med" len="med"/>
                      <a:tailEnd type="none" w="med" len="med"/>
                    </a:lnT>
                    <a:lnB w="12700" cap="flat" cmpd="sng" algn="ctr">
                      <a:noFill/>
                      <a:prstDash val="dot"/>
                      <a:round/>
                      <a:headEnd type="none" w="med" len="med"/>
                      <a:tailEnd type="none" w="med" len="med"/>
                    </a:lnB>
                    <a:solidFill>
                      <a:schemeClr val="accent3">
                        <a:lumMod val="20000"/>
                        <a:lumOff val="80000"/>
                      </a:schemeClr>
                    </a:solidFill>
                  </a:tcPr>
                </a:tc>
              </a:tr>
            </a:tbl>
          </a:graphicData>
        </a:graphic>
      </p:graphicFrame>
      <p:sp>
        <p:nvSpPr>
          <p:cNvPr id="4" name="TextBox 3"/>
          <p:cNvSpPr txBox="1">
            <a:spLocks noChangeArrowheads="1"/>
          </p:cNvSpPr>
          <p:nvPr/>
        </p:nvSpPr>
        <p:spPr bwMode="auto">
          <a:xfrm>
            <a:off x="0" y="6249402"/>
            <a:ext cx="6598281" cy="338554"/>
          </a:xfrm>
          <a:prstGeom prst="rect">
            <a:avLst/>
          </a:prstGeom>
          <a:noFill/>
          <a:ln w="9525">
            <a:noFill/>
            <a:miter lim="800000"/>
            <a:headEnd/>
            <a:tailEnd/>
          </a:ln>
        </p:spPr>
        <p:txBody>
          <a:bodyPr wrap="none">
            <a:spAutoFit/>
          </a:bodyPr>
          <a:lstStyle/>
          <a:p>
            <a:pPr algn="l"/>
            <a:r>
              <a:rPr lang="en-US" sz="1600" b="0" u="none" dirty="0" smtClean="0">
                <a:latin typeface="+mn-lt"/>
                <a:ea typeface="ＭＳ Ｐゴシック"/>
              </a:rPr>
              <a:t>*Part of sequential testing sequence preserving the overall type I error</a:t>
            </a:r>
          </a:p>
        </p:txBody>
      </p:sp>
      <p:sp>
        <p:nvSpPr>
          <p:cNvPr id="5" name="Flowchart: Terminator 4"/>
          <p:cNvSpPr>
            <a:spLocks noChangeArrowheads="1"/>
          </p:cNvSpPr>
          <p:nvPr/>
        </p:nvSpPr>
        <p:spPr bwMode="auto">
          <a:xfrm>
            <a:off x="3008085" y="2180772"/>
            <a:ext cx="3015343" cy="457200"/>
          </a:xfrm>
          <a:prstGeom prst="flowChartTerminator">
            <a:avLst/>
          </a:prstGeom>
          <a:noFill/>
          <a:ln w="38100" algn="ctr">
            <a:solidFill>
              <a:schemeClr val="accent5"/>
            </a:solidFill>
            <a:round/>
            <a:headEnd/>
            <a:tailEnd/>
          </a:ln>
        </p:spPr>
        <p:txBody>
          <a:bodyPr/>
          <a:lstStyle/>
          <a:p>
            <a:endParaRPr lang="en-US" sz="1800" u="none" dirty="0" smtClean="0">
              <a:latin typeface="+mn-lt"/>
              <a:ea typeface="ＭＳ Ｐゴシック"/>
            </a:endParaRPr>
          </a:p>
        </p:txBody>
      </p:sp>
      <p:sp>
        <p:nvSpPr>
          <p:cNvPr id="7" name="Rectangle 6"/>
          <p:cNvSpPr/>
          <p:nvPr/>
        </p:nvSpPr>
        <p:spPr>
          <a:xfrm>
            <a:off x="3412" y="6577518"/>
            <a:ext cx="6902356" cy="338554"/>
          </a:xfrm>
          <a:prstGeom prst="rect">
            <a:avLst/>
          </a:prstGeom>
        </p:spPr>
        <p:txBody>
          <a:bodyPr wrap="square">
            <a:spAutoFit/>
          </a:bodyPr>
          <a:lstStyle/>
          <a:p>
            <a:pPr algn="l"/>
            <a:r>
              <a:rPr lang="da-DK" sz="1600" b="0" u="none" dirty="0">
                <a:latin typeface="+mj-lt"/>
              </a:rPr>
              <a:t>Granger </a:t>
            </a:r>
            <a:r>
              <a:rPr lang="da-DK" sz="1600" b="0" u="none" dirty="0" smtClean="0">
                <a:latin typeface="+mj-lt"/>
              </a:rPr>
              <a:t>CB, </a:t>
            </a:r>
            <a:r>
              <a:rPr lang="da-DK" sz="1600" b="0" u="none" dirty="0">
                <a:latin typeface="+mj-lt"/>
              </a:rPr>
              <a:t>et al. </a:t>
            </a:r>
            <a:r>
              <a:rPr lang="da-DK" sz="1600" b="0" i="1" u="none" dirty="0">
                <a:latin typeface="+mj-lt"/>
              </a:rPr>
              <a:t>N Engl J Med</a:t>
            </a:r>
            <a:r>
              <a:rPr lang="da-DK" sz="1600" b="0" u="none" dirty="0">
                <a:latin typeface="+mj-lt"/>
              </a:rPr>
              <a:t>. </a:t>
            </a:r>
            <a:r>
              <a:rPr lang="da-DK" sz="1600" b="0" u="none" dirty="0" smtClean="0">
                <a:latin typeface="+mj-lt"/>
              </a:rPr>
              <a:t>2011;365:</a:t>
            </a:r>
            <a:r>
              <a:rPr lang="da-DK" sz="1600" b="0" u="none" dirty="0">
                <a:latin typeface="+mj-lt"/>
              </a:rPr>
              <a:t>981-992</a:t>
            </a:r>
            <a:r>
              <a:rPr lang="da-DK" sz="1600" b="0" u="none" dirty="0" smtClean="0">
                <a:latin typeface="+mj-lt"/>
              </a:rPr>
              <a:t>.</a:t>
            </a:r>
            <a:r>
              <a:rPr lang="da-DK" sz="1600" b="0" u="none" baseline="30000" dirty="0" smtClean="0">
                <a:latin typeface="+mj-lt"/>
              </a:rPr>
              <a:t>[16]</a:t>
            </a:r>
            <a:endParaRPr lang="da-DK" sz="1600" b="0" u="none" dirty="0">
              <a:latin typeface="+mj-lt"/>
            </a:endParaRPr>
          </a:p>
        </p:txBody>
      </p:sp>
    </p:spTree>
    <p:extLst>
      <p:ext uri="{BB962C8B-B14F-4D97-AF65-F5344CB8AC3E}">
        <p14:creationId xmlns:p14="http://schemas.microsoft.com/office/powerpoint/2010/main" val="239862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noEditPoints="1"/>
          </p:cNvSpPr>
          <p:nvPr/>
        </p:nvSpPr>
        <p:spPr bwMode="auto">
          <a:xfrm>
            <a:off x="2559541" y="5127776"/>
            <a:ext cx="5494338" cy="59532"/>
          </a:xfrm>
          <a:custGeom>
            <a:avLst/>
            <a:gdLst>
              <a:gd name="T0" fmla="*/ 0 w 5760"/>
              <a:gd name="T1" fmla="*/ 40 h 40"/>
              <a:gd name="T2" fmla="*/ 0 w 5760"/>
              <a:gd name="T3" fmla="*/ 40 h 40"/>
              <a:gd name="T4" fmla="*/ 0 w 5760"/>
              <a:gd name="T5" fmla="*/ 0 h 40"/>
              <a:gd name="T6" fmla="*/ 1333 w 5760"/>
              <a:gd name="T7" fmla="*/ 40 h 40"/>
              <a:gd name="T8" fmla="*/ 1333 w 5760"/>
              <a:gd name="T9" fmla="*/ 40 h 40"/>
              <a:gd name="T10" fmla="*/ 1333 w 5760"/>
              <a:gd name="T11" fmla="*/ 0 h 40"/>
              <a:gd name="T12" fmla="*/ 2112 w 5760"/>
              <a:gd name="T13" fmla="*/ 40 h 40"/>
              <a:gd name="T14" fmla="*/ 2112 w 5760"/>
              <a:gd name="T15" fmla="*/ 40 h 40"/>
              <a:gd name="T16" fmla="*/ 2112 w 5760"/>
              <a:gd name="T17" fmla="*/ 0 h 40"/>
              <a:gd name="T18" fmla="*/ 2666 w 5760"/>
              <a:gd name="T19" fmla="*/ 40 h 40"/>
              <a:gd name="T20" fmla="*/ 2666 w 5760"/>
              <a:gd name="T21" fmla="*/ 40 h 40"/>
              <a:gd name="T22" fmla="*/ 2666 w 5760"/>
              <a:gd name="T23" fmla="*/ 0 h 40"/>
              <a:gd name="T24" fmla="*/ 3095 w 5760"/>
              <a:gd name="T25" fmla="*/ 40 h 40"/>
              <a:gd name="T26" fmla="*/ 3095 w 5760"/>
              <a:gd name="T27" fmla="*/ 40 h 40"/>
              <a:gd name="T28" fmla="*/ 3095 w 5760"/>
              <a:gd name="T29" fmla="*/ 0 h 40"/>
              <a:gd name="T30" fmla="*/ 3445 w 5760"/>
              <a:gd name="T31" fmla="*/ 40 h 40"/>
              <a:gd name="T32" fmla="*/ 3445 w 5760"/>
              <a:gd name="T33" fmla="*/ 40 h 40"/>
              <a:gd name="T34" fmla="*/ 3445 w 5760"/>
              <a:gd name="T35" fmla="*/ 0 h 40"/>
              <a:gd name="T36" fmla="*/ 3742 w 5760"/>
              <a:gd name="T37" fmla="*/ 40 h 40"/>
              <a:gd name="T38" fmla="*/ 3742 w 5760"/>
              <a:gd name="T39" fmla="*/ 40 h 40"/>
              <a:gd name="T40" fmla="*/ 3742 w 5760"/>
              <a:gd name="T41" fmla="*/ 0 h 40"/>
              <a:gd name="T42" fmla="*/ 3998 w 5760"/>
              <a:gd name="T43" fmla="*/ 40 h 40"/>
              <a:gd name="T44" fmla="*/ 3998 w 5760"/>
              <a:gd name="T45" fmla="*/ 40 h 40"/>
              <a:gd name="T46" fmla="*/ 3998 w 5760"/>
              <a:gd name="T47" fmla="*/ 0 h 40"/>
              <a:gd name="T48" fmla="*/ 4225 w 5760"/>
              <a:gd name="T49" fmla="*/ 40 h 40"/>
              <a:gd name="T50" fmla="*/ 4225 w 5760"/>
              <a:gd name="T51" fmla="*/ 40 h 40"/>
              <a:gd name="T52" fmla="*/ 4225 w 5760"/>
              <a:gd name="T53" fmla="*/ 0 h 40"/>
              <a:gd name="T54" fmla="*/ 4427 w 5760"/>
              <a:gd name="T55" fmla="*/ 40 h 40"/>
              <a:gd name="T56" fmla="*/ 4427 w 5760"/>
              <a:gd name="T57" fmla="*/ 40 h 40"/>
              <a:gd name="T58" fmla="*/ 4427 w 5760"/>
              <a:gd name="T59" fmla="*/ 0 h 40"/>
              <a:gd name="T60" fmla="*/ 5760 w 5760"/>
              <a:gd name="T61" fmla="*/ 40 h 40"/>
              <a:gd name="T62" fmla="*/ 5760 w 5760"/>
              <a:gd name="T63" fmla="*/ 40 h 40"/>
              <a:gd name="T64" fmla="*/ 5760 w 5760"/>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60" h="40">
                <a:moveTo>
                  <a:pt x="0" y="40"/>
                </a:moveTo>
                <a:lnTo>
                  <a:pt x="0" y="40"/>
                </a:lnTo>
                <a:lnTo>
                  <a:pt x="0" y="0"/>
                </a:lnTo>
                <a:moveTo>
                  <a:pt x="1333" y="40"/>
                </a:moveTo>
                <a:lnTo>
                  <a:pt x="1333" y="40"/>
                </a:lnTo>
                <a:lnTo>
                  <a:pt x="1333" y="0"/>
                </a:lnTo>
                <a:moveTo>
                  <a:pt x="2112" y="40"/>
                </a:moveTo>
                <a:lnTo>
                  <a:pt x="2112" y="40"/>
                </a:lnTo>
                <a:lnTo>
                  <a:pt x="2112" y="0"/>
                </a:lnTo>
                <a:moveTo>
                  <a:pt x="2666" y="40"/>
                </a:moveTo>
                <a:lnTo>
                  <a:pt x="2666" y="40"/>
                </a:lnTo>
                <a:lnTo>
                  <a:pt x="2666" y="0"/>
                </a:lnTo>
                <a:moveTo>
                  <a:pt x="3095" y="40"/>
                </a:moveTo>
                <a:lnTo>
                  <a:pt x="3095" y="40"/>
                </a:lnTo>
                <a:lnTo>
                  <a:pt x="3095" y="0"/>
                </a:lnTo>
                <a:moveTo>
                  <a:pt x="3445" y="40"/>
                </a:moveTo>
                <a:lnTo>
                  <a:pt x="3445" y="40"/>
                </a:lnTo>
                <a:lnTo>
                  <a:pt x="3445" y="0"/>
                </a:lnTo>
                <a:moveTo>
                  <a:pt x="3742" y="40"/>
                </a:moveTo>
                <a:lnTo>
                  <a:pt x="3742" y="40"/>
                </a:lnTo>
                <a:lnTo>
                  <a:pt x="3742" y="0"/>
                </a:lnTo>
                <a:moveTo>
                  <a:pt x="3998" y="40"/>
                </a:moveTo>
                <a:lnTo>
                  <a:pt x="3998" y="40"/>
                </a:lnTo>
                <a:lnTo>
                  <a:pt x="3998" y="0"/>
                </a:lnTo>
                <a:moveTo>
                  <a:pt x="4225" y="40"/>
                </a:moveTo>
                <a:lnTo>
                  <a:pt x="4225" y="40"/>
                </a:lnTo>
                <a:lnTo>
                  <a:pt x="4225" y="0"/>
                </a:lnTo>
                <a:moveTo>
                  <a:pt x="4427" y="40"/>
                </a:moveTo>
                <a:lnTo>
                  <a:pt x="4427" y="40"/>
                </a:lnTo>
                <a:lnTo>
                  <a:pt x="4427" y="0"/>
                </a:lnTo>
                <a:moveTo>
                  <a:pt x="5760" y="40"/>
                </a:moveTo>
                <a:lnTo>
                  <a:pt x="5760" y="40"/>
                </a:lnTo>
                <a:lnTo>
                  <a:pt x="5760" y="0"/>
                </a:ln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endParaRPr lang="en-US" sz="1800" b="0" u="none" dirty="0">
              <a:latin typeface="+mj-lt"/>
            </a:endParaRPr>
          </a:p>
        </p:txBody>
      </p:sp>
      <p:sp>
        <p:nvSpPr>
          <p:cNvPr id="5" name="Freeform 6"/>
          <p:cNvSpPr>
            <a:spLocks noEditPoints="1"/>
          </p:cNvSpPr>
          <p:nvPr/>
        </p:nvSpPr>
        <p:spPr bwMode="auto">
          <a:xfrm>
            <a:off x="2559541" y="5127775"/>
            <a:ext cx="5494338" cy="119063"/>
          </a:xfrm>
          <a:custGeom>
            <a:avLst/>
            <a:gdLst>
              <a:gd name="T0" fmla="*/ 0 w 5760"/>
              <a:gd name="T1" fmla="*/ 80 h 80"/>
              <a:gd name="T2" fmla="*/ 0 w 5760"/>
              <a:gd name="T3" fmla="*/ 80 h 80"/>
              <a:gd name="T4" fmla="*/ 0 w 5760"/>
              <a:gd name="T5" fmla="*/ 0 h 80"/>
              <a:gd name="T6" fmla="*/ 4427 w 5760"/>
              <a:gd name="T7" fmla="*/ 80 h 80"/>
              <a:gd name="T8" fmla="*/ 4427 w 5760"/>
              <a:gd name="T9" fmla="*/ 80 h 80"/>
              <a:gd name="T10" fmla="*/ 4427 w 5760"/>
              <a:gd name="T11" fmla="*/ 0 h 80"/>
              <a:gd name="T12" fmla="*/ 5760 w 5760"/>
              <a:gd name="T13" fmla="*/ 80 h 80"/>
              <a:gd name="T14" fmla="*/ 5760 w 5760"/>
              <a:gd name="T15" fmla="*/ 80 h 80"/>
              <a:gd name="T16" fmla="*/ 5760 w 576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80">
                <a:moveTo>
                  <a:pt x="0" y="80"/>
                </a:moveTo>
                <a:lnTo>
                  <a:pt x="0" y="80"/>
                </a:lnTo>
                <a:lnTo>
                  <a:pt x="0" y="0"/>
                </a:lnTo>
                <a:moveTo>
                  <a:pt x="4427" y="80"/>
                </a:moveTo>
                <a:lnTo>
                  <a:pt x="4427" y="80"/>
                </a:lnTo>
                <a:lnTo>
                  <a:pt x="4427" y="0"/>
                </a:lnTo>
                <a:moveTo>
                  <a:pt x="5760" y="80"/>
                </a:moveTo>
                <a:lnTo>
                  <a:pt x="5760" y="80"/>
                </a:lnTo>
                <a:lnTo>
                  <a:pt x="5760" y="0"/>
                </a:ln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endParaRPr lang="en-US" sz="1800" b="0" u="none" dirty="0">
              <a:latin typeface="+mj-lt"/>
            </a:endParaRPr>
          </a:p>
        </p:txBody>
      </p:sp>
      <p:sp>
        <p:nvSpPr>
          <p:cNvPr id="6" name="Freeform 7"/>
          <p:cNvSpPr>
            <a:spLocks/>
          </p:cNvSpPr>
          <p:nvPr/>
        </p:nvSpPr>
        <p:spPr bwMode="auto">
          <a:xfrm flipH="1">
            <a:off x="6730260" y="2098431"/>
            <a:ext cx="45719" cy="3029345"/>
          </a:xfrm>
          <a:custGeom>
            <a:avLst/>
            <a:gdLst>
              <a:gd name="T0" fmla="*/ 2880 h 2880"/>
              <a:gd name="T1" fmla="*/ 2880 h 2880"/>
              <a:gd name="T2" fmla="*/ 0 h 2880"/>
            </a:gdLst>
            <a:ahLst/>
            <a:cxnLst>
              <a:cxn ang="0">
                <a:pos x="0" y="T0"/>
              </a:cxn>
              <a:cxn ang="0">
                <a:pos x="0" y="T1"/>
              </a:cxn>
              <a:cxn ang="0">
                <a:pos x="0" y="T2"/>
              </a:cxn>
            </a:cxnLst>
            <a:rect l="0" t="0" r="r" b="b"/>
            <a:pathLst>
              <a:path h="2880">
                <a:moveTo>
                  <a:pt x="0" y="2880"/>
                </a:moveTo>
                <a:lnTo>
                  <a:pt x="0" y="2880"/>
                </a:lnTo>
                <a:lnTo>
                  <a:pt x="0" y="0"/>
                </a:lnTo>
              </a:path>
            </a:pathLst>
          </a:custGeom>
          <a:solidFill>
            <a:srgbClr val="FFFFFF"/>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l"/>
            <a:endParaRPr lang="en-US" sz="1800" b="0" dirty="0">
              <a:solidFill>
                <a:schemeClr val="accent1"/>
              </a:solidFill>
              <a:latin typeface="+mj-lt"/>
            </a:endParaRPr>
          </a:p>
        </p:txBody>
      </p:sp>
      <p:sp>
        <p:nvSpPr>
          <p:cNvPr id="9" name="Freeform 10"/>
          <p:cNvSpPr>
            <a:spLocks/>
          </p:cNvSpPr>
          <p:nvPr/>
        </p:nvSpPr>
        <p:spPr bwMode="auto">
          <a:xfrm>
            <a:off x="2553190" y="5127775"/>
            <a:ext cx="5521629" cy="45719"/>
          </a:xfrm>
          <a:custGeom>
            <a:avLst/>
            <a:gdLst>
              <a:gd name="T0" fmla="*/ 0 w 5760"/>
              <a:gd name="T1" fmla="*/ 0 w 5760"/>
              <a:gd name="T2" fmla="*/ 5760 w 5760"/>
            </a:gdLst>
            <a:ahLst/>
            <a:cxnLst>
              <a:cxn ang="0">
                <a:pos x="T0" y="0"/>
              </a:cxn>
              <a:cxn ang="0">
                <a:pos x="T1" y="0"/>
              </a:cxn>
              <a:cxn ang="0">
                <a:pos x="T2" y="0"/>
              </a:cxn>
            </a:cxnLst>
            <a:rect l="0" t="0" r="r" b="b"/>
            <a:pathLst>
              <a:path w="5760">
                <a:moveTo>
                  <a:pt x="0" y="0"/>
                </a:moveTo>
                <a:lnTo>
                  <a:pt x="0" y="0"/>
                </a:lnTo>
                <a:lnTo>
                  <a:pt x="5760" y="0"/>
                </a:ln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endParaRPr lang="en-US" sz="1800" b="0" u="none" dirty="0">
              <a:latin typeface="+mj-lt"/>
            </a:endParaRPr>
          </a:p>
        </p:txBody>
      </p:sp>
      <p:sp>
        <p:nvSpPr>
          <p:cNvPr id="10" name="Freeform 11"/>
          <p:cNvSpPr>
            <a:spLocks/>
          </p:cNvSpPr>
          <p:nvPr/>
        </p:nvSpPr>
        <p:spPr bwMode="auto">
          <a:xfrm>
            <a:off x="4381991" y="2434518"/>
            <a:ext cx="1463675" cy="0"/>
          </a:xfrm>
          <a:custGeom>
            <a:avLst/>
            <a:gdLst>
              <a:gd name="T0" fmla="*/ 1535 w 1535"/>
              <a:gd name="T1" fmla="*/ 1535 w 1535"/>
              <a:gd name="T2" fmla="*/ 0 w 1535"/>
            </a:gdLst>
            <a:ahLst/>
            <a:cxnLst>
              <a:cxn ang="0">
                <a:pos x="T0" y="0"/>
              </a:cxn>
              <a:cxn ang="0">
                <a:pos x="T1" y="0"/>
              </a:cxn>
              <a:cxn ang="0">
                <a:pos x="T2" y="0"/>
              </a:cxn>
            </a:cxnLst>
            <a:rect l="0" t="0" r="r" b="b"/>
            <a:pathLst>
              <a:path w="1535">
                <a:moveTo>
                  <a:pt x="1535" y="0"/>
                </a:moveTo>
                <a:lnTo>
                  <a:pt x="1535" y="0"/>
                </a:lnTo>
                <a:lnTo>
                  <a:pt x="0" y="0"/>
                </a:lnTo>
              </a:path>
            </a:pathLst>
          </a:custGeom>
          <a:solidFill>
            <a:srgbClr val="FFFFFF"/>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l"/>
            <a:endParaRPr lang="en-US" sz="1800" b="0" dirty="0">
              <a:solidFill>
                <a:schemeClr val="accent1"/>
              </a:solidFill>
              <a:latin typeface="+mj-lt"/>
            </a:endParaRPr>
          </a:p>
        </p:txBody>
      </p:sp>
      <p:sp>
        <p:nvSpPr>
          <p:cNvPr id="11" name="Freeform 12"/>
          <p:cNvSpPr>
            <a:spLocks/>
          </p:cNvSpPr>
          <p:nvPr/>
        </p:nvSpPr>
        <p:spPr bwMode="auto">
          <a:xfrm>
            <a:off x="4381991" y="2434518"/>
            <a:ext cx="1463675" cy="0"/>
          </a:xfrm>
          <a:custGeom>
            <a:avLst/>
            <a:gdLst>
              <a:gd name="T0" fmla="*/ 1535 w 1535"/>
              <a:gd name="T1" fmla="*/ 1535 w 1535"/>
              <a:gd name="T2" fmla="*/ 0 w 1535"/>
            </a:gdLst>
            <a:ahLst/>
            <a:cxnLst>
              <a:cxn ang="0">
                <a:pos x="T0" y="0"/>
              </a:cxn>
              <a:cxn ang="0">
                <a:pos x="T1" y="0"/>
              </a:cxn>
              <a:cxn ang="0">
                <a:pos x="T2" y="0"/>
              </a:cxn>
            </a:cxnLst>
            <a:rect l="0" t="0" r="r" b="b"/>
            <a:pathLst>
              <a:path w="1535">
                <a:moveTo>
                  <a:pt x="1535" y="0"/>
                </a:moveTo>
                <a:lnTo>
                  <a:pt x="1535" y="0"/>
                </a:lnTo>
                <a:lnTo>
                  <a:pt x="0" y="0"/>
                </a:lnTo>
              </a:path>
            </a:pathLst>
          </a:custGeom>
          <a:noFill/>
          <a:ln w="24"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endParaRPr lang="en-US" sz="1800" b="0" dirty="0">
              <a:solidFill>
                <a:schemeClr val="accent1"/>
              </a:solidFill>
              <a:latin typeface="+mj-lt"/>
            </a:endParaRPr>
          </a:p>
        </p:txBody>
      </p:sp>
      <p:sp>
        <p:nvSpPr>
          <p:cNvPr id="12" name="Freeform 13"/>
          <p:cNvSpPr>
            <a:spLocks/>
          </p:cNvSpPr>
          <p:nvPr/>
        </p:nvSpPr>
        <p:spPr bwMode="auto">
          <a:xfrm>
            <a:off x="3831128" y="3121906"/>
            <a:ext cx="1566863" cy="0"/>
          </a:xfrm>
          <a:custGeom>
            <a:avLst/>
            <a:gdLst>
              <a:gd name="T0" fmla="*/ 1643 w 1643"/>
              <a:gd name="T1" fmla="*/ 1643 w 1643"/>
              <a:gd name="T2" fmla="*/ 0 w 1643"/>
            </a:gdLst>
            <a:ahLst/>
            <a:cxnLst>
              <a:cxn ang="0">
                <a:pos x="T0" y="0"/>
              </a:cxn>
              <a:cxn ang="0">
                <a:pos x="T1" y="0"/>
              </a:cxn>
              <a:cxn ang="0">
                <a:pos x="T2" y="0"/>
              </a:cxn>
            </a:cxnLst>
            <a:rect l="0" t="0" r="r" b="b"/>
            <a:pathLst>
              <a:path w="1643">
                <a:moveTo>
                  <a:pt x="1643" y="0"/>
                </a:moveTo>
                <a:lnTo>
                  <a:pt x="1643" y="0"/>
                </a:lnTo>
                <a:lnTo>
                  <a:pt x="0" y="0"/>
                </a:lnTo>
              </a:path>
            </a:pathLst>
          </a:custGeom>
          <a:solidFill>
            <a:srgbClr val="FFFFFF"/>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l"/>
            <a:endParaRPr lang="en-US" sz="1800" b="0" dirty="0">
              <a:solidFill>
                <a:schemeClr val="accent1"/>
              </a:solidFill>
              <a:latin typeface="+mj-lt"/>
            </a:endParaRPr>
          </a:p>
        </p:txBody>
      </p:sp>
      <p:sp>
        <p:nvSpPr>
          <p:cNvPr id="13" name="Freeform 14"/>
          <p:cNvSpPr>
            <a:spLocks/>
          </p:cNvSpPr>
          <p:nvPr/>
        </p:nvSpPr>
        <p:spPr bwMode="auto">
          <a:xfrm>
            <a:off x="3831128" y="3121906"/>
            <a:ext cx="1566863" cy="0"/>
          </a:xfrm>
          <a:custGeom>
            <a:avLst/>
            <a:gdLst>
              <a:gd name="T0" fmla="*/ 1643 w 1643"/>
              <a:gd name="T1" fmla="*/ 1643 w 1643"/>
              <a:gd name="T2" fmla="*/ 0 w 1643"/>
            </a:gdLst>
            <a:ahLst/>
            <a:cxnLst>
              <a:cxn ang="0">
                <a:pos x="T0" y="0"/>
              </a:cxn>
              <a:cxn ang="0">
                <a:pos x="T1" y="0"/>
              </a:cxn>
              <a:cxn ang="0">
                <a:pos x="T2" y="0"/>
              </a:cxn>
            </a:cxnLst>
            <a:rect l="0" t="0" r="r" b="b"/>
            <a:pathLst>
              <a:path w="1643">
                <a:moveTo>
                  <a:pt x="1643" y="0"/>
                </a:moveTo>
                <a:lnTo>
                  <a:pt x="1643" y="0"/>
                </a:lnTo>
                <a:lnTo>
                  <a:pt x="0" y="0"/>
                </a:lnTo>
              </a:path>
            </a:pathLst>
          </a:custGeom>
          <a:noFill/>
          <a:ln w="24"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endParaRPr lang="en-US" sz="1800" b="0" dirty="0">
              <a:solidFill>
                <a:schemeClr val="accent1"/>
              </a:solidFill>
              <a:latin typeface="+mj-lt"/>
            </a:endParaRPr>
          </a:p>
        </p:txBody>
      </p:sp>
      <p:sp>
        <p:nvSpPr>
          <p:cNvPr id="14" name="Freeform 15"/>
          <p:cNvSpPr>
            <a:spLocks/>
          </p:cNvSpPr>
          <p:nvPr/>
        </p:nvSpPr>
        <p:spPr bwMode="auto">
          <a:xfrm>
            <a:off x="5397991" y="3809293"/>
            <a:ext cx="1250950" cy="0"/>
          </a:xfrm>
          <a:custGeom>
            <a:avLst/>
            <a:gdLst>
              <a:gd name="T0" fmla="*/ 1312 w 1312"/>
              <a:gd name="T1" fmla="*/ 1312 w 1312"/>
              <a:gd name="T2" fmla="*/ 0 w 1312"/>
            </a:gdLst>
            <a:ahLst/>
            <a:cxnLst>
              <a:cxn ang="0">
                <a:pos x="T0" y="0"/>
              </a:cxn>
              <a:cxn ang="0">
                <a:pos x="T1" y="0"/>
              </a:cxn>
              <a:cxn ang="0">
                <a:pos x="T2" y="0"/>
              </a:cxn>
            </a:cxnLst>
            <a:rect l="0" t="0" r="r" b="b"/>
            <a:pathLst>
              <a:path w="1312">
                <a:moveTo>
                  <a:pt x="1312" y="0"/>
                </a:moveTo>
                <a:lnTo>
                  <a:pt x="1312" y="0"/>
                </a:lnTo>
                <a:lnTo>
                  <a:pt x="0" y="0"/>
                </a:lnTo>
              </a:path>
            </a:pathLst>
          </a:custGeom>
          <a:solidFill>
            <a:srgbClr val="FFFFFF"/>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l"/>
            <a:endParaRPr lang="en-US" sz="1800" b="0" dirty="0">
              <a:solidFill>
                <a:schemeClr val="accent1"/>
              </a:solidFill>
              <a:latin typeface="+mj-lt"/>
            </a:endParaRPr>
          </a:p>
        </p:txBody>
      </p:sp>
      <p:sp>
        <p:nvSpPr>
          <p:cNvPr id="15" name="Freeform 16"/>
          <p:cNvSpPr>
            <a:spLocks/>
          </p:cNvSpPr>
          <p:nvPr/>
        </p:nvSpPr>
        <p:spPr bwMode="auto">
          <a:xfrm>
            <a:off x="5397991" y="3809293"/>
            <a:ext cx="1250950" cy="0"/>
          </a:xfrm>
          <a:custGeom>
            <a:avLst/>
            <a:gdLst>
              <a:gd name="T0" fmla="*/ 1312 w 1312"/>
              <a:gd name="T1" fmla="*/ 1312 w 1312"/>
              <a:gd name="T2" fmla="*/ 0 w 1312"/>
            </a:gdLst>
            <a:ahLst/>
            <a:cxnLst>
              <a:cxn ang="0">
                <a:pos x="T0" y="0"/>
              </a:cxn>
              <a:cxn ang="0">
                <a:pos x="T1" y="0"/>
              </a:cxn>
              <a:cxn ang="0">
                <a:pos x="T2" y="0"/>
              </a:cxn>
            </a:cxnLst>
            <a:rect l="0" t="0" r="r" b="b"/>
            <a:pathLst>
              <a:path w="1312">
                <a:moveTo>
                  <a:pt x="1312" y="0"/>
                </a:moveTo>
                <a:lnTo>
                  <a:pt x="1312" y="0"/>
                </a:lnTo>
                <a:lnTo>
                  <a:pt x="0" y="0"/>
                </a:lnTo>
              </a:path>
            </a:pathLst>
          </a:custGeom>
          <a:noFill/>
          <a:ln w="24"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endParaRPr lang="en-US" sz="1800" b="0" dirty="0">
              <a:solidFill>
                <a:schemeClr val="accent1"/>
              </a:solidFill>
              <a:latin typeface="+mj-lt"/>
            </a:endParaRPr>
          </a:p>
        </p:txBody>
      </p:sp>
      <p:sp>
        <p:nvSpPr>
          <p:cNvPr id="16" name="Freeform 17"/>
          <p:cNvSpPr>
            <a:spLocks/>
          </p:cNvSpPr>
          <p:nvPr/>
        </p:nvSpPr>
        <p:spPr bwMode="auto">
          <a:xfrm>
            <a:off x="4574078" y="4498268"/>
            <a:ext cx="1209675" cy="0"/>
          </a:xfrm>
          <a:custGeom>
            <a:avLst/>
            <a:gdLst>
              <a:gd name="T0" fmla="*/ 1268 w 1268"/>
              <a:gd name="T1" fmla="*/ 1268 w 1268"/>
              <a:gd name="T2" fmla="*/ 0 w 1268"/>
            </a:gdLst>
            <a:ahLst/>
            <a:cxnLst>
              <a:cxn ang="0">
                <a:pos x="T0" y="0"/>
              </a:cxn>
              <a:cxn ang="0">
                <a:pos x="T1" y="0"/>
              </a:cxn>
              <a:cxn ang="0">
                <a:pos x="T2" y="0"/>
              </a:cxn>
            </a:cxnLst>
            <a:rect l="0" t="0" r="r" b="b"/>
            <a:pathLst>
              <a:path w="1268">
                <a:moveTo>
                  <a:pt x="1268" y="0"/>
                </a:moveTo>
                <a:lnTo>
                  <a:pt x="1268" y="0"/>
                </a:lnTo>
                <a:lnTo>
                  <a:pt x="0" y="0"/>
                </a:lnTo>
              </a:path>
            </a:pathLst>
          </a:custGeom>
          <a:solidFill>
            <a:srgbClr val="FFFFFF"/>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l"/>
            <a:endParaRPr lang="en-US" sz="1800" b="0" u="none" dirty="0">
              <a:solidFill>
                <a:schemeClr val="accent1"/>
              </a:solidFill>
              <a:latin typeface="+mj-lt"/>
            </a:endParaRPr>
          </a:p>
        </p:txBody>
      </p:sp>
      <p:sp>
        <p:nvSpPr>
          <p:cNvPr id="17" name="Freeform 18"/>
          <p:cNvSpPr>
            <a:spLocks/>
          </p:cNvSpPr>
          <p:nvPr/>
        </p:nvSpPr>
        <p:spPr bwMode="auto">
          <a:xfrm>
            <a:off x="4574078" y="4498268"/>
            <a:ext cx="1209675" cy="0"/>
          </a:xfrm>
          <a:custGeom>
            <a:avLst/>
            <a:gdLst>
              <a:gd name="T0" fmla="*/ 1268 w 1268"/>
              <a:gd name="T1" fmla="*/ 1268 w 1268"/>
              <a:gd name="T2" fmla="*/ 0 w 1268"/>
            </a:gdLst>
            <a:ahLst/>
            <a:cxnLst>
              <a:cxn ang="0">
                <a:pos x="T0" y="0"/>
              </a:cxn>
              <a:cxn ang="0">
                <a:pos x="T1" y="0"/>
              </a:cxn>
              <a:cxn ang="0">
                <a:pos x="T2" y="0"/>
              </a:cxn>
            </a:cxnLst>
            <a:rect l="0" t="0" r="r" b="b"/>
            <a:pathLst>
              <a:path w="1268">
                <a:moveTo>
                  <a:pt x="1268" y="0"/>
                </a:moveTo>
                <a:lnTo>
                  <a:pt x="1268" y="0"/>
                </a:lnTo>
                <a:lnTo>
                  <a:pt x="0" y="0"/>
                </a:lnTo>
              </a:path>
            </a:pathLst>
          </a:custGeom>
          <a:noFill/>
          <a:ln w="24"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endParaRPr lang="en-US" sz="1800" b="0" u="none" dirty="0">
              <a:solidFill>
                <a:schemeClr val="accent1"/>
              </a:solidFill>
              <a:latin typeface="+mj-lt"/>
            </a:endParaRPr>
          </a:p>
        </p:txBody>
      </p:sp>
      <p:sp>
        <p:nvSpPr>
          <p:cNvPr id="18" name="Freeform 19"/>
          <p:cNvSpPr>
            <a:spLocks/>
          </p:cNvSpPr>
          <p:nvPr/>
        </p:nvSpPr>
        <p:spPr bwMode="auto">
          <a:xfrm>
            <a:off x="5015403" y="2348793"/>
            <a:ext cx="173038" cy="173038"/>
          </a:xfrm>
          <a:custGeom>
            <a:avLst/>
            <a:gdLst>
              <a:gd name="T0" fmla="*/ 0 w 181"/>
              <a:gd name="T1" fmla="*/ 181 h 181"/>
              <a:gd name="T2" fmla="*/ 0 w 181"/>
              <a:gd name="T3" fmla="*/ 181 h 181"/>
              <a:gd name="T4" fmla="*/ 181 w 181"/>
              <a:gd name="T5" fmla="*/ 181 h 181"/>
              <a:gd name="T6" fmla="*/ 181 w 181"/>
              <a:gd name="T7" fmla="*/ 0 h 181"/>
              <a:gd name="T8" fmla="*/ 0 w 181"/>
              <a:gd name="T9" fmla="*/ 0 h 181"/>
              <a:gd name="T10" fmla="*/ 0 w 181"/>
              <a:gd name="T11" fmla="*/ 181 h 181"/>
            </a:gdLst>
            <a:ahLst/>
            <a:cxnLst>
              <a:cxn ang="0">
                <a:pos x="T0" y="T1"/>
              </a:cxn>
              <a:cxn ang="0">
                <a:pos x="T2" y="T3"/>
              </a:cxn>
              <a:cxn ang="0">
                <a:pos x="T4" y="T5"/>
              </a:cxn>
              <a:cxn ang="0">
                <a:pos x="T6" y="T7"/>
              </a:cxn>
              <a:cxn ang="0">
                <a:pos x="T8" y="T9"/>
              </a:cxn>
              <a:cxn ang="0">
                <a:pos x="T10" y="T11"/>
              </a:cxn>
            </a:cxnLst>
            <a:rect l="0" t="0" r="r" b="b"/>
            <a:pathLst>
              <a:path w="181" h="181">
                <a:moveTo>
                  <a:pt x="0" y="181"/>
                </a:moveTo>
                <a:lnTo>
                  <a:pt x="0" y="181"/>
                </a:lnTo>
                <a:lnTo>
                  <a:pt x="181" y="181"/>
                </a:lnTo>
                <a:lnTo>
                  <a:pt x="181" y="0"/>
                </a:lnTo>
                <a:lnTo>
                  <a:pt x="0" y="0"/>
                </a:lnTo>
                <a:lnTo>
                  <a:pt x="0" y="181"/>
                </a:lnTo>
                <a:close/>
              </a:path>
            </a:pathLst>
          </a:custGeom>
          <a:solidFill>
            <a:schemeClr val="accent5"/>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l"/>
            <a:endParaRPr lang="en-US" sz="1800" b="0" dirty="0">
              <a:solidFill>
                <a:schemeClr val="accent1"/>
              </a:solidFill>
              <a:latin typeface="+mj-lt"/>
            </a:endParaRPr>
          </a:p>
        </p:txBody>
      </p:sp>
      <p:sp>
        <p:nvSpPr>
          <p:cNvPr id="19" name="Freeform 20"/>
          <p:cNvSpPr>
            <a:spLocks/>
          </p:cNvSpPr>
          <p:nvPr/>
        </p:nvSpPr>
        <p:spPr bwMode="auto">
          <a:xfrm>
            <a:off x="5015403" y="2348793"/>
            <a:ext cx="173038" cy="173038"/>
          </a:xfrm>
          <a:custGeom>
            <a:avLst/>
            <a:gdLst>
              <a:gd name="T0" fmla="*/ 0 w 181"/>
              <a:gd name="T1" fmla="*/ 181 h 181"/>
              <a:gd name="T2" fmla="*/ 0 w 181"/>
              <a:gd name="T3" fmla="*/ 181 h 181"/>
              <a:gd name="T4" fmla="*/ 181 w 181"/>
              <a:gd name="T5" fmla="*/ 181 h 181"/>
              <a:gd name="T6" fmla="*/ 181 w 181"/>
              <a:gd name="T7" fmla="*/ 0 h 181"/>
              <a:gd name="T8" fmla="*/ 0 w 181"/>
              <a:gd name="T9" fmla="*/ 0 h 181"/>
              <a:gd name="T10" fmla="*/ 0 w 181"/>
              <a:gd name="T11" fmla="*/ 181 h 181"/>
            </a:gdLst>
            <a:ahLst/>
            <a:cxnLst>
              <a:cxn ang="0">
                <a:pos x="T0" y="T1"/>
              </a:cxn>
              <a:cxn ang="0">
                <a:pos x="T2" y="T3"/>
              </a:cxn>
              <a:cxn ang="0">
                <a:pos x="T4" y="T5"/>
              </a:cxn>
              <a:cxn ang="0">
                <a:pos x="T6" y="T7"/>
              </a:cxn>
              <a:cxn ang="0">
                <a:pos x="T8" y="T9"/>
              </a:cxn>
              <a:cxn ang="0">
                <a:pos x="T10" y="T11"/>
              </a:cxn>
            </a:cxnLst>
            <a:rect l="0" t="0" r="r" b="b"/>
            <a:pathLst>
              <a:path w="181" h="181">
                <a:moveTo>
                  <a:pt x="0" y="181"/>
                </a:moveTo>
                <a:lnTo>
                  <a:pt x="0" y="181"/>
                </a:lnTo>
                <a:lnTo>
                  <a:pt x="181" y="181"/>
                </a:lnTo>
                <a:lnTo>
                  <a:pt x="181" y="0"/>
                </a:lnTo>
                <a:lnTo>
                  <a:pt x="0" y="0"/>
                </a:lnTo>
                <a:lnTo>
                  <a:pt x="0" y="181"/>
                </a:lnTo>
                <a:close/>
              </a:path>
            </a:pathLst>
          </a:custGeom>
          <a:noFill/>
          <a:ln w="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endParaRPr lang="en-US" sz="1800" b="0" dirty="0">
              <a:solidFill>
                <a:schemeClr val="accent1"/>
              </a:solidFill>
              <a:latin typeface="+mj-lt"/>
            </a:endParaRPr>
          </a:p>
        </p:txBody>
      </p:sp>
      <p:sp>
        <p:nvSpPr>
          <p:cNvPr id="20" name="Freeform 21"/>
          <p:cNvSpPr>
            <a:spLocks/>
          </p:cNvSpPr>
          <p:nvPr/>
        </p:nvSpPr>
        <p:spPr bwMode="auto">
          <a:xfrm>
            <a:off x="4548678" y="3036181"/>
            <a:ext cx="171450" cy="173038"/>
          </a:xfrm>
          <a:custGeom>
            <a:avLst/>
            <a:gdLst>
              <a:gd name="T0" fmla="*/ 0 w 181"/>
              <a:gd name="T1" fmla="*/ 181 h 181"/>
              <a:gd name="T2" fmla="*/ 0 w 181"/>
              <a:gd name="T3" fmla="*/ 181 h 181"/>
              <a:gd name="T4" fmla="*/ 181 w 181"/>
              <a:gd name="T5" fmla="*/ 181 h 181"/>
              <a:gd name="T6" fmla="*/ 181 w 181"/>
              <a:gd name="T7" fmla="*/ 0 h 181"/>
              <a:gd name="T8" fmla="*/ 0 w 181"/>
              <a:gd name="T9" fmla="*/ 0 h 181"/>
              <a:gd name="T10" fmla="*/ 0 w 181"/>
              <a:gd name="T11" fmla="*/ 181 h 181"/>
            </a:gdLst>
            <a:ahLst/>
            <a:cxnLst>
              <a:cxn ang="0">
                <a:pos x="T0" y="T1"/>
              </a:cxn>
              <a:cxn ang="0">
                <a:pos x="T2" y="T3"/>
              </a:cxn>
              <a:cxn ang="0">
                <a:pos x="T4" y="T5"/>
              </a:cxn>
              <a:cxn ang="0">
                <a:pos x="T6" y="T7"/>
              </a:cxn>
              <a:cxn ang="0">
                <a:pos x="T8" y="T9"/>
              </a:cxn>
              <a:cxn ang="0">
                <a:pos x="T10" y="T11"/>
              </a:cxn>
            </a:cxnLst>
            <a:rect l="0" t="0" r="r" b="b"/>
            <a:pathLst>
              <a:path w="181" h="181">
                <a:moveTo>
                  <a:pt x="0" y="181"/>
                </a:moveTo>
                <a:lnTo>
                  <a:pt x="0" y="181"/>
                </a:lnTo>
                <a:lnTo>
                  <a:pt x="181" y="181"/>
                </a:lnTo>
                <a:lnTo>
                  <a:pt x="181" y="0"/>
                </a:lnTo>
                <a:lnTo>
                  <a:pt x="0" y="0"/>
                </a:lnTo>
                <a:lnTo>
                  <a:pt x="0" y="181"/>
                </a:lnTo>
                <a:close/>
              </a:path>
            </a:pathLst>
          </a:custGeom>
          <a:solidFill>
            <a:schemeClr val="accent5"/>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l"/>
            <a:endParaRPr lang="en-US" sz="1800" b="0" dirty="0">
              <a:solidFill>
                <a:schemeClr val="accent1"/>
              </a:solidFill>
              <a:latin typeface="+mj-lt"/>
            </a:endParaRPr>
          </a:p>
        </p:txBody>
      </p:sp>
      <p:sp>
        <p:nvSpPr>
          <p:cNvPr id="21" name="Freeform 22"/>
          <p:cNvSpPr>
            <a:spLocks/>
          </p:cNvSpPr>
          <p:nvPr/>
        </p:nvSpPr>
        <p:spPr bwMode="auto">
          <a:xfrm>
            <a:off x="4548678" y="3036181"/>
            <a:ext cx="171450" cy="173038"/>
          </a:xfrm>
          <a:custGeom>
            <a:avLst/>
            <a:gdLst>
              <a:gd name="T0" fmla="*/ 0 w 181"/>
              <a:gd name="T1" fmla="*/ 181 h 181"/>
              <a:gd name="T2" fmla="*/ 0 w 181"/>
              <a:gd name="T3" fmla="*/ 181 h 181"/>
              <a:gd name="T4" fmla="*/ 181 w 181"/>
              <a:gd name="T5" fmla="*/ 181 h 181"/>
              <a:gd name="T6" fmla="*/ 181 w 181"/>
              <a:gd name="T7" fmla="*/ 0 h 181"/>
              <a:gd name="T8" fmla="*/ 0 w 181"/>
              <a:gd name="T9" fmla="*/ 0 h 181"/>
              <a:gd name="T10" fmla="*/ 0 w 181"/>
              <a:gd name="T11" fmla="*/ 181 h 181"/>
            </a:gdLst>
            <a:ahLst/>
            <a:cxnLst>
              <a:cxn ang="0">
                <a:pos x="T0" y="T1"/>
              </a:cxn>
              <a:cxn ang="0">
                <a:pos x="T2" y="T3"/>
              </a:cxn>
              <a:cxn ang="0">
                <a:pos x="T4" y="T5"/>
              </a:cxn>
              <a:cxn ang="0">
                <a:pos x="T6" y="T7"/>
              </a:cxn>
              <a:cxn ang="0">
                <a:pos x="T8" y="T9"/>
              </a:cxn>
              <a:cxn ang="0">
                <a:pos x="T10" y="T11"/>
              </a:cxn>
            </a:cxnLst>
            <a:rect l="0" t="0" r="r" b="b"/>
            <a:pathLst>
              <a:path w="181" h="181">
                <a:moveTo>
                  <a:pt x="0" y="181"/>
                </a:moveTo>
                <a:lnTo>
                  <a:pt x="0" y="181"/>
                </a:lnTo>
                <a:lnTo>
                  <a:pt x="181" y="181"/>
                </a:lnTo>
                <a:lnTo>
                  <a:pt x="181" y="0"/>
                </a:lnTo>
                <a:lnTo>
                  <a:pt x="0" y="0"/>
                </a:lnTo>
                <a:lnTo>
                  <a:pt x="0" y="181"/>
                </a:lnTo>
                <a:close/>
              </a:path>
            </a:pathLst>
          </a:custGeom>
          <a:noFill/>
          <a:ln w="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endParaRPr lang="en-US" sz="1800" b="0" dirty="0">
              <a:solidFill>
                <a:schemeClr val="accent1"/>
              </a:solidFill>
              <a:latin typeface="+mj-lt"/>
            </a:endParaRPr>
          </a:p>
        </p:txBody>
      </p:sp>
      <p:sp>
        <p:nvSpPr>
          <p:cNvPr id="22" name="Freeform 23"/>
          <p:cNvSpPr>
            <a:spLocks/>
          </p:cNvSpPr>
          <p:nvPr/>
        </p:nvSpPr>
        <p:spPr bwMode="auto">
          <a:xfrm>
            <a:off x="5961553" y="3723568"/>
            <a:ext cx="173038" cy="173038"/>
          </a:xfrm>
          <a:custGeom>
            <a:avLst/>
            <a:gdLst>
              <a:gd name="T0" fmla="*/ 0 w 181"/>
              <a:gd name="T1" fmla="*/ 181 h 181"/>
              <a:gd name="T2" fmla="*/ 0 w 181"/>
              <a:gd name="T3" fmla="*/ 181 h 181"/>
              <a:gd name="T4" fmla="*/ 181 w 181"/>
              <a:gd name="T5" fmla="*/ 181 h 181"/>
              <a:gd name="T6" fmla="*/ 181 w 181"/>
              <a:gd name="T7" fmla="*/ 0 h 181"/>
              <a:gd name="T8" fmla="*/ 0 w 181"/>
              <a:gd name="T9" fmla="*/ 0 h 181"/>
              <a:gd name="T10" fmla="*/ 0 w 181"/>
              <a:gd name="T11" fmla="*/ 181 h 181"/>
            </a:gdLst>
            <a:ahLst/>
            <a:cxnLst>
              <a:cxn ang="0">
                <a:pos x="T0" y="T1"/>
              </a:cxn>
              <a:cxn ang="0">
                <a:pos x="T2" y="T3"/>
              </a:cxn>
              <a:cxn ang="0">
                <a:pos x="T4" y="T5"/>
              </a:cxn>
              <a:cxn ang="0">
                <a:pos x="T6" y="T7"/>
              </a:cxn>
              <a:cxn ang="0">
                <a:pos x="T8" y="T9"/>
              </a:cxn>
              <a:cxn ang="0">
                <a:pos x="T10" y="T11"/>
              </a:cxn>
            </a:cxnLst>
            <a:rect l="0" t="0" r="r" b="b"/>
            <a:pathLst>
              <a:path w="181" h="181">
                <a:moveTo>
                  <a:pt x="0" y="181"/>
                </a:moveTo>
                <a:lnTo>
                  <a:pt x="0" y="181"/>
                </a:lnTo>
                <a:lnTo>
                  <a:pt x="181" y="181"/>
                </a:lnTo>
                <a:lnTo>
                  <a:pt x="181" y="0"/>
                </a:lnTo>
                <a:lnTo>
                  <a:pt x="0" y="0"/>
                </a:lnTo>
                <a:lnTo>
                  <a:pt x="0" y="181"/>
                </a:lnTo>
                <a:close/>
              </a:path>
            </a:pathLst>
          </a:custGeom>
          <a:solidFill>
            <a:schemeClr val="accent5"/>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l"/>
            <a:endParaRPr lang="en-US" sz="1800" b="0" dirty="0">
              <a:solidFill>
                <a:schemeClr val="accent1"/>
              </a:solidFill>
              <a:latin typeface="+mj-lt"/>
            </a:endParaRPr>
          </a:p>
        </p:txBody>
      </p:sp>
      <p:sp>
        <p:nvSpPr>
          <p:cNvPr id="23" name="Freeform 24"/>
          <p:cNvSpPr>
            <a:spLocks/>
          </p:cNvSpPr>
          <p:nvPr/>
        </p:nvSpPr>
        <p:spPr bwMode="auto">
          <a:xfrm>
            <a:off x="5961553" y="3723568"/>
            <a:ext cx="173038" cy="173038"/>
          </a:xfrm>
          <a:custGeom>
            <a:avLst/>
            <a:gdLst>
              <a:gd name="T0" fmla="*/ 0 w 181"/>
              <a:gd name="T1" fmla="*/ 181 h 181"/>
              <a:gd name="T2" fmla="*/ 0 w 181"/>
              <a:gd name="T3" fmla="*/ 181 h 181"/>
              <a:gd name="T4" fmla="*/ 181 w 181"/>
              <a:gd name="T5" fmla="*/ 181 h 181"/>
              <a:gd name="T6" fmla="*/ 181 w 181"/>
              <a:gd name="T7" fmla="*/ 0 h 181"/>
              <a:gd name="T8" fmla="*/ 0 w 181"/>
              <a:gd name="T9" fmla="*/ 0 h 181"/>
              <a:gd name="T10" fmla="*/ 0 w 181"/>
              <a:gd name="T11" fmla="*/ 181 h 181"/>
            </a:gdLst>
            <a:ahLst/>
            <a:cxnLst>
              <a:cxn ang="0">
                <a:pos x="T0" y="T1"/>
              </a:cxn>
              <a:cxn ang="0">
                <a:pos x="T2" y="T3"/>
              </a:cxn>
              <a:cxn ang="0">
                <a:pos x="T4" y="T5"/>
              </a:cxn>
              <a:cxn ang="0">
                <a:pos x="T6" y="T7"/>
              </a:cxn>
              <a:cxn ang="0">
                <a:pos x="T8" y="T9"/>
              </a:cxn>
              <a:cxn ang="0">
                <a:pos x="T10" y="T11"/>
              </a:cxn>
            </a:cxnLst>
            <a:rect l="0" t="0" r="r" b="b"/>
            <a:pathLst>
              <a:path w="181" h="181">
                <a:moveTo>
                  <a:pt x="0" y="181"/>
                </a:moveTo>
                <a:lnTo>
                  <a:pt x="0" y="181"/>
                </a:lnTo>
                <a:lnTo>
                  <a:pt x="181" y="181"/>
                </a:lnTo>
                <a:lnTo>
                  <a:pt x="181" y="0"/>
                </a:lnTo>
                <a:lnTo>
                  <a:pt x="0" y="0"/>
                </a:lnTo>
                <a:lnTo>
                  <a:pt x="0" y="181"/>
                </a:lnTo>
                <a:close/>
              </a:path>
            </a:pathLst>
          </a:custGeom>
          <a:noFill/>
          <a:ln w="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endParaRPr lang="en-US" sz="1800" b="0" dirty="0">
              <a:solidFill>
                <a:schemeClr val="accent1"/>
              </a:solidFill>
              <a:latin typeface="+mj-lt"/>
            </a:endParaRPr>
          </a:p>
        </p:txBody>
      </p:sp>
      <p:sp>
        <p:nvSpPr>
          <p:cNvPr id="24" name="Freeform 25"/>
          <p:cNvSpPr>
            <a:spLocks/>
          </p:cNvSpPr>
          <p:nvPr/>
        </p:nvSpPr>
        <p:spPr bwMode="auto">
          <a:xfrm>
            <a:off x="5105891" y="4410956"/>
            <a:ext cx="171450" cy="173038"/>
          </a:xfrm>
          <a:custGeom>
            <a:avLst/>
            <a:gdLst>
              <a:gd name="T0" fmla="*/ 0 w 181"/>
              <a:gd name="T1" fmla="*/ 181 h 181"/>
              <a:gd name="T2" fmla="*/ 0 w 181"/>
              <a:gd name="T3" fmla="*/ 181 h 181"/>
              <a:gd name="T4" fmla="*/ 181 w 181"/>
              <a:gd name="T5" fmla="*/ 181 h 181"/>
              <a:gd name="T6" fmla="*/ 181 w 181"/>
              <a:gd name="T7" fmla="*/ 0 h 181"/>
              <a:gd name="T8" fmla="*/ 0 w 181"/>
              <a:gd name="T9" fmla="*/ 0 h 181"/>
              <a:gd name="T10" fmla="*/ 0 w 181"/>
              <a:gd name="T11" fmla="*/ 181 h 181"/>
            </a:gdLst>
            <a:ahLst/>
            <a:cxnLst>
              <a:cxn ang="0">
                <a:pos x="T0" y="T1"/>
              </a:cxn>
              <a:cxn ang="0">
                <a:pos x="T2" y="T3"/>
              </a:cxn>
              <a:cxn ang="0">
                <a:pos x="T4" y="T5"/>
              </a:cxn>
              <a:cxn ang="0">
                <a:pos x="T6" y="T7"/>
              </a:cxn>
              <a:cxn ang="0">
                <a:pos x="T8" y="T9"/>
              </a:cxn>
              <a:cxn ang="0">
                <a:pos x="T10" y="T11"/>
              </a:cxn>
            </a:cxnLst>
            <a:rect l="0" t="0" r="r" b="b"/>
            <a:pathLst>
              <a:path w="181" h="181">
                <a:moveTo>
                  <a:pt x="0" y="181"/>
                </a:moveTo>
                <a:lnTo>
                  <a:pt x="0" y="181"/>
                </a:lnTo>
                <a:lnTo>
                  <a:pt x="181" y="181"/>
                </a:lnTo>
                <a:lnTo>
                  <a:pt x="181" y="0"/>
                </a:lnTo>
                <a:lnTo>
                  <a:pt x="0" y="0"/>
                </a:lnTo>
                <a:lnTo>
                  <a:pt x="0" y="181"/>
                </a:lnTo>
                <a:close/>
              </a:path>
            </a:pathLst>
          </a:custGeom>
          <a:solidFill>
            <a:schemeClr val="accent5"/>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l"/>
            <a:endParaRPr lang="en-US" sz="1800" b="0" dirty="0">
              <a:solidFill>
                <a:schemeClr val="accent1"/>
              </a:solidFill>
              <a:latin typeface="+mj-lt"/>
            </a:endParaRPr>
          </a:p>
        </p:txBody>
      </p:sp>
      <p:sp>
        <p:nvSpPr>
          <p:cNvPr id="25" name="Freeform 26"/>
          <p:cNvSpPr>
            <a:spLocks/>
          </p:cNvSpPr>
          <p:nvPr/>
        </p:nvSpPr>
        <p:spPr bwMode="auto">
          <a:xfrm>
            <a:off x="5105891" y="4410956"/>
            <a:ext cx="171450" cy="173038"/>
          </a:xfrm>
          <a:custGeom>
            <a:avLst/>
            <a:gdLst>
              <a:gd name="T0" fmla="*/ 0 w 181"/>
              <a:gd name="T1" fmla="*/ 181 h 181"/>
              <a:gd name="T2" fmla="*/ 0 w 181"/>
              <a:gd name="T3" fmla="*/ 181 h 181"/>
              <a:gd name="T4" fmla="*/ 181 w 181"/>
              <a:gd name="T5" fmla="*/ 181 h 181"/>
              <a:gd name="T6" fmla="*/ 181 w 181"/>
              <a:gd name="T7" fmla="*/ 0 h 181"/>
              <a:gd name="T8" fmla="*/ 0 w 181"/>
              <a:gd name="T9" fmla="*/ 0 h 181"/>
              <a:gd name="T10" fmla="*/ 0 w 181"/>
              <a:gd name="T11" fmla="*/ 181 h 181"/>
            </a:gdLst>
            <a:ahLst/>
            <a:cxnLst>
              <a:cxn ang="0">
                <a:pos x="T0" y="T1"/>
              </a:cxn>
              <a:cxn ang="0">
                <a:pos x="T2" y="T3"/>
              </a:cxn>
              <a:cxn ang="0">
                <a:pos x="T4" y="T5"/>
              </a:cxn>
              <a:cxn ang="0">
                <a:pos x="T6" y="T7"/>
              </a:cxn>
              <a:cxn ang="0">
                <a:pos x="T8" y="T9"/>
              </a:cxn>
              <a:cxn ang="0">
                <a:pos x="T10" y="T11"/>
              </a:cxn>
            </a:cxnLst>
            <a:rect l="0" t="0" r="r" b="b"/>
            <a:pathLst>
              <a:path w="181" h="181">
                <a:moveTo>
                  <a:pt x="0" y="181"/>
                </a:moveTo>
                <a:lnTo>
                  <a:pt x="0" y="181"/>
                </a:lnTo>
                <a:lnTo>
                  <a:pt x="181" y="181"/>
                </a:lnTo>
                <a:lnTo>
                  <a:pt x="181" y="0"/>
                </a:lnTo>
                <a:lnTo>
                  <a:pt x="0" y="0"/>
                </a:lnTo>
                <a:lnTo>
                  <a:pt x="0" y="181"/>
                </a:lnTo>
                <a:close/>
              </a:path>
            </a:pathLst>
          </a:custGeom>
          <a:noFill/>
          <a:ln w="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endParaRPr lang="en-US" sz="1800" b="0" dirty="0">
              <a:solidFill>
                <a:schemeClr val="accent1"/>
              </a:solidFill>
              <a:latin typeface="+mj-lt"/>
            </a:endParaRPr>
          </a:p>
        </p:txBody>
      </p:sp>
      <p:sp>
        <p:nvSpPr>
          <p:cNvPr id="106" name="Rectangle 107"/>
          <p:cNvSpPr>
            <a:spLocks noChangeArrowheads="1"/>
          </p:cNvSpPr>
          <p:nvPr/>
        </p:nvSpPr>
        <p:spPr bwMode="auto">
          <a:xfrm>
            <a:off x="2392853" y="5227789"/>
            <a:ext cx="320675" cy="276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algn="l"/>
            <a:r>
              <a:rPr lang="en-US" sz="1800" b="0" u="none" dirty="0" smtClean="0">
                <a:latin typeface="+mj-lt"/>
              </a:rPr>
              <a:t>0.1</a:t>
            </a:r>
          </a:p>
        </p:txBody>
      </p:sp>
      <p:sp>
        <p:nvSpPr>
          <p:cNvPr id="107" name="Rectangle 108"/>
          <p:cNvSpPr>
            <a:spLocks noChangeArrowheads="1"/>
          </p:cNvSpPr>
          <p:nvPr/>
        </p:nvSpPr>
        <p:spPr bwMode="auto">
          <a:xfrm>
            <a:off x="6648963" y="5227789"/>
            <a:ext cx="320601"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algn="l"/>
            <a:r>
              <a:rPr lang="en-US" sz="1800" b="0" u="none" dirty="0" smtClean="0">
                <a:latin typeface="+mj-lt"/>
              </a:rPr>
              <a:t>1.0</a:t>
            </a:r>
          </a:p>
        </p:txBody>
      </p:sp>
      <p:sp>
        <p:nvSpPr>
          <p:cNvPr id="108" name="Rectangle 109"/>
          <p:cNvSpPr>
            <a:spLocks noChangeArrowheads="1"/>
          </p:cNvSpPr>
          <p:nvPr/>
        </p:nvSpPr>
        <p:spPr bwMode="auto">
          <a:xfrm>
            <a:off x="7893255" y="5227789"/>
            <a:ext cx="320601"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algn="l"/>
            <a:r>
              <a:rPr lang="en-US" sz="1800" b="0" u="none" dirty="0" smtClean="0">
                <a:latin typeface="+mj-lt"/>
              </a:rPr>
              <a:t>2.0</a:t>
            </a:r>
          </a:p>
        </p:txBody>
      </p:sp>
      <p:sp>
        <p:nvSpPr>
          <p:cNvPr id="109" name="Title 7"/>
          <p:cNvSpPr>
            <a:spLocks noGrp="1"/>
          </p:cNvSpPr>
          <p:nvPr>
            <p:ph type="title"/>
          </p:nvPr>
        </p:nvSpPr>
        <p:spPr>
          <a:xfrm>
            <a:off x="318299" y="588508"/>
            <a:ext cx="8686800" cy="868362"/>
          </a:xfrm>
        </p:spPr>
        <p:txBody>
          <a:bodyPr/>
          <a:lstStyle/>
          <a:p>
            <a:pPr>
              <a:lnSpc>
                <a:spcPct val="100000"/>
              </a:lnSpc>
            </a:pPr>
            <a:r>
              <a:rPr lang="en-US" dirty="0"/>
              <a:t>New Antithrombotic Therapies Compared </a:t>
            </a:r>
            <a:r>
              <a:rPr lang="en-US" dirty="0" smtClean="0"/>
              <a:t>to Warfarin</a:t>
            </a:r>
            <a:r>
              <a:rPr lang="en-US" sz="3300" dirty="0" smtClean="0"/>
              <a:t/>
            </a:r>
            <a:br>
              <a:rPr lang="en-US" sz="3300" dirty="0" smtClean="0"/>
            </a:br>
            <a:r>
              <a:rPr lang="en-US" sz="3200" i="1" dirty="0" smtClean="0"/>
              <a:t>Intracranial Hemorrhage</a:t>
            </a:r>
            <a:endParaRPr lang="en-US" sz="3200" i="1" dirty="0"/>
          </a:p>
        </p:txBody>
      </p:sp>
      <p:sp>
        <p:nvSpPr>
          <p:cNvPr id="113" name="TextBox 112"/>
          <p:cNvSpPr txBox="1"/>
          <p:nvPr/>
        </p:nvSpPr>
        <p:spPr>
          <a:xfrm>
            <a:off x="809439" y="2494894"/>
            <a:ext cx="3717737" cy="2585323"/>
          </a:xfrm>
          <a:prstGeom prst="rect">
            <a:avLst/>
          </a:prstGeom>
          <a:noFill/>
        </p:spPr>
        <p:txBody>
          <a:bodyPr wrap="square" rtlCol="0">
            <a:spAutoFit/>
          </a:bodyPr>
          <a:lstStyle/>
          <a:p>
            <a:pPr>
              <a:spcBef>
                <a:spcPts val="1800"/>
              </a:spcBef>
              <a:spcAft>
                <a:spcPts val="1800"/>
              </a:spcAft>
            </a:pPr>
            <a:r>
              <a:rPr lang="en-US" b="1" u="none" dirty="0">
                <a:latin typeface="+mj-lt"/>
              </a:rPr>
              <a:t>Dabigatran 150 mg </a:t>
            </a:r>
            <a:r>
              <a:rPr lang="en-US" b="1" u="none" cap="all" dirty="0" smtClean="0">
                <a:latin typeface="+mj-lt"/>
              </a:rPr>
              <a:t>bid</a:t>
            </a:r>
            <a:r>
              <a:rPr lang="en-US" b="1" u="none" baseline="30000" dirty="0" smtClean="0">
                <a:latin typeface="+mj-lt"/>
              </a:rPr>
              <a:t>a</a:t>
            </a:r>
            <a:endParaRPr lang="en-US" b="1" u="none" dirty="0">
              <a:latin typeface="+mj-lt"/>
            </a:endParaRPr>
          </a:p>
          <a:p>
            <a:pPr>
              <a:spcBef>
                <a:spcPts val="1800"/>
              </a:spcBef>
              <a:spcAft>
                <a:spcPts val="1800"/>
              </a:spcAft>
            </a:pPr>
            <a:r>
              <a:rPr lang="en-US" b="1" u="none" dirty="0" smtClean="0">
                <a:latin typeface="+mj-lt"/>
              </a:rPr>
              <a:t>Dabigatran </a:t>
            </a:r>
            <a:r>
              <a:rPr lang="en-US" b="1" u="none" dirty="0">
                <a:latin typeface="+mj-lt"/>
              </a:rPr>
              <a:t>110 mg</a:t>
            </a:r>
            <a:r>
              <a:rPr lang="en-US" b="1" u="none" dirty="0" smtClean="0">
                <a:latin typeface="+mj-lt"/>
              </a:rPr>
              <a:t> </a:t>
            </a:r>
            <a:r>
              <a:rPr lang="en-US" b="1" u="none" cap="all" dirty="0" smtClean="0">
                <a:solidFill>
                  <a:srgbClr val="000000"/>
                </a:solidFill>
                <a:latin typeface="Arial"/>
              </a:rPr>
              <a:t>bid</a:t>
            </a:r>
            <a:r>
              <a:rPr lang="en-US" b="1" u="none" baseline="30000" dirty="0" smtClean="0">
                <a:latin typeface="+mj-lt"/>
              </a:rPr>
              <a:t>a</a:t>
            </a:r>
            <a:endParaRPr lang="en-US" b="1" u="none" dirty="0">
              <a:latin typeface="+mj-lt"/>
            </a:endParaRPr>
          </a:p>
          <a:p>
            <a:pPr>
              <a:spcBef>
                <a:spcPts val="1800"/>
              </a:spcBef>
              <a:spcAft>
                <a:spcPts val="1800"/>
              </a:spcAft>
            </a:pPr>
            <a:r>
              <a:rPr lang="en-US" b="1" u="none" dirty="0" smtClean="0">
                <a:latin typeface="+mj-lt"/>
              </a:rPr>
              <a:t>Rivaroxaban 20 mg </a:t>
            </a:r>
            <a:r>
              <a:rPr lang="en-US" b="1" u="none" cap="all" dirty="0" smtClean="0">
                <a:solidFill>
                  <a:srgbClr val="000000"/>
                </a:solidFill>
                <a:latin typeface="Arial"/>
              </a:rPr>
              <a:t>bid</a:t>
            </a:r>
            <a:r>
              <a:rPr lang="en-US" b="1" u="none" baseline="30000" dirty="0" smtClean="0">
                <a:latin typeface="+mj-lt"/>
              </a:rPr>
              <a:t>b</a:t>
            </a:r>
            <a:endParaRPr lang="en-US" b="1" u="none" dirty="0" smtClean="0">
              <a:latin typeface="+mj-lt"/>
            </a:endParaRPr>
          </a:p>
          <a:p>
            <a:pPr>
              <a:spcBef>
                <a:spcPts val="1800"/>
              </a:spcBef>
              <a:spcAft>
                <a:spcPts val="1800"/>
              </a:spcAft>
            </a:pPr>
            <a:r>
              <a:rPr lang="en-US" b="1" u="none" dirty="0" smtClean="0">
                <a:latin typeface="+mj-lt"/>
              </a:rPr>
              <a:t>Apixaban 5 mg </a:t>
            </a:r>
            <a:r>
              <a:rPr lang="en-US" b="1" u="none" cap="all" dirty="0" smtClean="0">
                <a:solidFill>
                  <a:srgbClr val="000000"/>
                </a:solidFill>
                <a:latin typeface="Arial"/>
              </a:rPr>
              <a:t>bid</a:t>
            </a:r>
            <a:r>
              <a:rPr lang="en-US" b="1" u="none" baseline="30000" dirty="0" smtClean="0">
                <a:latin typeface="+mj-lt"/>
              </a:rPr>
              <a:t>c</a:t>
            </a:r>
            <a:endParaRPr lang="en-US" b="1" u="none" dirty="0">
              <a:latin typeface="+mj-lt"/>
            </a:endParaRPr>
          </a:p>
        </p:txBody>
      </p:sp>
      <p:sp>
        <p:nvSpPr>
          <p:cNvPr id="28" name="TextBox 20"/>
          <p:cNvSpPr txBox="1">
            <a:spLocks noChangeArrowheads="1"/>
          </p:cNvSpPr>
          <p:nvPr/>
        </p:nvSpPr>
        <p:spPr bwMode="auto">
          <a:xfrm>
            <a:off x="-1" y="6039073"/>
            <a:ext cx="6495393" cy="830997"/>
          </a:xfrm>
          <a:prstGeom prst="rect">
            <a:avLst/>
          </a:prstGeom>
          <a:noFill/>
          <a:ln w="9525">
            <a:noFill/>
            <a:miter lim="800000"/>
            <a:headEnd/>
            <a:tailEnd/>
          </a:ln>
        </p:spPr>
        <p:txBody>
          <a:bodyPr wrap="square">
            <a:spAutoFit/>
          </a:bodyPr>
          <a:lstStyle/>
          <a:p>
            <a:r>
              <a:rPr lang="en-US" sz="1600" u="none" dirty="0">
                <a:latin typeface="+mj-lt"/>
              </a:rPr>
              <a:t>a. Connolly SJ, et al. </a:t>
            </a:r>
            <a:r>
              <a:rPr lang="en-US" sz="1600" i="1" u="none" dirty="0">
                <a:latin typeface="+mj-lt"/>
              </a:rPr>
              <a:t>N Engl J </a:t>
            </a:r>
            <a:r>
              <a:rPr lang="en-US" sz="1600" i="1" u="none" dirty="0" smtClean="0">
                <a:latin typeface="+mj-lt"/>
              </a:rPr>
              <a:t>Med</a:t>
            </a:r>
            <a:r>
              <a:rPr lang="en-US" sz="1600" u="none" dirty="0" smtClean="0">
                <a:latin typeface="+mj-lt"/>
              </a:rPr>
              <a:t>. </a:t>
            </a:r>
            <a:r>
              <a:rPr lang="en-US" sz="1600" u="none" dirty="0">
                <a:latin typeface="+mj-lt"/>
              </a:rPr>
              <a:t>2009;361:1139-</a:t>
            </a:r>
            <a:r>
              <a:rPr lang="en-US" sz="1600" u="none" dirty="0" smtClean="0">
                <a:latin typeface="+mj-lt"/>
              </a:rPr>
              <a:t>1151.</a:t>
            </a:r>
            <a:r>
              <a:rPr lang="en-US" sz="1600" u="none" baseline="30000" dirty="0" smtClean="0">
                <a:latin typeface="+mj-lt"/>
              </a:rPr>
              <a:t>[</a:t>
            </a:r>
            <a:r>
              <a:rPr lang="en-US" sz="1600" u="none" baseline="30000" dirty="0">
                <a:latin typeface="+mj-lt"/>
              </a:rPr>
              <a:t>14]</a:t>
            </a:r>
            <a:r>
              <a:rPr lang="en-US" sz="1600" u="none" dirty="0">
                <a:latin typeface="+mj-lt"/>
              </a:rPr>
              <a:t/>
            </a:r>
            <a:br>
              <a:rPr lang="en-US" sz="1600" u="none" dirty="0">
                <a:latin typeface="+mj-lt"/>
              </a:rPr>
            </a:br>
            <a:r>
              <a:rPr lang="en-US" sz="1600" u="none" dirty="0">
                <a:latin typeface="+mj-lt"/>
              </a:rPr>
              <a:t>b. Patel MR, et al.</a:t>
            </a:r>
            <a:r>
              <a:rPr lang="en-US" sz="1600" u="none" dirty="0" smtClean="0">
                <a:latin typeface="+mj-lt"/>
              </a:rPr>
              <a:t> </a:t>
            </a:r>
            <a:r>
              <a:rPr lang="en-US" sz="1600" i="1" u="none" dirty="0" smtClean="0">
                <a:solidFill>
                  <a:srgbClr val="000000"/>
                </a:solidFill>
                <a:latin typeface="Arial"/>
              </a:rPr>
              <a:t>N Engl J Med</a:t>
            </a:r>
            <a:r>
              <a:rPr lang="en-US" sz="1600" u="none" dirty="0" smtClean="0">
                <a:latin typeface="+mj-lt"/>
              </a:rPr>
              <a:t>. 2011;365</a:t>
            </a:r>
            <a:r>
              <a:rPr lang="en-US" sz="1600" u="none" dirty="0">
                <a:latin typeface="+mj-lt"/>
              </a:rPr>
              <a:t>:883-</a:t>
            </a:r>
            <a:r>
              <a:rPr lang="en-US" sz="1600" u="none" dirty="0" smtClean="0">
                <a:latin typeface="+mj-lt"/>
              </a:rPr>
              <a:t>891.</a:t>
            </a:r>
            <a:r>
              <a:rPr lang="en-US" sz="1600" u="none" baseline="30000" dirty="0" smtClean="0">
                <a:latin typeface="+mj-lt"/>
              </a:rPr>
              <a:t>[</a:t>
            </a:r>
            <a:r>
              <a:rPr lang="en-US" sz="1600" u="none" baseline="30000" dirty="0">
                <a:latin typeface="+mj-lt"/>
              </a:rPr>
              <a:t>15]</a:t>
            </a:r>
          </a:p>
          <a:p>
            <a:r>
              <a:rPr lang="en-US" sz="1600" u="none" dirty="0">
                <a:latin typeface="+mj-lt"/>
              </a:rPr>
              <a:t>c. Granger CB, et al.</a:t>
            </a:r>
            <a:r>
              <a:rPr lang="en-US" sz="1600" u="none" dirty="0" smtClean="0">
                <a:latin typeface="+mj-lt"/>
              </a:rPr>
              <a:t> </a:t>
            </a:r>
            <a:r>
              <a:rPr lang="en-US" sz="1600" i="1" u="none" dirty="0" smtClean="0">
                <a:solidFill>
                  <a:srgbClr val="000000"/>
                </a:solidFill>
                <a:latin typeface="Arial"/>
              </a:rPr>
              <a:t>N Engl J Med</a:t>
            </a:r>
            <a:r>
              <a:rPr lang="en-US" sz="1600" u="none" dirty="0" smtClean="0">
                <a:latin typeface="+mj-lt"/>
              </a:rPr>
              <a:t>. 2011;365:981-992.</a:t>
            </a:r>
            <a:r>
              <a:rPr lang="en-US" sz="1600" u="none" baseline="30000" dirty="0" smtClean="0">
                <a:latin typeface="+mj-lt"/>
              </a:rPr>
              <a:t>[16] </a:t>
            </a:r>
            <a:endParaRPr lang="en-US" sz="1400" u="none" baseline="30000" dirty="0" smtClean="0">
              <a:latin typeface="+mj-lt"/>
            </a:endParaRPr>
          </a:p>
        </p:txBody>
      </p:sp>
    </p:spTree>
    <p:extLst>
      <p:ext uri="{BB962C8B-B14F-4D97-AF65-F5344CB8AC3E}">
        <p14:creationId xmlns:p14="http://schemas.microsoft.com/office/powerpoint/2010/main" val="2398621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noChangeArrowheads="1"/>
          </p:cNvSpPr>
          <p:nvPr>
            <p:ph type="title"/>
          </p:nvPr>
        </p:nvSpPr>
        <p:spPr bwMode="auto">
          <a:xfrm>
            <a:off x="348017" y="341192"/>
            <a:ext cx="8033984" cy="87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Arial" pitchFamily="34" charset="0"/>
                <a:cs typeface="Arial" pitchFamily="34" charset="0"/>
              </a:defRPr>
            </a:lvl2pPr>
            <a:lvl3pPr algn="ctr" rtl="0" eaLnBrk="1" fontAlgn="base" hangingPunct="1">
              <a:spcBef>
                <a:spcPct val="0"/>
              </a:spcBef>
              <a:spcAft>
                <a:spcPct val="0"/>
              </a:spcAft>
              <a:defRPr sz="4400" b="1">
                <a:solidFill>
                  <a:schemeClr val="tx2"/>
                </a:solidFill>
                <a:latin typeface="Arial" pitchFamily="34" charset="0"/>
                <a:cs typeface="Arial" pitchFamily="34" charset="0"/>
              </a:defRPr>
            </a:lvl3pPr>
            <a:lvl4pPr algn="ctr" rtl="0" eaLnBrk="1" fontAlgn="base" hangingPunct="1">
              <a:spcBef>
                <a:spcPct val="0"/>
              </a:spcBef>
              <a:spcAft>
                <a:spcPct val="0"/>
              </a:spcAft>
              <a:defRPr sz="4400" b="1">
                <a:solidFill>
                  <a:schemeClr val="tx2"/>
                </a:solidFill>
                <a:latin typeface="Arial" pitchFamily="34" charset="0"/>
                <a:cs typeface="Arial" pitchFamily="34" charset="0"/>
              </a:defRPr>
            </a:lvl4pPr>
            <a:lvl5pPr algn="ctr" rtl="0" eaLnBrk="1" fontAlgn="base" hangingPunct="1">
              <a:spcBef>
                <a:spcPct val="0"/>
              </a:spcBef>
              <a:spcAft>
                <a:spcPct val="0"/>
              </a:spcAft>
              <a:defRPr sz="4400" b="1">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b="1">
                <a:solidFill>
                  <a:schemeClr val="tx2"/>
                </a:solidFill>
                <a:latin typeface="Arial" pitchFamily="34" charset="0"/>
                <a:cs typeface="Arial" pitchFamily="34" charset="0"/>
              </a:defRPr>
            </a:lvl6pPr>
            <a:lvl7pPr marL="914400" algn="ctr" rtl="0" eaLnBrk="1" fontAlgn="base" hangingPunct="1">
              <a:spcBef>
                <a:spcPct val="0"/>
              </a:spcBef>
              <a:spcAft>
                <a:spcPct val="0"/>
              </a:spcAft>
              <a:defRPr sz="4400" b="1">
                <a:solidFill>
                  <a:schemeClr val="tx2"/>
                </a:solidFill>
                <a:latin typeface="Arial" pitchFamily="34" charset="0"/>
                <a:cs typeface="Arial" pitchFamily="34" charset="0"/>
              </a:defRPr>
            </a:lvl7pPr>
            <a:lvl8pPr marL="1371600" algn="ctr" rtl="0" eaLnBrk="1" fontAlgn="base" hangingPunct="1">
              <a:spcBef>
                <a:spcPct val="0"/>
              </a:spcBef>
              <a:spcAft>
                <a:spcPct val="0"/>
              </a:spcAft>
              <a:defRPr sz="4400" b="1">
                <a:solidFill>
                  <a:schemeClr val="tx2"/>
                </a:solidFill>
                <a:latin typeface="Arial" pitchFamily="34" charset="0"/>
                <a:cs typeface="Arial" pitchFamily="34" charset="0"/>
              </a:defRPr>
            </a:lvl8pPr>
            <a:lvl9pPr marL="1828800" algn="ctr" rtl="0" eaLnBrk="1" fontAlgn="base" hangingPunct="1">
              <a:spcBef>
                <a:spcPct val="0"/>
              </a:spcBef>
              <a:spcAft>
                <a:spcPct val="0"/>
              </a:spcAft>
              <a:defRPr sz="4400" b="1">
                <a:solidFill>
                  <a:schemeClr val="tx2"/>
                </a:solidFill>
                <a:latin typeface="Arial" pitchFamily="34" charset="0"/>
                <a:cs typeface="Arial" pitchFamily="34" charset="0"/>
              </a:defRPr>
            </a:lvl9pPr>
          </a:lstStyle>
          <a:p>
            <a:pPr algn="l">
              <a:lnSpc>
                <a:spcPct val="100000"/>
              </a:lnSpc>
              <a:defRPr/>
            </a:pPr>
            <a:r>
              <a:rPr lang="en-US" sz="3600" dirty="0">
                <a:solidFill>
                  <a:schemeClr val="accent1"/>
                </a:solidFill>
              </a:rPr>
              <a:t>Trials </a:t>
            </a:r>
            <a:r>
              <a:rPr lang="en-US" sz="3600" dirty="0" smtClean="0">
                <a:solidFill>
                  <a:schemeClr val="accent1"/>
                </a:solidFill>
              </a:rPr>
              <a:t>With </a:t>
            </a:r>
            <a:r>
              <a:rPr lang="en-US" sz="3600" dirty="0">
                <a:solidFill>
                  <a:schemeClr val="accent1"/>
                </a:solidFill>
              </a:rPr>
              <a:t>New </a:t>
            </a:r>
            <a:r>
              <a:rPr lang="en-US" sz="3600" dirty="0" smtClean="0">
                <a:solidFill>
                  <a:schemeClr val="accent1"/>
                </a:solidFill>
              </a:rPr>
              <a:t>Agents vs Warfarin in </a:t>
            </a:r>
            <a:r>
              <a:rPr lang="en-US" sz="3600" dirty="0">
                <a:solidFill>
                  <a:schemeClr val="accent1"/>
                </a:solidFill>
              </a:rPr>
              <a:t>AF</a:t>
            </a:r>
          </a:p>
        </p:txBody>
      </p:sp>
      <p:graphicFrame>
        <p:nvGraphicFramePr>
          <p:cNvPr id="3" name="Content Placeholder 4"/>
          <p:cNvGraphicFramePr>
            <a:graphicFrameLocks/>
          </p:cNvGraphicFramePr>
          <p:nvPr>
            <p:extLst>
              <p:ext uri="{D42A27DB-BD31-4B8C-83A1-F6EECF244321}">
                <p14:modId xmlns:p14="http://schemas.microsoft.com/office/powerpoint/2010/main" val="406109560"/>
              </p:ext>
            </p:extLst>
          </p:nvPr>
        </p:nvGraphicFramePr>
        <p:xfrm>
          <a:off x="824548" y="1257310"/>
          <a:ext cx="7543800" cy="4846326"/>
        </p:xfrm>
        <a:graphic>
          <a:graphicData uri="http://schemas.openxmlformats.org/drawingml/2006/table">
            <a:tbl>
              <a:tblPr firstRow="1" bandRow="1">
                <a:tableStyleId>{7DF18680-E054-41AD-8BC1-D1AEF772440D}</a:tableStyleId>
              </a:tblPr>
              <a:tblGrid>
                <a:gridCol w="1798153"/>
                <a:gridCol w="1935647"/>
                <a:gridCol w="2001864"/>
                <a:gridCol w="1808136"/>
              </a:tblGrid>
              <a:tr h="273763">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endParaRPr kumimoji="0" lang="sv-SE" sz="1600" b="1" i="0" u="none" strike="noStrike" cap="none" normalizeH="0" baseline="0" dirty="0">
                        <a:ln>
                          <a:noFill/>
                        </a:ln>
                        <a:solidFill>
                          <a:srgbClr val="292929"/>
                        </a:solidFill>
                        <a:effectLst/>
                        <a:latin typeface="+mj-lt"/>
                        <a:ea typeface="ＭＳ Ｐゴシック" charset="0"/>
                        <a:cs typeface="Arial" charset="0"/>
                      </a:endParaRPr>
                    </a:p>
                  </a:txBody>
                  <a:tcPr marL="91434" marR="91434" marT="45717" marB="45717" anchor="b" horzOverflow="overflow">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800" u="none" strike="noStrike" cap="none" normalizeH="0" baseline="0" dirty="0" smtClean="0">
                          <a:ln>
                            <a:noFill/>
                          </a:ln>
                          <a:effectLst/>
                          <a:latin typeface="+mj-lt"/>
                        </a:rPr>
                        <a:t>RE-LY</a:t>
                      </a:r>
                      <a:r>
                        <a:rPr kumimoji="0" lang="en-US" sz="1800" u="none" strike="noStrike" cap="none" normalizeH="0" baseline="30000" dirty="0" smtClean="0">
                          <a:ln>
                            <a:noFill/>
                          </a:ln>
                          <a:effectLst/>
                          <a:latin typeface="+mj-lt"/>
                        </a:rPr>
                        <a:t>a</a:t>
                      </a:r>
                      <a:endParaRPr kumimoji="0" lang="en-US" sz="1800" b="1" i="0" u="none" strike="noStrike" cap="none" normalizeH="0" baseline="30000" dirty="0">
                        <a:ln>
                          <a:noFill/>
                        </a:ln>
                        <a:solidFill>
                          <a:schemeClr val="tx1"/>
                        </a:solidFill>
                        <a:effectLst/>
                        <a:latin typeface="+mj-lt"/>
                        <a:ea typeface="ＭＳ Ｐゴシック" charset="0"/>
                        <a:cs typeface="Arial" charset="0"/>
                      </a:endParaRPr>
                    </a:p>
                  </a:txBody>
                  <a:tcPr marL="91434" marR="91434" marT="45717" marB="45717" anchor="b" horzOverflow="overflow">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800" u="none" strike="noStrike" cap="none" normalizeH="0" baseline="0" dirty="0" smtClean="0">
                          <a:ln>
                            <a:noFill/>
                          </a:ln>
                          <a:effectLst/>
                          <a:latin typeface="+mj-lt"/>
                        </a:rPr>
                        <a:t>ROCKET AF</a:t>
                      </a:r>
                      <a:r>
                        <a:rPr kumimoji="0" lang="en-US" sz="1800" u="none" strike="noStrike" cap="none" normalizeH="0" baseline="30000" dirty="0" smtClean="0">
                          <a:ln>
                            <a:noFill/>
                          </a:ln>
                          <a:effectLst/>
                          <a:latin typeface="+mj-lt"/>
                        </a:rPr>
                        <a:t>b</a:t>
                      </a:r>
                      <a:endParaRPr kumimoji="0" lang="en-US" sz="1800" b="1" i="0" u="none" strike="noStrike" cap="none" normalizeH="0" baseline="30000" dirty="0">
                        <a:ln>
                          <a:noFill/>
                        </a:ln>
                        <a:solidFill>
                          <a:schemeClr val="tx1"/>
                        </a:solidFill>
                        <a:effectLst/>
                        <a:latin typeface="+mj-lt"/>
                        <a:ea typeface="ＭＳ Ｐゴシック" charset="0"/>
                        <a:cs typeface="Arial" charset="0"/>
                      </a:endParaRPr>
                    </a:p>
                  </a:txBody>
                  <a:tcPr marL="91434" marR="91434" marT="45717" marB="45717" anchor="b" horzOverflow="overflow">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800" u="none" strike="noStrike" cap="none" normalizeH="0" baseline="0" dirty="0" smtClean="0">
                          <a:ln>
                            <a:noFill/>
                          </a:ln>
                          <a:effectLst/>
                          <a:latin typeface="+mj-lt"/>
                        </a:rPr>
                        <a:t>ARISTOTLE</a:t>
                      </a:r>
                      <a:r>
                        <a:rPr kumimoji="0" lang="en-US" sz="1800" u="none" strike="noStrike" cap="none" normalizeH="0" baseline="30000" dirty="0" smtClean="0">
                          <a:ln>
                            <a:noFill/>
                          </a:ln>
                          <a:effectLst/>
                          <a:latin typeface="+mj-lt"/>
                        </a:rPr>
                        <a:t>c</a:t>
                      </a:r>
                      <a:endParaRPr kumimoji="0" lang="en-US" sz="1800" b="1" i="0" u="none" strike="noStrike" cap="none" normalizeH="0" baseline="30000" dirty="0">
                        <a:ln>
                          <a:noFill/>
                        </a:ln>
                        <a:solidFill>
                          <a:schemeClr val="tx1"/>
                        </a:solidFill>
                        <a:effectLst/>
                        <a:latin typeface="+mj-lt"/>
                        <a:ea typeface="ＭＳ Ｐゴシック" charset="0"/>
                        <a:cs typeface="Arial" charset="0"/>
                      </a:endParaRPr>
                    </a:p>
                  </a:txBody>
                  <a:tcPr marL="91434" marR="91434" marT="45717" marB="45717" anchor="b" horzOverflow="overflow">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250949">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l"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Sample size</a:t>
                      </a:r>
                      <a:endParaRPr kumimoji="0" lang="en-US" sz="1600" b="1" i="0" u="none" strike="noStrike" cap="none" normalizeH="0" baseline="0" dirty="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18,113</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14,266</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18,201</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r>
              <a:tr h="615971">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l"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New treatment</a:t>
                      </a:r>
                      <a:endParaRPr kumimoji="0" lang="en-US" sz="1600" b="1" i="0" u="none" strike="noStrike" cap="none" normalizeH="0" baseline="0" dirty="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dabigatran </a:t>
                      </a:r>
                    </a:p>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110 mg &amp; 150 mg BID</a:t>
                      </a:r>
                      <a:endParaRPr kumimoji="0" lang="en-US" sz="1600" b="0" i="0" u="none" strike="noStrike" cap="none" normalizeH="0" baseline="0" dirty="0" smtClean="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rivaroxaban </a:t>
                      </a:r>
                    </a:p>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20 mg  qd</a:t>
                      </a:r>
                      <a:endParaRPr kumimoji="0" lang="en-US" sz="1600" b="0" i="0" u="none" strike="noStrike" cap="none" normalizeH="0" baseline="0" dirty="0" smtClean="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apixaban </a:t>
                      </a:r>
                    </a:p>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5 mg BID</a:t>
                      </a:r>
                      <a:endParaRPr kumimoji="0" lang="en-US" sz="1600" b="0" i="0" u="none" strike="noStrike" cap="none" normalizeH="0" baseline="0" dirty="0" smtClean="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6253">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l"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Design</a:t>
                      </a:r>
                      <a:endParaRPr kumimoji="0" lang="en-US" sz="1600" b="1" i="0" u="none" strike="noStrike" cap="none" normalizeH="0" baseline="-25000" dirty="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Noninferiority</a:t>
                      </a:r>
                    </a:p>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PROBE</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defRPr/>
                      </a:pPr>
                      <a:r>
                        <a:rPr kumimoji="0" lang="en-US" sz="1600" u="none" strike="noStrike" cap="none" normalizeH="0" baseline="0" dirty="0" smtClean="0">
                          <a:ln>
                            <a:noFill/>
                          </a:ln>
                          <a:solidFill>
                            <a:srgbClr val="000000"/>
                          </a:solidFill>
                          <a:effectLst/>
                          <a:latin typeface="+mj-lt"/>
                        </a:rPr>
                        <a:t>Noninferiority</a:t>
                      </a:r>
                    </a:p>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Double-blind</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defRPr/>
                      </a:pPr>
                      <a:r>
                        <a:rPr kumimoji="0" lang="en-US" sz="1600" u="none" strike="noStrike" cap="none" normalizeH="0" baseline="0" dirty="0" smtClean="0">
                          <a:ln>
                            <a:noFill/>
                          </a:ln>
                          <a:solidFill>
                            <a:srgbClr val="000000"/>
                          </a:solidFill>
                          <a:effectLst/>
                          <a:latin typeface="+mj-lt"/>
                        </a:rPr>
                        <a:t>Noninferiority</a:t>
                      </a:r>
                    </a:p>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Double-blind</a:t>
                      </a:r>
                      <a:endParaRPr kumimoji="0" lang="en-US" sz="1600" b="0" i="0" u="none" strike="noStrike" cap="none" normalizeH="0" baseline="0" dirty="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250949">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l"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CHADS</a:t>
                      </a:r>
                      <a:r>
                        <a:rPr kumimoji="0" lang="en-US" sz="1600" u="none" strike="noStrike" cap="none" normalizeH="0" baseline="-25000" dirty="0" smtClean="0">
                          <a:ln>
                            <a:noFill/>
                          </a:ln>
                          <a:solidFill>
                            <a:srgbClr val="000000"/>
                          </a:solidFill>
                          <a:effectLst/>
                          <a:latin typeface="+mj-lt"/>
                        </a:rPr>
                        <a:t>2</a:t>
                      </a:r>
                      <a:endParaRPr kumimoji="0" lang="en-US" sz="1600" b="1" i="0" u="none" strike="noStrike" cap="none" normalizeH="0" baseline="-25000" dirty="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 ≥ 1</a:t>
                      </a:r>
                      <a:endParaRPr kumimoji="0" lang="en-US" sz="1600" b="0" i="0" u="none" strike="noStrike" cap="none" normalizeH="0" baseline="0" dirty="0" smtClean="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 2</a:t>
                      </a:r>
                      <a:endParaRPr kumimoji="0" lang="en-US" sz="1600" b="0" i="0" u="none" strike="noStrike" cap="none" normalizeH="0" baseline="0" dirty="0" smtClean="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 1</a:t>
                      </a:r>
                      <a:endParaRPr kumimoji="0" lang="en-US" sz="1600" b="0" i="0" u="none" strike="noStrike" cap="none" normalizeH="0" baseline="0" dirty="0" smtClean="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15971">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l"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Primary outcome</a:t>
                      </a:r>
                      <a:endParaRPr kumimoji="0" lang="en-US" sz="1600" b="1" i="0" u="none" strike="noStrike" cap="none" normalizeH="0" baseline="0" dirty="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Stroke or systemic embolism</a:t>
                      </a:r>
                      <a:endParaRPr kumimoji="0" lang="en-US" sz="1600" b="0" i="0" u="none" strike="noStrike" cap="none" normalizeH="0" baseline="0" dirty="0" smtClean="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Stroke or systemic embolism</a:t>
                      </a:r>
                      <a:endParaRPr kumimoji="0" lang="en-US" sz="1600" b="0" i="0" u="none" strike="noStrike" cap="none" normalizeH="0" baseline="0" dirty="0" smtClean="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Stroke or systemic embolism</a:t>
                      </a:r>
                      <a:endParaRPr kumimoji="0" lang="en-US" sz="1600" b="0" i="0" u="none" strike="noStrike" cap="none" normalizeH="0" baseline="0" dirty="0" smtClean="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3460">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l"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Safety outcome</a:t>
                      </a:r>
                      <a:endParaRPr kumimoji="0" lang="en-US" sz="1600" b="1" i="0" u="none" strike="noStrike" cap="none" normalizeH="0" baseline="0" dirty="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Primary: Major bleeding</a:t>
                      </a:r>
                      <a:endParaRPr kumimoji="0" lang="en-US" sz="1600" b="0" i="0" u="none" strike="noStrike" cap="none" normalizeH="0" baseline="0" dirty="0" smtClean="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Primary: Major bleeding</a:t>
                      </a:r>
                      <a:endParaRPr kumimoji="0" lang="en-US" sz="1600" b="0" i="0" u="none" strike="noStrike" cap="none" normalizeH="0" baseline="0" dirty="0" smtClean="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tx1"/>
                          </a:solidFill>
                          <a:latin typeface="Arial"/>
                          <a:ea typeface="ＭＳ Ｐゴシック"/>
                          <a:cs typeface="Arial"/>
                        </a:defRPr>
                      </a:lvl1pPr>
                      <a:lvl2pPr marL="457200" algn="l" defTabSz="457200" rtl="0" eaLnBrk="1" latinLnBrk="0" hangingPunct="1">
                        <a:defRPr sz="1800" kern="1200">
                          <a:solidFill>
                            <a:schemeClr val="tx1"/>
                          </a:solidFill>
                          <a:latin typeface="Arial"/>
                          <a:ea typeface="ＭＳ Ｐゴシック"/>
                          <a:cs typeface="Arial"/>
                        </a:defRPr>
                      </a:lvl2pPr>
                      <a:lvl3pPr marL="914400" algn="l" defTabSz="457200" rtl="0" eaLnBrk="1" latinLnBrk="0" hangingPunct="1">
                        <a:defRPr sz="1800" kern="1200">
                          <a:solidFill>
                            <a:schemeClr val="tx1"/>
                          </a:solidFill>
                          <a:latin typeface="Arial"/>
                          <a:ea typeface="ＭＳ Ｐゴシック"/>
                          <a:cs typeface="Arial"/>
                        </a:defRPr>
                      </a:lvl3pPr>
                      <a:lvl4pPr marL="1371600" algn="l" defTabSz="457200" rtl="0" eaLnBrk="1" latinLnBrk="0" hangingPunct="1">
                        <a:defRPr sz="1800" kern="1200">
                          <a:solidFill>
                            <a:schemeClr val="tx1"/>
                          </a:solidFill>
                          <a:latin typeface="Arial"/>
                          <a:ea typeface="ＭＳ Ｐゴシック"/>
                          <a:cs typeface="Arial"/>
                        </a:defRPr>
                      </a:lvl4pPr>
                      <a:lvl5pPr marL="1828800" algn="l" defTabSz="457200" rtl="0" eaLnBrk="1" latinLnBrk="0" hangingPunct="1">
                        <a:defRPr sz="1800" kern="1200">
                          <a:solidFill>
                            <a:schemeClr val="tx1"/>
                          </a:solidFill>
                          <a:latin typeface="Arial"/>
                          <a:ea typeface="ＭＳ Ｐゴシック"/>
                          <a:cs typeface="Arial"/>
                        </a:defRPr>
                      </a:lvl5pPr>
                      <a:lvl6pPr marL="2286000" algn="l" defTabSz="457200" rtl="0" eaLnBrk="1" latinLnBrk="0" hangingPunct="1">
                        <a:defRPr sz="1800" kern="1200">
                          <a:solidFill>
                            <a:schemeClr val="tx1"/>
                          </a:solidFill>
                          <a:latin typeface="Arial"/>
                          <a:ea typeface="ＭＳ Ｐゴシック"/>
                          <a:cs typeface="Arial"/>
                        </a:defRPr>
                      </a:lvl6pPr>
                      <a:lvl7pPr marL="2743200" algn="l" defTabSz="457200" rtl="0" eaLnBrk="1" latinLnBrk="0" hangingPunct="1">
                        <a:defRPr sz="1800" kern="1200">
                          <a:solidFill>
                            <a:schemeClr val="tx1"/>
                          </a:solidFill>
                          <a:latin typeface="Arial"/>
                          <a:ea typeface="ＭＳ Ｐゴシック"/>
                          <a:cs typeface="Arial"/>
                        </a:defRPr>
                      </a:lvl7pPr>
                      <a:lvl8pPr marL="3200400" algn="l" defTabSz="457200" rtl="0" eaLnBrk="1" latinLnBrk="0" hangingPunct="1">
                        <a:defRPr sz="1800" kern="1200">
                          <a:solidFill>
                            <a:schemeClr val="tx1"/>
                          </a:solidFill>
                          <a:latin typeface="Arial"/>
                          <a:ea typeface="ＭＳ Ｐゴシック"/>
                          <a:cs typeface="Arial"/>
                        </a:defRPr>
                      </a:lvl8pPr>
                      <a:lvl9pPr marL="3657600" algn="l" defTabSz="457200" rtl="0" eaLnBrk="1" latinLnBrk="0" hangingPunct="1">
                        <a:defRPr sz="1800" kern="1200">
                          <a:solidFill>
                            <a:schemeClr val="tx1"/>
                          </a:solidFill>
                          <a:latin typeface="Arial"/>
                          <a:ea typeface="ＭＳ Ｐゴシック"/>
                          <a:cs typeface="Arial"/>
                        </a:defRPr>
                      </a:lvl9pPr>
                    </a:lstStyle>
                    <a:p>
                      <a:pPr marL="0" marR="0" lvl="0" indent="0" algn="ctr" defTabSz="914400" rtl="0" eaLnBrk="1" fontAlgn="base" latinLnBrk="0" hangingPunct="1">
                        <a:lnSpc>
                          <a:spcPct val="100000"/>
                        </a:lnSpc>
                        <a:spcBef>
                          <a:spcPts val="0"/>
                        </a:spcBef>
                        <a:spcAft>
                          <a:spcPts val="0"/>
                        </a:spcAft>
                        <a:buClrTx/>
                        <a:buSzPct val="80000"/>
                        <a:buFontTx/>
                        <a:buNone/>
                        <a:tabLst/>
                      </a:pPr>
                      <a:r>
                        <a:rPr kumimoji="0" lang="en-US" sz="1600" u="none" strike="noStrike" cap="none" normalizeH="0" baseline="0" dirty="0" smtClean="0">
                          <a:ln>
                            <a:noFill/>
                          </a:ln>
                          <a:solidFill>
                            <a:srgbClr val="000000"/>
                          </a:solidFill>
                          <a:effectLst/>
                          <a:latin typeface="+mj-lt"/>
                        </a:rPr>
                        <a:t>Primary: Major bleeding</a:t>
                      </a:r>
                      <a:endParaRPr kumimoji="0" lang="en-US" sz="1600" b="0" i="0" u="none" strike="noStrike" cap="none" normalizeH="0" baseline="0" dirty="0" smtClean="0">
                        <a:ln>
                          <a:noFill/>
                        </a:ln>
                        <a:solidFill>
                          <a:srgbClr val="000000"/>
                        </a:solidFill>
                        <a:effectLst/>
                        <a:latin typeface="+mj-lt"/>
                        <a:ea typeface="ＭＳ Ｐゴシック" charset="0"/>
                        <a:cs typeface="Arial" charset="0"/>
                      </a:endParaRPr>
                    </a:p>
                  </a:txBody>
                  <a:tcPr marL="91434" marR="91434" marT="45717" marB="457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316482">
                <a:tc>
                  <a:txBody>
                    <a:bodyPr/>
                    <a:lstStyle/>
                    <a:p>
                      <a:pPr marL="71438" marR="0" lvl="0" indent="0" algn="l" defTabSz="914400" rtl="0" eaLnBrk="1" fontAlgn="base" latinLnBrk="0" hangingPunct="1">
                        <a:lnSpc>
                          <a:spcPct val="100000"/>
                        </a:lnSpc>
                        <a:spcBef>
                          <a:spcPts val="0"/>
                        </a:spcBef>
                        <a:spcAft>
                          <a:spcPts val="0"/>
                        </a:spcAft>
                        <a:buClrTx/>
                        <a:buSzTx/>
                        <a:buFont typeface="Wingdings" pitchFamily="2" charset="2"/>
                        <a:buNone/>
                        <a:tabLst/>
                      </a:pPr>
                      <a:r>
                        <a:rPr kumimoji="0" lang="en-US" sz="1600" u="none" strike="noStrike" cap="none" normalizeH="0" baseline="0" dirty="0" smtClean="0">
                          <a:ln>
                            <a:noFill/>
                          </a:ln>
                          <a:solidFill>
                            <a:srgbClr val="000000"/>
                          </a:solidFill>
                          <a:effectLst/>
                          <a:latin typeface="+mj-lt"/>
                        </a:rPr>
                        <a:t>CHADS</a:t>
                      </a:r>
                      <a:r>
                        <a:rPr kumimoji="0" lang="en-US" sz="1600" u="none" strike="noStrike" cap="none" normalizeH="0" baseline="-25000" dirty="0" smtClean="0">
                          <a:ln>
                            <a:noFill/>
                          </a:ln>
                          <a:solidFill>
                            <a:srgbClr val="000000"/>
                          </a:solidFill>
                          <a:effectLst/>
                          <a:latin typeface="+mj-lt"/>
                        </a:rPr>
                        <a:t>2</a:t>
                      </a:r>
                      <a:r>
                        <a:rPr kumimoji="0" lang="en-US" sz="1600" u="none" strike="noStrike" cap="none" normalizeH="0" baseline="0" dirty="0" smtClean="0">
                          <a:ln>
                            <a:noFill/>
                          </a:ln>
                          <a:solidFill>
                            <a:srgbClr val="000000"/>
                          </a:solidFill>
                          <a:effectLst/>
                          <a:latin typeface="+mj-lt"/>
                        </a:rPr>
                        <a:t> ≥ 3, %</a:t>
                      </a:r>
                      <a:endParaRPr kumimoji="0" lang="en-US" sz="1600" b="0" i="0" u="none" strike="noStrike" cap="none" normalizeH="0" baseline="0" dirty="0" smtClean="0">
                        <a:ln>
                          <a:noFill/>
                        </a:ln>
                        <a:solidFill>
                          <a:srgbClr val="000000"/>
                        </a:solidFill>
                        <a:effectLst/>
                        <a:latin typeface="+mj-lt"/>
                        <a:ea typeface="MS PGothic" pitchFamily="34" charset="-128"/>
                      </a:endParaRPr>
                    </a:p>
                  </a:txBody>
                  <a:tcPr marL="0" marR="45720"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u="none" strike="noStrike" cap="none" normalizeH="0" baseline="0" dirty="0" smtClean="0">
                          <a:ln>
                            <a:noFill/>
                          </a:ln>
                          <a:solidFill>
                            <a:srgbClr val="000000"/>
                          </a:solidFill>
                          <a:effectLst/>
                          <a:latin typeface="+mj-lt"/>
                        </a:rPr>
                        <a:t>32</a:t>
                      </a:r>
                      <a:endParaRPr kumimoji="0" lang="en-US" sz="1600" b="0" i="0" u="none" strike="noStrike" cap="none" normalizeH="0" baseline="0" dirty="0" smtClean="0">
                        <a:ln>
                          <a:noFill/>
                        </a:ln>
                        <a:solidFill>
                          <a:srgbClr val="000000"/>
                        </a:solidFill>
                        <a:effectLst/>
                        <a:latin typeface="+mj-lt"/>
                        <a:ea typeface="MS PGothic" pitchFamily="34" charset="-128"/>
                      </a:endParaRPr>
                    </a:p>
                  </a:txBody>
                  <a:tcPr marL="45720" marR="45720"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u="none" strike="noStrike" cap="none" normalizeH="0" baseline="0" dirty="0" smtClean="0">
                          <a:ln>
                            <a:noFill/>
                          </a:ln>
                          <a:solidFill>
                            <a:srgbClr val="000000"/>
                          </a:solidFill>
                          <a:effectLst/>
                          <a:latin typeface="+mj-lt"/>
                        </a:rPr>
                        <a:t>87</a:t>
                      </a:r>
                      <a:endParaRPr kumimoji="0" lang="en-US" sz="1600" b="0" i="0" u="none" strike="noStrike" cap="none" normalizeH="0" baseline="0" dirty="0" smtClean="0">
                        <a:ln>
                          <a:noFill/>
                        </a:ln>
                        <a:solidFill>
                          <a:srgbClr val="000000"/>
                        </a:solidFill>
                        <a:effectLst/>
                        <a:latin typeface="+mj-lt"/>
                        <a:ea typeface="MS PGothic" pitchFamily="34" charset="-128"/>
                      </a:endParaRPr>
                    </a:p>
                  </a:txBody>
                  <a:tcPr marL="45720" marR="45720"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de-DE" sz="1600" u="none" strike="noStrike" cap="none" normalizeH="0" baseline="0" dirty="0" smtClean="0">
                          <a:ln>
                            <a:noFill/>
                          </a:ln>
                          <a:solidFill>
                            <a:srgbClr val="000000"/>
                          </a:solidFill>
                          <a:effectLst/>
                          <a:latin typeface="+mj-lt"/>
                        </a:rPr>
                        <a:t>30</a:t>
                      </a:r>
                      <a:endParaRPr kumimoji="0" lang="de-DE" sz="1600" b="0" i="0" u="none" strike="noStrike" cap="none" normalizeH="0" baseline="0" dirty="0" smtClean="0">
                        <a:ln>
                          <a:noFill/>
                        </a:ln>
                        <a:solidFill>
                          <a:srgbClr val="000000"/>
                        </a:solidFill>
                        <a:effectLst/>
                        <a:latin typeface="+mj-lt"/>
                        <a:ea typeface="MS PGothic" pitchFamily="34" charset="-128"/>
                      </a:endParaRPr>
                    </a:p>
                  </a:txBody>
                  <a:tcPr marL="45720" marR="45720"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6482">
                <a:tc>
                  <a:txBody>
                    <a:bodyPr/>
                    <a:lstStyle/>
                    <a:p>
                      <a:pPr marL="71438" marR="0" lvl="0" indent="0" algn="l" defTabSz="914400" rtl="0" eaLnBrk="1" fontAlgn="base" latinLnBrk="0" hangingPunct="1">
                        <a:lnSpc>
                          <a:spcPct val="100000"/>
                        </a:lnSpc>
                        <a:spcBef>
                          <a:spcPts val="0"/>
                        </a:spcBef>
                        <a:spcAft>
                          <a:spcPts val="0"/>
                        </a:spcAft>
                        <a:buClrTx/>
                        <a:buSzTx/>
                        <a:buFont typeface="Wingdings" pitchFamily="2" charset="2"/>
                        <a:buNone/>
                        <a:tabLst/>
                      </a:pPr>
                      <a:r>
                        <a:rPr kumimoji="0" lang="en-US" sz="1600" u="none" strike="noStrike" cap="none" normalizeH="0" baseline="0" dirty="0" smtClean="0">
                          <a:ln>
                            <a:noFill/>
                          </a:ln>
                          <a:solidFill>
                            <a:srgbClr val="000000"/>
                          </a:solidFill>
                          <a:effectLst/>
                          <a:latin typeface="+mj-lt"/>
                        </a:rPr>
                        <a:t>VKA naïve, %</a:t>
                      </a:r>
                      <a:endParaRPr kumimoji="0" lang="en-US" sz="1600" b="0" i="0" u="none" strike="noStrike" cap="none" normalizeH="0" baseline="0" dirty="0" smtClean="0">
                        <a:ln>
                          <a:noFill/>
                        </a:ln>
                        <a:solidFill>
                          <a:srgbClr val="000000"/>
                        </a:solidFill>
                        <a:effectLst/>
                        <a:latin typeface="+mj-lt"/>
                        <a:ea typeface="MS PGothic" pitchFamily="34" charset="-128"/>
                      </a:endParaRPr>
                    </a:p>
                  </a:txBody>
                  <a:tcPr marL="0" marR="45720"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u="none" strike="noStrike" cap="none" normalizeH="0" baseline="0" dirty="0" smtClean="0">
                          <a:ln>
                            <a:noFill/>
                          </a:ln>
                          <a:solidFill>
                            <a:srgbClr val="000000"/>
                          </a:solidFill>
                          <a:effectLst/>
                          <a:latin typeface="+mj-lt"/>
                        </a:rPr>
                        <a:t>50</a:t>
                      </a:r>
                      <a:endParaRPr kumimoji="0" lang="en-US" sz="1600" b="0" i="0" u="none" strike="noStrike" cap="none" normalizeH="0" baseline="0" dirty="0" smtClean="0">
                        <a:ln>
                          <a:noFill/>
                        </a:ln>
                        <a:solidFill>
                          <a:srgbClr val="000000"/>
                        </a:solidFill>
                        <a:effectLst/>
                        <a:latin typeface="+mj-lt"/>
                        <a:ea typeface="MS PGothic" pitchFamily="34" charset="-128"/>
                      </a:endParaRPr>
                    </a:p>
                  </a:txBody>
                  <a:tcPr marL="45720" marR="45720"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u="none" strike="noStrike" cap="none" normalizeH="0" baseline="0" dirty="0" smtClean="0">
                          <a:ln>
                            <a:noFill/>
                          </a:ln>
                          <a:solidFill>
                            <a:srgbClr val="000000"/>
                          </a:solidFill>
                          <a:effectLst/>
                          <a:latin typeface="+mj-lt"/>
                        </a:rPr>
                        <a:t>38</a:t>
                      </a:r>
                      <a:endParaRPr kumimoji="0" lang="en-US" sz="1600" b="0" i="0" u="none" strike="noStrike" cap="none" normalizeH="0" baseline="0" dirty="0" smtClean="0">
                        <a:ln>
                          <a:noFill/>
                        </a:ln>
                        <a:solidFill>
                          <a:srgbClr val="000000"/>
                        </a:solidFill>
                        <a:effectLst/>
                        <a:latin typeface="+mj-lt"/>
                        <a:ea typeface="MS PGothic" pitchFamily="34" charset="-128"/>
                      </a:endParaRPr>
                    </a:p>
                  </a:txBody>
                  <a:tcPr marL="45720" marR="45720"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de-DE" sz="1600" u="none" strike="noStrike" cap="none" normalizeH="0" baseline="0" dirty="0" smtClean="0">
                          <a:ln>
                            <a:noFill/>
                          </a:ln>
                          <a:solidFill>
                            <a:srgbClr val="000000"/>
                          </a:solidFill>
                          <a:effectLst/>
                          <a:latin typeface="+mj-lt"/>
                        </a:rPr>
                        <a:t>43</a:t>
                      </a:r>
                      <a:endParaRPr kumimoji="0" lang="de-DE" sz="1600" b="0" i="0" u="none" strike="noStrike" cap="none" normalizeH="0" baseline="0" dirty="0" smtClean="0">
                        <a:ln>
                          <a:noFill/>
                        </a:ln>
                        <a:solidFill>
                          <a:srgbClr val="000000"/>
                        </a:solidFill>
                        <a:effectLst/>
                        <a:latin typeface="+mj-lt"/>
                        <a:ea typeface="MS PGothic" pitchFamily="34" charset="-128"/>
                      </a:endParaRPr>
                    </a:p>
                  </a:txBody>
                  <a:tcPr marL="45720" marR="45720"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325258">
                <a:tc>
                  <a:txBody>
                    <a:bodyPr/>
                    <a:lstStyle/>
                    <a:p>
                      <a:pPr marL="71438" marR="0" lvl="0" indent="0" algn="l" defTabSz="914400" rtl="0" eaLnBrk="1" fontAlgn="base" latinLnBrk="0" hangingPunct="1">
                        <a:lnSpc>
                          <a:spcPct val="100000"/>
                        </a:lnSpc>
                        <a:spcBef>
                          <a:spcPts val="0"/>
                        </a:spcBef>
                        <a:spcAft>
                          <a:spcPts val="0"/>
                        </a:spcAft>
                        <a:buClrTx/>
                        <a:buSzTx/>
                        <a:buFont typeface="Wingdings" pitchFamily="2" charset="2"/>
                        <a:buNone/>
                        <a:tabLst/>
                      </a:pPr>
                      <a:r>
                        <a:rPr kumimoji="0" lang="en-US" sz="1600" u="none" strike="noStrike" cap="none" normalizeH="0" baseline="0" dirty="0" smtClean="0">
                          <a:ln>
                            <a:noFill/>
                          </a:ln>
                          <a:solidFill>
                            <a:srgbClr val="000000"/>
                          </a:solidFill>
                          <a:effectLst/>
                          <a:latin typeface="+mj-lt"/>
                        </a:rPr>
                        <a:t>TTR, %</a:t>
                      </a:r>
                      <a:r>
                        <a:rPr kumimoji="0" lang="en-US" sz="1600" u="none" strike="noStrike" cap="none" normalizeH="0" baseline="30000" dirty="0" smtClean="0">
                          <a:ln>
                            <a:noFill/>
                          </a:ln>
                          <a:solidFill>
                            <a:srgbClr val="000000"/>
                          </a:solidFill>
                          <a:effectLst/>
                          <a:latin typeface="+mj-lt"/>
                        </a:rPr>
                        <a:t>*</a:t>
                      </a:r>
                      <a:endParaRPr kumimoji="0" lang="en-US" sz="1600" b="0" i="0" u="none" strike="noStrike" cap="none" normalizeH="0" baseline="30000" dirty="0" smtClean="0">
                        <a:ln>
                          <a:noFill/>
                        </a:ln>
                        <a:solidFill>
                          <a:srgbClr val="000000"/>
                        </a:solidFill>
                        <a:effectLst/>
                        <a:latin typeface="+mj-lt"/>
                        <a:ea typeface="MS PGothic" pitchFamily="34" charset="-128"/>
                      </a:endParaRPr>
                    </a:p>
                  </a:txBody>
                  <a:tcPr marL="0" marR="45720"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u="none" strike="noStrike" cap="none" normalizeH="0" baseline="0" dirty="0" smtClean="0">
                          <a:ln>
                            <a:noFill/>
                          </a:ln>
                          <a:solidFill>
                            <a:srgbClr val="000000"/>
                          </a:solidFill>
                          <a:effectLst/>
                          <a:latin typeface="+mj-lt"/>
                        </a:rPr>
                        <a:t>64</a:t>
                      </a:r>
                      <a:endParaRPr kumimoji="0" lang="en-US" sz="1600" b="0" i="0" u="none" strike="noStrike" cap="none" normalizeH="0" baseline="0" dirty="0" smtClean="0">
                        <a:ln>
                          <a:noFill/>
                        </a:ln>
                        <a:solidFill>
                          <a:srgbClr val="000000"/>
                        </a:solidFill>
                        <a:effectLst/>
                        <a:latin typeface="+mj-lt"/>
                        <a:ea typeface="MS PGothic" pitchFamily="34" charset="-128"/>
                      </a:endParaRPr>
                    </a:p>
                  </a:txBody>
                  <a:tcPr marL="45720" marR="45720"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en-US" sz="1600" u="none" strike="noStrike" cap="none" normalizeH="0" baseline="0" dirty="0" smtClean="0">
                          <a:ln>
                            <a:noFill/>
                          </a:ln>
                          <a:solidFill>
                            <a:srgbClr val="000000"/>
                          </a:solidFill>
                          <a:effectLst/>
                          <a:latin typeface="+mj-lt"/>
                        </a:rPr>
                        <a:t>55</a:t>
                      </a:r>
                      <a:endParaRPr kumimoji="0" lang="en-US" sz="1600" b="0" i="0" u="none" strike="noStrike" cap="none" normalizeH="0" baseline="0" dirty="0" smtClean="0">
                        <a:ln>
                          <a:noFill/>
                        </a:ln>
                        <a:solidFill>
                          <a:srgbClr val="000000"/>
                        </a:solidFill>
                        <a:effectLst/>
                        <a:latin typeface="+mj-lt"/>
                        <a:ea typeface="MS PGothic" pitchFamily="34" charset="-128"/>
                      </a:endParaRPr>
                    </a:p>
                  </a:txBody>
                  <a:tcPr marL="45720" marR="45720"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ts val="0"/>
                        </a:spcAft>
                        <a:buClrTx/>
                        <a:buSzTx/>
                        <a:buFont typeface="Wingdings" pitchFamily="2" charset="2"/>
                        <a:buNone/>
                        <a:tabLst/>
                      </a:pPr>
                      <a:r>
                        <a:rPr kumimoji="0" lang="de-DE" sz="1600" u="none" strike="noStrike" cap="none" normalizeH="0" baseline="0" dirty="0" smtClean="0">
                          <a:ln>
                            <a:noFill/>
                          </a:ln>
                          <a:solidFill>
                            <a:srgbClr val="000000"/>
                          </a:solidFill>
                          <a:effectLst/>
                          <a:latin typeface="+mj-lt"/>
                        </a:rPr>
                        <a:t>62</a:t>
                      </a:r>
                      <a:endParaRPr kumimoji="0" lang="de-DE" sz="1600" b="0" i="0" u="none" strike="noStrike" cap="none" normalizeH="0" baseline="0" dirty="0" smtClean="0">
                        <a:ln>
                          <a:noFill/>
                        </a:ln>
                        <a:solidFill>
                          <a:srgbClr val="000000"/>
                        </a:solidFill>
                        <a:effectLst/>
                        <a:latin typeface="+mj-lt"/>
                        <a:ea typeface="MS PGothic" pitchFamily="34" charset="-128"/>
                      </a:endParaRPr>
                    </a:p>
                  </a:txBody>
                  <a:tcPr marL="45720" marR="45720" marT="45728" marB="45728"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Rectangle 3"/>
          <p:cNvSpPr/>
          <p:nvPr/>
        </p:nvSpPr>
        <p:spPr>
          <a:xfrm>
            <a:off x="797255" y="5069597"/>
            <a:ext cx="7543800" cy="381000"/>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b="0" dirty="0">
              <a:solidFill>
                <a:schemeClr val="accent1"/>
              </a:solidFill>
              <a:latin typeface="+mj-lt"/>
            </a:endParaRPr>
          </a:p>
        </p:txBody>
      </p:sp>
      <p:sp>
        <p:nvSpPr>
          <p:cNvPr id="5" name="Rectangle 4"/>
          <p:cNvSpPr/>
          <p:nvPr/>
        </p:nvSpPr>
        <p:spPr>
          <a:xfrm>
            <a:off x="797255" y="5736054"/>
            <a:ext cx="7543800" cy="382147"/>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b="0" dirty="0">
              <a:solidFill>
                <a:schemeClr val="accent1"/>
              </a:solidFill>
              <a:latin typeface="+mj-lt"/>
            </a:endParaRPr>
          </a:p>
        </p:txBody>
      </p:sp>
      <p:sp>
        <p:nvSpPr>
          <p:cNvPr id="7" name="TextBox 20"/>
          <p:cNvSpPr txBox="1">
            <a:spLocks noChangeArrowheads="1"/>
          </p:cNvSpPr>
          <p:nvPr/>
        </p:nvSpPr>
        <p:spPr bwMode="auto">
          <a:xfrm>
            <a:off x="0" y="6366059"/>
            <a:ext cx="8718332" cy="584775"/>
          </a:xfrm>
          <a:prstGeom prst="rect">
            <a:avLst/>
          </a:prstGeom>
          <a:noFill/>
          <a:ln w="9525">
            <a:noFill/>
            <a:miter lim="800000"/>
            <a:headEnd/>
            <a:tailEnd/>
          </a:ln>
        </p:spPr>
        <p:txBody>
          <a:bodyPr wrap="square">
            <a:spAutoFit/>
          </a:bodyPr>
          <a:lstStyle/>
          <a:p>
            <a:r>
              <a:rPr lang="en-US" sz="1600" u="none" dirty="0">
                <a:latin typeface="+mj-lt"/>
              </a:rPr>
              <a:t>a. Connolly SJ, et al. </a:t>
            </a:r>
            <a:r>
              <a:rPr lang="en-US" sz="1600" i="1" u="none" dirty="0">
                <a:latin typeface="+mj-lt"/>
              </a:rPr>
              <a:t>N Engl J </a:t>
            </a:r>
            <a:r>
              <a:rPr lang="en-US" sz="1600" i="1" u="none" dirty="0" smtClean="0">
                <a:latin typeface="+mj-lt"/>
              </a:rPr>
              <a:t>Med</a:t>
            </a:r>
            <a:r>
              <a:rPr lang="en-US" sz="1600" u="none" dirty="0" smtClean="0">
                <a:latin typeface="+mj-lt"/>
              </a:rPr>
              <a:t>. </a:t>
            </a:r>
            <a:r>
              <a:rPr lang="en-US" sz="1600" u="none" dirty="0">
                <a:latin typeface="+mj-lt"/>
              </a:rPr>
              <a:t>2009;361:1139-</a:t>
            </a:r>
            <a:r>
              <a:rPr lang="en-US" sz="1600" u="none" dirty="0" smtClean="0">
                <a:latin typeface="+mj-lt"/>
              </a:rPr>
              <a:t>1151.</a:t>
            </a:r>
            <a:r>
              <a:rPr lang="en-US" sz="1600" u="none" baseline="30000" dirty="0" smtClean="0">
                <a:latin typeface="+mj-lt"/>
              </a:rPr>
              <a:t>[14]</a:t>
            </a:r>
            <a:r>
              <a:rPr lang="en-US" sz="1600" u="none" dirty="0">
                <a:latin typeface="+mj-lt"/>
              </a:rPr>
              <a:t> </a:t>
            </a:r>
            <a:r>
              <a:rPr lang="en-US" sz="1600" u="none" dirty="0" smtClean="0">
                <a:latin typeface="+mj-lt"/>
              </a:rPr>
              <a:t>b</a:t>
            </a:r>
            <a:r>
              <a:rPr lang="en-US" sz="1600" u="none" dirty="0">
                <a:latin typeface="+mj-lt"/>
              </a:rPr>
              <a:t>. Patel MR, et al.</a:t>
            </a:r>
            <a:r>
              <a:rPr lang="en-US" sz="1600" u="none" dirty="0" smtClean="0">
                <a:latin typeface="+mj-lt"/>
              </a:rPr>
              <a:t> </a:t>
            </a:r>
            <a:r>
              <a:rPr lang="en-US" sz="1600" i="1" u="none" dirty="0" smtClean="0">
                <a:solidFill>
                  <a:srgbClr val="000000"/>
                </a:solidFill>
                <a:latin typeface="+mj-lt"/>
              </a:rPr>
              <a:t>N Engl J Med</a:t>
            </a:r>
            <a:r>
              <a:rPr lang="en-US" sz="1600" u="none" dirty="0" smtClean="0">
                <a:latin typeface="+mj-lt"/>
              </a:rPr>
              <a:t>. </a:t>
            </a:r>
            <a:r>
              <a:rPr lang="en-US" sz="1600" u="none" dirty="0">
                <a:latin typeface="+mj-lt"/>
              </a:rPr>
              <a:t>2011;365:883-</a:t>
            </a:r>
            <a:r>
              <a:rPr lang="en-US" sz="1600" u="none" dirty="0" smtClean="0">
                <a:latin typeface="+mj-lt"/>
              </a:rPr>
              <a:t>891.</a:t>
            </a:r>
            <a:r>
              <a:rPr lang="en-US" sz="1600" u="none" baseline="30000" dirty="0" smtClean="0">
                <a:latin typeface="+mj-lt"/>
              </a:rPr>
              <a:t>[</a:t>
            </a:r>
            <a:r>
              <a:rPr lang="en-US" sz="1600" u="none" baseline="30000" dirty="0">
                <a:latin typeface="+mj-lt"/>
              </a:rPr>
              <a:t>15</a:t>
            </a:r>
            <a:r>
              <a:rPr lang="en-US" sz="1600" u="none" baseline="30000" dirty="0" smtClean="0">
                <a:latin typeface="+mj-lt"/>
              </a:rPr>
              <a:t>] </a:t>
            </a:r>
            <a:r>
              <a:rPr lang="en-US" sz="1600" u="none" baseline="30000" dirty="0">
                <a:latin typeface="+mj-lt"/>
              </a:rPr>
              <a:t> </a:t>
            </a:r>
            <a:r>
              <a:rPr lang="en-US" sz="1600" u="none" dirty="0" smtClean="0">
                <a:latin typeface="+mj-lt"/>
              </a:rPr>
              <a:t>c</a:t>
            </a:r>
            <a:r>
              <a:rPr lang="en-US" sz="1600" u="none" dirty="0">
                <a:latin typeface="+mj-lt"/>
              </a:rPr>
              <a:t>. Granger CB, et al.</a:t>
            </a:r>
            <a:r>
              <a:rPr lang="en-US" sz="1600" u="none" dirty="0" smtClean="0">
                <a:latin typeface="+mj-lt"/>
              </a:rPr>
              <a:t> </a:t>
            </a:r>
            <a:r>
              <a:rPr lang="en-US" sz="1600" i="1" u="none" dirty="0" smtClean="0">
                <a:solidFill>
                  <a:srgbClr val="000000"/>
                </a:solidFill>
                <a:latin typeface="+mj-lt"/>
              </a:rPr>
              <a:t>N Engl J Med</a:t>
            </a:r>
            <a:r>
              <a:rPr lang="en-US" sz="1600" u="none" dirty="0" smtClean="0">
                <a:latin typeface="+mj-lt"/>
              </a:rPr>
              <a:t>. 2011;365:981-992.</a:t>
            </a:r>
            <a:r>
              <a:rPr lang="en-US" sz="1600" u="none" baseline="30000" dirty="0" smtClean="0">
                <a:latin typeface="+mj-lt"/>
              </a:rPr>
              <a:t>[16] </a:t>
            </a:r>
          </a:p>
        </p:txBody>
      </p:sp>
      <p:sp>
        <p:nvSpPr>
          <p:cNvPr id="6" name="TextBox 5"/>
          <p:cNvSpPr txBox="1"/>
          <p:nvPr/>
        </p:nvSpPr>
        <p:spPr>
          <a:xfrm>
            <a:off x="5063317" y="6151747"/>
            <a:ext cx="4080681" cy="307777"/>
          </a:xfrm>
          <a:prstGeom prst="rect">
            <a:avLst/>
          </a:prstGeom>
          <a:noFill/>
        </p:spPr>
        <p:txBody>
          <a:bodyPr wrap="square" rtlCol="0">
            <a:spAutoFit/>
          </a:bodyPr>
          <a:lstStyle/>
          <a:p>
            <a:r>
              <a:rPr lang="en-US" sz="1400" u="none" dirty="0" smtClean="0">
                <a:latin typeface="+mn-lt"/>
              </a:rPr>
              <a:t>* Percent time spent in therapeutic INR range 2-3</a:t>
            </a:r>
            <a:endParaRPr lang="en-US" sz="1400" u="none" dirty="0">
              <a:latin typeface="+mn-lt"/>
            </a:endParaRPr>
          </a:p>
        </p:txBody>
      </p:sp>
    </p:spTree>
    <p:extLst>
      <p:ext uri="{BB962C8B-B14F-4D97-AF65-F5344CB8AC3E}">
        <p14:creationId xmlns:p14="http://schemas.microsoft.com/office/powerpoint/2010/main" val="2398621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6763" y="2714177"/>
            <a:ext cx="7735792" cy="1383620"/>
          </a:xfrm>
          <a:effectLst>
            <a:outerShdw dist="12700" dir="2700000" rotWithShape="0">
              <a:srgbClr val="808080">
                <a:alpha val="17998"/>
              </a:srgbClr>
            </a:outerShdw>
          </a:effectLst>
        </p:spPr>
        <p:txBody>
          <a:bodyPr/>
          <a:lstStyle/>
          <a:p>
            <a:pPr eaLnBrk="1" hangingPunct="1">
              <a:lnSpc>
                <a:spcPct val="100000"/>
              </a:lnSpc>
            </a:pPr>
            <a:r>
              <a:rPr lang="en-CA" altLang="en-US" dirty="0" smtClean="0">
                <a:solidFill>
                  <a:srgbClr val="8E1400"/>
                </a:solidFill>
              </a:rPr>
              <a:t>Clinical Pharmacology of Novel Anticoagulants</a:t>
            </a:r>
            <a:endParaRPr lang="en-CA" altLang="en-US" dirty="0">
              <a:solidFill>
                <a:srgbClr val="8E1400"/>
              </a:solidFill>
            </a:endParaRPr>
          </a:p>
        </p:txBody>
      </p:sp>
      <p:sp>
        <p:nvSpPr>
          <p:cNvPr id="4" name="Rectangle 3"/>
          <p:cNvSpPr>
            <a:spLocks noChangeArrowheads="1"/>
          </p:cNvSpPr>
          <p:nvPr/>
        </p:nvSpPr>
        <p:spPr bwMode="auto">
          <a:xfrm>
            <a:off x="3875964" y="4855154"/>
            <a:ext cx="5281684" cy="1785104"/>
          </a:xfrm>
          <a:prstGeom prst="rect">
            <a:avLst/>
          </a:prstGeom>
          <a:noFill/>
          <a:ln w="9525">
            <a:noFill/>
            <a:miter lim="800000"/>
            <a:headEnd/>
            <a:tailEnd/>
          </a:ln>
        </p:spPr>
        <p:txBody>
          <a:bodyPr wrap="square" anchor="ctr">
            <a:spAutoFit/>
          </a:bodyPr>
          <a:lstStyle/>
          <a:p>
            <a:r>
              <a:rPr lang="en-US" sz="2000" b="1" u="none" dirty="0" smtClean="0">
                <a:latin typeface="Arial" charset="0"/>
                <a:cs typeface="Arial" charset="0"/>
              </a:rPr>
              <a:t>Jeffrey Weitz, MD, FRCP(C)</a:t>
            </a:r>
          </a:p>
          <a:p>
            <a:r>
              <a:rPr lang="en-US" u="none" dirty="0" smtClean="0">
                <a:latin typeface="Arial" charset="0"/>
                <a:cs typeface="Arial" charset="0"/>
              </a:rPr>
              <a:t>Professor of Medicine and Biochemistry</a:t>
            </a:r>
          </a:p>
          <a:p>
            <a:r>
              <a:rPr lang="en-US" u="none" dirty="0" smtClean="0">
                <a:latin typeface="Arial" charset="0"/>
                <a:cs typeface="Arial" charset="0"/>
              </a:rPr>
              <a:t>McMaster University</a:t>
            </a:r>
          </a:p>
          <a:p>
            <a:r>
              <a:rPr lang="en-US" u="none" dirty="0" smtClean="0">
                <a:latin typeface="Arial" charset="0"/>
                <a:cs typeface="Arial" charset="0"/>
              </a:rPr>
              <a:t>Executive Director</a:t>
            </a:r>
          </a:p>
          <a:p>
            <a:r>
              <a:rPr lang="en-US" u="none" dirty="0" smtClean="0">
                <a:latin typeface="Arial" charset="0"/>
                <a:cs typeface="Arial" charset="0"/>
              </a:rPr>
              <a:t>Thrombosis &amp; Atherosclerosis Research Institute</a:t>
            </a:r>
          </a:p>
          <a:p>
            <a:r>
              <a:rPr lang="en-US" u="none" dirty="0" smtClean="0">
                <a:latin typeface="Arial" charset="0"/>
                <a:cs typeface="Arial" charset="0"/>
              </a:rPr>
              <a:t>Hamilton, Ontario, Canada</a:t>
            </a:r>
          </a:p>
        </p:txBody>
      </p:sp>
    </p:spTree>
    <p:extLst>
      <p:ext uri="{BB962C8B-B14F-4D97-AF65-F5344CB8AC3E}">
        <p14:creationId xmlns:p14="http://schemas.microsoft.com/office/powerpoint/2010/main" val="2693131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313870" y="102282"/>
            <a:ext cx="8525330" cy="868362"/>
          </a:xfrm>
        </p:spPr>
        <p:txBody>
          <a:bodyPr/>
          <a:lstStyle/>
          <a:p>
            <a:pPr eaLnBrk="1" hangingPunct="1">
              <a:defRPr/>
            </a:pPr>
            <a:r>
              <a:rPr lang="en-CA" kern="0" dirty="0" smtClean="0">
                <a:ea typeface="+mj-ea"/>
                <a:cs typeface="Arial" pitchFamily="34" charset="0"/>
              </a:rPr>
              <a:t>Limitations of Warfarin</a:t>
            </a:r>
            <a:endParaRPr lang="en-US" sz="2400" dirty="0" smtClean="0">
              <a:ea typeface="MS PGothic" pitchFamily="34" charset="-128"/>
            </a:endParaRPr>
          </a:p>
        </p:txBody>
      </p:sp>
      <p:sp>
        <p:nvSpPr>
          <p:cNvPr id="2" name="Oval 1"/>
          <p:cNvSpPr/>
          <p:nvPr/>
        </p:nvSpPr>
        <p:spPr>
          <a:xfrm>
            <a:off x="2278063" y="1676400"/>
            <a:ext cx="4572000" cy="4038600"/>
          </a:xfrm>
          <a:prstGeom prst="ellipse">
            <a:avLst/>
          </a:prstGeom>
          <a:noFill/>
          <a:ln w="28575">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u="none" dirty="0">
              <a:solidFill>
                <a:schemeClr val="tx1"/>
              </a:solidFill>
              <a:latin typeface="+mj-lt"/>
            </a:endParaRPr>
          </a:p>
        </p:txBody>
      </p:sp>
      <p:cxnSp>
        <p:nvCxnSpPr>
          <p:cNvPr id="5" name="Straight Connector 4"/>
          <p:cNvCxnSpPr>
            <a:stCxn id="2" idx="0"/>
            <a:endCxn id="2" idx="4"/>
          </p:cNvCxnSpPr>
          <p:nvPr/>
        </p:nvCxnSpPr>
        <p:spPr>
          <a:xfrm>
            <a:off x="4564063" y="1676400"/>
            <a:ext cx="0" cy="4038600"/>
          </a:xfrm>
          <a:prstGeom prst="line">
            <a:avLst/>
          </a:prstGeom>
          <a:ln>
            <a:solidFill>
              <a:srgbClr val="8E14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a:stCxn id="2" idx="2"/>
            <a:endCxn id="2" idx="6"/>
          </p:cNvCxnSpPr>
          <p:nvPr/>
        </p:nvCxnSpPr>
        <p:spPr>
          <a:xfrm>
            <a:off x="2278063" y="3695700"/>
            <a:ext cx="4572000" cy="0"/>
          </a:xfrm>
          <a:prstGeom prst="line">
            <a:avLst/>
          </a:prstGeom>
          <a:ln>
            <a:solidFill>
              <a:srgbClr val="8E1400"/>
            </a:solidFill>
          </a:ln>
          <a:effectLst/>
        </p:spPr>
        <p:style>
          <a:lnRef idx="2">
            <a:schemeClr val="accent1"/>
          </a:lnRef>
          <a:fillRef idx="0">
            <a:schemeClr val="accent1"/>
          </a:fillRef>
          <a:effectRef idx="1">
            <a:schemeClr val="accent1"/>
          </a:effectRef>
          <a:fontRef idx="minor">
            <a:schemeClr val="tx1"/>
          </a:fontRef>
        </p:style>
      </p:cxnSp>
      <p:sp>
        <p:nvSpPr>
          <p:cNvPr id="104454" name="TextBox 7"/>
          <p:cNvSpPr txBox="1">
            <a:spLocks noChangeArrowheads="1"/>
          </p:cNvSpPr>
          <p:nvPr/>
        </p:nvSpPr>
        <p:spPr bwMode="auto">
          <a:xfrm>
            <a:off x="3124200" y="2362200"/>
            <a:ext cx="11430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US" altLang="en-US" u="none" dirty="0">
                <a:solidFill>
                  <a:schemeClr val="tx1"/>
                </a:solidFill>
                <a:latin typeface="+mj-lt"/>
              </a:rPr>
              <a:t>Slow onset</a:t>
            </a:r>
          </a:p>
        </p:txBody>
      </p:sp>
      <p:sp>
        <p:nvSpPr>
          <p:cNvPr id="104455" name="TextBox 10"/>
          <p:cNvSpPr txBox="1">
            <a:spLocks noChangeArrowheads="1"/>
          </p:cNvSpPr>
          <p:nvPr/>
        </p:nvSpPr>
        <p:spPr bwMode="auto">
          <a:xfrm>
            <a:off x="4881563" y="2362200"/>
            <a:ext cx="11430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US" altLang="en-US" u="none" dirty="0">
                <a:solidFill>
                  <a:schemeClr val="tx1"/>
                </a:solidFill>
                <a:latin typeface="+mj-lt"/>
              </a:rPr>
              <a:t>Slow offset</a:t>
            </a:r>
          </a:p>
        </p:txBody>
      </p:sp>
      <p:sp>
        <p:nvSpPr>
          <p:cNvPr id="104456" name="TextBox 11"/>
          <p:cNvSpPr txBox="1">
            <a:spLocks noChangeArrowheads="1"/>
          </p:cNvSpPr>
          <p:nvPr/>
        </p:nvSpPr>
        <p:spPr bwMode="auto">
          <a:xfrm>
            <a:off x="2590800" y="3886200"/>
            <a:ext cx="20574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US" altLang="en-US" u="none" dirty="0">
                <a:solidFill>
                  <a:schemeClr val="tx1"/>
                </a:solidFill>
                <a:latin typeface="+mj-lt"/>
              </a:rPr>
              <a:t>Food/drug interactions</a:t>
            </a:r>
          </a:p>
        </p:txBody>
      </p:sp>
      <p:sp>
        <p:nvSpPr>
          <p:cNvPr id="104457" name="TextBox 12"/>
          <p:cNvSpPr txBox="1">
            <a:spLocks noChangeArrowheads="1"/>
          </p:cNvSpPr>
          <p:nvPr/>
        </p:nvSpPr>
        <p:spPr bwMode="auto">
          <a:xfrm>
            <a:off x="4627563" y="3886200"/>
            <a:ext cx="20574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US" altLang="en-US" u="none" dirty="0">
                <a:solidFill>
                  <a:schemeClr val="tx1"/>
                </a:solidFill>
                <a:latin typeface="+mj-lt"/>
              </a:rPr>
              <a:t>Narrow therapeutic window</a:t>
            </a:r>
          </a:p>
        </p:txBody>
      </p:sp>
      <p:cxnSp>
        <p:nvCxnSpPr>
          <p:cNvPr id="10" name="Straight Arrow Connector 9"/>
          <p:cNvCxnSpPr/>
          <p:nvPr/>
        </p:nvCxnSpPr>
        <p:spPr>
          <a:xfrm flipH="1" flipV="1">
            <a:off x="2057400" y="1890713"/>
            <a:ext cx="609600" cy="457200"/>
          </a:xfrm>
          <a:prstGeom prst="straightConnector1">
            <a:avLst/>
          </a:prstGeom>
          <a:ln w="38100">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sp>
        <p:nvSpPr>
          <p:cNvPr id="104459" name="TextBox 13"/>
          <p:cNvSpPr txBox="1">
            <a:spLocks noChangeArrowheads="1"/>
          </p:cNvSpPr>
          <p:nvPr/>
        </p:nvSpPr>
        <p:spPr bwMode="auto">
          <a:xfrm>
            <a:off x="228600" y="1295400"/>
            <a:ext cx="16764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US" altLang="en-US" u="none" dirty="0">
                <a:solidFill>
                  <a:schemeClr val="tx1"/>
                </a:solidFill>
                <a:latin typeface="+mj-lt"/>
              </a:rPr>
              <a:t>Heparin bridging</a:t>
            </a:r>
          </a:p>
        </p:txBody>
      </p:sp>
      <p:cxnSp>
        <p:nvCxnSpPr>
          <p:cNvPr id="17" name="Straight Arrow Connector 16"/>
          <p:cNvCxnSpPr/>
          <p:nvPr/>
        </p:nvCxnSpPr>
        <p:spPr>
          <a:xfrm>
            <a:off x="6500813" y="5029200"/>
            <a:ext cx="614362" cy="533400"/>
          </a:xfrm>
          <a:prstGeom prst="straightConnector1">
            <a:avLst/>
          </a:prstGeom>
          <a:ln w="38100">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6443663" y="1828800"/>
            <a:ext cx="482600" cy="441325"/>
          </a:xfrm>
          <a:prstGeom prst="straightConnector1">
            <a:avLst/>
          </a:prstGeom>
          <a:ln w="38100">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1852613" y="5087938"/>
            <a:ext cx="762000" cy="533400"/>
          </a:xfrm>
          <a:prstGeom prst="straightConnector1">
            <a:avLst/>
          </a:prstGeom>
          <a:ln w="38100">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sp>
        <p:nvSpPr>
          <p:cNvPr id="104463" name="TextBox 25"/>
          <p:cNvSpPr txBox="1">
            <a:spLocks noChangeArrowheads="1"/>
          </p:cNvSpPr>
          <p:nvPr/>
        </p:nvSpPr>
        <p:spPr bwMode="auto">
          <a:xfrm>
            <a:off x="236538" y="5621338"/>
            <a:ext cx="1676400"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US" altLang="en-US" u="none" dirty="0">
                <a:solidFill>
                  <a:schemeClr val="tx1"/>
                </a:solidFill>
                <a:latin typeface="+mj-lt"/>
              </a:rPr>
              <a:t>Variable dosing</a:t>
            </a:r>
          </a:p>
        </p:txBody>
      </p:sp>
      <p:sp>
        <p:nvSpPr>
          <p:cNvPr id="104464" name="TextBox 29"/>
          <p:cNvSpPr txBox="1">
            <a:spLocks noChangeArrowheads="1"/>
          </p:cNvSpPr>
          <p:nvPr/>
        </p:nvSpPr>
        <p:spPr bwMode="auto">
          <a:xfrm>
            <a:off x="6973888" y="5546725"/>
            <a:ext cx="2068512"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US" altLang="en-US" u="none" dirty="0">
                <a:solidFill>
                  <a:schemeClr val="tx1"/>
                </a:solidFill>
                <a:latin typeface="+mj-lt"/>
              </a:rPr>
              <a:t>Frequent monitoring</a:t>
            </a:r>
          </a:p>
        </p:txBody>
      </p:sp>
      <p:sp>
        <p:nvSpPr>
          <p:cNvPr id="104465" name="TextBox 32"/>
          <p:cNvSpPr txBox="1">
            <a:spLocks noChangeArrowheads="1"/>
          </p:cNvSpPr>
          <p:nvPr/>
        </p:nvSpPr>
        <p:spPr bwMode="auto">
          <a:xfrm>
            <a:off x="6864350" y="1279525"/>
            <a:ext cx="2295525" cy="110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US" altLang="en-US" sz="2200" u="none" dirty="0">
                <a:solidFill>
                  <a:schemeClr val="tx1"/>
                </a:solidFill>
                <a:latin typeface="+mj-lt"/>
              </a:rPr>
              <a:t>Complicates peri-procedural management</a:t>
            </a:r>
          </a:p>
        </p:txBody>
      </p:sp>
    </p:spTree>
    <p:extLst>
      <p:ext uri="{BB962C8B-B14F-4D97-AF65-F5344CB8AC3E}">
        <p14:creationId xmlns:p14="http://schemas.microsoft.com/office/powerpoint/2010/main" val="2457454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 y="6570556"/>
            <a:ext cx="8748215" cy="338554"/>
          </a:xfrm>
          <a:prstGeom prst="rect">
            <a:avLst/>
          </a:prstGeom>
          <a:noFill/>
        </p:spPr>
        <p:txBody>
          <a:bodyPr wrap="square" rtlCol="0">
            <a:spAutoFit/>
          </a:bodyPr>
          <a:lstStyle/>
          <a:p>
            <a:r>
              <a:rPr lang="en-GB" altLang="en-US" sz="1600" u="none" dirty="0">
                <a:latin typeface="Arial" charset="0"/>
              </a:rPr>
              <a:t>Parekh </a:t>
            </a:r>
            <a:r>
              <a:rPr lang="en-GB" altLang="en-US" sz="1600" u="none" dirty="0" smtClean="0">
                <a:latin typeface="Arial" charset="0"/>
              </a:rPr>
              <a:t>A, </a:t>
            </a:r>
            <a:r>
              <a:rPr lang="en-GB" altLang="en-US" sz="1600" u="none" dirty="0">
                <a:latin typeface="Arial" charset="0"/>
              </a:rPr>
              <a:t>et al. </a:t>
            </a:r>
            <a:r>
              <a:rPr lang="en-GB" altLang="en-US" sz="1600" i="1" u="none" dirty="0" smtClean="0">
                <a:latin typeface="Arial" charset="0"/>
              </a:rPr>
              <a:t>Circulation.</a:t>
            </a:r>
            <a:r>
              <a:rPr lang="en-GB" altLang="en-US" sz="1600" u="none" dirty="0" smtClean="0">
                <a:latin typeface="Arial" charset="0"/>
              </a:rPr>
              <a:t> </a:t>
            </a:r>
            <a:r>
              <a:rPr lang="en-GB" altLang="en-US" sz="1600" u="none" dirty="0">
                <a:latin typeface="Arial" charset="0"/>
              </a:rPr>
              <a:t>2006;114:e513-</a:t>
            </a:r>
            <a:r>
              <a:rPr lang="en-GB" altLang="en-US" sz="1600" u="none" dirty="0" smtClean="0">
                <a:latin typeface="Arial" charset="0"/>
              </a:rPr>
              <a:t>e514.</a:t>
            </a:r>
            <a:r>
              <a:rPr lang="en-GB" altLang="en-US" sz="1600" u="none" baseline="30000" dirty="0" smtClean="0">
                <a:latin typeface="Arial" charset="0"/>
              </a:rPr>
              <a:t>[</a:t>
            </a:r>
            <a:r>
              <a:rPr lang="en-GB" altLang="en-US" sz="1600" u="none" baseline="30000" dirty="0">
                <a:latin typeface="Arial" charset="0"/>
              </a:rPr>
              <a:t>1]</a:t>
            </a:r>
            <a:endParaRPr lang="en-GB" altLang="en-US" sz="1600" u="none" dirty="0">
              <a:latin typeface="Arial" charset="0"/>
            </a:endParaRPr>
          </a:p>
        </p:txBody>
      </p:sp>
      <p:sp>
        <p:nvSpPr>
          <p:cNvPr id="8" name="TextBox 7"/>
          <p:cNvSpPr txBox="1"/>
          <p:nvPr/>
        </p:nvSpPr>
        <p:spPr>
          <a:xfrm>
            <a:off x="300249" y="185678"/>
            <a:ext cx="8748215" cy="1754326"/>
          </a:xfrm>
          <a:prstGeom prst="rect">
            <a:avLst/>
          </a:prstGeom>
          <a:noFill/>
        </p:spPr>
        <p:txBody>
          <a:bodyPr wrap="square" rtlCol="0">
            <a:spAutoFit/>
          </a:bodyPr>
          <a:lstStyle/>
          <a:p>
            <a:pPr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none" dirty="0">
                <a:solidFill>
                  <a:schemeClr val="accent1"/>
                </a:solidFill>
                <a:latin typeface="+mj-lt"/>
              </a:rPr>
              <a:t>Transesophageal Echocardiography Depicting a Left Atrium Appendage Thrombus</a:t>
            </a: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6498"/>
          <a:stretch/>
        </p:blipFill>
        <p:spPr bwMode="auto">
          <a:xfrm>
            <a:off x="1274243" y="2205858"/>
            <a:ext cx="6161591" cy="41489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bwMode="auto">
          <a:xfrm>
            <a:off x="1274243" y="2205858"/>
            <a:ext cx="601854" cy="60171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2398621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2590800" y="2895600"/>
            <a:ext cx="350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3" name="Line 3"/>
          <p:cNvSpPr>
            <a:spLocks noChangeShapeType="1"/>
          </p:cNvSpPr>
          <p:nvPr/>
        </p:nvSpPr>
        <p:spPr bwMode="auto">
          <a:xfrm>
            <a:off x="6096000" y="2895600"/>
            <a:ext cx="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4" name="Line 5"/>
          <p:cNvSpPr>
            <a:spLocks noChangeShapeType="1"/>
          </p:cNvSpPr>
          <p:nvPr/>
        </p:nvSpPr>
        <p:spPr bwMode="auto">
          <a:xfrm>
            <a:off x="2590800" y="2895600"/>
            <a:ext cx="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5" name="Text Box 7"/>
          <p:cNvSpPr txBox="1">
            <a:spLocks noChangeArrowheads="1"/>
          </p:cNvSpPr>
          <p:nvPr/>
        </p:nvSpPr>
        <p:spPr bwMode="auto">
          <a:xfrm>
            <a:off x="1547007" y="3523017"/>
            <a:ext cx="2045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US" altLang="en-US" u="none" dirty="0">
                <a:solidFill>
                  <a:schemeClr val="tx1"/>
                </a:solidFill>
                <a:latin typeface="+mj-lt"/>
              </a:rPr>
              <a:t> </a:t>
            </a:r>
            <a:r>
              <a:rPr lang="en-US" altLang="en-US" sz="3200" u="none" dirty="0">
                <a:solidFill>
                  <a:schemeClr val="tx1"/>
                </a:solidFill>
                <a:latin typeface="+mj-lt"/>
              </a:rPr>
              <a:t>Factor Xa</a:t>
            </a:r>
          </a:p>
        </p:txBody>
      </p:sp>
      <p:sp>
        <p:nvSpPr>
          <p:cNvPr id="6" name="Text Box 8"/>
          <p:cNvSpPr txBox="1">
            <a:spLocks noChangeArrowheads="1"/>
          </p:cNvSpPr>
          <p:nvPr/>
        </p:nvSpPr>
        <p:spPr bwMode="auto">
          <a:xfrm>
            <a:off x="5138846" y="3523018"/>
            <a:ext cx="1914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US" altLang="en-US" sz="3200" u="none" dirty="0">
                <a:solidFill>
                  <a:schemeClr val="tx1"/>
                </a:solidFill>
                <a:latin typeface="+mj-lt"/>
              </a:rPr>
              <a:t>Thrombin</a:t>
            </a:r>
          </a:p>
        </p:txBody>
      </p:sp>
      <p:sp>
        <p:nvSpPr>
          <p:cNvPr id="7" name="Line 12"/>
          <p:cNvSpPr>
            <a:spLocks noChangeShapeType="1"/>
          </p:cNvSpPr>
          <p:nvPr/>
        </p:nvSpPr>
        <p:spPr bwMode="auto">
          <a:xfrm>
            <a:off x="4267200" y="1676400"/>
            <a:ext cx="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8" name="Line 13"/>
          <p:cNvSpPr>
            <a:spLocks noChangeShapeType="1"/>
          </p:cNvSpPr>
          <p:nvPr/>
        </p:nvSpPr>
        <p:spPr bwMode="auto">
          <a:xfrm>
            <a:off x="1447799" y="4114800"/>
            <a:ext cx="22567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9" name="Text Box 18"/>
          <p:cNvSpPr txBox="1">
            <a:spLocks noChangeArrowheads="1"/>
          </p:cNvSpPr>
          <p:nvPr/>
        </p:nvSpPr>
        <p:spPr bwMode="auto">
          <a:xfrm>
            <a:off x="1178256" y="4267200"/>
            <a:ext cx="2819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US" altLang="en-US" sz="3200" u="none" dirty="0">
                <a:solidFill>
                  <a:schemeClr val="tx1"/>
                </a:solidFill>
                <a:latin typeface="+mj-lt"/>
              </a:rPr>
              <a:t>Rivaroxaban</a:t>
            </a:r>
          </a:p>
          <a:p>
            <a:pPr algn="ctr" eaLnBrk="1" hangingPunct="1">
              <a:spcBef>
                <a:spcPct val="0"/>
              </a:spcBef>
              <a:buClrTx/>
              <a:buFontTx/>
              <a:buNone/>
            </a:pPr>
            <a:r>
              <a:rPr lang="en-US" altLang="en-US" sz="3200" u="none" dirty="0">
                <a:solidFill>
                  <a:schemeClr val="tx1"/>
                </a:solidFill>
                <a:latin typeface="+mj-lt"/>
              </a:rPr>
              <a:t>Apixaban</a:t>
            </a:r>
          </a:p>
          <a:p>
            <a:pPr algn="ctr" eaLnBrk="1" hangingPunct="1">
              <a:spcBef>
                <a:spcPct val="0"/>
              </a:spcBef>
              <a:buClrTx/>
              <a:buFontTx/>
              <a:buNone/>
            </a:pPr>
            <a:r>
              <a:rPr lang="en-US" altLang="en-US" sz="3200" u="none" dirty="0">
                <a:solidFill>
                  <a:schemeClr val="tx1"/>
                </a:solidFill>
                <a:latin typeface="+mj-lt"/>
              </a:rPr>
              <a:t>Edoxaban</a:t>
            </a:r>
          </a:p>
        </p:txBody>
      </p:sp>
      <p:sp>
        <p:nvSpPr>
          <p:cNvPr id="10" name="Text Box 19"/>
          <p:cNvSpPr txBox="1">
            <a:spLocks noChangeArrowheads="1"/>
          </p:cNvSpPr>
          <p:nvPr/>
        </p:nvSpPr>
        <p:spPr bwMode="auto">
          <a:xfrm>
            <a:off x="4914899" y="4259239"/>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US" altLang="en-US" sz="3200" u="none" dirty="0">
                <a:solidFill>
                  <a:schemeClr val="tx1"/>
                </a:solidFill>
                <a:latin typeface="+mj-lt"/>
              </a:rPr>
              <a:t>Dabigatran</a:t>
            </a:r>
          </a:p>
        </p:txBody>
      </p:sp>
      <p:sp>
        <p:nvSpPr>
          <p:cNvPr id="11" name="Text Box 20"/>
          <p:cNvSpPr txBox="1">
            <a:spLocks noChangeArrowheads="1"/>
          </p:cNvSpPr>
          <p:nvPr/>
        </p:nvSpPr>
        <p:spPr bwMode="auto">
          <a:xfrm>
            <a:off x="316457" y="183454"/>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eaLnBrk="1" hangingPunct="1">
              <a:spcBef>
                <a:spcPct val="50000"/>
              </a:spcBef>
              <a:buClrTx/>
              <a:buFontTx/>
              <a:buNone/>
            </a:pPr>
            <a:r>
              <a:rPr lang="en-US" altLang="en-US" sz="3600" b="1" u="none" dirty="0">
                <a:solidFill>
                  <a:schemeClr val="accent1"/>
                </a:solidFill>
                <a:latin typeface="+mj-lt"/>
              </a:rPr>
              <a:t>New Oral Anticoagulants</a:t>
            </a:r>
          </a:p>
        </p:txBody>
      </p:sp>
      <p:sp>
        <p:nvSpPr>
          <p:cNvPr id="12" name="Line 13"/>
          <p:cNvSpPr>
            <a:spLocks noChangeShapeType="1"/>
          </p:cNvSpPr>
          <p:nvPr/>
        </p:nvSpPr>
        <p:spPr bwMode="auto">
          <a:xfrm>
            <a:off x="4967643" y="4112526"/>
            <a:ext cx="22567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Tree>
    <p:extLst>
      <p:ext uri="{BB962C8B-B14F-4D97-AF65-F5344CB8AC3E}">
        <p14:creationId xmlns:p14="http://schemas.microsoft.com/office/powerpoint/2010/main" val="2952595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126" y="152047"/>
            <a:ext cx="8894762" cy="752475"/>
          </a:xfrm>
        </p:spPr>
        <p:txBody>
          <a:bodyPr/>
          <a:lstStyle/>
          <a:p>
            <a:r>
              <a:rPr lang="en-US" altLang="en-US" dirty="0" smtClean="0">
                <a:cs typeface="Arial" pitchFamily="34" charset="0"/>
              </a:rPr>
              <a:t>Targets of New Oral Anticoagulants</a:t>
            </a:r>
          </a:p>
        </p:txBody>
      </p:sp>
      <p:sp>
        <p:nvSpPr>
          <p:cNvPr id="3" name="Line 5"/>
          <p:cNvSpPr>
            <a:spLocks noChangeShapeType="1"/>
          </p:cNvSpPr>
          <p:nvPr/>
        </p:nvSpPr>
        <p:spPr bwMode="auto">
          <a:xfrm>
            <a:off x="5385820" y="1877778"/>
            <a:ext cx="636587" cy="611188"/>
          </a:xfrm>
          <a:prstGeom prst="line">
            <a:avLst/>
          </a:prstGeom>
          <a:noFill/>
          <a:ln w="762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u="none" dirty="0">
              <a:latin typeface="+mj-lt"/>
            </a:endParaRPr>
          </a:p>
        </p:txBody>
      </p:sp>
      <p:sp>
        <p:nvSpPr>
          <p:cNvPr id="4" name="Line 6"/>
          <p:cNvSpPr>
            <a:spLocks noChangeShapeType="1"/>
          </p:cNvSpPr>
          <p:nvPr/>
        </p:nvSpPr>
        <p:spPr bwMode="auto">
          <a:xfrm flipH="1">
            <a:off x="4464807" y="1873213"/>
            <a:ext cx="663575" cy="630238"/>
          </a:xfrm>
          <a:prstGeom prst="line">
            <a:avLst/>
          </a:prstGeom>
          <a:noFill/>
          <a:ln w="762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u="none" dirty="0">
              <a:latin typeface="+mj-lt"/>
            </a:endParaRPr>
          </a:p>
        </p:txBody>
      </p:sp>
      <p:sp>
        <p:nvSpPr>
          <p:cNvPr id="5" name="Text Box 8"/>
          <p:cNvSpPr txBox="1">
            <a:spLocks noChangeArrowheads="1"/>
          </p:cNvSpPr>
          <p:nvPr/>
        </p:nvSpPr>
        <p:spPr bwMode="auto">
          <a:xfrm>
            <a:off x="5406397" y="4215716"/>
            <a:ext cx="10727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AU" altLang="en-US" sz="1600" b="1" u="none" dirty="0">
                <a:solidFill>
                  <a:schemeClr val="tx1"/>
                </a:solidFill>
                <a:latin typeface="+mj-lt"/>
              </a:rPr>
              <a:t>Common</a:t>
            </a:r>
          </a:p>
          <a:p>
            <a:pPr algn="ctr" eaLnBrk="1" hangingPunct="1">
              <a:spcBef>
                <a:spcPct val="0"/>
              </a:spcBef>
              <a:buClrTx/>
              <a:buFontTx/>
              <a:buNone/>
            </a:pPr>
            <a:r>
              <a:rPr lang="en-AU" altLang="en-US" sz="1600" b="1" u="none" dirty="0">
                <a:solidFill>
                  <a:schemeClr val="tx1"/>
                </a:solidFill>
                <a:latin typeface="+mj-lt"/>
              </a:rPr>
              <a:t>Pathway</a:t>
            </a:r>
          </a:p>
        </p:txBody>
      </p:sp>
      <p:sp>
        <p:nvSpPr>
          <p:cNvPr id="6" name="Line 9"/>
          <p:cNvSpPr>
            <a:spLocks noChangeShapeType="1"/>
          </p:cNvSpPr>
          <p:nvPr/>
        </p:nvSpPr>
        <p:spPr bwMode="auto">
          <a:xfrm>
            <a:off x="3349625" y="1944026"/>
            <a:ext cx="1828800" cy="1287462"/>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u="none" dirty="0">
              <a:latin typeface="+mj-lt"/>
            </a:endParaRPr>
          </a:p>
        </p:txBody>
      </p:sp>
      <p:sp>
        <p:nvSpPr>
          <p:cNvPr id="7" name="Line 10"/>
          <p:cNvSpPr>
            <a:spLocks noChangeShapeType="1"/>
          </p:cNvSpPr>
          <p:nvPr/>
        </p:nvSpPr>
        <p:spPr bwMode="auto">
          <a:xfrm flipH="1">
            <a:off x="5157589" y="2465342"/>
            <a:ext cx="1001712" cy="752475"/>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u="none" dirty="0">
              <a:latin typeface="+mj-lt"/>
            </a:endParaRPr>
          </a:p>
        </p:txBody>
      </p:sp>
      <p:sp>
        <p:nvSpPr>
          <p:cNvPr id="8" name="Text Box 11"/>
          <p:cNvSpPr txBox="1">
            <a:spLocks noChangeArrowheads="1"/>
          </p:cNvSpPr>
          <p:nvPr/>
        </p:nvSpPr>
        <p:spPr bwMode="auto">
          <a:xfrm>
            <a:off x="4292526" y="1930378"/>
            <a:ext cx="5681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AU" altLang="en-US" sz="2000" b="1" u="none" dirty="0">
                <a:solidFill>
                  <a:schemeClr val="tx1"/>
                </a:solidFill>
                <a:latin typeface="+mj-lt"/>
              </a:rPr>
              <a:t>IX</a:t>
            </a:r>
          </a:p>
        </p:txBody>
      </p:sp>
      <p:sp>
        <p:nvSpPr>
          <p:cNvPr id="10" name="Text Box 21"/>
          <p:cNvSpPr txBox="1">
            <a:spLocks noChangeArrowheads="1"/>
          </p:cNvSpPr>
          <p:nvPr/>
        </p:nvSpPr>
        <p:spPr bwMode="auto">
          <a:xfrm>
            <a:off x="3609584" y="2818076"/>
            <a:ext cx="5677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AU" altLang="en-US" sz="2000" b="1" u="none" dirty="0">
                <a:solidFill>
                  <a:schemeClr val="tx1"/>
                </a:solidFill>
                <a:latin typeface="+mj-lt"/>
              </a:rPr>
              <a:t>VIII</a:t>
            </a:r>
          </a:p>
        </p:txBody>
      </p:sp>
      <p:sp>
        <p:nvSpPr>
          <p:cNvPr id="11" name="Text Box 22"/>
          <p:cNvSpPr txBox="1">
            <a:spLocks noChangeArrowheads="1"/>
          </p:cNvSpPr>
          <p:nvPr/>
        </p:nvSpPr>
        <p:spPr bwMode="auto">
          <a:xfrm>
            <a:off x="4874572" y="3734748"/>
            <a:ext cx="623890"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AU" altLang="en-US" sz="2800" b="1" u="none" dirty="0">
                <a:solidFill>
                  <a:schemeClr val="tx1"/>
                </a:solidFill>
                <a:latin typeface="+mj-lt"/>
              </a:rPr>
              <a:t>Xa</a:t>
            </a:r>
          </a:p>
        </p:txBody>
      </p:sp>
      <p:sp>
        <p:nvSpPr>
          <p:cNvPr id="12" name="Line 23"/>
          <p:cNvSpPr>
            <a:spLocks noChangeShapeType="1"/>
          </p:cNvSpPr>
          <p:nvPr/>
        </p:nvSpPr>
        <p:spPr bwMode="auto">
          <a:xfrm flipH="1" flipV="1">
            <a:off x="4170362" y="3015566"/>
            <a:ext cx="704209" cy="0"/>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u="none" dirty="0">
              <a:latin typeface="+mj-lt"/>
            </a:endParaRPr>
          </a:p>
        </p:txBody>
      </p:sp>
      <p:sp>
        <p:nvSpPr>
          <p:cNvPr id="13" name="Text Box 24"/>
          <p:cNvSpPr txBox="1">
            <a:spLocks noChangeArrowheads="1"/>
          </p:cNvSpPr>
          <p:nvPr/>
        </p:nvSpPr>
        <p:spPr bwMode="auto">
          <a:xfrm>
            <a:off x="4335793" y="4765322"/>
            <a:ext cx="1601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r" eaLnBrk="1" hangingPunct="1">
              <a:spcBef>
                <a:spcPct val="0"/>
              </a:spcBef>
              <a:buClrTx/>
              <a:buFontTx/>
              <a:buNone/>
            </a:pPr>
            <a:r>
              <a:rPr lang="en-AU" altLang="en-US" b="1" u="none" dirty="0">
                <a:solidFill>
                  <a:schemeClr val="tx1"/>
                </a:solidFill>
                <a:latin typeface="+mj-lt"/>
              </a:rPr>
              <a:t>Thrombin</a:t>
            </a:r>
          </a:p>
        </p:txBody>
      </p:sp>
      <p:pic>
        <p:nvPicPr>
          <p:cNvPr id="14" name="Picture 25" descr="CLO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4725" y="5612648"/>
            <a:ext cx="8429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26"/>
          <p:cNvSpPr>
            <a:spLocks noChangeShapeType="1"/>
          </p:cNvSpPr>
          <p:nvPr/>
        </p:nvSpPr>
        <p:spPr bwMode="auto">
          <a:xfrm flipH="1">
            <a:off x="4738710" y="6021253"/>
            <a:ext cx="720725"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u="none" dirty="0">
              <a:latin typeface="+mj-lt"/>
            </a:endParaRPr>
          </a:p>
        </p:txBody>
      </p:sp>
      <p:sp>
        <p:nvSpPr>
          <p:cNvPr id="16" name="Text Box 28"/>
          <p:cNvSpPr txBox="1">
            <a:spLocks noChangeArrowheads="1"/>
          </p:cNvSpPr>
          <p:nvPr/>
        </p:nvSpPr>
        <p:spPr bwMode="auto">
          <a:xfrm>
            <a:off x="5421461" y="5768223"/>
            <a:ext cx="10855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US" altLang="en-US" sz="2800" u="none" dirty="0">
                <a:solidFill>
                  <a:schemeClr val="tx1"/>
                </a:solidFill>
                <a:latin typeface="+mj-lt"/>
              </a:rPr>
              <a:t>Fibrin</a:t>
            </a:r>
          </a:p>
        </p:txBody>
      </p:sp>
      <p:sp>
        <p:nvSpPr>
          <p:cNvPr id="17" name="Text Box 34"/>
          <p:cNvSpPr txBox="1">
            <a:spLocks noChangeArrowheads="1"/>
          </p:cNvSpPr>
          <p:nvPr/>
        </p:nvSpPr>
        <p:spPr bwMode="auto">
          <a:xfrm>
            <a:off x="534633" y="5014228"/>
            <a:ext cx="16017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AU" altLang="en-US" b="1" u="none" dirty="0">
                <a:solidFill>
                  <a:schemeClr val="tx1"/>
                </a:solidFill>
                <a:latin typeface="+mj-lt"/>
              </a:rPr>
              <a:t>Thrombin</a:t>
            </a:r>
          </a:p>
          <a:p>
            <a:pPr algn="ctr" eaLnBrk="1" hangingPunct="1">
              <a:spcBef>
                <a:spcPct val="0"/>
              </a:spcBef>
              <a:buClrTx/>
              <a:buFontTx/>
              <a:buNone/>
            </a:pPr>
            <a:r>
              <a:rPr lang="en-AU" altLang="en-US" b="1" u="none" dirty="0">
                <a:solidFill>
                  <a:schemeClr val="tx1"/>
                </a:solidFill>
                <a:latin typeface="+mj-lt"/>
              </a:rPr>
              <a:t>Activity</a:t>
            </a:r>
          </a:p>
        </p:txBody>
      </p:sp>
      <p:sp>
        <p:nvSpPr>
          <p:cNvPr id="18" name="Text Box 35"/>
          <p:cNvSpPr txBox="1">
            <a:spLocks noChangeArrowheads="1"/>
          </p:cNvSpPr>
          <p:nvPr/>
        </p:nvSpPr>
        <p:spPr bwMode="auto">
          <a:xfrm>
            <a:off x="2836202" y="1418511"/>
            <a:ext cx="1140057"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AU" altLang="en-US" sz="2000" b="1" u="none" dirty="0" smtClean="0">
                <a:solidFill>
                  <a:schemeClr val="tx1"/>
                </a:solidFill>
                <a:latin typeface="+mj-lt"/>
              </a:rPr>
              <a:t>Contact</a:t>
            </a:r>
            <a:endParaRPr lang="en-AU" altLang="en-US" sz="2000" b="1" u="none" dirty="0">
              <a:solidFill>
                <a:schemeClr val="tx1"/>
              </a:solidFill>
              <a:latin typeface="+mj-lt"/>
            </a:endParaRPr>
          </a:p>
        </p:txBody>
      </p:sp>
      <p:sp>
        <p:nvSpPr>
          <p:cNvPr id="19" name="Text Box 36"/>
          <p:cNvSpPr txBox="1">
            <a:spLocks noChangeArrowheads="1"/>
          </p:cNvSpPr>
          <p:nvPr/>
        </p:nvSpPr>
        <p:spPr bwMode="auto">
          <a:xfrm>
            <a:off x="346280" y="2860033"/>
            <a:ext cx="19784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AU" altLang="en-US" b="1" u="none" dirty="0">
                <a:solidFill>
                  <a:schemeClr val="tx1"/>
                </a:solidFill>
                <a:latin typeface="+mj-lt"/>
              </a:rPr>
              <a:t>Propagation</a:t>
            </a:r>
          </a:p>
          <a:p>
            <a:pPr algn="ctr" eaLnBrk="1" hangingPunct="1">
              <a:spcBef>
                <a:spcPct val="0"/>
              </a:spcBef>
              <a:buClrTx/>
              <a:buFontTx/>
              <a:buNone/>
            </a:pPr>
            <a:r>
              <a:rPr lang="en-AU" altLang="en-US" b="1" u="none" dirty="0">
                <a:solidFill>
                  <a:schemeClr val="tx1"/>
                </a:solidFill>
                <a:latin typeface="+mj-lt"/>
              </a:rPr>
              <a:t>Phase</a:t>
            </a:r>
          </a:p>
        </p:txBody>
      </p:sp>
      <p:sp>
        <p:nvSpPr>
          <p:cNvPr id="20" name="Text Box 37"/>
          <p:cNvSpPr txBox="1">
            <a:spLocks noChangeArrowheads="1"/>
          </p:cNvSpPr>
          <p:nvPr/>
        </p:nvSpPr>
        <p:spPr bwMode="auto">
          <a:xfrm>
            <a:off x="4681944" y="2382770"/>
            <a:ext cx="936475"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US" altLang="en-US" sz="1600" b="1" u="none" dirty="0">
                <a:solidFill>
                  <a:schemeClr val="tx1"/>
                </a:solidFill>
                <a:latin typeface="+mj-lt"/>
              </a:rPr>
              <a:t>Platelet</a:t>
            </a:r>
          </a:p>
          <a:p>
            <a:pPr algn="ctr" eaLnBrk="1" hangingPunct="1">
              <a:spcBef>
                <a:spcPct val="0"/>
              </a:spcBef>
              <a:buClrTx/>
              <a:buFontTx/>
              <a:buNone/>
            </a:pPr>
            <a:r>
              <a:rPr lang="en-US" altLang="en-US" sz="1600" b="1" u="none" dirty="0">
                <a:solidFill>
                  <a:schemeClr val="tx1"/>
                </a:solidFill>
                <a:latin typeface="+mj-lt"/>
              </a:rPr>
              <a:t>Surface</a:t>
            </a:r>
          </a:p>
        </p:txBody>
      </p:sp>
      <p:sp>
        <p:nvSpPr>
          <p:cNvPr id="22" name="Text Box 75"/>
          <p:cNvSpPr txBox="1">
            <a:spLocks noChangeArrowheads="1"/>
          </p:cNvSpPr>
          <p:nvPr/>
        </p:nvSpPr>
        <p:spPr bwMode="auto">
          <a:xfrm>
            <a:off x="2872270" y="5768223"/>
            <a:ext cx="18870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r" eaLnBrk="1" hangingPunct="1">
              <a:spcBef>
                <a:spcPct val="0"/>
              </a:spcBef>
              <a:buClrTx/>
              <a:buFontTx/>
              <a:buNone/>
            </a:pPr>
            <a:r>
              <a:rPr lang="en-US" altLang="en-US" sz="2800" u="none" dirty="0">
                <a:solidFill>
                  <a:schemeClr val="tx1"/>
                </a:solidFill>
                <a:latin typeface="+mj-lt"/>
              </a:rPr>
              <a:t>Fibrinogen</a:t>
            </a:r>
          </a:p>
        </p:txBody>
      </p:sp>
      <p:cxnSp>
        <p:nvCxnSpPr>
          <p:cNvPr id="23" name="Straight Arrow Connector 26"/>
          <p:cNvCxnSpPr>
            <a:cxnSpLocks noChangeShapeType="1"/>
          </p:cNvCxnSpPr>
          <p:nvPr/>
        </p:nvCxnSpPr>
        <p:spPr bwMode="auto">
          <a:xfrm rot="16200000" flipH="1">
            <a:off x="4892675" y="3448998"/>
            <a:ext cx="571500" cy="0"/>
          </a:xfrm>
          <a:prstGeom prst="straightConnector1">
            <a:avLst/>
          </a:prstGeom>
          <a:noFill/>
          <a:ln w="762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4" name="Straight Arrow Connector 27"/>
          <p:cNvCxnSpPr>
            <a:cxnSpLocks noChangeShapeType="1"/>
          </p:cNvCxnSpPr>
          <p:nvPr/>
        </p:nvCxnSpPr>
        <p:spPr bwMode="auto">
          <a:xfrm rot="16200000" flipH="1">
            <a:off x="4964112" y="4558308"/>
            <a:ext cx="428625" cy="0"/>
          </a:xfrm>
          <a:prstGeom prst="straightConnector1">
            <a:avLst/>
          </a:prstGeom>
          <a:noFill/>
          <a:ln w="762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 name="Line 26"/>
          <p:cNvSpPr>
            <a:spLocks noChangeShapeType="1"/>
          </p:cNvSpPr>
          <p:nvPr/>
        </p:nvSpPr>
        <p:spPr bwMode="auto">
          <a:xfrm flipH="1">
            <a:off x="6498232" y="6024428"/>
            <a:ext cx="720725"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u="none" dirty="0">
              <a:latin typeface="+mj-lt"/>
            </a:endParaRPr>
          </a:p>
        </p:txBody>
      </p:sp>
      <p:grpSp>
        <p:nvGrpSpPr>
          <p:cNvPr id="39" name="Group 38"/>
          <p:cNvGrpSpPr/>
          <p:nvPr/>
        </p:nvGrpSpPr>
        <p:grpSpPr>
          <a:xfrm>
            <a:off x="5644797" y="3485157"/>
            <a:ext cx="3000376" cy="1015663"/>
            <a:chOff x="5535613" y="3362325"/>
            <a:chExt cx="3000376" cy="1015663"/>
          </a:xfrm>
        </p:grpSpPr>
        <p:sp>
          <p:nvSpPr>
            <p:cNvPr id="26" name="Text Box 59"/>
            <p:cNvSpPr txBox="1">
              <a:spLocks noChangeArrowheads="1"/>
            </p:cNvSpPr>
            <p:nvPr/>
          </p:nvSpPr>
          <p:spPr bwMode="auto">
            <a:xfrm>
              <a:off x="6807201" y="3362325"/>
              <a:ext cx="1728788" cy="1015663"/>
            </a:xfrm>
            <a:prstGeom prst="rect">
              <a:avLst/>
            </a:prstGeom>
            <a:solidFill>
              <a:srgbClr val="8E1400"/>
            </a:solidFill>
            <a:ln>
              <a:noFill/>
            </a:ln>
            <a:effectLst/>
            <a:extLst/>
          </p:spPr>
          <p:txBody>
            <a:bodyPr wrap="square">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GB" altLang="en-US" sz="2000" b="1" u="none" dirty="0">
                  <a:solidFill>
                    <a:schemeClr val="bg1"/>
                  </a:solidFill>
                  <a:latin typeface="+mj-lt"/>
                </a:rPr>
                <a:t>Apixaban</a:t>
              </a:r>
              <a:endParaRPr lang="en-GB" altLang="en-US" sz="1000" b="1" u="none" dirty="0">
                <a:solidFill>
                  <a:schemeClr val="bg1"/>
                </a:solidFill>
                <a:latin typeface="+mj-lt"/>
              </a:endParaRPr>
            </a:p>
            <a:p>
              <a:pPr algn="ctr" eaLnBrk="1" hangingPunct="1">
                <a:spcBef>
                  <a:spcPct val="0"/>
                </a:spcBef>
                <a:buClrTx/>
                <a:buFontTx/>
                <a:buNone/>
              </a:pPr>
              <a:r>
                <a:rPr lang="en-GB" altLang="en-US" sz="2000" b="1" u="none" dirty="0">
                  <a:solidFill>
                    <a:schemeClr val="bg1"/>
                  </a:solidFill>
                  <a:latin typeface="+mj-lt"/>
                </a:rPr>
                <a:t>Rivaroxaban</a:t>
              </a:r>
            </a:p>
            <a:p>
              <a:pPr algn="ctr" eaLnBrk="1" hangingPunct="1">
                <a:spcBef>
                  <a:spcPct val="0"/>
                </a:spcBef>
                <a:buClrTx/>
                <a:buFontTx/>
                <a:buNone/>
              </a:pPr>
              <a:r>
                <a:rPr lang="en-GB" altLang="en-US" sz="2000" b="1" u="none" dirty="0">
                  <a:solidFill>
                    <a:schemeClr val="bg1"/>
                  </a:solidFill>
                  <a:latin typeface="+mj-lt"/>
                </a:rPr>
                <a:t>Edoxaban</a:t>
              </a:r>
            </a:p>
          </p:txBody>
        </p:sp>
        <p:sp>
          <p:nvSpPr>
            <p:cNvPr id="27" name="Line 60"/>
            <p:cNvSpPr>
              <a:spLocks noChangeShapeType="1"/>
            </p:cNvSpPr>
            <p:nvPr/>
          </p:nvSpPr>
          <p:spPr bwMode="auto">
            <a:xfrm flipH="1" flipV="1">
              <a:off x="5535613" y="3897313"/>
              <a:ext cx="1358900" cy="0"/>
            </a:xfrm>
            <a:prstGeom prst="line">
              <a:avLst/>
            </a:prstGeom>
            <a:noFill/>
            <a:ln w="57150">
              <a:solidFill>
                <a:srgbClr val="8E14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u="none" dirty="0">
                <a:latin typeface="+mj-lt"/>
              </a:endParaRPr>
            </a:p>
          </p:txBody>
        </p:sp>
      </p:grpSp>
      <p:sp>
        <p:nvSpPr>
          <p:cNvPr id="29" name="Line 62"/>
          <p:cNvSpPr>
            <a:spLocks noChangeShapeType="1"/>
          </p:cNvSpPr>
          <p:nvPr/>
        </p:nvSpPr>
        <p:spPr bwMode="auto">
          <a:xfrm flipH="1" flipV="1">
            <a:off x="3678236" y="3671203"/>
            <a:ext cx="1149501" cy="321785"/>
          </a:xfrm>
          <a:prstGeom prst="line">
            <a:avLst/>
          </a:prstGeom>
          <a:noFill/>
          <a:ln w="5715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30" name="Line 64"/>
          <p:cNvSpPr>
            <a:spLocks noChangeShapeType="1"/>
          </p:cNvSpPr>
          <p:nvPr/>
        </p:nvSpPr>
        <p:spPr bwMode="auto">
          <a:xfrm flipH="1" flipV="1">
            <a:off x="3070744" y="3871226"/>
            <a:ext cx="1393305" cy="1111279"/>
          </a:xfrm>
          <a:prstGeom prst="line">
            <a:avLst/>
          </a:prstGeom>
          <a:noFill/>
          <a:ln w="5715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cxnSp>
        <p:nvCxnSpPr>
          <p:cNvPr id="31" name="Straight Arrow Connector 34"/>
          <p:cNvCxnSpPr>
            <a:cxnSpLocks noChangeShapeType="1"/>
          </p:cNvCxnSpPr>
          <p:nvPr/>
        </p:nvCxnSpPr>
        <p:spPr bwMode="auto">
          <a:xfrm flipH="1">
            <a:off x="5218541" y="5226987"/>
            <a:ext cx="1" cy="599364"/>
          </a:xfrm>
          <a:prstGeom prst="straightConnector1">
            <a:avLst/>
          </a:prstGeom>
          <a:noFill/>
          <a:ln w="76200" algn="ctr">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38" name="Group 37"/>
          <p:cNvGrpSpPr/>
          <p:nvPr/>
        </p:nvGrpSpPr>
        <p:grpSpPr>
          <a:xfrm>
            <a:off x="5945782" y="4657041"/>
            <a:ext cx="2713038" cy="708025"/>
            <a:chOff x="5822950" y="4506913"/>
            <a:chExt cx="2713038" cy="708025"/>
          </a:xfrm>
        </p:grpSpPr>
        <p:sp>
          <p:nvSpPr>
            <p:cNvPr id="32" name="Line 36"/>
            <p:cNvSpPr>
              <a:spLocks noChangeShapeType="1"/>
            </p:cNvSpPr>
            <p:nvPr/>
          </p:nvSpPr>
          <p:spPr bwMode="auto">
            <a:xfrm flipH="1" flipV="1">
              <a:off x="5822950" y="4860925"/>
              <a:ext cx="1141413" cy="3175"/>
            </a:xfrm>
            <a:prstGeom prst="line">
              <a:avLst/>
            </a:prstGeom>
            <a:noFill/>
            <a:ln w="57150">
              <a:solidFill>
                <a:srgbClr val="8E14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33" name="Text Box 34"/>
            <p:cNvSpPr txBox="1">
              <a:spLocks noChangeArrowheads="1"/>
            </p:cNvSpPr>
            <p:nvPr/>
          </p:nvSpPr>
          <p:spPr bwMode="auto">
            <a:xfrm>
              <a:off x="6807200" y="4506913"/>
              <a:ext cx="1728788" cy="708025"/>
            </a:xfrm>
            <a:prstGeom prst="rect">
              <a:avLst/>
            </a:prstGeom>
            <a:solidFill>
              <a:schemeClr val="accent5"/>
            </a:solidFill>
            <a:ln>
              <a:noFill/>
            </a:ln>
            <a:effectLst/>
            <a:extLst/>
          </p:spPr>
          <p:txBody>
            <a:bodyPr>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GB" altLang="en-US" sz="2000" b="1" u="none" dirty="0">
                  <a:solidFill>
                    <a:schemeClr val="bg1"/>
                  </a:solidFill>
                  <a:latin typeface="+mj-lt"/>
                </a:rPr>
                <a:t>Dabigatran etexilate</a:t>
              </a:r>
            </a:p>
          </p:txBody>
        </p:sp>
      </p:grpSp>
      <p:sp>
        <p:nvSpPr>
          <p:cNvPr id="34" name="Line 62"/>
          <p:cNvSpPr>
            <a:spLocks noChangeShapeType="1"/>
          </p:cNvSpPr>
          <p:nvPr/>
        </p:nvSpPr>
        <p:spPr bwMode="auto">
          <a:xfrm flipH="1">
            <a:off x="2933700" y="2572673"/>
            <a:ext cx="1006490" cy="936605"/>
          </a:xfrm>
          <a:prstGeom prst="line">
            <a:avLst/>
          </a:prstGeom>
          <a:noFill/>
          <a:ln w="5715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35" name="Line 62"/>
          <p:cNvSpPr>
            <a:spLocks noChangeShapeType="1"/>
          </p:cNvSpPr>
          <p:nvPr/>
        </p:nvSpPr>
        <p:spPr bwMode="auto">
          <a:xfrm flipH="1">
            <a:off x="3678238" y="1942416"/>
            <a:ext cx="1571625" cy="1566862"/>
          </a:xfrm>
          <a:prstGeom prst="line">
            <a:avLst/>
          </a:prstGeom>
          <a:noFill/>
          <a:ln w="57150">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28" name="Text Box 61"/>
          <p:cNvSpPr txBox="1">
            <a:spLocks noChangeArrowheads="1"/>
          </p:cNvSpPr>
          <p:nvPr/>
        </p:nvSpPr>
        <p:spPr bwMode="auto">
          <a:xfrm>
            <a:off x="2178050" y="3471178"/>
            <a:ext cx="1512888" cy="400050"/>
          </a:xfrm>
          <a:prstGeom prst="rect">
            <a:avLst/>
          </a:prstGeom>
          <a:solidFill>
            <a:schemeClr val="accent1"/>
          </a:solidFill>
          <a:ln w="9525">
            <a:noFill/>
            <a:miter lim="800000"/>
            <a:headEnd/>
            <a:tailEnd/>
          </a:ln>
          <a:effectLst/>
          <a:extLst/>
        </p:spPr>
        <p:txBody>
          <a:bodyPr>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GB" altLang="en-US" sz="2000" b="1" u="none" dirty="0">
                <a:solidFill>
                  <a:schemeClr val="bg1"/>
                </a:solidFill>
                <a:latin typeface="+mj-lt"/>
              </a:rPr>
              <a:t>Warfarin</a:t>
            </a:r>
          </a:p>
        </p:txBody>
      </p:sp>
      <p:sp>
        <p:nvSpPr>
          <p:cNvPr id="36" name="Text Box 35"/>
          <p:cNvSpPr txBox="1">
            <a:spLocks noChangeArrowheads="1"/>
          </p:cNvSpPr>
          <p:nvPr/>
        </p:nvSpPr>
        <p:spPr bwMode="auto">
          <a:xfrm>
            <a:off x="603561" y="1505993"/>
            <a:ext cx="1463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AU" altLang="en-US" b="1" u="none" dirty="0">
                <a:solidFill>
                  <a:schemeClr val="tx1"/>
                </a:solidFill>
                <a:latin typeface="+mj-lt"/>
              </a:rPr>
              <a:t>Initiation</a:t>
            </a:r>
          </a:p>
          <a:p>
            <a:pPr algn="ctr" eaLnBrk="1" hangingPunct="1">
              <a:spcBef>
                <a:spcPct val="0"/>
              </a:spcBef>
              <a:buClrTx/>
              <a:buFontTx/>
              <a:buNone/>
            </a:pPr>
            <a:r>
              <a:rPr lang="en-AU" altLang="en-US" b="1" u="none" dirty="0">
                <a:solidFill>
                  <a:schemeClr val="tx1"/>
                </a:solidFill>
                <a:latin typeface="+mj-lt"/>
              </a:rPr>
              <a:t>Phase</a:t>
            </a:r>
          </a:p>
        </p:txBody>
      </p:sp>
      <p:grpSp>
        <p:nvGrpSpPr>
          <p:cNvPr id="43" name="Group 42"/>
          <p:cNvGrpSpPr/>
          <p:nvPr/>
        </p:nvGrpSpPr>
        <p:grpSpPr>
          <a:xfrm>
            <a:off x="4476184" y="1418511"/>
            <a:ext cx="1545404" cy="400110"/>
            <a:chOff x="5035752" y="1418511"/>
            <a:chExt cx="1545404" cy="400110"/>
          </a:xfrm>
        </p:grpSpPr>
        <p:sp>
          <p:nvSpPr>
            <p:cNvPr id="37" name="Text Box 35"/>
            <p:cNvSpPr txBox="1">
              <a:spLocks noChangeArrowheads="1"/>
            </p:cNvSpPr>
            <p:nvPr/>
          </p:nvSpPr>
          <p:spPr bwMode="auto">
            <a:xfrm>
              <a:off x="5035752" y="1418511"/>
              <a:ext cx="65536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AU" altLang="en-US" sz="2000" b="1" u="none" dirty="0" smtClean="0">
                  <a:solidFill>
                    <a:schemeClr val="tx1"/>
                  </a:solidFill>
                  <a:latin typeface="+mj-lt"/>
                </a:rPr>
                <a:t>TF</a:t>
              </a:r>
              <a:endParaRPr lang="en-AU" altLang="en-US" sz="2000" b="1" u="none" dirty="0">
                <a:solidFill>
                  <a:schemeClr val="tx1"/>
                </a:solidFill>
                <a:latin typeface="+mj-lt"/>
              </a:endParaRPr>
            </a:p>
          </p:txBody>
        </p:sp>
        <p:sp>
          <p:nvSpPr>
            <p:cNvPr id="42" name="Text Box 35"/>
            <p:cNvSpPr txBox="1">
              <a:spLocks noChangeArrowheads="1"/>
            </p:cNvSpPr>
            <p:nvPr/>
          </p:nvSpPr>
          <p:spPr bwMode="auto">
            <a:xfrm>
              <a:off x="5704113" y="1418511"/>
              <a:ext cx="87704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algn="ctr" eaLnBrk="1" hangingPunct="1">
                <a:spcBef>
                  <a:spcPct val="0"/>
                </a:spcBef>
                <a:buClrTx/>
                <a:buFontTx/>
                <a:buNone/>
              </a:pPr>
              <a:r>
                <a:rPr lang="en-AU" altLang="en-US" sz="2000" b="1" u="none" dirty="0" smtClean="0">
                  <a:solidFill>
                    <a:schemeClr val="tx1"/>
                  </a:solidFill>
                  <a:latin typeface="+mj-lt"/>
                </a:rPr>
                <a:t>VIIa</a:t>
              </a:r>
              <a:endParaRPr lang="en-AU" altLang="en-US" sz="2000" b="1" u="none" dirty="0">
                <a:solidFill>
                  <a:schemeClr val="tx1"/>
                </a:solidFill>
                <a:latin typeface="+mj-lt"/>
              </a:endParaRPr>
            </a:p>
          </p:txBody>
        </p:sp>
      </p:grpSp>
    </p:spTree>
    <p:extLst>
      <p:ext uri="{BB962C8B-B14F-4D97-AF65-F5344CB8AC3E}">
        <p14:creationId xmlns:p14="http://schemas.microsoft.com/office/powerpoint/2010/main" val="1188726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408" y="122832"/>
            <a:ext cx="7772400" cy="831376"/>
          </a:xfrm>
        </p:spPr>
        <p:txBody>
          <a:bodyPr/>
          <a:lstStyle/>
          <a:p>
            <a:r>
              <a:rPr lang="en-US" altLang="en-US" b="1" dirty="0" smtClean="0">
                <a:latin typeface="Arial" pitchFamily="34" charset="0"/>
                <a:cs typeface="Arial" pitchFamily="34" charset="0"/>
              </a:rPr>
              <a:t>Comparative Pharmacology</a:t>
            </a:r>
          </a:p>
        </p:txBody>
      </p:sp>
      <p:graphicFrame>
        <p:nvGraphicFramePr>
          <p:cNvPr id="3" name="Content Placeholder 3"/>
          <p:cNvGraphicFramePr>
            <a:graphicFrameLocks/>
          </p:cNvGraphicFramePr>
          <p:nvPr>
            <p:extLst>
              <p:ext uri="{D42A27DB-BD31-4B8C-83A1-F6EECF244321}">
                <p14:modId xmlns:p14="http://schemas.microsoft.com/office/powerpoint/2010/main" val="1161795379"/>
              </p:ext>
            </p:extLst>
          </p:nvPr>
        </p:nvGraphicFramePr>
        <p:xfrm>
          <a:off x="457200" y="1364773"/>
          <a:ext cx="8263721" cy="4681180"/>
        </p:xfrm>
        <a:graphic>
          <a:graphicData uri="http://schemas.openxmlformats.org/drawingml/2006/table">
            <a:tbl>
              <a:tblPr firstRow="1" bandRow="1">
                <a:tableStyleId>{2D5ABB26-0587-4C30-8999-92F81FD0307C}</a:tableStyleId>
              </a:tblPr>
              <a:tblGrid>
                <a:gridCol w="1972118"/>
                <a:gridCol w="1735464"/>
                <a:gridCol w="1498809"/>
                <a:gridCol w="1489311"/>
                <a:gridCol w="1568019"/>
              </a:tblGrid>
              <a:tr h="570876">
                <a:tc>
                  <a:txBody>
                    <a:bodyPr/>
                    <a:lstStyle/>
                    <a:p>
                      <a:pPr algn="l">
                        <a:lnSpc>
                          <a:spcPct val="100000"/>
                        </a:lnSpc>
                        <a:spcAft>
                          <a:spcPts val="0"/>
                        </a:spcAft>
                      </a:pPr>
                      <a:r>
                        <a:rPr lang="en-US" sz="2000" b="1" dirty="0">
                          <a:solidFill>
                            <a:schemeClr val="tx1"/>
                          </a:solidFill>
                          <a:latin typeface="Arial" pitchFamily="34" charset="0"/>
                          <a:cs typeface="Arial" pitchFamily="34" charset="0"/>
                        </a:rPr>
                        <a:t>Characteristic</a:t>
                      </a:r>
                      <a:endParaRPr lang="en-US" sz="2000" b="1" dirty="0">
                        <a:solidFill>
                          <a:schemeClr val="tx1"/>
                        </a:solidFill>
                        <a:latin typeface="Arial" pitchFamily="34" charset="0"/>
                        <a:ea typeface="Calibri"/>
                        <a:cs typeface="Arial" pitchFamily="34" charset="0"/>
                      </a:endParaRPr>
                    </a:p>
                  </a:txBody>
                  <a:tcPr marL="68580" marR="68580" marT="0" marB="0" anchor="b">
                    <a:lnB w="28575" cap="flat" cmpd="sng" algn="ctr">
                      <a:solidFill>
                        <a:schemeClr val="accent1"/>
                      </a:solidFill>
                      <a:prstDash val="solid"/>
                      <a:round/>
                      <a:headEnd type="none" w="med" len="med"/>
                      <a:tailEnd type="none" w="med" len="med"/>
                    </a:lnB>
                  </a:tcPr>
                </a:tc>
                <a:tc>
                  <a:txBody>
                    <a:bodyPr/>
                    <a:lstStyle/>
                    <a:p>
                      <a:pPr algn="ctr">
                        <a:lnSpc>
                          <a:spcPct val="100000"/>
                        </a:lnSpc>
                        <a:spcAft>
                          <a:spcPts val="0"/>
                        </a:spcAft>
                      </a:pPr>
                      <a:r>
                        <a:rPr lang="en-US" sz="2000" b="1" dirty="0">
                          <a:solidFill>
                            <a:schemeClr val="tx1"/>
                          </a:solidFill>
                          <a:latin typeface="Arial" pitchFamily="34" charset="0"/>
                          <a:cs typeface="Arial" pitchFamily="34" charset="0"/>
                        </a:rPr>
                        <a:t>Rivaroxaban</a:t>
                      </a:r>
                      <a:endParaRPr lang="en-US" sz="2000" b="1" dirty="0">
                        <a:solidFill>
                          <a:schemeClr val="tx1"/>
                        </a:solidFill>
                        <a:latin typeface="Arial" pitchFamily="34" charset="0"/>
                        <a:ea typeface="Calibri"/>
                        <a:cs typeface="Arial" pitchFamily="34" charset="0"/>
                      </a:endParaRPr>
                    </a:p>
                  </a:txBody>
                  <a:tcPr marL="68580" marR="68580" marT="0" marB="0" anchor="b">
                    <a:lnB w="28575" cap="flat" cmpd="sng" algn="ctr">
                      <a:solidFill>
                        <a:schemeClr val="accent1"/>
                      </a:solidFill>
                      <a:prstDash val="solid"/>
                      <a:round/>
                      <a:headEnd type="none" w="med" len="med"/>
                      <a:tailEnd type="none" w="med" len="med"/>
                    </a:lnB>
                  </a:tcPr>
                </a:tc>
                <a:tc>
                  <a:txBody>
                    <a:bodyPr/>
                    <a:lstStyle/>
                    <a:p>
                      <a:pPr algn="ctr">
                        <a:lnSpc>
                          <a:spcPct val="100000"/>
                        </a:lnSpc>
                        <a:spcAft>
                          <a:spcPts val="0"/>
                        </a:spcAft>
                      </a:pPr>
                      <a:r>
                        <a:rPr lang="en-US" sz="2000" b="1" dirty="0">
                          <a:solidFill>
                            <a:schemeClr val="tx1"/>
                          </a:solidFill>
                          <a:latin typeface="Arial" pitchFamily="34" charset="0"/>
                          <a:cs typeface="Arial" pitchFamily="34" charset="0"/>
                        </a:rPr>
                        <a:t>Apixaban</a:t>
                      </a:r>
                      <a:endParaRPr lang="en-US" sz="2000" b="1" dirty="0">
                        <a:solidFill>
                          <a:schemeClr val="tx1"/>
                        </a:solidFill>
                        <a:latin typeface="Arial" pitchFamily="34" charset="0"/>
                        <a:ea typeface="Calibri"/>
                        <a:cs typeface="Arial" pitchFamily="34" charset="0"/>
                      </a:endParaRPr>
                    </a:p>
                  </a:txBody>
                  <a:tcPr marL="68580" marR="68580" marT="0" marB="0" anchor="b">
                    <a:lnB w="28575" cap="flat" cmpd="sng" algn="ctr">
                      <a:solidFill>
                        <a:schemeClr val="accent1"/>
                      </a:solidFill>
                      <a:prstDash val="solid"/>
                      <a:round/>
                      <a:headEnd type="none" w="med" len="med"/>
                      <a:tailEnd type="none" w="med" len="med"/>
                    </a:lnB>
                  </a:tcPr>
                </a:tc>
                <a:tc>
                  <a:txBody>
                    <a:bodyPr/>
                    <a:lstStyle/>
                    <a:p>
                      <a:pPr algn="ctr">
                        <a:lnSpc>
                          <a:spcPct val="100000"/>
                        </a:lnSpc>
                        <a:spcAft>
                          <a:spcPts val="0"/>
                        </a:spcAft>
                      </a:pPr>
                      <a:r>
                        <a:rPr lang="en-US" sz="2000" b="1" dirty="0" smtClean="0">
                          <a:solidFill>
                            <a:schemeClr val="tx1"/>
                          </a:solidFill>
                          <a:latin typeface="Arial" pitchFamily="34" charset="0"/>
                          <a:ea typeface="Calibri"/>
                          <a:cs typeface="Arial" pitchFamily="34" charset="0"/>
                        </a:rPr>
                        <a:t>Edoxaban</a:t>
                      </a:r>
                      <a:endParaRPr lang="en-US" sz="2000" b="1" dirty="0">
                        <a:solidFill>
                          <a:schemeClr val="tx1"/>
                        </a:solidFill>
                        <a:latin typeface="Arial" pitchFamily="34" charset="0"/>
                        <a:ea typeface="Calibri"/>
                        <a:cs typeface="Arial" pitchFamily="34" charset="0"/>
                      </a:endParaRPr>
                    </a:p>
                  </a:txBody>
                  <a:tcPr marL="68580" marR="68580" marT="0" marB="0" anchor="b">
                    <a:lnB w="28575" cap="flat" cmpd="sng" algn="ctr">
                      <a:solidFill>
                        <a:schemeClr val="accent1"/>
                      </a:solidFill>
                      <a:prstDash val="solid"/>
                      <a:round/>
                      <a:headEnd type="none" w="med" len="med"/>
                      <a:tailEnd type="none" w="med" len="med"/>
                    </a:lnB>
                  </a:tcPr>
                </a:tc>
                <a:tc>
                  <a:txBody>
                    <a:bodyPr/>
                    <a:lstStyle/>
                    <a:p>
                      <a:pPr algn="ctr">
                        <a:lnSpc>
                          <a:spcPct val="100000"/>
                        </a:lnSpc>
                      </a:pPr>
                      <a:r>
                        <a:rPr lang="en-US" sz="2000" b="1" dirty="0" smtClean="0">
                          <a:solidFill>
                            <a:schemeClr val="tx1"/>
                          </a:solidFill>
                          <a:latin typeface="Arial" pitchFamily="34" charset="0"/>
                          <a:cs typeface="Arial" pitchFamily="34" charset="0"/>
                        </a:rPr>
                        <a:t>Dabigatran </a:t>
                      </a:r>
                      <a:endParaRPr lang="en-US" sz="2000" b="1" dirty="0">
                        <a:solidFill>
                          <a:schemeClr val="tx1"/>
                        </a:solidFill>
                        <a:latin typeface="Arial" pitchFamily="34" charset="0"/>
                        <a:cs typeface="Arial" pitchFamily="34" charset="0"/>
                      </a:endParaRPr>
                    </a:p>
                  </a:txBody>
                  <a:tcPr marL="68580" marR="68580" marT="0" marB="0" anchor="b">
                    <a:lnB w="28575" cap="flat" cmpd="sng" algn="ctr">
                      <a:solidFill>
                        <a:schemeClr val="accent1"/>
                      </a:solidFill>
                      <a:prstDash val="solid"/>
                      <a:round/>
                      <a:headEnd type="none" w="med" len="med"/>
                      <a:tailEnd type="none" w="med" len="med"/>
                    </a:lnB>
                  </a:tcPr>
                </a:tc>
              </a:tr>
              <a:tr h="513788">
                <a:tc>
                  <a:txBody>
                    <a:bodyPr/>
                    <a:lstStyle/>
                    <a:p>
                      <a:pPr algn="l">
                        <a:lnSpc>
                          <a:spcPct val="100000"/>
                        </a:lnSpc>
                        <a:spcAft>
                          <a:spcPts val="0"/>
                        </a:spcAft>
                      </a:pPr>
                      <a:r>
                        <a:rPr lang="en-US" sz="1800" b="0" dirty="0">
                          <a:solidFill>
                            <a:schemeClr val="tx1"/>
                          </a:solidFill>
                          <a:latin typeface="Arial" pitchFamily="34" charset="0"/>
                          <a:cs typeface="Arial" pitchFamily="34" charset="0"/>
                        </a:rPr>
                        <a:t>Target</a:t>
                      </a:r>
                      <a:endParaRPr lang="en-US" sz="1800" b="0" dirty="0">
                        <a:solidFill>
                          <a:schemeClr val="tx1"/>
                        </a:solidFill>
                        <a:latin typeface="Arial" pitchFamily="34" charset="0"/>
                        <a:ea typeface="Calibri"/>
                        <a:cs typeface="Arial" pitchFamily="34" charset="0"/>
                      </a:endParaRPr>
                    </a:p>
                  </a:txBody>
                  <a:tcPr marL="68580" marR="68580" marT="0" marB="0" anchor="ctr">
                    <a:lnT w="28575" cap="flat" cmpd="sng" algn="ctr">
                      <a:solidFill>
                        <a:schemeClr val="accent1"/>
                      </a:solidFill>
                      <a:prstDash val="solid"/>
                      <a:round/>
                      <a:headEnd type="none" w="med" len="med"/>
                      <a:tailEnd type="none" w="med" len="med"/>
                    </a:lnT>
                    <a:solidFill>
                      <a:schemeClr val="accent3">
                        <a:lumMod val="20000"/>
                        <a:lumOff val="80000"/>
                      </a:schemeClr>
                    </a:solidFill>
                  </a:tcPr>
                </a:tc>
                <a:tc>
                  <a:txBody>
                    <a:bodyPr/>
                    <a:lstStyle/>
                    <a:p>
                      <a:pPr algn="ctr">
                        <a:lnSpc>
                          <a:spcPct val="100000"/>
                        </a:lnSpc>
                        <a:spcAft>
                          <a:spcPts val="0"/>
                        </a:spcAft>
                      </a:pPr>
                      <a:r>
                        <a:rPr lang="en-US" sz="1800" b="0" dirty="0">
                          <a:solidFill>
                            <a:schemeClr val="tx1"/>
                          </a:solidFill>
                          <a:latin typeface="Arial" pitchFamily="34" charset="0"/>
                          <a:cs typeface="Arial" pitchFamily="34" charset="0"/>
                        </a:rPr>
                        <a:t>Factor Xa </a:t>
                      </a:r>
                      <a:endParaRPr lang="en-US" sz="1800" b="0" dirty="0">
                        <a:solidFill>
                          <a:schemeClr val="tx1"/>
                        </a:solidFill>
                        <a:latin typeface="Arial" pitchFamily="34" charset="0"/>
                        <a:ea typeface="Calibri"/>
                        <a:cs typeface="Arial" pitchFamily="34" charset="0"/>
                      </a:endParaRPr>
                    </a:p>
                  </a:txBody>
                  <a:tcPr marL="68580" marR="68580" marT="0" marB="0" anchor="ctr">
                    <a:lnT w="28575" cap="flat" cmpd="sng" algn="ctr">
                      <a:solidFill>
                        <a:schemeClr val="accent1"/>
                      </a:solidFill>
                      <a:prstDash val="solid"/>
                      <a:round/>
                      <a:headEnd type="none" w="med" len="med"/>
                      <a:tailEnd type="none" w="med" len="med"/>
                    </a:lnT>
                    <a:solidFill>
                      <a:schemeClr val="accent3">
                        <a:lumMod val="20000"/>
                        <a:lumOff val="80000"/>
                      </a:schemeClr>
                    </a:solidFill>
                  </a:tcPr>
                </a:tc>
                <a:tc>
                  <a:txBody>
                    <a:bodyPr/>
                    <a:lstStyle/>
                    <a:p>
                      <a:pPr algn="ctr">
                        <a:lnSpc>
                          <a:spcPct val="100000"/>
                        </a:lnSpc>
                        <a:spcAft>
                          <a:spcPts val="0"/>
                        </a:spcAft>
                      </a:pPr>
                      <a:r>
                        <a:rPr lang="en-US" sz="1800" b="0" dirty="0">
                          <a:solidFill>
                            <a:schemeClr val="tx1"/>
                          </a:solidFill>
                          <a:latin typeface="Arial" pitchFamily="34" charset="0"/>
                          <a:cs typeface="Arial" pitchFamily="34" charset="0"/>
                        </a:rPr>
                        <a:t>Factor Xa</a:t>
                      </a:r>
                      <a:endParaRPr lang="en-US" sz="1800" b="0" dirty="0">
                        <a:solidFill>
                          <a:schemeClr val="tx1"/>
                        </a:solidFill>
                        <a:latin typeface="Arial" pitchFamily="34" charset="0"/>
                        <a:ea typeface="Calibri"/>
                        <a:cs typeface="Arial" pitchFamily="34" charset="0"/>
                      </a:endParaRPr>
                    </a:p>
                  </a:txBody>
                  <a:tcPr marL="68580" marR="68580" marT="0" marB="0" anchor="ctr">
                    <a:lnT w="28575" cap="flat" cmpd="sng" algn="ctr">
                      <a:solidFill>
                        <a:schemeClr val="accent1"/>
                      </a:solidFill>
                      <a:prstDash val="solid"/>
                      <a:round/>
                      <a:headEnd type="none" w="med" len="med"/>
                      <a:tailEnd type="none" w="med" len="med"/>
                    </a:lnT>
                    <a:solidFill>
                      <a:schemeClr val="accent3">
                        <a:lumMod val="20000"/>
                        <a:lumOff val="80000"/>
                      </a:schemeClr>
                    </a:solidFill>
                  </a:tcPr>
                </a:tc>
                <a:tc>
                  <a:txBody>
                    <a:bodyPr/>
                    <a:lstStyle/>
                    <a:p>
                      <a:pPr algn="ctr">
                        <a:lnSpc>
                          <a:spcPct val="100000"/>
                        </a:lnSpc>
                        <a:spcAft>
                          <a:spcPts val="0"/>
                        </a:spcAft>
                      </a:pPr>
                      <a:r>
                        <a:rPr lang="en-US" sz="1800" b="0" dirty="0" smtClean="0">
                          <a:solidFill>
                            <a:schemeClr val="tx1"/>
                          </a:solidFill>
                          <a:latin typeface="Arial" pitchFamily="34" charset="0"/>
                          <a:ea typeface="Calibri"/>
                          <a:cs typeface="Arial" pitchFamily="34" charset="0"/>
                        </a:rPr>
                        <a:t>Factor Xa</a:t>
                      </a:r>
                      <a:endParaRPr lang="en-US" sz="1800" b="0" dirty="0">
                        <a:solidFill>
                          <a:schemeClr val="tx1"/>
                        </a:solidFill>
                        <a:latin typeface="Arial" pitchFamily="34" charset="0"/>
                        <a:ea typeface="Calibri"/>
                        <a:cs typeface="Arial" pitchFamily="34" charset="0"/>
                      </a:endParaRPr>
                    </a:p>
                  </a:txBody>
                  <a:tcPr marL="68580" marR="68580" marT="0" marB="0" anchor="ctr">
                    <a:lnT w="28575" cap="flat" cmpd="sng" algn="ctr">
                      <a:solidFill>
                        <a:schemeClr val="accent1"/>
                      </a:solidFill>
                      <a:prstDash val="solid"/>
                      <a:round/>
                      <a:headEnd type="none" w="med" len="med"/>
                      <a:tailEnd type="none" w="med" len="med"/>
                    </a:lnT>
                    <a:solidFill>
                      <a:schemeClr val="accent3">
                        <a:lumMod val="20000"/>
                        <a:lumOff val="80000"/>
                      </a:schemeClr>
                    </a:solidFill>
                  </a:tcPr>
                </a:tc>
                <a:tc>
                  <a:txBody>
                    <a:bodyPr/>
                    <a:lstStyle/>
                    <a:p>
                      <a:pPr algn="ctr">
                        <a:lnSpc>
                          <a:spcPct val="100000"/>
                        </a:lnSpc>
                      </a:pPr>
                      <a:r>
                        <a:rPr lang="en-US" sz="1800" b="0" dirty="0" smtClean="0">
                          <a:solidFill>
                            <a:schemeClr val="tx1"/>
                          </a:solidFill>
                          <a:latin typeface="Arial" pitchFamily="34" charset="0"/>
                          <a:cs typeface="Arial" pitchFamily="34" charset="0"/>
                        </a:rPr>
                        <a:t>Thrombin</a:t>
                      </a:r>
                      <a:endParaRPr lang="en-US" sz="1800" b="0" dirty="0">
                        <a:solidFill>
                          <a:schemeClr val="tx1"/>
                        </a:solidFill>
                        <a:latin typeface="Arial" pitchFamily="34" charset="0"/>
                        <a:cs typeface="Arial" pitchFamily="34" charset="0"/>
                      </a:endParaRPr>
                    </a:p>
                  </a:txBody>
                  <a:tcPr marL="68580" marR="68580" marT="0" marB="0" anchor="ctr">
                    <a:lnT w="28575" cap="flat" cmpd="sng" algn="ctr">
                      <a:solidFill>
                        <a:schemeClr val="accent1"/>
                      </a:solidFill>
                      <a:prstDash val="solid"/>
                      <a:round/>
                      <a:headEnd type="none" w="med" len="med"/>
                      <a:tailEnd type="none" w="med" len="med"/>
                    </a:lnT>
                    <a:solidFill>
                      <a:schemeClr val="accent3">
                        <a:lumMod val="20000"/>
                        <a:lumOff val="80000"/>
                      </a:schemeClr>
                    </a:solidFill>
                  </a:tcPr>
                </a:tc>
              </a:tr>
              <a:tr h="513788">
                <a:tc>
                  <a:txBody>
                    <a:bodyPr/>
                    <a:lstStyle/>
                    <a:p>
                      <a:pPr algn="l">
                        <a:lnSpc>
                          <a:spcPct val="100000"/>
                        </a:lnSpc>
                        <a:spcAft>
                          <a:spcPts val="0"/>
                        </a:spcAft>
                      </a:pPr>
                      <a:r>
                        <a:rPr lang="en-US" sz="1800" b="0" dirty="0">
                          <a:solidFill>
                            <a:schemeClr val="tx1"/>
                          </a:solidFill>
                          <a:latin typeface="Arial" pitchFamily="34" charset="0"/>
                          <a:cs typeface="Arial" pitchFamily="34" charset="0"/>
                        </a:rPr>
                        <a:t>Prodrug</a:t>
                      </a:r>
                      <a:endParaRPr lang="en-US" sz="18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00000"/>
                        </a:lnSpc>
                        <a:spcAft>
                          <a:spcPts val="0"/>
                        </a:spcAft>
                      </a:pPr>
                      <a:r>
                        <a:rPr lang="en-US" sz="1800" b="0" dirty="0">
                          <a:solidFill>
                            <a:schemeClr val="tx1"/>
                          </a:solidFill>
                          <a:latin typeface="Arial" pitchFamily="34" charset="0"/>
                          <a:cs typeface="Arial" pitchFamily="34" charset="0"/>
                        </a:rPr>
                        <a:t>No</a:t>
                      </a:r>
                      <a:endParaRPr lang="en-US" sz="18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00000"/>
                        </a:lnSpc>
                        <a:spcAft>
                          <a:spcPts val="0"/>
                        </a:spcAft>
                      </a:pPr>
                      <a:r>
                        <a:rPr lang="en-US" sz="1800" b="0" dirty="0">
                          <a:solidFill>
                            <a:schemeClr val="tx1"/>
                          </a:solidFill>
                          <a:latin typeface="Arial" pitchFamily="34" charset="0"/>
                          <a:cs typeface="Arial" pitchFamily="34" charset="0"/>
                        </a:rPr>
                        <a:t>No</a:t>
                      </a:r>
                      <a:endParaRPr lang="en-US" sz="18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00000"/>
                        </a:lnSpc>
                        <a:spcAft>
                          <a:spcPts val="0"/>
                        </a:spcAft>
                      </a:pPr>
                      <a:r>
                        <a:rPr lang="en-US" sz="1800" b="0" dirty="0" smtClean="0">
                          <a:solidFill>
                            <a:schemeClr val="tx1"/>
                          </a:solidFill>
                          <a:latin typeface="Arial" pitchFamily="34" charset="0"/>
                          <a:ea typeface="Calibri"/>
                          <a:cs typeface="Arial" pitchFamily="34" charset="0"/>
                        </a:rPr>
                        <a:t>No</a:t>
                      </a:r>
                      <a:endParaRPr lang="en-US" sz="18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00000"/>
                        </a:lnSpc>
                      </a:pPr>
                      <a:r>
                        <a:rPr lang="en-US" sz="1800" b="0" dirty="0" smtClean="0">
                          <a:solidFill>
                            <a:schemeClr val="tx1"/>
                          </a:solidFill>
                          <a:latin typeface="Arial" pitchFamily="34" charset="0"/>
                          <a:cs typeface="Arial" pitchFamily="34" charset="0"/>
                        </a:rPr>
                        <a:t>Yes</a:t>
                      </a:r>
                      <a:endParaRPr lang="en-US" sz="1800" b="0" dirty="0">
                        <a:solidFill>
                          <a:schemeClr val="tx1"/>
                        </a:solidFill>
                        <a:latin typeface="Arial" pitchFamily="34" charset="0"/>
                        <a:cs typeface="Arial" pitchFamily="34" charset="0"/>
                      </a:endParaRPr>
                    </a:p>
                  </a:txBody>
                  <a:tcPr marL="68580" marR="68580" marT="0" marB="0" anchor="ctr"/>
                </a:tc>
              </a:tr>
              <a:tr h="513788">
                <a:tc>
                  <a:txBody>
                    <a:bodyPr/>
                    <a:lstStyle/>
                    <a:p>
                      <a:pPr algn="l">
                        <a:lnSpc>
                          <a:spcPct val="100000"/>
                        </a:lnSpc>
                        <a:spcAft>
                          <a:spcPts val="0"/>
                        </a:spcAft>
                      </a:pPr>
                      <a:r>
                        <a:rPr lang="en-US" sz="1800" b="0" dirty="0" smtClean="0">
                          <a:solidFill>
                            <a:schemeClr val="tx1"/>
                          </a:solidFill>
                          <a:latin typeface="Arial" pitchFamily="34" charset="0"/>
                          <a:cs typeface="Arial" pitchFamily="34" charset="0"/>
                        </a:rPr>
                        <a:t>Bioavailability, %</a:t>
                      </a:r>
                      <a:endParaRPr lang="en-US" sz="1800" b="0" dirty="0">
                        <a:solidFill>
                          <a:schemeClr val="tx1"/>
                        </a:solidFill>
                        <a:latin typeface="Arial" pitchFamily="34" charset="0"/>
                        <a:ea typeface="Calibri"/>
                        <a:cs typeface="Arial" pitchFamily="34"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b="0" dirty="0" smtClean="0">
                          <a:solidFill>
                            <a:schemeClr val="tx1"/>
                          </a:solidFill>
                          <a:latin typeface="Arial" pitchFamily="34" charset="0"/>
                          <a:cs typeface="Arial" pitchFamily="34" charset="0"/>
                        </a:rPr>
                        <a:t>80</a:t>
                      </a:r>
                      <a:endParaRPr lang="en-US" sz="1800" b="0" dirty="0">
                        <a:solidFill>
                          <a:schemeClr val="tx1"/>
                        </a:solidFill>
                        <a:latin typeface="Arial" pitchFamily="34" charset="0"/>
                        <a:ea typeface="Calibri"/>
                        <a:cs typeface="Arial" pitchFamily="34"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b="0" dirty="0" smtClean="0">
                          <a:solidFill>
                            <a:schemeClr val="tx1"/>
                          </a:solidFill>
                          <a:latin typeface="Arial" pitchFamily="34" charset="0"/>
                          <a:cs typeface="Arial" pitchFamily="34" charset="0"/>
                        </a:rPr>
                        <a:t>60</a:t>
                      </a:r>
                      <a:endParaRPr lang="en-US" sz="1800" b="0" dirty="0">
                        <a:solidFill>
                          <a:schemeClr val="tx1"/>
                        </a:solidFill>
                        <a:latin typeface="Arial" pitchFamily="34" charset="0"/>
                        <a:ea typeface="Calibri"/>
                        <a:cs typeface="Arial" pitchFamily="34"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b="0" dirty="0" smtClean="0">
                          <a:solidFill>
                            <a:schemeClr val="tx1"/>
                          </a:solidFill>
                          <a:latin typeface="Arial" pitchFamily="34" charset="0"/>
                          <a:ea typeface="Calibri"/>
                          <a:cs typeface="Arial" pitchFamily="34" charset="0"/>
                        </a:rPr>
                        <a:t>62</a:t>
                      </a:r>
                      <a:endParaRPr lang="en-US" sz="1800" b="0" dirty="0">
                        <a:solidFill>
                          <a:schemeClr val="tx1"/>
                        </a:solidFill>
                        <a:latin typeface="Arial" pitchFamily="34" charset="0"/>
                        <a:ea typeface="Calibri"/>
                        <a:cs typeface="Arial" pitchFamily="34" charset="0"/>
                      </a:endParaRPr>
                    </a:p>
                  </a:txBody>
                  <a:tcPr marL="68580" marR="68580" marT="0" marB="0" anchor="ctr">
                    <a:solidFill>
                      <a:schemeClr val="accent3">
                        <a:lumMod val="20000"/>
                        <a:lumOff val="80000"/>
                      </a:schemeClr>
                    </a:solidFill>
                  </a:tcPr>
                </a:tc>
                <a:tc>
                  <a:txBody>
                    <a:bodyPr/>
                    <a:lstStyle/>
                    <a:p>
                      <a:pPr algn="ctr">
                        <a:lnSpc>
                          <a:spcPct val="100000"/>
                        </a:lnSpc>
                      </a:pPr>
                      <a:r>
                        <a:rPr lang="en-US" sz="1800" b="0" dirty="0" smtClean="0">
                          <a:solidFill>
                            <a:schemeClr val="tx1"/>
                          </a:solidFill>
                          <a:latin typeface="Arial" pitchFamily="34" charset="0"/>
                          <a:cs typeface="Arial" pitchFamily="34" charset="0"/>
                        </a:rPr>
                        <a:t>6</a:t>
                      </a:r>
                      <a:endParaRPr lang="en-US" sz="1800" b="0" dirty="0">
                        <a:solidFill>
                          <a:schemeClr val="tx1"/>
                        </a:solidFill>
                        <a:latin typeface="Arial" pitchFamily="34" charset="0"/>
                        <a:cs typeface="Arial" pitchFamily="34" charset="0"/>
                      </a:endParaRPr>
                    </a:p>
                  </a:txBody>
                  <a:tcPr marL="68580" marR="68580" marT="0" marB="0" anchor="ctr">
                    <a:solidFill>
                      <a:schemeClr val="accent3">
                        <a:lumMod val="20000"/>
                        <a:lumOff val="80000"/>
                      </a:schemeClr>
                    </a:solidFill>
                  </a:tcPr>
                </a:tc>
              </a:tr>
              <a:tr h="513788">
                <a:tc>
                  <a:txBody>
                    <a:bodyPr/>
                    <a:lstStyle/>
                    <a:p>
                      <a:pPr algn="l">
                        <a:lnSpc>
                          <a:spcPct val="100000"/>
                        </a:lnSpc>
                        <a:spcAft>
                          <a:spcPts val="0"/>
                        </a:spcAft>
                      </a:pPr>
                      <a:r>
                        <a:rPr lang="en-US" sz="1800" b="0" dirty="0">
                          <a:solidFill>
                            <a:schemeClr val="tx1"/>
                          </a:solidFill>
                          <a:latin typeface="Arial" pitchFamily="34" charset="0"/>
                          <a:cs typeface="Arial" pitchFamily="34" charset="0"/>
                        </a:rPr>
                        <a:t>Dosing </a:t>
                      </a:r>
                      <a:endParaRPr lang="en-US" sz="18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00000"/>
                        </a:lnSpc>
                        <a:spcAft>
                          <a:spcPts val="0"/>
                        </a:spcAft>
                      </a:pPr>
                      <a:r>
                        <a:rPr lang="en-US" sz="1800" b="0" dirty="0" smtClean="0">
                          <a:solidFill>
                            <a:schemeClr val="tx1"/>
                          </a:solidFill>
                          <a:latin typeface="Arial" pitchFamily="34" charset="0"/>
                          <a:cs typeface="Arial" pitchFamily="34" charset="0"/>
                        </a:rPr>
                        <a:t>od (BID)</a:t>
                      </a:r>
                      <a:endParaRPr lang="en-US" sz="18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00000"/>
                        </a:lnSpc>
                        <a:spcAft>
                          <a:spcPts val="0"/>
                        </a:spcAft>
                      </a:pPr>
                      <a:r>
                        <a:rPr lang="en-US" sz="1800" b="0" dirty="0" smtClean="0">
                          <a:solidFill>
                            <a:schemeClr val="tx1"/>
                          </a:solidFill>
                          <a:latin typeface="Arial" pitchFamily="34" charset="0"/>
                          <a:cs typeface="Arial" pitchFamily="34" charset="0"/>
                        </a:rPr>
                        <a:t>BID</a:t>
                      </a:r>
                      <a:endParaRPr lang="en-US" sz="18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00000"/>
                        </a:lnSpc>
                        <a:spcAft>
                          <a:spcPts val="0"/>
                        </a:spcAft>
                      </a:pPr>
                      <a:r>
                        <a:rPr lang="en-US" sz="1800" b="0" dirty="0" smtClean="0">
                          <a:solidFill>
                            <a:schemeClr val="tx1"/>
                          </a:solidFill>
                          <a:latin typeface="Arial" pitchFamily="34" charset="0"/>
                          <a:ea typeface="Calibri"/>
                          <a:cs typeface="Arial" pitchFamily="34" charset="0"/>
                        </a:rPr>
                        <a:t>od</a:t>
                      </a:r>
                      <a:endParaRPr lang="en-US" sz="18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00000"/>
                        </a:lnSpc>
                      </a:pPr>
                      <a:r>
                        <a:rPr lang="en-US" sz="1800" b="0" dirty="0" smtClean="0">
                          <a:solidFill>
                            <a:schemeClr val="tx1"/>
                          </a:solidFill>
                          <a:latin typeface="Arial" pitchFamily="34" charset="0"/>
                          <a:cs typeface="Arial" pitchFamily="34" charset="0"/>
                        </a:rPr>
                        <a:t>BID (od) </a:t>
                      </a:r>
                      <a:endParaRPr lang="en-US" sz="1800" b="0" dirty="0">
                        <a:solidFill>
                          <a:schemeClr val="tx1"/>
                        </a:solidFill>
                        <a:latin typeface="Arial" pitchFamily="34" charset="0"/>
                        <a:cs typeface="Arial" pitchFamily="34" charset="0"/>
                      </a:endParaRPr>
                    </a:p>
                  </a:txBody>
                  <a:tcPr marL="68580" marR="68580" marT="0" marB="0" anchor="ctr"/>
                </a:tc>
              </a:tr>
              <a:tr h="513788">
                <a:tc>
                  <a:txBody>
                    <a:bodyPr/>
                    <a:lstStyle/>
                    <a:p>
                      <a:pPr algn="l">
                        <a:lnSpc>
                          <a:spcPct val="100000"/>
                        </a:lnSpc>
                        <a:spcAft>
                          <a:spcPts val="0"/>
                        </a:spcAft>
                      </a:pPr>
                      <a:r>
                        <a:rPr lang="en-US" sz="1800" b="0" dirty="0">
                          <a:solidFill>
                            <a:schemeClr val="tx1"/>
                          </a:solidFill>
                          <a:latin typeface="Arial" pitchFamily="34" charset="0"/>
                          <a:cs typeface="Arial" pitchFamily="34" charset="0"/>
                        </a:rPr>
                        <a:t>Half </a:t>
                      </a:r>
                      <a:r>
                        <a:rPr lang="en-US" sz="1800" b="0" dirty="0" smtClean="0">
                          <a:solidFill>
                            <a:schemeClr val="tx1"/>
                          </a:solidFill>
                          <a:latin typeface="Arial" pitchFamily="34" charset="0"/>
                          <a:cs typeface="Arial" pitchFamily="34" charset="0"/>
                        </a:rPr>
                        <a:t>life, h</a:t>
                      </a:r>
                      <a:endParaRPr lang="en-US" sz="1800" b="0" dirty="0">
                        <a:solidFill>
                          <a:schemeClr val="tx1"/>
                        </a:solidFill>
                        <a:latin typeface="Arial" pitchFamily="34" charset="0"/>
                        <a:ea typeface="Calibri"/>
                        <a:cs typeface="Arial" pitchFamily="34"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b="0" dirty="0" smtClean="0">
                          <a:solidFill>
                            <a:schemeClr val="tx1"/>
                          </a:solidFill>
                          <a:latin typeface="Arial" pitchFamily="34" charset="0"/>
                          <a:cs typeface="Arial" pitchFamily="34" charset="0"/>
                        </a:rPr>
                        <a:t>7-11</a:t>
                      </a:r>
                      <a:endParaRPr lang="en-US" sz="1800" b="0" dirty="0">
                        <a:solidFill>
                          <a:schemeClr val="tx1"/>
                        </a:solidFill>
                        <a:latin typeface="Arial" pitchFamily="34" charset="0"/>
                        <a:ea typeface="Calibri"/>
                        <a:cs typeface="Arial" pitchFamily="34"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b="0" dirty="0" smtClean="0">
                          <a:solidFill>
                            <a:schemeClr val="tx1"/>
                          </a:solidFill>
                          <a:latin typeface="Arial" pitchFamily="34" charset="0"/>
                          <a:cs typeface="Arial" pitchFamily="34" charset="0"/>
                        </a:rPr>
                        <a:t>12</a:t>
                      </a:r>
                      <a:endParaRPr lang="en-US" sz="1800" b="0" dirty="0">
                        <a:solidFill>
                          <a:schemeClr val="tx1"/>
                        </a:solidFill>
                        <a:latin typeface="Arial" pitchFamily="34" charset="0"/>
                        <a:ea typeface="Calibri"/>
                        <a:cs typeface="Arial" pitchFamily="34"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b="0" dirty="0" smtClean="0">
                          <a:solidFill>
                            <a:schemeClr val="tx1"/>
                          </a:solidFill>
                          <a:latin typeface="Arial" pitchFamily="34" charset="0"/>
                          <a:ea typeface="Calibri"/>
                          <a:cs typeface="Arial" pitchFamily="34" charset="0"/>
                        </a:rPr>
                        <a:t>9-11</a:t>
                      </a:r>
                      <a:endParaRPr lang="en-US" sz="1800" b="0" dirty="0">
                        <a:solidFill>
                          <a:schemeClr val="tx1"/>
                        </a:solidFill>
                        <a:latin typeface="Arial" pitchFamily="34" charset="0"/>
                        <a:ea typeface="Calibri"/>
                        <a:cs typeface="Arial" pitchFamily="34" charset="0"/>
                      </a:endParaRPr>
                    </a:p>
                  </a:txBody>
                  <a:tcPr marL="68580" marR="68580" marT="0" marB="0" anchor="ctr">
                    <a:solidFill>
                      <a:schemeClr val="accent3">
                        <a:lumMod val="20000"/>
                        <a:lumOff val="80000"/>
                      </a:schemeClr>
                    </a:solidFill>
                  </a:tcPr>
                </a:tc>
                <a:tc>
                  <a:txBody>
                    <a:bodyPr/>
                    <a:lstStyle/>
                    <a:p>
                      <a:pPr algn="ctr">
                        <a:lnSpc>
                          <a:spcPct val="100000"/>
                        </a:lnSpc>
                      </a:pPr>
                      <a:r>
                        <a:rPr lang="en-US" sz="1800" b="0" dirty="0" smtClean="0">
                          <a:solidFill>
                            <a:schemeClr val="tx1"/>
                          </a:solidFill>
                          <a:latin typeface="Arial" pitchFamily="34" charset="0"/>
                          <a:cs typeface="Arial" pitchFamily="34" charset="0"/>
                        </a:rPr>
                        <a:t>12-17</a:t>
                      </a:r>
                      <a:endParaRPr lang="en-US" sz="1800" b="0" dirty="0">
                        <a:solidFill>
                          <a:schemeClr val="tx1"/>
                        </a:solidFill>
                        <a:latin typeface="Arial" pitchFamily="34" charset="0"/>
                        <a:cs typeface="Arial" pitchFamily="34" charset="0"/>
                      </a:endParaRPr>
                    </a:p>
                  </a:txBody>
                  <a:tcPr marL="68580" marR="68580" marT="0" marB="0" anchor="ctr">
                    <a:solidFill>
                      <a:schemeClr val="accent3">
                        <a:lumMod val="20000"/>
                        <a:lumOff val="80000"/>
                      </a:schemeClr>
                    </a:solidFill>
                  </a:tcPr>
                </a:tc>
              </a:tr>
              <a:tr h="513788">
                <a:tc>
                  <a:txBody>
                    <a:bodyPr/>
                    <a:lstStyle/>
                    <a:p>
                      <a:pPr algn="l">
                        <a:lnSpc>
                          <a:spcPct val="100000"/>
                        </a:lnSpc>
                        <a:spcAft>
                          <a:spcPts val="0"/>
                        </a:spcAft>
                      </a:pPr>
                      <a:r>
                        <a:rPr lang="en-US" sz="1800" b="0" dirty="0" smtClean="0">
                          <a:solidFill>
                            <a:schemeClr val="tx1"/>
                          </a:solidFill>
                          <a:latin typeface="Arial" pitchFamily="34" charset="0"/>
                          <a:cs typeface="Arial" pitchFamily="34" charset="0"/>
                        </a:rPr>
                        <a:t>Renal, %</a:t>
                      </a:r>
                      <a:endParaRPr lang="en-US" sz="18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00000"/>
                        </a:lnSpc>
                        <a:spcAft>
                          <a:spcPts val="0"/>
                        </a:spcAft>
                      </a:pPr>
                      <a:r>
                        <a:rPr lang="en-US" sz="1800" b="0" dirty="0" smtClean="0">
                          <a:solidFill>
                            <a:schemeClr val="tx1"/>
                          </a:solidFill>
                          <a:latin typeface="Arial" pitchFamily="34" charset="0"/>
                          <a:cs typeface="Arial" pitchFamily="34" charset="0"/>
                        </a:rPr>
                        <a:t>33 (66)</a:t>
                      </a:r>
                      <a:endParaRPr lang="en-US" sz="18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00000"/>
                        </a:lnSpc>
                        <a:spcAft>
                          <a:spcPts val="0"/>
                        </a:spcAft>
                      </a:pPr>
                      <a:r>
                        <a:rPr lang="en-US" sz="1800" b="0" dirty="0" smtClean="0">
                          <a:solidFill>
                            <a:schemeClr val="tx1"/>
                          </a:solidFill>
                          <a:latin typeface="Arial" pitchFamily="34" charset="0"/>
                          <a:cs typeface="Arial" pitchFamily="34" charset="0"/>
                        </a:rPr>
                        <a:t>25</a:t>
                      </a:r>
                      <a:endParaRPr lang="en-US" sz="18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00000"/>
                        </a:lnSpc>
                        <a:spcAft>
                          <a:spcPts val="0"/>
                        </a:spcAft>
                      </a:pPr>
                      <a:r>
                        <a:rPr lang="en-US" sz="1800" b="0" dirty="0" smtClean="0">
                          <a:solidFill>
                            <a:schemeClr val="tx1"/>
                          </a:solidFill>
                          <a:latin typeface="Arial" pitchFamily="34" charset="0"/>
                          <a:ea typeface="Calibri"/>
                          <a:cs typeface="Arial" pitchFamily="34" charset="0"/>
                        </a:rPr>
                        <a:t>50</a:t>
                      </a:r>
                      <a:endParaRPr lang="en-US" sz="18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00000"/>
                        </a:lnSpc>
                      </a:pPr>
                      <a:r>
                        <a:rPr lang="en-US" sz="1800" b="0" dirty="0" smtClean="0">
                          <a:solidFill>
                            <a:schemeClr val="tx1"/>
                          </a:solidFill>
                          <a:latin typeface="Arial" pitchFamily="34" charset="0"/>
                          <a:cs typeface="Arial" pitchFamily="34" charset="0"/>
                        </a:rPr>
                        <a:t>80</a:t>
                      </a:r>
                      <a:endParaRPr lang="en-US" sz="1800" b="0" dirty="0">
                        <a:solidFill>
                          <a:schemeClr val="tx1"/>
                        </a:solidFill>
                        <a:latin typeface="Arial" pitchFamily="34" charset="0"/>
                        <a:cs typeface="Arial" pitchFamily="34" charset="0"/>
                      </a:endParaRPr>
                    </a:p>
                  </a:txBody>
                  <a:tcPr marL="68580" marR="68580" marT="0" marB="0" anchor="ctr"/>
                </a:tc>
              </a:tr>
              <a:tr h="513788">
                <a:tc>
                  <a:txBody>
                    <a:bodyPr/>
                    <a:lstStyle/>
                    <a:p>
                      <a:pPr algn="l">
                        <a:lnSpc>
                          <a:spcPct val="100000"/>
                        </a:lnSpc>
                        <a:spcAft>
                          <a:spcPts val="0"/>
                        </a:spcAft>
                      </a:pPr>
                      <a:r>
                        <a:rPr lang="en-US" sz="1800" b="0" dirty="0" smtClean="0">
                          <a:solidFill>
                            <a:schemeClr val="tx1"/>
                          </a:solidFill>
                          <a:latin typeface="Arial" pitchFamily="34" charset="0"/>
                          <a:cs typeface="Arial" pitchFamily="34" charset="0"/>
                        </a:rPr>
                        <a:t>Monitoring</a:t>
                      </a:r>
                      <a:endParaRPr lang="en-US" sz="1800" b="0" dirty="0">
                        <a:solidFill>
                          <a:schemeClr val="tx1"/>
                        </a:solidFill>
                        <a:latin typeface="Arial" pitchFamily="34" charset="0"/>
                        <a:ea typeface="Calibri"/>
                        <a:cs typeface="Arial" pitchFamily="34"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b="0" dirty="0">
                          <a:solidFill>
                            <a:schemeClr val="tx1"/>
                          </a:solidFill>
                          <a:latin typeface="Arial" pitchFamily="34" charset="0"/>
                          <a:cs typeface="Arial" pitchFamily="34" charset="0"/>
                        </a:rPr>
                        <a:t>No</a:t>
                      </a:r>
                      <a:endParaRPr lang="en-US" sz="1800" b="0" dirty="0">
                        <a:solidFill>
                          <a:schemeClr val="tx1"/>
                        </a:solidFill>
                        <a:latin typeface="Arial" pitchFamily="34" charset="0"/>
                        <a:ea typeface="Calibri"/>
                        <a:cs typeface="Arial" pitchFamily="34"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b="0" dirty="0">
                          <a:solidFill>
                            <a:schemeClr val="tx1"/>
                          </a:solidFill>
                          <a:latin typeface="Arial" pitchFamily="34" charset="0"/>
                          <a:cs typeface="Arial" pitchFamily="34" charset="0"/>
                        </a:rPr>
                        <a:t>No</a:t>
                      </a:r>
                      <a:endParaRPr lang="en-US" sz="1800" b="0" dirty="0">
                        <a:solidFill>
                          <a:schemeClr val="tx1"/>
                        </a:solidFill>
                        <a:latin typeface="Arial" pitchFamily="34" charset="0"/>
                        <a:ea typeface="Calibri"/>
                        <a:cs typeface="Arial" pitchFamily="34"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b="0" dirty="0" smtClean="0">
                          <a:solidFill>
                            <a:schemeClr val="tx1"/>
                          </a:solidFill>
                          <a:latin typeface="Arial" pitchFamily="34" charset="0"/>
                          <a:ea typeface="Calibri"/>
                          <a:cs typeface="Arial" pitchFamily="34" charset="0"/>
                        </a:rPr>
                        <a:t>No</a:t>
                      </a:r>
                      <a:endParaRPr lang="en-US" sz="1800" b="0" dirty="0">
                        <a:solidFill>
                          <a:schemeClr val="tx1"/>
                        </a:solidFill>
                        <a:latin typeface="Arial" pitchFamily="34" charset="0"/>
                        <a:ea typeface="Calibri"/>
                        <a:cs typeface="Arial" pitchFamily="34" charset="0"/>
                      </a:endParaRPr>
                    </a:p>
                  </a:txBody>
                  <a:tcPr marL="68580" marR="68580" marT="0" marB="0" anchor="ctr">
                    <a:solidFill>
                      <a:schemeClr val="accent3">
                        <a:lumMod val="20000"/>
                        <a:lumOff val="80000"/>
                      </a:schemeClr>
                    </a:solidFill>
                  </a:tcPr>
                </a:tc>
                <a:tc>
                  <a:txBody>
                    <a:bodyPr/>
                    <a:lstStyle/>
                    <a:p>
                      <a:pPr algn="ctr">
                        <a:lnSpc>
                          <a:spcPct val="100000"/>
                        </a:lnSpc>
                      </a:pPr>
                      <a:r>
                        <a:rPr lang="en-US" sz="1800" b="0" dirty="0" smtClean="0">
                          <a:solidFill>
                            <a:schemeClr val="tx1"/>
                          </a:solidFill>
                          <a:latin typeface="Arial" pitchFamily="34" charset="0"/>
                          <a:cs typeface="Arial" pitchFamily="34" charset="0"/>
                        </a:rPr>
                        <a:t>No</a:t>
                      </a:r>
                      <a:endParaRPr lang="en-US" sz="1800" b="0" dirty="0">
                        <a:solidFill>
                          <a:schemeClr val="tx1"/>
                        </a:solidFill>
                        <a:latin typeface="Arial" pitchFamily="34" charset="0"/>
                        <a:cs typeface="Arial" pitchFamily="34" charset="0"/>
                      </a:endParaRPr>
                    </a:p>
                  </a:txBody>
                  <a:tcPr marL="68580" marR="68580" marT="0" marB="0" anchor="ctr">
                    <a:solidFill>
                      <a:schemeClr val="accent3">
                        <a:lumMod val="20000"/>
                        <a:lumOff val="80000"/>
                      </a:schemeClr>
                    </a:solidFill>
                  </a:tcPr>
                </a:tc>
              </a:tr>
              <a:tr h="513788">
                <a:tc>
                  <a:txBody>
                    <a:bodyPr/>
                    <a:lstStyle/>
                    <a:p>
                      <a:pPr algn="l">
                        <a:lnSpc>
                          <a:spcPct val="100000"/>
                        </a:lnSpc>
                        <a:spcAft>
                          <a:spcPts val="0"/>
                        </a:spcAft>
                      </a:pPr>
                      <a:r>
                        <a:rPr lang="en-US" sz="1800" b="0" dirty="0" smtClean="0">
                          <a:solidFill>
                            <a:schemeClr val="tx1"/>
                          </a:solidFill>
                          <a:latin typeface="Arial" pitchFamily="34" charset="0"/>
                          <a:cs typeface="Arial" pitchFamily="34" charset="0"/>
                        </a:rPr>
                        <a:t>Interactions</a:t>
                      </a:r>
                      <a:endParaRPr lang="en-US" sz="18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00000"/>
                        </a:lnSpc>
                        <a:spcAft>
                          <a:spcPts val="0"/>
                        </a:spcAft>
                      </a:pPr>
                      <a:r>
                        <a:rPr lang="en-US" sz="1800" b="0" dirty="0" smtClean="0">
                          <a:solidFill>
                            <a:schemeClr val="tx1"/>
                          </a:solidFill>
                          <a:latin typeface="Arial" pitchFamily="34" charset="0"/>
                          <a:cs typeface="Arial" pitchFamily="34" charset="0"/>
                        </a:rPr>
                        <a:t>3A4/P-gp</a:t>
                      </a:r>
                      <a:endParaRPr lang="en-US" sz="18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00000"/>
                        </a:lnSpc>
                        <a:spcAft>
                          <a:spcPts val="0"/>
                        </a:spcAft>
                      </a:pPr>
                      <a:r>
                        <a:rPr lang="en-US" sz="1800" b="0" dirty="0" smtClean="0">
                          <a:solidFill>
                            <a:schemeClr val="tx1"/>
                          </a:solidFill>
                          <a:latin typeface="Arial" pitchFamily="34" charset="0"/>
                          <a:cs typeface="Arial" pitchFamily="34" charset="0"/>
                        </a:rPr>
                        <a:t>3A4/P-gp</a:t>
                      </a:r>
                      <a:endParaRPr lang="en-US" sz="18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00000"/>
                        </a:lnSpc>
                        <a:spcAft>
                          <a:spcPts val="0"/>
                        </a:spcAft>
                      </a:pPr>
                      <a:r>
                        <a:rPr lang="en-US" sz="1800" b="0" dirty="0" smtClean="0">
                          <a:solidFill>
                            <a:schemeClr val="tx1"/>
                          </a:solidFill>
                          <a:latin typeface="Arial" pitchFamily="34" charset="0"/>
                          <a:ea typeface="Calibri"/>
                          <a:cs typeface="Arial" pitchFamily="34" charset="0"/>
                        </a:rPr>
                        <a:t>P-gp</a:t>
                      </a:r>
                      <a:endParaRPr lang="en-US" sz="18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00000"/>
                        </a:lnSpc>
                      </a:pPr>
                      <a:r>
                        <a:rPr lang="en-US" sz="1800" b="0" dirty="0" smtClean="0">
                          <a:solidFill>
                            <a:schemeClr val="tx1"/>
                          </a:solidFill>
                          <a:latin typeface="Arial" pitchFamily="34" charset="0"/>
                          <a:cs typeface="Arial" pitchFamily="34" charset="0"/>
                        </a:rPr>
                        <a:t>P-gp</a:t>
                      </a:r>
                      <a:endParaRPr lang="en-US" sz="1800" b="0" dirty="0">
                        <a:solidFill>
                          <a:schemeClr val="tx1"/>
                        </a:solidFill>
                        <a:latin typeface="Arial" pitchFamily="34" charset="0"/>
                        <a:cs typeface="Arial" pitchFamily="34" charset="0"/>
                      </a:endParaRPr>
                    </a:p>
                  </a:txBody>
                  <a:tcPr marL="68580" marR="68580" marT="0" marB="0" anchor="ctr"/>
                </a:tc>
              </a:tr>
            </a:tbl>
          </a:graphicData>
        </a:graphic>
      </p:graphicFrame>
      <p:sp>
        <p:nvSpPr>
          <p:cNvPr id="6" name="Rectangle 8"/>
          <p:cNvSpPr>
            <a:spLocks noChangeArrowheads="1"/>
          </p:cNvSpPr>
          <p:nvPr/>
        </p:nvSpPr>
        <p:spPr bwMode="auto">
          <a:xfrm>
            <a:off x="346841" y="928424"/>
            <a:ext cx="5616624" cy="494928"/>
          </a:xfrm>
          <a:prstGeom prst="rect">
            <a:avLst/>
          </a:prstGeom>
          <a:noFill/>
          <a:ln w="9525">
            <a:noFill/>
            <a:miter lim="800000"/>
            <a:headEnd/>
            <a:tailEnd/>
          </a:ln>
        </p:spPr>
        <p:txBody>
          <a:bodyPr anchor="ctr"/>
          <a:lstStyle/>
          <a:p>
            <a:pPr fontAlgn="auto">
              <a:spcBef>
                <a:spcPts val="0"/>
              </a:spcBef>
              <a:spcAft>
                <a:spcPts val="0"/>
              </a:spcAft>
            </a:pPr>
            <a:endParaRPr lang="de-AT" sz="1600" u="none" dirty="0">
              <a:latin typeface="Arial"/>
              <a:cs typeface="Arial"/>
            </a:endParaRPr>
          </a:p>
        </p:txBody>
      </p:sp>
      <p:sp>
        <p:nvSpPr>
          <p:cNvPr id="8" name="TextBox 4"/>
          <p:cNvSpPr txBox="1">
            <a:spLocks noChangeArrowheads="1"/>
          </p:cNvSpPr>
          <p:nvPr/>
        </p:nvSpPr>
        <p:spPr bwMode="auto">
          <a:xfrm>
            <a:off x="0" y="6519446"/>
            <a:ext cx="8323263" cy="338554"/>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e-AT" sz="1600" u="none" dirty="0" smtClean="0">
                <a:latin typeface="Arial"/>
                <a:cs typeface="Arial"/>
              </a:rPr>
              <a:t>Heidbuchel </a:t>
            </a:r>
            <a:r>
              <a:rPr lang="de-AT" sz="1600" u="none" dirty="0">
                <a:latin typeface="Arial"/>
                <a:cs typeface="Arial"/>
              </a:rPr>
              <a:t>H, et al. </a:t>
            </a:r>
            <a:r>
              <a:rPr lang="de-AT" sz="1600" i="1" u="none" dirty="0">
                <a:latin typeface="Arial"/>
                <a:cs typeface="Arial"/>
              </a:rPr>
              <a:t>Eur Heart </a:t>
            </a:r>
            <a:r>
              <a:rPr lang="de-AT" sz="1600" i="1" u="none" dirty="0" smtClean="0">
                <a:latin typeface="Arial"/>
                <a:cs typeface="Arial"/>
              </a:rPr>
              <a:t>J</a:t>
            </a:r>
            <a:r>
              <a:rPr lang="de-AT" sz="1600" u="none" dirty="0" smtClean="0">
                <a:latin typeface="Arial"/>
                <a:cs typeface="Arial"/>
              </a:rPr>
              <a:t>. 2013;34</a:t>
            </a:r>
            <a:r>
              <a:rPr lang="de-AT" sz="1600" u="none" dirty="0">
                <a:latin typeface="Arial"/>
                <a:cs typeface="Arial"/>
              </a:rPr>
              <a:t>:2094-2106</a:t>
            </a:r>
            <a:r>
              <a:rPr lang="de-AT" sz="1600" u="none" dirty="0" smtClean="0">
                <a:latin typeface="Arial"/>
                <a:cs typeface="Arial"/>
              </a:rPr>
              <a:t>.</a:t>
            </a:r>
            <a:r>
              <a:rPr lang="de-AT" sz="1600" u="none" baseline="30000" dirty="0" smtClean="0">
                <a:latin typeface="Arial"/>
                <a:cs typeface="Arial"/>
              </a:rPr>
              <a:t>[18]</a:t>
            </a:r>
            <a:endParaRPr lang="en-US" altLang="en-US" sz="1600" u="none" dirty="0">
              <a:latin typeface="+mj-lt"/>
              <a:cs typeface="Arial" pitchFamily="34" charset="0"/>
            </a:endParaRPr>
          </a:p>
        </p:txBody>
      </p:sp>
    </p:spTree>
    <p:extLst>
      <p:ext uri="{BB962C8B-B14F-4D97-AF65-F5344CB8AC3E}">
        <p14:creationId xmlns:p14="http://schemas.microsoft.com/office/powerpoint/2010/main" val="28624535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ChangeArrowheads="1"/>
          </p:cNvSpPr>
          <p:nvPr/>
        </p:nvSpPr>
        <p:spPr bwMode="auto">
          <a:xfrm>
            <a:off x="877888" y="3230586"/>
            <a:ext cx="33305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 name="Title 1"/>
          <p:cNvSpPr>
            <a:spLocks noGrp="1"/>
          </p:cNvSpPr>
          <p:nvPr>
            <p:ph type="title"/>
          </p:nvPr>
        </p:nvSpPr>
        <p:spPr>
          <a:xfrm>
            <a:off x="321450" y="150128"/>
            <a:ext cx="7772400" cy="771715"/>
          </a:xfrm>
        </p:spPr>
        <p:txBody>
          <a:bodyPr/>
          <a:lstStyle/>
          <a:p>
            <a:r>
              <a:rPr lang="en-US" altLang="en-US" b="1" dirty="0" smtClean="0">
                <a:cs typeface="Arial" pitchFamily="34" charset="0"/>
              </a:rPr>
              <a:t>Dose and Frequency</a:t>
            </a:r>
          </a:p>
        </p:txBody>
      </p:sp>
      <p:sp>
        <p:nvSpPr>
          <p:cNvPr id="5" name="AutoShape 10"/>
          <p:cNvSpPr>
            <a:spLocks noChangeArrowheads="1"/>
          </p:cNvSpPr>
          <p:nvPr/>
        </p:nvSpPr>
        <p:spPr bwMode="auto">
          <a:xfrm>
            <a:off x="1152604" y="4528536"/>
            <a:ext cx="82078" cy="762181"/>
          </a:xfrm>
          <a:prstGeom prst="upDownArrow">
            <a:avLst>
              <a:gd name="adj1" fmla="val 50000"/>
              <a:gd name="adj2" fmla="val 182727"/>
            </a:avLst>
          </a:prstGeom>
          <a:noFill/>
          <a:ln w="9525">
            <a:solidFill>
              <a:schemeClr val="tx1"/>
            </a:solidFill>
            <a:miter lim="800000"/>
            <a:headEnd/>
            <a:tailEnd/>
          </a:ln>
        </p:spPr>
        <p:txBody>
          <a:bodyPr wrap="none" anchor="ctr"/>
          <a:lstStyle/>
          <a:p>
            <a:pPr>
              <a:defRPr/>
            </a:pPr>
            <a:endParaRPr lang="en-US" u="none" dirty="0">
              <a:latin typeface="+mj-lt"/>
            </a:endParaRPr>
          </a:p>
        </p:txBody>
      </p:sp>
      <p:sp>
        <p:nvSpPr>
          <p:cNvPr id="7" name="AutoShape 5"/>
          <p:cNvSpPr>
            <a:spLocks noChangeArrowheads="1"/>
          </p:cNvSpPr>
          <p:nvPr/>
        </p:nvSpPr>
        <p:spPr bwMode="blackWhite">
          <a:xfrm>
            <a:off x="5358445" y="1447138"/>
            <a:ext cx="3397225" cy="714375"/>
          </a:xfrm>
          <a:prstGeom prst="roundRect">
            <a:avLst>
              <a:gd name="adj" fmla="val 15833"/>
            </a:avLst>
          </a:prstGeom>
          <a:solidFill>
            <a:schemeClr val="accent1"/>
          </a:solidFill>
          <a:ln w="28575" algn="ctr">
            <a:solidFill>
              <a:srgbClr val="003366"/>
            </a:solidFill>
            <a:round/>
            <a:headEnd/>
            <a:tailEnd/>
          </a:ln>
          <a:effectLst>
            <a:outerShdw dist="35921" dir="2700000" algn="ctr" rotWithShape="0">
              <a:schemeClr val="bg2"/>
            </a:outerShdw>
          </a:effectLst>
        </p:spPr>
        <p:txBody>
          <a:bodyPr lIns="0" tIns="0" rIns="0" bIns="0"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spcBef>
                <a:spcPct val="0"/>
              </a:spcBef>
              <a:buFontTx/>
              <a:buNone/>
            </a:pPr>
            <a:r>
              <a:rPr lang="en-US" altLang="en-US" sz="2000" b="1" u="none" dirty="0" smtClean="0">
                <a:solidFill>
                  <a:schemeClr val="bg1"/>
                </a:solidFill>
                <a:latin typeface="+mj-lt"/>
              </a:rPr>
              <a:t>Rivaroxaban</a:t>
            </a:r>
            <a:r>
              <a:rPr lang="en-US" altLang="en-US" sz="2000" b="1" u="none" baseline="30000" dirty="0" smtClean="0">
                <a:solidFill>
                  <a:schemeClr val="bg1"/>
                </a:solidFill>
                <a:latin typeface="+mj-lt"/>
              </a:rPr>
              <a:t>b</a:t>
            </a:r>
            <a:endParaRPr lang="en-US" altLang="en-US" sz="2000" b="1" u="none" dirty="0">
              <a:solidFill>
                <a:schemeClr val="bg1"/>
              </a:solidFill>
              <a:latin typeface="+mj-lt"/>
            </a:endParaRPr>
          </a:p>
          <a:p>
            <a:pPr algn="ctr">
              <a:lnSpc>
                <a:spcPct val="90000"/>
              </a:lnSpc>
              <a:spcBef>
                <a:spcPct val="0"/>
              </a:spcBef>
              <a:buFontTx/>
              <a:buNone/>
            </a:pPr>
            <a:r>
              <a:rPr lang="en-US" altLang="en-US" sz="2000" b="1" u="none" dirty="0">
                <a:solidFill>
                  <a:schemeClr val="bg1"/>
                </a:solidFill>
                <a:latin typeface="+mj-lt"/>
              </a:rPr>
              <a:t>Peak to Trough Ratio ~18</a:t>
            </a:r>
            <a:endParaRPr lang="en-US" altLang="en-US" sz="1600" b="1" u="none" dirty="0">
              <a:solidFill>
                <a:schemeClr val="bg1"/>
              </a:solidFill>
              <a:latin typeface="+mj-lt"/>
            </a:endParaRPr>
          </a:p>
        </p:txBody>
      </p:sp>
      <p:sp>
        <p:nvSpPr>
          <p:cNvPr id="8" name="AutoShape 6"/>
          <p:cNvSpPr>
            <a:spLocks noChangeArrowheads="1"/>
          </p:cNvSpPr>
          <p:nvPr/>
        </p:nvSpPr>
        <p:spPr bwMode="blackWhite">
          <a:xfrm>
            <a:off x="903300" y="1412214"/>
            <a:ext cx="3397225" cy="687387"/>
          </a:xfrm>
          <a:prstGeom prst="roundRect">
            <a:avLst>
              <a:gd name="adj" fmla="val 15833"/>
            </a:avLst>
          </a:prstGeom>
          <a:solidFill>
            <a:schemeClr val="accent1"/>
          </a:solidFill>
          <a:ln w="28575" algn="ctr">
            <a:solidFill>
              <a:srgbClr val="003366"/>
            </a:solidFill>
            <a:round/>
            <a:headEnd/>
            <a:tailEnd/>
          </a:ln>
          <a:effectLst>
            <a:outerShdw dist="35921" dir="2700000" algn="ctr" rotWithShape="0">
              <a:schemeClr val="bg2"/>
            </a:outerShdw>
          </a:effectLst>
        </p:spPr>
        <p:txBody>
          <a:bodyPr lIns="0" tIns="0" rIns="0" bIns="0"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spcBef>
                <a:spcPct val="0"/>
              </a:spcBef>
              <a:buFontTx/>
              <a:buNone/>
            </a:pPr>
            <a:r>
              <a:rPr lang="en-US" altLang="en-US" sz="2000" b="1" u="none" dirty="0" smtClean="0">
                <a:solidFill>
                  <a:schemeClr val="bg1"/>
                </a:solidFill>
                <a:latin typeface="+mj-lt"/>
              </a:rPr>
              <a:t>Apixaban</a:t>
            </a:r>
            <a:r>
              <a:rPr lang="en-US" altLang="en-US" sz="2000" b="1" u="none" baseline="30000" dirty="0" smtClean="0">
                <a:solidFill>
                  <a:schemeClr val="bg1"/>
                </a:solidFill>
                <a:latin typeface="+mj-lt"/>
              </a:rPr>
              <a:t>a</a:t>
            </a:r>
            <a:r>
              <a:rPr lang="en-US" altLang="en-US" sz="2000" b="1" u="none" dirty="0" smtClean="0">
                <a:solidFill>
                  <a:schemeClr val="bg1"/>
                </a:solidFill>
                <a:latin typeface="+mj-lt"/>
              </a:rPr>
              <a:t> </a:t>
            </a:r>
            <a:endParaRPr lang="en-US" altLang="en-US" sz="2000" b="1" u="none" dirty="0">
              <a:solidFill>
                <a:schemeClr val="bg1"/>
              </a:solidFill>
              <a:latin typeface="+mj-lt"/>
            </a:endParaRPr>
          </a:p>
          <a:p>
            <a:pPr algn="ctr">
              <a:lnSpc>
                <a:spcPct val="90000"/>
              </a:lnSpc>
              <a:spcBef>
                <a:spcPct val="0"/>
              </a:spcBef>
              <a:buFontTx/>
              <a:buNone/>
            </a:pPr>
            <a:r>
              <a:rPr lang="en-US" altLang="en-US" sz="2000" b="1" u="none" dirty="0">
                <a:solidFill>
                  <a:schemeClr val="bg1"/>
                </a:solidFill>
                <a:latin typeface="+mj-lt"/>
              </a:rPr>
              <a:t>Peak to Trough Ratio ~3</a:t>
            </a:r>
            <a:endParaRPr lang="en-US" altLang="en-US" sz="1600" b="1" u="none" dirty="0">
              <a:solidFill>
                <a:schemeClr val="bg1"/>
              </a:solidFill>
              <a:latin typeface="+mj-lt"/>
            </a:endParaRPr>
          </a:p>
        </p:txBody>
      </p:sp>
      <p:sp>
        <p:nvSpPr>
          <p:cNvPr id="9" name="AutoShape 11"/>
          <p:cNvSpPr>
            <a:spLocks noChangeArrowheads="1"/>
          </p:cNvSpPr>
          <p:nvPr/>
        </p:nvSpPr>
        <p:spPr bwMode="blackWhite">
          <a:xfrm>
            <a:off x="4856163" y="2390303"/>
            <a:ext cx="4114800" cy="515748"/>
          </a:xfrm>
          <a:prstGeom prst="roundRect">
            <a:avLst>
              <a:gd name="adj" fmla="val 158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lIns="0" tIns="0" rIns="0" bIns="0"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b="1" u="none" dirty="0">
                <a:latin typeface="+mj-lt"/>
              </a:rPr>
              <a:t>Rivaroxaban 10 mg QD</a:t>
            </a:r>
          </a:p>
          <a:p>
            <a:pPr algn="ctr">
              <a:spcBef>
                <a:spcPct val="0"/>
              </a:spcBef>
              <a:buFontTx/>
              <a:buNone/>
            </a:pPr>
            <a:r>
              <a:rPr lang="en-US" altLang="en-US" sz="1600" b="1" u="none" dirty="0">
                <a:latin typeface="+mj-lt"/>
              </a:rPr>
              <a:t>Steady State </a:t>
            </a:r>
            <a:r>
              <a:rPr lang="en-US" altLang="en-US" sz="1600" b="1" u="none" dirty="0" smtClean="0">
                <a:latin typeface="+mj-lt"/>
              </a:rPr>
              <a:t>Concentration, ng/mL</a:t>
            </a:r>
            <a:endParaRPr lang="en-US" altLang="en-US" sz="1600" b="1" u="none" dirty="0">
              <a:latin typeface="+mj-lt"/>
            </a:endParaRPr>
          </a:p>
        </p:txBody>
      </p:sp>
      <p:sp>
        <p:nvSpPr>
          <p:cNvPr id="10" name="AutoShape 12"/>
          <p:cNvSpPr>
            <a:spLocks noChangeArrowheads="1"/>
          </p:cNvSpPr>
          <p:nvPr/>
        </p:nvSpPr>
        <p:spPr bwMode="blackWhite">
          <a:xfrm>
            <a:off x="581025" y="2390303"/>
            <a:ext cx="4079875" cy="515748"/>
          </a:xfrm>
          <a:prstGeom prst="roundRect">
            <a:avLst>
              <a:gd name="adj" fmla="val 158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lIns="0" tIns="0" rIns="0" bIns="0"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b="1" u="none" dirty="0">
                <a:latin typeface="+mj-lt"/>
              </a:rPr>
              <a:t>Apixaban 2.5 mg BID</a:t>
            </a:r>
          </a:p>
          <a:p>
            <a:pPr algn="ctr">
              <a:spcBef>
                <a:spcPct val="0"/>
              </a:spcBef>
              <a:buFontTx/>
              <a:buNone/>
            </a:pPr>
            <a:r>
              <a:rPr lang="en-US" altLang="en-US" sz="1600" b="1" u="none" dirty="0">
                <a:latin typeface="+mj-lt"/>
              </a:rPr>
              <a:t>Steady State </a:t>
            </a:r>
            <a:r>
              <a:rPr lang="en-US" altLang="en-US" sz="1600" b="1" u="none" dirty="0" smtClean="0">
                <a:latin typeface="+mj-lt"/>
              </a:rPr>
              <a:t>Concentration, ng/mL</a:t>
            </a:r>
            <a:endParaRPr lang="en-US" altLang="en-US" sz="1600" b="1" u="none" dirty="0">
              <a:latin typeface="+mj-lt"/>
            </a:endParaRPr>
          </a:p>
        </p:txBody>
      </p:sp>
      <p:sp>
        <p:nvSpPr>
          <p:cNvPr id="11" name="TextBox 4"/>
          <p:cNvSpPr txBox="1">
            <a:spLocks noChangeArrowheads="1"/>
          </p:cNvSpPr>
          <p:nvPr/>
        </p:nvSpPr>
        <p:spPr bwMode="auto">
          <a:xfrm>
            <a:off x="0" y="6339318"/>
            <a:ext cx="8323263" cy="584775"/>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u="none" dirty="0" smtClean="0">
                <a:latin typeface="+mj-lt"/>
                <a:cs typeface="Arial" pitchFamily="34" charset="0"/>
              </a:rPr>
              <a:t>a. Frost </a:t>
            </a:r>
            <a:r>
              <a:rPr lang="en-US" altLang="en-US" sz="1600" u="none" dirty="0">
                <a:latin typeface="+mj-lt"/>
                <a:cs typeface="Arial" pitchFamily="34" charset="0"/>
              </a:rPr>
              <a:t>C, et al. </a:t>
            </a:r>
            <a:r>
              <a:rPr lang="en-US" altLang="en-US" sz="1600" i="1" u="none" dirty="0" smtClean="0">
                <a:latin typeface="+mj-lt"/>
                <a:cs typeface="Arial" pitchFamily="34" charset="0"/>
              </a:rPr>
              <a:t>Br J Clin </a:t>
            </a:r>
            <a:r>
              <a:rPr lang="en-US" altLang="en-US" sz="1600" i="1" u="none" dirty="0">
                <a:latin typeface="+mj-lt"/>
                <a:cs typeface="Arial" pitchFamily="34" charset="0"/>
              </a:rPr>
              <a:t>Pharmacol</a:t>
            </a:r>
            <a:r>
              <a:rPr lang="en-US" altLang="en-US" sz="1600" i="1" u="none" dirty="0" smtClean="0">
                <a:latin typeface="+mj-lt"/>
                <a:cs typeface="Arial" pitchFamily="34" charset="0"/>
              </a:rPr>
              <a:t>. </a:t>
            </a:r>
            <a:r>
              <a:rPr lang="en-US" altLang="en-US" sz="1600" u="none" dirty="0" smtClean="0">
                <a:latin typeface="+mj-lt"/>
                <a:cs typeface="Arial" pitchFamily="34" charset="0"/>
              </a:rPr>
              <a:t>2013;75:476-487.</a:t>
            </a:r>
            <a:r>
              <a:rPr lang="en-US" altLang="en-US" sz="1600" u="none" baseline="30000" dirty="0" smtClean="0">
                <a:latin typeface="+mj-lt"/>
                <a:cs typeface="Arial" pitchFamily="34" charset="0"/>
              </a:rPr>
              <a:t>[19]</a:t>
            </a:r>
            <a:endParaRPr lang="en-US" altLang="en-US" sz="1600" u="none" dirty="0" smtClean="0">
              <a:latin typeface="+mj-lt"/>
              <a:cs typeface="Arial" pitchFamily="34" charset="0"/>
            </a:endParaRPr>
          </a:p>
          <a:p>
            <a:pPr eaLnBrk="1" hangingPunct="1">
              <a:spcBef>
                <a:spcPct val="0"/>
              </a:spcBef>
              <a:buFontTx/>
              <a:buNone/>
            </a:pPr>
            <a:r>
              <a:rPr lang="en-US" altLang="en-US" sz="1600" u="none" dirty="0" smtClean="0">
                <a:latin typeface="+mj-lt"/>
                <a:cs typeface="Arial" pitchFamily="34" charset="0"/>
              </a:rPr>
              <a:t>b. Mueck </a:t>
            </a:r>
            <a:r>
              <a:rPr lang="en-US" altLang="en-US" sz="1600" u="none" dirty="0">
                <a:latin typeface="+mj-lt"/>
                <a:cs typeface="Arial" pitchFamily="34" charset="0"/>
              </a:rPr>
              <a:t>W, et al. </a:t>
            </a:r>
            <a:r>
              <a:rPr lang="en-US" altLang="en-US" sz="1600" i="1" u="none" dirty="0" smtClean="0">
                <a:latin typeface="+mj-lt"/>
                <a:cs typeface="Arial" pitchFamily="34" charset="0"/>
              </a:rPr>
              <a:t>Thromb </a:t>
            </a:r>
            <a:r>
              <a:rPr lang="en-US" altLang="en-US" sz="1600" i="1" u="none" dirty="0">
                <a:latin typeface="+mj-lt"/>
                <a:cs typeface="Arial" pitchFamily="34" charset="0"/>
              </a:rPr>
              <a:t>J</a:t>
            </a:r>
            <a:r>
              <a:rPr lang="en-US" altLang="en-US" sz="1600" i="1" u="none" dirty="0" smtClean="0">
                <a:latin typeface="+mj-lt"/>
                <a:cs typeface="Arial" pitchFamily="34" charset="0"/>
              </a:rPr>
              <a:t>.</a:t>
            </a:r>
            <a:r>
              <a:rPr lang="en-US" altLang="en-US" sz="1600" u="none" dirty="0" smtClean="0">
                <a:latin typeface="+mj-lt"/>
                <a:cs typeface="Arial" pitchFamily="34" charset="0"/>
              </a:rPr>
              <a:t> 2013;11:10.</a:t>
            </a:r>
            <a:r>
              <a:rPr lang="en-US" altLang="en-US" sz="1600" u="none" baseline="30000" dirty="0" smtClean="0">
                <a:latin typeface="+mj-lt"/>
                <a:cs typeface="Arial" pitchFamily="34" charset="0"/>
              </a:rPr>
              <a:t>[20]</a:t>
            </a:r>
            <a:endParaRPr lang="en-US" altLang="en-US" sz="1600" u="none" dirty="0">
              <a:latin typeface="+mj-lt"/>
              <a:cs typeface="Arial" pitchFamily="34" charset="0"/>
            </a:endParaRPr>
          </a:p>
        </p:txBody>
      </p:sp>
      <p:sp>
        <p:nvSpPr>
          <p:cNvPr id="13" name="AutoShape 3"/>
          <p:cNvSpPr>
            <a:spLocks noChangeAspect="1" noChangeArrowheads="1" noTextEdit="1"/>
          </p:cNvSpPr>
          <p:nvPr/>
        </p:nvSpPr>
        <p:spPr bwMode="auto">
          <a:xfrm>
            <a:off x="363538" y="2863873"/>
            <a:ext cx="403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4" name="Rectangle 5"/>
          <p:cNvSpPr>
            <a:spLocks noChangeArrowheads="1"/>
          </p:cNvSpPr>
          <p:nvPr/>
        </p:nvSpPr>
        <p:spPr bwMode="auto">
          <a:xfrm>
            <a:off x="365126" y="2865461"/>
            <a:ext cx="4037013"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6" name="Rectangle 7"/>
          <p:cNvSpPr>
            <a:spLocks noChangeArrowheads="1"/>
          </p:cNvSpPr>
          <p:nvPr/>
        </p:nvSpPr>
        <p:spPr bwMode="auto">
          <a:xfrm>
            <a:off x="2305051" y="5908698"/>
            <a:ext cx="6252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mj-lt"/>
                <a:cs typeface="Arial" pitchFamily="34" charset="0"/>
              </a:rPr>
              <a:t>Time,</a:t>
            </a:r>
            <a:r>
              <a:rPr kumimoji="0" lang="en-US" altLang="en-US" sz="1400" b="1" i="0" u="none" strike="noStrike" cap="none" normalizeH="0" dirty="0" smtClean="0">
                <a:ln>
                  <a:noFill/>
                </a:ln>
                <a:solidFill>
                  <a:srgbClr val="000000"/>
                </a:solidFill>
                <a:effectLst/>
                <a:latin typeface="+mj-lt"/>
                <a:cs typeface="Arial" pitchFamily="34" charset="0"/>
              </a:rPr>
              <a:t> h</a:t>
            </a:r>
            <a:endParaRPr kumimoji="0" lang="en-US" altLang="en-US" sz="3600" b="0" i="0" u="none" strike="noStrike" cap="none" normalizeH="0" baseline="0" dirty="0" smtClean="0">
              <a:ln>
                <a:noFill/>
              </a:ln>
              <a:solidFill>
                <a:schemeClr val="tx1"/>
              </a:solidFill>
              <a:effectLst/>
              <a:latin typeface="+mj-lt"/>
              <a:cs typeface="Arial" pitchFamily="34" charset="0"/>
            </a:endParaRPr>
          </a:p>
        </p:txBody>
      </p:sp>
      <p:sp>
        <p:nvSpPr>
          <p:cNvPr id="17" name="Line 8"/>
          <p:cNvSpPr>
            <a:spLocks noChangeShapeType="1"/>
          </p:cNvSpPr>
          <p:nvPr/>
        </p:nvSpPr>
        <p:spPr bwMode="auto">
          <a:xfrm>
            <a:off x="877888" y="5602311"/>
            <a:ext cx="33305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8" name="Line 9"/>
          <p:cNvSpPr>
            <a:spLocks noChangeShapeType="1"/>
          </p:cNvSpPr>
          <p:nvPr/>
        </p:nvSpPr>
        <p:spPr bwMode="auto">
          <a:xfrm flipV="1">
            <a:off x="1352551" y="5602311"/>
            <a:ext cx="0" cy="333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9" name="Line 10"/>
          <p:cNvSpPr>
            <a:spLocks noChangeShapeType="1"/>
          </p:cNvSpPr>
          <p:nvPr/>
        </p:nvSpPr>
        <p:spPr bwMode="auto">
          <a:xfrm flipV="1">
            <a:off x="2066926" y="5602311"/>
            <a:ext cx="0" cy="333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0" name="Line 11"/>
          <p:cNvSpPr>
            <a:spLocks noChangeShapeType="1"/>
          </p:cNvSpPr>
          <p:nvPr/>
        </p:nvSpPr>
        <p:spPr bwMode="auto">
          <a:xfrm flipV="1">
            <a:off x="2781301" y="5602311"/>
            <a:ext cx="0" cy="333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1" name="Line 12"/>
          <p:cNvSpPr>
            <a:spLocks noChangeShapeType="1"/>
          </p:cNvSpPr>
          <p:nvPr/>
        </p:nvSpPr>
        <p:spPr bwMode="auto">
          <a:xfrm flipV="1">
            <a:off x="3494088" y="5602311"/>
            <a:ext cx="0" cy="333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2" name="Line 13"/>
          <p:cNvSpPr>
            <a:spLocks noChangeShapeType="1"/>
          </p:cNvSpPr>
          <p:nvPr/>
        </p:nvSpPr>
        <p:spPr bwMode="auto">
          <a:xfrm flipV="1">
            <a:off x="4208463" y="5602311"/>
            <a:ext cx="0" cy="333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3" name="Line 14"/>
          <p:cNvSpPr>
            <a:spLocks noChangeShapeType="1"/>
          </p:cNvSpPr>
          <p:nvPr/>
        </p:nvSpPr>
        <p:spPr bwMode="auto">
          <a:xfrm flipV="1">
            <a:off x="995363" y="5602311"/>
            <a:ext cx="0" cy="206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4" name="Line 15"/>
          <p:cNvSpPr>
            <a:spLocks noChangeShapeType="1"/>
          </p:cNvSpPr>
          <p:nvPr/>
        </p:nvSpPr>
        <p:spPr bwMode="auto">
          <a:xfrm flipV="1">
            <a:off x="1174751" y="5602311"/>
            <a:ext cx="0" cy="206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5" name="Line 16"/>
          <p:cNvSpPr>
            <a:spLocks noChangeShapeType="1"/>
          </p:cNvSpPr>
          <p:nvPr/>
        </p:nvSpPr>
        <p:spPr bwMode="auto">
          <a:xfrm flipV="1">
            <a:off x="1531938" y="5602311"/>
            <a:ext cx="0" cy="206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6" name="Line 17"/>
          <p:cNvSpPr>
            <a:spLocks noChangeShapeType="1"/>
          </p:cNvSpPr>
          <p:nvPr/>
        </p:nvSpPr>
        <p:spPr bwMode="auto">
          <a:xfrm flipV="1">
            <a:off x="1709738" y="5602311"/>
            <a:ext cx="0" cy="206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7" name="Line 18"/>
          <p:cNvSpPr>
            <a:spLocks noChangeShapeType="1"/>
          </p:cNvSpPr>
          <p:nvPr/>
        </p:nvSpPr>
        <p:spPr bwMode="auto">
          <a:xfrm flipV="1">
            <a:off x="1887538" y="5602311"/>
            <a:ext cx="0" cy="206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8" name="Line 19"/>
          <p:cNvSpPr>
            <a:spLocks noChangeShapeType="1"/>
          </p:cNvSpPr>
          <p:nvPr/>
        </p:nvSpPr>
        <p:spPr bwMode="auto">
          <a:xfrm flipV="1">
            <a:off x="2244726" y="5602311"/>
            <a:ext cx="0" cy="206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9" name="Line 20"/>
          <p:cNvSpPr>
            <a:spLocks noChangeShapeType="1"/>
          </p:cNvSpPr>
          <p:nvPr/>
        </p:nvSpPr>
        <p:spPr bwMode="auto">
          <a:xfrm flipV="1">
            <a:off x="2424113" y="5602311"/>
            <a:ext cx="0" cy="206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0" name="Line 21"/>
          <p:cNvSpPr>
            <a:spLocks noChangeShapeType="1"/>
          </p:cNvSpPr>
          <p:nvPr/>
        </p:nvSpPr>
        <p:spPr bwMode="auto">
          <a:xfrm flipV="1">
            <a:off x="2601913" y="5602311"/>
            <a:ext cx="0" cy="206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 name="Line 22"/>
          <p:cNvSpPr>
            <a:spLocks noChangeShapeType="1"/>
          </p:cNvSpPr>
          <p:nvPr/>
        </p:nvSpPr>
        <p:spPr bwMode="auto">
          <a:xfrm flipV="1">
            <a:off x="2959101" y="5602311"/>
            <a:ext cx="0" cy="206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 name="Line 23"/>
          <p:cNvSpPr>
            <a:spLocks noChangeShapeType="1"/>
          </p:cNvSpPr>
          <p:nvPr/>
        </p:nvSpPr>
        <p:spPr bwMode="auto">
          <a:xfrm flipV="1">
            <a:off x="3136901" y="5602311"/>
            <a:ext cx="0" cy="206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3" name="Line 24"/>
          <p:cNvSpPr>
            <a:spLocks noChangeShapeType="1"/>
          </p:cNvSpPr>
          <p:nvPr/>
        </p:nvSpPr>
        <p:spPr bwMode="auto">
          <a:xfrm flipV="1">
            <a:off x="3316288" y="5602311"/>
            <a:ext cx="0" cy="206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4" name="Line 25"/>
          <p:cNvSpPr>
            <a:spLocks noChangeShapeType="1"/>
          </p:cNvSpPr>
          <p:nvPr/>
        </p:nvSpPr>
        <p:spPr bwMode="auto">
          <a:xfrm flipV="1">
            <a:off x="3673476" y="5602311"/>
            <a:ext cx="0" cy="206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5" name="Line 26"/>
          <p:cNvSpPr>
            <a:spLocks noChangeShapeType="1"/>
          </p:cNvSpPr>
          <p:nvPr/>
        </p:nvSpPr>
        <p:spPr bwMode="auto">
          <a:xfrm flipV="1">
            <a:off x="3851276" y="5602311"/>
            <a:ext cx="0" cy="206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6" name="Line 27"/>
          <p:cNvSpPr>
            <a:spLocks noChangeShapeType="1"/>
          </p:cNvSpPr>
          <p:nvPr/>
        </p:nvSpPr>
        <p:spPr bwMode="auto">
          <a:xfrm flipV="1">
            <a:off x="4030663" y="5602311"/>
            <a:ext cx="0" cy="2063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7" name="Rectangle 28"/>
          <p:cNvSpPr>
            <a:spLocks noChangeArrowheads="1"/>
          </p:cNvSpPr>
          <p:nvPr/>
        </p:nvSpPr>
        <p:spPr bwMode="auto">
          <a:xfrm>
            <a:off x="1322388" y="5694386"/>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mj-lt"/>
                <a:cs typeface="Arial" pitchFamily="34" charset="0"/>
              </a:rPr>
              <a:t>0</a:t>
            </a:r>
            <a:endParaRPr kumimoji="0" lang="en-US" altLang="en-US" sz="1800" b="0" i="0" u="none" strike="noStrike" cap="none" normalizeH="0" baseline="0" dirty="0" smtClean="0">
              <a:ln>
                <a:noFill/>
              </a:ln>
              <a:solidFill>
                <a:schemeClr val="tx1"/>
              </a:solidFill>
              <a:effectLst/>
              <a:latin typeface="+mj-lt"/>
              <a:cs typeface="Arial" pitchFamily="34" charset="0"/>
            </a:endParaRPr>
          </a:p>
        </p:txBody>
      </p:sp>
      <p:sp>
        <p:nvSpPr>
          <p:cNvPr id="38" name="Rectangle 29"/>
          <p:cNvSpPr>
            <a:spLocks noChangeArrowheads="1"/>
          </p:cNvSpPr>
          <p:nvPr/>
        </p:nvSpPr>
        <p:spPr bwMode="auto">
          <a:xfrm>
            <a:off x="2035176" y="5694386"/>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mj-lt"/>
                <a:cs typeface="Arial" pitchFamily="34" charset="0"/>
              </a:rPr>
              <a:t>6</a:t>
            </a:r>
            <a:endParaRPr kumimoji="0" lang="en-US" altLang="en-US" sz="1800" b="0" i="0" u="none" strike="noStrike" cap="none" normalizeH="0" baseline="0" dirty="0" smtClean="0">
              <a:ln>
                <a:noFill/>
              </a:ln>
              <a:solidFill>
                <a:schemeClr val="tx1"/>
              </a:solidFill>
              <a:effectLst/>
              <a:latin typeface="+mj-lt"/>
              <a:cs typeface="Arial" pitchFamily="34" charset="0"/>
            </a:endParaRPr>
          </a:p>
        </p:txBody>
      </p:sp>
      <p:sp>
        <p:nvSpPr>
          <p:cNvPr id="39" name="Rectangle 30"/>
          <p:cNvSpPr>
            <a:spLocks noChangeArrowheads="1"/>
          </p:cNvSpPr>
          <p:nvPr/>
        </p:nvSpPr>
        <p:spPr bwMode="auto">
          <a:xfrm>
            <a:off x="2719388" y="5694386"/>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mj-lt"/>
                <a:cs typeface="Arial" pitchFamily="34" charset="0"/>
              </a:rPr>
              <a:t>12</a:t>
            </a:r>
            <a:endParaRPr kumimoji="0" lang="en-US" altLang="en-US" sz="1800" b="0" i="0" u="none" strike="noStrike" cap="none" normalizeH="0" baseline="0" dirty="0" smtClean="0">
              <a:ln>
                <a:noFill/>
              </a:ln>
              <a:solidFill>
                <a:schemeClr val="tx1"/>
              </a:solidFill>
              <a:effectLst/>
              <a:latin typeface="+mj-lt"/>
              <a:cs typeface="Arial" pitchFamily="34" charset="0"/>
            </a:endParaRPr>
          </a:p>
        </p:txBody>
      </p:sp>
      <p:sp>
        <p:nvSpPr>
          <p:cNvPr id="40" name="Rectangle 31"/>
          <p:cNvSpPr>
            <a:spLocks noChangeArrowheads="1"/>
          </p:cNvSpPr>
          <p:nvPr/>
        </p:nvSpPr>
        <p:spPr bwMode="auto">
          <a:xfrm>
            <a:off x="3432176" y="5694386"/>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mj-lt"/>
                <a:cs typeface="Arial" pitchFamily="34" charset="0"/>
              </a:rPr>
              <a:t>18</a:t>
            </a:r>
            <a:endParaRPr kumimoji="0" lang="en-US" altLang="en-US" sz="1800" b="0" i="0" u="none" strike="noStrike" cap="none" normalizeH="0" baseline="0" dirty="0" smtClean="0">
              <a:ln>
                <a:noFill/>
              </a:ln>
              <a:solidFill>
                <a:schemeClr val="tx1"/>
              </a:solidFill>
              <a:effectLst/>
              <a:latin typeface="+mj-lt"/>
              <a:cs typeface="Arial" pitchFamily="34" charset="0"/>
            </a:endParaRPr>
          </a:p>
        </p:txBody>
      </p:sp>
      <p:sp>
        <p:nvSpPr>
          <p:cNvPr id="41" name="Rectangle 32"/>
          <p:cNvSpPr>
            <a:spLocks noChangeArrowheads="1"/>
          </p:cNvSpPr>
          <p:nvPr/>
        </p:nvSpPr>
        <p:spPr bwMode="auto">
          <a:xfrm>
            <a:off x="4146551" y="5694386"/>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mj-lt"/>
                <a:cs typeface="Arial" pitchFamily="34" charset="0"/>
              </a:rPr>
              <a:t>24</a:t>
            </a:r>
            <a:endParaRPr kumimoji="0" lang="en-US" altLang="en-US" sz="1800" b="0" i="0" u="none" strike="noStrike" cap="none" normalizeH="0" baseline="0" dirty="0" smtClean="0">
              <a:ln>
                <a:noFill/>
              </a:ln>
              <a:solidFill>
                <a:schemeClr val="tx1"/>
              </a:solidFill>
              <a:effectLst/>
              <a:latin typeface="+mj-lt"/>
              <a:cs typeface="Arial" pitchFamily="34" charset="0"/>
            </a:endParaRPr>
          </a:p>
        </p:txBody>
      </p:sp>
      <p:sp>
        <p:nvSpPr>
          <p:cNvPr id="43" name="Rectangle 34"/>
          <p:cNvSpPr>
            <a:spLocks noChangeArrowheads="1"/>
          </p:cNvSpPr>
          <p:nvPr/>
        </p:nvSpPr>
        <p:spPr bwMode="auto">
          <a:xfrm rot="16200000">
            <a:off x="-715173" y="4279407"/>
            <a:ext cx="2040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mj-lt"/>
                <a:cs typeface="Arial" pitchFamily="34" charset="0"/>
              </a:rPr>
              <a:t>Steady State Concentration, ng/mL</a:t>
            </a:r>
            <a:endParaRPr kumimoji="0" lang="en-US" altLang="en-US" sz="3200" b="1" i="0" u="none" strike="noStrike" cap="none" normalizeH="0" baseline="0" dirty="0" smtClean="0">
              <a:ln>
                <a:noFill/>
              </a:ln>
              <a:solidFill>
                <a:schemeClr val="tx1"/>
              </a:solidFill>
              <a:effectLst/>
              <a:latin typeface="+mj-lt"/>
              <a:cs typeface="Arial" pitchFamily="34" charset="0"/>
            </a:endParaRPr>
          </a:p>
        </p:txBody>
      </p:sp>
      <p:sp>
        <p:nvSpPr>
          <p:cNvPr id="44" name="Line 35"/>
          <p:cNvSpPr>
            <a:spLocks noChangeShapeType="1"/>
          </p:cNvSpPr>
          <p:nvPr/>
        </p:nvSpPr>
        <p:spPr bwMode="auto">
          <a:xfrm flipV="1">
            <a:off x="877888" y="3230586"/>
            <a:ext cx="0" cy="23717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45" name="Line 36"/>
          <p:cNvSpPr>
            <a:spLocks noChangeShapeType="1"/>
          </p:cNvSpPr>
          <p:nvPr/>
        </p:nvSpPr>
        <p:spPr bwMode="auto">
          <a:xfrm>
            <a:off x="844551" y="5443561"/>
            <a:ext cx="3333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46" name="Line 37"/>
          <p:cNvSpPr>
            <a:spLocks noChangeShapeType="1"/>
          </p:cNvSpPr>
          <p:nvPr/>
        </p:nvSpPr>
        <p:spPr bwMode="auto">
          <a:xfrm>
            <a:off x="844551" y="5127648"/>
            <a:ext cx="3333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47" name="Line 38"/>
          <p:cNvSpPr>
            <a:spLocks noChangeShapeType="1"/>
          </p:cNvSpPr>
          <p:nvPr/>
        </p:nvSpPr>
        <p:spPr bwMode="auto">
          <a:xfrm>
            <a:off x="844551" y="4811736"/>
            <a:ext cx="3333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48" name="Line 39"/>
          <p:cNvSpPr>
            <a:spLocks noChangeShapeType="1"/>
          </p:cNvSpPr>
          <p:nvPr/>
        </p:nvSpPr>
        <p:spPr bwMode="auto">
          <a:xfrm>
            <a:off x="844551" y="4495823"/>
            <a:ext cx="3333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49" name="Line 40"/>
          <p:cNvSpPr>
            <a:spLocks noChangeShapeType="1"/>
          </p:cNvSpPr>
          <p:nvPr/>
        </p:nvSpPr>
        <p:spPr bwMode="auto">
          <a:xfrm>
            <a:off x="844551" y="4179911"/>
            <a:ext cx="3333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0" name="Line 41"/>
          <p:cNvSpPr>
            <a:spLocks noChangeShapeType="1"/>
          </p:cNvSpPr>
          <p:nvPr/>
        </p:nvSpPr>
        <p:spPr bwMode="auto">
          <a:xfrm>
            <a:off x="844551" y="3862411"/>
            <a:ext cx="3333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1" name="Line 42"/>
          <p:cNvSpPr>
            <a:spLocks noChangeShapeType="1"/>
          </p:cNvSpPr>
          <p:nvPr/>
        </p:nvSpPr>
        <p:spPr bwMode="auto">
          <a:xfrm>
            <a:off x="844551" y="3546498"/>
            <a:ext cx="3333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2" name="Line 43"/>
          <p:cNvSpPr>
            <a:spLocks noChangeShapeType="1"/>
          </p:cNvSpPr>
          <p:nvPr/>
        </p:nvSpPr>
        <p:spPr bwMode="auto">
          <a:xfrm>
            <a:off x="844551" y="3230586"/>
            <a:ext cx="33338"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3" name="Rectangle 44"/>
          <p:cNvSpPr>
            <a:spLocks noChangeArrowheads="1"/>
          </p:cNvSpPr>
          <p:nvPr/>
        </p:nvSpPr>
        <p:spPr bwMode="auto">
          <a:xfrm>
            <a:off x="727076" y="5380061"/>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i="0" u="none" strike="noStrike" cap="none" normalizeH="0" baseline="0" dirty="0" smtClean="0">
                <a:ln>
                  <a:noFill/>
                </a:ln>
                <a:solidFill>
                  <a:srgbClr val="000000"/>
                </a:solidFill>
                <a:effectLst/>
                <a:latin typeface="+mj-lt"/>
                <a:cs typeface="Arial" pitchFamily="34" charset="0"/>
              </a:rPr>
              <a:t>0</a:t>
            </a:r>
            <a:endParaRPr kumimoji="0" lang="en-US" altLang="en-US" sz="1800" i="0" u="none" strike="noStrike" cap="none" normalizeH="0" baseline="0" dirty="0" smtClean="0">
              <a:ln>
                <a:noFill/>
              </a:ln>
              <a:solidFill>
                <a:schemeClr val="tx1"/>
              </a:solidFill>
              <a:effectLst/>
              <a:latin typeface="+mj-lt"/>
              <a:cs typeface="Arial" pitchFamily="34" charset="0"/>
            </a:endParaRPr>
          </a:p>
        </p:txBody>
      </p:sp>
      <p:sp>
        <p:nvSpPr>
          <p:cNvPr id="54" name="Rectangle 45"/>
          <p:cNvSpPr>
            <a:spLocks noChangeArrowheads="1"/>
          </p:cNvSpPr>
          <p:nvPr/>
        </p:nvSpPr>
        <p:spPr bwMode="auto">
          <a:xfrm>
            <a:off x="665163" y="5064148"/>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i="0" u="none" strike="noStrike" cap="none" normalizeH="0" baseline="0" dirty="0" smtClean="0">
                <a:ln>
                  <a:noFill/>
                </a:ln>
                <a:solidFill>
                  <a:srgbClr val="000000"/>
                </a:solidFill>
                <a:effectLst/>
                <a:latin typeface="+mj-lt"/>
                <a:cs typeface="Arial" pitchFamily="34" charset="0"/>
              </a:rPr>
              <a:t>20</a:t>
            </a:r>
            <a:endParaRPr kumimoji="0" lang="en-US" altLang="en-US" sz="1800" i="0" u="none" strike="noStrike" cap="none" normalizeH="0" baseline="0" dirty="0" smtClean="0">
              <a:ln>
                <a:noFill/>
              </a:ln>
              <a:solidFill>
                <a:schemeClr val="tx1"/>
              </a:solidFill>
              <a:effectLst/>
              <a:latin typeface="+mj-lt"/>
              <a:cs typeface="Arial" pitchFamily="34" charset="0"/>
            </a:endParaRPr>
          </a:p>
        </p:txBody>
      </p:sp>
      <p:sp>
        <p:nvSpPr>
          <p:cNvPr id="55" name="Rectangle 46"/>
          <p:cNvSpPr>
            <a:spLocks noChangeArrowheads="1"/>
          </p:cNvSpPr>
          <p:nvPr/>
        </p:nvSpPr>
        <p:spPr bwMode="auto">
          <a:xfrm>
            <a:off x="665163" y="4748236"/>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i="0" u="none" strike="noStrike" cap="none" normalizeH="0" baseline="0" dirty="0" smtClean="0">
                <a:ln>
                  <a:noFill/>
                </a:ln>
                <a:solidFill>
                  <a:srgbClr val="000000"/>
                </a:solidFill>
                <a:effectLst/>
                <a:latin typeface="+mj-lt"/>
                <a:cs typeface="Arial" pitchFamily="34" charset="0"/>
              </a:rPr>
              <a:t>40</a:t>
            </a:r>
            <a:endParaRPr kumimoji="0" lang="en-US" altLang="en-US" sz="1800" i="0" u="none" strike="noStrike" cap="none" normalizeH="0" baseline="0" dirty="0" smtClean="0">
              <a:ln>
                <a:noFill/>
              </a:ln>
              <a:solidFill>
                <a:schemeClr val="tx1"/>
              </a:solidFill>
              <a:effectLst/>
              <a:latin typeface="+mj-lt"/>
              <a:cs typeface="Arial" pitchFamily="34" charset="0"/>
            </a:endParaRPr>
          </a:p>
        </p:txBody>
      </p:sp>
      <p:sp>
        <p:nvSpPr>
          <p:cNvPr id="56" name="Rectangle 47"/>
          <p:cNvSpPr>
            <a:spLocks noChangeArrowheads="1"/>
          </p:cNvSpPr>
          <p:nvPr/>
        </p:nvSpPr>
        <p:spPr bwMode="auto">
          <a:xfrm>
            <a:off x="665163" y="4432323"/>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i="0" u="none" strike="noStrike" cap="none" normalizeH="0" baseline="0" dirty="0" smtClean="0">
                <a:ln>
                  <a:noFill/>
                </a:ln>
                <a:solidFill>
                  <a:srgbClr val="000000"/>
                </a:solidFill>
                <a:effectLst/>
                <a:latin typeface="+mj-lt"/>
                <a:cs typeface="Arial" pitchFamily="34" charset="0"/>
              </a:rPr>
              <a:t>60</a:t>
            </a:r>
            <a:endParaRPr kumimoji="0" lang="en-US" altLang="en-US" sz="1800" i="0" u="none" strike="noStrike" cap="none" normalizeH="0" baseline="0" dirty="0" smtClean="0">
              <a:ln>
                <a:noFill/>
              </a:ln>
              <a:solidFill>
                <a:schemeClr val="tx1"/>
              </a:solidFill>
              <a:effectLst/>
              <a:latin typeface="+mj-lt"/>
              <a:cs typeface="Arial" pitchFamily="34" charset="0"/>
            </a:endParaRPr>
          </a:p>
        </p:txBody>
      </p:sp>
      <p:sp>
        <p:nvSpPr>
          <p:cNvPr id="57" name="Rectangle 48"/>
          <p:cNvSpPr>
            <a:spLocks noChangeArrowheads="1"/>
          </p:cNvSpPr>
          <p:nvPr/>
        </p:nvSpPr>
        <p:spPr bwMode="auto">
          <a:xfrm>
            <a:off x="665163" y="411641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i="0" u="none" strike="noStrike" cap="none" normalizeH="0" baseline="0" dirty="0" smtClean="0">
                <a:ln>
                  <a:noFill/>
                </a:ln>
                <a:solidFill>
                  <a:srgbClr val="000000"/>
                </a:solidFill>
                <a:effectLst/>
                <a:latin typeface="+mj-lt"/>
                <a:cs typeface="Arial" pitchFamily="34" charset="0"/>
              </a:rPr>
              <a:t>80</a:t>
            </a:r>
            <a:endParaRPr kumimoji="0" lang="en-US" altLang="en-US" sz="1800" i="0" u="none" strike="noStrike" cap="none" normalizeH="0" baseline="0" dirty="0" smtClean="0">
              <a:ln>
                <a:noFill/>
              </a:ln>
              <a:solidFill>
                <a:schemeClr val="tx1"/>
              </a:solidFill>
              <a:effectLst/>
              <a:latin typeface="+mj-lt"/>
              <a:cs typeface="Arial" pitchFamily="34" charset="0"/>
            </a:endParaRPr>
          </a:p>
        </p:txBody>
      </p:sp>
      <p:sp>
        <p:nvSpPr>
          <p:cNvPr id="58" name="Rectangle 49"/>
          <p:cNvSpPr>
            <a:spLocks noChangeArrowheads="1"/>
          </p:cNvSpPr>
          <p:nvPr/>
        </p:nvSpPr>
        <p:spPr bwMode="auto">
          <a:xfrm>
            <a:off x="603251" y="3800498"/>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i="0" u="none" strike="noStrike" cap="none" normalizeH="0" baseline="0" dirty="0" smtClean="0">
                <a:ln>
                  <a:noFill/>
                </a:ln>
                <a:solidFill>
                  <a:srgbClr val="000000"/>
                </a:solidFill>
                <a:effectLst/>
                <a:latin typeface="+mj-lt"/>
                <a:cs typeface="Arial" pitchFamily="34" charset="0"/>
              </a:rPr>
              <a:t>100</a:t>
            </a:r>
            <a:endParaRPr kumimoji="0" lang="en-US" altLang="en-US" sz="1800" i="0" u="none" strike="noStrike" cap="none" normalizeH="0" baseline="0" dirty="0" smtClean="0">
              <a:ln>
                <a:noFill/>
              </a:ln>
              <a:solidFill>
                <a:schemeClr val="tx1"/>
              </a:solidFill>
              <a:effectLst/>
              <a:latin typeface="+mj-lt"/>
              <a:cs typeface="Arial" pitchFamily="34" charset="0"/>
            </a:endParaRPr>
          </a:p>
        </p:txBody>
      </p:sp>
      <p:sp>
        <p:nvSpPr>
          <p:cNvPr id="59" name="Rectangle 50"/>
          <p:cNvSpPr>
            <a:spLocks noChangeArrowheads="1"/>
          </p:cNvSpPr>
          <p:nvPr/>
        </p:nvSpPr>
        <p:spPr bwMode="auto">
          <a:xfrm>
            <a:off x="603251" y="3482998"/>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i="0" u="none" strike="noStrike" cap="none" normalizeH="0" baseline="0" dirty="0" smtClean="0">
                <a:ln>
                  <a:noFill/>
                </a:ln>
                <a:solidFill>
                  <a:srgbClr val="000000"/>
                </a:solidFill>
                <a:effectLst/>
                <a:latin typeface="+mj-lt"/>
                <a:cs typeface="Arial" pitchFamily="34" charset="0"/>
              </a:rPr>
              <a:t>120</a:t>
            </a:r>
            <a:endParaRPr kumimoji="0" lang="en-US" altLang="en-US" sz="1800" i="0" u="none" strike="noStrike" cap="none" normalizeH="0" baseline="0" dirty="0" smtClean="0">
              <a:ln>
                <a:noFill/>
              </a:ln>
              <a:solidFill>
                <a:schemeClr val="tx1"/>
              </a:solidFill>
              <a:effectLst/>
              <a:latin typeface="+mj-lt"/>
              <a:cs typeface="Arial" pitchFamily="34" charset="0"/>
            </a:endParaRPr>
          </a:p>
        </p:txBody>
      </p:sp>
      <p:sp>
        <p:nvSpPr>
          <p:cNvPr id="60" name="Rectangle 51"/>
          <p:cNvSpPr>
            <a:spLocks noChangeArrowheads="1"/>
          </p:cNvSpPr>
          <p:nvPr/>
        </p:nvSpPr>
        <p:spPr bwMode="auto">
          <a:xfrm>
            <a:off x="603251" y="3167086"/>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i="0" u="none" strike="noStrike" cap="none" normalizeH="0" baseline="0" dirty="0" smtClean="0">
                <a:ln>
                  <a:noFill/>
                </a:ln>
                <a:solidFill>
                  <a:srgbClr val="000000"/>
                </a:solidFill>
                <a:effectLst/>
                <a:latin typeface="+mj-lt"/>
                <a:cs typeface="Arial" pitchFamily="34" charset="0"/>
              </a:rPr>
              <a:t>140</a:t>
            </a:r>
            <a:endParaRPr kumimoji="0" lang="en-US" altLang="en-US" sz="1800" i="0" u="none" strike="noStrike" cap="none" normalizeH="0" baseline="0" dirty="0" smtClean="0">
              <a:ln>
                <a:noFill/>
              </a:ln>
              <a:solidFill>
                <a:schemeClr val="tx1"/>
              </a:solidFill>
              <a:effectLst/>
              <a:latin typeface="+mj-lt"/>
              <a:cs typeface="Arial" pitchFamily="34" charset="0"/>
            </a:endParaRPr>
          </a:p>
        </p:txBody>
      </p:sp>
      <p:sp>
        <p:nvSpPr>
          <p:cNvPr id="62" name="Freeform 53"/>
          <p:cNvSpPr>
            <a:spLocks/>
          </p:cNvSpPr>
          <p:nvPr/>
        </p:nvSpPr>
        <p:spPr bwMode="auto">
          <a:xfrm flipV="1">
            <a:off x="1352551" y="4449786"/>
            <a:ext cx="2855913" cy="687388"/>
          </a:xfrm>
          <a:custGeom>
            <a:avLst/>
            <a:gdLst>
              <a:gd name="T0" fmla="*/ 0 w 4286"/>
              <a:gd name="T1" fmla="*/ 0 h 1015"/>
              <a:gd name="T2" fmla="*/ 178 w 4286"/>
              <a:gd name="T3" fmla="*/ 381 h 1015"/>
              <a:gd name="T4" fmla="*/ 357 w 4286"/>
              <a:gd name="T5" fmla="*/ 801 h 1015"/>
              <a:gd name="T6" fmla="*/ 536 w 4286"/>
              <a:gd name="T7" fmla="*/ 1015 h 1015"/>
              <a:gd name="T8" fmla="*/ 714 w 4286"/>
              <a:gd name="T9" fmla="*/ 947 h 1015"/>
              <a:gd name="T10" fmla="*/ 1071 w 4286"/>
              <a:gd name="T11" fmla="*/ 632 h 1015"/>
              <a:gd name="T12" fmla="*/ 1607 w 4286"/>
              <a:gd name="T13" fmla="*/ 291 h 1015"/>
              <a:gd name="T14" fmla="*/ 2128 w 4286"/>
              <a:gd name="T15" fmla="*/ 43 h 1015"/>
              <a:gd name="T16" fmla="*/ 2321 w 4286"/>
              <a:gd name="T17" fmla="*/ 272 h 1015"/>
              <a:gd name="T18" fmla="*/ 2500 w 4286"/>
              <a:gd name="T19" fmla="*/ 524 h 1015"/>
              <a:gd name="T20" fmla="*/ 2678 w 4286"/>
              <a:gd name="T21" fmla="*/ 641 h 1015"/>
              <a:gd name="T22" fmla="*/ 2857 w 4286"/>
              <a:gd name="T23" fmla="*/ 619 h 1015"/>
              <a:gd name="T24" fmla="*/ 3214 w 4286"/>
              <a:gd name="T25" fmla="*/ 467 h 1015"/>
              <a:gd name="T26" fmla="*/ 3750 w 4286"/>
              <a:gd name="T27" fmla="*/ 257 h 1015"/>
              <a:gd name="T28" fmla="*/ 4286 w 4286"/>
              <a:gd name="T29" fmla="*/ 9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86" h="1015">
                <a:moveTo>
                  <a:pt x="0" y="0"/>
                </a:moveTo>
                <a:lnTo>
                  <a:pt x="178" y="381"/>
                </a:lnTo>
                <a:lnTo>
                  <a:pt x="357" y="801"/>
                </a:lnTo>
                <a:lnTo>
                  <a:pt x="536" y="1015"/>
                </a:lnTo>
                <a:lnTo>
                  <a:pt x="714" y="947"/>
                </a:lnTo>
                <a:lnTo>
                  <a:pt x="1071" y="632"/>
                </a:lnTo>
                <a:lnTo>
                  <a:pt x="1607" y="291"/>
                </a:lnTo>
                <a:lnTo>
                  <a:pt x="2128" y="43"/>
                </a:lnTo>
                <a:lnTo>
                  <a:pt x="2321" y="272"/>
                </a:lnTo>
                <a:lnTo>
                  <a:pt x="2500" y="524"/>
                </a:lnTo>
                <a:lnTo>
                  <a:pt x="2678" y="641"/>
                </a:lnTo>
                <a:lnTo>
                  <a:pt x="2857" y="619"/>
                </a:lnTo>
                <a:lnTo>
                  <a:pt x="3214" y="467"/>
                </a:lnTo>
                <a:lnTo>
                  <a:pt x="3750" y="257"/>
                </a:lnTo>
                <a:lnTo>
                  <a:pt x="4286" y="95"/>
                </a:lnTo>
              </a:path>
            </a:pathLst>
          </a:custGeom>
          <a:noFill/>
          <a:ln w="12700">
            <a:solidFill>
              <a:srgbClr val="8E14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3" name="Oval 54"/>
          <p:cNvSpPr>
            <a:spLocks noChangeArrowheads="1"/>
          </p:cNvSpPr>
          <p:nvPr/>
        </p:nvSpPr>
        <p:spPr bwMode="auto">
          <a:xfrm>
            <a:off x="1325563" y="5108598"/>
            <a:ext cx="53975" cy="55563"/>
          </a:xfrm>
          <a:prstGeom prst="ellipse">
            <a:avLst/>
          </a:prstGeom>
          <a:solidFill>
            <a:srgbClr val="8E1400"/>
          </a:solidFill>
          <a:ln w="12700">
            <a:solidFill>
              <a:srgbClr val="8E14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4" name="Oval 55"/>
          <p:cNvSpPr>
            <a:spLocks noChangeArrowheads="1"/>
          </p:cNvSpPr>
          <p:nvPr/>
        </p:nvSpPr>
        <p:spPr bwMode="auto">
          <a:xfrm>
            <a:off x="1443038" y="4849836"/>
            <a:ext cx="55563" cy="57150"/>
          </a:xfrm>
          <a:prstGeom prst="ellipse">
            <a:avLst/>
          </a:prstGeom>
          <a:solidFill>
            <a:srgbClr val="8E1400"/>
          </a:solidFill>
          <a:ln w="12700">
            <a:solidFill>
              <a:srgbClr val="8E14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5" name="Oval 56"/>
          <p:cNvSpPr>
            <a:spLocks noChangeArrowheads="1"/>
          </p:cNvSpPr>
          <p:nvPr/>
        </p:nvSpPr>
        <p:spPr bwMode="auto">
          <a:xfrm>
            <a:off x="1562101" y="4565673"/>
            <a:ext cx="55563" cy="55563"/>
          </a:xfrm>
          <a:prstGeom prst="ellipse">
            <a:avLst/>
          </a:prstGeom>
          <a:solidFill>
            <a:srgbClr val="8E1400"/>
          </a:solidFill>
          <a:ln w="12700">
            <a:solidFill>
              <a:srgbClr val="8E14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6" name="Oval 57"/>
          <p:cNvSpPr>
            <a:spLocks noChangeArrowheads="1"/>
          </p:cNvSpPr>
          <p:nvPr/>
        </p:nvSpPr>
        <p:spPr bwMode="auto">
          <a:xfrm>
            <a:off x="1682751" y="4421211"/>
            <a:ext cx="53975" cy="55563"/>
          </a:xfrm>
          <a:prstGeom prst="ellipse">
            <a:avLst/>
          </a:prstGeom>
          <a:solidFill>
            <a:srgbClr val="8E1400"/>
          </a:solidFill>
          <a:ln w="12700">
            <a:solidFill>
              <a:srgbClr val="8E14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7" name="Oval 58"/>
          <p:cNvSpPr>
            <a:spLocks noChangeArrowheads="1"/>
          </p:cNvSpPr>
          <p:nvPr/>
        </p:nvSpPr>
        <p:spPr bwMode="auto">
          <a:xfrm>
            <a:off x="1800226" y="4467248"/>
            <a:ext cx="55563" cy="55563"/>
          </a:xfrm>
          <a:prstGeom prst="ellipse">
            <a:avLst/>
          </a:prstGeom>
          <a:solidFill>
            <a:srgbClr val="8E1400"/>
          </a:solidFill>
          <a:ln w="12700">
            <a:solidFill>
              <a:srgbClr val="8E14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8" name="Oval 59"/>
          <p:cNvSpPr>
            <a:spLocks noChangeArrowheads="1"/>
          </p:cNvSpPr>
          <p:nvPr/>
        </p:nvSpPr>
        <p:spPr bwMode="auto">
          <a:xfrm>
            <a:off x="2038351" y="4679973"/>
            <a:ext cx="55563" cy="57150"/>
          </a:xfrm>
          <a:prstGeom prst="ellipse">
            <a:avLst/>
          </a:prstGeom>
          <a:solidFill>
            <a:srgbClr val="8E1400"/>
          </a:solidFill>
          <a:ln w="12700">
            <a:solidFill>
              <a:srgbClr val="8E14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9" name="Oval 60"/>
          <p:cNvSpPr>
            <a:spLocks noChangeArrowheads="1"/>
          </p:cNvSpPr>
          <p:nvPr/>
        </p:nvSpPr>
        <p:spPr bwMode="auto">
          <a:xfrm>
            <a:off x="2395538" y="4911748"/>
            <a:ext cx="55563" cy="55563"/>
          </a:xfrm>
          <a:prstGeom prst="ellipse">
            <a:avLst/>
          </a:prstGeom>
          <a:solidFill>
            <a:srgbClr val="8E1400"/>
          </a:solidFill>
          <a:ln w="12700">
            <a:solidFill>
              <a:srgbClr val="8E14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70" name="Oval 61"/>
          <p:cNvSpPr>
            <a:spLocks noChangeArrowheads="1"/>
          </p:cNvSpPr>
          <p:nvPr/>
        </p:nvSpPr>
        <p:spPr bwMode="auto">
          <a:xfrm>
            <a:off x="2743201" y="5080023"/>
            <a:ext cx="55563" cy="55563"/>
          </a:xfrm>
          <a:prstGeom prst="ellipse">
            <a:avLst/>
          </a:prstGeom>
          <a:solidFill>
            <a:srgbClr val="8E1400"/>
          </a:solidFill>
          <a:ln w="12700">
            <a:solidFill>
              <a:srgbClr val="8E14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71" name="Oval 62"/>
          <p:cNvSpPr>
            <a:spLocks noChangeArrowheads="1"/>
          </p:cNvSpPr>
          <p:nvPr/>
        </p:nvSpPr>
        <p:spPr bwMode="auto">
          <a:xfrm>
            <a:off x="2871788" y="4924448"/>
            <a:ext cx="55563" cy="55563"/>
          </a:xfrm>
          <a:prstGeom prst="ellipse">
            <a:avLst/>
          </a:prstGeom>
          <a:solidFill>
            <a:srgbClr val="8E1400"/>
          </a:solidFill>
          <a:ln w="12700">
            <a:solidFill>
              <a:srgbClr val="8E14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72" name="Oval 63"/>
          <p:cNvSpPr>
            <a:spLocks noChangeArrowheads="1"/>
          </p:cNvSpPr>
          <p:nvPr/>
        </p:nvSpPr>
        <p:spPr bwMode="auto">
          <a:xfrm>
            <a:off x="2990851" y="4752998"/>
            <a:ext cx="55563" cy="57150"/>
          </a:xfrm>
          <a:prstGeom prst="ellipse">
            <a:avLst/>
          </a:prstGeom>
          <a:solidFill>
            <a:srgbClr val="8E1400"/>
          </a:solidFill>
          <a:ln w="12700">
            <a:solidFill>
              <a:srgbClr val="8E14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73" name="Oval 64"/>
          <p:cNvSpPr>
            <a:spLocks noChangeArrowheads="1"/>
          </p:cNvSpPr>
          <p:nvPr/>
        </p:nvSpPr>
        <p:spPr bwMode="auto">
          <a:xfrm>
            <a:off x="3109913" y="4673623"/>
            <a:ext cx="53975" cy="57150"/>
          </a:xfrm>
          <a:prstGeom prst="ellipse">
            <a:avLst/>
          </a:prstGeom>
          <a:solidFill>
            <a:srgbClr val="8E1400"/>
          </a:solidFill>
          <a:ln w="12700">
            <a:solidFill>
              <a:srgbClr val="8E14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74" name="Oval 65"/>
          <p:cNvSpPr>
            <a:spLocks noChangeArrowheads="1"/>
          </p:cNvSpPr>
          <p:nvPr/>
        </p:nvSpPr>
        <p:spPr bwMode="auto">
          <a:xfrm>
            <a:off x="3228976" y="4689498"/>
            <a:ext cx="55563" cy="55563"/>
          </a:xfrm>
          <a:prstGeom prst="ellipse">
            <a:avLst/>
          </a:prstGeom>
          <a:solidFill>
            <a:srgbClr val="8E1400"/>
          </a:solidFill>
          <a:ln w="12700">
            <a:solidFill>
              <a:srgbClr val="8E14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75" name="Oval 66"/>
          <p:cNvSpPr>
            <a:spLocks noChangeArrowheads="1"/>
          </p:cNvSpPr>
          <p:nvPr/>
        </p:nvSpPr>
        <p:spPr bwMode="auto">
          <a:xfrm>
            <a:off x="3467101" y="4792686"/>
            <a:ext cx="53975" cy="55563"/>
          </a:xfrm>
          <a:prstGeom prst="ellipse">
            <a:avLst/>
          </a:prstGeom>
          <a:solidFill>
            <a:srgbClr val="8E1400"/>
          </a:solidFill>
          <a:ln w="12700">
            <a:solidFill>
              <a:srgbClr val="8E14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76" name="Oval 67"/>
          <p:cNvSpPr>
            <a:spLocks noChangeArrowheads="1"/>
          </p:cNvSpPr>
          <p:nvPr/>
        </p:nvSpPr>
        <p:spPr bwMode="auto">
          <a:xfrm>
            <a:off x="3824288" y="4933973"/>
            <a:ext cx="53975" cy="57150"/>
          </a:xfrm>
          <a:prstGeom prst="ellipse">
            <a:avLst/>
          </a:prstGeom>
          <a:solidFill>
            <a:srgbClr val="8E1400"/>
          </a:solidFill>
          <a:ln w="12700">
            <a:solidFill>
              <a:srgbClr val="8E14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77" name="Oval 68"/>
          <p:cNvSpPr>
            <a:spLocks noChangeArrowheads="1"/>
          </p:cNvSpPr>
          <p:nvPr/>
        </p:nvSpPr>
        <p:spPr bwMode="auto">
          <a:xfrm>
            <a:off x="4181476" y="5043511"/>
            <a:ext cx="53975" cy="57150"/>
          </a:xfrm>
          <a:prstGeom prst="ellipse">
            <a:avLst/>
          </a:prstGeom>
          <a:solidFill>
            <a:srgbClr val="8E1400"/>
          </a:solidFill>
          <a:ln w="12700">
            <a:solidFill>
              <a:srgbClr val="8E14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3" name="AutoShape 74"/>
          <p:cNvSpPr>
            <a:spLocks noChangeAspect="1" noChangeArrowheads="1" noTextEdit="1"/>
          </p:cNvSpPr>
          <p:nvPr/>
        </p:nvSpPr>
        <p:spPr bwMode="auto">
          <a:xfrm>
            <a:off x="4859338" y="2863873"/>
            <a:ext cx="3657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4" name="Rectangle 76"/>
          <p:cNvSpPr>
            <a:spLocks noChangeArrowheads="1"/>
          </p:cNvSpPr>
          <p:nvPr/>
        </p:nvSpPr>
        <p:spPr bwMode="auto">
          <a:xfrm>
            <a:off x="4860926" y="2865460"/>
            <a:ext cx="3656013"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5" name="Rectangle 77"/>
          <p:cNvSpPr>
            <a:spLocks noChangeArrowheads="1"/>
          </p:cNvSpPr>
          <p:nvPr/>
        </p:nvSpPr>
        <p:spPr bwMode="auto">
          <a:xfrm>
            <a:off x="5324476" y="3230585"/>
            <a:ext cx="301783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6" name="Rectangle 78"/>
          <p:cNvSpPr>
            <a:spLocks noChangeArrowheads="1"/>
          </p:cNvSpPr>
          <p:nvPr/>
        </p:nvSpPr>
        <p:spPr bwMode="auto">
          <a:xfrm>
            <a:off x="6618288" y="5908698"/>
            <a:ext cx="6252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mj-lt"/>
                <a:cs typeface="Arial" pitchFamily="34" charset="0"/>
              </a:rPr>
              <a:t>Time, h</a:t>
            </a:r>
            <a:endParaRPr kumimoji="0" lang="en-US" altLang="en-US" sz="3600" b="1" i="0" u="none" strike="noStrike" cap="none" normalizeH="0" baseline="0" dirty="0" smtClean="0">
              <a:ln>
                <a:noFill/>
              </a:ln>
              <a:solidFill>
                <a:schemeClr val="tx1"/>
              </a:solidFill>
              <a:effectLst/>
              <a:latin typeface="+mj-lt"/>
              <a:cs typeface="Arial" pitchFamily="34" charset="0"/>
            </a:endParaRPr>
          </a:p>
        </p:txBody>
      </p:sp>
      <p:sp>
        <p:nvSpPr>
          <p:cNvPr id="87" name="Line 79"/>
          <p:cNvSpPr>
            <a:spLocks noChangeShapeType="1"/>
          </p:cNvSpPr>
          <p:nvPr/>
        </p:nvSpPr>
        <p:spPr bwMode="auto">
          <a:xfrm>
            <a:off x="5324476" y="5602310"/>
            <a:ext cx="301783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8" name="Line 80"/>
          <p:cNvSpPr>
            <a:spLocks noChangeShapeType="1"/>
          </p:cNvSpPr>
          <p:nvPr/>
        </p:nvSpPr>
        <p:spPr bwMode="auto">
          <a:xfrm flipV="1">
            <a:off x="5754688" y="5602310"/>
            <a:ext cx="0" cy="33337"/>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9" name="Line 81"/>
          <p:cNvSpPr>
            <a:spLocks noChangeShapeType="1"/>
          </p:cNvSpPr>
          <p:nvPr/>
        </p:nvSpPr>
        <p:spPr bwMode="auto">
          <a:xfrm flipV="1">
            <a:off x="6402388" y="5602310"/>
            <a:ext cx="0" cy="33337"/>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0" name="Line 82"/>
          <p:cNvSpPr>
            <a:spLocks noChangeShapeType="1"/>
          </p:cNvSpPr>
          <p:nvPr/>
        </p:nvSpPr>
        <p:spPr bwMode="auto">
          <a:xfrm flipV="1">
            <a:off x="7048501" y="5602310"/>
            <a:ext cx="0" cy="33337"/>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1" name="Line 83"/>
          <p:cNvSpPr>
            <a:spLocks noChangeShapeType="1"/>
          </p:cNvSpPr>
          <p:nvPr/>
        </p:nvSpPr>
        <p:spPr bwMode="auto">
          <a:xfrm flipV="1">
            <a:off x="7694613" y="5602310"/>
            <a:ext cx="0" cy="33337"/>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2" name="Line 84"/>
          <p:cNvSpPr>
            <a:spLocks noChangeShapeType="1"/>
          </p:cNvSpPr>
          <p:nvPr/>
        </p:nvSpPr>
        <p:spPr bwMode="auto">
          <a:xfrm flipV="1">
            <a:off x="8342313" y="5602310"/>
            <a:ext cx="0" cy="33337"/>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3" name="Line 85"/>
          <p:cNvSpPr>
            <a:spLocks noChangeShapeType="1"/>
          </p:cNvSpPr>
          <p:nvPr/>
        </p:nvSpPr>
        <p:spPr bwMode="auto">
          <a:xfrm flipV="1">
            <a:off x="5432426" y="5602310"/>
            <a:ext cx="0" cy="20637"/>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4" name="Line 86"/>
          <p:cNvSpPr>
            <a:spLocks noChangeShapeType="1"/>
          </p:cNvSpPr>
          <p:nvPr/>
        </p:nvSpPr>
        <p:spPr bwMode="auto">
          <a:xfrm flipV="1">
            <a:off x="5594351" y="5602310"/>
            <a:ext cx="0" cy="20637"/>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5" name="Line 87"/>
          <p:cNvSpPr>
            <a:spLocks noChangeShapeType="1"/>
          </p:cNvSpPr>
          <p:nvPr/>
        </p:nvSpPr>
        <p:spPr bwMode="auto">
          <a:xfrm flipV="1">
            <a:off x="5916613" y="5602310"/>
            <a:ext cx="0" cy="20637"/>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6" name="Line 88"/>
          <p:cNvSpPr>
            <a:spLocks noChangeShapeType="1"/>
          </p:cNvSpPr>
          <p:nvPr/>
        </p:nvSpPr>
        <p:spPr bwMode="auto">
          <a:xfrm flipV="1">
            <a:off x="6078538" y="5602310"/>
            <a:ext cx="0" cy="20637"/>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7" name="Line 89"/>
          <p:cNvSpPr>
            <a:spLocks noChangeShapeType="1"/>
          </p:cNvSpPr>
          <p:nvPr/>
        </p:nvSpPr>
        <p:spPr bwMode="auto">
          <a:xfrm flipV="1">
            <a:off x="6240463" y="5602310"/>
            <a:ext cx="0" cy="20637"/>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8" name="Line 90"/>
          <p:cNvSpPr>
            <a:spLocks noChangeShapeType="1"/>
          </p:cNvSpPr>
          <p:nvPr/>
        </p:nvSpPr>
        <p:spPr bwMode="auto">
          <a:xfrm flipV="1">
            <a:off x="6562726" y="5602310"/>
            <a:ext cx="0" cy="20637"/>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9" name="Line 91"/>
          <p:cNvSpPr>
            <a:spLocks noChangeShapeType="1"/>
          </p:cNvSpPr>
          <p:nvPr/>
        </p:nvSpPr>
        <p:spPr bwMode="auto">
          <a:xfrm flipV="1">
            <a:off x="6724651" y="5602310"/>
            <a:ext cx="0" cy="20637"/>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0" name="Line 92"/>
          <p:cNvSpPr>
            <a:spLocks noChangeShapeType="1"/>
          </p:cNvSpPr>
          <p:nvPr/>
        </p:nvSpPr>
        <p:spPr bwMode="auto">
          <a:xfrm flipV="1">
            <a:off x="6886576" y="5602310"/>
            <a:ext cx="0" cy="20637"/>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1" name="Line 93"/>
          <p:cNvSpPr>
            <a:spLocks noChangeShapeType="1"/>
          </p:cNvSpPr>
          <p:nvPr/>
        </p:nvSpPr>
        <p:spPr bwMode="auto">
          <a:xfrm flipV="1">
            <a:off x="7210426" y="5602310"/>
            <a:ext cx="0" cy="20637"/>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2" name="Line 94"/>
          <p:cNvSpPr>
            <a:spLocks noChangeShapeType="1"/>
          </p:cNvSpPr>
          <p:nvPr/>
        </p:nvSpPr>
        <p:spPr bwMode="auto">
          <a:xfrm flipV="1">
            <a:off x="7370763" y="5602310"/>
            <a:ext cx="0" cy="20637"/>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3" name="Line 95"/>
          <p:cNvSpPr>
            <a:spLocks noChangeShapeType="1"/>
          </p:cNvSpPr>
          <p:nvPr/>
        </p:nvSpPr>
        <p:spPr bwMode="auto">
          <a:xfrm flipV="1">
            <a:off x="7532688" y="5602310"/>
            <a:ext cx="0" cy="20637"/>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4" name="Line 96"/>
          <p:cNvSpPr>
            <a:spLocks noChangeShapeType="1"/>
          </p:cNvSpPr>
          <p:nvPr/>
        </p:nvSpPr>
        <p:spPr bwMode="auto">
          <a:xfrm flipV="1">
            <a:off x="7856538" y="5602310"/>
            <a:ext cx="0" cy="20637"/>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5" name="Line 97"/>
          <p:cNvSpPr>
            <a:spLocks noChangeShapeType="1"/>
          </p:cNvSpPr>
          <p:nvPr/>
        </p:nvSpPr>
        <p:spPr bwMode="auto">
          <a:xfrm flipV="1">
            <a:off x="8018463" y="5602310"/>
            <a:ext cx="0" cy="20637"/>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6" name="Line 98"/>
          <p:cNvSpPr>
            <a:spLocks noChangeShapeType="1"/>
          </p:cNvSpPr>
          <p:nvPr/>
        </p:nvSpPr>
        <p:spPr bwMode="auto">
          <a:xfrm flipV="1">
            <a:off x="8180388" y="5602310"/>
            <a:ext cx="0" cy="20637"/>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7" name="Rectangle 99"/>
          <p:cNvSpPr>
            <a:spLocks noChangeArrowheads="1"/>
          </p:cNvSpPr>
          <p:nvPr/>
        </p:nvSpPr>
        <p:spPr bwMode="auto">
          <a:xfrm>
            <a:off x="5727701" y="5694385"/>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mj-lt"/>
                <a:cs typeface="Arial" pitchFamily="34" charset="0"/>
              </a:rPr>
              <a:t>0</a:t>
            </a:r>
            <a:endParaRPr kumimoji="0" lang="en-US" altLang="en-US" sz="1800" b="0" i="0" u="none" strike="noStrike" cap="none" normalizeH="0" baseline="0" dirty="0" smtClean="0">
              <a:ln>
                <a:noFill/>
              </a:ln>
              <a:solidFill>
                <a:schemeClr val="tx1"/>
              </a:solidFill>
              <a:effectLst/>
              <a:latin typeface="+mj-lt"/>
              <a:cs typeface="Arial" pitchFamily="34" charset="0"/>
            </a:endParaRPr>
          </a:p>
        </p:txBody>
      </p:sp>
      <p:sp>
        <p:nvSpPr>
          <p:cNvPr id="108" name="Rectangle 100"/>
          <p:cNvSpPr>
            <a:spLocks noChangeArrowheads="1"/>
          </p:cNvSpPr>
          <p:nvPr/>
        </p:nvSpPr>
        <p:spPr bwMode="auto">
          <a:xfrm>
            <a:off x="6373813" y="5694385"/>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mj-lt"/>
                <a:cs typeface="Arial" pitchFamily="34" charset="0"/>
              </a:rPr>
              <a:t>6</a:t>
            </a:r>
            <a:endParaRPr kumimoji="0" lang="en-US" altLang="en-US" sz="1800" b="0" i="0" u="none" strike="noStrike" cap="none" normalizeH="0" baseline="0" dirty="0" smtClean="0">
              <a:ln>
                <a:noFill/>
              </a:ln>
              <a:solidFill>
                <a:schemeClr val="tx1"/>
              </a:solidFill>
              <a:effectLst/>
              <a:latin typeface="+mj-lt"/>
              <a:cs typeface="Arial" pitchFamily="34" charset="0"/>
            </a:endParaRPr>
          </a:p>
        </p:txBody>
      </p:sp>
      <p:sp>
        <p:nvSpPr>
          <p:cNvPr id="109" name="Rectangle 101"/>
          <p:cNvSpPr>
            <a:spLocks noChangeArrowheads="1"/>
          </p:cNvSpPr>
          <p:nvPr/>
        </p:nvSpPr>
        <p:spPr bwMode="auto">
          <a:xfrm>
            <a:off x="6992938" y="5694385"/>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mj-lt"/>
                <a:cs typeface="Arial" pitchFamily="34" charset="0"/>
              </a:rPr>
              <a:t>12</a:t>
            </a:r>
            <a:endParaRPr kumimoji="0" lang="en-US" altLang="en-US" sz="1800" b="0" i="0" u="none" strike="noStrike" cap="none" normalizeH="0" baseline="0" dirty="0" smtClean="0">
              <a:ln>
                <a:noFill/>
              </a:ln>
              <a:solidFill>
                <a:schemeClr val="tx1"/>
              </a:solidFill>
              <a:effectLst/>
              <a:latin typeface="+mj-lt"/>
              <a:cs typeface="Arial" pitchFamily="34" charset="0"/>
            </a:endParaRPr>
          </a:p>
        </p:txBody>
      </p:sp>
      <p:sp>
        <p:nvSpPr>
          <p:cNvPr id="110" name="Rectangle 102"/>
          <p:cNvSpPr>
            <a:spLocks noChangeArrowheads="1"/>
          </p:cNvSpPr>
          <p:nvPr/>
        </p:nvSpPr>
        <p:spPr bwMode="auto">
          <a:xfrm>
            <a:off x="7639051" y="5694385"/>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mj-lt"/>
                <a:cs typeface="Arial" pitchFamily="34" charset="0"/>
              </a:rPr>
              <a:t>18</a:t>
            </a:r>
            <a:endParaRPr kumimoji="0" lang="en-US" altLang="en-US" sz="1800" b="0" i="0" u="none" strike="noStrike" cap="none" normalizeH="0" baseline="0" dirty="0" smtClean="0">
              <a:ln>
                <a:noFill/>
              </a:ln>
              <a:solidFill>
                <a:schemeClr val="tx1"/>
              </a:solidFill>
              <a:effectLst/>
              <a:latin typeface="+mj-lt"/>
              <a:cs typeface="Arial" pitchFamily="34" charset="0"/>
            </a:endParaRPr>
          </a:p>
        </p:txBody>
      </p:sp>
      <p:sp>
        <p:nvSpPr>
          <p:cNvPr id="111" name="Rectangle 103"/>
          <p:cNvSpPr>
            <a:spLocks noChangeArrowheads="1"/>
          </p:cNvSpPr>
          <p:nvPr/>
        </p:nvSpPr>
        <p:spPr bwMode="auto">
          <a:xfrm>
            <a:off x="8285163" y="5694385"/>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mj-lt"/>
                <a:cs typeface="Arial" pitchFamily="34" charset="0"/>
              </a:rPr>
              <a:t>24</a:t>
            </a:r>
            <a:endParaRPr kumimoji="0" lang="en-US" altLang="en-US" sz="1800" b="0" i="0" u="none" strike="noStrike" cap="none" normalizeH="0" baseline="0" dirty="0" smtClean="0">
              <a:ln>
                <a:noFill/>
              </a:ln>
              <a:solidFill>
                <a:schemeClr val="tx1"/>
              </a:solidFill>
              <a:effectLst/>
              <a:latin typeface="+mj-lt"/>
              <a:cs typeface="Arial" pitchFamily="34" charset="0"/>
            </a:endParaRPr>
          </a:p>
        </p:txBody>
      </p:sp>
      <p:sp>
        <p:nvSpPr>
          <p:cNvPr id="113" name="Rectangle 105"/>
          <p:cNvSpPr>
            <a:spLocks noChangeArrowheads="1"/>
          </p:cNvSpPr>
          <p:nvPr/>
        </p:nvSpPr>
        <p:spPr bwMode="auto">
          <a:xfrm rot="16200000">
            <a:off x="3718982" y="4198257"/>
            <a:ext cx="2095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mj-lt"/>
                <a:cs typeface="Arial" pitchFamily="34" charset="0"/>
              </a:rPr>
              <a:t>Steady State Concentration,</a:t>
            </a:r>
            <a:r>
              <a:rPr kumimoji="0" lang="en-US" altLang="en-US" sz="1200" b="1" i="0" u="none" strike="noStrike" cap="none" normalizeH="0" dirty="0" smtClean="0">
                <a:ln>
                  <a:noFill/>
                </a:ln>
                <a:solidFill>
                  <a:srgbClr val="000000"/>
                </a:solidFill>
                <a:effectLst/>
                <a:latin typeface="+mj-lt"/>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mj-lt"/>
                <a:cs typeface="Arial" pitchFamily="34" charset="0"/>
              </a:rPr>
              <a:t>ng/mL</a:t>
            </a:r>
            <a:endParaRPr kumimoji="0" lang="en-US" altLang="en-US" sz="3200" b="0" i="0" u="none" strike="noStrike" cap="none" normalizeH="0" baseline="0" dirty="0" smtClean="0">
              <a:ln>
                <a:noFill/>
              </a:ln>
              <a:solidFill>
                <a:schemeClr val="tx1"/>
              </a:solidFill>
              <a:effectLst/>
              <a:latin typeface="+mj-lt"/>
              <a:cs typeface="Arial" pitchFamily="34" charset="0"/>
            </a:endParaRPr>
          </a:p>
        </p:txBody>
      </p:sp>
      <p:sp>
        <p:nvSpPr>
          <p:cNvPr id="114" name="Line 106"/>
          <p:cNvSpPr>
            <a:spLocks noChangeShapeType="1"/>
          </p:cNvSpPr>
          <p:nvPr/>
        </p:nvSpPr>
        <p:spPr bwMode="auto">
          <a:xfrm flipV="1">
            <a:off x="5324476" y="3230585"/>
            <a:ext cx="0" cy="237172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5" name="Line 107"/>
          <p:cNvSpPr>
            <a:spLocks noChangeShapeType="1"/>
          </p:cNvSpPr>
          <p:nvPr/>
        </p:nvSpPr>
        <p:spPr bwMode="auto">
          <a:xfrm>
            <a:off x="5294313" y="5443560"/>
            <a:ext cx="301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6" name="Line 108"/>
          <p:cNvSpPr>
            <a:spLocks noChangeShapeType="1"/>
          </p:cNvSpPr>
          <p:nvPr/>
        </p:nvSpPr>
        <p:spPr bwMode="auto">
          <a:xfrm>
            <a:off x="5294313" y="5127648"/>
            <a:ext cx="301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7" name="Line 109"/>
          <p:cNvSpPr>
            <a:spLocks noChangeShapeType="1"/>
          </p:cNvSpPr>
          <p:nvPr/>
        </p:nvSpPr>
        <p:spPr bwMode="auto">
          <a:xfrm>
            <a:off x="5294313" y="4811735"/>
            <a:ext cx="301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8" name="Line 110"/>
          <p:cNvSpPr>
            <a:spLocks noChangeShapeType="1"/>
          </p:cNvSpPr>
          <p:nvPr/>
        </p:nvSpPr>
        <p:spPr bwMode="auto">
          <a:xfrm>
            <a:off x="5294313" y="4495823"/>
            <a:ext cx="301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9" name="Line 111"/>
          <p:cNvSpPr>
            <a:spLocks noChangeShapeType="1"/>
          </p:cNvSpPr>
          <p:nvPr/>
        </p:nvSpPr>
        <p:spPr bwMode="auto">
          <a:xfrm>
            <a:off x="5294313" y="4179910"/>
            <a:ext cx="301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20" name="Line 112"/>
          <p:cNvSpPr>
            <a:spLocks noChangeShapeType="1"/>
          </p:cNvSpPr>
          <p:nvPr/>
        </p:nvSpPr>
        <p:spPr bwMode="auto">
          <a:xfrm>
            <a:off x="5294313" y="3862410"/>
            <a:ext cx="301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21" name="Line 113"/>
          <p:cNvSpPr>
            <a:spLocks noChangeShapeType="1"/>
          </p:cNvSpPr>
          <p:nvPr/>
        </p:nvSpPr>
        <p:spPr bwMode="auto">
          <a:xfrm>
            <a:off x="5294313" y="3546498"/>
            <a:ext cx="301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22" name="Line 114"/>
          <p:cNvSpPr>
            <a:spLocks noChangeShapeType="1"/>
          </p:cNvSpPr>
          <p:nvPr/>
        </p:nvSpPr>
        <p:spPr bwMode="auto">
          <a:xfrm>
            <a:off x="5294313" y="3230585"/>
            <a:ext cx="301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23" name="Rectangle 115"/>
          <p:cNvSpPr>
            <a:spLocks noChangeArrowheads="1"/>
          </p:cNvSpPr>
          <p:nvPr/>
        </p:nvSpPr>
        <p:spPr bwMode="auto">
          <a:xfrm>
            <a:off x="5187951" y="5380060"/>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mj-lt"/>
                <a:cs typeface="Arial" pitchFamily="34" charset="0"/>
              </a:rPr>
              <a:t>0</a:t>
            </a:r>
            <a:endParaRPr kumimoji="0" lang="en-US" altLang="en-US" sz="1800" b="0" i="0" u="none" strike="noStrike" cap="none" normalizeH="0" baseline="0" dirty="0" smtClean="0">
              <a:ln>
                <a:noFill/>
              </a:ln>
              <a:solidFill>
                <a:schemeClr val="tx1"/>
              </a:solidFill>
              <a:effectLst/>
              <a:latin typeface="+mj-lt"/>
              <a:cs typeface="Arial" pitchFamily="34" charset="0"/>
            </a:endParaRPr>
          </a:p>
        </p:txBody>
      </p:sp>
      <p:sp>
        <p:nvSpPr>
          <p:cNvPr id="124" name="Rectangle 116"/>
          <p:cNvSpPr>
            <a:spLocks noChangeArrowheads="1"/>
          </p:cNvSpPr>
          <p:nvPr/>
        </p:nvSpPr>
        <p:spPr bwMode="auto">
          <a:xfrm>
            <a:off x="5132388" y="5064148"/>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mj-lt"/>
                <a:cs typeface="Arial" pitchFamily="34" charset="0"/>
              </a:rPr>
              <a:t>20</a:t>
            </a:r>
            <a:endParaRPr kumimoji="0" lang="en-US" altLang="en-US" sz="1800" b="0" i="0" u="none" strike="noStrike" cap="none" normalizeH="0" baseline="0" dirty="0" smtClean="0">
              <a:ln>
                <a:noFill/>
              </a:ln>
              <a:solidFill>
                <a:schemeClr val="tx1"/>
              </a:solidFill>
              <a:effectLst/>
              <a:latin typeface="+mj-lt"/>
              <a:cs typeface="Arial" pitchFamily="34" charset="0"/>
            </a:endParaRPr>
          </a:p>
        </p:txBody>
      </p:sp>
      <p:sp>
        <p:nvSpPr>
          <p:cNvPr id="125" name="Rectangle 117"/>
          <p:cNvSpPr>
            <a:spLocks noChangeArrowheads="1"/>
          </p:cNvSpPr>
          <p:nvPr/>
        </p:nvSpPr>
        <p:spPr bwMode="auto">
          <a:xfrm>
            <a:off x="5132388" y="4748235"/>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mj-lt"/>
                <a:cs typeface="Arial" pitchFamily="34" charset="0"/>
              </a:rPr>
              <a:t>40</a:t>
            </a:r>
            <a:endParaRPr kumimoji="0" lang="en-US" altLang="en-US" sz="1800" b="0" i="0" u="none" strike="noStrike" cap="none" normalizeH="0" baseline="0" dirty="0" smtClean="0">
              <a:ln>
                <a:noFill/>
              </a:ln>
              <a:solidFill>
                <a:schemeClr val="tx1"/>
              </a:solidFill>
              <a:effectLst/>
              <a:latin typeface="+mj-lt"/>
              <a:cs typeface="Arial" pitchFamily="34" charset="0"/>
            </a:endParaRPr>
          </a:p>
        </p:txBody>
      </p:sp>
      <p:sp>
        <p:nvSpPr>
          <p:cNvPr id="126" name="Rectangle 118"/>
          <p:cNvSpPr>
            <a:spLocks noChangeArrowheads="1"/>
          </p:cNvSpPr>
          <p:nvPr/>
        </p:nvSpPr>
        <p:spPr bwMode="auto">
          <a:xfrm>
            <a:off x="5132388" y="4432323"/>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mj-lt"/>
                <a:cs typeface="Arial" pitchFamily="34" charset="0"/>
              </a:rPr>
              <a:t>60</a:t>
            </a:r>
            <a:endParaRPr kumimoji="0" lang="en-US" altLang="en-US" sz="1800" b="0" i="0" u="none" strike="noStrike" cap="none" normalizeH="0" baseline="0" dirty="0" smtClean="0">
              <a:ln>
                <a:noFill/>
              </a:ln>
              <a:solidFill>
                <a:schemeClr val="tx1"/>
              </a:solidFill>
              <a:effectLst/>
              <a:latin typeface="+mj-lt"/>
              <a:cs typeface="Arial" pitchFamily="34" charset="0"/>
            </a:endParaRPr>
          </a:p>
        </p:txBody>
      </p:sp>
      <p:sp>
        <p:nvSpPr>
          <p:cNvPr id="127" name="Rectangle 119"/>
          <p:cNvSpPr>
            <a:spLocks noChangeArrowheads="1"/>
          </p:cNvSpPr>
          <p:nvPr/>
        </p:nvSpPr>
        <p:spPr bwMode="auto">
          <a:xfrm>
            <a:off x="5132388" y="4116410"/>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mj-lt"/>
                <a:cs typeface="Arial" pitchFamily="34" charset="0"/>
              </a:rPr>
              <a:t>80</a:t>
            </a:r>
            <a:endParaRPr kumimoji="0" lang="en-US" altLang="en-US" sz="1800" b="0" i="0" u="none" strike="noStrike" cap="none" normalizeH="0" baseline="0" dirty="0" smtClean="0">
              <a:ln>
                <a:noFill/>
              </a:ln>
              <a:solidFill>
                <a:schemeClr val="tx1"/>
              </a:solidFill>
              <a:effectLst/>
              <a:latin typeface="+mj-lt"/>
              <a:cs typeface="Arial" pitchFamily="34" charset="0"/>
            </a:endParaRPr>
          </a:p>
        </p:txBody>
      </p:sp>
      <p:sp>
        <p:nvSpPr>
          <p:cNvPr id="128" name="Rectangle 120"/>
          <p:cNvSpPr>
            <a:spLocks noChangeArrowheads="1"/>
          </p:cNvSpPr>
          <p:nvPr/>
        </p:nvSpPr>
        <p:spPr bwMode="auto">
          <a:xfrm>
            <a:off x="5075238" y="3800498"/>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mj-lt"/>
                <a:cs typeface="Arial" pitchFamily="34" charset="0"/>
              </a:rPr>
              <a:t>100</a:t>
            </a:r>
            <a:endParaRPr kumimoji="0" lang="en-US" altLang="en-US" sz="1800" b="0" i="0" u="none" strike="noStrike" cap="none" normalizeH="0" baseline="0" dirty="0" smtClean="0">
              <a:ln>
                <a:noFill/>
              </a:ln>
              <a:solidFill>
                <a:schemeClr val="tx1"/>
              </a:solidFill>
              <a:effectLst/>
              <a:latin typeface="+mj-lt"/>
              <a:cs typeface="Arial" pitchFamily="34" charset="0"/>
            </a:endParaRPr>
          </a:p>
        </p:txBody>
      </p:sp>
      <p:sp>
        <p:nvSpPr>
          <p:cNvPr id="129" name="Rectangle 121"/>
          <p:cNvSpPr>
            <a:spLocks noChangeArrowheads="1"/>
          </p:cNvSpPr>
          <p:nvPr/>
        </p:nvSpPr>
        <p:spPr bwMode="auto">
          <a:xfrm>
            <a:off x="5075238" y="3482998"/>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mj-lt"/>
                <a:cs typeface="Arial" pitchFamily="34" charset="0"/>
              </a:rPr>
              <a:t>120</a:t>
            </a:r>
            <a:endParaRPr kumimoji="0" lang="en-US" altLang="en-US" sz="1800" b="0" i="0" u="none" strike="noStrike" cap="none" normalizeH="0" baseline="0" dirty="0" smtClean="0">
              <a:ln>
                <a:noFill/>
              </a:ln>
              <a:solidFill>
                <a:schemeClr val="tx1"/>
              </a:solidFill>
              <a:effectLst/>
              <a:latin typeface="+mj-lt"/>
              <a:cs typeface="Arial" pitchFamily="34" charset="0"/>
            </a:endParaRPr>
          </a:p>
        </p:txBody>
      </p:sp>
      <p:sp>
        <p:nvSpPr>
          <p:cNvPr id="130" name="Rectangle 122"/>
          <p:cNvSpPr>
            <a:spLocks noChangeArrowheads="1"/>
          </p:cNvSpPr>
          <p:nvPr/>
        </p:nvSpPr>
        <p:spPr bwMode="auto">
          <a:xfrm>
            <a:off x="5075238" y="3167085"/>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mj-lt"/>
                <a:cs typeface="Arial" pitchFamily="34" charset="0"/>
              </a:rPr>
              <a:t>140</a:t>
            </a:r>
            <a:endParaRPr kumimoji="0" lang="en-US" altLang="en-US" sz="1800" b="0" i="0" u="none" strike="noStrike" cap="none" normalizeH="0" baseline="0" dirty="0" smtClean="0">
              <a:ln>
                <a:noFill/>
              </a:ln>
              <a:solidFill>
                <a:schemeClr val="tx1"/>
              </a:solidFill>
              <a:effectLst/>
              <a:latin typeface="+mj-lt"/>
              <a:cs typeface="Arial" pitchFamily="34" charset="0"/>
            </a:endParaRPr>
          </a:p>
        </p:txBody>
      </p:sp>
      <p:sp>
        <p:nvSpPr>
          <p:cNvPr id="132" name="Freeform 124"/>
          <p:cNvSpPr>
            <a:spLocks/>
          </p:cNvSpPr>
          <p:nvPr/>
        </p:nvSpPr>
        <p:spPr bwMode="auto">
          <a:xfrm flipV="1">
            <a:off x="5754688" y="3430610"/>
            <a:ext cx="2581275" cy="1903412"/>
          </a:xfrm>
          <a:custGeom>
            <a:avLst/>
            <a:gdLst>
              <a:gd name="T0" fmla="*/ 30 w 4275"/>
              <a:gd name="T1" fmla="*/ 0 h 2810"/>
              <a:gd name="T2" fmla="*/ 119 w 4275"/>
              <a:gd name="T3" fmla="*/ 1342 h 2810"/>
              <a:gd name="T4" fmla="*/ 209 w 4275"/>
              <a:gd name="T5" fmla="*/ 2240 h 2810"/>
              <a:gd name="T6" fmla="*/ 298 w 4275"/>
              <a:gd name="T7" fmla="*/ 2663 h 2810"/>
              <a:gd name="T8" fmla="*/ 387 w 4275"/>
              <a:gd name="T9" fmla="*/ 2805 h 2810"/>
              <a:gd name="T10" fmla="*/ 477 w 4275"/>
              <a:gd name="T11" fmla="*/ 2785 h 2810"/>
              <a:gd name="T12" fmla="*/ 566 w 4275"/>
              <a:gd name="T13" fmla="*/ 2677 h 2810"/>
              <a:gd name="T14" fmla="*/ 656 w 4275"/>
              <a:gd name="T15" fmla="*/ 2523 h 2810"/>
              <a:gd name="T16" fmla="*/ 745 w 4275"/>
              <a:gd name="T17" fmla="*/ 2349 h 2810"/>
              <a:gd name="T18" fmla="*/ 834 w 4275"/>
              <a:gd name="T19" fmla="*/ 2170 h 2810"/>
              <a:gd name="T20" fmla="*/ 924 w 4275"/>
              <a:gd name="T21" fmla="*/ 1995 h 2810"/>
              <a:gd name="T22" fmla="*/ 1013 w 4275"/>
              <a:gd name="T23" fmla="*/ 1828 h 2810"/>
              <a:gd name="T24" fmla="*/ 1102 w 4275"/>
              <a:gd name="T25" fmla="*/ 1672 h 2810"/>
              <a:gd name="T26" fmla="*/ 1192 w 4275"/>
              <a:gd name="T27" fmla="*/ 1527 h 2810"/>
              <a:gd name="T28" fmla="*/ 1281 w 4275"/>
              <a:gd name="T29" fmla="*/ 1393 h 2810"/>
              <a:gd name="T30" fmla="*/ 1370 w 4275"/>
              <a:gd name="T31" fmla="*/ 1271 h 2810"/>
              <a:gd name="T32" fmla="*/ 1460 w 4275"/>
              <a:gd name="T33" fmla="*/ 1159 h 2810"/>
              <a:gd name="T34" fmla="*/ 1549 w 4275"/>
              <a:gd name="T35" fmla="*/ 1056 h 2810"/>
              <a:gd name="T36" fmla="*/ 1639 w 4275"/>
              <a:gd name="T37" fmla="*/ 963 h 2810"/>
              <a:gd name="T38" fmla="*/ 1728 w 4275"/>
              <a:gd name="T39" fmla="*/ 877 h 2810"/>
              <a:gd name="T40" fmla="*/ 1817 w 4275"/>
              <a:gd name="T41" fmla="*/ 799 h 2810"/>
              <a:gd name="T42" fmla="*/ 1907 w 4275"/>
              <a:gd name="T43" fmla="*/ 728 h 2810"/>
              <a:gd name="T44" fmla="*/ 1996 w 4275"/>
              <a:gd name="T45" fmla="*/ 663 h 2810"/>
              <a:gd name="T46" fmla="*/ 2085 w 4275"/>
              <a:gd name="T47" fmla="*/ 604 h 2810"/>
              <a:gd name="T48" fmla="*/ 2175 w 4275"/>
              <a:gd name="T49" fmla="*/ 549 h 2810"/>
              <a:gd name="T50" fmla="*/ 2264 w 4275"/>
              <a:gd name="T51" fmla="*/ 499 h 2810"/>
              <a:gd name="T52" fmla="*/ 2354 w 4275"/>
              <a:gd name="T53" fmla="*/ 453 h 2810"/>
              <a:gd name="T54" fmla="*/ 2443 w 4275"/>
              <a:gd name="T55" fmla="*/ 411 h 2810"/>
              <a:gd name="T56" fmla="*/ 2532 w 4275"/>
              <a:gd name="T57" fmla="*/ 373 h 2810"/>
              <a:gd name="T58" fmla="*/ 2622 w 4275"/>
              <a:gd name="T59" fmla="*/ 338 h 2810"/>
              <a:gd name="T60" fmla="*/ 2711 w 4275"/>
              <a:gd name="T61" fmla="*/ 305 h 2810"/>
              <a:gd name="T62" fmla="*/ 2801 w 4275"/>
              <a:gd name="T63" fmla="*/ 275 h 2810"/>
              <a:gd name="T64" fmla="*/ 2890 w 4275"/>
              <a:gd name="T65" fmla="*/ 247 h 2810"/>
              <a:gd name="T66" fmla="*/ 2979 w 4275"/>
              <a:gd name="T67" fmla="*/ 222 h 2810"/>
              <a:gd name="T68" fmla="*/ 3069 w 4275"/>
              <a:gd name="T69" fmla="*/ 198 h 2810"/>
              <a:gd name="T70" fmla="*/ 3158 w 4275"/>
              <a:gd name="T71" fmla="*/ 176 h 2810"/>
              <a:gd name="T72" fmla="*/ 3247 w 4275"/>
              <a:gd name="T73" fmla="*/ 156 h 2810"/>
              <a:gd name="T74" fmla="*/ 3337 w 4275"/>
              <a:gd name="T75" fmla="*/ 137 h 2810"/>
              <a:gd name="T76" fmla="*/ 3426 w 4275"/>
              <a:gd name="T77" fmla="*/ 120 h 2810"/>
              <a:gd name="T78" fmla="*/ 3516 w 4275"/>
              <a:gd name="T79" fmla="*/ 104 h 2810"/>
              <a:gd name="T80" fmla="*/ 3605 w 4275"/>
              <a:gd name="T81" fmla="*/ 89 h 2810"/>
              <a:gd name="T82" fmla="*/ 3694 w 4275"/>
              <a:gd name="T83" fmla="*/ 75 h 2810"/>
              <a:gd name="T84" fmla="*/ 3784 w 4275"/>
              <a:gd name="T85" fmla="*/ 62 h 2810"/>
              <a:gd name="T86" fmla="*/ 3873 w 4275"/>
              <a:gd name="T87" fmla="*/ 50 h 2810"/>
              <a:gd name="T88" fmla="*/ 3962 w 4275"/>
              <a:gd name="T89" fmla="*/ 38 h 2810"/>
              <a:gd name="T90" fmla="*/ 4052 w 4275"/>
              <a:gd name="T91" fmla="*/ 28 h 2810"/>
              <a:gd name="T92" fmla="*/ 4141 w 4275"/>
              <a:gd name="T93" fmla="*/ 18 h 2810"/>
              <a:gd name="T94" fmla="*/ 4231 w 4275"/>
              <a:gd name="T95" fmla="*/ 9 h 2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75" h="2810">
                <a:moveTo>
                  <a:pt x="0" y="3"/>
                </a:moveTo>
                <a:lnTo>
                  <a:pt x="30" y="0"/>
                </a:lnTo>
                <a:lnTo>
                  <a:pt x="74" y="622"/>
                </a:lnTo>
                <a:lnTo>
                  <a:pt x="119" y="1342"/>
                </a:lnTo>
                <a:lnTo>
                  <a:pt x="164" y="1867"/>
                </a:lnTo>
                <a:lnTo>
                  <a:pt x="209" y="2240"/>
                </a:lnTo>
                <a:lnTo>
                  <a:pt x="253" y="2496"/>
                </a:lnTo>
                <a:lnTo>
                  <a:pt x="298" y="2663"/>
                </a:lnTo>
                <a:lnTo>
                  <a:pt x="343" y="2760"/>
                </a:lnTo>
                <a:lnTo>
                  <a:pt x="387" y="2805"/>
                </a:lnTo>
                <a:lnTo>
                  <a:pt x="432" y="2810"/>
                </a:lnTo>
                <a:lnTo>
                  <a:pt x="477" y="2785"/>
                </a:lnTo>
                <a:lnTo>
                  <a:pt x="521" y="2739"/>
                </a:lnTo>
                <a:lnTo>
                  <a:pt x="566" y="2677"/>
                </a:lnTo>
                <a:lnTo>
                  <a:pt x="611" y="2604"/>
                </a:lnTo>
                <a:lnTo>
                  <a:pt x="656" y="2523"/>
                </a:lnTo>
                <a:lnTo>
                  <a:pt x="700" y="2437"/>
                </a:lnTo>
                <a:lnTo>
                  <a:pt x="745" y="2349"/>
                </a:lnTo>
                <a:lnTo>
                  <a:pt x="789" y="2260"/>
                </a:lnTo>
                <a:lnTo>
                  <a:pt x="834" y="2170"/>
                </a:lnTo>
                <a:lnTo>
                  <a:pt x="879" y="2082"/>
                </a:lnTo>
                <a:lnTo>
                  <a:pt x="924" y="1995"/>
                </a:lnTo>
                <a:lnTo>
                  <a:pt x="968" y="1910"/>
                </a:lnTo>
                <a:lnTo>
                  <a:pt x="1013" y="1828"/>
                </a:lnTo>
                <a:lnTo>
                  <a:pt x="1058" y="1749"/>
                </a:lnTo>
                <a:lnTo>
                  <a:pt x="1102" y="1672"/>
                </a:lnTo>
                <a:lnTo>
                  <a:pt x="1147" y="1598"/>
                </a:lnTo>
                <a:lnTo>
                  <a:pt x="1192" y="1527"/>
                </a:lnTo>
                <a:lnTo>
                  <a:pt x="1236" y="1459"/>
                </a:lnTo>
                <a:lnTo>
                  <a:pt x="1281" y="1393"/>
                </a:lnTo>
                <a:lnTo>
                  <a:pt x="1326" y="1331"/>
                </a:lnTo>
                <a:lnTo>
                  <a:pt x="1370" y="1271"/>
                </a:lnTo>
                <a:lnTo>
                  <a:pt x="1415" y="1214"/>
                </a:lnTo>
                <a:lnTo>
                  <a:pt x="1460" y="1159"/>
                </a:lnTo>
                <a:lnTo>
                  <a:pt x="1504" y="1106"/>
                </a:lnTo>
                <a:lnTo>
                  <a:pt x="1549" y="1056"/>
                </a:lnTo>
                <a:lnTo>
                  <a:pt x="1594" y="1008"/>
                </a:lnTo>
                <a:lnTo>
                  <a:pt x="1639" y="963"/>
                </a:lnTo>
                <a:lnTo>
                  <a:pt x="1683" y="919"/>
                </a:lnTo>
                <a:lnTo>
                  <a:pt x="1728" y="877"/>
                </a:lnTo>
                <a:lnTo>
                  <a:pt x="1773" y="837"/>
                </a:lnTo>
                <a:lnTo>
                  <a:pt x="1817" y="799"/>
                </a:lnTo>
                <a:lnTo>
                  <a:pt x="1862" y="763"/>
                </a:lnTo>
                <a:lnTo>
                  <a:pt x="1907" y="728"/>
                </a:lnTo>
                <a:lnTo>
                  <a:pt x="1951" y="695"/>
                </a:lnTo>
                <a:lnTo>
                  <a:pt x="1996" y="663"/>
                </a:lnTo>
                <a:lnTo>
                  <a:pt x="2041" y="633"/>
                </a:lnTo>
                <a:lnTo>
                  <a:pt x="2085" y="604"/>
                </a:lnTo>
                <a:lnTo>
                  <a:pt x="2130" y="576"/>
                </a:lnTo>
                <a:lnTo>
                  <a:pt x="2175" y="549"/>
                </a:lnTo>
                <a:lnTo>
                  <a:pt x="2219" y="524"/>
                </a:lnTo>
                <a:lnTo>
                  <a:pt x="2264" y="499"/>
                </a:lnTo>
                <a:lnTo>
                  <a:pt x="2309" y="476"/>
                </a:lnTo>
                <a:lnTo>
                  <a:pt x="2354" y="453"/>
                </a:lnTo>
                <a:lnTo>
                  <a:pt x="2398" y="432"/>
                </a:lnTo>
                <a:lnTo>
                  <a:pt x="2443" y="411"/>
                </a:lnTo>
                <a:lnTo>
                  <a:pt x="2488" y="392"/>
                </a:lnTo>
                <a:lnTo>
                  <a:pt x="2532" y="373"/>
                </a:lnTo>
                <a:lnTo>
                  <a:pt x="2577" y="355"/>
                </a:lnTo>
                <a:lnTo>
                  <a:pt x="2622" y="338"/>
                </a:lnTo>
                <a:lnTo>
                  <a:pt x="2666" y="321"/>
                </a:lnTo>
                <a:lnTo>
                  <a:pt x="2711" y="305"/>
                </a:lnTo>
                <a:lnTo>
                  <a:pt x="2756" y="290"/>
                </a:lnTo>
                <a:lnTo>
                  <a:pt x="2801" y="275"/>
                </a:lnTo>
                <a:lnTo>
                  <a:pt x="2845" y="261"/>
                </a:lnTo>
                <a:lnTo>
                  <a:pt x="2890" y="247"/>
                </a:lnTo>
                <a:lnTo>
                  <a:pt x="2934" y="234"/>
                </a:lnTo>
                <a:lnTo>
                  <a:pt x="2979" y="222"/>
                </a:lnTo>
                <a:lnTo>
                  <a:pt x="3024" y="210"/>
                </a:lnTo>
                <a:lnTo>
                  <a:pt x="3069" y="198"/>
                </a:lnTo>
                <a:lnTo>
                  <a:pt x="3113" y="187"/>
                </a:lnTo>
                <a:lnTo>
                  <a:pt x="3158" y="176"/>
                </a:lnTo>
                <a:lnTo>
                  <a:pt x="3203" y="166"/>
                </a:lnTo>
                <a:lnTo>
                  <a:pt x="3247" y="156"/>
                </a:lnTo>
                <a:lnTo>
                  <a:pt x="3292" y="147"/>
                </a:lnTo>
                <a:lnTo>
                  <a:pt x="3337" y="137"/>
                </a:lnTo>
                <a:lnTo>
                  <a:pt x="3381" y="129"/>
                </a:lnTo>
                <a:lnTo>
                  <a:pt x="3426" y="120"/>
                </a:lnTo>
                <a:lnTo>
                  <a:pt x="3471" y="112"/>
                </a:lnTo>
                <a:lnTo>
                  <a:pt x="3516" y="104"/>
                </a:lnTo>
                <a:lnTo>
                  <a:pt x="3560" y="96"/>
                </a:lnTo>
                <a:lnTo>
                  <a:pt x="3605" y="89"/>
                </a:lnTo>
                <a:lnTo>
                  <a:pt x="3649" y="82"/>
                </a:lnTo>
                <a:lnTo>
                  <a:pt x="3694" y="75"/>
                </a:lnTo>
                <a:lnTo>
                  <a:pt x="3739" y="68"/>
                </a:lnTo>
                <a:lnTo>
                  <a:pt x="3784" y="62"/>
                </a:lnTo>
                <a:lnTo>
                  <a:pt x="3828" y="56"/>
                </a:lnTo>
                <a:lnTo>
                  <a:pt x="3873" y="50"/>
                </a:lnTo>
                <a:lnTo>
                  <a:pt x="3918" y="44"/>
                </a:lnTo>
                <a:lnTo>
                  <a:pt x="3962" y="38"/>
                </a:lnTo>
                <a:lnTo>
                  <a:pt x="4007" y="33"/>
                </a:lnTo>
                <a:lnTo>
                  <a:pt x="4052" y="28"/>
                </a:lnTo>
                <a:lnTo>
                  <a:pt x="4096" y="23"/>
                </a:lnTo>
                <a:lnTo>
                  <a:pt x="4141" y="18"/>
                </a:lnTo>
                <a:lnTo>
                  <a:pt x="4186" y="13"/>
                </a:lnTo>
                <a:lnTo>
                  <a:pt x="4231" y="9"/>
                </a:lnTo>
                <a:lnTo>
                  <a:pt x="4275" y="4"/>
                </a:lnTo>
              </a:path>
            </a:pathLst>
          </a:custGeom>
          <a:noFill/>
          <a:ln w="11113">
            <a:solidFill>
              <a:srgbClr val="0538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33" name="Line 125"/>
          <p:cNvSpPr>
            <a:spLocks noChangeShapeType="1"/>
          </p:cNvSpPr>
          <p:nvPr/>
        </p:nvSpPr>
        <p:spPr bwMode="auto">
          <a:xfrm>
            <a:off x="8335963" y="5330848"/>
            <a:ext cx="6350" cy="1587"/>
          </a:xfrm>
          <a:prstGeom prst="line">
            <a:avLst/>
          </a:prstGeom>
          <a:noFill/>
          <a:ln w="111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4" name="Group 3"/>
          <p:cNvGrpSpPr/>
          <p:nvPr/>
        </p:nvGrpSpPr>
        <p:grpSpPr>
          <a:xfrm>
            <a:off x="1437308" y="3100410"/>
            <a:ext cx="2222240" cy="300424"/>
            <a:chOff x="1437308" y="3168650"/>
            <a:chExt cx="2222240" cy="300424"/>
          </a:xfrm>
        </p:grpSpPr>
        <p:sp>
          <p:nvSpPr>
            <p:cNvPr id="79" name="Rectangle 70"/>
            <p:cNvSpPr>
              <a:spLocks noChangeArrowheads="1"/>
            </p:cNvSpPr>
            <p:nvPr/>
          </p:nvSpPr>
          <p:spPr bwMode="auto">
            <a:xfrm>
              <a:off x="1779225" y="3210154"/>
              <a:ext cx="18803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mj-lt"/>
                  <a:cs typeface="Arial" pitchFamily="34" charset="0"/>
                </a:rPr>
                <a:t>Apixaban 2.5 mg BID  </a:t>
              </a:r>
              <a:endParaRPr kumimoji="0" lang="en-US" altLang="en-US" sz="4000" b="0" i="0" u="none" strike="noStrike" cap="none" normalizeH="0" baseline="0" dirty="0" smtClean="0">
                <a:ln>
                  <a:noFill/>
                </a:ln>
                <a:solidFill>
                  <a:schemeClr val="tx1"/>
                </a:solidFill>
                <a:effectLst/>
                <a:latin typeface="+mj-lt"/>
                <a:cs typeface="Arial" pitchFamily="34" charset="0"/>
              </a:endParaRPr>
            </a:p>
          </p:txBody>
        </p:sp>
        <p:sp>
          <p:nvSpPr>
            <p:cNvPr id="80" name="Line 71"/>
            <p:cNvSpPr>
              <a:spLocks noChangeShapeType="1"/>
            </p:cNvSpPr>
            <p:nvPr/>
          </p:nvSpPr>
          <p:spPr bwMode="auto">
            <a:xfrm>
              <a:off x="1520463" y="3317876"/>
              <a:ext cx="206375" cy="0"/>
            </a:xfrm>
            <a:prstGeom prst="line">
              <a:avLst/>
            </a:prstGeom>
            <a:noFill/>
            <a:ln w="28575">
              <a:solidFill>
                <a:srgbClr val="8E14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1" name="Oval 72"/>
            <p:cNvSpPr>
              <a:spLocks noChangeArrowheads="1"/>
            </p:cNvSpPr>
            <p:nvPr/>
          </p:nvSpPr>
          <p:spPr bwMode="auto">
            <a:xfrm>
              <a:off x="1598614" y="3288700"/>
              <a:ext cx="53975" cy="57150"/>
            </a:xfrm>
            <a:prstGeom prst="ellipse">
              <a:avLst/>
            </a:prstGeom>
            <a:solidFill>
              <a:srgbClr val="8E1400"/>
            </a:solidFill>
            <a:ln w="12700">
              <a:solidFill>
                <a:srgbClr val="8E14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 name="Rectangle 2"/>
            <p:cNvSpPr/>
            <p:nvPr/>
          </p:nvSpPr>
          <p:spPr bwMode="auto">
            <a:xfrm>
              <a:off x="1437308" y="3168650"/>
              <a:ext cx="2172668" cy="3004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grpSp>
      <p:grpSp>
        <p:nvGrpSpPr>
          <p:cNvPr id="6" name="Group 5"/>
          <p:cNvGrpSpPr/>
          <p:nvPr/>
        </p:nvGrpSpPr>
        <p:grpSpPr>
          <a:xfrm>
            <a:off x="6214082" y="3100410"/>
            <a:ext cx="2358810" cy="256948"/>
            <a:chOff x="6214082" y="3168650"/>
            <a:chExt cx="2358810" cy="256948"/>
          </a:xfrm>
        </p:grpSpPr>
        <p:sp>
          <p:nvSpPr>
            <p:cNvPr id="135" name="Rectangle 127"/>
            <p:cNvSpPr>
              <a:spLocks noChangeArrowheads="1"/>
            </p:cNvSpPr>
            <p:nvPr/>
          </p:nvSpPr>
          <p:spPr bwMode="auto">
            <a:xfrm>
              <a:off x="6562726" y="3205857"/>
              <a:ext cx="19588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mj-lt"/>
                  <a:cs typeface="Arial" pitchFamily="34" charset="0"/>
                </a:rPr>
                <a:t>Rivaroxaban 10 mg </a:t>
              </a:r>
              <a:r>
                <a:rPr kumimoji="0" lang="en-US" altLang="en-US" sz="1400" b="1" i="0" u="none" strike="noStrike" cap="none" normalizeH="0" baseline="0" dirty="0" err="1" smtClean="0">
                  <a:ln>
                    <a:noFill/>
                  </a:ln>
                  <a:solidFill>
                    <a:srgbClr val="000000"/>
                  </a:solidFill>
                  <a:effectLst/>
                  <a:latin typeface="+mj-lt"/>
                  <a:cs typeface="Arial" pitchFamily="34" charset="0"/>
                </a:rPr>
                <a:t>qd</a:t>
              </a:r>
              <a:r>
                <a:rPr kumimoji="0" lang="en-US" altLang="en-US" sz="1400" b="1" i="0" u="none" strike="noStrike" cap="none" normalizeH="0" baseline="0" dirty="0" smtClean="0">
                  <a:ln>
                    <a:noFill/>
                  </a:ln>
                  <a:solidFill>
                    <a:srgbClr val="000000"/>
                  </a:solidFill>
                  <a:effectLst/>
                  <a:latin typeface="+mj-lt"/>
                  <a:cs typeface="Arial" pitchFamily="34" charset="0"/>
                </a:rPr>
                <a:t> </a:t>
              </a:r>
              <a:endParaRPr kumimoji="0" lang="en-US" altLang="en-US" sz="4000" b="1" i="0" u="none" strike="noStrike" cap="none" normalizeH="0" baseline="0" dirty="0" smtClean="0">
                <a:ln>
                  <a:noFill/>
                </a:ln>
                <a:solidFill>
                  <a:schemeClr val="tx1"/>
                </a:solidFill>
                <a:effectLst/>
                <a:latin typeface="+mj-lt"/>
                <a:cs typeface="Arial" pitchFamily="34" charset="0"/>
              </a:endParaRPr>
            </a:p>
          </p:txBody>
        </p:sp>
        <p:sp>
          <p:nvSpPr>
            <p:cNvPr id="136" name="Line 128"/>
            <p:cNvSpPr>
              <a:spLocks noChangeShapeType="1"/>
            </p:cNvSpPr>
            <p:nvPr/>
          </p:nvSpPr>
          <p:spPr bwMode="auto">
            <a:xfrm>
              <a:off x="6303326" y="3322938"/>
              <a:ext cx="187325" cy="0"/>
            </a:xfrm>
            <a:prstGeom prst="line">
              <a:avLst/>
            </a:prstGeom>
            <a:noFill/>
            <a:ln w="28575">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31" name="Rectangle 130"/>
            <p:cNvSpPr/>
            <p:nvPr/>
          </p:nvSpPr>
          <p:spPr bwMode="auto">
            <a:xfrm>
              <a:off x="6214082" y="3168650"/>
              <a:ext cx="2358810" cy="2569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grpSp>
    </p:spTree>
    <p:extLst>
      <p:ext uri="{BB962C8B-B14F-4D97-AF65-F5344CB8AC3E}">
        <p14:creationId xmlns:p14="http://schemas.microsoft.com/office/powerpoint/2010/main" val="3564855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1026"/>
          <p:cNvSpPr txBox="1">
            <a:spLocks noChangeArrowheads="1"/>
          </p:cNvSpPr>
          <p:nvPr/>
        </p:nvSpPr>
        <p:spPr bwMode="auto">
          <a:xfrm>
            <a:off x="322049" y="185928"/>
            <a:ext cx="23903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eaLnBrk="1" hangingPunct="1">
              <a:spcBef>
                <a:spcPct val="0"/>
              </a:spcBef>
              <a:buClrTx/>
              <a:buFontTx/>
              <a:buNone/>
            </a:pPr>
            <a:r>
              <a:rPr lang="en-US" altLang="en-US" sz="3600" b="1" u="none" dirty="0">
                <a:solidFill>
                  <a:schemeClr val="accent1"/>
                </a:solidFill>
              </a:rPr>
              <a:t>Edoxaban</a:t>
            </a:r>
            <a:endParaRPr lang="en-CA" altLang="en-US" sz="3600" b="1" u="none" dirty="0">
              <a:solidFill>
                <a:schemeClr val="accent1"/>
              </a:solidFill>
            </a:endParaRPr>
          </a:p>
        </p:txBody>
      </p:sp>
      <p:sp>
        <p:nvSpPr>
          <p:cNvPr id="109571" name="TextBox 2"/>
          <p:cNvSpPr txBox="1">
            <a:spLocks noChangeArrowheads="1"/>
          </p:cNvSpPr>
          <p:nvPr/>
        </p:nvSpPr>
        <p:spPr bwMode="auto">
          <a:xfrm>
            <a:off x="547730" y="1593378"/>
            <a:ext cx="807878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D02448"/>
              </a:buClr>
              <a:buFont typeface="Arial" pitchFamily="34" charset="0"/>
              <a:buChar char="•"/>
              <a:defRPr sz="2400">
                <a:solidFill>
                  <a:srgbClr val="414141"/>
                </a:solidFill>
                <a:latin typeface="Arial" pitchFamily="34" charset="0"/>
                <a:ea typeface="ＭＳ Ｐゴシック" pitchFamily="34" charset="-128"/>
                <a:cs typeface="Arial" pitchFamily="34" charset="0"/>
              </a:defRPr>
            </a:lvl1pPr>
            <a:lvl2pPr marL="742950" indent="-285750" algn="l" eaLnBrk="0" hangingPunct="0">
              <a:spcBef>
                <a:spcPct val="20000"/>
              </a:spcBef>
              <a:buClr>
                <a:srgbClr val="D02448"/>
              </a:buClr>
              <a:buFont typeface="Arial" pitchFamily="34" charset="0"/>
              <a:buChar char="–"/>
              <a:defRPr sz="2000">
                <a:solidFill>
                  <a:srgbClr val="414141"/>
                </a:solidFill>
                <a:latin typeface="Arial" pitchFamily="34" charset="0"/>
                <a:ea typeface="ＭＳ Ｐゴシック" pitchFamily="34" charset="-128"/>
                <a:cs typeface="Arial" pitchFamily="34" charset="0"/>
              </a:defRPr>
            </a:lvl2pPr>
            <a:lvl3pPr marL="1143000" indent="-228600" algn="l" eaLnBrk="0" hangingPunct="0">
              <a:spcBef>
                <a:spcPct val="20000"/>
              </a:spcBef>
              <a:buClr>
                <a:srgbClr val="D02448"/>
              </a:buClr>
              <a:buFont typeface="Arial" pitchFamily="34" charset="0"/>
              <a:buChar char="•"/>
              <a:defRPr>
                <a:solidFill>
                  <a:srgbClr val="414141"/>
                </a:solidFill>
                <a:latin typeface="Arial" pitchFamily="34" charset="0"/>
                <a:ea typeface="ＭＳ Ｐゴシック" pitchFamily="34" charset="-128"/>
                <a:cs typeface="Arial" pitchFamily="34" charset="0"/>
              </a:defRPr>
            </a:lvl3pPr>
            <a:lvl4pPr marL="16002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4pPr>
            <a:lvl5pPr marL="2057400" indent="-228600" algn="l" eaLnBrk="0" hangingPunct="0">
              <a:spcBef>
                <a:spcPct val="20000"/>
              </a:spcBef>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D02448"/>
              </a:buClr>
              <a:buFont typeface="Arial" pitchFamily="34" charset="0"/>
              <a:buChar char="»"/>
              <a:defRPr sz="1600">
                <a:solidFill>
                  <a:srgbClr val="414141"/>
                </a:solidFill>
                <a:latin typeface="Arial" pitchFamily="34" charset="0"/>
                <a:ea typeface="ＭＳ Ｐゴシック" pitchFamily="34" charset="-128"/>
                <a:cs typeface="Arial" pitchFamily="34" charset="0"/>
              </a:defRPr>
            </a:lvl9pPr>
          </a:lstStyle>
          <a:p>
            <a:pPr marL="231775" indent="-231775" eaLnBrk="1" hangingPunct="1">
              <a:spcBef>
                <a:spcPct val="0"/>
              </a:spcBef>
              <a:buClr>
                <a:srgbClr val="8E1400"/>
              </a:buClr>
            </a:pPr>
            <a:r>
              <a:rPr lang="en-US" altLang="en-US" sz="3200" u="none" dirty="0" smtClean="0">
                <a:solidFill>
                  <a:schemeClr val="tx1"/>
                </a:solidFill>
              </a:rPr>
              <a:t>Edo = “Bay-entrance” </a:t>
            </a:r>
            <a:r>
              <a:rPr lang="en-US" altLang="en-US" sz="3200" u="none" dirty="0">
                <a:solidFill>
                  <a:schemeClr val="tx1"/>
                </a:solidFill>
              </a:rPr>
              <a:t>or “estuary</a:t>
            </a:r>
            <a:r>
              <a:rPr lang="en-US" altLang="en-US" sz="3200" u="none" dirty="0" smtClean="0">
                <a:solidFill>
                  <a:schemeClr val="tx1"/>
                </a:solidFill>
              </a:rPr>
              <a:t>”; the </a:t>
            </a:r>
            <a:r>
              <a:rPr lang="en-US" altLang="en-US" sz="3200" u="none" dirty="0">
                <a:solidFill>
                  <a:schemeClr val="tx1"/>
                </a:solidFill>
              </a:rPr>
              <a:t>ancient name for </a:t>
            </a:r>
            <a:r>
              <a:rPr lang="en-US" altLang="en-US" sz="3200" u="none" dirty="0" smtClean="0">
                <a:solidFill>
                  <a:schemeClr val="tx1"/>
                </a:solidFill>
              </a:rPr>
              <a:t>Tokyo</a:t>
            </a:r>
            <a:endParaRPr lang="en-US" altLang="en-US" sz="3200" u="none" dirty="0">
              <a:solidFill>
                <a:schemeClr val="tx1"/>
              </a:solidFill>
            </a:endParaRPr>
          </a:p>
          <a:p>
            <a:pPr marL="457200" indent="-457200" eaLnBrk="1" hangingPunct="1">
              <a:spcBef>
                <a:spcPct val="0"/>
              </a:spcBef>
              <a:buClr>
                <a:srgbClr val="8E1400"/>
              </a:buClr>
            </a:pPr>
            <a:endParaRPr lang="en-US" altLang="en-US" sz="3200" u="none" dirty="0">
              <a:solidFill>
                <a:schemeClr val="tx1"/>
              </a:solidFill>
            </a:endParaRPr>
          </a:p>
          <a:p>
            <a:pPr marL="231775" indent="-231775" eaLnBrk="1" hangingPunct="1">
              <a:spcBef>
                <a:spcPct val="0"/>
              </a:spcBef>
              <a:buClr>
                <a:srgbClr val="8E1400"/>
              </a:buClr>
            </a:pPr>
            <a:r>
              <a:rPr lang="en-US" altLang="en-US" sz="3200" u="none" dirty="0" smtClean="0">
                <a:solidFill>
                  <a:schemeClr val="tx1"/>
                </a:solidFill>
              </a:rPr>
              <a:t>Xa =</a:t>
            </a:r>
            <a:r>
              <a:rPr lang="en-US" altLang="en-US" sz="3200" u="none" dirty="0">
                <a:solidFill>
                  <a:schemeClr val="tx1"/>
                </a:solidFill>
              </a:rPr>
              <a:t> </a:t>
            </a:r>
            <a:r>
              <a:rPr lang="en-US" altLang="en-US" sz="3200" u="none" dirty="0" smtClean="0">
                <a:solidFill>
                  <a:schemeClr val="tx1"/>
                </a:solidFill>
              </a:rPr>
              <a:t>Factor </a:t>
            </a:r>
            <a:r>
              <a:rPr lang="en-US" altLang="en-US" sz="3200" u="none" dirty="0">
                <a:solidFill>
                  <a:schemeClr val="tx1"/>
                </a:solidFill>
              </a:rPr>
              <a:t>Xa	</a:t>
            </a:r>
          </a:p>
          <a:p>
            <a:pPr marL="231775" indent="-231775" eaLnBrk="1" hangingPunct="1">
              <a:spcBef>
                <a:spcPct val="0"/>
              </a:spcBef>
              <a:buClr>
                <a:srgbClr val="8E1400"/>
              </a:buClr>
            </a:pPr>
            <a:endParaRPr lang="en-US" altLang="en-US" sz="3200" u="none" dirty="0">
              <a:solidFill>
                <a:schemeClr val="tx1"/>
              </a:solidFill>
            </a:endParaRPr>
          </a:p>
          <a:p>
            <a:pPr marL="231775" indent="-231775" eaLnBrk="1" hangingPunct="1">
              <a:spcBef>
                <a:spcPct val="0"/>
              </a:spcBef>
              <a:buClr>
                <a:srgbClr val="8E1400"/>
              </a:buClr>
            </a:pPr>
            <a:r>
              <a:rPr lang="en-US" altLang="en-US" sz="3200" u="none" dirty="0" smtClean="0">
                <a:solidFill>
                  <a:schemeClr val="tx1"/>
                </a:solidFill>
              </a:rPr>
              <a:t>ban = Inhibitor </a:t>
            </a:r>
            <a:endParaRPr lang="en-US" altLang="en-US" sz="3200" u="none" dirty="0">
              <a:solidFill>
                <a:schemeClr val="tx1"/>
              </a:solidFill>
            </a:endParaRPr>
          </a:p>
          <a:p>
            <a:pPr marL="457200" indent="-457200" eaLnBrk="1" hangingPunct="1">
              <a:spcBef>
                <a:spcPct val="0"/>
              </a:spcBef>
              <a:buClr>
                <a:srgbClr val="8E1400"/>
              </a:buClr>
            </a:pPr>
            <a:endParaRPr lang="en-US" altLang="en-US" sz="2800" u="none" dirty="0">
              <a:solidFill>
                <a:schemeClr val="tx1"/>
              </a:solidFill>
            </a:endParaRPr>
          </a:p>
        </p:txBody>
      </p:sp>
    </p:spTree>
    <p:extLst>
      <p:ext uri="{BB962C8B-B14F-4D97-AF65-F5344CB8AC3E}">
        <p14:creationId xmlns:p14="http://schemas.microsoft.com/office/powerpoint/2010/main" val="1815459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ChangeArrowheads="1"/>
          </p:cNvSpPr>
          <p:nvPr/>
        </p:nvSpPr>
        <p:spPr bwMode="auto">
          <a:xfrm>
            <a:off x="335647" y="204720"/>
            <a:ext cx="8231188"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600" b="1" u="none" dirty="0">
                <a:solidFill>
                  <a:schemeClr val="accent1"/>
                </a:solidFill>
                <a:latin typeface="+mj-lt"/>
              </a:rPr>
              <a:t>Pharmacokinetic/dynamic Profile of Single-Dose Edoxaban</a:t>
            </a:r>
          </a:p>
        </p:txBody>
      </p:sp>
      <p:sp>
        <p:nvSpPr>
          <p:cNvPr id="110767" name="AutoShape 582"/>
          <p:cNvSpPr>
            <a:spLocks noChangeAspect="1" noChangeArrowheads="1" noTextEdit="1"/>
          </p:cNvSpPr>
          <p:nvPr/>
        </p:nvSpPr>
        <p:spPr bwMode="auto">
          <a:xfrm>
            <a:off x="252413" y="1276350"/>
            <a:ext cx="4319588"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u="none" dirty="0">
              <a:latin typeface="+mj-lt"/>
            </a:endParaRPr>
          </a:p>
        </p:txBody>
      </p:sp>
      <p:sp>
        <p:nvSpPr>
          <p:cNvPr id="110770" name="Rectangle 586"/>
          <p:cNvSpPr>
            <a:spLocks noChangeArrowheads="1"/>
          </p:cNvSpPr>
          <p:nvPr/>
        </p:nvSpPr>
        <p:spPr bwMode="auto">
          <a:xfrm>
            <a:off x="2143125" y="5140325"/>
            <a:ext cx="715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600" b="1" u="none" dirty="0">
                <a:latin typeface="+mj-lt"/>
              </a:rPr>
              <a:t>Time, h</a:t>
            </a:r>
            <a:endParaRPr lang="de-DE" altLang="en-US" sz="2800" b="1" u="none" dirty="0">
              <a:latin typeface="+mj-lt"/>
            </a:endParaRPr>
          </a:p>
        </p:txBody>
      </p:sp>
      <p:sp>
        <p:nvSpPr>
          <p:cNvPr id="110771" name="Line 587"/>
          <p:cNvSpPr>
            <a:spLocks noChangeShapeType="1"/>
          </p:cNvSpPr>
          <p:nvPr/>
        </p:nvSpPr>
        <p:spPr bwMode="auto">
          <a:xfrm>
            <a:off x="1100138" y="4745038"/>
            <a:ext cx="300355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772" name="Line 588"/>
          <p:cNvSpPr>
            <a:spLocks noChangeShapeType="1"/>
          </p:cNvSpPr>
          <p:nvPr/>
        </p:nvSpPr>
        <p:spPr bwMode="auto">
          <a:xfrm flipH="1" flipV="1">
            <a:off x="1096963" y="4745036"/>
            <a:ext cx="0" cy="85725"/>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773" name="Line 589"/>
          <p:cNvSpPr>
            <a:spLocks noChangeShapeType="1"/>
          </p:cNvSpPr>
          <p:nvPr/>
        </p:nvSpPr>
        <p:spPr bwMode="auto">
          <a:xfrm flipV="1">
            <a:off x="1601788" y="4745037"/>
            <a:ext cx="0" cy="8572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803" name="Rectangle 619"/>
          <p:cNvSpPr>
            <a:spLocks noChangeArrowheads="1"/>
          </p:cNvSpPr>
          <p:nvPr/>
        </p:nvSpPr>
        <p:spPr bwMode="auto">
          <a:xfrm>
            <a:off x="1054100" y="4914900"/>
            <a:ext cx="93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0</a:t>
            </a:r>
            <a:endParaRPr lang="de-DE" altLang="en-US" sz="2400" u="none" dirty="0">
              <a:latin typeface="+mj-lt"/>
            </a:endParaRPr>
          </a:p>
        </p:txBody>
      </p:sp>
      <p:sp>
        <p:nvSpPr>
          <p:cNvPr id="110804" name="Rectangle 620"/>
          <p:cNvSpPr>
            <a:spLocks noChangeArrowheads="1"/>
          </p:cNvSpPr>
          <p:nvPr/>
        </p:nvSpPr>
        <p:spPr bwMode="auto">
          <a:xfrm>
            <a:off x="1554163" y="4914900"/>
            <a:ext cx="93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4</a:t>
            </a:r>
            <a:endParaRPr lang="de-DE" altLang="en-US" sz="2400" u="none" dirty="0">
              <a:latin typeface="+mj-lt"/>
            </a:endParaRPr>
          </a:p>
        </p:txBody>
      </p:sp>
      <p:sp>
        <p:nvSpPr>
          <p:cNvPr id="110805" name="Rectangle 621"/>
          <p:cNvSpPr>
            <a:spLocks noChangeArrowheads="1"/>
          </p:cNvSpPr>
          <p:nvPr/>
        </p:nvSpPr>
        <p:spPr bwMode="auto">
          <a:xfrm>
            <a:off x="2054225" y="4914900"/>
            <a:ext cx="93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8</a:t>
            </a:r>
            <a:endParaRPr lang="de-DE" altLang="en-US" sz="2400" u="none" dirty="0">
              <a:latin typeface="+mj-lt"/>
            </a:endParaRPr>
          </a:p>
        </p:txBody>
      </p:sp>
      <p:sp>
        <p:nvSpPr>
          <p:cNvPr id="110806" name="Rectangle 622"/>
          <p:cNvSpPr>
            <a:spLocks noChangeArrowheads="1"/>
          </p:cNvSpPr>
          <p:nvPr/>
        </p:nvSpPr>
        <p:spPr bwMode="auto">
          <a:xfrm>
            <a:off x="2509838" y="4914900"/>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12</a:t>
            </a:r>
            <a:endParaRPr lang="de-DE" altLang="en-US" sz="2400" u="none" dirty="0">
              <a:latin typeface="+mj-lt"/>
            </a:endParaRPr>
          </a:p>
        </p:txBody>
      </p:sp>
      <p:sp>
        <p:nvSpPr>
          <p:cNvPr id="110807" name="Rectangle 623"/>
          <p:cNvSpPr>
            <a:spLocks noChangeArrowheads="1"/>
          </p:cNvSpPr>
          <p:nvPr/>
        </p:nvSpPr>
        <p:spPr bwMode="auto">
          <a:xfrm>
            <a:off x="3009900" y="4914900"/>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16</a:t>
            </a:r>
            <a:endParaRPr lang="de-DE" altLang="en-US" sz="2400" u="none" dirty="0">
              <a:latin typeface="+mj-lt"/>
            </a:endParaRPr>
          </a:p>
        </p:txBody>
      </p:sp>
      <p:sp>
        <p:nvSpPr>
          <p:cNvPr id="110808" name="Rectangle 624"/>
          <p:cNvSpPr>
            <a:spLocks noChangeArrowheads="1"/>
          </p:cNvSpPr>
          <p:nvPr/>
        </p:nvSpPr>
        <p:spPr bwMode="auto">
          <a:xfrm>
            <a:off x="3509963" y="4914900"/>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20</a:t>
            </a:r>
            <a:endParaRPr lang="de-DE" altLang="en-US" sz="2400" u="none" dirty="0">
              <a:latin typeface="+mj-lt"/>
            </a:endParaRPr>
          </a:p>
        </p:txBody>
      </p:sp>
      <p:sp>
        <p:nvSpPr>
          <p:cNvPr id="110809" name="Rectangle 625"/>
          <p:cNvSpPr>
            <a:spLocks noChangeArrowheads="1"/>
          </p:cNvSpPr>
          <p:nvPr/>
        </p:nvSpPr>
        <p:spPr bwMode="auto">
          <a:xfrm>
            <a:off x="4011613" y="4914900"/>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24</a:t>
            </a:r>
            <a:endParaRPr lang="de-DE" altLang="en-US" sz="2400" u="none" dirty="0">
              <a:latin typeface="+mj-lt"/>
            </a:endParaRPr>
          </a:p>
        </p:txBody>
      </p:sp>
      <p:sp>
        <p:nvSpPr>
          <p:cNvPr id="110810" name="Rectangle 626"/>
          <p:cNvSpPr>
            <a:spLocks noChangeArrowheads="1"/>
          </p:cNvSpPr>
          <p:nvPr/>
        </p:nvSpPr>
        <p:spPr bwMode="auto">
          <a:xfrm rot="16200000">
            <a:off x="-1143809" y="3262234"/>
            <a:ext cx="31226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600" b="1" u="none" dirty="0" smtClean="0">
                <a:latin typeface="+mj-lt"/>
              </a:rPr>
              <a:t>Edoxaban concentration, ng/mL</a:t>
            </a:r>
            <a:endParaRPr lang="de-DE" altLang="en-US" sz="2800" b="1" u="none" dirty="0">
              <a:latin typeface="+mj-lt"/>
            </a:endParaRPr>
          </a:p>
        </p:txBody>
      </p:sp>
      <p:sp>
        <p:nvSpPr>
          <p:cNvPr id="110811" name="Line 627"/>
          <p:cNvSpPr>
            <a:spLocks noChangeShapeType="1"/>
          </p:cNvSpPr>
          <p:nvPr/>
        </p:nvSpPr>
        <p:spPr bwMode="auto">
          <a:xfrm flipV="1">
            <a:off x="1100138" y="1739900"/>
            <a:ext cx="1588" cy="30051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812" name="Line 628"/>
          <p:cNvSpPr>
            <a:spLocks noChangeShapeType="1"/>
          </p:cNvSpPr>
          <p:nvPr/>
        </p:nvSpPr>
        <p:spPr bwMode="auto">
          <a:xfrm>
            <a:off x="1014413" y="4745038"/>
            <a:ext cx="85725" cy="158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813" name="Line 629"/>
          <p:cNvSpPr>
            <a:spLocks noChangeShapeType="1"/>
          </p:cNvSpPr>
          <p:nvPr/>
        </p:nvSpPr>
        <p:spPr bwMode="auto">
          <a:xfrm flipV="1">
            <a:off x="1014413" y="3744912"/>
            <a:ext cx="8572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814" name="Line 630"/>
          <p:cNvSpPr>
            <a:spLocks noChangeShapeType="1"/>
          </p:cNvSpPr>
          <p:nvPr/>
        </p:nvSpPr>
        <p:spPr bwMode="auto">
          <a:xfrm>
            <a:off x="1014413" y="2743200"/>
            <a:ext cx="8572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815" name="Line 631"/>
          <p:cNvSpPr>
            <a:spLocks noChangeShapeType="1"/>
          </p:cNvSpPr>
          <p:nvPr/>
        </p:nvSpPr>
        <p:spPr bwMode="auto">
          <a:xfrm flipV="1">
            <a:off x="1014413" y="1743868"/>
            <a:ext cx="8572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840" name="Rectangle 656"/>
          <p:cNvSpPr>
            <a:spLocks noChangeArrowheads="1"/>
          </p:cNvSpPr>
          <p:nvPr/>
        </p:nvSpPr>
        <p:spPr bwMode="auto">
          <a:xfrm>
            <a:off x="838200" y="4648200"/>
            <a:ext cx="93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1</a:t>
            </a:r>
            <a:endParaRPr lang="de-DE" altLang="en-US" sz="2400" u="none" dirty="0">
              <a:latin typeface="+mj-lt"/>
            </a:endParaRPr>
          </a:p>
        </p:txBody>
      </p:sp>
      <p:sp>
        <p:nvSpPr>
          <p:cNvPr id="110841" name="Rectangle 657"/>
          <p:cNvSpPr>
            <a:spLocks noChangeArrowheads="1"/>
          </p:cNvSpPr>
          <p:nvPr/>
        </p:nvSpPr>
        <p:spPr bwMode="auto">
          <a:xfrm>
            <a:off x="744538" y="3646488"/>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10</a:t>
            </a:r>
            <a:endParaRPr lang="de-DE" altLang="en-US" sz="2400" u="none" dirty="0">
              <a:latin typeface="+mj-lt"/>
            </a:endParaRPr>
          </a:p>
        </p:txBody>
      </p:sp>
      <p:sp>
        <p:nvSpPr>
          <p:cNvPr id="110842" name="Rectangle 658"/>
          <p:cNvSpPr>
            <a:spLocks noChangeArrowheads="1"/>
          </p:cNvSpPr>
          <p:nvPr/>
        </p:nvSpPr>
        <p:spPr bwMode="auto">
          <a:xfrm>
            <a:off x="652463" y="2644775"/>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100</a:t>
            </a:r>
            <a:endParaRPr lang="de-DE" altLang="en-US" sz="2400" u="none" dirty="0">
              <a:latin typeface="+mj-lt"/>
            </a:endParaRPr>
          </a:p>
        </p:txBody>
      </p:sp>
      <p:sp>
        <p:nvSpPr>
          <p:cNvPr id="110843" name="Rectangle 659"/>
          <p:cNvSpPr>
            <a:spLocks noChangeArrowheads="1"/>
          </p:cNvSpPr>
          <p:nvPr/>
        </p:nvSpPr>
        <p:spPr bwMode="auto">
          <a:xfrm>
            <a:off x="560388" y="1644650"/>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1000</a:t>
            </a:r>
            <a:endParaRPr lang="de-DE" altLang="en-US" sz="2400" u="none" dirty="0">
              <a:latin typeface="+mj-lt"/>
            </a:endParaRPr>
          </a:p>
        </p:txBody>
      </p:sp>
      <p:sp>
        <p:nvSpPr>
          <p:cNvPr id="110844" name="Freeform 660"/>
          <p:cNvSpPr>
            <a:spLocks/>
          </p:cNvSpPr>
          <p:nvPr/>
        </p:nvSpPr>
        <p:spPr bwMode="auto">
          <a:xfrm flipV="1">
            <a:off x="1162050" y="3321050"/>
            <a:ext cx="2941638" cy="1217613"/>
          </a:xfrm>
          <a:custGeom>
            <a:avLst/>
            <a:gdLst>
              <a:gd name="T0" fmla="*/ 0 w 3428"/>
              <a:gd name="T1" fmla="*/ 1 h 1420"/>
              <a:gd name="T2" fmla="*/ 1 w 3428"/>
              <a:gd name="T3" fmla="*/ 1 h 1420"/>
              <a:gd name="T4" fmla="*/ 1 w 3428"/>
              <a:gd name="T5" fmla="*/ 1 h 1420"/>
              <a:gd name="T6" fmla="*/ 1 w 3428"/>
              <a:gd name="T7" fmla="*/ 1 h 1420"/>
              <a:gd name="T8" fmla="*/ 1 w 3428"/>
              <a:gd name="T9" fmla="*/ 1 h 1420"/>
              <a:gd name="T10" fmla="*/ 1 w 3428"/>
              <a:gd name="T11" fmla="*/ 1 h 1420"/>
              <a:gd name="T12" fmla="*/ 1 w 3428"/>
              <a:gd name="T13" fmla="*/ 1 h 1420"/>
              <a:gd name="T14" fmla="*/ 1 w 3428"/>
              <a:gd name="T15" fmla="*/ 1 h 1420"/>
              <a:gd name="T16" fmla="*/ 1 w 3428"/>
              <a:gd name="T17" fmla="*/ 1 h 1420"/>
              <a:gd name="T18" fmla="*/ 1 w 3428"/>
              <a:gd name="T19" fmla="*/ 1 h 1420"/>
              <a:gd name="T20" fmla="*/ 1 w 3428"/>
              <a:gd name="T21" fmla="*/ 1 h 1420"/>
              <a:gd name="T22" fmla="*/ 1 w 3428"/>
              <a:gd name="T23" fmla="*/ 1 h 1420"/>
              <a:gd name="T24" fmla="*/ 1 w 3428"/>
              <a:gd name="T25" fmla="*/ 1 h 1420"/>
              <a:gd name="T26" fmla="*/ 1 w 3428"/>
              <a:gd name="T27" fmla="*/ 1 h 1420"/>
              <a:gd name="T28" fmla="*/ 1 w 3428"/>
              <a:gd name="T29" fmla="*/ 0 h 14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8"/>
              <a:gd name="T46" fmla="*/ 0 h 1420"/>
              <a:gd name="T47" fmla="*/ 3428 w 3428"/>
              <a:gd name="T48" fmla="*/ 1420 h 14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8" h="1420">
                <a:moveTo>
                  <a:pt x="0" y="1341"/>
                </a:moveTo>
                <a:lnTo>
                  <a:pt x="73" y="1418"/>
                </a:lnTo>
                <a:lnTo>
                  <a:pt x="146" y="1420"/>
                </a:lnTo>
                <a:lnTo>
                  <a:pt x="219" y="1412"/>
                </a:lnTo>
                <a:lnTo>
                  <a:pt x="292" y="1416"/>
                </a:lnTo>
                <a:lnTo>
                  <a:pt x="365" y="1376"/>
                </a:lnTo>
                <a:lnTo>
                  <a:pt x="438" y="1361"/>
                </a:lnTo>
                <a:lnTo>
                  <a:pt x="511" y="1350"/>
                </a:lnTo>
                <a:lnTo>
                  <a:pt x="584" y="1339"/>
                </a:lnTo>
                <a:lnTo>
                  <a:pt x="803" y="1330"/>
                </a:lnTo>
                <a:lnTo>
                  <a:pt x="1094" y="1237"/>
                </a:lnTo>
                <a:lnTo>
                  <a:pt x="1386" y="1049"/>
                </a:lnTo>
                <a:lnTo>
                  <a:pt x="1678" y="678"/>
                </a:lnTo>
                <a:lnTo>
                  <a:pt x="2261" y="411"/>
                </a:lnTo>
                <a:lnTo>
                  <a:pt x="3428" y="0"/>
                </a:lnTo>
              </a:path>
            </a:pathLst>
          </a:custGeom>
          <a:noFill/>
          <a:ln w="7938">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sp>
        <p:nvSpPr>
          <p:cNvPr id="110845" name="Oval 661"/>
          <p:cNvSpPr>
            <a:spLocks noChangeArrowheads="1"/>
          </p:cNvSpPr>
          <p:nvPr/>
        </p:nvSpPr>
        <p:spPr bwMode="auto">
          <a:xfrm>
            <a:off x="1128713" y="3354388"/>
            <a:ext cx="66675" cy="66675"/>
          </a:xfrm>
          <a:prstGeom prst="ellipse">
            <a:avLst/>
          </a:prstGeom>
          <a:solidFill>
            <a:schemeClr val="accent1"/>
          </a:solidFill>
          <a:ln w="7938">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46" name="Oval 662"/>
          <p:cNvSpPr>
            <a:spLocks noChangeArrowheads="1"/>
          </p:cNvSpPr>
          <p:nvPr/>
        </p:nvSpPr>
        <p:spPr bwMode="auto">
          <a:xfrm>
            <a:off x="1190625" y="3287713"/>
            <a:ext cx="66675" cy="66675"/>
          </a:xfrm>
          <a:prstGeom prst="ellipse">
            <a:avLst/>
          </a:prstGeom>
          <a:solidFill>
            <a:schemeClr val="accent1"/>
          </a:solidFill>
          <a:ln w="7938">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47" name="Oval 663"/>
          <p:cNvSpPr>
            <a:spLocks noChangeArrowheads="1"/>
          </p:cNvSpPr>
          <p:nvPr/>
        </p:nvSpPr>
        <p:spPr bwMode="auto">
          <a:xfrm>
            <a:off x="1254125" y="3286125"/>
            <a:ext cx="66675" cy="66675"/>
          </a:xfrm>
          <a:prstGeom prst="ellipse">
            <a:avLst/>
          </a:prstGeom>
          <a:solidFill>
            <a:schemeClr val="accent1"/>
          </a:solidFill>
          <a:ln w="7938">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48" name="Oval 664"/>
          <p:cNvSpPr>
            <a:spLocks noChangeArrowheads="1"/>
          </p:cNvSpPr>
          <p:nvPr/>
        </p:nvSpPr>
        <p:spPr bwMode="auto">
          <a:xfrm>
            <a:off x="1316038" y="3294063"/>
            <a:ext cx="66675" cy="66675"/>
          </a:xfrm>
          <a:prstGeom prst="ellipse">
            <a:avLst/>
          </a:prstGeom>
          <a:solidFill>
            <a:schemeClr val="accent1"/>
          </a:solidFill>
          <a:ln w="7938">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49" name="Oval 665"/>
          <p:cNvSpPr>
            <a:spLocks noChangeArrowheads="1"/>
          </p:cNvSpPr>
          <p:nvPr/>
        </p:nvSpPr>
        <p:spPr bwMode="auto">
          <a:xfrm>
            <a:off x="1379538" y="3289300"/>
            <a:ext cx="66675" cy="66675"/>
          </a:xfrm>
          <a:prstGeom prst="ellipse">
            <a:avLst/>
          </a:prstGeom>
          <a:solidFill>
            <a:schemeClr val="accent1"/>
          </a:solidFill>
          <a:ln w="7938">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50" name="Oval 666"/>
          <p:cNvSpPr>
            <a:spLocks noChangeArrowheads="1"/>
          </p:cNvSpPr>
          <p:nvPr/>
        </p:nvSpPr>
        <p:spPr bwMode="auto">
          <a:xfrm>
            <a:off x="1441450" y="3324225"/>
            <a:ext cx="66675" cy="66675"/>
          </a:xfrm>
          <a:prstGeom prst="ellipse">
            <a:avLst/>
          </a:prstGeom>
          <a:solidFill>
            <a:schemeClr val="accent1"/>
          </a:solidFill>
          <a:ln w="7938">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51" name="Oval 667"/>
          <p:cNvSpPr>
            <a:spLocks noChangeArrowheads="1"/>
          </p:cNvSpPr>
          <p:nvPr/>
        </p:nvSpPr>
        <p:spPr bwMode="auto">
          <a:xfrm>
            <a:off x="1504950" y="3336925"/>
            <a:ext cx="66675" cy="66675"/>
          </a:xfrm>
          <a:prstGeom prst="ellipse">
            <a:avLst/>
          </a:prstGeom>
          <a:solidFill>
            <a:schemeClr val="accent1"/>
          </a:solidFill>
          <a:ln w="7938">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52" name="Oval 668"/>
          <p:cNvSpPr>
            <a:spLocks noChangeArrowheads="1"/>
          </p:cNvSpPr>
          <p:nvPr/>
        </p:nvSpPr>
        <p:spPr bwMode="auto">
          <a:xfrm>
            <a:off x="1566863" y="3346450"/>
            <a:ext cx="66675" cy="66675"/>
          </a:xfrm>
          <a:prstGeom prst="ellipse">
            <a:avLst/>
          </a:prstGeom>
          <a:solidFill>
            <a:schemeClr val="accent1"/>
          </a:solidFill>
          <a:ln w="7938">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53" name="Oval 669"/>
          <p:cNvSpPr>
            <a:spLocks noChangeArrowheads="1"/>
          </p:cNvSpPr>
          <p:nvPr/>
        </p:nvSpPr>
        <p:spPr bwMode="auto">
          <a:xfrm>
            <a:off x="1630363" y="3355975"/>
            <a:ext cx="66675" cy="66675"/>
          </a:xfrm>
          <a:prstGeom prst="ellipse">
            <a:avLst/>
          </a:prstGeom>
          <a:solidFill>
            <a:schemeClr val="accent1"/>
          </a:solidFill>
          <a:ln w="7938">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54" name="Oval 670"/>
          <p:cNvSpPr>
            <a:spLocks noChangeArrowheads="1"/>
          </p:cNvSpPr>
          <p:nvPr/>
        </p:nvSpPr>
        <p:spPr bwMode="auto">
          <a:xfrm>
            <a:off x="1817688" y="3363913"/>
            <a:ext cx="66675" cy="66675"/>
          </a:xfrm>
          <a:prstGeom prst="ellipse">
            <a:avLst/>
          </a:prstGeom>
          <a:solidFill>
            <a:schemeClr val="accent1"/>
          </a:solidFill>
          <a:ln w="7938">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55" name="Oval 671"/>
          <p:cNvSpPr>
            <a:spLocks noChangeArrowheads="1"/>
          </p:cNvSpPr>
          <p:nvPr/>
        </p:nvSpPr>
        <p:spPr bwMode="auto">
          <a:xfrm>
            <a:off x="2068513" y="3443288"/>
            <a:ext cx="65088" cy="66675"/>
          </a:xfrm>
          <a:prstGeom prst="ellipse">
            <a:avLst/>
          </a:prstGeom>
          <a:solidFill>
            <a:schemeClr val="accent1"/>
          </a:solidFill>
          <a:ln w="7938">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56" name="Oval 672"/>
          <p:cNvSpPr>
            <a:spLocks noChangeArrowheads="1"/>
          </p:cNvSpPr>
          <p:nvPr/>
        </p:nvSpPr>
        <p:spPr bwMode="auto">
          <a:xfrm>
            <a:off x="2317750" y="3605213"/>
            <a:ext cx="66675" cy="66675"/>
          </a:xfrm>
          <a:prstGeom prst="ellipse">
            <a:avLst/>
          </a:prstGeom>
          <a:solidFill>
            <a:schemeClr val="accent1"/>
          </a:solidFill>
          <a:ln w="7938">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57" name="Oval 673"/>
          <p:cNvSpPr>
            <a:spLocks noChangeArrowheads="1"/>
          </p:cNvSpPr>
          <p:nvPr/>
        </p:nvSpPr>
        <p:spPr bwMode="auto">
          <a:xfrm>
            <a:off x="2568575" y="3924300"/>
            <a:ext cx="66675" cy="65088"/>
          </a:xfrm>
          <a:prstGeom prst="ellipse">
            <a:avLst/>
          </a:prstGeom>
          <a:solidFill>
            <a:schemeClr val="accent1"/>
          </a:solidFill>
          <a:ln w="7938">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58" name="Oval 674"/>
          <p:cNvSpPr>
            <a:spLocks noChangeArrowheads="1"/>
          </p:cNvSpPr>
          <p:nvPr/>
        </p:nvSpPr>
        <p:spPr bwMode="auto">
          <a:xfrm>
            <a:off x="3070225" y="4152900"/>
            <a:ext cx="66675" cy="66675"/>
          </a:xfrm>
          <a:prstGeom prst="ellipse">
            <a:avLst/>
          </a:prstGeom>
          <a:solidFill>
            <a:schemeClr val="accent1"/>
          </a:solidFill>
          <a:ln w="7938">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59" name="Oval 675"/>
          <p:cNvSpPr>
            <a:spLocks noChangeArrowheads="1"/>
          </p:cNvSpPr>
          <p:nvPr/>
        </p:nvSpPr>
        <p:spPr bwMode="auto">
          <a:xfrm>
            <a:off x="4071938" y="4505325"/>
            <a:ext cx="66675" cy="66675"/>
          </a:xfrm>
          <a:prstGeom prst="ellipse">
            <a:avLst/>
          </a:prstGeom>
          <a:solidFill>
            <a:schemeClr val="accent1"/>
          </a:solidFill>
          <a:ln w="7938">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60" name="Freeform 676"/>
          <p:cNvSpPr>
            <a:spLocks/>
          </p:cNvSpPr>
          <p:nvPr/>
        </p:nvSpPr>
        <p:spPr bwMode="auto">
          <a:xfrm flipV="1">
            <a:off x="1162050" y="2593975"/>
            <a:ext cx="2941638" cy="1468438"/>
          </a:xfrm>
          <a:custGeom>
            <a:avLst/>
            <a:gdLst>
              <a:gd name="T0" fmla="*/ 0 w 3428"/>
              <a:gd name="T1" fmla="*/ 1 h 1710"/>
              <a:gd name="T2" fmla="*/ 1 w 3428"/>
              <a:gd name="T3" fmla="*/ 1 h 1710"/>
              <a:gd name="T4" fmla="*/ 1 w 3428"/>
              <a:gd name="T5" fmla="*/ 1 h 1710"/>
              <a:gd name="T6" fmla="*/ 1 w 3428"/>
              <a:gd name="T7" fmla="*/ 1 h 1710"/>
              <a:gd name="T8" fmla="*/ 1 w 3428"/>
              <a:gd name="T9" fmla="*/ 1 h 1710"/>
              <a:gd name="T10" fmla="*/ 1 w 3428"/>
              <a:gd name="T11" fmla="*/ 1 h 1710"/>
              <a:gd name="T12" fmla="*/ 1 w 3428"/>
              <a:gd name="T13" fmla="*/ 1 h 1710"/>
              <a:gd name="T14" fmla="*/ 1 w 3428"/>
              <a:gd name="T15" fmla="*/ 1 h 1710"/>
              <a:gd name="T16" fmla="*/ 1 w 3428"/>
              <a:gd name="T17" fmla="*/ 1 h 1710"/>
              <a:gd name="T18" fmla="*/ 1 w 3428"/>
              <a:gd name="T19" fmla="*/ 1 h 1710"/>
              <a:gd name="T20" fmla="*/ 1 w 3428"/>
              <a:gd name="T21" fmla="*/ 1 h 1710"/>
              <a:gd name="T22" fmla="*/ 1 w 3428"/>
              <a:gd name="T23" fmla="*/ 1 h 1710"/>
              <a:gd name="T24" fmla="*/ 1 w 3428"/>
              <a:gd name="T25" fmla="*/ 1 h 1710"/>
              <a:gd name="T26" fmla="*/ 1 w 3428"/>
              <a:gd name="T27" fmla="*/ 1 h 1710"/>
              <a:gd name="T28" fmla="*/ 1 w 3428"/>
              <a:gd name="T29" fmla="*/ 0 h 17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8"/>
              <a:gd name="T46" fmla="*/ 0 h 1710"/>
              <a:gd name="T47" fmla="*/ 3428 w 3428"/>
              <a:gd name="T48" fmla="*/ 1710 h 17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8" h="1710">
                <a:moveTo>
                  <a:pt x="0" y="1271"/>
                </a:moveTo>
                <a:lnTo>
                  <a:pt x="73" y="1710"/>
                </a:lnTo>
                <a:lnTo>
                  <a:pt x="146" y="1697"/>
                </a:lnTo>
                <a:lnTo>
                  <a:pt x="219" y="1647"/>
                </a:lnTo>
                <a:lnTo>
                  <a:pt x="292" y="1633"/>
                </a:lnTo>
                <a:lnTo>
                  <a:pt x="365" y="1560"/>
                </a:lnTo>
                <a:lnTo>
                  <a:pt x="438" y="1515"/>
                </a:lnTo>
                <a:lnTo>
                  <a:pt x="511" y="1478"/>
                </a:lnTo>
                <a:lnTo>
                  <a:pt x="584" y="1450"/>
                </a:lnTo>
                <a:lnTo>
                  <a:pt x="803" y="1421"/>
                </a:lnTo>
                <a:lnTo>
                  <a:pt x="1094" y="1335"/>
                </a:lnTo>
                <a:lnTo>
                  <a:pt x="1386" y="1098"/>
                </a:lnTo>
                <a:lnTo>
                  <a:pt x="1678" y="736"/>
                </a:lnTo>
                <a:lnTo>
                  <a:pt x="2261" y="439"/>
                </a:lnTo>
                <a:lnTo>
                  <a:pt x="3428" y="0"/>
                </a:lnTo>
              </a:path>
            </a:pathLst>
          </a:custGeom>
          <a:noFill/>
          <a:ln w="7938">
            <a:solidFill>
              <a:srgbClr val="56951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sp>
        <p:nvSpPr>
          <p:cNvPr id="110861" name="Oval 677"/>
          <p:cNvSpPr>
            <a:spLocks noChangeArrowheads="1"/>
          </p:cNvSpPr>
          <p:nvPr/>
        </p:nvSpPr>
        <p:spPr bwMode="auto">
          <a:xfrm>
            <a:off x="1128713" y="2936875"/>
            <a:ext cx="66675" cy="66675"/>
          </a:xfrm>
          <a:prstGeom prst="ellipse">
            <a:avLst/>
          </a:prstGeom>
          <a:solidFill>
            <a:srgbClr val="569517"/>
          </a:solidFill>
          <a:ln w="7938">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62" name="Oval 678"/>
          <p:cNvSpPr>
            <a:spLocks noChangeArrowheads="1"/>
          </p:cNvSpPr>
          <p:nvPr/>
        </p:nvSpPr>
        <p:spPr bwMode="auto">
          <a:xfrm>
            <a:off x="1190625" y="2560638"/>
            <a:ext cx="66675" cy="66675"/>
          </a:xfrm>
          <a:prstGeom prst="ellipse">
            <a:avLst/>
          </a:prstGeom>
          <a:solidFill>
            <a:srgbClr val="569517"/>
          </a:solidFill>
          <a:ln w="7938">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63" name="Oval 679"/>
          <p:cNvSpPr>
            <a:spLocks noChangeArrowheads="1"/>
          </p:cNvSpPr>
          <p:nvPr/>
        </p:nvSpPr>
        <p:spPr bwMode="auto">
          <a:xfrm>
            <a:off x="1254125" y="2571750"/>
            <a:ext cx="66675" cy="66675"/>
          </a:xfrm>
          <a:prstGeom prst="ellipse">
            <a:avLst/>
          </a:prstGeom>
          <a:solidFill>
            <a:srgbClr val="569517"/>
          </a:solidFill>
          <a:ln w="7938">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64" name="Oval 680"/>
          <p:cNvSpPr>
            <a:spLocks noChangeArrowheads="1"/>
          </p:cNvSpPr>
          <p:nvPr/>
        </p:nvSpPr>
        <p:spPr bwMode="auto">
          <a:xfrm>
            <a:off x="1316038" y="2614613"/>
            <a:ext cx="66675" cy="66675"/>
          </a:xfrm>
          <a:prstGeom prst="ellipse">
            <a:avLst/>
          </a:prstGeom>
          <a:solidFill>
            <a:srgbClr val="569517"/>
          </a:solidFill>
          <a:ln w="7938">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65" name="Oval 681"/>
          <p:cNvSpPr>
            <a:spLocks noChangeArrowheads="1"/>
          </p:cNvSpPr>
          <p:nvPr/>
        </p:nvSpPr>
        <p:spPr bwMode="auto">
          <a:xfrm>
            <a:off x="1379538" y="2625725"/>
            <a:ext cx="66675" cy="66675"/>
          </a:xfrm>
          <a:prstGeom prst="ellipse">
            <a:avLst/>
          </a:prstGeom>
          <a:solidFill>
            <a:srgbClr val="569517"/>
          </a:solidFill>
          <a:ln w="7938">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66" name="Oval 682"/>
          <p:cNvSpPr>
            <a:spLocks noChangeArrowheads="1"/>
          </p:cNvSpPr>
          <p:nvPr/>
        </p:nvSpPr>
        <p:spPr bwMode="auto">
          <a:xfrm>
            <a:off x="1441450" y="2689225"/>
            <a:ext cx="66675" cy="66675"/>
          </a:xfrm>
          <a:prstGeom prst="ellipse">
            <a:avLst/>
          </a:prstGeom>
          <a:solidFill>
            <a:srgbClr val="569517"/>
          </a:solidFill>
          <a:ln w="7938">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67" name="Oval 683"/>
          <p:cNvSpPr>
            <a:spLocks noChangeArrowheads="1"/>
          </p:cNvSpPr>
          <p:nvPr/>
        </p:nvSpPr>
        <p:spPr bwMode="auto">
          <a:xfrm>
            <a:off x="1504950" y="2727325"/>
            <a:ext cx="66675" cy="66675"/>
          </a:xfrm>
          <a:prstGeom prst="ellipse">
            <a:avLst/>
          </a:prstGeom>
          <a:solidFill>
            <a:srgbClr val="569517"/>
          </a:solidFill>
          <a:ln w="7938">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68" name="Oval 684"/>
          <p:cNvSpPr>
            <a:spLocks noChangeArrowheads="1"/>
          </p:cNvSpPr>
          <p:nvPr/>
        </p:nvSpPr>
        <p:spPr bwMode="auto">
          <a:xfrm>
            <a:off x="1566863" y="2759075"/>
            <a:ext cx="66675" cy="66675"/>
          </a:xfrm>
          <a:prstGeom prst="ellipse">
            <a:avLst/>
          </a:prstGeom>
          <a:solidFill>
            <a:srgbClr val="569517"/>
          </a:solidFill>
          <a:ln w="7938">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69" name="Oval 685"/>
          <p:cNvSpPr>
            <a:spLocks noChangeArrowheads="1"/>
          </p:cNvSpPr>
          <p:nvPr/>
        </p:nvSpPr>
        <p:spPr bwMode="auto">
          <a:xfrm>
            <a:off x="1630363" y="2782888"/>
            <a:ext cx="66675" cy="66675"/>
          </a:xfrm>
          <a:prstGeom prst="ellipse">
            <a:avLst/>
          </a:prstGeom>
          <a:solidFill>
            <a:srgbClr val="569517"/>
          </a:solidFill>
          <a:ln w="7938">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70" name="Oval 686"/>
          <p:cNvSpPr>
            <a:spLocks noChangeArrowheads="1"/>
          </p:cNvSpPr>
          <p:nvPr/>
        </p:nvSpPr>
        <p:spPr bwMode="auto">
          <a:xfrm>
            <a:off x="1817688" y="2808288"/>
            <a:ext cx="66675" cy="66675"/>
          </a:xfrm>
          <a:prstGeom prst="ellipse">
            <a:avLst/>
          </a:prstGeom>
          <a:solidFill>
            <a:srgbClr val="569517"/>
          </a:solidFill>
          <a:ln w="7938">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71" name="Oval 687"/>
          <p:cNvSpPr>
            <a:spLocks noChangeArrowheads="1"/>
          </p:cNvSpPr>
          <p:nvPr/>
        </p:nvSpPr>
        <p:spPr bwMode="auto">
          <a:xfrm>
            <a:off x="2068513" y="2882900"/>
            <a:ext cx="65088" cy="66675"/>
          </a:xfrm>
          <a:prstGeom prst="ellipse">
            <a:avLst/>
          </a:prstGeom>
          <a:solidFill>
            <a:srgbClr val="569517"/>
          </a:solidFill>
          <a:ln w="7938">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72" name="Oval 688"/>
          <p:cNvSpPr>
            <a:spLocks noChangeArrowheads="1"/>
          </p:cNvSpPr>
          <p:nvPr/>
        </p:nvSpPr>
        <p:spPr bwMode="auto">
          <a:xfrm>
            <a:off x="2317750" y="3086100"/>
            <a:ext cx="66675" cy="66675"/>
          </a:xfrm>
          <a:prstGeom prst="ellipse">
            <a:avLst/>
          </a:prstGeom>
          <a:solidFill>
            <a:srgbClr val="569517"/>
          </a:solidFill>
          <a:ln w="7938">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73" name="Oval 689"/>
          <p:cNvSpPr>
            <a:spLocks noChangeArrowheads="1"/>
          </p:cNvSpPr>
          <p:nvPr/>
        </p:nvSpPr>
        <p:spPr bwMode="auto">
          <a:xfrm>
            <a:off x="2568575" y="3397250"/>
            <a:ext cx="66675" cy="65088"/>
          </a:xfrm>
          <a:prstGeom prst="ellipse">
            <a:avLst/>
          </a:prstGeom>
          <a:solidFill>
            <a:srgbClr val="569517"/>
          </a:solidFill>
          <a:ln w="7938">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74" name="Oval 690"/>
          <p:cNvSpPr>
            <a:spLocks noChangeArrowheads="1"/>
          </p:cNvSpPr>
          <p:nvPr/>
        </p:nvSpPr>
        <p:spPr bwMode="auto">
          <a:xfrm>
            <a:off x="3070225" y="3651250"/>
            <a:ext cx="66675" cy="66675"/>
          </a:xfrm>
          <a:prstGeom prst="ellipse">
            <a:avLst/>
          </a:prstGeom>
          <a:solidFill>
            <a:srgbClr val="569517"/>
          </a:solidFill>
          <a:ln w="7938">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75" name="Oval 691"/>
          <p:cNvSpPr>
            <a:spLocks noChangeArrowheads="1"/>
          </p:cNvSpPr>
          <p:nvPr/>
        </p:nvSpPr>
        <p:spPr bwMode="auto">
          <a:xfrm>
            <a:off x="4071938" y="4027488"/>
            <a:ext cx="66675" cy="66675"/>
          </a:xfrm>
          <a:prstGeom prst="ellipse">
            <a:avLst/>
          </a:prstGeom>
          <a:solidFill>
            <a:srgbClr val="569517"/>
          </a:solidFill>
          <a:ln w="7938">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76" name="Freeform 692"/>
          <p:cNvSpPr>
            <a:spLocks/>
          </p:cNvSpPr>
          <p:nvPr/>
        </p:nvSpPr>
        <p:spPr bwMode="auto">
          <a:xfrm flipV="1">
            <a:off x="1162050" y="2297113"/>
            <a:ext cx="2941638" cy="1511300"/>
          </a:xfrm>
          <a:custGeom>
            <a:avLst/>
            <a:gdLst>
              <a:gd name="T0" fmla="*/ 0 w 3428"/>
              <a:gd name="T1" fmla="*/ 1 h 1759"/>
              <a:gd name="T2" fmla="*/ 1 w 3428"/>
              <a:gd name="T3" fmla="*/ 1 h 1759"/>
              <a:gd name="T4" fmla="*/ 1 w 3428"/>
              <a:gd name="T5" fmla="*/ 1 h 1759"/>
              <a:gd name="T6" fmla="*/ 1 w 3428"/>
              <a:gd name="T7" fmla="*/ 1 h 1759"/>
              <a:gd name="T8" fmla="*/ 1 w 3428"/>
              <a:gd name="T9" fmla="*/ 1 h 1759"/>
              <a:gd name="T10" fmla="*/ 1 w 3428"/>
              <a:gd name="T11" fmla="*/ 1 h 1759"/>
              <a:gd name="T12" fmla="*/ 1 w 3428"/>
              <a:gd name="T13" fmla="*/ 1 h 1759"/>
              <a:gd name="T14" fmla="*/ 1 w 3428"/>
              <a:gd name="T15" fmla="*/ 1 h 1759"/>
              <a:gd name="T16" fmla="*/ 1 w 3428"/>
              <a:gd name="T17" fmla="*/ 1 h 1759"/>
              <a:gd name="T18" fmla="*/ 1 w 3428"/>
              <a:gd name="T19" fmla="*/ 1 h 1759"/>
              <a:gd name="T20" fmla="*/ 1 w 3428"/>
              <a:gd name="T21" fmla="*/ 1 h 1759"/>
              <a:gd name="T22" fmla="*/ 1 w 3428"/>
              <a:gd name="T23" fmla="*/ 1 h 1759"/>
              <a:gd name="T24" fmla="*/ 1 w 3428"/>
              <a:gd name="T25" fmla="*/ 1 h 1759"/>
              <a:gd name="T26" fmla="*/ 1 w 3428"/>
              <a:gd name="T27" fmla="*/ 1 h 1759"/>
              <a:gd name="T28" fmla="*/ 1 w 3428"/>
              <a:gd name="T29" fmla="*/ 0 h 17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8"/>
              <a:gd name="T46" fmla="*/ 0 h 1759"/>
              <a:gd name="T47" fmla="*/ 3428 w 3428"/>
              <a:gd name="T48" fmla="*/ 1759 h 17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8" h="1759">
                <a:moveTo>
                  <a:pt x="0" y="1445"/>
                </a:moveTo>
                <a:lnTo>
                  <a:pt x="73" y="1759"/>
                </a:lnTo>
                <a:lnTo>
                  <a:pt x="146" y="1758"/>
                </a:lnTo>
                <a:lnTo>
                  <a:pt x="219" y="1689"/>
                </a:lnTo>
                <a:lnTo>
                  <a:pt x="292" y="1634"/>
                </a:lnTo>
                <a:lnTo>
                  <a:pt x="365" y="1591"/>
                </a:lnTo>
                <a:lnTo>
                  <a:pt x="438" y="1550"/>
                </a:lnTo>
                <a:lnTo>
                  <a:pt x="511" y="1477"/>
                </a:lnTo>
                <a:lnTo>
                  <a:pt x="584" y="1410"/>
                </a:lnTo>
                <a:lnTo>
                  <a:pt x="803" y="1413"/>
                </a:lnTo>
                <a:lnTo>
                  <a:pt x="1094" y="1262"/>
                </a:lnTo>
                <a:lnTo>
                  <a:pt x="1386" y="1070"/>
                </a:lnTo>
                <a:lnTo>
                  <a:pt x="1678" y="695"/>
                </a:lnTo>
                <a:lnTo>
                  <a:pt x="2261" y="391"/>
                </a:lnTo>
                <a:lnTo>
                  <a:pt x="3428" y="0"/>
                </a:lnTo>
              </a:path>
            </a:pathLst>
          </a:custGeom>
          <a:noFill/>
          <a:ln w="7938">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sp>
        <p:nvSpPr>
          <p:cNvPr id="110877" name="Oval 693"/>
          <p:cNvSpPr>
            <a:spLocks noChangeArrowheads="1"/>
          </p:cNvSpPr>
          <p:nvPr/>
        </p:nvSpPr>
        <p:spPr bwMode="auto">
          <a:xfrm>
            <a:off x="1128713" y="2533650"/>
            <a:ext cx="66675" cy="66675"/>
          </a:xfrm>
          <a:prstGeom prst="ellipse">
            <a:avLst/>
          </a:prstGeom>
          <a:solidFill>
            <a:schemeClr val="tx1"/>
          </a:solidFill>
          <a:ln w="7938">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78" name="Oval 694"/>
          <p:cNvSpPr>
            <a:spLocks noChangeArrowheads="1"/>
          </p:cNvSpPr>
          <p:nvPr/>
        </p:nvSpPr>
        <p:spPr bwMode="auto">
          <a:xfrm>
            <a:off x="1190625" y="2263775"/>
            <a:ext cx="66675" cy="66675"/>
          </a:xfrm>
          <a:prstGeom prst="ellipse">
            <a:avLst/>
          </a:prstGeom>
          <a:solidFill>
            <a:schemeClr val="tx1"/>
          </a:solidFill>
          <a:ln w="7938">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79" name="Oval 695"/>
          <p:cNvSpPr>
            <a:spLocks noChangeArrowheads="1"/>
          </p:cNvSpPr>
          <p:nvPr/>
        </p:nvSpPr>
        <p:spPr bwMode="auto">
          <a:xfrm>
            <a:off x="1254125" y="2265363"/>
            <a:ext cx="66675" cy="66675"/>
          </a:xfrm>
          <a:prstGeom prst="ellipse">
            <a:avLst/>
          </a:prstGeom>
          <a:solidFill>
            <a:schemeClr val="tx1"/>
          </a:solidFill>
          <a:ln w="7938">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80" name="Oval 696"/>
          <p:cNvSpPr>
            <a:spLocks noChangeArrowheads="1"/>
          </p:cNvSpPr>
          <p:nvPr/>
        </p:nvSpPr>
        <p:spPr bwMode="auto">
          <a:xfrm>
            <a:off x="1316038" y="2324100"/>
            <a:ext cx="66675" cy="66675"/>
          </a:xfrm>
          <a:prstGeom prst="ellipse">
            <a:avLst/>
          </a:prstGeom>
          <a:solidFill>
            <a:schemeClr val="tx1"/>
          </a:solidFill>
          <a:ln w="7938">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81" name="Oval 697"/>
          <p:cNvSpPr>
            <a:spLocks noChangeArrowheads="1"/>
          </p:cNvSpPr>
          <p:nvPr/>
        </p:nvSpPr>
        <p:spPr bwMode="auto">
          <a:xfrm>
            <a:off x="1379538" y="2371725"/>
            <a:ext cx="66675" cy="66675"/>
          </a:xfrm>
          <a:prstGeom prst="ellipse">
            <a:avLst/>
          </a:prstGeom>
          <a:solidFill>
            <a:schemeClr val="tx1"/>
          </a:solidFill>
          <a:ln w="7938">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82" name="Oval 698"/>
          <p:cNvSpPr>
            <a:spLocks noChangeArrowheads="1"/>
          </p:cNvSpPr>
          <p:nvPr/>
        </p:nvSpPr>
        <p:spPr bwMode="auto">
          <a:xfrm>
            <a:off x="1441450" y="2408238"/>
            <a:ext cx="66675" cy="66675"/>
          </a:xfrm>
          <a:prstGeom prst="ellipse">
            <a:avLst/>
          </a:prstGeom>
          <a:solidFill>
            <a:schemeClr val="tx1"/>
          </a:solidFill>
          <a:ln w="7938">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83" name="Oval 699"/>
          <p:cNvSpPr>
            <a:spLocks noChangeArrowheads="1"/>
          </p:cNvSpPr>
          <p:nvPr/>
        </p:nvSpPr>
        <p:spPr bwMode="auto">
          <a:xfrm>
            <a:off x="1504950" y="2443163"/>
            <a:ext cx="66675" cy="66675"/>
          </a:xfrm>
          <a:prstGeom prst="ellipse">
            <a:avLst/>
          </a:prstGeom>
          <a:solidFill>
            <a:schemeClr val="tx1"/>
          </a:solidFill>
          <a:ln w="7938">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84" name="Oval 700"/>
          <p:cNvSpPr>
            <a:spLocks noChangeArrowheads="1"/>
          </p:cNvSpPr>
          <p:nvPr/>
        </p:nvSpPr>
        <p:spPr bwMode="auto">
          <a:xfrm>
            <a:off x="1566863" y="2506663"/>
            <a:ext cx="66675" cy="66675"/>
          </a:xfrm>
          <a:prstGeom prst="ellipse">
            <a:avLst/>
          </a:prstGeom>
          <a:solidFill>
            <a:schemeClr val="tx1"/>
          </a:solidFill>
          <a:ln w="7938">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85" name="Oval 701"/>
          <p:cNvSpPr>
            <a:spLocks noChangeArrowheads="1"/>
          </p:cNvSpPr>
          <p:nvPr/>
        </p:nvSpPr>
        <p:spPr bwMode="auto">
          <a:xfrm>
            <a:off x="1630363" y="2563813"/>
            <a:ext cx="66675" cy="66675"/>
          </a:xfrm>
          <a:prstGeom prst="ellipse">
            <a:avLst/>
          </a:prstGeom>
          <a:solidFill>
            <a:schemeClr val="tx1"/>
          </a:solidFill>
          <a:ln w="7938">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86" name="Oval 702"/>
          <p:cNvSpPr>
            <a:spLocks noChangeArrowheads="1"/>
          </p:cNvSpPr>
          <p:nvPr/>
        </p:nvSpPr>
        <p:spPr bwMode="auto">
          <a:xfrm>
            <a:off x="1817688" y="2560638"/>
            <a:ext cx="66675" cy="66675"/>
          </a:xfrm>
          <a:prstGeom prst="ellipse">
            <a:avLst/>
          </a:prstGeom>
          <a:solidFill>
            <a:schemeClr val="tx1"/>
          </a:solidFill>
          <a:ln w="7938">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87" name="Oval 703"/>
          <p:cNvSpPr>
            <a:spLocks noChangeArrowheads="1"/>
          </p:cNvSpPr>
          <p:nvPr/>
        </p:nvSpPr>
        <p:spPr bwMode="auto">
          <a:xfrm>
            <a:off x="2068513" y="2690813"/>
            <a:ext cx="65088" cy="66675"/>
          </a:xfrm>
          <a:prstGeom prst="ellipse">
            <a:avLst/>
          </a:prstGeom>
          <a:solidFill>
            <a:schemeClr val="tx1"/>
          </a:solidFill>
          <a:ln w="7938">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88" name="Oval 704"/>
          <p:cNvSpPr>
            <a:spLocks noChangeArrowheads="1"/>
          </p:cNvSpPr>
          <p:nvPr/>
        </p:nvSpPr>
        <p:spPr bwMode="auto">
          <a:xfrm>
            <a:off x="2317750" y="2855913"/>
            <a:ext cx="66675" cy="66675"/>
          </a:xfrm>
          <a:prstGeom prst="ellipse">
            <a:avLst/>
          </a:prstGeom>
          <a:solidFill>
            <a:schemeClr val="tx1"/>
          </a:solidFill>
          <a:ln w="7938">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89" name="Oval 705"/>
          <p:cNvSpPr>
            <a:spLocks noChangeArrowheads="1"/>
          </p:cNvSpPr>
          <p:nvPr/>
        </p:nvSpPr>
        <p:spPr bwMode="auto">
          <a:xfrm>
            <a:off x="2568575" y="3178175"/>
            <a:ext cx="66675" cy="66675"/>
          </a:xfrm>
          <a:prstGeom prst="ellipse">
            <a:avLst/>
          </a:prstGeom>
          <a:solidFill>
            <a:schemeClr val="tx1"/>
          </a:solidFill>
          <a:ln w="7938">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90" name="Oval 706"/>
          <p:cNvSpPr>
            <a:spLocks noChangeArrowheads="1"/>
          </p:cNvSpPr>
          <p:nvPr/>
        </p:nvSpPr>
        <p:spPr bwMode="auto">
          <a:xfrm>
            <a:off x="3070225" y="3438525"/>
            <a:ext cx="66675" cy="66675"/>
          </a:xfrm>
          <a:prstGeom prst="ellipse">
            <a:avLst/>
          </a:prstGeom>
          <a:solidFill>
            <a:schemeClr val="tx1"/>
          </a:solidFill>
          <a:ln w="7938">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91" name="Oval 707"/>
          <p:cNvSpPr>
            <a:spLocks noChangeArrowheads="1"/>
          </p:cNvSpPr>
          <p:nvPr/>
        </p:nvSpPr>
        <p:spPr bwMode="auto">
          <a:xfrm>
            <a:off x="4071938" y="3773488"/>
            <a:ext cx="66675" cy="66675"/>
          </a:xfrm>
          <a:prstGeom prst="ellipse">
            <a:avLst/>
          </a:prstGeom>
          <a:solidFill>
            <a:schemeClr val="tx1"/>
          </a:solidFill>
          <a:ln w="7938">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92" name="Freeform 708"/>
          <p:cNvSpPr>
            <a:spLocks/>
          </p:cNvSpPr>
          <p:nvPr/>
        </p:nvSpPr>
        <p:spPr bwMode="auto">
          <a:xfrm flipV="1">
            <a:off x="1162050" y="2190750"/>
            <a:ext cx="2941638" cy="1260475"/>
          </a:xfrm>
          <a:custGeom>
            <a:avLst/>
            <a:gdLst>
              <a:gd name="T0" fmla="*/ 0 w 3428"/>
              <a:gd name="T1" fmla="*/ 1 h 1468"/>
              <a:gd name="T2" fmla="*/ 1 w 3428"/>
              <a:gd name="T3" fmla="*/ 1 h 1468"/>
              <a:gd name="T4" fmla="*/ 1 w 3428"/>
              <a:gd name="T5" fmla="*/ 1 h 1468"/>
              <a:gd name="T6" fmla="*/ 1 w 3428"/>
              <a:gd name="T7" fmla="*/ 1 h 1468"/>
              <a:gd name="T8" fmla="*/ 1 w 3428"/>
              <a:gd name="T9" fmla="*/ 1 h 1468"/>
              <a:gd name="T10" fmla="*/ 1 w 3428"/>
              <a:gd name="T11" fmla="*/ 1 h 1468"/>
              <a:gd name="T12" fmla="*/ 1 w 3428"/>
              <a:gd name="T13" fmla="*/ 1 h 1468"/>
              <a:gd name="T14" fmla="*/ 1 w 3428"/>
              <a:gd name="T15" fmla="*/ 1 h 1468"/>
              <a:gd name="T16" fmla="*/ 1 w 3428"/>
              <a:gd name="T17" fmla="*/ 1 h 1468"/>
              <a:gd name="T18" fmla="*/ 1 w 3428"/>
              <a:gd name="T19" fmla="*/ 1 h 1468"/>
              <a:gd name="T20" fmla="*/ 1 w 3428"/>
              <a:gd name="T21" fmla="*/ 1 h 1468"/>
              <a:gd name="T22" fmla="*/ 1 w 3428"/>
              <a:gd name="T23" fmla="*/ 1 h 1468"/>
              <a:gd name="T24" fmla="*/ 1 w 3428"/>
              <a:gd name="T25" fmla="*/ 1 h 1468"/>
              <a:gd name="T26" fmla="*/ 1 w 3428"/>
              <a:gd name="T27" fmla="*/ 1 h 1468"/>
              <a:gd name="T28" fmla="*/ 1 w 3428"/>
              <a:gd name="T29" fmla="*/ 0 h 1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8"/>
              <a:gd name="T46" fmla="*/ 0 h 1468"/>
              <a:gd name="T47" fmla="*/ 3428 w 3428"/>
              <a:gd name="T48" fmla="*/ 1468 h 14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8" h="1468">
                <a:moveTo>
                  <a:pt x="0" y="1276"/>
                </a:moveTo>
                <a:lnTo>
                  <a:pt x="73" y="1444"/>
                </a:lnTo>
                <a:lnTo>
                  <a:pt x="146" y="1468"/>
                </a:lnTo>
                <a:lnTo>
                  <a:pt x="219" y="1431"/>
                </a:lnTo>
                <a:lnTo>
                  <a:pt x="292" y="1374"/>
                </a:lnTo>
                <a:lnTo>
                  <a:pt x="365" y="1319"/>
                </a:lnTo>
                <a:lnTo>
                  <a:pt x="438" y="1275"/>
                </a:lnTo>
                <a:lnTo>
                  <a:pt x="511" y="1232"/>
                </a:lnTo>
                <a:lnTo>
                  <a:pt x="584" y="1170"/>
                </a:lnTo>
                <a:lnTo>
                  <a:pt x="803" y="1114"/>
                </a:lnTo>
                <a:lnTo>
                  <a:pt x="1094" y="1031"/>
                </a:lnTo>
                <a:lnTo>
                  <a:pt x="1386" y="824"/>
                </a:lnTo>
                <a:lnTo>
                  <a:pt x="1678" y="575"/>
                </a:lnTo>
                <a:lnTo>
                  <a:pt x="2261" y="353"/>
                </a:lnTo>
                <a:lnTo>
                  <a:pt x="3428" y="0"/>
                </a:lnTo>
              </a:path>
            </a:pathLst>
          </a:custGeom>
          <a:noFill/>
          <a:ln w="7938">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sp>
        <p:nvSpPr>
          <p:cNvPr id="110893" name="Oval 709"/>
          <p:cNvSpPr>
            <a:spLocks noChangeArrowheads="1"/>
          </p:cNvSpPr>
          <p:nvPr/>
        </p:nvSpPr>
        <p:spPr bwMode="auto">
          <a:xfrm>
            <a:off x="1128713" y="2322513"/>
            <a:ext cx="66675" cy="66675"/>
          </a:xfrm>
          <a:prstGeom prst="ellipse">
            <a:avLst/>
          </a:prstGeom>
          <a:solidFill>
            <a:schemeClr val="accent2"/>
          </a:solidFill>
          <a:ln w="7938">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94" name="Oval 710"/>
          <p:cNvSpPr>
            <a:spLocks noChangeArrowheads="1"/>
          </p:cNvSpPr>
          <p:nvPr/>
        </p:nvSpPr>
        <p:spPr bwMode="auto">
          <a:xfrm>
            <a:off x="1190625" y="2178050"/>
            <a:ext cx="66675" cy="66675"/>
          </a:xfrm>
          <a:prstGeom prst="ellipse">
            <a:avLst/>
          </a:prstGeom>
          <a:solidFill>
            <a:schemeClr val="accent2"/>
          </a:solidFill>
          <a:ln w="7938">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95" name="Oval 711"/>
          <p:cNvSpPr>
            <a:spLocks noChangeArrowheads="1"/>
          </p:cNvSpPr>
          <p:nvPr/>
        </p:nvSpPr>
        <p:spPr bwMode="auto">
          <a:xfrm>
            <a:off x="1254125" y="2157413"/>
            <a:ext cx="66675" cy="66675"/>
          </a:xfrm>
          <a:prstGeom prst="ellipse">
            <a:avLst/>
          </a:prstGeom>
          <a:solidFill>
            <a:schemeClr val="accent2"/>
          </a:solidFill>
          <a:ln w="7938">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96" name="Oval 712"/>
          <p:cNvSpPr>
            <a:spLocks noChangeArrowheads="1"/>
          </p:cNvSpPr>
          <p:nvPr/>
        </p:nvSpPr>
        <p:spPr bwMode="auto">
          <a:xfrm>
            <a:off x="1316038" y="2189163"/>
            <a:ext cx="66675" cy="66675"/>
          </a:xfrm>
          <a:prstGeom prst="ellipse">
            <a:avLst/>
          </a:prstGeom>
          <a:solidFill>
            <a:schemeClr val="accent2"/>
          </a:solidFill>
          <a:ln w="7938">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97" name="Oval 713"/>
          <p:cNvSpPr>
            <a:spLocks noChangeArrowheads="1"/>
          </p:cNvSpPr>
          <p:nvPr/>
        </p:nvSpPr>
        <p:spPr bwMode="auto">
          <a:xfrm>
            <a:off x="1379538" y="2238375"/>
            <a:ext cx="66675" cy="66675"/>
          </a:xfrm>
          <a:prstGeom prst="ellipse">
            <a:avLst/>
          </a:prstGeom>
          <a:solidFill>
            <a:schemeClr val="accent2"/>
          </a:solidFill>
          <a:ln w="7938">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98" name="Oval 714"/>
          <p:cNvSpPr>
            <a:spLocks noChangeArrowheads="1"/>
          </p:cNvSpPr>
          <p:nvPr/>
        </p:nvSpPr>
        <p:spPr bwMode="auto">
          <a:xfrm>
            <a:off x="1441450" y="2286000"/>
            <a:ext cx="66675" cy="66675"/>
          </a:xfrm>
          <a:prstGeom prst="ellipse">
            <a:avLst/>
          </a:prstGeom>
          <a:solidFill>
            <a:schemeClr val="accent2"/>
          </a:solidFill>
          <a:ln w="7938">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899" name="Oval 715"/>
          <p:cNvSpPr>
            <a:spLocks noChangeArrowheads="1"/>
          </p:cNvSpPr>
          <p:nvPr/>
        </p:nvSpPr>
        <p:spPr bwMode="auto">
          <a:xfrm>
            <a:off x="1504950" y="2324100"/>
            <a:ext cx="66675" cy="66675"/>
          </a:xfrm>
          <a:prstGeom prst="ellipse">
            <a:avLst/>
          </a:prstGeom>
          <a:solidFill>
            <a:schemeClr val="accent2"/>
          </a:solidFill>
          <a:ln w="7938">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00" name="Oval 716"/>
          <p:cNvSpPr>
            <a:spLocks noChangeArrowheads="1"/>
          </p:cNvSpPr>
          <p:nvPr/>
        </p:nvSpPr>
        <p:spPr bwMode="auto">
          <a:xfrm>
            <a:off x="1566863" y="2360613"/>
            <a:ext cx="66675" cy="66675"/>
          </a:xfrm>
          <a:prstGeom prst="ellipse">
            <a:avLst/>
          </a:prstGeom>
          <a:solidFill>
            <a:schemeClr val="accent2"/>
          </a:solidFill>
          <a:ln w="7938">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01" name="Oval 717"/>
          <p:cNvSpPr>
            <a:spLocks noChangeArrowheads="1"/>
          </p:cNvSpPr>
          <p:nvPr/>
        </p:nvSpPr>
        <p:spPr bwMode="auto">
          <a:xfrm>
            <a:off x="1630363" y="2413000"/>
            <a:ext cx="66675" cy="66675"/>
          </a:xfrm>
          <a:prstGeom prst="ellipse">
            <a:avLst/>
          </a:prstGeom>
          <a:solidFill>
            <a:srgbClr val="FF00FF"/>
          </a:solidFill>
          <a:ln w="7938">
            <a:solidFill>
              <a:srgbClr val="FF00FF"/>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02" name="Oval 718"/>
          <p:cNvSpPr>
            <a:spLocks noChangeArrowheads="1"/>
          </p:cNvSpPr>
          <p:nvPr/>
        </p:nvSpPr>
        <p:spPr bwMode="auto">
          <a:xfrm>
            <a:off x="1817688" y="2462213"/>
            <a:ext cx="66675" cy="66675"/>
          </a:xfrm>
          <a:prstGeom prst="ellipse">
            <a:avLst/>
          </a:prstGeom>
          <a:solidFill>
            <a:srgbClr val="FF00FF"/>
          </a:solidFill>
          <a:ln w="7938">
            <a:solidFill>
              <a:srgbClr val="FF00FF"/>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03" name="Oval 719"/>
          <p:cNvSpPr>
            <a:spLocks noChangeArrowheads="1"/>
          </p:cNvSpPr>
          <p:nvPr/>
        </p:nvSpPr>
        <p:spPr bwMode="auto">
          <a:xfrm>
            <a:off x="2068513" y="2533650"/>
            <a:ext cx="65088" cy="65088"/>
          </a:xfrm>
          <a:prstGeom prst="ellipse">
            <a:avLst/>
          </a:prstGeom>
          <a:solidFill>
            <a:schemeClr val="accent2"/>
          </a:solidFill>
          <a:ln w="7938">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04" name="Oval 720"/>
          <p:cNvSpPr>
            <a:spLocks noChangeArrowheads="1"/>
          </p:cNvSpPr>
          <p:nvPr/>
        </p:nvSpPr>
        <p:spPr bwMode="auto">
          <a:xfrm>
            <a:off x="2317750" y="2709863"/>
            <a:ext cx="66675" cy="66675"/>
          </a:xfrm>
          <a:prstGeom prst="ellipse">
            <a:avLst/>
          </a:prstGeom>
          <a:solidFill>
            <a:srgbClr val="FF00FF"/>
          </a:solidFill>
          <a:ln w="7938">
            <a:solidFill>
              <a:srgbClr val="FF00FF"/>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05" name="Oval 721"/>
          <p:cNvSpPr>
            <a:spLocks noChangeArrowheads="1"/>
          </p:cNvSpPr>
          <p:nvPr/>
        </p:nvSpPr>
        <p:spPr bwMode="auto">
          <a:xfrm>
            <a:off x="2568575" y="2924175"/>
            <a:ext cx="66675" cy="66675"/>
          </a:xfrm>
          <a:prstGeom prst="ellipse">
            <a:avLst/>
          </a:prstGeom>
          <a:solidFill>
            <a:schemeClr val="accent2"/>
          </a:solidFill>
          <a:ln w="7938">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06" name="Oval 722"/>
          <p:cNvSpPr>
            <a:spLocks noChangeArrowheads="1"/>
          </p:cNvSpPr>
          <p:nvPr/>
        </p:nvSpPr>
        <p:spPr bwMode="auto">
          <a:xfrm>
            <a:off x="3070225" y="3114675"/>
            <a:ext cx="66675" cy="66675"/>
          </a:xfrm>
          <a:prstGeom prst="ellipse">
            <a:avLst/>
          </a:prstGeom>
          <a:solidFill>
            <a:schemeClr val="accent2"/>
          </a:solidFill>
          <a:ln w="7938">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07" name="Oval 723"/>
          <p:cNvSpPr>
            <a:spLocks noChangeArrowheads="1"/>
          </p:cNvSpPr>
          <p:nvPr/>
        </p:nvSpPr>
        <p:spPr bwMode="auto">
          <a:xfrm>
            <a:off x="4071938" y="3417888"/>
            <a:ext cx="66675" cy="66675"/>
          </a:xfrm>
          <a:prstGeom prst="ellipse">
            <a:avLst/>
          </a:prstGeom>
          <a:solidFill>
            <a:schemeClr val="accent2"/>
          </a:solidFill>
          <a:ln w="7938">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08" name="Freeform 724"/>
          <p:cNvSpPr>
            <a:spLocks/>
          </p:cNvSpPr>
          <p:nvPr/>
        </p:nvSpPr>
        <p:spPr bwMode="auto">
          <a:xfrm flipV="1">
            <a:off x="1162050" y="2128838"/>
            <a:ext cx="2941638" cy="1279525"/>
          </a:xfrm>
          <a:custGeom>
            <a:avLst/>
            <a:gdLst>
              <a:gd name="T0" fmla="*/ 0 w 3428"/>
              <a:gd name="T1" fmla="*/ 1 h 1490"/>
              <a:gd name="T2" fmla="*/ 1 w 3428"/>
              <a:gd name="T3" fmla="*/ 1 h 1490"/>
              <a:gd name="T4" fmla="*/ 1 w 3428"/>
              <a:gd name="T5" fmla="*/ 1 h 1490"/>
              <a:gd name="T6" fmla="*/ 1 w 3428"/>
              <a:gd name="T7" fmla="*/ 1 h 1490"/>
              <a:gd name="T8" fmla="*/ 1 w 3428"/>
              <a:gd name="T9" fmla="*/ 1 h 1490"/>
              <a:gd name="T10" fmla="*/ 1 w 3428"/>
              <a:gd name="T11" fmla="*/ 1 h 1490"/>
              <a:gd name="T12" fmla="*/ 1 w 3428"/>
              <a:gd name="T13" fmla="*/ 1 h 1490"/>
              <a:gd name="T14" fmla="*/ 1 w 3428"/>
              <a:gd name="T15" fmla="*/ 1 h 1490"/>
              <a:gd name="T16" fmla="*/ 1 w 3428"/>
              <a:gd name="T17" fmla="*/ 1 h 1490"/>
              <a:gd name="T18" fmla="*/ 1 w 3428"/>
              <a:gd name="T19" fmla="*/ 1 h 1490"/>
              <a:gd name="T20" fmla="*/ 1 w 3428"/>
              <a:gd name="T21" fmla="*/ 1 h 1490"/>
              <a:gd name="T22" fmla="*/ 1 w 3428"/>
              <a:gd name="T23" fmla="*/ 1 h 1490"/>
              <a:gd name="T24" fmla="*/ 1 w 3428"/>
              <a:gd name="T25" fmla="*/ 1 h 1490"/>
              <a:gd name="T26" fmla="*/ 1 w 3428"/>
              <a:gd name="T27" fmla="*/ 1 h 1490"/>
              <a:gd name="T28" fmla="*/ 1 w 3428"/>
              <a:gd name="T29" fmla="*/ 0 h 14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8"/>
              <a:gd name="T46" fmla="*/ 0 h 1490"/>
              <a:gd name="T47" fmla="*/ 3428 w 3428"/>
              <a:gd name="T48" fmla="*/ 1490 h 14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8" h="1490">
                <a:moveTo>
                  <a:pt x="0" y="1235"/>
                </a:moveTo>
                <a:lnTo>
                  <a:pt x="73" y="1490"/>
                </a:lnTo>
                <a:lnTo>
                  <a:pt x="146" y="1458"/>
                </a:lnTo>
                <a:lnTo>
                  <a:pt x="219" y="1422"/>
                </a:lnTo>
                <a:lnTo>
                  <a:pt x="292" y="1351"/>
                </a:lnTo>
                <a:lnTo>
                  <a:pt x="365" y="1303"/>
                </a:lnTo>
                <a:lnTo>
                  <a:pt x="438" y="1242"/>
                </a:lnTo>
                <a:lnTo>
                  <a:pt x="511" y="1174"/>
                </a:lnTo>
                <a:lnTo>
                  <a:pt x="584" y="1118"/>
                </a:lnTo>
                <a:lnTo>
                  <a:pt x="803" y="1066"/>
                </a:lnTo>
                <a:lnTo>
                  <a:pt x="1094" y="946"/>
                </a:lnTo>
                <a:lnTo>
                  <a:pt x="1386" y="775"/>
                </a:lnTo>
                <a:lnTo>
                  <a:pt x="1678" y="513"/>
                </a:lnTo>
                <a:lnTo>
                  <a:pt x="2261" y="335"/>
                </a:lnTo>
                <a:lnTo>
                  <a:pt x="3428" y="0"/>
                </a:lnTo>
              </a:path>
            </a:pathLst>
          </a:custGeom>
          <a:noFill/>
          <a:ln w="7938">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sp>
        <p:nvSpPr>
          <p:cNvPr id="110909" name="Oval 725"/>
          <p:cNvSpPr>
            <a:spLocks noChangeArrowheads="1"/>
          </p:cNvSpPr>
          <p:nvPr/>
        </p:nvSpPr>
        <p:spPr bwMode="auto">
          <a:xfrm>
            <a:off x="1128713" y="2314575"/>
            <a:ext cx="66675" cy="66675"/>
          </a:xfrm>
          <a:prstGeom prst="ellipse">
            <a:avLst/>
          </a:prstGeom>
          <a:solidFill>
            <a:srgbClr val="800000"/>
          </a:solidFill>
          <a:ln w="7938">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10" name="Oval 726"/>
          <p:cNvSpPr>
            <a:spLocks noChangeArrowheads="1"/>
          </p:cNvSpPr>
          <p:nvPr/>
        </p:nvSpPr>
        <p:spPr bwMode="auto">
          <a:xfrm>
            <a:off x="1190625" y="2095500"/>
            <a:ext cx="66675" cy="66675"/>
          </a:xfrm>
          <a:prstGeom prst="ellipse">
            <a:avLst/>
          </a:prstGeom>
          <a:solidFill>
            <a:srgbClr val="800000"/>
          </a:solidFill>
          <a:ln w="7938">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11" name="Oval 727"/>
          <p:cNvSpPr>
            <a:spLocks noChangeArrowheads="1"/>
          </p:cNvSpPr>
          <p:nvPr/>
        </p:nvSpPr>
        <p:spPr bwMode="auto">
          <a:xfrm>
            <a:off x="1254125" y="2122488"/>
            <a:ext cx="66675" cy="66675"/>
          </a:xfrm>
          <a:prstGeom prst="ellipse">
            <a:avLst/>
          </a:prstGeom>
          <a:solidFill>
            <a:srgbClr val="800000"/>
          </a:solidFill>
          <a:ln w="7938">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12" name="Oval 728"/>
          <p:cNvSpPr>
            <a:spLocks noChangeArrowheads="1"/>
          </p:cNvSpPr>
          <p:nvPr/>
        </p:nvSpPr>
        <p:spPr bwMode="auto">
          <a:xfrm>
            <a:off x="1316038" y="2152650"/>
            <a:ext cx="66675" cy="66675"/>
          </a:xfrm>
          <a:prstGeom prst="ellipse">
            <a:avLst/>
          </a:prstGeom>
          <a:solidFill>
            <a:srgbClr val="800000"/>
          </a:solidFill>
          <a:ln w="7938">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13" name="Oval 729"/>
          <p:cNvSpPr>
            <a:spLocks noChangeArrowheads="1"/>
          </p:cNvSpPr>
          <p:nvPr/>
        </p:nvSpPr>
        <p:spPr bwMode="auto">
          <a:xfrm>
            <a:off x="1379538" y="2214563"/>
            <a:ext cx="66675" cy="66675"/>
          </a:xfrm>
          <a:prstGeom prst="ellipse">
            <a:avLst/>
          </a:prstGeom>
          <a:solidFill>
            <a:srgbClr val="800000"/>
          </a:solidFill>
          <a:ln w="7938">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14" name="Oval 730"/>
          <p:cNvSpPr>
            <a:spLocks noChangeArrowheads="1"/>
          </p:cNvSpPr>
          <p:nvPr/>
        </p:nvSpPr>
        <p:spPr bwMode="auto">
          <a:xfrm>
            <a:off x="1441450" y="2255838"/>
            <a:ext cx="66675" cy="66675"/>
          </a:xfrm>
          <a:prstGeom prst="ellipse">
            <a:avLst/>
          </a:prstGeom>
          <a:solidFill>
            <a:srgbClr val="800000"/>
          </a:solidFill>
          <a:ln w="7938">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15" name="Oval 731"/>
          <p:cNvSpPr>
            <a:spLocks noChangeArrowheads="1"/>
          </p:cNvSpPr>
          <p:nvPr/>
        </p:nvSpPr>
        <p:spPr bwMode="auto">
          <a:xfrm>
            <a:off x="1504950" y="2308225"/>
            <a:ext cx="66675" cy="66675"/>
          </a:xfrm>
          <a:prstGeom prst="ellipse">
            <a:avLst/>
          </a:prstGeom>
          <a:solidFill>
            <a:srgbClr val="800000"/>
          </a:solidFill>
          <a:ln w="7938">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16" name="Oval 732"/>
          <p:cNvSpPr>
            <a:spLocks noChangeArrowheads="1"/>
          </p:cNvSpPr>
          <p:nvPr/>
        </p:nvSpPr>
        <p:spPr bwMode="auto">
          <a:xfrm>
            <a:off x="1566863" y="2366963"/>
            <a:ext cx="66675" cy="66675"/>
          </a:xfrm>
          <a:prstGeom prst="ellipse">
            <a:avLst/>
          </a:prstGeom>
          <a:solidFill>
            <a:srgbClr val="800000"/>
          </a:solidFill>
          <a:ln w="7938">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17" name="Oval 733"/>
          <p:cNvSpPr>
            <a:spLocks noChangeArrowheads="1"/>
          </p:cNvSpPr>
          <p:nvPr/>
        </p:nvSpPr>
        <p:spPr bwMode="auto">
          <a:xfrm>
            <a:off x="1630363" y="2414588"/>
            <a:ext cx="66675" cy="66675"/>
          </a:xfrm>
          <a:prstGeom prst="ellipse">
            <a:avLst/>
          </a:prstGeom>
          <a:solidFill>
            <a:srgbClr val="800000"/>
          </a:solidFill>
          <a:ln w="7938">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18" name="Oval 734"/>
          <p:cNvSpPr>
            <a:spLocks noChangeArrowheads="1"/>
          </p:cNvSpPr>
          <p:nvPr/>
        </p:nvSpPr>
        <p:spPr bwMode="auto">
          <a:xfrm>
            <a:off x="1817688" y="2459038"/>
            <a:ext cx="66675" cy="66675"/>
          </a:xfrm>
          <a:prstGeom prst="ellipse">
            <a:avLst/>
          </a:prstGeom>
          <a:solidFill>
            <a:srgbClr val="800000"/>
          </a:solidFill>
          <a:ln w="7938">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19" name="Oval 735"/>
          <p:cNvSpPr>
            <a:spLocks noChangeArrowheads="1"/>
          </p:cNvSpPr>
          <p:nvPr/>
        </p:nvSpPr>
        <p:spPr bwMode="auto">
          <a:xfrm>
            <a:off x="2068513" y="2562225"/>
            <a:ext cx="65088" cy="66675"/>
          </a:xfrm>
          <a:prstGeom prst="ellipse">
            <a:avLst/>
          </a:prstGeom>
          <a:solidFill>
            <a:srgbClr val="800000"/>
          </a:solidFill>
          <a:ln w="7938">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20" name="Oval 736"/>
          <p:cNvSpPr>
            <a:spLocks noChangeArrowheads="1"/>
          </p:cNvSpPr>
          <p:nvPr/>
        </p:nvSpPr>
        <p:spPr bwMode="auto">
          <a:xfrm>
            <a:off x="2317750" y="2708275"/>
            <a:ext cx="66675" cy="66675"/>
          </a:xfrm>
          <a:prstGeom prst="ellipse">
            <a:avLst/>
          </a:prstGeom>
          <a:solidFill>
            <a:srgbClr val="800000"/>
          </a:solidFill>
          <a:ln w="7938">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21" name="Oval 737"/>
          <p:cNvSpPr>
            <a:spLocks noChangeArrowheads="1"/>
          </p:cNvSpPr>
          <p:nvPr/>
        </p:nvSpPr>
        <p:spPr bwMode="auto">
          <a:xfrm>
            <a:off x="2568575" y="2933700"/>
            <a:ext cx="66675" cy="66675"/>
          </a:xfrm>
          <a:prstGeom prst="ellipse">
            <a:avLst/>
          </a:prstGeom>
          <a:solidFill>
            <a:srgbClr val="800000"/>
          </a:solidFill>
          <a:ln w="7938">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22" name="Oval 738"/>
          <p:cNvSpPr>
            <a:spLocks noChangeArrowheads="1"/>
          </p:cNvSpPr>
          <p:nvPr/>
        </p:nvSpPr>
        <p:spPr bwMode="auto">
          <a:xfrm>
            <a:off x="3070225" y="3086100"/>
            <a:ext cx="66675" cy="66675"/>
          </a:xfrm>
          <a:prstGeom prst="ellipse">
            <a:avLst/>
          </a:prstGeom>
          <a:solidFill>
            <a:srgbClr val="800000"/>
          </a:solidFill>
          <a:ln w="7938">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23" name="Oval 739"/>
          <p:cNvSpPr>
            <a:spLocks noChangeArrowheads="1"/>
          </p:cNvSpPr>
          <p:nvPr/>
        </p:nvSpPr>
        <p:spPr bwMode="auto">
          <a:xfrm>
            <a:off x="4071938" y="3373438"/>
            <a:ext cx="66675" cy="66675"/>
          </a:xfrm>
          <a:prstGeom prst="ellipse">
            <a:avLst/>
          </a:prstGeom>
          <a:solidFill>
            <a:srgbClr val="800000"/>
          </a:solidFill>
          <a:ln w="7938">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24" name="Freeform 740"/>
          <p:cNvSpPr>
            <a:spLocks/>
          </p:cNvSpPr>
          <p:nvPr/>
        </p:nvSpPr>
        <p:spPr bwMode="auto">
          <a:xfrm flipV="1">
            <a:off x="1162050" y="2078038"/>
            <a:ext cx="2941638" cy="1003300"/>
          </a:xfrm>
          <a:custGeom>
            <a:avLst/>
            <a:gdLst>
              <a:gd name="T0" fmla="*/ 0 w 3428"/>
              <a:gd name="T1" fmla="*/ 1 h 1170"/>
              <a:gd name="T2" fmla="*/ 1 w 3428"/>
              <a:gd name="T3" fmla="*/ 1 h 1170"/>
              <a:gd name="T4" fmla="*/ 1 w 3428"/>
              <a:gd name="T5" fmla="*/ 1 h 1170"/>
              <a:gd name="T6" fmla="*/ 1 w 3428"/>
              <a:gd name="T7" fmla="*/ 1 h 1170"/>
              <a:gd name="T8" fmla="*/ 1 w 3428"/>
              <a:gd name="T9" fmla="*/ 1 h 1170"/>
              <a:gd name="T10" fmla="*/ 1 w 3428"/>
              <a:gd name="T11" fmla="*/ 1 h 1170"/>
              <a:gd name="T12" fmla="*/ 1 w 3428"/>
              <a:gd name="T13" fmla="*/ 1 h 1170"/>
              <a:gd name="T14" fmla="*/ 1 w 3428"/>
              <a:gd name="T15" fmla="*/ 1 h 1170"/>
              <a:gd name="T16" fmla="*/ 1 w 3428"/>
              <a:gd name="T17" fmla="*/ 1 h 1170"/>
              <a:gd name="T18" fmla="*/ 1 w 3428"/>
              <a:gd name="T19" fmla="*/ 1 h 1170"/>
              <a:gd name="T20" fmla="*/ 1 w 3428"/>
              <a:gd name="T21" fmla="*/ 1 h 1170"/>
              <a:gd name="T22" fmla="*/ 1 w 3428"/>
              <a:gd name="T23" fmla="*/ 1 h 1170"/>
              <a:gd name="T24" fmla="*/ 1 w 3428"/>
              <a:gd name="T25" fmla="*/ 1 h 1170"/>
              <a:gd name="T26" fmla="*/ 1 w 3428"/>
              <a:gd name="T27" fmla="*/ 1 h 1170"/>
              <a:gd name="T28" fmla="*/ 1 w 3428"/>
              <a:gd name="T29" fmla="*/ 0 h 1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8"/>
              <a:gd name="T46" fmla="*/ 0 h 1170"/>
              <a:gd name="T47" fmla="*/ 3428 w 3428"/>
              <a:gd name="T48" fmla="*/ 1170 h 1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8" h="1170">
                <a:moveTo>
                  <a:pt x="0" y="989"/>
                </a:moveTo>
                <a:lnTo>
                  <a:pt x="73" y="1107"/>
                </a:lnTo>
                <a:lnTo>
                  <a:pt x="146" y="1107"/>
                </a:lnTo>
                <a:lnTo>
                  <a:pt x="219" y="1170"/>
                </a:lnTo>
                <a:lnTo>
                  <a:pt x="292" y="1123"/>
                </a:lnTo>
                <a:lnTo>
                  <a:pt x="365" y="1076"/>
                </a:lnTo>
                <a:lnTo>
                  <a:pt x="438" y="1033"/>
                </a:lnTo>
                <a:lnTo>
                  <a:pt x="511" y="991"/>
                </a:lnTo>
                <a:lnTo>
                  <a:pt x="584" y="933"/>
                </a:lnTo>
                <a:lnTo>
                  <a:pt x="803" y="900"/>
                </a:lnTo>
                <a:lnTo>
                  <a:pt x="1094" y="786"/>
                </a:lnTo>
                <a:lnTo>
                  <a:pt x="1386" y="588"/>
                </a:lnTo>
                <a:lnTo>
                  <a:pt x="1678" y="393"/>
                </a:lnTo>
                <a:lnTo>
                  <a:pt x="2261" y="246"/>
                </a:lnTo>
                <a:lnTo>
                  <a:pt x="3428" y="0"/>
                </a:lnTo>
              </a:path>
            </a:pathLst>
          </a:custGeom>
          <a:noFill/>
          <a:ln w="7938">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sp>
        <p:nvSpPr>
          <p:cNvPr id="110925" name="Oval 741"/>
          <p:cNvSpPr>
            <a:spLocks noChangeArrowheads="1"/>
          </p:cNvSpPr>
          <p:nvPr/>
        </p:nvSpPr>
        <p:spPr bwMode="auto">
          <a:xfrm>
            <a:off x="1128713" y="2198688"/>
            <a:ext cx="66675" cy="66675"/>
          </a:xfrm>
          <a:prstGeom prst="ellipse">
            <a:avLst/>
          </a:prstGeom>
          <a:solidFill>
            <a:schemeClr val="accent4"/>
          </a:solidFill>
          <a:ln w="7938">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26" name="Oval 742"/>
          <p:cNvSpPr>
            <a:spLocks noChangeArrowheads="1"/>
          </p:cNvSpPr>
          <p:nvPr/>
        </p:nvSpPr>
        <p:spPr bwMode="auto">
          <a:xfrm>
            <a:off x="1190625" y="2097088"/>
            <a:ext cx="66675" cy="66675"/>
          </a:xfrm>
          <a:prstGeom prst="ellipse">
            <a:avLst/>
          </a:prstGeom>
          <a:solidFill>
            <a:schemeClr val="accent4"/>
          </a:solidFill>
          <a:ln w="7938">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27" name="Oval 743"/>
          <p:cNvSpPr>
            <a:spLocks noChangeArrowheads="1"/>
          </p:cNvSpPr>
          <p:nvPr/>
        </p:nvSpPr>
        <p:spPr bwMode="auto">
          <a:xfrm>
            <a:off x="1254125" y="2097088"/>
            <a:ext cx="66675" cy="66675"/>
          </a:xfrm>
          <a:prstGeom prst="ellipse">
            <a:avLst/>
          </a:prstGeom>
          <a:solidFill>
            <a:schemeClr val="accent4"/>
          </a:solidFill>
          <a:ln w="7938">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28" name="Oval 744"/>
          <p:cNvSpPr>
            <a:spLocks noChangeArrowheads="1"/>
          </p:cNvSpPr>
          <p:nvPr/>
        </p:nvSpPr>
        <p:spPr bwMode="auto">
          <a:xfrm>
            <a:off x="1316038" y="2043113"/>
            <a:ext cx="66675" cy="66675"/>
          </a:xfrm>
          <a:prstGeom prst="ellipse">
            <a:avLst/>
          </a:prstGeom>
          <a:solidFill>
            <a:schemeClr val="accent4"/>
          </a:solidFill>
          <a:ln w="7938">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29" name="Oval 745"/>
          <p:cNvSpPr>
            <a:spLocks noChangeArrowheads="1"/>
          </p:cNvSpPr>
          <p:nvPr/>
        </p:nvSpPr>
        <p:spPr bwMode="auto">
          <a:xfrm>
            <a:off x="1379538" y="2084388"/>
            <a:ext cx="66675" cy="66675"/>
          </a:xfrm>
          <a:prstGeom prst="ellipse">
            <a:avLst/>
          </a:prstGeom>
          <a:solidFill>
            <a:schemeClr val="accent4"/>
          </a:solidFill>
          <a:ln w="7938">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30" name="Oval 746"/>
          <p:cNvSpPr>
            <a:spLocks noChangeArrowheads="1"/>
          </p:cNvSpPr>
          <p:nvPr/>
        </p:nvSpPr>
        <p:spPr bwMode="auto">
          <a:xfrm>
            <a:off x="1441450" y="2124075"/>
            <a:ext cx="66675" cy="66675"/>
          </a:xfrm>
          <a:prstGeom prst="ellipse">
            <a:avLst/>
          </a:prstGeom>
          <a:solidFill>
            <a:schemeClr val="accent4"/>
          </a:solidFill>
          <a:ln w="7938">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31" name="Oval 747"/>
          <p:cNvSpPr>
            <a:spLocks noChangeArrowheads="1"/>
          </p:cNvSpPr>
          <p:nvPr/>
        </p:nvSpPr>
        <p:spPr bwMode="auto">
          <a:xfrm>
            <a:off x="1504950" y="2160588"/>
            <a:ext cx="66675" cy="66675"/>
          </a:xfrm>
          <a:prstGeom prst="ellipse">
            <a:avLst/>
          </a:prstGeom>
          <a:solidFill>
            <a:schemeClr val="accent4"/>
          </a:solidFill>
          <a:ln w="7938">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32" name="Oval 748"/>
          <p:cNvSpPr>
            <a:spLocks noChangeArrowheads="1"/>
          </p:cNvSpPr>
          <p:nvPr/>
        </p:nvSpPr>
        <p:spPr bwMode="auto">
          <a:xfrm>
            <a:off x="1566863" y="2197100"/>
            <a:ext cx="66675" cy="66675"/>
          </a:xfrm>
          <a:prstGeom prst="ellipse">
            <a:avLst/>
          </a:prstGeom>
          <a:solidFill>
            <a:schemeClr val="accent4"/>
          </a:solidFill>
          <a:ln w="7938">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33" name="Oval 749"/>
          <p:cNvSpPr>
            <a:spLocks noChangeArrowheads="1"/>
          </p:cNvSpPr>
          <p:nvPr/>
        </p:nvSpPr>
        <p:spPr bwMode="auto">
          <a:xfrm>
            <a:off x="1630363" y="2246313"/>
            <a:ext cx="66675" cy="66675"/>
          </a:xfrm>
          <a:prstGeom prst="ellipse">
            <a:avLst/>
          </a:prstGeom>
          <a:solidFill>
            <a:schemeClr val="accent4"/>
          </a:solidFill>
          <a:ln w="7938">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34" name="Oval 750"/>
          <p:cNvSpPr>
            <a:spLocks noChangeArrowheads="1"/>
          </p:cNvSpPr>
          <p:nvPr/>
        </p:nvSpPr>
        <p:spPr bwMode="auto">
          <a:xfrm>
            <a:off x="1817688" y="2274888"/>
            <a:ext cx="66675" cy="66675"/>
          </a:xfrm>
          <a:prstGeom prst="ellipse">
            <a:avLst/>
          </a:prstGeom>
          <a:solidFill>
            <a:schemeClr val="accent4"/>
          </a:solidFill>
          <a:ln w="7938">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35" name="Oval 751"/>
          <p:cNvSpPr>
            <a:spLocks noChangeArrowheads="1"/>
          </p:cNvSpPr>
          <p:nvPr/>
        </p:nvSpPr>
        <p:spPr bwMode="auto">
          <a:xfrm>
            <a:off x="2068513" y="2373313"/>
            <a:ext cx="65088" cy="66675"/>
          </a:xfrm>
          <a:prstGeom prst="ellipse">
            <a:avLst/>
          </a:prstGeom>
          <a:solidFill>
            <a:schemeClr val="accent4"/>
          </a:solidFill>
          <a:ln w="7938">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36" name="Oval 752"/>
          <p:cNvSpPr>
            <a:spLocks noChangeArrowheads="1"/>
          </p:cNvSpPr>
          <p:nvPr/>
        </p:nvSpPr>
        <p:spPr bwMode="auto">
          <a:xfrm>
            <a:off x="2317750" y="2543175"/>
            <a:ext cx="66675" cy="66675"/>
          </a:xfrm>
          <a:prstGeom prst="ellipse">
            <a:avLst/>
          </a:prstGeom>
          <a:solidFill>
            <a:schemeClr val="accent4"/>
          </a:solidFill>
          <a:ln w="7938">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37" name="Oval 753"/>
          <p:cNvSpPr>
            <a:spLocks noChangeArrowheads="1"/>
          </p:cNvSpPr>
          <p:nvPr/>
        </p:nvSpPr>
        <p:spPr bwMode="auto">
          <a:xfrm>
            <a:off x="2568575" y="2709863"/>
            <a:ext cx="66675" cy="66675"/>
          </a:xfrm>
          <a:prstGeom prst="ellipse">
            <a:avLst/>
          </a:prstGeom>
          <a:solidFill>
            <a:schemeClr val="accent4"/>
          </a:solidFill>
          <a:ln w="7938">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38" name="Oval 754"/>
          <p:cNvSpPr>
            <a:spLocks noChangeArrowheads="1"/>
          </p:cNvSpPr>
          <p:nvPr/>
        </p:nvSpPr>
        <p:spPr bwMode="auto">
          <a:xfrm>
            <a:off x="3070225" y="2836863"/>
            <a:ext cx="66675" cy="66675"/>
          </a:xfrm>
          <a:prstGeom prst="ellipse">
            <a:avLst/>
          </a:prstGeom>
          <a:solidFill>
            <a:schemeClr val="accent4"/>
          </a:solidFill>
          <a:ln w="7938">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939" name="Oval 755"/>
          <p:cNvSpPr>
            <a:spLocks noChangeArrowheads="1"/>
          </p:cNvSpPr>
          <p:nvPr/>
        </p:nvSpPr>
        <p:spPr bwMode="auto">
          <a:xfrm>
            <a:off x="4071938" y="3048000"/>
            <a:ext cx="66675" cy="66675"/>
          </a:xfrm>
          <a:prstGeom prst="ellipse">
            <a:avLst/>
          </a:prstGeom>
          <a:solidFill>
            <a:schemeClr val="accent4"/>
          </a:solidFill>
          <a:ln w="7938">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600" name="AutoShape 774"/>
          <p:cNvSpPr>
            <a:spLocks noChangeAspect="1" noChangeArrowheads="1" noTextEdit="1"/>
          </p:cNvSpPr>
          <p:nvPr/>
        </p:nvSpPr>
        <p:spPr bwMode="auto">
          <a:xfrm>
            <a:off x="4837113" y="1198563"/>
            <a:ext cx="4306888"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u="none" dirty="0">
              <a:latin typeface="+mj-lt"/>
            </a:endParaRPr>
          </a:p>
        </p:txBody>
      </p:sp>
      <p:sp>
        <p:nvSpPr>
          <p:cNvPr id="110603" name="Rectangle 778"/>
          <p:cNvSpPr>
            <a:spLocks noChangeArrowheads="1"/>
          </p:cNvSpPr>
          <p:nvPr/>
        </p:nvSpPr>
        <p:spPr bwMode="auto">
          <a:xfrm>
            <a:off x="6624638" y="5086351"/>
            <a:ext cx="715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600" b="1" u="none" dirty="0" smtClean="0">
                <a:latin typeface="+mj-lt"/>
              </a:rPr>
              <a:t>Time, h</a:t>
            </a:r>
            <a:endParaRPr lang="de-DE" altLang="en-US" sz="2800" b="1" u="none" dirty="0">
              <a:latin typeface="+mj-lt"/>
            </a:endParaRPr>
          </a:p>
        </p:txBody>
      </p:sp>
      <p:sp>
        <p:nvSpPr>
          <p:cNvPr id="110604" name="Line 779"/>
          <p:cNvSpPr>
            <a:spLocks noChangeShapeType="1"/>
          </p:cNvSpPr>
          <p:nvPr/>
        </p:nvSpPr>
        <p:spPr bwMode="auto">
          <a:xfrm>
            <a:off x="5541963" y="4686301"/>
            <a:ext cx="3116263"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605" name="Line 780"/>
          <p:cNvSpPr>
            <a:spLocks noChangeShapeType="1"/>
          </p:cNvSpPr>
          <p:nvPr/>
        </p:nvSpPr>
        <p:spPr bwMode="auto">
          <a:xfrm flipV="1">
            <a:off x="5543551" y="4686301"/>
            <a:ext cx="0" cy="8334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606" name="Line 781"/>
          <p:cNvSpPr>
            <a:spLocks noChangeShapeType="1"/>
          </p:cNvSpPr>
          <p:nvPr/>
        </p:nvSpPr>
        <p:spPr bwMode="auto">
          <a:xfrm flipV="1">
            <a:off x="6062663" y="4686300"/>
            <a:ext cx="0" cy="873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607" name="Line 782"/>
          <p:cNvSpPr>
            <a:spLocks noChangeShapeType="1"/>
          </p:cNvSpPr>
          <p:nvPr/>
        </p:nvSpPr>
        <p:spPr bwMode="auto">
          <a:xfrm flipV="1">
            <a:off x="6581776" y="4686301"/>
            <a:ext cx="0" cy="8731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608" name="Line 783"/>
          <p:cNvSpPr>
            <a:spLocks noChangeShapeType="1"/>
          </p:cNvSpPr>
          <p:nvPr/>
        </p:nvSpPr>
        <p:spPr bwMode="auto">
          <a:xfrm flipH="1" flipV="1">
            <a:off x="7102475" y="4686300"/>
            <a:ext cx="793" cy="8334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609" name="Line 784"/>
          <p:cNvSpPr>
            <a:spLocks noChangeShapeType="1"/>
          </p:cNvSpPr>
          <p:nvPr/>
        </p:nvSpPr>
        <p:spPr bwMode="auto">
          <a:xfrm flipV="1">
            <a:off x="7621588" y="4686300"/>
            <a:ext cx="0" cy="873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610" name="Line 785"/>
          <p:cNvSpPr>
            <a:spLocks noChangeShapeType="1"/>
          </p:cNvSpPr>
          <p:nvPr/>
        </p:nvSpPr>
        <p:spPr bwMode="auto">
          <a:xfrm flipV="1">
            <a:off x="8140701" y="4686301"/>
            <a:ext cx="0" cy="8334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611" name="Line 786"/>
          <p:cNvSpPr>
            <a:spLocks noChangeShapeType="1"/>
          </p:cNvSpPr>
          <p:nvPr/>
        </p:nvSpPr>
        <p:spPr bwMode="auto">
          <a:xfrm flipV="1">
            <a:off x="8659813" y="4686300"/>
            <a:ext cx="0" cy="8731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636" name="Rectangle 811"/>
          <p:cNvSpPr>
            <a:spLocks noChangeArrowheads="1"/>
          </p:cNvSpPr>
          <p:nvPr/>
        </p:nvSpPr>
        <p:spPr bwMode="auto">
          <a:xfrm>
            <a:off x="5494338" y="4856163"/>
            <a:ext cx="93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0</a:t>
            </a:r>
            <a:endParaRPr lang="de-DE" altLang="en-US" sz="2400" u="none" dirty="0">
              <a:latin typeface="+mj-lt"/>
            </a:endParaRPr>
          </a:p>
        </p:txBody>
      </p:sp>
      <p:sp>
        <p:nvSpPr>
          <p:cNvPr id="110637" name="Rectangle 812"/>
          <p:cNvSpPr>
            <a:spLocks noChangeArrowheads="1"/>
          </p:cNvSpPr>
          <p:nvPr/>
        </p:nvSpPr>
        <p:spPr bwMode="auto">
          <a:xfrm>
            <a:off x="6013450" y="4856163"/>
            <a:ext cx="93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4</a:t>
            </a:r>
            <a:endParaRPr lang="de-DE" altLang="en-US" sz="2400" u="none" dirty="0">
              <a:latin typeface="+mj-lt"/>
            </a:endParaRPr>
          </a:p>
        </p:txBody>
      </p:sp>
      <p:sp>
        <p:nvSpPr>
          <p:cNvPr id="110638" name="Rectangle 813"/>
          <p:cNvSpPr>
            <a:spLocks noChangeArrowheads="1"/>
          </p:cNvSpPr>
          <p:nvPr/>
        </p:nvSpPr>
        <p:spPr bwMode="auto">
          <a:xfrm>
            <a:off x="6532563" y="4856163"/>
            <a:ext cx="93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8</a:t>
            </a:r>
            <a:endParaRPr lang="de-DE" altLang="en-US" sz="2400" u="none" dirty="0">
              <a:latin typeface="+mj-lt"/>
            </a:endParaRPr>
          </a:p>
        </p:txBody>
      </p:sp>
      <p:sp>
        <p:nvSpPr>
          <p:cNvPr id="110639" name="Rectangle 814"/>
          <p:cNvSpPr>
            <a:spLocks noChangeArrowheads="1"/>
          </p:cNvSpPr>
          <p:nvPr/>
        </p:nvSpPr>
        <p:spPr bwMode="auto">
          <a:xfrm>
            <a:off x="7004050" y="4856163"/>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12</a:t>
            </a:r>
            <a:endParaRPr lang="de-DE" altLang="en-US" sz="2400" u="none" dirty="0">
              <a:latin typeface="+mj-lt"/>
            </a:endParaRPr>
          </a:p>
        </p:txBody>
      </p:sp>
      <p:sp>
        <p:nvSpPr>
          <p:cNvPr id="110640" name="Rectangle 815"/>
          <p:cNvSpPr>
            <a:spLocks noChangeArrowheads="1"/>
          </p:cNvSpPr>
          <p:nvPr/>
        </p:nvSpPr>
        <p:spPr bwMode="auto">
          <a:xfrm>
            <a:off x="7523163" y="4856163"/>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16</a:t>
            </a:r>
            <a:endParaRPr lang="de-DE" altLang="en-US" sz="2400" u="none" dirty="0">
              <a:latin typeface="+mj-lt"/>
            </a:endParaRPr>
          </a:p>
        </p:txBody>
      </p:sp>
      <p:sp>
        <p:nvSpPr>
          <p:cNvPr id="110641" name="Rectangle 816"/>
          <p:cNvSpPr>
            <a:spLocks noChangeArrowheads="1"/>
          </p:cNvSpPr>
          <p:nvPr/>
        </p:nvSpPr>
        <p:spPr bwMode="auto">
          <a:xfrm>
            <a:off x="8042275" y="4856163"/>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20</a:t>
            </a:r>
            <a:endParaRPr lang="de-DE" altLang="en-US" sz="2400" u="none" dirty="0">
              <a:latin typeface="+mj-lt"/>
            </a:endParaRPr>
          </a:p>
        </p:txBody>
      </p:sp>
      <p:sp>
        <p:nvSpPr>
          <p:cNvPr id="110642" name="Rectangle 817"/>
          <p:cNvSpPr>
            <a:spLocks noChangeArrowheads="1"/>
          </p:cNvSpPr>
          <p:nvPr/>
        </p:nvSpPr>
        <p:spPr bwMode="auto">
          <a:xfrm>
            <a:off x="8562975" y="4856163"/>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24</a:t>
            </a:r>
            <a:endParaRPr lang="de-DE" altLang="en-US" sz="2400" u="none" dirty="0">
              <a:latin typeface="+mj-lt"/>
            </a:endParaRPr>
          </a:p>
        </p:txBody>
      </p:sp>
      <p:sp>
        <p:nvSpPr>
          <p:cNvPr id="110643" name="Rectangle 818"/>
          <p:cNvSpPr>
            <a:spLocks noChangeArrowheads="1"/>
          </p:cNvSpPr>
          <p:nvPr/>
        </p:nvSpPr>
        <p:spPr bwMode="auto">
          <a:xfrm rot="16200000">
            <a:off x="3728076" y="3297160"/>
            <a:ext cx="22212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600" b="1" u="none" dirty="0">
                <a:latin typeface="+mj-lt"/>
              </a:rPr>
              <a:t>Prothrombin</a:t>
            </a:r>
            <a:r>
              <a:rPr lang="de-DE" altLang="en-US" sz="1600" b="1" u="none" dirty="0" smtClean="0">
                <a:latin typeface="+mj-lt"/>
              </a:rPr>
              <a:t> time, sec</a:t>
            </a:r>
            <a:endParaRPr lang="de-DE" altLang="en-US" sz="2800" b="1" u="none" dirty="0">
              <a:latin typeface="+mj-lt"/>
            </a:endParaRPr>
          </a:p>
        </p:txBody>
      </p:sp>
      <p:sp>
        <p:nvSpPr>
          <p:cNvPr id="110644" name="Line 819"/>
          <p:cNvSpPr>
            <a:spLocks noChangeShapeType="1"/>
          </p:cNvSpPr>
          <p:nvPr/>
        </p:nvSpPr>
        <p:spPr bwMode="auto">
          <a:xfrm flipV="1">
            <a:off x="5544344" y="1665288"/>
            <a:ext cx="1588" cy="30210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645" name="Line 820"/>
          <p:cNvSpPr>
            <a:spLocks noChangeShapeType="1"/>
          </p:cNvSpPr>
          <p:nvPr/>
        </p:nvSpPr>
        <p:spPr bwMode="auto">
          <a:xfrm flipV="1">
            <a:off x="5455445" y="4685508"/>
            <a:ext cx="86518" cy="158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646" name="Line 821"/>
          <p:cNvSpPr>
            <a:spLocks noChangeShapeType="1"/>
          </p:cNvSpPr>
          <p:nvPr/>
        </p:nvSpPr>
        <p:spPr bwMode="auto">
          <a:xfrm>
            <a:off x="5453063" y="4183063"/>
            <a:ext cx="88900" cy="158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647" name="Line 822"/>
          <p:cNvSpPr>
            <a:spLocks noChangeShapeType="1"/>
          </p:cNvSpPr>
          <p:nvPr/>
        </p:nvSpPr>
        <p:spPr bwMode="auto">
          <a:xfrm flipV="1">
            <a:off x="5455445" y="3681412"/>
            <a:ext cx="86518"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648" name="Line 823"/>
          <p:cNvSpPr>
            <a:spLocks noChangeShapeType="1"/>
          </p:cNvSpPr>
          <p:nvPr/>
        </p:nvSpPr>
        <p:spPr bwMode="auto">
          <a:xfrm flipV="1">
            <a:off x="5455445" y="3176589"/>
            <a:ext cx="86518" cy="158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649" name="Line 824"/>
          <p:cNvSpPr>
            <a:spLocks noChangeShapeType="1"/>
          </p:cNvSpPr>
          <p:nvPr/>
        </p:nvSpPr>
        <p:spPr bwMode="auto">
          <a:xfrm flipV="1">
            <a:off x="5455445" y="2673350"/>
            <a:ext cx="86518"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650" name="Line 825"/>
          <p:cNvSpPr>
            <a:spLocks noChangeShapeType="1"/>
          </p:cNvSpPr>
          <p:nvPr/>
        </p:nvSpPr>
        <p:spPr bwMode="auto">
          <a:xfrm>
            <a:off x="5453063" y="2168526"/>
            <a:ext cx="88900" cy="158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655" name="Line 830"/>
          <p:cNvSpPr>
            <a:spLocks noChangeShapeType="1"/>
          </p:cNvSpPr>
          <p:nvPr/>
        </p:nvSpPr>
        <p:spPr bwMode="auto">
          <a:xfrm>
            <a:off x="5541963" y="4283076"/>
            <a:ext cx="44450" cy="1588"/>
          </a:xfrm>
          <a:prstGeom prst="line">
            <a:avLst/>
          </a:prstGeom>
          <a:noFill/>
          <a:ln w="22225">
            <a:solidFill>
              <a:srgbClr val="0080FF"/>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657" name="Line 832"/>
          <p:cNvSpPr>
            <a:spLocks noChangeShapeType="1"/>
          </p:cNvSpPr>
          <p:nvPr/>
        </p:nvSpPr>
        <p:spPr bwMode="auto">
          <a:xfrm>
            <a:off x="5541963" y="3981451"/>
            <a:ext cx="44450" cy="1588"/>
          </a:xfrm>
          <a:prstGeom prst="line">
            <a:avLst/>
          </a:prstGeom>
          <a:noFill/>
          <a:ln w="22225">
            <a:solidFill>
              <a:srgbClr val="0080FF"/>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676" name="Rectangle 851"/>
          <p:cNvSpPr>
            <a:spLocks noChangeArrowheads="1"/>
          </p:cNvSpPr>
          <p:nvPr/>
        </p:nvSpPr>
        <p:spPr bwMode="auto">
          <a:xfrm>
            <a:off x="5175250" y="4589463"/>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10</a:t>
            </a:r>
            <a:endParaRPr lang="de-DE" altLang="en-US" sz="2400" u="none" dirty="0">
              <a:latin typeface="+mj-lt"/>
            </a:endParaRPr>
          </a:p>
        </p:txBody>
      </p:sp>
      <p:sp>
        <p:nvSpPr>
          <p:cNvPr id="110677" name="Rectangle 852"/>
          <p:cNvSpPr>
            <a:spLocks noChangeArrowheads="1"/>
          </p:cNvSpPr>
          <p:nvPr/>
        </p:nvSpPr>
        <p:spPr bwMode="auto">
          <a:xfrm>
            <a:off x="5175250" y="4086226"/>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15</a:t>
            </a:r>
            <a:endParaRPr lang="de-DE" altLang="en-US" sz="2400" u="none" dirty="0">
              <a:latin typeface="+mj-lt"/>
            </a:endParaRPr>
          </a:p>
        </p:txBody>
      </p:sp>
      <p:sp>
        <p:nvSpPr>
          <p:cNvPr id="110678" name="Rectangle 853"/>
          <p:cNvSpPr>
            <a:spLocks noChangeArrowheads="1"/>
          </p:cNvSpPr>
          <p:nvPr/>
        </p:nvSpPr>
        <p:spPr bwMode="auto">
          <a:xfrm>
            <a:off x="5175250" y="3582988"/>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20</a:t>
            </a:r>
            <a:endParaRPr lang="de-DE" altLang="en-US" sz="2400" u="none" dirty="0">
              <a:latin typeface="+mj-lt"/>
            </a:endParaRPr>
          </a:p>
        </p:txBody>
      </p:sp>
      <p:sp>
        <p:nvSpPr>
          <p:cNvPr id="110679" name="Rectangle 854"/>
          <p:cNvSpPr>
            <a:spLocks noChangeArrowheads="1"/>
          </p:cNvSpPr>
          <p:nvPr/>
        </p:nvSpPr>
        <p:spPr bwMode="auto">
          <a:xfrm>
            <a:off x="5175250" y="3078163"/>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25</a:t>
            </a:r>
            <a:endParaRPr lang="de-DE" altLang="en-US" sz="2400" u="none" dirty="0">
              <a:latin typeface="+mj-lt"/>
            </a:endParaRPr>
          </a:p>
        </p:txBody>
      </p:sp>
      <p:sp>
        <p:nvSpPr>
          <p:cNvPr id="110680" name="Rectangle 855"/>
          <p:cNvSpPr>
            <a:spLocks noChangeArrowheads="1"/>
          </p:cNvSpPr>
          <p:nvPr/>
        </p:nvSpPr>
        <p:spPr bwMode="auto">
          <a:xfrm>
            <a:off x="5175250" y="2574926"/>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30</a:t>
            </a:r>
            <a:endParaRPr lang="de-DE" altLang="en-US" sz="2400" u="none" dirty="0">
              <a:latin typeface="+mj-lt"/>
            </a:endParaRPr>
          </a:p>
        </p:txBody>
      </p:sp>
      <p:sp>
        <p:nvSpPr>
          <p:cNvPr id="110681" name="Rectangle 856"/>
          <p:cNvSpPr>
            <a:spLocks noChangeArrowheads="1"/>
          </p:cNvSpPr>
          <p:nvPr/>
        </p:nvSpPr>
        <p:spPr bwMode="auto">
          <a:xfrm>
            <a:off x="5175250" y="2071688"/>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35</a:t>
            </a:r>
            <a:endParaRPr lang="de-DE" altLang="en-US" sz="2400" u="none" dirty="0">
              <a:latin typeface="+mj-lt"/>
            </a:endParaRPr>
          </a:p>
        </p:txBody>
      </p:sp>
      <p:sp>
        <p:nvSpPr>
          <p:cNvPr id="110682" name="Rectangle 857"/>
          <p:cNvSpPr>
            <a:spLocks noChangeArrowheads="1"/>
          </p:cNvSpPr>
          <p:nvPr/>
        </p:nvSpPr>
        <p:spPr bwMode="auto">
          <a:xfrm>
            <a:off x="5175250" y="1568451"/>
            <a:ext cx="185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u="none" dirty="0">
                <a:latin typeface="+mj-lt"/>
              </a:rPr>
              <a:t>40</a:t>
            </a:r>
            <a:endParaRPr lang="de-DE" altLang="en-US" sz="2400" u="none" dirty="0">
              <a:latin typeface="+mj-lt"/>
            </a:endParaRPr>
          </a:p>
        </p:txBody>
      </p:sp>
      <p:sp>
        <p:nvSpPr>
          <p:cNvPr id="110683" name="Freeform 858"/>
          <p:cNvSpPr>
            <a:spLocks/>
          </p:cNvSpPr>
          <p:nvPr/>
        </p:nvSpPr>
        <p:spPr bwMode="auto">
          <a:xfrm flipV="1">
            <a:off x="5541963" y="4264026"/>
            <a:ext cx="3116263" cy="39688"/>
          </a:xfrm>
          <a:custGeom>
            <a:avLst/>
            <a:gdLst>
              <a:gd name="T0" fmla="*/ 0 w 3500"/>
              <a:gd name="T1" fmla="*/ 1 h 46"/>
              <a:gd name="T2" fmla="*/ 1 w 3500"/>
              <a:gd name="T3" fmla="*/ 1 h 46"/>
              <a:gd name="T4" fmla="*/ 1 w 3500"/>
              <a:gd name="T5" fmla="*/ 1 h 46"/>
              <a:gd name="T6" fmla="*/ 1 w 3500"/>
              <a:gd name="T7" fmla="*/ 1 h 46"/>
              <a:gd name="T8" fmla="*/ 1 w 3500"/>
              <a:gd name="T9" fmla="*/ 1 h 46"/>
              <a:gd name="T10" fmla="*/ 1 w 3500"/>
              <a:gd name="T11" fmla="*/ 1 h 46"/>
              <a:gd name="T12" fmla="*/ 1 w 3500"/>
              <a:gd name="T13" fmla="*/ 1 h 46"/>
              <a:gd name="T14" fmla="*/ 1 w 3500"/>
              <a:gd name="T15" fmla="*/ 1 h 46"/>
              <a:gd name="T16" fmla="*/ 1 w 3500"/>
              <a:gd name="T17" fmla="*/ 1 h 46"/>
              <a:gd name="T18" fmla="*/ 1 w 3500"/>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00"/>
              <a:gd name="T31" fmla="*/ 0 h 46"/>
              <a:gd name="T32" fmla="*/ 3500 w 3500"/>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00" h="46">
                <a:moveTo>
                  <a:pt x="0" y="23"/>
                </a:moveTo>
                <a:lnTo>
                  <a:pt x="72" y="11"/>
                </a:lnTo>
                <a:lnTo>
                  <a:pt x="145" y="11"/>
                </a:lnTo>
                <a:lnTo>
                  <a:pt x="291" y="11"/>
                </a:lnTo>
                <a:lnTo>
                  <a:pt x="437" y="23"/>
                </a:lnTo>
                <a:lnTo>
                  <a:pt x="583" y="11"/>
                </a:lnTo>
                <a:lnTo>
                  <a:pt x="875" y="46"/>
                </a:lnTo>
                <a:lnTo>
                  <a:pt x="1166" y="35"/>
                </a:lnTo>
                <a:lnTo>
                  <a:pt x="1750" y="23"/>
                </a:lnTo>
                <a:lnTo>
                  <a:pt x="3500" y="0"/>
                </a:ln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sp>
        <p:nvSpPr>
          <p:cNvPr id="110684" name="Oval 859"/>
          <p:cNvSpPr>
            <a:spLocks noChangeArrowheads="1"/>
          </p:cNvSpPr>
          <p:nvPr/>
        </p:nvSpPr>
        <p:spPr bwMode="auto">
          <a:xfrm>
            <a:off x="5510213" y="4251326"/>
            <a:ext cx="65088" cy="63500"/>
          </a:xfrm>
          <a:prstGeom prst="ellipse">
            <a:avLst/>
          </a:prstGeom>
          <a:solidFill>
            <a:srgbClr val="FF0000"/>
          </a:solidFill>
          <a:ln w="9525">
            <a:solidFill>
              <a:srgbClr val="FF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685" name="Oval 860"/>
          <p:cNvSpPr>
            <a:spLocks noChangeArrowheads="1"/>
          </p:cNvSpPr>
          <p:nvPr/>
        </p:nvSpPr>
        <p:spPr bwMode="auto">
          <a:xfrm>
            <a:off x="5573713" y="4260851"/>
            <a:ext cx="66675" cy="65088"/>
          </a:xfrm>
          <a:prstGeom prst="ellipse">
            <a:avLst/>
          </a:prstGeom>
          <a:solidFill>
            <a:schemeClr val="accent1"/>
          </a:solidFill>
          <a:ln w="9525">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686" name="Oval 861"/>
          <p:cNvSpPr>
            <a:spLocks noChangeArrowheads="1"/>
          </p:cNvSpPr>
          <p:nvPr/>
        </p:nvSpPr>
        <p:spPr bwMode="auto">
          <a:xfrm>
            <a:off x="5638800" y="4260851"/>
            <a:ext cx="66675" cy="65088"/>
          </a:xfrm>
          <a:prstGeom prst="ellipse">
            <a:avLst/>
          </a:prstGeom>
          <a:solidFill>
            <a:schemeClr val="accent1"/>
          </a:solidFill>
          <a:ln w="9525">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687" name="Oval 862"/>
          <p:cNvSpPr>
            <a:spLocks noChangeArrowheads="1"/>
          </p:cNvSpPr>
          <p:nvPr/>
        </p:nvSpPr>
        <p:spPr bwMode="auto">
          <a:xfrm>
            <a:off x="5768975" y="4260851"/>
            <a:ext cx="66675" cy="65088"/>
          </a:xfrm>
          <a:prstGeom prst="ellipse">
            <a:avLst/>
          </a:prstGeom>
          <a:solidFill>
            <a:schemeClr val="accent1"/>
          </a:solidFill>
          <a:ln w="9525">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688" name="Oval 863"/>
          <p:cNvSpPr>
            <a:spLocks noChangeArrowheads="1"/>
          </p:cNvSpPr>
          <p:nvPr/>
        </p:nvSpPr>
        <p:spPr bwMode="auto">
          <a:xfrm>
            <a:off x="5899150" y="4251326"/>
            <a:ext cx="65088" cy="63500"/>
          </a:xfrm>
          <a:prstGeom prst="ellipse">
            <a:avLst/>
          </a:prstGeom>
          <a:solidFill>
            <a:schemeClr val="accent1"/>
          </a:solidFill>
          <a:ln w="9525">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689" name="Oval 864"/>
          <p:cNvSpPr>
            <a:spLocks noChangeArrowheads="1"/>
          </p:cNvSpPr>
          <p:nvPr/>
        </p:nvSpPr>
        <p:spPr bwMode="auto">
          <a:xfrm>
            <a:off x="6029325" y="4260851"/>
            <a:ext cx="65088" cy="65088"/>
          </a:xfrm>
          <a:prstGeom prst="ellipse">
            <a:avLst/>
          </a:prstGeom>
          <a:solidFill>
            <a:schemeClr val="accent1"/>
          </a:solidFill>
          <a:ln w="9525">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690" name="Oval 865"/>
          <p:cNvSpPr>
            <a:spLocks noChangeArrowheads="1"/>
          </p:cNvSpPr>
          <p:nvPr/>
        </p:nvSpPr>
        <p:spPr bwMode="auto">
          <a:xfrm>
            <a:off x="6288088" y="4230688"/>
            <a:ext cx="66675" cy="65088"/>
          </a:xfrm>
          <a:prstGeom prst="ellipse">
            <a:avLst/>
          </a:prstGeom>
          <a:solidFill>
            <a:schemeClr val="accent1"/>
          </a:solidFill>
          <a:ln w="9525">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691" name="Oval 866"/>
          <p:cNvSpPr>
            <a:spLocks noChangeArrowheads="1"/>
          </p:cNvSpPr>
          <p:nvPr/>
        </p:nvSpPr>
        <p:spPr bwMode="auto">
          <a:xfrm>
            <a:off x="6548438" y="4240213"/>
            <a:ext cx="65088" cy="65088"/>
          </a:xfrm>
          <a:prstGeom prst="ellipse">
            <a:avLst/>
          </a:prstGeom>
          <a:solidFill>
            <a:schemeClr val="accent1"/>
          </a:solidFill>
          <a:ln w="9525">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693" name="Oval 868"/>
          <p:cNvSpPr>
            <a:spLocks noChangeArrowheads="1"/>
          </p:cNvSpPr>
          <p:nvPr/>
        </p:nvSpPr>
        <p:spPr bwMode="auto">
          <a:xfrm>
            <a:off x="8626475" y="4270376"/>
            <a:ext cx="65088" cy="65088"/>
          </a:xfrm>
          <a:prstGeom prst="ellipse">
            <a:avLst/>
          </a:prstGeom>
          <a:solidFill>
            <a:schemeClr val="accent1"/>
          </a:solidFill>
          <a:ln w="9525">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694" name="Freeform 869"/>
          <p:cNvSpPr>
            <a:spLocks/>
          </p:cNvSpPr>
          <p:nvPr/>
        </p:nvSpPr>
        <p:spPr bwMode="auto">
          <a:xfrm flipV="1">
            <a:off x="5541963" y="4173538"/>
            <a:ext cx="3116263" cy="160338"/>
          </a:xfrm>
          <a:custGeom>
            <a:avLst/>
            <a:gdLst>
              <a:gd name="T0" fmla="*/ 0 w 3500"/>
              <a:gd name="T1" fmla="*/ 0 h 186"/>
              <a:gd name="T2" fmla="*/ 1 w 3500"/>
              <a:gd name="T3" fmla="*/ 1 h 186"/>
              <a:gd name="T4" fmla="*/ 1 w 3500"/>
              <a:gd name="T5" fmla="*/ 1 h 186"/>
              <a:gd name="T6" fmla="*/ 1 w 3500"/>
              <a:gd name="T7" fmla="*/ 1 h 186"/>
              <a:gd name="T8" fmla="*/ 1 w 3500"/>
              <a:gd name="T9" fmla="*/ 1 h 186"/>
              <a:gd name="T10" fmla="*/ 1 w 3500"/>
              <a:gd name="T11" fmla="*/ 1 h 186"/>
              <a:gd name="T12" fmla="*/ 1 w 3500"/>
              <a:gd name="T13" fmla="*/ 1 h 186"/>
              <a:gd name="T14" fmla="*/ 1 w 3500"/>
              <a:gd name="T15" fmla="*/ 1 h 186"/>
              <a:gd name="T16" fmla="*/ 1 w 3500"/>
              <a:gd name="T17" fmla="*/ 1 h 186"/>
              <a:gd name="T18" fmla="*/ 1 w 3500"/>
              <a:gd name="T19" fmla="*/ 1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00"/>
              <a:gd name="T31" fmla="*/ 0 h 186"/>
              <a:gd name="T32" fmla="*/ 3500 w 3500"/>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00" h="186">
                <a:moveTo>
                  <a:pt x="0" y="0"/>
                </a:moveTo>
                <a:lnTo>
                  <a:pt x="72" y="93"/>
                </a:lnTo>
                <a:lnTo>
                  <a:pt x="145" y="128"/>
                </a:lnTo>
                <a:lnTo>
                  <a:pt x="291" y="163"/>
                </a:lnTo>
                <a:lnTo>
                  <a:pt x="437" y="186"/>
                </a:lnTo>
                <a:lnTo>
                  <a:pt x="583" y="151"/>
                </a:lnTo>
                <a:lnTo>
                  <a:pt x="875" y="175"/>
                </a:lnTo>
                <a:lnTo>
                  <a:pt x="1166" y="105"/>
                </a:lnTo>
                <a:lnTo>
                  <a:pt x="1750" y="58"/>
                </a:lnTo>
                <a:lnTo>
                  <a:pt x="3500" y="11"/>
                </a:lnTo>
              </a:path>
            </a:pathLst>
          </a:custGeom>
          <a:noFill/>
          <a:ln w="9525">
            <a:solidFill>
              <a:srgbClr val="569517"/>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sp>
        <p:nvSpPr>
          <p:cNvPr id="110695" name="Oval 870"/>
          <p:cNvSpPr>
            <a:spLocks noChangeArrowheads="1"/>
          </p:cNvSpPr>
          <p:nvPr/>
        </p:nvSpPr>
        <p:spPr bwMode="auto">
          <a:xfrm>
            <a:off x="5510213" y="4300538"/>
            <a:ext cx="65088" cy="65088"/>
          </a:xfrm>
          <a:prstGeom prst="ellipse">
            <a:avLst/>
          </a:prstGeom>
          <a:solidFill>
            <a:srgbClr val="569517"/>
          </a:solidFill>
          <a:ln w="9525">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696" name="Oval 871"/>
          <p:cNvSpPr>
            <a:spLocks noChangeArrowheads="1"/>
          </p:cNvSpPr>
          <p:nvPr/>
        </p:nvSpPr>
        <p:spPr bwMode="auto">
          <a:xfrm>
            <a:off x="5573713" y="4221163"/>
            <a:ext cx="66675" cy="63500"/>
          </a:xfrm>
          <a:prstGeom prst="ellipse">
            <a:avLst/>
          </a:prstGeom>
          <a:solidFill>
            <a:srgbClr val="569517"/>
          </a:solidFill>
          <a:ln w="9525">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697" name="Oval 872"/>
          <p:cNvSpPr>
            <a:spLocks noChangeArrowheads="1"/>
          </p:cNvSpPr>
          <p:nvPr/>
        </p:nvSpPr>
        <p:spPr bwMode="auto">
          <a:xfrm>
            <a:off x="5638800" y="4191001"/>
            <a:ext cx="66675" cy="63500"/>
          </a:xfrm>
          <a:prstGeom prst="ellipse">
            <a:avLst/>
          </a:prstGeom>
          <a:solidFill>
            <a:srgbClr val="569517"/>
          </a:solidFill>
          <a:ln w="9525">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698" name="Oval 873"/>
          <p:cNvSpPr>
            <a:spLocks noChangeArrowheads="1"/>
          </p:cNvSpPr>
          <p:nvPr/>
        </p:nvSpPr>
        <p:spPr bwMode="auto">
          <a:xfrm>
            <a:off x="5768975" y="4160838"/>
            <a:ext cx="66675" cy="63500"/>
          </a:xfrm>
          <a:prstGeom prst="ellipse">
            <a:avLst/>
          </a:prstGeom>
          <a:solidFill>
            <a:srgbClr val="569517"/>
          </a:solidFill>
          <a:ln w="9525">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699" name="Oval 874"/>
          <p:cNvSpPr>
            <a:spLocks noChangeArrowheads="1"/>
          </p:cNvSpPr>
          <p:nvPr/>
        </p:nvSpPr>
        <p:spPr bwMode="auto">
          <a:xfrm>
            <a:off x="5899150" y="4140201"/>
            <a:ext cx="65088" cy="65088"/>
          </a:xfrm>
          <a:prstGeom prst="ellipse">
            <a:avLst/>
          </a:prstGeom>
          <a:solidFill>
            <a:srgbClr val="569517"/>
          </a:solidFill>
          <a:ln w="9525">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00" name="Oval 875"/>
          <p:cNvSpPr>
            <a:spLocks noChangeArrowheads="1"/>
          </p:cNvSpPr>
          <p:nvPr/>
        </p:nvSpPr>
        <p:spPr bwMode="auto">
          <a:xfrm>
            <a:off x="6029325" y="4170363"/>
            <a:ext cx="65088" cy="65088"/>
          </a:xfrm>
          <a:prstGeom prst="ellipse">
            <a:avLst/>
          </a:prstGeom>
          <a:solidFill>
            <a:srgbClr val="569517"/>
          </a:solidFill>
          <a:ln w="9525">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01" name="Oval 876"/>
          <p:cNvSpPr>
            <a:spLocks noChangeArrowheads="1"/>
          </p:cNvSpPr>
          <p:nvPr/>
        </p:nvSpPr>
        <p:spPr bwMode="auto">
          <a:xfrm>
            <a:off x="6288088" y="4149726"/>
            <a:ext cx="66675" cy="63500"/>
          </a:xfrm>
          <a:prstGeom prst="ellipse">
            <a:avLst/>
          </a:prstGeom>
          <a:solidFill>
            <a:srgbClr val="569517"/>
          </a:solidFill>
          <a:ln w="9525">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02" name="Oval 877"/>
          <p:cNvSpPr>
            <a:spLocks noChangeArrowheads="1"/>
          </p:cNvSpPr>
          <p:nvPr/>
        </p:nvSpPr>
        <p:spPr bwMode="auto">
          <a:xfrm>
            <a:off x="6548438" y="4210051"/>
            <a:ext cx="65088" cy="65088"/>
          </a:xfrm>
          <a:prstGeom prst="ellipse">
            <a:avLst/>
          </a:prstGeom>
          <a:solidFill>
            <a:srgbClr val="569517"/>
          </a:solidFill>
          <a:ln w="9525">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03" name="Oval 878"/>
          <p:cNvSpPr>
            <a:spLocks noChangeArrowheads="1"/>
          </p:cNvSpPr>
          <p:nvPr/>
        </p:nvSpPr>
        <p:spPr bwMode="auto">
          <a:xfrm>
            <a:off x="7067550" y="4251326"/>
            <a:ext cx="66675" cy="63500"/>
          </a:xfrm>
          <a:prstGeom prst="ellipse">
            <a:avLst/>
          </a:prstGeom>
          <a:solidFill>
            <a:srgbClr val="569517"/>
          </a:solidFill>
          <a:ln w="9525">
            <a:solidFill>
              <a:srgbClr val="00FF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04" name="Oval 879"/>
          <p:cNvSpPr>
            <a:spLocks noChangeArrowheads="1"/>
          </p:cNvSpPr>
          <p:nvPr/>
        </p:nvSpPr>
        <p:spPr bwMode="auto">
          <a:xfrm>
            <a:off x="8626475" y="4291013"/>
            <a:ext cx="65088" cy="65088"/>
          </a:xfrm>
          <a:prstGeom prst="ellipse">
            <a:avLst/>
          </a:prstGeom>
          <a:solidFill>
            <a:srgbClr val="00FF00"/>
          </a:solidFill>
          <a:ln w="9525">
            <a:solidFill>
              <a:srgbClr val="00FF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05" name="Freeform 880"/>
          <p:cNvSpPr>
            <a:spLocks/>
          </p:cNvSpPr>
          <p:nvPr/>
        </p:nvSpPr>
        <p:spPr bwMode="auto">
          <a:xfrm flipV="1">
            <a:off x="5541963" y="3538538"/>
            <a:ext cx="3116263" cy="735013"/>
          </a:xfrm>
          <a:custGeom>
            <a:avLst/>
            <a:gdLst>
              <a:gd name="T0" fmla="*/ 0 w 3500"/>
              <a:gd name="T1" fmla="*/ 1 h 851"/>
              <a:gd name="T2" fmla="*/ 1 w 3500"/>
              <a:gd name="T3" fmla="*/ 1 h 851"/>
              <a:gd name="T4" fmla="*/ 1 w 3500"/>
              <a:gd name="T5" fmla="*/ 1 h 851"/>
              <a:gd name="T6" fmla="*/ 1 w 3500"/>
              <a:gd name="T7" fmla="*/ 1 h 851"/>
              <a:gd name="T8" fmla="*/ 1 w 3500"/>
              <a:gd name="T9" fmla="*/ 1 h 851"/>
              <a:gd name="T10" fmla="*/ 1 w 3500"/>
              <a:gd name="T11" fmla="*/ 1 h 851"/>
              <a:gd name="T12" fmla="*/ 1 w 3500"/>
              <a:gd name="T13" fmla="*/ 1 h 851"/>
              <a:gd name="T14" fmla="*/ 1 w 3500"/>
              <a:gd name="T15" fmla="*/ 1 h 851"/>
              <a:gd name="T16" fmla="*/ 1 w 3500"/>
              <a:gd name="T17" fmla="*/ 1 h 851"/>
              <a:gd name="T18" fmla="*/ 1 w 3500"/>
              <a:gd name="T19" fmla="*/ 0 h 8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00"/>
              <a:gd name="T31" fmla="*/ 0 h 851"/>
              <a:gd name="T32" fmla="*/ 3500 w 3500"/>
              <a:gd name="T33" fmla="*/ 851 h 8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00" h="851">
                <a:moveTo>
                  <a:pt x="0" y="70"/>
                </a:moveTo>
                <a:lnTo>
                  <a:pt x="72" y="350"/>
                </a:lnTo>
                <a:lnTo>
                  <a:pt x="145" y="851"/>
                </a:lnTo>
                <a:lnTo>
                  <a:pt x="291" y="723"/>
                </a:lnTo>
                <a:lnTo>
                  <a:pt x="437" y="606"/>
                </a:lnTo>
                <a:lnTo>
                  <a:pt x="583" y="478"/>
                </a:lnTo>
                <a:lnTo>
                  <a:pt x="875" y="408"/>
                </a:lnTo>
                <a:lnTo>
                  <a:pt x="1166" y="245"/>
                </a:lnTo>
                <a:lnTo>
                  <a:pt x="1750" y="116"/>
                </a:lnTo>
                <a:lnTo>
                  <a:pt x="350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sp>
        <p:nvSpPr>
          <p:cNvPr id="110706" name="Oval 881"/>
          <p:cNvSpPr>
            <a:spLocks noChangeArrowheads="1"/>
          </p:cNvSpPr>
          <p:nvPr/>
        </p:nvSpPr>
        <p:spPr bwMode="auto">
          <a:xfrm>
            <a:off x="5510213" y="4179888"/>
            <a:ext cx="65088" cy="65088"/>
          </a:xfrm>
          <a:prstGeom prst="ellipse">
            <a:avLst/>
          </a:prstGeom>
          <a:solidFill>
            <a:srgbClr val="0000FF"/>
          </a:solidFill>
          <a:ln w="9525">
            <a:solidFill>
              <a:srgbClr val="0000FF"/>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07" name="Oval 882"/>
          <p:cNvSpPr>
            <a:spLocks noChangeArrowheads="1"/>
          </p:cNvSpPr>
          <p:nvPr/>
        </p:nvSpPr>
        <p:spPr bwMode="auto">
          <a:xfrm>
            <a:off x="5573713" y="3938588"/>
            <a:ext cx="66675" cy="63500"/>
          </a:xfrm>
          <a:prstGeom prst="ellipse">
            <a:avLst/>
          </a:prstGeom>
          <a:solidFill>
            <a:schemeClr val="tx1"/>
          </a:solidFill>
          <a:ln w="9525">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08" name="Oval 883"/>
          <p:cNvSpPr>
            <a:spLocks noChangeArrowheads="1"/>
          </p:cNvSpPr>
          <p:nvPr/>
        </p:nvSpPr>
        <p:spPr bwMode="auto">
          <a:xfrm>
            <a:off x="5638800" y="3506788"/>
            <a:ext cx="66675" cy="63500"/>
          </a:xfrm>
          <a:prstGeom prst="ellipse">
            <a:avLst/>
          </a:prstGeom>
          <a:solidFill>
            <a:schemeClr val="tx1"/>
          </a:solidFill>
          <a:ln w="9525">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09" name="Oval 884"/>
          <p:cNvSpPr>
            <a:spLocks noChangeArrowheads="1"/>
          </p:cNvSpPr>
          <p:nvPr/>
        </p:nvSpPr>
        <p:spPr bwMode="auto">
          <a:xfrm>
            <a:off x="5768975" y="3616326"/>
            <a:ext cx="66675" cy="63500"/>
          </a:xfrm>
          <a:prstGeom prst="ellipse">
            <a:avLst/>
          </a:prstGeom>
          <a:solidFill>
            <a:schemeClr val="tx1"/>
          </a:solidFill>
          <a:ln w="9525">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10" name="Oval 885"/>
          <p:cNvSpPr>
            <a:spLocks noChangeArrowheads="1"/>
          </p:cNvSpPr>
          <p:nvPr/>
        </p:nvSpPr>
        <p:spPr bwMode="auto">
          <a:xfrm>
            <a:off x="5899150" y="3717926"/>
            <a:ext cx="65088" cy="63500"/>
          </a:xfrm>
          <a:prstGeom prst="ellipse">
            <a:avLst/>
          </a:prstGeom>
          <a:solidFill>
            <a:schemeClr val="tx1"/>
          </a:solidFill>
          <a:ln w="9525">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11" name="Oval 886"/>
          <p:cNvSpPr>
            <a:spLocks noChangeArrowheads="1"/>
          </p:cNvSpPr>
          <p:nvPr/>
        </p:nvSpPr>
        <p:spPr bwMode="auto">
          <a:xfrm>
            <a:off x="6029325" y="3827463"/>
            <a:ext cx="65088" cy="65088"/>
          </a:xfrm>
          <a:prstGeom prst="ellipse">
            <a:avLst/>
          </a:prstGeom>
          <a:solidFill>
            <a:schemeClr val="tx1"/>
          </a:solidFill>
          <a:ln w="9525">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12" name="Oval 887"/>
          <p:cNvSpPr>
            <a:spLocks noChangeArrowheads="1"/>
          </p:cNvSpPr>
          <p:nvPr/>
        </p:nvSpPr>
        <p:spPr bwMode="auto">
          <a:xfrm>
            <a:off x="6288088" y="3887788"/>
            <a:ext cx="66675" cy="65088"/>
          </a:xfrm>
          <a:prstGeom prst="ellipse">
            <a:avLst/>
          </a:prstGeom>
          <a:solidFill>
            <a:schemeClr val="tx1"/>
          </a:solidFill>
          <a:ln w="9525">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13" name="Oval 888"/>
          <p:cNvSpPr>
            <a:spLocks noChangeArrowheads="1"/>
          </p:cNvSpPr>
          <p:nvPr/>
        </p:nvSpPr>
        <p:spPr bwMode="auto">
          <a:xfrm>
            <a:off x="6548438" y="4029076"/>
            <a:ext cx="65088" cy="63500"/>
          </a:xfrm>
          <a:prstGeom prst="ellipse">
            <a:avLst/>
          </a:prstGeom>
          <a:solidFill>
            <a:schemeClr val="tx1"/>
          </a:solidFill>
          <a:ln w="9525">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14" name="Oval 889"/>
          <p:cNvSpPr>
            <a:spLocks noChangeArrowheads="1"/>
          </p:cNvSpPr>
          <p:nvPr/>
        </p:nvSpPr>
        <p:spPr bwMode="auto">
          <a:xfrm>
            <a:off x="7067550" y="4140201"/>
            <a:ext cx="66675" cy="65088"/>
          </a:xfrm>
          <a:prstGeom prst="ellipse">
            <a:avLst/>
          </a:prstGeom>
          <a:solidFill>
            <a:schemeClr val="tx1"/>
          </a:solidFill>
          <a:ln w="9525">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15" name="Oval 890"/>
          <p:cNvSpPr>
            <a:spLocks noChangeArrowheads="1"/>
          </p:cNvSpPr>
          <p:nvPr/>
        </p:nvSpPr>
        <p:spPr bwMode="auto">
          <a:xfrm>
            <a:off x="8626475" y="4240213"/>
            <a:ext cx="65088" cy="65088"/>
          </a:xfrm>
          <a:prstGeom prst="ellipse">
            <a:avLst/>
          </a:prstGeom>
          <a:solidFill>
            <a:schemeClr val="tx1"/>
          </a:solidFill>
          <a:ln w="9525">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16" name="Freeform 891"/>
          <p:cNvSpPr>
            <a:spLocks/>
          </p:cNvSpPr>
          <p:nvPr/>
        </p:nvSpPr>
        <p:spPr bwMode="auto">
          <a:xfrm flipV="1">
            <a:off x="5541963" y="2954338"/>
            <a:ext cx="3116263" cy="1309688"/>
          </a:xfrm>
          <a:custGeom>
            <a:avLst/>
            <a:gdLst>
              <a:gd name="T0" fmla="*/ 0 w 3500"/>
              <a:gd name="T1" fmla="*/ 0 h 1517"/>
              <a:gd name="T2" fmla="*/ 1 w 3500"/>
              <a:gd name="T3" fmla="*/ 1 h 1517"/>
              <a:gd name="T4" fmla="*/ 1 w 3500"/>
              <a:gd name="T5" fmla="*/ 1 h 1517"/>
              <a:gd name="T6" fmla="*/ 1 w 3500"/>
              <a:gd name="T7" fmla="*/ 1 h 1517"/>
              <a:gd name="T8" fmla="*/ 1 w 3500"/>
              <a:gd name="T9" fmla="*/ 1 h 1517"/>
              <a:gd name="T10" fmla="*/ 1 w 3500"/>
              <a:gd name="T11" fmla="*/ 1 h 1517"/>
              <a:gd name="T12" fmla="*/ 1 w 3500"/>
              <a:gd name="T13" fmla="*/ 1 h 1517"/>
              <a:gd name="T14" fmla="*/ 1 w 3500"/>
              <a:gd name="T15" fmla="*/ 1 h 1517"/>
              <a:gd name="T16" fmla="*/ 1 w 3500"/>
              <a:gd name="T17" fmla="*/ 1 h 1517"/>
              <a:gd name="T18" fmla="*/ 1 w 3500"/>
              <a:gd name="T19" fmla="*/ 1 h 15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00"/>
              <a:gd name="T31" fmla="*/ 0 h 1517"/>
              <a:gd name="T32" fmla="*/ 3500 w 3500"/>
              <a:gd name="T33" fmla="*/ 1517 h 15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00" h="1517">
                <a:moveTo>
                  <a:pt x="0" y="0"/>
                </a:moveTo>
                <a:lnTo>
                  <a:pt x="72" y="735"/>
                </a:lnTo>
                <a:lnTo>
                  <a:pt x="145" y="1517"/>
                </a:lnTo>
                <a:lnTo>
                  <a:pt x="291" y="1365"/>
                </a:lnTo>
                <a:lnTo>
                  <a:pt x="437" y="1167"/>
                </a:lnTo>
                <a:lnTo>
                  <a:pt x="583" y="910"/>
                </a:lnTo>
                <a:lnTo>
                  <a:pt x="875" y="689"/>
                </a:lnTo>
                <a:lnTo>
                  <a:pt x="1166" y="444"/>
                </a:lnTo>
                <a:lnTo>
                  <a:pt x="1750" y="187"/>
                </a:lnTo>
                <a:lnTo>
                  <a:pt x="3500" y="35"/>
                </a:ln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sp>
        <p:nvSpPr>
          <p:cNvPr id="110717" name="Oval 892"/>
          <p:cNvSpPr>
            <a:spLocks noChangeArrowheads="1"/>
          </p:cNvSpPr>
          <p:nvPr/>
        </p:nvSpPr>
        <p:spPr bwMode="auto">
          <a:xfrm>
            <a:off x="5510213" y="4230688"/>
            <a:ext cx="65088" cy="65088"/>
          </a:xfrm>
          <a:prstGeom prst="ellipse">
            <a:avLst/>
          </a:prstGeom>
          <a:solidFill>
            <a:schemeClr val="accent2"/>
          </a:solidFill>
          <a:ln w="9525">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18" name="Oval 893"/>
          <p:cNvSpPr>
            <a:spLocks noChangeArrowheads="1"/>
          </p:cNvSpPr>
          <p:nvPr/>
        </p:nvSpPr>
        <p:spPr bwMode="auto">
          <a:xfrm>
            <a:off x="5573713" y="3597276"/>
            <a:ext cx="66675" cy="63500"/>
          </a:xfrm>
          <a:prstGeom prst="ellipse">
            <a:avLst/>
          </a:prstGeom>
          <a:solidFill>
            <a:schemeClr val="accent2"/>
          </a:solidFill>
          <a:ln w="9525">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19" name="Oval 894"/>
          <p:cNvSpPr>
            <a:spLocks noChangeArrowheads="1"/>
          </p:cNvSpPr>
          <p:nvPr/>
        </p:nvSpPr>
        <p:spPr bwMode="auto">
          <a:xfrm>
            <a:off x="5638800" y="2921001"/>
            <a:ext cx="66675" cy="65088"/>
          </a:xfrm>
          <a:prstGeom prst="ellipse">
            <a:avLst/>
          </a:prstGeom>
          <a:solidFill>
            <a:schemeClr val="accent2"/>
          </a:solidFill>
          <a:ln w="9525">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20" name="Oval 895"/>
          <p:cNvSpPr>
            <a:spLocks noChangeArrowheads="1"/>
          </p:cNvSpPr>
          <p:nvPr/>
        </p:nvSpPr>
        <p:spPr bwMode="auto">
          <a:xfrm>
            <a:off x="5768975" y="3052763"/>
            <a:ext cx="66675" cy="63500"/>
          </a:xfrm>
          <a:prstGeom prst="ellipse">
            <a:avLst/>
          </a:prstGeom>
          <a:solidFill>
            <a:schemeClr val="accent2"/>
          </a:solidFill>
          <a:ln w="9525">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21" name="Oval 896"/>
          <p:cNvSpPr>
            <a:spLocks noChangeArrowheads="1"/>
          </p:cNvSpPr>
          <p:nvPr/>
        </p:nvSpPr>
        <p:spPr bwMode="auto">
          <a:xfrm>
            <a:off x="5899150" y="3224213"/>
            <a:ext cx="65088" cy="63500"/>
          </a:xfrm>
          <a:prstGeom prst="ellipse">
            <a:avLst/>
          </a:prstGeom>
          <a:solidFill>
            <a:schemeClr val="accent2"/>
          </a:solidFill>
          <a:ln w="9525">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22" name="Oval 897"/>
          <p:cNvSpPr>
            <a:spLocks noChangeArrowheads="1"/>
          </p:cNvSpPr>
          <p:nvPr/>
        </p:nvSpPr>
        <p:spPr bwMode="auto">
          <a:xfrm>
            <a:off x="6029325" y="3444876"/>
            <a:ext cx="65088" cy="65088"/>
          </a:xfrm>
          <a:prstGeom prst="ellipse">
            <a:avLst/>
          </a:prstGeom>
          <a:solidFill>
            <a:schemeClr val="accent2"/>
          </a:solidFill>
          <a:ln w="9525">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23" name="Oval 898"/>
          <p:cNvSpPr>
            <a:spLocks noChangeArrowheads="1"/>
          </p:cNvSpPr>
          <p:nvPr/>
        </p:nvSpPr>
        <p:spPr bwMode="auto">
          <a:xfrm>
            <a:off x="6288088" y="3636963"/>
            <a:ext cx="66675" cy="63500"/>
          </a:xfrm>
          <a:prstGeom prst="ellipse">
            <a:avLst/>
          </a:prstGeom>
          <a:solidFill>
            <a:schemeClr val="accent2"/>
          </a:solidFill>
          <a:ln w="9525">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24" name="Oval 899"/>
          <p:cNvSpPr>
            <a:spLocks noChangeArrowheads="1"/>
          </p:cNvSpPr>
          <p:nvPr/>
        </p:nvSpPr>
        <p:spPr bwMode="auto">
          <a:xfrm>
            <a:off x="6548438" y="3848101"/>
            <a:ext cx="65088" cy="63500"/>
          </a:xfrm>
          <a:prstGeom prst="ellipse">
            <a:avLst/>
          </a:prstGeom>
          <a:solidFill>
            <a:schemeClr val="accent2"/>
          </a:solidFill>
          <a:ln w="9525">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25" name="Oval 900"/>
          <p:cNvSpPr>
            <a:spLocks noChangeArrowheads="1"/>
          </p:cNvSpPr>
          <p:nvPr/>
        </p:nvSpPr>
        <p:spPr bwMode="auto">
          <a:xfrm>
            <a:off x="7067550" y="4070351"/>
            <a:ext cx="66675" cy="63500"/>
          </a:xfrm>
          <a:prstGeom prst="ellipse">
            <a:avLst/>
          </a:prstGeom>
          <a:solidFill>
            <a:schemeClr val="accent2"/>
          </a:solidFill>
          <a:ln w="9525">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26" name="Oval 901"/>
          <p:cNvSpPr>
            <a:spLocks noChangeArrowheads="1"/>
          </p:cNvSpPr>
          <p:nvPr/>
        </p:nvSpPr>
        <p:spPr bwMode="auto">
          <a:xfrm>
            <a:off x="8626475" y="4200526"/>
            <a:ext cx="65088" cy="65088"/>
          </a:xfrm>
          <a:prstGeom prst="ellipse">
            <a:avLst/>
          </a:prstGeom>
          <a:solidFill>
            <a:schemeClr val="accent2"/>
          </a:solidFill>
          <a:ln w="9525">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27" name="Freeform 902"/>
          <p:cNvSpPr>
            <a:spLocks/>
          </p:cNvSpPr>
          <p:nvPr/>
        </p:nvSpPr>
        <p:spPr bwMode="auto">
          <a:xfrm flipV="1">
            <a:off x="5541963" y="2439988"/>
            <a:ext cx="3116263" cy="1763713"/>
          </a:xfrm>
          <a:custGeom>
            <a:avLst/>
            <a:gdLst>
              <a:gd name="T0" fmla="*/ 0 w 3500"/>
              <a:gd name="T1" fmla="*/ 0 h 2042"/>
              <a:gd name="T2" fmla="*/ 1 w 3500"/>
              <a:gd name="T3" fmla="*/ 1 h 2042"/>
              <a:gd name="T4" fmla="*/ 1 w 3500"/>
              <a:gd name="T5" fmla="*/ 1 h 2042"/>
              <a:gd name="T6" fmla="*/ 1 w 3500"/>
              <a:gd name="T7" fmla="*/ 1 h 2042"/>
              <a:gd name="T8" fmla="*/ 1 w 3500"/>
              <a:gd name="T9" fmla="*/ 1 h 2042"/>
              <a:gd name="T10" fmla="*/ 1 w 3500"/>
              <a:gd name="T11" fmla="*/ 1 h 2042"/>
              <a:gd name="T12" fmla="*/ 1 w 3500"/>
              <a:gd name="T13" fmla="*/ 1 h 2042"/>
              <a:gd name="T14" fmla="*/ 1 w 3500"/>
              <a:gd name="T15" fmla="*/ 1 h 2042"/>
              <a:gd name="T16" fmla="*/ 1 w 3500"/>
              <a:gd name="T17" fmla="*/ 1 h 2042"/>
              <a:gd name="T18" fmla="*/ 1 w 3500"/>
              <a:gd name="T19" fmla="*/ 1 h 20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00"/>
              <a:gd name="T31" fmla="*/ 0 h 2042"/>
              <a:gd name="T32" fmla="*/ 3500 w 3500"/>
              <a:gd name="T33" fmla="*/ 2042 h 20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00" h="2042">
                <a:moveTo>
                  <a:pt x="0" y="0"/>
                </a:moveTo>
                <a:lnTo>
                  <a:pt x="72" y="1167"/>
                </a:lnTo>
                <a:lnTo>
                  <a:pt x="145" y="1692"/>
                </a:lnTo>
                <a:lnTo>
                  <a:pt x="291" y="2042"/>
                </a:lnTo>
                <a:lnTo>
                  <a:pt x="437" y="1669"/>
                </a:lnTo>
                <a:lnTo>
                  <a:pt x="583" y="1330"/>
                </a:lnTo>
                <a:lnTo>
                  <a:pt x="875" y="1004"/>
                </a:lnTo>
                <a:lnTo>
                  <a:pt x="1166" y="665"/>
                </a:lnTo>
                <a:lnTo>
                  <a:pt x="1750" y="374"/>
                </a:lnTo>
                <a:lnTo>
                  <a:pt x="3500" y="129"/>
                </a:lnTo>
              </a:path>
            </a:pathLst>
          </a:custGeom>
          <a:noFill/>
          <a:ln w="9525">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sp>
        <p:nvSpPr>
          <p:cNvPr id="110728" name="Oval 903"/>
          <p:cNvSpPr>
            <a:spLocks noChangeArrowheads="1"/>
          </p:cNvSpPr>
          <p:nvPr/>
        </p:nvSpPr>
        <p:spPr bwMode="auto">
          <a:xfrm>
            <a:off x="5510213" y="4170363"/>
            <a:ext cx="65088" cy="65088"/>
          </a:xfrm>
          <a:prstGeom prst="ellipse">
            <a:avLst/>
          </a:prstGeom>
          <a:solidFill>
            <a:srgbClr val="800000"/>
          </a:solidFill>
          <a:ln w="9525">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29" name="Oval 904"/>
          <p:cNvSpPr>
            <a:spLocks noChangeArrowheads="1"/>
          </p:cNvSpPr>
          <p:nvPr/>
        </p:nvSpPr>
        <p:spPr bwMode="auto">
          <a:xfrm>
            <a:off x="5573713" y="3163888"/>
            <a:ext cx="66675" cy="63500"/>
          </a:xfrm>
          <a:prstGeom prst="ellipse">
            <a:avLst/>
          </a:prstGeom>
          <a:solidFill>
            <a:srgbClr val="800000"/>
          </a:solidFill>
          <a:ln w="9525">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30" name="Oval 905"/>
          <p:cNvSpPr>
            <a:spLocks noChangeArrowheads="1"/>
          </p:cNvSpPr>
          <p:nvPr/>
        </p:nvSpPr>
        <p:spPr bwMode="auto">
          <a:xfrm>
            <a:off x="5638800" y="2709863"/>
            <a:ext cx="66675" cy="63500"/>
          </a:xfrm>
          <a:prstGeom prst="ellipse">
            <a:avLst/>
          </a:prstGeom>
          <a:solidFill>
            <a:srgbClr val="800000"/>
          </a:solidFill>
          <a:ln w="9525">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31" name="Oval 906"/>
          <p:cNvSpPr>
            <a:spLocks noChangeArrowheads="1"/>
          </p:cNvSpPr>
          <p:nvPr/>
        </p:nvSpPr>
        <p:spPr bwMode="auto">
          <a:xfrm>
            <a:off x="5768975" y="2408238"/>
            <a:ext cx="66675" cy="63500"/>
          </a:xfrm>
          <a:prstGeom prst="ellipse">
            <a:avLst/>
          </a:prstGeom>
          <a:solidFill>
            <a:srgbClr val="800000"/>
          </a:solidFill>
          <a:ln w="9525">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32" name="Oval 907"/>
          <p:cNvSpPr>
            <a:spLocks noChangeArrowheads="1"/>
          </p:cNvSpPr>
          <p:nvPr/>
        </p:nvSpPr>
        <p:spPr bwMode="auto">
          <a:xfrm>
            <a:off x="5899150" y="2730501"/>
            <a:ext cx="65088" cy="63500"/>
          </a:xfrm>
          <a:prstGeom prst="ellipse">
            <a:avLst/>
          </a:prstGeom>
          <a:solidFill>
            <a:srgbClr val="800000"/>
          </a:solidFill>
          <a:ln w="9525">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33" name="Oval 908"/>
          <p:cNvSpPr>
            <a:spLocks noChangeArrowheads="1"/>
          </p:cNvSpPr>
          <p:nvPr/>
        </p:nvSpPr>
        <p:spPr bwMode="auto">
          <a:xfrm>
            <a:off x="6029325" y="3022601"/>
            <a:ext cx="65088" cy="63500"/>
          </a:xfrm>
          <a:prstGeom prst="ellipse">
            <a:avLst/>
          </a:prstGeom>
          <a:solidFill>
            <a:srgbClr val="800000"/>
          </a:solidFill>
          <a:ln w="9525">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34" name="Oval 909"/>
          <p:cNvSpPr>
            <a:spLocks noChangeArrowheads="1"/>
          </p:cNvSpPr>
          <p:nvPr/>
        </p:nvSpPr>
        <p:spPr bwMode="auto">
          <a:xfrm>
            <a:off x="6288088" y="3303588"/>
            <a:ext cx="66675" cy="63500"/>
          </a:xfrm>
          <a:prstGeom prst="ellipse">
            <a:avLst/>
          </a:prstGeom>
          <a:solidFill>
            <a:srgbClr val="800000"/>
          </a:solidFill>
          <a:ln w="9525">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35" name="Oval 910"/>
          <p:cNvSpPr>
            <a:spLocks noChangeArrowheads="1"/>
          </p:cNvSpPr>
          <p:nvPr/>
        </p:nvSpPr>
        <p:spPr bwMode="auto">
          <a:xfrm>
            <a:off x="6548438" y="3597276"/>
            <a:ext cx="65088" cy="63500"/>
          </a:xfrm>
          <a:prstGeom prst="ellipse">
            <a:avLst/>
          </a:prstGeom>
          <a:solidFill>
            <a:srgbClr val="800000"/>
          </a:solidFill>
          <a:ln w="9525">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36" name="Oval 911"/>
          <p:cNvSpPr>
            <a:spLocks noChangeArrowheads="1"/>
          </p:cNvSpPr>
          <p:nvPr/>
        </p:nvSpPr>
        <p:spPr bwMode="auto">
          <a:xfrm>
            <a:off x="7067550" y="3848101"/>
            <a:ext cx="66675" cy="63500"/>
          </a:xfrm>
          <a:prstGeom prst="ellipse">
            <a:avLst/>
          </a:prstGeom>
          <a:solidFill>
            <a:srgbClr val="800000"/>
          </a:solidFill>
          <a:ln w="9525">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37" name="Oval 912"/>
          <p:cNvSpPr>
            <a:spLocks noChangeArrowheads="1"/>
          </p:cNvSpPr>
          <p:nvPr/>
        </p:nvSpPr>
        <p:spPr bwMode="auto">
          <a:xfrm>
            <a:off x="8626475" y="4059238"/>
            <a:ext cx="65088" cy="63500"/>
          </a:xfrm>
          <a:prstGeom prst="ellipse">
            <a:avLst/>
          </a:prstGeom>
          <a:solidFill>
            <a:srgbClr val="800000"/>
          </a:solidFill>
          <a:ln w="9525">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38" name="Freeform 913"/>
          <p:cNvSpPr>
            <a:spLocks/>
          </p:cNvSpPr>
          <p:nvPr/>
        </p:nvSpPr>
        <p:spPr bwMode="auto">
          <a:xfrm flipV="1">
            <a:off x="5541963" y="2590801"/>
            <a:ext cx="3116263" cy="1722438"/>
          </a:xfrm>
          <a:custGeom>
            <a:avLst/>
            <a:gdLst>
              <a:gd name="T0" fmla="*/ 0 w 3500"/>
              <a:gd name="T1" fmla="*/ 0 h 1995"/>
              <a:gd name="T2" fmla="*/ 1 w 3500"/>
              <a:gd name="T3" fmla="*/ 1 h 1995"/>
              <a:gd name="T4" fmla="*/ 1 w 3500"/>
              <a:gd name="T5" fmla="*/ 1 h 1995"/>
              <a:gd name="T6" fmla="*/ 1 w 3500"/>
              <a:gd name="T7" fmla="*/ 1 h 1995"/>
              <a:gd name="T8" fmla="*/ 1 w 3500"/>
              <a:gd name="T9" fmla="*/ 1 h 1995"/>
              <a:gd name="T10" fmla="*/ 1 w 3500"/>
              <a:gd name="T11" fmla="*/ 1 h 1995"/>
              <a:gd name="T12" fmla="*/ 1 w 3500"/>
              <a:gd name="T13" fmla="*/ 1 h 1995"/>
              <a:gd name="T14" fmla="*/ 1 w 3500"/>
              <a:gd name="T15" fmla="*/ 1 h 1995"/>
              <a:gd name="T16" fmla="*/ 1 w 3500"/>
              <a:gd name="T17" fmla="*/ 1 h 1995"/>
              <a:gd name="T18" fmla="*/ 1 w 3500"/>
              <a:gd name="T19" fmla="*/ 1 h 19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00"/>
              <a:gd name="T31" fmla="*/ 0 h 1995"/>
              <a:gd name="T32" fmla="*/ 3500 w 3500"/>
              <a:gd name="T33" fmla="*/ 1995 h 19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00" h="1995">
                <a:moveTo>
                  <a:pt x="0" y="0"/>
                </a:moveTo>
                <a:lnTo>
                  <a:pt x="72" y="1155"/>
                </a:lnTo>
                <a:lnTo>
                  <a:pt x="145" y="1995"/>
                </a:lnTo>
                <a:lnTo>
                  <a:pt x="291" y="1925"/>
                </a:lnTo>
                <a:lnTo>
                  <a:pt x="437" y="1680"/>
                </a:lnTo>
                <a:lnTo>
                  <a:pt x="583" y="1272"/>
                </a:lnTo>
                <a:lnTo>
                  <a:pt x="875" y="922"/>
                </a:lnTo>
                <a:lnTo>
                  <a:pt x="1166" y="583"/>
                </a:lnTo>
                <a:lnTo>
                  <a:pt x="1750" y="327"/>
                </a:lnTo>
                <a:lnTo>
                  <a:pt x="3500" y="128"/>
                </a:lnTo>
              </a:path>
            </a:pathLst>
          </a:custGeom>
          <a:noFill/>
          <a:ln w="952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sp>
        <p:nvSpPr>
          <p:cNvPr id="110739" name="Oval 914"/>
          <p:cNvSpPr>
            <a:spLocks noChangeArrowheads="1"/>
          </p:cNvSpPr>
          <p:nvPr/>
        </p:nvSpPr>
        <p:spPr bwMode="auto">
          <a:xfrm>
            <a:off x="5510213" y="4281488"/>
            <a:ext cx="65088" cy="63500"/>
          </a:xfrm>
          <a:prstGeom prst="ellipse">
            <a:avLst/>
          </a:prstGeom>
          <a:solidFill>
            <a:schemeClr val="accent4"/>
          </a:solidFill>
          <a:ln w="9525">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40" name="Oval 915"/>
          <p:cNvSpPr>
            <a:spLocks noChangeArrowheads="1"/>
          </p:cNvSpPr>
          <p:nvPr/>
        </p:nvSpPr>
        <p:spPr bwMode="auto">
          <a:xfrm>
            <a:off x="5573713" y="3284538"/>
            <a:ext cx="66675" cy="63500"/>
          </a:xfrm>
          <a:prstGeom prst="ellipse">
            <a:avLst/>
          </a:prstGeom>
          <a:solidFill>
            <a:schemeClr val="accent4"/>
          </a:solidFill>
          <a:ln w="9525">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41" name="Oval 916"/>
          <p:cNvSpPr>
            <a:spLocks noChangeArrowheads="1"/>
          </p:cNvSpPr>
          <p:nvPr/>
        </p:nvSpPr>
        <p:spPr bwMode="auto">
          <a:xfrm>
            <a:off x="5638800" y="2559051"/>
            <a:ext cx="66675" cy="63500"/>
          </a:xfrm>
          <a:prstGeom prst="ellipse">
            <a:avLst/>
          </a:prstGeom>
          <a:solidFill>
            <a:schemeClr val="accent4"/>
          </a:solidFill>
          <a:ln w="9525">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42" name="Oval 917"/>
          <p:cNvSpPr>
            <a:spLocks noChangeArrowheads="1"/>
          </p:cNvSpPr>
          <p:nvPr/>
        </p:nvSpPr>
        <p:spPr bwMode="auto">
          <a:xfrm>
            <a:off x="5768975" y="2619376"/>
            <a:ext cx="66675" cy="63500"/>
          </a:xfrm>
          <a:prstGeom prst="ellipse">
            <a:avLst/>
          </a:prstGeom>
          <a:solidFill>
            <a:schemeClr val="accent4"/>
          </a:solidFill>
          <a:ln w="9525">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43" name="Oval 918"/>
          <p:cNvSpPr>
            <a:spLocks noChangeArrowheads="1"/>
          </p:cNvSpPr>
          <p:nvPr/>
        </p:nvSpPr>
        <p:spPr bwMode="auto">
          <a:xfrm>
            <a:off x="5899150" y="2830513"/>
            <a:ext cx="65088" cy="63500"/>
          </a:xfrm>
          <a:prstGeom prst="ellipse">
            <a:avLst/>
          </a:prstGeom>
          <a:solidFill>
            <a:schemeClr val="accent4"/>
          </a:solidFill>
          <a:ln w="9525">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44" name="Oval 919"/>
          <p:cNvSpPr>
            <a:spLocks noChangeArrowheads="1"/>
          </p:cNvSpPr>
          <p:nvPr/>
        </p:nvSpPr>
        <p:spPr bwMode="auto">
          <a:xfrm>
            <a:off x="6029325" y="3182938"/>
            <a:ext cx="65088" cy="63500"/>
          </a:xfrm>
          <a:prstGeom prst="ellipse">
            <a:avLst/>
          </a:prstGeom>
          <a:solidFill>
            <a:schemeClr val="accent4"/>
          </a:solidFill>
          <a:ln w="9525">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45" name="Oval 920"/>
          <p:cNvSpPr>
            <a:spLocks noChangeArrowheads="1"/>
          </p:cNvSpPr>
          <p:nvPr/>
        </p:nvSpPr>
        <p:spPr bwMode="auto">
          <a:xfrm>
            <a:off x="6288088" y="3484563"/>
            <a:ext cx="66675" cy="65088"/>
          </a:xfrm>
          <a:prstGeom prst="ellipse">
            <a:avLst/>
          </a:prstGeom>
          <a:solidFill>
            <a:schemeClr val="accent4"/>
          </a:solidFill>
          <a:ln w="9525">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46" name="Oval 921"/>
          <p:cNvSpPr>
            <a:spLocks noChangeArrowheads="1"/>
          </p:cNvSpPr>
          <p:nvPr/>
        </p:nvSpPr>
        <p:spPr bwMode="auto">
          <a:xfrm>
            <a:off x="6548438" y="3778251"/>
            <a:ext cx="65088" cy="63500"/>
          </a:xfrm>
          <a:prstGeom prst="ellipse">
            <a:avLst/>
          </a:prstGeom>
          <a:solidFill>
            <a:schemeClr val="accent4"/>
          </a:solidFill>
          <a:ln w="9525">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47" name="Oval 922"/>
          <p:cNvSpPr>
            <a:spLocks noChangeArrowheads="1"/>
          </p:cNvSpPr>
          <p:nvPr/>
        </p:nvSpPr>
        <p:spPr bwMode="auto">
          <a:xfrm>
            <a:off x="7067550" y="3998913"/>
            <a:ext cx="66675" cy="63500"/>
          </a:xfrm>
          <a:prstGeom prst="ellipse">
            <a:avLst/>
          </a:prstGeom>
          <a:solidFill>
            <a:schemeClr val="accent4"/>
          </a:solidFill>
          <a:ln w="9525">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748" name="Oval 923"/>
          <p:cNvSpPr>
            <a:spLocks noChangeArrowheads="1"/>
          </p:cNvSpPr>
          <p:nvPr/>
        </p:nvSpPr>
        <p:spPr bwMode="auto">
          <a:xfrm>
            <a:off x="8626475" y="4170363"/>
            <a:ext cx="65088" cy="65088"/>
          </a:xfrm>
          <a:prstGeom prst="ellipse">
            <a:avLst/>
          </a:prstGeom>
          <a:solidFill>
            <a:schemeClr val="accent4"/>
          </a:solidFill>
          <a:ln w="9525">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110597" name="Text Box 945"/>
          <p:cNvSpPr txBox="1">
            <a:spLocks noChangeArrowheads="1"/>
          </p:cNvSpPr>
          <p:nvPr/>
        </p:nvSpPr>
        <p:spPr bwMode="auto">
          <a:xfrm>
            <a:off x="0" y="6583848"/>
            <a:ext cx="502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de-DE" altLang="en-US" sz="1600" u="none" dirty="0" smtClean="0">
                <a:latin typeface="+mj-lt"/>
              </a:rPr>
              <a:t>Ogata K, </a:t>
            </a:r>
            <a:r>
              <a:rPr lang="de-DE" altLang="en-US" sz="1600" u="none" dirty="0">
                <a:latin typeface="+mj-lt"/>
              </a:rPr>
              <a:t>et al. </a:t>
            </a:r>
            <a:r>
              <a:rPr lang="de-DE" altLang="en-US" sz="1600" i="1" u="none" dirty="0" smtClean="0">
                <a:latin typeface="+mj-lt"/>
              </a:rPr>
              <a:t>J Clin Pharmacol. </a:t>
            </a:r>
            <a:r>
              <a:rPr lang="de-DE" altLang="en-US" sz="1600" u="none" dirty="0" smtClean="0">
                <a:latin typeface="+mj-lt"/>
              </a:rPr>
              <a:t>2010;50:743-753.</a:t>
            </a:r>
            <a:r>
              <a:rPr lang="de-DE" altLang="en-US" sz="1600" u="none" baseline="30000" dirty="0" smtClean="0">
                <a:latin typeface="+mj-lt"/>
              </a:rPr>
              <a:t>[21]</a:t>
            </a:r>
            <a:endParaRPr lang="de-DE" altLang="en-US" sz="1600" u="none" dirty="0">
              <a:latin typeface="+mj-lt"/>
            </a:endParaRPr>
          </a:p>
        </p:txBody>
      </p:sp>
      <p:sp>
        <p:nvSpPr>
          <p:cNvPr id="110598" name="Content Placeholder 2"/>
          <p:cNvSpPr>
            <a:spLocks noGrp="1"/>
          </p:cNvSpPr>
          <p:nvPr>
            <p:ph idx="1"/>
          </p:nvPr>
        </p:nvSpPr>
        <p:spPr>
          <a:xfrm>
            <a:off x="591896" y="5534581"/>
            <a:ext cx="8229600" cy="844550"/>
          </a:xfrm>
        </p:spPr>
        <p:txBody>
          <a:bodyPr/>
          <a:lstStyle/>
          <a:p>
            <a:pPr marL="231775" indent="-231775" eaLnBrk="1" hangingPunct="1">
              <a:lnSpc>
                <a:spcPct val="80000"/>
              </a:lnSpc>
              <a:spcBef>
                <a:spcPts val="784"/>
              </a:spcBef>
              <a:buFont typeface="Arial" panose="020B0604020202020204" pitchFamily="34" charset="0"/>
              <a:buChar char="•"/>
            </a:pPr>
            <a:r>
              <a:rPr lang="en-US" altLang="ja-JP" sz="1600" b="0" dirty="0" smtClean="0">
                <a:solidFill>
                  <a:schemeClr val="tx1"/>
                </a:solidFill>
                <a:ea typeface="ＭＳ Ｐゴシック" pitchFamily="34" charset="-128"/>
                <a:cs typeface="Arial" pitchFamily="34" charset="0"/>
              </a:rPr>
              <a:t>Rapidly absorbed with C</a:t>
            </a:r>
            <a:r>
              <a:rPr lang="en-US" altLang="ja-JP" sz="1600" b="0" baseline="-25000" dirty="0" smtClean="0">
                <a:solidFill>
                  <a:schemeClr val="tx1"/>
                </a:solidFill>
                <a:ea typeface="ＭＳ Ｐゴシック" pitchFamily="34" charset="-128"/>
                <a:cs typeface="Arial" pitchFamily="34" charset="0"/>
              </a:rPr>
              <a:t>max</a:t>
            </a:r>
            <a:r>
              <a:rPr lang="en-US" altLang="ja-JP" sz="1600" b="0" dirty="0" smtClean="0">
                <a:solidFill>
                  <a:schemeClr val="tx1"/>
                </a:solidFill>
                <a:ea typeface="ＭＳ Ｐゴシック" pitchFamily="34" charset="-128"/>
                <a:cs typeface="Arial" pitchFamily="34" charset="0"/>
              </a:rPr>
              <a:t> within 1-2 hours. </a:t>
            </a:r>
          </a:p>
          <a:p>
            <a:pPr marL="231775" indent="-231775" eaLnBrk="1" hangingPunct="1">
              <a:lnSpc>
                <a:spcPct val="80000"/>
              </a:lnSpc>
              <a:spcBef>
                <a:spcPts val="784"/>
              </a:spcBef>
              <a:buFont typeface="Arial" panose="020B0604020202020204" pitchFamily="34" charset="0"/>
              <a:buChar char="•"/>
            </a:pPr>
            <a:r>
              <a:rPr lang="en-US" altLang="ja-JP" sz="1600" b="0" dirty="0" smtClean="0">
                <a:solidFill>
                  <a:schemeClr val="tx1"/>
                </a:solidFill>
                <a:ea typeface="ＭＳ Ｐゴシック" pitchFamily="34" charset="-128"/>
                <a:cs typeface="Arial" pitchFamily="34" charset="0"/>
              </a:rPr>
              <a:t>C</a:t>
            </a:r>
            <a:r>
              <a:rPr lang="en-US" altLang="ja-JP" sz="1600" b="0" baseline="-25000" dirty="0" smtClean="0">
                <a:solidFill>
                  <a:schemeClr val="tx1"/>
                </a:solidFill>
                <a:ea typeface="ＭＳ Ｐゴシック" pitchFamily="34" charset="-128"/>
                <a:cs typeface="Arial" pitchFamily="34" charset="0"/>
              </a:rPr>
              <a:t>max</a:t>
            </a:r>
            <a:r>
              <a:rPr lang="en-US" altLang="ja-JP" sz="1600" b="0" dirty="0" smtClean="0">
                <a:solidFill>
                  <a:schemeClr val="tx1"/>
                </a:solidFill>
                <a:ea typeface="ＭＳ Ｐゴシック" pitchFamily="34" charset="-128"/>
                <a:cs typeface="Arial" pitchFamily="34" charset="0"/>
              </a:rPr>
              <a:t> and AUC increased in a dose-related manner.</a:t>
            </a:r>
          </a:p>
          <a:p>
            <a:pPr marL="231775" indent="-231775" eaLnBrk="1" hangingPunct="1">
              <a:lnSpc>
                <a:spcPct val="80000"/>
              </a:lnSpc>
              <a:spcBef>
                <a:spcPts val="784"/>
              </a:spcBef>
              <a:buFont typeface="Arial" panose="020B0604020202020204" pitchFamily="34" charset="0"/>
              <a:buChar char="•"/>
            </a:pPr>
            <a:r>
              <a:rPr lang="en-US" altLang="ja-JP" sz="1600" b="0" dirty="0" smtClean="0">
                <a:solidFill>
                  <a:schemeClr val="tx1"/>
                </a:solidFill>
                <a:ea typeface="ＭＳ Ｐゴシック" pitchFamily="34" charset="-128"/>
                <a:cs typeface="Arial" pitchFamily="34" charset="0"/>
              </a:rPr>
              <a:t>Rapid increase in PT with peak effect within 1-2 hours</a:t>
            </a:r>
            <a:r>
              <a:rPr lang="en-US" altLang="ja-JP" sz="1600" b="1" dirty="0" smtClean="0">
                <a:solidFill>
                  <a:schemeClr val="tx1"/>
                </a:solidFill>
                <a:ea typeface="ＭＳ Ｐゴシック" pitchFamily="34" charset="-128"/>
                <a:cs typeface="Arial" pitchFamily="34" charset="0"/>
              </a:rPr>
              <a:t>.</a:t>
            </a:r>
          </a:p>
        </p:txBody>
      </p:sp>
      <p:sp>
        <p:nvSpPr>
          <p:cNvPr id="365" name="Line 825"/>
          <p:cNvSpPr>
            <a:spLocks noChangeShapeType="1"/>
          </p:cNvSpPr>
          <p:nvPr/>
        </p:nvSpPr>
        <p:spPr bwMode="auto">
          <a:xfrm>
            <a:off x="5455445" y="1663700"/>
            <a:ext cx="88900" cy="158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367" name="Line 589"/>
          <p:cNvSpPr>
            <a:spLocks noChangeShapeType="1"/>
          </p:cNvSpPr>
          <p:nvPr/>
        </p:nvSpPr>
        <p:spPr bwMode="auto">
          <a:xfrm flipV="1">
            <a:off x="2097881" y="4743450"/>
            <a:ext cx="0" cy="8572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368" name="Line 589"/>
          <p:cNvSpPr>
            <a:spLocks noChangeShapeType="1"/>
          </p:cNvSpPr>
          <p:nvPr/>
        </p:nvSpPr>
        <p:spPr bwMode="auto">
          <a:xfrm flipV="1">
            <a:off x="2602707" y="4739481"/>
            <a:ext cx="0" cy="8572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369" name="Line 589"/>
          <p:cNvSpPr>
            <a:spLocks noChangeShapeType="1"/>
          </p:cNvSpPr>
          <p:nvPr/>
        </p:nvSpPr>
        <p:spPr bwMode="auto">
          <a:xfrm flipV="1">
            <a:off x="3107531" y="4743450"/>
            <a:ext cx="0" cy="8572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370" name="Line 589"/>
          <p:cNvSpPr>
            <a:spLocks noChangeShapeType="1"/>
          </p:cNvSpPr>
          <p:nvPr/>
        </p:nvSpPr>
        <p:spPr bwMode="auto">
          <a:xfrm flipV="1">
            <a:off x="3602832" y="4750594"/>
            <a:ext cx="0" cy="8572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371" name="Line 589"/>
          <p:cNvSpPr>
            <a:spLocks noChangeShapeType="1"/>
          </p:cNvSpPr>
          <p:nvPr/>
        </p:nvSpPr>
        <p:spPr bwMode="auto">
          <a:xfrm flipV="1">
            <a:off x="4093370" y="4739481"/>
            <a:ext cx="0" cy="8572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grpSp>
        <p:nvGrpSpPr>
          <p:cNvPr id="4" name="Group 3"/>
          <p:cNvGrpSpPr/>
          <p:nvPr/>
        </p:nvGrpSpPr>
        <p:grpSpPr>
          <a:xfrm>
            <a:off x="3311520" y="1487487"/>
            <a:ext cx="1225550" cy="1336676"/>
            <a:chOff x="2930520" y="1563687"/>
            <a:chExt cx="1225550" cy="1336676"/>
          </a:xfrm>
        </p:grpSpPr>
        <p:sp>
          <p:nvSpPr>
            <p:cNvPr id="110940" name="Rectangle 756"/>
            <p:cNvSpPr>
              <a:spLocks noChangeArrowheads="1"/>
            </p:cNvSpPr>
            <p:nvPr/>
          </p:nvSpPr>
          <p:spPr bwMode="auto">
            <a:xfrm>
              <a:off x="3505200" y="15890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b="1" u="none" dirty="0">
                  <a:latin typeface="+mj-lt"/>
                </a:rPr>
                <a:t>10 mg </a:t>
              </a:r>
              <a:endParaRPr lang="de-DE" altLang="en-US" sz="2400" b="1" u="none" dirty="0">
                <a:latin typeface="+mj-lt"/>
              </a:endParaRPr>
            </a:p>
          </p:txBody>
        </p:sp>
        <p:sp>
          <p:nvSpPr>
            <p:cNvPr id="110941" name="Line 757"/>
            <p:cNvSpPr>
              <a:spLocks noChangeShapeType="1"/>
            </p:cNvSpPr>
            <p:nvPr/>
          </p:nvSpPr>
          <p:spPr bwMode="auto">
            <a:xfrm>
              <a:off x="3038475" y="1682750"/>
              <a:ext cx="373063" cy="1588"/>
            </a:xfrm>
            <a:prstGeom prst="line">
              <a:avLst/>
            </a:prstGeom>
            <a:solidFill>
              <a:schemeClr val="accent1"/>
            </a:solidFill>
            <a:ln w="7938">
              <a:solidFill>
                <a:schemeClr val="accent1"/>
              </a:solidFill>
              <a:round/>
              <a:headEnd/>
              <a:tailEnd/>
            </a:ln>
            <a:extLst/>
          </p:spPr>
          <p:txBody>
            <a:bodyPr/>
            <a:lstStyle/>
            <a:p>
              <a:endParaRPr lang="en-US" b="1" u="none" dirty="0">
                <a:latin typeface="+mj-lt"/>
              </a:endParaRPr>
            </a:p>
          </p:txBody>
        </p:sp>
        <p:sp>
          <p:nvSpPr>
            <p:cNvPr id="110942" name="Oval 758"/>
            <p:cNvSpPr>
              <a:spLocks noChangeArrowheads="1"/>
            </p:cNvSpPr>
            <p:nvPr/>
          </p:nvSpPr>
          <p:spPr bwMode="auto">
            <a:xfrm>
              <a:off x="3192463" y="1649413"/>
              <a:ext cx="66675" cy="66675"/>
            </a:xfrm>
            <a:prstGeom prst="ellipse">
              <a:avLst/>
            </a:prstGeom>
            <a:solidFill>
              <a:schemeClr val="accent1"/>
            </a:solidFill>
            <a:ln w="7938">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b="1" u="none" dirty="0">
                <a:latin typeface="+mj-lt"/>
              </a:endParaRPr>
            </a:p>
          </p:txBody>
        </p:sp>
        <p:sp>
          <p:nvSpPr>
            <p:cNvPr id="110943" name="Rectangle 759"/>
            <p:cNvSpPr>
              <a:spLocks noChangeArrowheads="1"/>
            </p:cNvSpPr>
            <p:nvPr/>
          </p:nvSpPr>
          <p:spPr bwMode="auto">
            <a:xfrm>
              <a:off x="3505200" y="1797050"/>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b="1" u="none" dirty="0">
                  <a:latin typeface="+mj-lt"/>
                </a:rPr>
                <a:t>30 mg </a:t>
              </a:r>
              <a:endParaRPr lang="de-DE" altLang="en-US" sz="2400" b="1" u="none" dirty="0">
                <a:latin typeface="+mj-lt"/>
              </a:endParaRPr>
            </a:p>
          </p:txBody>
        </p:sp>
        <p:sp>
          <p:nvSpPr>
            <p:cNvPr id="110944" name="Line 760"/>
            <p:cNvSpPr>
              <a:spLocks noChangeShapeType="1"/>
            </p:cNvSpPr>
            <p:nvPr/>
          </p:nvSpPr>
          <p:spPr bwMode="auto">
            <a:xfrm>
              <a:off x="3038475" y="1892300"/>
              <a:ext cx="373063" cy="1588"/>
            </a:xfrm>
            <a:prstGeom prst="line">
              <a:avLst/>
            </a:prstGeom>
            <a:solidFill>
              <a:srgbClr val="569517"/>
            </a:solidFill>
            <a:ln w="7938">
              <a:solidFill>
                <a:srgbClr val="569517"/>
              </a:solidFill>
              <a:round/>
              <a:headEnd/>
              <a:tailEnd/>
            </a:ln>
            <a:extLst/>
          </p:spPr>
          <p:txBody>
            <a:bodyPr/>
            <a:lstStyle/>
            <a:p>
              <a:endParaRPr lang="en-US" b="1" u="none" dirty="0">
                <a:latin typeface="+mj-lt"/>
              </a:endParaRPr>
            </a:p>
          </p:txBody>
        </p:sp>
        <p:sp>
          <p:nvSpPr>
            <p:cNvPr id="110945" name="Oval 761"/>
            <p:cNvSpPr>
              <a:spLocks noChangeArrowheads="1"/>
            </p:cNvSpPr>
            <p:nvPr/>
          </p:nvSpPr>
          <p:spPr bwMode="auto">
            <a:xfrm>
              <a:off x="3192463" y="1857375"/>
              <a:ext cx="66675" cy="66675"/>
            </a:xfrm>
            <a:prstGeom prst="ellipse">
              <a:avLst/>
            </a:prstGeom>
            <a:solidFill>
              <a:srgbClr val="569517"/>
            </a:solidFill>
            <a:ln w="7938">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b="1" u="none" dirty="0">
                <a:latin typeface="+mj-lt"/>
              </a:endParaRPr>
            </a:p>
          </p:txBody>
        </p:sp>
        <p:sp>
          <p:nvSpPr>
            <p:cNvPr id="110946" name="Rectangle 762"/>
            <p:cNvSpPr>
              <a:spLocks noChangeArrowheads="1"/>
            </p:cNvSpPr>
            <p:nvPr/>
          </p:nvSpPr>
          <p:spPr bwMode="auto">
            <a:xfrm>
              <a:off x="3505200" y="2005013"/>
              <a:ext cx="482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b="1" u="none" dirty="0">
                  <a:latin typeface="+mj-lt"/>
                </a:rPr>
                <a:t>60 mg</a:t>
              </a:r>
              <a:endParaRPr lang="de-DE" altLang="en-US" sz="2400" b="1" u="none" dirty="0">
                <a:latin typeface="+mj-lt"/>
              </a:endParaRPr>
            </a:p>
          </p:txBody>
        </p:sp>
        <p:sp>
          <p:nvSpPr>
            <p:cNvPr id="110947" name="Line 763"/>
            <p:cNvSpPr>
              <a:spLocks noChangeShapeType="1"/>
            </p:cNvSpPr>
            <p:nvPr/>
          </p:nvSpPr>
          <p:spPr bwMode="auto">
            <a:xfrm flipV="1">
              <a:off x="3038475" y="2100262"/>
              <a:ext cx="373063" cy="0"/>
            </a:xfrm>
            <a:prstGeom prst="line">
              <a:avLst/>
            </a:prstGeom>
            <a:noFill/>
            <a:ln w="7938">
              <a:solidFill>
                <a:schemeClr val="tx1"/>
              </a:solidFill>
              <a:round/>
              <a:headEnd/>
              <a:tailEnd/>
            </a:ln>
            <a:extLst/>
          </p:spPr>
          <p:txBody>
            <a:bodyPr/>
            <a:lstStyle/>
            <a:p>
              <a:endParaRPr lang="en-US" b="1" u="none" dirty="0">
                <a:latin typeface="+mj-lt"/>
              </a:endParaRPr>
            </a:p>
          </p:txBody>
        </p:sp>
        <p:sp>
          <p:nvSpPr>
            <p:cNvPr id="110948" name="Oval 764"/>
            <p:cNvSpPr>
              <a:spLocks noChangeArrowheads="1"/>
            </p:cNvSpPr>
            <p:nvPr/>
          </p:nvSpPr>
          <p:spPr bwMode="auto">
            <a:xfrm>
              <a:off x="3192463" y="2066925"/>
              <a:ext cx="66675" cy="66675"/>
            </a:xfrm>
            <a:prstGeom prst="ellipse">
              <a:avLst/>
            </a:prstGeom>
            <a:solidFill>
              <a:schemeClr val="tx1"/>
            </a:solidFill>
            <a:ln w="7938">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b="1" u="none" dirty="0">
                <a:latin typeface="+mj-lt"/>
              </a:endParaRPr>
            </a:p>
          </p:txBody>
        </p:sp>
        <p:sp>
          <p:nvSpPr>
            <p:cNvPr id="110949" name="Rectangle 765"/>
            <p:cNvSpPr>
              <a:spLocks noChangeArrowheads="1"/>
            </p:cNvSpPr>
            <p:nvPr/>
          </p:nvSpPr>
          <p:spPr bwMode="auto">
            <a:xfrm>
              <a:off x="3505200" y="2214563"/>
              <a:ext cx="482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b="1" u="none" dirty="0">
                  <a:latin typeface="+mj-lt"/>
                </a:rPr>
                <a:t>90 mg</a:t>
              </a:r>
              <a:endParaRPr lang="de-DE" altLang="en-US" sz="2400" b="1" u="none" dirty="0">
                <a:latin typeface="+mj-lt"/>
              </a:endParaRPr>
            </a:p>
          </p:txBody>
        </p:sp>
        <p:sp>
          <p:nvSpPr>
            <p:cNvPr id="110950" name="Line 766"/>
            <p:cNvSpPr>
              <a:spLocks noChangeShapeType="1"/>
            </p:cNvSpPr>
            <p:nvPr/>
          </p:nvSpPr>
          <p:spPr bwMode="auto">
            <a:xfrm flipV="1">
              <a:off x="3038475" y="2309813"/>
              <a:ext cx="373063" cy="0"/>
            </a:xfrm>
            <a:prstGeom prst="line">
              <a:avLst/>
            </a:prstGeom>
            <a:noFill/>
            <a:ln w="793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b="1" u="none" dirty="0">
                <a:latin typeface="+mj-lt"/>
              </a:endParaRPr>
            </a:p>
          </p:txBody>
        </p:sp>
        <p:sp>
          <p:nvSpPr>
            <p:cNvPr id="110951" name="Oval 767"/>
            <p:cNvSpPr>
              <a:spLocks noChangeArrowheads="1"/>
            </p:cNvSpPr>
            <p:nvPr/>
          </p:nvSpPr>
          <p:spPr bwMode="auto">
            <a:xfrm>
              <a:off x="3192463" y="2274888"/>
              <a:ext cx="66675" cy="66675"/>
            </a:xfrm>
            <a:prstGeom prst="ellipse">
              <a:avLst/>
            </a:prstGeom>
            <a:solidFill>
              <a:schemeClr val="accent2"/>
            </a:solidFill>
            <a:ln w="7938">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b="1" u="none" dirty="0">
                <a:latin typeface="+mj-lt"/>
              </a:endParaRPr>
            </a:p>
          </p:txBody>
        </p:sp>
        <p:sp>
          <p:nvSpPr>
            <p:cNvPr id="110952" name="Rectangle 768"/>
            <p:cNvSpPr>
              <a:spLocks noChangeArrowheads="1"/>
            </p:cNvSpPr>
            <p:nvPr/>
          </p:nvSpPr>
          <p:spPr bwMode="auto">
            <a:xfrm>
              <a:off x="3505200" y="2422525"/>
              <a:ext cx="5762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b="1" u="none" dirty="0">
                  <a:latin typeface="+mj-lt"/>
                </a:rPr>
                <a:t>120 mg</a:t>
              </a:r>
              <a:endParaRPr lang="de-DE" altLang="en-US" sz="2400" b="1" u="none" dirty="0">
                <a:latin typeface="+mj-lt"/>
              </a:endParaRPr>
            </a:p>
          </p:txBody>
        </p:sp>
        <p:sp>
          <p:nvSpPr>
            <p:cNvPr id="110953" name="Line 769"/>
            <p:cNvSpPr>
              <a:spLocks noChangeShapeType="1"/>
            </p:cNvSpPr>
            <p:nvPr/>
          </p:nvSpPr>
          <p:spPr bwMode="auto">
            <a:xfrm>
              <a:off x="3038475" y="2517772"/>
              <a:ext cx="373063" cy="0"/>
            </a:xfrm>
            <a:prstGeom prst="line">
              <a:avLst/>
            </a:prstGeom>
            <a:noFill/>
            <a:ln w="7938">
              <a:solidFill>
                <a:srgbClr val="800000"/>
              </a:solidFill>
              <a:round/>
              <a:headEnd/>
              <a:tailEnd/>
            </a:ln>
            <a:extLst>
              <a:ext uri="{909E8E84-426E-40DD-AFC4-6F175D3DCCD1}">
                <a14:hiddenFill xmlns:a14="http://schemas.microsoft.com/office/drawing/2010/main">
                  <a:noFill/>
                </a14:hiddenFill>
              </a:ext>
            </a:extLst>
          </p:spPr>
          <p:txBody>
            <a:bodyPr/>
            <a:lstStyle/>
            <a:p>
              <a:endParaRPr lang="en-US" b="1" u="none" dirty="0">
                <a:latin typeface="+mj-lt"/>
              </a:endParaRPr>
            </a:p>
          </p:txBody>
        </p:sp>
        <p:sp>
          <p:nvSpPr>
            <p:cNvPr id="110954" name="Oval 770"/>
            <p:cNvSpPr>
              <a:spLocks noChangeArrowheads="1"/>
            </p:cNvSpPr>
            <p:nvPr/>
          </p:nvSpPr>
          <p:spPr bwMode="auto">
            <a:xfrm>
              <a:off x="3192463" y="2484438"/>
              <a:ext cx="66675" cy="66675"/>
            </a:xfrm>
            <a:prstGeom prst="ellipse">
              <a:avLst/>
            </a:prstGeom>
            <a:solidFill>
              <a:srgbClr val="800000"/>
            </a:solidFill>
            <a:ln w="7938">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b="1" u="none" dirty="0">
                <a:latin typeface="+mj-lt"/>
              </a:endParaRPr>
            </a:p>
          </p:txBody>
        </p:sp>
        <p:sp>
          <p:nvSpPr>
            <p:cNvPr id="110955" name="Rectangle 771"/>
            <p:cNvSpPr>
              <a:spLocks noChangeArrowheads="1"/>
            </p:cNvSpPr>
            <p:nvPr/>
          </p:nvSpPr>
          <p:spPr bwMode="auto">
            <a:xfrm>
              <a:off x="3505200" y="2632075"/>
              <a:ext cx="5762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b="1" u="none" dirty="0">
                  <a:latin typeface="+mj-lt"/>
                </a:rPr>
                <a:t>150 mg</a:t>
              </a:r>
              <a:endParaRPr lang="de-DE" altLang="en-US" sz="2400" b="1" u="none" dirty="0">
                <a:latin typeface="+mj-lt"/>
              </a:endParaRPr>
            </a:p>
          </p:txBody>
        </p:sp>
        <p:sp>
          <p:nvSpPr>
            <p:cNvPr id="110956" name="Line 772"/>
            <p:cNvSpPr>
              <a:spLocks noChangeShapeType="1"/>
            </p:cNvSpPr>
            <p:nvPr/>
          </p:nvSpPr>
          <p:spPr bwMode="auto">
            <a:xfrm flipV="1">
              <a:off x="3038475" y="2725737"/>
              <a:ext cx="373063" cy="0"/>
            </a:xfrm>
            <a:prstGeom prst="line">
              <a:avLst/>
            </a:prstGeom>
            <a:noFill/>
            <a:ln w="7938">
              <a:solidFill>
                <a:schemeClr val="accent4"/>
              </a:solidFill>
              <a:round/>
              <a:headEnd/>
              <a:tailEnd/>
            </a:ln>
            <a:extLst/>
          </p:spPr>
          <p:txBody>
            <a:bodyPr/>
            <a:lstStyle/>
            <a:p>
              <a:endParaRPr lang="en-US" b="1" u="none" dirty="0">
                <a:latin typeface="+mj-lt"/>
              </a:endParaRPr>
            </a:p>
          </p:txBody>
        </p:sp>
        <p:sp>
          <p:nvSpPr>
            <p:cNvPr id="110957" name="Oval 773"/>
            <p:cNvSpPr>
              <a:spLocks noChangeArrowheads="1"/>
            </p:cNvSpPr>
            <p:nvPr/>
          </p:nvSpPr>
          <p:spPr bwMode="auto">
            <a:xfrm>
              <a:off x="3192463" y="2692400"/>
              <a:ext cx="66675" cy="66675"/>
            </a:xfrm>
            <a:prstGeom prst="ellipse">
              <a:avLst/>
            </a:prstGeom>
            <a:solidFill>
              <a:schemeClr val="accent4"/>
            </a:solidFill>
            <a:ln w="7938">
              <a:solidFill>
                <a:schemeClr val="accent4"/>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b="1" u="none" dirty="0">
                <a:latin typeface="+mj-lt"/>
              </a:endParaRPr>
            </a:p>
          </p:txBody>
        </p:sp>
        <p:sp>
          <p:nvSpPr>
            <p:cNvPr id="373" name="Rectangle 372"/>
            <p:cNvSpPr/>
            <p:nvPr/>
          </p:nvSpPr>
          <p:spPr bwMode="auto">
            <a:xfrm>
              <a:off x="2930520" y="1563687"/>
              <a:ext cx="1225550" cy="133667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dirty="0" smtClean="0">
                <a:ln>
                  <a:noFill/>
                </a:ln>
                <a:solidFill>
                  <a:schemeClr val="tx1"/>
                </a:solidFill>
                <a:effectLst/>
                <a:latin typeface="Calibri" pitchFamily="34" charset="0"/>
              </a:endParaRPr>
            </a:p>
          </p:txBody>
        </p:sp>
      </p:grpSp>
      <p:grpSp>
        <p:nvGrpSpPr>
          <p:cNvPr id="379" name="Group 378"/>
          <p:cNvGrpSpPr/>
          <p:nvPr/>
        </p:nvGrpSpPr>
        <p:grpSpPr>
          <a:xfrm>
            <a:off x="7466013" y="1493837"/>
            <a:ext cx="1225550" cy="1336676"/>
            <a:chOff x="2930520" y="1563687"/>
            <a:chExt cx="1225550" cy="1336676"/>
          </a:xfrm>
        </p:grpSpPr>
        <p:sp>
          <p:nvSpPr>
            <p:cNvPr id="380" name="Rectangle 756"/>
            <p:cNvSpPr>
              <a:spLocks noChangeArrowheads="1"/>
            </p:cNvSpPr>
            <p:nvPr/>
          </p:nvSpPr>
          <p:spPr bwMode="auto">
            <a:xfrm>
              <a:off x="3505200" y="15890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b="1" u="none" dirty="0">
                  <a:latin typeface="+mj-lt"/>
                </a:rPr>
                <a:t>10 mg </a:t>
              </a:r>
              <a:endParaRPr lang="de-DE" altLang="en-US" sz="2400" b="1" u="none" dirty="0">
                <a:latin typeface="+mj-lt"/>
              </a:endParaRPr>
            </a:p>
          </p:txBody>
        </p:sp>
        <p:sp>
          <p:nvSpPr>
            <p:cNvPr id="381" name="Line 757"/>
            <p:cNvSpPr>
              <a:spLocks noChangeShapeType="1"/>
            </p:cNvSpPr>
            <p:nvPr/>
          </p:nvSpPr>
          <p:spPr bwMode="auto">
            <a:xfrm>
              <a:off x="3038475" y="1682750"/>
              <a:ext cx="373063" cy="1588"/>
            </a:xfrm>
            <a:prstGeom prst="line">
              <a:avLst/>
            </a:prstGeom>
            <a:noFill/>
            <a:ln w="7938">
              <a:solidFill>
                <a:schemeClr val="accent1"/>
              </a:solidFill>
              <a:round/>
              <a:headEnd/>
              <a:tailEnd/>
            </a:ln>
            <a:extLst/>
          </p:spPr>
          <p:txBody>
            <a:bodyPr/>
            <a:lstStyle/>
            <a:p>
              <a:endParaRPr lang="en-US" b="1" u="none" dirty="0">
                <a:latin typeface="+mj-lt"/>
              </a:endParaRPr>
            </a:p>
          </p:txBody>
        </p:sp>
        <p:sp>
          <p:nvSpPr>
            <p:cNvPr id="382" name="Oval 758"/>
            <p:cNvSpPr>
              <a:spLocks noChangeArrowheads="1"/>
            </p:cNvSpPr>
            <p:nvPr/>
          </p:nvSpPr>
          <p:spPr bwMode="auto">
            <a:xfrm>
              <a:off x="3192463" y="1649413"/>
              <a:ext cx="66675" cy="66675"/>
            </a:xfrm>
            <a:prstGeom prst="ellipse">
              <a:avLst/>
            </a:prstGeom>
            <a:solidFill>
              <a:schemeClr val="accent1"/>
            </a:solidFill>
            <a:ln w="7938">
              <a:solidFill>
                <a:schemeClr val="accent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b="1" u="none" dirty="0">
                <a:latin typeface="+mj-lt"/>
              </a:endParaRPr>
            </a:p>
          </p:txBody>
        </p:sp>
        <p:sp>
          <p:nvSpPr>
            <p:cNvPr id="383" name="Rectangle 759"/>
            <p:cNvSpPr>
              <a:spLocks noChangeArrowheads="1"/>
            </p:cNvSpPr>
            <p:nvPr/>
          </p:nvSpPr>
          <p:spPr bwMode="auto">
            <a:xfrm>
              <a:off x="3505200" y="1797050"/>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b="1" u="none" dirty="0">
                  <a:latin typeface="+mj-lt"/>
                </a:rPr>
                <a:t>30 mg </a:t>
              </a:r>
              <a:endParaRPr lang="de-DE" altLang="en-US" sz="2400" b="1" u="none" dirty="0">
                <a:latin typeface="+mj-lt"/>
              </a:endParaRPr>
            </a:p>
          </p:txBody>
        </p:sp>
        <p:sp>
          <p:nvSpPr>
            <p:cNvPr id="384" name="Line 760"/>
            <p:cNvSpPr>
              <a:spLocks noChangeShapeType="1"/>
            </p:cNvSpPr>
            <p:nvPr/>
          </p:nvSpPr>
          <p:spPr bwMode="auto">
            <a:xfrm>
              <a:off x="3038475" y="1892300"/>
              <a:ext cx="373063" cy="1588"/>
            </a:xfrm>
            <a:prstGeom prst="line">
              <a:avLst/>
            </a:prstGeom>
            <a:noFill/>
            <a:ln w="7938">
              <a:solidFill>
                <a:srgbClr val="569517"/>
              </a:solidFill>
              <a:round/>
              <a:headEnd/>
              <a:tailEnd/>
            </a:ln>
            <a:extLst/>
          </p:spPr>
          <p:txBody>
            <a:bodyPr/>
            <a:lstStyle/>
            <a:p>
              <a:endParaRPr lang="en-US" b="1" u="none" dirty="0">
                <a:latin typeface="+mj-lt"/>
              </a:endParaRPr>
            </a:p>
          </p:txBody>
        </p:sp>
        <p:sp>
          <p:nvSpPr>
            <p:cNvPr id="385" name="Oval 761"/>
            <p:cNvSpPr>
              <a:spLocks noChangeArrowheads="1"/>
            </p:cNvSpPr>
            <p:nvPr/>
          </p:nvSpPr>
          <p:spPr bwMode="auto">
            <a:xfrm>
              <a:off x="3192463" y="1857375"/>
              <a:ext cx="66675" cy="66675"/>
            </a:xfrm>
            <a:prstGeom prst="ellipse">
              <a:avLst/>
            </a:prstGeom>
            <a:solidFill>
              <a:srgbClr val="569517"/>
            </a:solidFill>
            <a:ln w="7938">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b="1" u="none" dirty="0">
                <a:latin typeface="+mj-lt"/>
              </a:endParaRPr>
            </a:p>
          </p:txBody>
        </p:sp>
        <p:sp>
          <p:nvSpPr>
            <p:cNvPr id="386" name="Rectangle 762"/>
            <p:cNvSpPr>
              <a:spLocks noChangeArrowheads="1"/>
            </p:cNvSpPr>
            <p:nvPr/>
          </p:nvSpPr>
          <p:spPr bwMode="auto">
            <a:xfrm>
              <a:off x="3505200" y="2005013"/>
              <a:ext cx="482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b="1" u="none" dirty="0">
                  <a:latin typeface="+mj-lt"/>
                </a:rPr>
                <a:t>60 mg</a:t>
              </a:r>
              <a:endParaRPr lang="de-DE" altLang="en-US" sz="2400" b="1" u="none" dirty="0">
                <a:latin typeface="+mj-lt"/>
              </a:endParaRPr>
            </a:p>
          </p:txBody>
        </p:sp>
        <p:sp>
          <p:nvSpPr>
            <p:cNvPr id="387" name="Line 763"/>
            <p:cNvSpPr>
              <a:spLocks noChangeShapeType="1"/>
            </p:cNvSpPr>
            <p:nvPr/>
          </p:nvSpPr>
          <p:spPr bwMode="auto">
            <a:xfrm flipV="1">
              <a:off x="3038475" y="2100262"/>
              <a:ext cx="373063" cy="0"/>
            </a:xfrm>
            <a:prstGeom prst="line">
              <a:avLst/>
            </a:prstGeom>
            <a:noFill/>
            <a:ln w="7938">
              <a:solidFill>
                <a:schemeClr val="tx1"/>
              </a:solidFill>
              <a:round/>
              <a:headEnd/>
              <a:tailEnd/>
            </a:ln>
            <a:extLst/>
          </p:spPr>
          <p:txBody>
            <a:bodyPr/>
            <a:lstStyle/>
            <a:p>
              <a:endParaRPr lang="en-US" b="1" u="none" dirty="0">
                <a:latin typeface="+mj-lt"/>
              </a:endParaRPr>
            </a:p>
          </p:txBody>
        </p:sp>
        <p:sp>
          <p:nvSpPr>
            <p:cNvPr id="388" name="Oval 764"/>
            <p:cNvSpPr>
              <a:spLocks noChangeArrowheads="1"/>
            </p:cNvSpPr>
            <p:nvPr/>
          </p:nvSpPr>
          <p:spPr bwMode="auto">
            <a:xfrm>
              <a:off x="3192463" y="2066925"/>
              <a:ext cx="66675" cy="66675"/>
            </a:xfrm>
            <a:prstGeom prst="ellipse">
              <a:avLst/>
            </a:prstGeom>
            <a:solidFill>
              <a:schemeClr val="tx1"/>
            </a:solidFill>
            <a:ln w="7938">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b="1" u="none" dirty="0">
                <a:latin typeface="+mj-lt"/>
              </a:endParaRPr>
            </a:p>
          </p:txBody>
        </p:sp>
        <p:sp>
          <p:nvSpPr>
            <p:cNvPr id="389" name="Rectangle 765"/>
            <p:cNvSpPr>
              <a:spLocks noChangeArrowheads="1"/>
            </p:cNvSpPr>
            <p:nvPr/>
          </p:nvSpPr>
          <p:spPr bwMode="auto">
            <a:xfrm>
              <a:off x="3505200" y="2214563"/>
              <a:ext cx="482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b="1" u="none" dirty="0">
                  <a:latin typeface="+mj-lt"/>
                </a:rPr>
                <a:t>90 mg</a:t>
              </a:r>
              <a:endParaRPr lang="de-DE" altLang="en-US" sz="2400" b="1" u="none" dirty="0">
                <a:latin typeface="+mj-lt"/>
              </a:endParaRPr>
            </a:p>
          </p:txBody>
        </p:sp>
        <p:sp>
          <p:nvSpPr>
            <p:cNvPr id="390" name="Line 766"/>
            <p:cNvSpPr>
              <a:spLocks noChangeShapeType="1"/>
            </p:cNvSpPr>
            <p:nvPr/>
          </p:nvSpPr>
          <p:spPr bwMode="auto">
            <a:xfrm flipV="1">
              <a:off x="3038475" y="2309813"/>
              <a:ext cx="373063" cy="0"/>
            </a:xfrm>
            <a:prstGeom prst="line">
              <a:avLst/>
            </a:prstGeom>
            <a:noFill/>
            <a:ln w="7938">
              <a:solidFill>
                <a:schemeClr val="accent2"/>
              </a:solidFill>
              <a:round/>
              <a:headEnd/>
              <a:tailEnd/>
            </a:ln>
            <a:extLst/>
          </p:spPr>
          <p:txBody>
            <a:bodyPr/>
            <a:lstStyle/>
            <a:p>
              <a:endParaRPr lang="en-US" b="1" u="none" dirty="0">
                <a:latin typeface="+mj-lt"/>
              </a:endParaRPr>
            </a:p>
          </p:txBody>
        </p:sp>
        <p:sp>
          <p:nvSpPr>
            <p:cNvPr id="391" name="Oval 767"/>
            <p:cNvSpPr>
              <a:spLocks noChangeArrowheads="1"/>
            </p:cNvSpPr>
            <p:nvPr/>
          </p:nvSpPr>
          <p:spPr bwMode="auto">
            <a:xfrm>
              <a:off x="3192463" y="2274888"/>
              <a:ext cx="66675" cy="66675"/>
            </a:xfrm>
            <a:prstGeom prst="ellipse">
              <a:avLst/>
            </a:prstGeom>
            <a:solidFill>
              <a:schemeClr val="accent2"/>
            </a:solidFill>
            <a:ln w="7938">
              <a:solidFill>
                <a:schemeClr val="accent2"/>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b="1" u="none" dirty="0">
                <a:latin typeface="+mj-lt"/>
              </a:endParaRPr>
            </a:p>
          </p:txBody>
        </p:sp>
        <p:sp>
          <p:nvSpPr>
            <p:cNvPr id="392" name="Rectangle 768"/>
            <p:cNvSpPr>
              <a:spLocks noChangeArrowheads="1"/>
            </p:cNvSpPr>
            <p:nvPr/>
          </p:nvSpPr>
          <p:spPr bwMode="auto">
            <a:xfrm>
              <a:off x="3505200" y="2422525"/>
              <a:ext cx="5762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b="1" u="none" dirty="0">
                  <a:latin typeface="+mj-lt"/>
                </a:rPr>
                <a:t>120 mg</a:t>
              </a:r>
              <a:endParaRPr lang="de-DE" altLang="en-US" sz="2400" b="1" u="none" dirty="0">
                <a:latin typeface="+mj-lt"/>
              </a:endParaRPr>
            </a:p>
          </p:txBody>
        </p:sp>
        <p:sp>
          <p:nvSpPr>
            <p:cNvPr id="393" name="Line 769"/>
            <p:cNvSpPr>
              <a:spLocks noChangeShapeType="1"/>
            </p:cNvSpPr>
            <p:nvPr/>
          </p:nvSpPr>
          <p:spPr bwMode="auto">
            <a:xfrm>
              <a:off x="3038475" y="2517772"/>
              <a:ext cx="373063" cy="0"/>
            </a:xfrm>
            <a:prstGeom prst="line">
              <a:avLst/>
            </a:prstGeom>
            <a:noFill/>
            <a:ln w="7938">
              <a:solidFill>
                <a:srgbClr val="800000"/>
              </a:solidFill>
              <a:round/>
              <a:headEnd/>
              <a:tailEnd/>
            </a:ln>
            <a:extLst>
              <a:ext uri="{909E8E84-426E-40DD-AFC4-6F175D3DCCD1}">
                <a14:hiddenFill xmlns:a14="http://schemas.microsoft.com/office/drawing/2010/main">
                  <a:noFill/>
                </a14:hiddenFill>
              </a:ext>
            </a:extLst>
          </p:spPr>
          <p:txBody>
            <a:bodyPr/>
            <a:lstStyle/>
            <a:p>
              <a:endParaRPr lang="en-US" b="1" u="none" dirty="0">
                <a:latin typeface="+mj-lt"/>
              </a:endParaRPr>
            </a:p>
          </p:txBody>
        </p:sp>
        <p:sp>
          <p:nvSpPr>
            <p:cNvPr id="394" name="Oval 770"/>
            <p:cNvSpPr>
              <a:spLocks noChangeArrowheads="1"/>
            </p:cNvSpPr>
            <p:nvPr/>
          </p:nvSpPr>
          <p:spPr bwMode="auto">
            <a:xfrm>
              <a:off x="3192463" y="2484438"/>
              <a:ext cx="66675" cy="66675"/>
            </a:xfrm>
            <a:prstGeom prst="ellipse">
              <a:avLst/>
            </a:prstGeom>
            <a:solidFill>
              <a:srgbClr val="800000"/>
            </a:solidFill>
            <a:ln w="7938">
              <a:solidFill>
                <a:srgbClr val="800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b="1" u="none" dirty="0">
                <a:latin typeface="+mj-lt"/>
              </a:endParaRPr>
            </a:p>
          </p:txBody>
        </p:sp>
        <p:sp>
          <p:nvSpPr>
            <p:cNvPr id="395" name="Rectangle 771"/>
            <p:cNvSpPr>
              <a:spLocks noChangeArrowheads="1"/>
            </p:cNvSpPr>
            <p:nvPr/>
          </p:nvSpPr>
          <p:spPr bwMode="auto">
            <a:xfrm>
              <a:off x="3505200" y="2632075"/>
              <a:ext cx="5762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en-US" sz="1300" b="1" u="none" dirty="0">
                  <a:latin typeface="+mj-lt"/>
                </a:rPr>
                <a:t>150 mg</a:t>
              </a:r>
              <a:endParaRPr lang="de-DE" altLang="en-US" sz="2400" b="1" u="none" dirty="0">
                <a:latin typeface="+mj-lt"/>
              </a:endParaRPr>
            </a:p>
          </p:txBody>
        </p:sp>
        <p:sp>
          <p:nvSpPr>
            <p:cNvPr id="396" name="Line 772"/>
            <p:cNvSpPr>
              <a:spLocks noChangeShapeType="1"/>
            </p:cNvSpPr>
            <p:nvPr/>
          </p:nvSpPr>
          <p:spPr bwMode="auto">
            <a:xfrm flipV="1">
              <a:off x="3038475" y="2725737"/>
              <a:ext cx="373063" cy="0"/>
            </a:xfrm>
            <a:prstGeom prst="line">
              <a:avLst/>
            </a:prstGeom>
            <a:noFill/>
            <a:ln w="7938">
              <a:solidFill>
                <a:srgbClr val="008000"/>
              </a:solidFill>
              <a:round/>
              <a:headEnd/>
              <a:tailEnd/>
            </a:ln>
            <a:extLst>
              <a:ext uri="{909E8E84-426E-40DD-AFC4-6F175D3DCCD1}">
                <a14:hiddenFill xmlns:a14="http://schemas.microsoft.com/office/drawing/2010/main">
                  <a:noFill/>
                </a14:hiddenFill>
              </a:ext>
            </a:extLst>
          </p:spPr>
          <p:txBody>
            <a:bodyPr/>
            <a:lstStyle/>
            <a:p>
              <a:endParaRPr lang="en-US" b="1" u="none" dirty="0">
                <a:latin typeface="+mj-lt"/>
              </a:endParaRPr>
            </a:p>
          </p:txBody>
        </p:sp>
        <p:sp>
          <p:nvSpPr>
            <p:cNvPr id="397" name="Oval 773"/>
            <p:cNvSpPr>
              <a:spLocks noChangeArrowheads="1"/>
            </p:cNvSpPr>
            <p:nvPr/>
          </p:nvSpPr>
          <p:spPr bwMode="auto">
            <a:xfrm>
              <a:off x="3192463" y="2692400"/>
              <a:ext cx="66675" cy="66675"/>
            </a:xfrm>
            <a:prstGeom prst="ellipse">
              <a:avLst/>
            </a:prstGeom>
            <a:solidFill>
              <a:srgbClr val="008000"/>
            </a:solidFill>
            <a:ln w="7938">
              <a:solidFill>
                <a:srgbClr val="008000"/>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b="1" u="none" dirty="0">
                <a:latin typeface="+mj-lt"/>
              </a:endParaRPr>
            </a:p>
          </p:txBody>
        </p:sp>
        <p:sp>
          <p:nvSpPr>
            <p:cNvPr id="398" name="Rectangle 397"/>
            <p:cNvSpPr/>
            <p:nvPr/>
          </p:nvSpPr>
          <p:spPr bwMode="auto">
            <a:xfrm>
              <a:off x="2930520" y="1563687"/>
              <a:ext cx="1225550" cy="133667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dirty="0" smtClean="0">
                <a:ln>
                  <a:noFill/>
                </a:ln>
                <a:solidFill>
                  <a:schemeClr val="tx1"/>
                </a:solidFill>
                <a:effectLst/>
                <a:latin typeface="Calibri" pitchFamily="34" charset="0"/>
              </a:endParaRPr>
            </a:p>
          </p:txBody>
        </p:sp>
      </p:grpSp>
      <p:sp>
        <p:nvSpPr>
          <p:cNvPr id="269" name="Oval 873"/>
          <p:cNvSpPr>
            <a:spLocks noChangeArrowheads="1"/>
          </p:cNvSpPr>
          <p:nvPr/>
        </p:nvSpPr>
        <p:spPr bwMode="auto">
          <a:xfrm>
            <a:off x="5768974" y="4167188"/>
            <a:ext cx="66675" cy="63500"/>
          </a:xfrm>
          <a:prstGeom prst="ellipse">
            <a:avLst/>
          </a:prstGeom>
          <a:solidFill>
            <a:srgbClr val="569517"/>
          </a:solidFill>
          <a:ln w="9525">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270" name="Oval 874"/>
          <p:cNvSpPr>
            <a:spLocks noChangeArrowheads="1"/>
          </p:cNvSpPr>
          <p:nvPr/>
        </p:nvSpPr>
        <p:spPr bwMode="auto">
          <a:xfrm>
            <a:off x="5899149" y="4146551"/>
            <a:ext cx="65088" cy="65088"/>
          </a:xfrm>
          <a:prstGeom prst="ellipse">
            <a:avLst/>
          </a:prstGeom>
          <a:solidFill>
            <a:srgbClr val="569517"/>
          </a:solidFill>
          <a:ln w="9525">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271" name="Oval 875"/>
          <p:cNvSpPr>
            <a:spLocks noChangeArrowheads="1"/>
          </p:cNvSpPr>
          <p:nvPr/>
        </p:nvSpPr>
        <p:spPr bwMode="auto">
          <a:xfrm>
            <a:off x="6029324" y="4176713"/>
            <a:ext cx="65088" cy="65088"/>
          </a:xfrm>
          <a:prstGeom prst="ellipse">
            <a:avLst/>
          </a:prstGeom>
          <a:solidFill>
            <a:srgbClr val="569517"/>
          </a:solidFill>
          <a:ln w="9525">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272" name="Oval 876"/>
          <p:cNvSpPr>
            <a:spLocks noChangeArrowheads="1"/>
          </p:cNvSpPr>
          <p:nvPr/>
        </p:nvSpPr>
        <p:spPr bwMode="auto">
          <a:xfrm>
            <a:off x="6288087" y="4156076"/>
            <a:ext cx="66675" cy="63500"/>
          </a:xfrm>
          <a:prstGeom prst="ellipse">
            <a:avLst/>
          </a:prstGeom>
          <a:solidFill>
            <a:srgbClr val="569517"/>
          </a:solidFill>
          <a:ln w="9525">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273" name="Oval 877"/>
          <p:cNvSpPr>
            <a:spLocks noChangeArrowheads="1"/>
          </p:cNvSpPr>
          <p:nvPr/>
        </p:nvSpPr>
        <p:spPr bwMode="auto">
          <a:xfrm>
            <a:off x="6548437" y="4216401"/>
            <a:ext cx="65088" cy="65088"/>
          </a:xfrm>
          <a:prstGeom prst="ellipse">
            <a:avLst/>
          </a:prstGeom>
          <a:solidFill>
            <a:srgbClr val="569517"/>
          </a:solidFill>
          <a:ln w="9525">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274" name="Oval 878"/>
          <p:cNvSpPr>
            <a:spLocks noChangeArrowheads="1"/>
          </p:cNvSpPr>
          <p:nvPr/>
        </p:nvSpPr>
        <p:spPr bwMode="auto">
          <a:xfrm>
            <a:off x="7067549" y="4257676"/>
            <a:ext cx="66675" cy="63500"/>
          </a:xfrm>
          <a:prstGeom prst="ellipse">
            <a:avLst/>
          </a:prstGeom>
          <a:solidFill>
            <a:srgbClr val="569517"/>
          </a:solidFill>
          <a:ln w="9525">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
        <p:nvSpPr>
          <p:cNvPr id="275" name="Oval 879"/>
          <p:cNvSpPr>
            <a:spLocks noChangeArrowheads="1"/>
          </p:cNvSpPr>
          <p:nvPr/>
        </p:nvSpPr>
        <p:spPr bwMode="auto">
          <a:xfrm>
            <a:off x="8626474" y="4297363"/>
            <a:ext cx="65088" cy="65088"/>
          </a:xfrm>
          <a:prstGeom prst="ellipse">
            <a:avLst/>
          </a:prstGeom>
          <a:solidFill>
            <a:srgbClr val="569517"/>
          </a:solidFill>
          <a:ln w="9525">
            <a:solidFill>
              <a:srgbClr val="569517"/>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u="none" dirty="0">
              <a:latin typeface="+mj-lt"/>
            </a:endParaRPr>
          </a:p>
        </p:txBody>
      </p:sp>
    </p:spTree>
    <p:extLst>
      <p:ext uri="{BB962C8B-B14F-4D97-AF65-F5344CB8AC3E}">
        <p14:creationId xmlns:p14="http://schemas.microsoft.com/office/powerpoint/2010/main" val="80175532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ext Box 4"/>
          <p:cNvSpPr txBox="1">
            <a:spLocks noChangeArrowheads="1"/>
          </p:cNvSpPr>
          <p:nvPr/>
        </p:nvSpPr>
        <p:spPr bwMode="auto">
          <a:xfrm>
            <a:off x="1935471" y="2276324"/>
            <a:ext cx="1069975" cy="2271713"/>
          </a:xfrm>
          <a:prstGeom prst="rect">
            <a:avLst/>
          </a:prstGeom>
          <a:solidFill>
            <a:srgbClr val="053854"/>
          </a:solidFill>
          <a:ln w="9525">
            <a:solidFill>
              <a:schemeClr val="tx1"/>
            </a:solidFill>
            <a:miter lim="800000"/>
            <a:headEnd/>
            <a:tailEnd/>
          </a:ln>
          <a:extLst/>
        </p:spPr>
        <p:txBody>
          <a:bodyPr vert="vert270"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kumimoji="1" lang="en-GB" altLang="ja-JP" sz="1600" b="1" u="none" dirty="0" smtClean="0">
                <a:solidFill>
                  <a:schemeClr val="bg1"/>
                </a:solidFill>
                <a:latin typeface="+mj-lt"/>
                <a:ea typeface="MS Mincho" pitchFamily="49" charset="-128"/>
              </a:rPr>
              <a:t>Randomisation</a:t>
            </a:r>
            <a:endParaRPr kumimoji="1" lang="en-GB" altLang="en-US" sz="1600" b="1" u="none" dirty="0">
              <a:solidFill>
                <a:schemeClr val="bg1"/>
              </a:solidFill>
              <a:latin typeface="+mj-lt"/>
              <a:ea typeface="MS Gothic" pitchFamily="49" charset="-128"/>
            </a:endParaRPr>
          </a:p>
        </p:txBody>
      </p:sp>
      <p:sp>
        <p:nvSpPr>
          <p:cNvPr id="111620" name="Line 5"/>
          <p:cNvSpPr>
            <a:spLocks noChangeShapeType="1"/>
          </p:cNvSpPr>
          <p:nvPr/>
        </p:nvSpPr>
        <p:spPr bwMode="auto">
          <a:xfrm>
            <a:off x="3013384" y="3259626"/>
            <a:ext cx="407987" cy="79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b="1" u="none" dirty="0">
              <a:latin typeface="+mj-lt"/>
            </a:endParaRPr>
          </a:p>
        </p:txBody>
      </p:sp>
      <p:sp>
        <p:nvSpPr>
          <p:cNvPr id="111621" name="Line 6"/>
          <p:cNvSpPr>
            <a:spLocks noChangeShapeType="1"/>
          </p:cNvSpPr>
          <p:nvPr/>
        </p:nvSpPr>
        <p:spPr bwMode="auto">
          <a:xfrm>
            <a:off x="3011796" y="3250101"/>
            <a:ext cx="444500" cy="87079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b="1" u="none" dirty="0">
              <a:latin typeface="+mj-lt"/>
            </a:endParaRPr>
          </a:p>
        </p:txBody>
      </p:sp>
      <p:sp>
        <p:nvSpPr>
          <p:cNvPr id="111622" name="Line 7"/>
          <p:cNvSpPr>
            <a:spLocks noChangeShapeType="1"/>
          </p:cNvSpPr>
          <p:nvPr/>
        </p:nvSpPr>
        <p:spPr bwMode="auto">
          <a:xfrm>
            <a:off x="3003859" y="3251689"/>
            <a:ext cx="360362" cy="144621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b="1" u="none" dirty="0">
              <a:latin typeface="+mj-lt"/>
            </a:endParaRPr>
          </a:p>
        </p:txBody>
      </p:sp>
      <p:sp>
        <p:nvSpPr>
          <p:cNvPr id="111623" name="Line 8"/>
          <p:cNvSpPr>
            <a:spLocks noChangeShapeType="1"/>
          </p:cNvSpPr>
          <p:nvPr/>
        </p:nvSpPr>
        <p:spPr bwMode="auto">
          <a:xfrm flipV="1">
            <a:off x="3005446" y="1978514"/>
            <a:ext cx="395288" cy="12652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b="1" u="none" dirty="0">
              <a:latin typeface="+mj-lt"/>
            </a:endParaRPr>
          </a:p>
        </p:txBody>
      </p:sp>
      <p:sp>
        <p:nvSpPr>
          <p:cNvPr id="111624" name="Line 9"/>
          <p:cNvSpPr>
            <a:spLocks noChangeShapeType="1"/>
          </p:cNvSpPr>
          <p:nvPr/>
        </p:nvSpPr>
        <p:spPr bwMode="auto">
          <a:xfrm>
            <a:off x="1646546" y="3267564"/>
            <a:ext cx="2873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b="1" u="none" dirty="0">
              <a:latin typeface="+mj-lt"/>
            </a:endParaRPr>
          </a:p>
        </p:txBody>
      </p:sp>
      <p:sp>
        <p:nvSpPr>
          <p:cNvPr id="111625" name="Text Box 10"/>
          <p:cNvSpPr txBox="1">
            <a:spLocks noChangeArrowheads="1"/>
          </p:cNvSpPr>
          <p:nvPr/>
        </p:nvSpPr>
        <p:spPr bwMode="auto">
          <a:xfrm>
            <a:off x="351146" y="2965939"/>
            <a:ext cx="1308100" cy="587375"/>
          </a:xfrm>
          <a:prstGeom prst="rect">
            <a:avLst/>
          </a:prstGeom>
          <a:solidFill>
            <a:srgbClr val="053854"/>
          </a:solidFill>
          <a:ln w="9525">
            <a:solidFill>
              <a:schemeClr val="tx1"/>
            </a:solidFill>
            <a:miter lim="800000"/>
            <a:headEnd/>
            <a:tailEnd/>
          </a:ln>
          <a:extLst/>
        </p:spPr>
        <p:txBody>
          <a:bodyPr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ts val="300"/>
              </a:spcBef>
              <a:buFontTx/>
              <a:buNone/>
            </a:pPr>
            <a:r>
              <a:rPr kumimoji="1" lang="en-GB" altLang="ja-JP" sz="1800" b="1" u="none" dirty="0">
                <a:solidFill>
                  <a:schemeClr val="bg1"/>
                </a:solidFill>
                <a:latin typeface="+mj-lt"/>
                <a:ea typeface="MS Mincho" pitchFamily="49" charset="-128"/>
              </a:rPr>
              <a:t>Screening</a:t>
            </a:r>
            <a:endParaRPr kumimoji="1" lang="en-GB" altLang="en-US" sz="1600" b="1" u="none" dirty="0">
              <a:solidFill>
                <a:schemeClr val="bg1"/>
              </a:solidFill>
              <a:latin typeface="+mj-lt"/>
              <a:ea typeface="MS Gothic" pitchFamily="49" charset="-128"/>
            </a:endParaRPr>
          </a:p>
        </p:txBody>
      </p:sp>
      <p:sp>
        <p:nvSpPr>
          <p:cNvPr id="111626" name="Line 11"/>
          <p:cNvSpPr>
            <a:spLocks noChangeShapeType="1"/>
          </p:cNvSpPr>
          <p:nvPr/>
        </p:nvSpPr>
        <p:spPr bwMode="auto">
          <a:xfrm>
            <a:off x="6323960" y="2696064"/>
            <a:ext cx="84680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b="1" u="none" dirty="0">
              <a:latin typeface="+mj-lt"/>
            </a:endParaRPr>
          </a:p>
        </p:txBody>
      </p:sp>
      <p:sp>
        <p:nvSpPr>
          <p:cNvPr id="111629" name="Text Box 14"/>
          <p:cNvSpPr txBox="1">
            <a:spLocks noChangeArrowheads="1"/>
          </p:cNvSpPr>
          <p:nvPr/>
        </p:nvSpPr>
        <p:spPr bwMode="auto">
          <a:xfrm>
            <a:off x="3421371" y="2470022"/>
            <a:ext cx="2900363" cy="455612"/>
          </a:xfrm>
          <a:prstGeom prst="rect">
            <a:avLst/>
          </a:prstGeom>
          <a:solidFill>
            <a:srgbClr val="053854"/>
          </a:solidFill>
          <a:ln w="9525">
            <a:solidFill>
              <a:schemeClr val="tx1"/>
            </a:solidFill>
            <a:miter lim="800000"/>
            <a:headEnd/>
            <a:tailEnd/>
          </a:ln>
          <a:extLst/>
        </p:spPr>
        <p:txBody>
          <a:bodyPr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ts val="200"/>
              </a:spcBef>
              <a:buFontTx/>
              <a:buNone/>
            </a:pPr>
            <a:r>
              <a:rPr kumimoji="1" lang="en-GB" altLang="ja-JP" sz="1800" b="1" u="none" dirty="0">
                <a:solidFill>
                  <a:schemeClr val="bg1"/>
                </a:solidFill>
                <a:latin typeface="+mj-lt"/>
                <a:ea typeface="MS Mincho" pitchFamily="49" charset="-128"/>
              </a:rPr>
              <a:t>Edoxaban 60 mg</a:t>
            </a:r>
            <a:r>
              <a:rPr kumimoji="1" lang="en-GB" altLang="ja-JP" sz="1800" b="1" u="none" dirty="0" smtClean="0">
                <a:solidFill>
                  <a:schemeClr val="bg1"/>
                </a:solidFill>
                <a:latin typeface="+mj-lt"/>
                <a:ea typeface="MS Mincho" pitchFamily="49" charset="-128"/>
              </a:rPr>
              <a:t> od</a:t>
            </a:r>
            <a:endParaRPr kumimoji="1" lang="en-GB" altLang="en-US" sz="1800" b="1" u="none" dirty="0">
              <a:solidFill>
                <a:schemeClr val="bg1"/>
              </a:solidFill>
              <a:latin typeface="+mj-lt"/>
              <a:ea typeface="MS Gothic" pitchFamily="49" charset="-128"/>
            </a:endParaRPr>
          </a:p>
        </p:txBody>
      </p:sp>
      <p:sp>
        <p:nvSpPr>
          <p:cNvPr id="111630" name="Text Box 15"/>
          <p:cNvSpPr txBox="1">
            <a:spLocks noChangeArrowheads="1"/>
          </p:cNvSpPr>
          <p:nvPr/>
        </p:nvSpPr>
        <p:spPr bwMode="auto">
          <a:xfrm>
            <a:off x="3421371" y="3123101"/>
            <a:ext cx="2901950" cy="455613"/>
          </a:xfrm>
          <a:prstGeom prst="rect">
            <a:avLst/>
          </a:prstGeom>
          <a:solidFill>
            <a:srgbClr val="053854"/>
          </a:solidFill>
          <a:ln w="9525">
            <a:solidFill>
              <a:schemeClr val="tx1"/>
            </a:solidFill>
            <a:miter lim="800000"/>
            <a:headEnd/>
            <a:tailEnd/>
          </a:ln>
          <a:extLst/>
        </p:spPr>
        <p:txBody>
          <a:bodyPr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ts val="200"/>
              </a:spcBef>
              <a:buFontTx/>
              <a:buNone/>
            </a:pPr>
            <a:r>
              <a:rPr kumimoji="1" lang="en-GB" altLang="ja-JP" sz="1800" b="1" u="none" dirty="0">
                <a:solidFill>
                  <a:schemeClr val="bg1"/>
                </a:solidFill>
                <a:latin typeface="+mj-lt"/>
                <a:ea typeface="MS Mincho" pitchFamily="49" charset="-128"/>
              </a:rPr>
              <a:t>Edoxaban 30 mg BID</a:t>
            </a:r>
            <a:endParaRPr kumimoji="1" lang="en-GB" altLang="en-US" sz="1800" b="1" u="none" dirty="0">
              <a:solidFill>
                <a:schemeClr val="bg1"/>
              </a:solidFill>
              <a:latin typeface="+mj-lt"/>
              <a:ea typeface="MS Gothic" pitchFamily="49" charset="-128"/>
            </a:endParaRPr>
          </a:p>
        </p:txBody>
      </p:sp>
      <p:sp>
        <p:nvSpPr>
          <p:cNvPr id="111632" name="Text Box 17"/>
          <p:cNvSpPr txBox="1">
            <a:spLocks noChangeArrowheads="1"/>
          </p:cNvSpPr>
          <p:nvPr/>
        </p:nvSpPr>
        <p:spPr bwMode="auto">
          <a:xfrm>
            <a:off x="3421371" y="4443593"/>
            <a:ext cx="2901950" cy="454025"/>
          </a:xfrm>
          <a:prstGeom prst="rect">
            <a:avLst/>
          </a:prstGeom>
          <a:solidFill>
            <a:srgbClr val="053854"/>
          </a:solidFill>
          <a:ln w="9525">
            <a:solidFill>
              <a:schemeClr val="tx1"/>
            </a:solidFill>
            <a:miter lim="800000"/>
            <a:headEnd/>
            <a:tailEnd/>
          </a:ln>
          <a:extLst/>
        </p:spPr>
        <p:txBody>
          <a:bodyPr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ts val="200"/>
              </a:spcBef>
              <a:buFontTx/>
              <a:buNone/>
            </a:pPr>
            <a:r>
              <a:rPr kumimoji="1" lang="en-GB" altLang="ja-JP" sz="1800" b="1" u="none" dirty="0">
                <a:solidFill>
                  <a:schemeClr val="bg1"/>
                </a:solidFill>
                <a:latin typeface="+mj-lt"/>
                <a:ea typeface="MS Mincho" pitchFamily="49" charset="-128"/>
              </a:rPr>
              <a:t>Active control (Warfarin)</a:t>
            </a:r>
            <a:endParaRPr kumimoji="1" lang="en-GB" altLang="en-US" sz="1800" b="1" u="none" dirty="0">
              <a:solidFill>
                <a:schemeClr val="bg1"/>
              </a:solidFill>
              <a:latin typeface="+mj-lt"/>
              <a:ea typeface="MS Gothic" pitchFamily="49" charset="-128"/>
            </a:endParaRPr>
          </a:p>
        </p:txBody>
      </p:sp>
      <p:sp>
        <p:nvSpPr>
          <p:cNvPr id="111633" name="Text Box 18"/>
          <p:cNvSpPr txBox="1">
            <a:spLocks noChangeArrowheads="1"/>
          </p:cNvSpPr>
          <p:nvPr/>
        </p:nvSpPr>
        <p:spPr bwMode="auto">
          <a:xfrm>
            <a:off x="3378064" y="5466512"/>
            <a:ext cx="2986976" cy="6160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kumimoji="1" lang="en-GB" altLang="ja-JP" sz="1800" b="1" u="none" dirty="0">
                <a:latin typeface="+mj-lt"/>
                <a:ea typeface="MS Mincho" pitchFamily="49" charset="-128"/>
              </a:rPr>
              <a:t>3-month randomised treatment period</a:t>
            </a:r>
            <a:endParaRPr kumimoji="1" lang="en-GB" altLang="en-US" sz="1800" b="1" u="none" dirty="0">
              <a:latin typeface="+mj-lt"/>
              <a:ea typeface="MS Gothic" pitchFamily="49" charset="-128"/>
            </a:endParaRPr>
          </a:p>
        </p:txBody>
      </p:sp>
      <p:sp>
        <p:nvSpPr>
          <p:cNvPr id="111634" name="Text Box 19"/>
          <p:cNvSpPr txBox="1">
            <a:spLocks noChangeArrowheads="1"/>
          </p:cNvSpPr>
          <p:nvPr/>
        </p:nvSpPr>
        <p:spPr bwMode="auto">
          <a:xfrm>
            <a:off x="351146" y="5482014"/>
            <a:ext cx="1308100" cy="4476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kumimoji="1" lang="en-GB" altLang="ja-JP" sz="1800" b="1" u="none" dirty="0">
                <a:latin typeface="+mj-lt"/>
                <a:ea typeface="MS Mincho" pitchFamily="49" charset="-128"/>
                <a:sym typeface="Symbol" pitchFamily="18" charset="2"/>
              </a:rPr>
              <a:t></a:t>
            </a:r>
            <a:r>
              <a:rPr kumimoji="1" lang="en-GB" altLang="ja-JP" sz="1800" b="1" u="none" dirty="0">
                <a:latin typeface="+mj-lt"/>
                <a:ea typeface="MS Mincho" pitchFamily="49" charset="-128"/>
              </a:rPr>
              <a:t> 30 days</a:t>
            </a:r>
            <a:endParaRPr kumimoji="1" lang="en-GB" altLang="en-US" sz="1800" b="1" u="none" dirty="0">
              <a:latin typeface="+mj-lt"/>
              <a:ea typeface="MS Gothic" pitchFamily="49" charset="-128"/>
            </a:endParaRPr>
          </a:p>
        </p:txBody>
      </p:sp>
      <p:sp>
        <p:nvSpPr>
          <p:cNvPr id="111635" name="Text Box 20"/>
          <p:cNvSpPr txBox="1">
            <a:spLocks noChangeArrowheads="1"/>
          </p:cNvSpPr>
          <p:nvPr/>
        </p:nvSpPr>
        <p:spPr bwMode="auto">
          <a:xfrm>
            <a:off x="2057708" y="5482014"/>
            <a:ext cx="825500" cy="4476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kumimoji="1" lang="en-GB" altLang="ja-JP" sz="1800" b="1" u="none" dirty="0">
                <a:latin typeface="+mj-lt"/>
                <a:ea typeface="MS Mincho" pitchFamily="49" charset="-128"/>
              </a:rPr>
              <a:t>Day 1</a:t>
            </a:r>
            <a:endParaRPr kumimoji="1" lang="en-GB" altLang="en-US" sz="1800" b="1" u="none" dirty="0">
              <a:latin typeface="+mj-lt"/>
              <a:ea typeface="MS Gothic" pitchFamily="49" charset="-128"/>
            </a:endParaRPr>
          </a:p>
        </p:txBody>
      </p:sp>
      <p:sp>
        <p:nvSpPr>
          <p:cNvPr id="111636" name="Text Box 21"/>
          <p:cNvSpPr txBox="1">
            <a:spLocks noChangeArrowheads="1"/>
          </p:cNvSpPr>
          <p:nvPr/>
        </p:nvSpPr>
        <p:spPr bwMode="auto">
          <a:xfrm>
            <a:off x="7012805" y="5400659"/>
            <a:ext cx="1763713" cy="7477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kumimoji="1" lang="en-GB" altLang="ja-JP" sz="1800" b="1" u="none" dirty="0">
                <a:latin typeface="+mj-lt"/>
                <a:ea typeface="MS Mincho" pitchFamily="49" charset="-128"/>
              </a:rPr>
              <a:t>+30 days</a:t>
            </a:r>
            <a:br>
              <a:rPr kumimoji="1" lang="en-GB" altLang="ja-JP" sz="1800" b="1" u="none" dirty="0">
                <a:latin typeface="+mj-lt"/>
                <a:ea typeface="MS Mincho" pitchFamily="49" charset="-128"/>
              </a:rPr>
            </a:br>
            <a:r>
              <a:rPr kumimoji="1" lang="en-GB" altLang="ja-JP" sz="1800" b="1" u="none" dirty="0">
                <a:latin typeface="+mj-lt"/>
                <a:ea typeface="MS Mincho" pitchFamily="49" charset="-128"/>
              </a:rPr>
              <a:t>after last dose</a:t>
            </a:r>
            <a:endParaRPr kumimoji="1" lang="en-GB" altLang="en-US" sz="1800" b="1" u="none" dirty="0">
              <a:latin typeface="+mj-lt"/>
              <a:ea typeface="MS Gothic" pitchFamily="49" charset="-128"/>
            </a:endParaRPr>
          </a:p>
        </p:txBody>
      </p:sp>
      <p:sp>
        <p:nvSpPr>
          <p:cNvPr id="111637" name="Line 22"/>
          <p:cNvSpPr>
            <a:spLocks noChangeShapeType="1"/>
          </p:cNvSpPr>
          <p:nvPr/>
        </p:nvSpPr>
        <p:spPr bwMode="auto">
          <a:xfrm flipV="1">
            <a:off x="3013384" y="2654789"/>
            <a:ext cx="368300" cy="5857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b="1" u="none" dirty="0">
              <a:latin typeface="+mj-lt"/>
            </a:endParaRPr>
          </a:p>
        </p:txBody>
      </p:sp>
      <p:sp>
        <p:nvSpPr>
          <p:cNvPr id="111638" name="Line 23"/>
          <p:cNvSpPr>
            <a:spLocks noChangeShapeType="1"/>
          </p:cNvSpPr>
          <p:nvPr/>
        </p:nvSpPr>
        <p:spPr bwMode="auto">
          <a:xfrm>
            <a:off x="6325547" y="1984886"/>
            <a:ext cx="84521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b="1" u="none" dirty="0">
              <a:latin typeface="+mj-lt"/>
            </a:endParaRPr>
          </a:p>
        </p:txBody>
      </p:sp>
      <p:sp>
        <p:nvSpPr>
          <p:cNvPr id="111640" name="Text Box 25"/>
          <p:cNvSpPr txBox="1">
            <a:spLocks noChangeArrowheads="1"/>
          </p:cNvSpPr>
          <p:nvPr/>
        </p:nvSpPr>
        <p:spPr bwMode="auto">
          <a:xfrm>
            <a:off x="7170762" y="1867389"/>
            <a:ext cx="1447800" cy="3114675"/>
          </a:xfrm>
          <a:prstGeom prst="rect">
            <a:avLst/>
          </a:prstGeom>
          <a:solidFill>
            <a:srgbClr val="053854"/>
          </a:solidFill>
          <a:ln w="9525">
            <a:solidFill>
              <a:schemeClr val="tx1"/>
            </a:solidFill>
            <a:miter lim="800000"/>
            <a:headEnd/>
            <a:tailEnd/>
          </a:ln>
          <a:extLst/>
        </p:spPr>
        <p:txBody>
          <a:bodyPr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ts val="6600"/>
              </a:spcBef>
              <a:buFontTx/>
              <a:buNone/>
            </a:pPr>
            <a:r>
              <a:rPr kumimoji="1" lang="en-GB" altLang="ja-JP" sz="1600" b="1" u="none" dirty="0">
                <a:solidFill>
                  <a:schemeClr val="bg1"/>
                </a:solidFill>
                <a:latin typeface="+mj-lt"/>
                <a:ea typeface="MS Mincho" pitchFamily="49" charset="-128"/>
              </a:rPr>
              <a:t>Follow-up assessment</a:t>
            </a:r>
            <a:endParaRPr kumimoji="1" lang="en-GB" altLang="en-US" sz="1600" b="1" u="none" dirty="0">
              <a:solidFill>
                <a:schemeClr val="bg1"/>
              </a:solidFill>
              <a:latin typeface="+mj-lt"/>
              <a:ea typeface="MS Gothic" pitchFamily="49" charset="-128"/>
            </a:endParaRPr>
          </a:p>
        </p:txBody>
      </p:sp>
      <p:sp>
        <p:nvSpPr>
          <p:cNvPr id="111641" name="Text Box 26"/>
          <p:cNvSpPr txBox="1">
            <a:spLocks noChangeArrowheads="1"/>
          </p:cNvSpPr>
          <p:nvPr/>
        </p:nvSpPr>
        <p:spPr bwMode="auto">
          <a:xfrm>
            <a:off x="3421371" y="1767399"/>
            <a:ext cx="2900363" cy="457200"/>
          </a:xfrm>
          <a:prstGeom prst="rect">
            <a:avLst/>
          </a:prstGeom>
          <a:solidFill>
            <a:srgbClr val="053854"/>
          </a:solidFill>
          <a:ln w="9525">
            <a:solidFill>
              <a:schemeClr val="tx1"/>
            </a:solidFill>
            <a:miter lim="800000"/>
            <a:headEnd/>
            <a:tailEnd/>
          </a:ln>
          <a:extLst/>
        </p:spPr>
        <p:txBody>
          <a:bodyPr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ts val="200"/>
              </a:spcBef>
              <a:buFontTx/>
              <a:buNone/>
            </a:pPr>
            <a:r>
              <a:rPr kumimoji="1" lang="en-GB" altLang="ja-JP" sz="1800" b="1" u="none" dirty="0">
                <a:solidFill>
                  <a:schemeClr val="bg1"/>
                </a:solidFill>
                <a:latin typeface="+mj-lt"/>
                <a:ea typeface="MS Mincho" pitchFamily="49" charset="-128"/>
              </a:rPr>
              <a:t>Edoxaban 30 mg</a:t>
            </a:r>
            <a:r>
              <a:rPr kumimoji="1" lang="en-GB" altLang="ja-JP" sz="1800" b="1" u="none" dirty="0" smtClean="0">
                <a:solidFill>
                  <a:schemeClr val="bg1"/>
                </a:solidFill>
                <a:latin typeface="+mj-lt"/>
                <a:ea typeface="MS Mincho" pitchFamily="49" charset="-128"/>
              </a:rPr>
              <a:t> od</a:t>
            </a:r>
            <a:endParaRPr kumimoji="1" lang="en-GB" altLang="en-US" sz="1800" b="1" u="none" dirty="0">
              <a:solidFill>
                <a:schemeClr val="bg1"/>
              </a:solidFill>
              <a:latin typeface="+mj-lt"/>
              <a:ea typeface="MS Gothic" pitchFamily="49" charset="-128"/>
            </a:endParaRPr>
          </a:p>
        </p:txBody>
      </p:sp>
      <p:sp>
        <p:nvSpPr>
          <p:cNvPr id="395292" name="Rectangle 28"/>
          <p:cNvSpPr>
            <a:spLocks noChangeArrowheads="1"/>
          </p:cNvSpPr>
          <p:nvPr/>
        </p:nvSpPr>
        <p:spPr bwMode="auto">
          <a:xfrm>
            <a:off x="3456296" y="3801317"/>
            <a:ext cx="2857500" cy="428625"/>
          </a:xfrm>
          <a:prstGeom prst="rect">
            <a:avLst/>
          </a:prstGeom>
          <a:solidFill>
            <a:schemeClr val="accent5">
              <a:alpha val="85097"/>
            </a:schemeClr>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GB" altLang="en-US" sz="1800" b="1" u="none" dirty="0" smtClean="0">
                <a:solidFill>
                  <a:schemeClr val="bg1"/>
                </a:solidFill>
                <a:latin typeface="+mj-lt"/>
              </a:rPr>
              <a:t>Edoxaban 60 mg BID</a:t>
            </a:r>
            <a:endParaRPr lang="en-GB" altLang="en-US" sz="1800" b="1" u="none" dirty="0">
              <a:solidFill>
                <a:schemeClr val="bg1"/>
              </a:solidFill>
              <a:latin typeface="+mj-lt"/>
            </a:endParaRPr>
          </a:p>
        </p:txBody>
      </p:sp>
      <p:sp>
        <p:nvSpPr>
          <p:cNvPr id="111644" name="Rectangle 29"/>
          <p:cNvSpPr>
            <a:spLocks noChangeArrowheads="1"/>
          </p:cNvSpPr>
          <p:nvPr/>
        </p:nvSpPr>
        <p:spPr bwMode="auto">
          <a:xfrm>
            <a:off x="334368" y="204810"/>
            <a:ext cx="8231188"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600" b="1" u="none" dirty="0">
                <a:solidFill>
                  <a:schemeClr val="accent1"/>
                </a:solidFill>
                <a:latin typeface="+mj-lt"/>
              </a:rPr>
              <a:t>Phase</a:t>
            </a:r>
            <a:r>
              <a:rPr lang="en-US" altLang="en-US" sz="3600" b="1" u="none" dirty="0" smtClean="0">
                <a:solidFill>
                  <a:schemeClr val="accent1"/>
                </a:solidFill>
                <a:latin typeface="+mj-lt"/>
              </a:rPr>
              <a:t> 2 Study </a:t>
            </a:r>
            <a:r>
              <a:rPr lang="en-US" altLang="en-US" sz="3600" b="1" u="none" dirty="0">
                <a:solidFill>
                  <a:schemeClr val="accent1"/>
                </a:solidFill>
                <a:latin typeface="+mj-lt"/>
              </a:rPr>
              <a:t>of Edoxaban in Patients </a:t>
            </a:r>
            <a:r>
              <a:rPr lang="en-US" altLang="en-US" sz="3600" b="1" u="none" dirty="0" smtClean="0">
                <a:solidFill>
                  <a:schemeClr val="accent1"/>
                </a:solidFill>
                <a:latin typeface="+mj-lt"/>
              </a:rPr>
              <a:t>With AF</a:t>
            </a:r>
            <a:endParaRPr lang="en-GB" altLang="en-US" sz="3600" b="1" u="none" dirty="0">
              <a:solidFill>
                <a:schemeClr val="accent1"/>
              </a:solidFill>
              <a:latin typeface="+mj-lt"/>
            </a:endParaRPr>
          </a:p>
        </p:txBody>
      </p:sp>
      <p:sp>
        <p:nvSpPr>
          <p:cNvPr id="111645" name="Text Box 30"/>
          <p:cNvSpPr txBox="1">
            <a:spLocks noChangeArrowheads="1"/>
          </p:cNvSpPr>
          <p:nvPr/>
        </p:nvSpPr>
        <p:spPr bwMode="auto">
          <a:xfrm>
            <a:off x="0" y="6562591"/>
            <a:ext cx="5176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GB" altLang="en-US" sz="1600" u="none" dirty="0">
                <a:latin typeface="+mj-lt"/>
              </a:rPr>
              <a:t>Weitz JI, et al. </a:t>
            </a:r>
            <a:r>
              <a:rPr lang="en-GB" altLang="en-US" sz="1600" i="1" u="none" dirty="0" smtClean="0">
                <a:latin typeface="+mj-lt"/>
              </a:rPr>
              <a:t>Thromb Haemost. </a:t>
            </a:r>
            <a:r>
              <a:rPr lang="en-GB" altLang="en-US" sz="1600" u="none" dirty="0" smtClean="0">
                <a:latin typeface="+mj-lt"/>
              </a:rPr>
              <a:t>2010;104:633-641.</a:t>
            </a:r>
            <a:r>
              <a:rPr lang="en-GB" altLang="en-US" sz="1600" u="none" baseline="30000" dirty="0" smtClean="0">
                <a:latin typeface="+mj-lt"/>
              </a:rPr>
              <a:t>[22]</a:t>
            </a:r>
            <a:r>
              <a:rPr lang="en-GB" altLang="en-US" sz="1600" u="none" dirty="0" smtClean="0">
                <a:latin typeface="+mj-lt"/>
              </a:rPr>
              <a:t>  </a:t>
            </a:r>
            <a:endParaRPr lang="en-GB" altLang="en-US" sz="1600" i="1" u="none" dirty="0">
              <a:latin typeface="+mj-lt"/>
            </a:endParaRPr>
          </a:p>
        </p:txBody>
      </p:sp>
      <p:sp>
        <p:nvSpPr>
          <p:cNvPr id="29" name="Line 11"/>
          <p:cNvSpPr>
            <a:spLocks noChangeShapeType="1"/>
          </p:cNvSpPr>
          <p:nvPr/>
        </p:nvSpPr>
        <p:spPr bwMode="auto">
          <a:xfrm>
            <a:off x="6325547" y="3350907"/>
            <a:ext cx="84680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b="1" u="none" dirty="0">
              <a:latin typeface="+mj-lt"/>
            </a:endParaRPr>
          </a:p>
        </p:txBody>
      </p:sp>
      <p:sp>
        <p:nvSpPr>
          <p:cNvPr id="30" name="Line 11"/>
          <p:cNvSpPr>
            <a:spLocks noChangeShapeType="1"/>
          </p:cNvSpPr>
          <p:nvPr/>
        </p:nvSpPr>
        <p:spPr bwMode="auto">
          <a:xfrm>
            <a:off x="6325547" y="4011712"/>
            <a:ext cx="84680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b="1" u="none" dirty="0">
              <a:latin typeface="+mj-lt"/>
            </a:endParaRPr>
          </a:p>
        </p:txBody>
      </p:sp>
      <p:sp>
        <p:nvSpPr>
          <p:cNvPr id="31" name="Line 11"/>
          <p:cNvSpPr>
            <a:spLocks noChangeShapeType="1"/>
          </p:cNvSpPr>
          <p:nvPr/>
        </p:nvSpPr>
        <p:spPr bwMode="auto">
          <a:xfrm>
            <a:off x="6325547" y="4670605"/>
            <a:ext cx="84680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b="1" u="none" dirty="0">
              <a:latin typeface="+mj-lt"/>
            </a:endParaRPr>
          </a:p>
        </p:txBody>
      </p:sp>
    </p:spTree>
    <p:extLst>
      <p:ext uri="{BB962C8B-B14F-4D97-AF65-F5344CB8AC3E}">
        <p14:creationId xmlns:p14="http://schemas.microsoft.com/office/powerpoint/2010/main" val="263582133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38"/>
          <p:cNvSpPr>
            <a:spLocks noGrp="1" noChangeArrowheads="1"/>
          </p:cNvSpPr>
          <p:nvPr>
            <p:ph type="title"/>
          </p:nvPr>
        </p:nvSpPr>
        <p:spPr>
          <a:xfrm>
            <a:off x="332713" y="206398"/>
            <a:ext cx="8642350" cy="1143000"/>
          </a:xfrm>
        </p:spPr>
        <p:txBody>
          <a:bodyPr/>
          <a:lstStyle/>
          <a:p>
            <a:pPr eaLnBrk="1" hangingPunct="1">
              <a:lnSpc>
                <a:spcPct val="100000"/>
              </a:lnSpc>
            </a:pPr>
            <a:r>
              <a:rPr lang="en-US" altLang="en-US" b="1" dirty="0" smtClean="0">
                <a:cs typeface="Arial" pitchFamily="34" charset="0"/>
              </a:rPr>
              <a:t>All Bleeds for Edoxaban Relative to Warfarin </a:t>
            </a:r>
          </a:p>
        </p:txBody>
      </p:sp>
      <p:sp>
        <p:nvSpPr>
          <p:cNvPr id="533549" name="Text Box 45"/>
          <p:cNvSpPr txBox="1">
            <a:spLocks noChangeArrowheads="1"/>
          </p:cNvSpPr>
          <p:nvPr/>
        </p:nvSpPr>
        <p:spPr bwMode="auto">
          <a:xfrm>
            <a:off x="821883" y="5487657"/>
            <a:ext cx="74288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600" u="none" dirty="0">
                <a:latin typeface="+mj-lt"/>
              </a:rPr>
              <a:t>With the same total daily dose of 60 mg, more bleeding with 30 mg BID regimen than with 60 mg</a:t>
            </a:r>
            <a:r>
              <a:rPr lang="en-US" altLang="en-US" sz="1600" u="none" dirty="0" smtClean="0">
                <a:latin typeface="+mj-lt"/>
              </a:rPr>
              <a:t> od </a:t>
            </a:r>
            <a:r>
              <a:rPr lang="en-US" altLang="en-US" sz="1600" u="none" dirty="0">
                <a:latin typeface="+mj-lt"/>
              </a:rPr>
              <a:t>regimen</a:t>
            </a:r>
          </a:p>
        </p:txBody>
      </p:sp>
      <p:sp>
        <p:nvSpPr>
          <p:cNvPr id="533550" name="Rectangle 46"/>
          <p:cNvSpPr>
            <a:spLocks noChangeArrowheads="1"/>
          </p:cNvSpPr>
          <p:nvPr/>
        </p:nvSpPr>
        <p:spPr bwMode="auto">
          <a:xfrm>
            <a:off x="856595" y="6066166"/>
            <a:ext cx="71840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b="1" u="none" dirty="0">
                <a:latin typeface="+mj-lt"/>
              </a:rPr>
              <a:t>* Upper bound for one-sided 67% CI for ratio of incidence rates (Edoxaban/Warfarin): 0.80, 1.04, </a:t>
            </a:r>
            <a:r>
              <a:rPr lang="en-US" altLang="en-US" sz="1200" b="1" u="none" dirty="0" smtClean="0">
                <a:latin typeface="+mj-lt"/>
              </a:rPr>
              <a:t>1.79, </a:t>
            </a:r>
            <a:r>
              <a:rPr lang="en-US" altLang="en-US" sz="1200" b="1" u="none" dirty="0">
                <a:latin typeface="+mj-lt"/>
              </a:rPr>
              <a:t>and 2.58</a:t>
            </a:r>
          </a:p>
        </p:txBody>
      </p:sp>
      <p:sp>
        <p:nvSpPr>
          <p:cNvPr id="112646" name="Line 14"/>
          <p:cNvSpPr>
            <a:spLocks noChangeShapeType="1"/>
          </p:cNvSpPr>
          <p:nvPr/>
        </p:nvSpPr>
        <p:spPr bwMode="auto">
          <a:xfrm>
            <a:off x="1370013" y="1827213"/>
            <a:ext cx="1587" cy="30114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647" name="Line 15"/>
          <p:cNvSpPr>
            <a:spLocks noChangeShapeType="1"/>
          </p:cNvSpPr>
          <p:nvPr/>
        </p:nvSpPr>
        <p:spPr bwMode="auto">
          <a:xfrm>
            <a:off x="1290638" y="4838700"/>
            <a:ext cx="79375" cy="1588"/>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648" name="Line 16"/>
          <p:cNvSpPr>
            <a:spLocks noChangeShapeType="1"/>
          </p:cNvSpPr>
          <p:nvPr/>
        </p:nvSpPr>
        <p:spPr bwMode="auto">
          <a:xfrm>
            <a:off x="1290638" y="4081463"/>
            <a:ext cx="79375"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649" name="Line 17"/>
          <p:cNvSpPr>
            <a:spLocks noChangeShapeType="1"/>
          </p:cNvSpPr>
          <p:nvPr/>
        </p:nvSpPr>
        <p:spPr bwMode="auto">
          <a:xfrm>
            <a:off x="1290638" y="3341688"/>
            <a:ext cx="79375"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650" name="Line 18"/>
          <p:cNvSpPr>
            <a:spLocks noChangeShapeType="1"/>
          </p:cNvSpPr>
          <p:nvPr/>
        </p:nvSpPr>
        <p:spPr bwMode="auto">
          <a:xfrm>
            <a:off x="1290638" y="2584450"/>
            <a:ext cx="79375" cy="1588"/>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651" name="Line 19"/>
          <p:cNvSpPr>
            <a:spLocks noChangeShapeType="1"/>
          </p:cNvSpPr>
          <p:nvPr/>
        </p:nvSpPr>
        <p:spPr bwMode="auto">
          <a:xfrm>
            <a:off x="1290638" y="1827213"/>
            <a:ext cx="79375"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652" name="Line 20"/>
          <p:cNvSpPr>
            <a:spLocks noChangeShapeType="1"/>
          </p:cNvSpPr>
          <p:nvPr/>
        </p:nvSpPr>
        <p:spPr bwMode="auto">
          <a:xfrm>
            <a:off x="1370013" y="4838700"/>
            <a:ext cx="6400800" cy="1588"/>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u="none" dirty="0">
              <a:latin typeface="+mj-lt"/>
            </a:endParaRPr>
          </a:p>
        </p:txBody>
      </p:sp>
      <p:sp>
        <p:nvSpPr>
          <p:cNvPr id="112653" name="Line 21"/>
          <p:cNvSpPr>
            <a:spLocks noChangeShapeType="1"/>
          </p:cNvSpPr>
          <p:nvPr/>
        </p:nvSpPr>
        <p:spPr bwMode="auto">
          <a:xfrm flipV="1">
            <a:off x="1370013" y="4838700"/>
            <a:ext cx="1587" cy="8731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654" name="Line 22"/>
          <p:cNvSpPr>
            <a:spLocks noChangeShapeType="1"/>
          </p:cNvSpPr>
          <p:nvPr/>
        </p:nvSpPr>
        <p:spPr bwMode="auto">
          <a:xfrm flipV="1">
            <a:off x="2649538" y="4838700"/>
            <a:ext cx="1587" cy="8731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u="none" dirty="0">
              <a:latin typeface="+mj-lt"/>
            </a:endParaRPr>
          </a:p>
        </p:txBody>
      </p:sp>
      <p:sp>
        <p:nvSpPr>
          <p:cNvPr id="112655" name="Line 24"/>
          <p:cNvSpPr>
            <a:spLocks noChangeShapeType="1"/>
          </p:cNvSpPr>
          <p:nvPr/>
        </p:nvSpPr>
        <p:spPr bwMode="auto">
          <a:xfrm flipV="1">
            <a:off x="5210175" y="4838700"/>
            <a:ext cx="1588" cy="8731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u="none" dirty="0">
              <a:latin typeface="+mj-lt"/>
            </a:endParaRPr>
          </a:p>
        </p:txBody>
      </p:sp>
      <p:sp>
        <p:nvSpPr>
          <p:cNvPr id="112656" name="Line 25"/>
          <p:cNvSpPr>
            <a:spLocks noChangeShapeType="1"/>
          </p:cNvSpPr>
          <p:nvPr/>
        </p:nvSpPr>
        <p:spPr bwMode="auto">
          <a:xfrm flipV="1">
            <a:off x="6489700" y="4838700"/>
            <a:ext cx="1588" cy="8731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u="none" dirty="0">
              <a:latin typeface="+mj-lt"/>
            </a:endParaRPr>
          </a:p>
        </p:txBody>
      </p:sp>
      <p:sp>
        <p:nvSpPr>
          <p:cNvPr id="112657" name="Rectangle 27"/>
          <p:cNvSpPr>
            <a:spLocks noChangeArrowheads="1"/>
          </p:cNvSpPr>
          <p:nvPr/>
        </p:nvSpPr>
        <p:spPr bwMode="auto">
          <a:xfrm>
            <a:off x="1057275" y="4697413"/>
            <a:ext cx="12824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u="none" dirty="0">
                <a:latin typeface="+mj-lt"/>
              </a:rPr>
              <a:t>0</a:t>
            </a:r>
            <a:endParaRPr lang="en-US" altLang="en-US" sz="1600" u="none" dirty="0">
              <a:latin typeface="+mj-lt"/>
            </a:endParaRPr>
          </a:p>
        </p:txBody>
      </p:sp>
      <p:sp>
        <p:nvSpPr>
          <p:cNvPr id="112658" name="Rectangle 28"/>
          <p:cNvSpPr>
            <a:spLocks noChangeArrowheads="1"/>
          </p:cNvSpPr>
          <p:nvPr/>
        </p:nvSpPr>
        <p:spPr bwMode="auto">
          <a:xfrm>
            <a:off x="1057275" y="3940175"/>
            <a:ext cx="12824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u="none" dirty="0">
                <a:latin typeface="+mj-lt"/>
              </a:rPr>
              <a:t>5</a:t>
            </a:r>
            <a:endParaRPr lang="en-US" altLang="en-US" sz="1600" u="none" dirty="0">
              <a:latin typeface="+mj-lt"/>
            </a:endParaRPr>
          </a:p>
        </p:txBody>
      </p:sp>
      <p:sp>
        <p:nvSpPr>
          <p:cNvPr id="112659" name="Rectangle 29"/>
          <p:cNvSpPr>
            <a:spLocks noChangeArrowheads="1"/>
          </p:cNvSpPr>
          <p:nvPr/>
        </p:nvSpPr>
        <p:spPr bwMode="auto">
          <a:xfrm>
            <a:off x="931863" y="3200400"/>
            <a:ext cx="25648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u="none" dirty="0">
                <a:latin typeface="+mj-lt"/>
              </a:rPr>
              <a:t>10</a:t>
            </a:r>
            <a:endParaRPr lang="en-US" altLang="en-US" sz="1600" u="none" dirty="0">
              <a:latin typeface="+mj-lt"/>
            </a:endParaRPr>
          </a:p>
        </p:txBody>
      </p:sp>
      <p:sp>
        <p:nvSpPr>
          <p:cNvPr id="112660" name="Rectangle 30"/>
          <p:cNvSpPr>
            <a:spLocks noChangeArrowheads="1"/>
          </p:cNvSpPr>
          <p:nvPr/>
        </p:nvSpPr>
        <p:spPr bwMode="auto">
          <a:xfrm>
            <a:off x="931863" y="2444750"/>
            <a:ext cx="25648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u="none" dirty="0">
                <a:latin typeface="+mj-lt"/>
              </a:rPr>
              <a:t>15</a:t>
            </a:r>
            <a:endParaRPr lang="en-US" altLang="en-US" sz="1600" u="none" dirty="0">
              <a:latin typeface="+mj-lt"/>
            </a:endParaRPr>
          </a:p>
        </p:txBody>
      </p:sp>
      <p:sp>
        <p:nvSpPr>
          <p:cNvPr id="112661" name="Rectangle 31"/>
          <p:cNvSpPr>
            <a:spLocks noChangeArrowheads="1"/>
          </p:cNvSpPr>
          <p:nvPr/>
        </p:nvSpPr>
        <p:spPr bwMode="auto">
          <a:xfrm>
            <a:off x="931863" y="1687513"/>
            <a:ext cx="25648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u="none" dirty="0">
                <a:latin typeface="+mj-lt"/>
              </a:rPr>
              <a:t>20</a:t>
            </a:r>
            <a:endParaRPr lang="en-US" altLang="en-US" sz="1600" u="none" dirty="0">
              <a:latin typeface="+mj-lt"/>
            </a:endParaRPr>
          </a:p>
        </p:txBody>
      </p:sp>
      <p:sp>
        <p:nvSpPr>
          <p:cNvPr id="112662" name="Rectangle 37"/>
          <p:cNvSpPr>
            <a:spLocks noChangeArrowheads="1"/>
          </p:cNvSpPr>
          <p:nvPr/>
        </p:nvSpPr>
        <p:spPr bwMode="auto">
          <a:xfrm rot="-5400000">
            <a:off x="-463712" y="3223340"/>
            <a:ext cx="2167260"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b="1" u="none" dirty="0">
                <a:latin typeface="+mj-lt"/>
              </a:rPr>
              <a:t>Bleeding incidence, %</a:t>
            </a:r>
            <a:endParaRPr lang="en-US" altLang="en-US" sz="1400" b="1" u="none" dirty="0">
              <a:latin typeface="+mj-lt"/>
            </a:endParaRPr>
          </a:p>
        </p:txBody>
      </p:sp>
      <p:sp>
        <p:nvSpPr>
          <p:cNvPr id="112663" name="Line 23"/>
          <p:cNvSpPr>
            <a:spLocks noChangeShapeType="1"/>
          </p:cNvSpPr>
          <p:nvPr/>
        </p:nvSpPr>
        <p:spPr bwMode="auto">
          <a:xfrm flipV="1">
            <a:off x="3929063" y="4838700"/>
            <a:ext cx="1587" cy="8731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u="none" dirty="0">
              <a:latin typeface="+mj-lt"/>
            </a:endParaRPr>
          </a:p>
        </p:txBody>
      </p:sp>
      <p:sp>
        <p:nvSpPr>
          <p:cNvPr id="112664" name="Text Box 92"/>
          <p:cNvSpPr txBox="1">
            <a:spLocks noChangeArrowheads="1"/>
          </p:cNvSpPr>
          <p:nvPr/>
        </p:nvSpPr>
        <p:spPr bwMode="auto">
          <a:xfrm>
            <a:off x="7693025" y="3398838"/>
            <a:ext cx="609600" cy="2746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1200" u="none" dirty="0">
                <a:latin typeface="+mj-lt"/>
              </a:rPr>
              <a:t>1.00</a:t>
            </a:r>
          </a:p>
        </p:txBody>
      </p:sp>
      <p:sp>
        <p:nvSpPr>
          <p:cNvPr id="112665" name="Text Box 103"/>
          <p:cNvSpPr txBox="1">
            <a:spLocks noChangeArrowheads="1"/>
          </p:cNvSpPr>
          <p:nvPr/>
        </p:nvSpPr>
        <p:spPr bwMode="auto">
          <a:xfrm rot="10800000">
            <a:off x="8250694" y="1671638"/>
            <a:ext cx="430887" cy="28289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600" b="1" u="none" dirty="0" smtClean="0">
                <a:latin typeface="+mj-lt"/>
              </a:rPr>
              <a:t>Ratio, edoxaban/warfarin</a:t>
            </a:r>
            <a:endParaRPr lang="en-US" altLang="en-US" sz="1600" b="1" u="none" dirty="0">
              <a:latin typeface="+mj-lt"/>
            </a:endParaRPr>
          </a:p>
        </p:txBody>
      </p:sp>
      <p:sp>
        <p:nvSpPr>
          <p:cNvPr id="112666" name="Text Box 105"/>
          <p:cNvSpPr txBox="1">
            <a:spLocks noChangeArrowheads="1"/>
          </p:cNvSpPr>
          <p:nvPr/>
        </p:nvSpPr>
        <p:spPr bwMode="auto">
          <a:xfrm>
            <a:off x="7693025" y="4014788"/>
            <a:ext cx="609600" cy="2746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1200" u="none" dirty="0">
                <a:latin typeface="+mj-lt"/>
              </a:rPr>
              <a:t>0.5</a:t>
            </a:r>
          </a:p>
        </p:txBody>
      </p:sp>
      <p:sp>
        <p:nvSpPr>
          <p:cNvPr id="112667" name="Text Box 107"/>
          <p:cNvSpPr txBox="1">
            <a:spLocks noChangeArrowheads="1"/>
          </p:cNvSpPr>
          <p:nvPr/>
        </p:nvSpPr>
        <p:spPr bwMode="auto">
          <a:xfrm>
            <a:off x="7672826" y="2779736"/>
            <a:ext cx="60960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1200" u="none" dirty="0">
                <a:latin typeface="+mj-lt"/>
              </a:rPr>
              <a:t> 1.5</a:t>
            </a:r>
          </a:p>
        </p:txBody>
      </p:sp>
      <p:sp>
        <p:nvSpPr>
          <p:cNvPr id="112668" name="Text Box 108"/>
          <p:cNvSpPr txBox="1">
            <a:spLocks noChangeArrowheads="1"/>
          </p:cNvSpPr>
          <p:nvPr/>
        </p:nvSpPr>
        <p:spPr bwMode="auto">
          <a:xfrm>
            <a:off x="7693025" y="2159000"/>
            <a:ext cx="60960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1200" u="none" dirty="0">
                <a:latin typeface="+mj-lt"/>
              </a:rPr>
              <a:t> 2.0</a:t>
            </a:r>
          </a:p>
        </p:txBody>
      </p:sp>
      <p:sp>
        <p:nvSpPr>
          <p:cNvPr id="112669" name="Text Box 113"/>
          <p:cNvSpPr txBox="1">
            <a:spLocks noChangeArrowheads="1"/>
          </p:cNvSpPr>
          <p:nvPr/>
        </p:nvSpPr>
        <p:spPr bwMode="auto">
          <a:xfrm>
            <a:off x="7735888" y="1568450"/>
            <a:ext cx="60960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1200" u="none" dirty="0">
                <a:latin typeface="+mj-lt"/>
              </a:rPr>
              <a:t>2.5</a:t>
            </a:r>
          </a:p>
        </p:txBody>
      </p:sp>
      <p:sp>
        <p:nvSpPr>
          <p:cNvPr id="112674" name="Rectangle 32"/>
          <p:cNvSpPr>
            <a:spLocks noChangeArrowheads="1"/>
          </p:cNvSpPr>
          <p:nvPr/>
        </p:nvSpPr>
        <p:spPr bwMode="auto">
          <a:xfrm>
            <a:off x="1446213" y="5086350"/>
            <a:ext cx="900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b="1" u="none" dirty="0">
                <a:latin typeface="+mj-lt"/>
              </a:rPr>
              <a:t>30 mg</a:t>
            </a:r>
            <a:r>
              <a:rPr lang="en-US" altLang="en-US" sz="1600" b="1" u="none" dirty="0" smtClean="0">
                <a:latin typeface="+mj-lt"/>
              </a:rPr>
              <a:t> od</a:t>
            </a:r>
            <a:endParaRPr lang="en-US" altLang="en-US" sz="1600" b="1" u="none" dirty="0">
              <a:latin typeface="+mj-lt"/>
            </a:endParaRPr>
          </a:p>
        </p:txBody>
      </p:sp>
      <p:sp>
        <p:nvSpPr>
          <p:cNvPr id="112675" name="Rectangle 9"/>
          <p:cNvSpPr>
            <a:spLocks noChangeArrowheads="1"/>
          </p:cNvSpPr>
          <p:nvPr/>
        </p:nvSpPr>
        <p:spPr bwMode="auto">
          <a:xfrm>
            <a:off x="1527175" y="3994150"/>
            <a:ext cx="685800" cy="846138"/>
          </a:xfrm>
          <a:prstGeom prst="rect">
            <a:avLst/>
          </a:prstGeom>
          <a:solidFill>
            <a:schemeClr val="tx2"/>
          </a:solidFill>
          <a:ln w="15875">
            <a:solidFill>
              <a:schemeClr val="tx1"/>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u="none" dirty="0">
              <a:latin typeface="+mj-lt"/>
            </a:endParaRPr>
          </a:p>
        </p:txBody>
      </p:sp>
      <p:sp>
        <p:nvSpPr>
          <p:cNvPr id="112676" name="Text Box 62"/>
          <p:cNvSpPr txBox="1">
            <a:spLocks noChangeArrowheads="1"/>
          </p:cNvSpPr>
          <p:nvPr/>
        </p:nvSpPr>
        <p:spPr bwMode="auto">
          <a:xfrm>
            <a:off x="1611313" y="10668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600" dirty="0">
              <a:latin typeface="+mj-lt"/>
            </a:endParaRPr>
          </a:p>
        </p:txBody>
      </p:sp>
      <p:sp>
        <p:nvSpPr>
          <p:cNvPr id="112677" name="Rectangle 34"/>
          <p:cNvSpPr>
            <a:spLocks noChangeArrowheads="1"/>
          </p:cNvSpPr>
          <p:nvPr/>
        </p:nvSpPr>
        <p:spPr bwMode="auto">
          <a:xfrm>
            <a:off x="4065588" y="5086350"/>
            <a:ext cx="1003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b="1" u="none" dirty="0">
                <a:latin typeface="+mj-lt"/>
              </a:rPr>
              <a:t>30 mg BID</a:t>
            </a:r>
          </a:p>
        </p:txBody>
      </p:sp>
      <p:sp>
        <p:nvSpPr>
          <p:cNvPr id="11307" name="Rectangle 11"/>
          <p:cNvSpPr>
            <a:spLocks noChangeArrowheads="1"/>
          </p:cNvSpPr>
          <p:nvPr/>
        </p:nvSpPr>
        <p:spPr bwMode="auto">
          <a:xfrm>
            <a:off x="4164013" y="3025775"/>
            <a:ext cx="685800" cy="1814513"/>
          </a:xfrm>
          <a:prstGeom prst="rect">
            <a:avLst/>
          </a:prstGeom>
          <a:solidFill>
            <a:schemeClr val="accent2"/>
          </a:solidFill>
          <a:ln w="15875">
            <a:solidFill>
              <a:schemeClr val="tx1"/>
            </a:solidFill>
            <a:miter lim="800000"/>
            <a:headEnd/>
            <a:tailEnd/>
          </a:ln>
        </p:spPr>
        <p:txBody>
          <a:bodyPr/>
          <a:lstStyle/>
          <a:p>
            <a:pPr algn="l">
              <a:defRPr/>
            </a:pPr>
            <a:endParaRPr lang="en-US" sz="1800" u="none" dirty="0">
              <a:latin typeface="+mj-lt"/>
            </a:endParaRPr>
          </a:p>
        </p:txBody>
      </p:sp>
      <p:sp>
        <p:nvSpPr>
          <p:cNvPr id="112679" name="Text Box 64"/>
          <p:cNvSpPr txBox="1">
            <a:spLocks noChangeArrowheads="1"/>
          </p:cNvSpPr>
          <p:nvPr/>
        </p:nvSpPr>
        <p:spPr bwMode="auto">
          <a:xfrm>
            <a:off x="4122738" y="10668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600" dirty="0">
              <a:latin typeface="+mj-lt"/>
            </a:endParaRPr>
          </a:p>
        </p:txBody>
      </p:sp>
      <p:sp>
        <p:nvSpPr>
          <p:cNvPr id="112680" name="Rectangle 35"/>
          <p:cNvSpPr>
            <a:spLocks noChangeArrowheads="1"/>
          </p:cNvSpPr>
          <p:nvPr/>
        </p:nvSpPr>
        <p:spPr bwMode="auto">
          <a:xfrm>
            <a:off x="5345113" y="5086350"/>
            <a:ext cx="1003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b="1" u="none" dirty="0">
                <a:latin typeface="+mj-lt"/>
              </a:rPr>
              <a:t>60 mg BID</a:t>
            </a:r>
          </a:p>
        </p:txBody>
      </p:sp>
      <p:sp>
        <p:nvSpPr>
          <p:cNvPr id="112681" name="Rectangle 12"/>
          <p:cNvSpPr>
            <a:spLocks noChangeArrowheads="1"/>
          </p:cNvSpPr>
          <p:nvPr/>
        </p:nvSpPr>
        <p:spPr bwMode="auto">
          <a:xfrm>
            <a:off x="5456238" y="1987550"/>
            <a:ext cx="685800" cy="2852738"/>
          </a:xfrm>
          <a:prstGeom prst="rect">
            <a:avLst/>
          </a:prstGeom>
          <a:solidFill>
            <a:schemeClr val="accent5"/>
          </a:solidFill>
          <a:ln w="15875">
            <a:solidFill>
              <a:schemeClr val="tx1"/>
            </a:solidFill>
            <a:miter lim="800000"/>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u="none" dirty="0">
              <a:latin typeface="+mj-lt"/>
            </a:endParaRPr>
          </a:p>
        </p:txBody>
      </p:sp>
      <p:sp>
        <p:nvSpPr>
          <p:cNvPr id="112682" name="Text Box 65"/>
          <p:cNvSpPr txBox="1">
            <a:spLocks noChangeArrowheads="1"/>
          </p:cNvSpPr>
          <p:nvPr/>
        </p:nvSpPr>
        <p:spPr bwMode="auto">
          <a:xfrm>
            <a:off x="5346700" y="10668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600" dirty="0">
              <a:latin typeface="+mj-lt"/>
            </a:endParaRPr>
          </a:p>
        </p:txBody>
      </p:sp>
      <p:sp>
        <p:nvSpPr>
          <p:cNvPr id="112683" name="Rectangle 33"/>
          <p:cNvSpPr>
            <a:spLocks noChangeArrowheads="1"/>
          </p:cNvSpPr>
          <p:nvPr/>
        </p:nvSpPr>
        <p:spPr bwMode="auto">
          <a:xfrm>
            <a:off x="2822575" y="5086350"/>
            <a:ext cx="900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b="1" u="none" dirty="0">
                <a:latin typeface="+mj-lt"/>
              </a:rPr>
              <a:t>60 mg</a:t>
            </a:r>
            <a:r>
              <a:rPr lang="en-US" altLang="en-US" sz="1600" b="1" u="none" dirty="0" smtClean="0">
                <a:latin typeface="+mj-lt"/>
              </a:rPr>
              <a:t> od</a:t>
            </a:r>
            <a:endParaRPr lang="en-US" altLang="en-US" sz="1600" b="1" u="none" dirty="0">
              <a:latin typeface="+mj-lt"/>
            </a:endParaRPr>
          </a:p>
        </p:txBody>
      </p:sp>
      <p:sp>
        <p:nvSpPr>
          <p:cNvPr id="11313" name="Rectangle 10"/>
          <p:cNvSpPr>
            <a:spLocks noChangeArrowheads="1"/>
          </p:cNvSpPr>
          <p:nvPr/>
        </p:nvSpPr>
        <p:spPr bwMode="auto">
          <a:xfrm>
            <a:off x="2895600" y="3748088"/>
            <a:ext cx="685800" cy="1092200"/>
          </a:xfrm>
          <a:prstGeom prst="rect">
            <a:avLst/>
          </a:prstGeom>
          <a:solidFill>
            <a:schemeClr val="accent2"/>
          </a:solidFill>
          <a:ln w="15875">
            <a:solidFill>
              <a:schemeClr val="tx1"/>
            </a:solidFill>
            <a:miter lim="800000"/>
            <a:headEnd/>
            <a:tailEnd/>
          </a:ln>
        </p:spPr>
        <p:txBody>
          <a:bodyPr/>
          <a:lstStyle/>
          <a:p>
            <a:pPr algn="l">
              <a:defRPr/>
            </a:pPr>
            <a:endParaRPr lang="en-US" sz="1800" u="none" dirty="0">
              <a:latin typeface="+mj-lt"/>
            </a:endParaRPr>
          </a:p>
        </p:txBody>
      </p:sp>
      <p:sp>
        <p:nvSpPr>
          <p:cNvPr id="112685" name="Text Box 69"/>
          <p:cNvSpPr txBox="1">
            <a:spLocks noChangeArrowheads="1"/>
          </p:cNvSpPr>
          <p:nvPr/>
        </p:nvSpPr>
        <p:spPr bwMode="auto">
          <a:xfrm>
            <a:off x="2860675" y="10668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600" dirty="0">
              <a:latin typeface="+mj-lt"/>
            </a:endParaRPr>
          </a:p>
        </p:txBody>
      </p:sp>
      <p:sp>
        <p:nvSpPr>
          <p:cNvPr id="112686" name="Line 26"/>
          <p:cNvSpPr>
            <a:spLocks noChangeShapeType="1"/>
          </p:cNvSpPr>
          <p:nvPr/>
        </p:nvSpPr>
        <p:spPr bwMode="auto">
          <a:xfrm flipV="1">
            <a:off x="7712075" y="4838700"/>
            <a:ext cx="1588" cy="87313"/>
          </a:xfrm>
          <a:prstGeom prst="line">
            <a:avLst/>
          </a:prstGeom>
          <a:noFill/>
          <a:ln w="0">
            <a:noFill/>
            <a:round/>
            <a:headEnd/>
            <a:tailEnd/>
          </a:ln>
          <a:extLst>
            <a:ext uri="{909E8E84-426E-40DD-AFC4-6F175D3DCCD1}">
              <a14:hiddenFill xmlns:a14="http://schemas.microsoft.com/office/drawing/2010/main">
                <a:noFill/>
              </a14:hiddenFill>
            </a:ext>
          </a:extLst>
        </p:spPr>
        <p:txBody>
          <a:bodyPr/>
          <a:lstStyle/>
          <a:p>
            <a:endParaRPr lang="en-US" b="1" u="none" dirty="0">
              <a:latin typeface="+mj-lt"/>
            </a:endParaRPr>
          </a:p>
        </p:txBody>
      </p:sp>
      <p:sp>
        <p:nvSpPr>
          <p:cNvPr id="112687" name="Rectangle 36"/>
          <p:cNvSpPr>
            <a:spLocks noChangeArrowheads="1"/>
          </p:cNvSpPr>
          <p:nvPr/>
        </p:nvSpPr>
        <p:spPr bwMode="auto">
          <a:xfrm>
            <a:off x="6638925" y="5086350"/>
            <a:ext cx="8259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b="1" u="none" dirty="0">
                <a:latin typeface="+mj-lt"/>
              </a:rPr>
              <a:t>Warfarin</a:t>
            </a:r>
          </a:p>
        </p:txBody>
      </p:sp>
      <p:sp>
        <p:nvSpPr>
          <p:cNvPr id="11317" name="Rectangle 13"/>
          <p:cNvSpPr>
            <a:spLocks noChangeArrowheads="1"/>
          </p:cNvSpPr>
          <p:nvPr/>
        </p:nvSpPr>
        <p:spPr bwMode="auto">
          <a:xfrm>
            <a:off x="6646863" y="3543940"/>
            <a:ext cx="685800" cy="1296987"/>
          </a:xfrm>
          <a:prstGeom prst="rect">
            <a:avLst/>
          </a:prstGeom>
          <a:solidFill>
            <a:schemeClr val="accent4"/>
          </a:solidFill>
          <a:ln w="15875">
            <a:solidFill>
              <a:schemeClr val="tx1"/>
            </a:solidFill>
            <a:miter lim="800000"/>
            <a:headEnd/>
            <a:tailEnd/>
          </a:ln>
        </p:spPr>
        <p:txBody>
          <a:bodyPr/>
          <a:lstStyle/>
          <a:p>
            <a:pPr algn="l">
              <a:defRPr/>
            </a:pPr>
            <a:endParaRPr lang="en-US" sz="1800" u="none" dirty="0">
              <a:latin typeface="+mj-lt"/>
            </a:endParaRPr>
          </a:p>
        </p:txBody>
      </p:sp>
      <p:sp>
        <p:nvSpPr>
          <p:cNvPr id="112689" name="Line 44"/>
          <p:cNvSpPr>
            <a:spLocks noChangeShapeType="1"/>
          </p:cNvSpPr>
          <p:nvPr/>
        </p:nvSpPr>
        <p:spPr bwMode="auto">
          <a:xfrm flipH="1">
            <a:off x="1074738" y="3563938"/>
            <a:ext cx="6710362"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319" name="Oval 86"/>
          <p:cNvSpPr>
            <a:spLocks noChangeArrowheads="1"/>
          </p:cNvSpPr>
          <p:nvPr/>
        </p:nvSpPr>
        <p:spPr bwMode="auto">
          <a:xfrm>
            <a:off x="2476500" y="2330450"/>
            <a:ext cx="2873375" cy="2747963"/>
          </a:xfrm>
          <a:prstGeom prst="ellipse">
            <a:avLst/>
          </a:pr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u="none" dirty="0">
              <a:latin typeface="+mj-lt"/>
            </a:endParaRPr>
          </a:p>
        </p:txBody>
      </p:sp>
      <p:sp>
        <p:nvSpPr>
          <p:cNvPr id="112691" name="Text Box 87"/>
          <p:cNvSpPr txBox="1">
            <a:spLocks noChangeArrowheads="1"/>
          </p:cNvSpPr>
          <p:nvPr/>
        </p:nvSpPr>
        <p:spPr bwMode="auto">
          <a:xfrm>
            <a:off x="1524000" y="4575175"/>
            <a:ext cx="75565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b="1" u="none" dirty="0">
                <a:solidFill>
                  <a:schemeClr val="bg1"/>
                </a:solidFill>
                <a:latin typeface="+mj-lt"/>
              </a:rPr>
              <a:t>13/235</a:t>
            </a:r>
          </a:p>
        </p:txBody>
      </p:sp>
      <p:sp>
        <p:nvSpPr>
          <p:cNvPr id="112692" name="Text Box 88"/>
          <p:cNvSpPr txBox="1">
            <a:spLocks noChangeArrowheads="1"/>
          </p:cNvSpPr>
          <p:nvPr/>
        </p:nvSpPr>
        <p:spPr bwMode="auto">
          <a:xfrm>
            <a:off x="2879725" y="4567238"/>
            <a:ext cx="755650" cy="2746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b="1" u="none" dirty="0">
                <a:solidFill>
                  <a:schemeClr val="bg1"/>
                </a:solidFill>
                <a:latin typeface="+mj-lt"/>
              </a:rPr>
              <a:t>17/234</a:t>
            </a:r>
          </a:p>
        </p:txBody>
      </p:sp>
      <p:sp>
        <p:nvSpPr>
          <p:cNvPr id="112693" name="Text Box 89"/>
          <p:cNvSpPr txBox="1">
            <a:spLocks noChangeArrowheads="1"/>
          </p:cNvSpPr>
          <p:nvPr/>
        </p:nvSpPr>
        <p:spPr bwMode="auto">
          <a:xfrm>
            <a:off x="4162425" y="4570413"/>
            <a:ext cx="755650" cy="2746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b="1" u="none" dirty="0">
                <a:solidFill>
                  <a:schemeClr val="bg1"/>
                </a:solidFill>
                <a:latin typeface="+mj-lt"/>
              </a:rPr>
              <a:t>31/244</a:t>
            </a:r>
          </a:p>
        </p:txBody>
      </p:sp>
      <p:sp>
        <p:nvSpPr>
          <p:cNvPr id="112694" name="Text Box 90"/>
          <p:cNvSpPr txBox="1">
            <a:spLocks noChangeArrowheads="1"/>
          </p:cNvSpPr>
          <p:nvPr/>
        </p:nvSpPr>
        <p:spPr bwMode="auto">
          <a:xfrm>
            <a:off x="5490192" y="4552950"/>
            <a:ext cx="755650"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b="1" u="none" dirty="0">
                <a:solidFill>
                  <a:schemeClr val="bg1"/>
                </a:solidFill>
                <a:latin typeface="+mj-lt"/>
              </a:rPr>
              <a:t>33/180</a:t>
            </a:r>
          </a:p>
        </p:txBody>
      </p:sp>
      <p:sp>
        <p:nvSpPr>
          <p:cNvPr id="112695" name="Text Box 91"/>
          <p:cNvSpPr txBox="1">
            <a:spLocks noChangeArrowheads="1"/>
          </p:cNvSpPr>
          <p:nvPr/>
        </p:nvSpPr>
        <p:spPr bwMode="auto">
          <a:xfrm>
            <a:off x="6669088" y="4567238"/>
            <a:ext cx="755650" cy="2746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200" b="1" u="none" dirty="0">
                <a:solidFill>
                  <a:schemeClr val="bg1"/>
                </a:solidFill>
                <a:latin typeface="+mj-lt"/>
              </a:rPr>
              <a:t>20/250</a:t>
            </a:r>
          </a:p>
        </p:txBody>
      </p:sp>
      <p:sp>
        <p:nvSpPr>
          <p:cNvPr id="112696" name="Line 93"/>
          <p:cNvSpPr>
            <a:spLocks noChangeShapeType="1"/>
          </p:cNvSpPr>
          <p:nvPr/>
        </p:nvSpPr>
        <p:spPr bwMode="auto">
          <a:xfrm>
            <a:off x="3222625" y="3575050"/>
            <a:ext cx="0" cy="1889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697" name="Line 94"/>
          <p:cNvSpPr>
            <a:spLocks noChangeShapeType="1"/>
          </p:cNvSpPr>
          <p:nvPr/>
        </p:nvSpPr>
        <p:spPr bwMode="auto">
          <a:xfrm flipV="1">
            <a:off x="3411538" y="3559175"/>
            <a:ext cx="115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698" name="Line 95"/>
          <p:cNvSpPr>
            <a:spLocks noChangeShapeType="1"/>
          </p:cNvSpPr>
          <p:nvPr/>
        </p:nvSpPr>
        <p:spPr bwMode="auto">
          <a:xfrm>
            <a:off x="3049588" y="3573463"/>
            <a:ext cx="361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699" name="Line 98"/>
          <p:cNvSpPr>
            <a:spLocks noChangeShapeType="1"/>
          </p:cNvSpPr>
          <p:nvPr/>
        </p:nvSpPr>
        <p:spPr bwMode="auto">
          <a:xfrm>
            <a:off x="1692275" y="3783013"/>
            <a:ext cx="361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700" name="Line 99"/>
          <p:cNvSpPr>
            <a:spLocks noChangeShapeType="1"/>
          </p:cNvSpPr>
          <p:nvPr/>
        </p:nvSpPr>
        <p:spPr bwMode="auto">
          <a:xfrm>
            <a:off x="1865313" y="3784600"/>
            <a:ext cx="0" cy="1889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701" name="Line 100"/>
          <p:cNvSpPr>
            <a:spLocks noChangeShapeType="1"/>
          </p:cNvSpPr>
          <p:nvPr/>
        </p:nvSpPr>
        <p:spPr bwMode="auto">
          <a:xfrm>
            <a:off x="4498975" y="2559050"/>
            <a:ext cx="0" cy="4921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702" name="Line 101"/>
          <p:cNvSpPr>
            <a:spLocks noChangeShapeType="1"/>
          </p:cNvSpPr>
          <p:nvPr/>
        </p:nvSpPr>
        <p:spPr bwMode="auto">
          <a:xfrm>
            <a:off x="4332288" y="2578100"/>
            <a:ext cx="361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703" name="Line 102"/>
          <p:cNvSpPr>
            <a:spLocks noChangeShapeType="1"/>
          </p:cNvSpPr>
          <p:nvPr/>
        </p:nvSpPr>
        <p:spPr bwMode="auto">
          <a:xfrm flipH="1">
            <a:off x="7751763" y="1484313"/>
            <a:ext cx="28575" cy="3367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704" name="Line 104"/>
          <p:cNvSpPr>
            <a:spLocks noChangeShapeType="1"/>
          </p:cNvSpPr>
          <p:nvPr/>
        </p:nvSpPr>
        <p:spPr bwMode="auto">
          <a:xfrm>
            <a:off x="7581923" y="4168775"/>
            <a:ext cx="1730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705" name="Line 106"/>
          <p:cNvSpPr>
            <a:spLocks noChangeShapeType="1"/>
          </p:cNvSpPr>
          <p:nvPr/>
        </p:nvSpPr>
        <p:spPr bwMode="auto">
          <a:xfrm>
            <a:off x="7588273" y="2941638"/>
            <a:ext cx="1730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706" name="Line 110"/>
          <p:cNvSpPr>
            <a:spLocks noChangeShapeType="1"/>
          </p:cNvSpPr>
          <p:nvPr/>
        </p:nvSpPr>
        <p:spPr bwMode="auto">
          <a:xfrm>
            <a:off x="7600002" y="2289175"/>
            <a:ext cx="1730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707" name="Line 111"/>
          <p:cNvSpPr>
            <a:spLocks noChangeShapeType="1"/>
          </p:cNvSpPr>
          <p:nvPr/>
        </p:nvSpPr>
        <p:spPr bwMode="auto">
          <a:xfrm>
            <a:off x="7609219" y="1701800"/>
            <a:ext cx="1730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708" name="Line 114"/>
          <p:cNvSpPr>
            <a:spLocks noChangeShapeType="1"/>
          </p:cNvSpPr>
          <p:nvPr/>
        </p:nvSpPr>
        <p:spPr bwMode="auto">
          <a:xfrm>
            <a:off x="5797550" y="1666875"/>
            <a:ext cx="0" cy="3460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709" name="Line 115"/>
          <p:cNvSpPr>
            <a:spLocks noChangeShapeType="1"/>
          </p:cNvSpPr>
          <p:nvPr/>
        </p:nvSpPr>
        <p:spPr bwMode="auto">
          <a:xfrm>
            <a:off x="5602288" y="1671638"/>
            <a:ext cx="3619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710" name="Text Box 121"/>
          <p:cNvSpPr txBox="1">
            <a:spLocks noChangeArrowheads="1"/>
          </p:cNvSpPr>
          <p:nvPr/>
        </p:nvSpPr>
        <p:spPr bwMode="auto">
          <a:xfrm>
            <a:off x="2032000" y="3659188"/>
            <a:ext cx="363538" cy="3667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800" u="none" dirty="0">
                <a:latin typeface="+mj-lt"/>
              </a:rPr>
              <a:t>*</a:t>
            </a:r>
          </a:p>
        </p:txBody>
      </p:sp>
      <p:sp>
        <p:nvSpPr>
          <p:cNvPr id="112711" name="Text Box 122"/>
          <p:cNvSpPr txBox="1">
            <a:spLocks noChangeArrowheads="1"/>
          </p:cNvSpPr>
          <p:nvPr/>
        </p:nvSpPr>
        <p:spPr bwMode="auto">
          <a:xfrm>
            <a:off x="3373438" y="3492500"/>
            <a:ext cx="363537" cy="3667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800" u="none" dirty="0">
                <a:latin typeface="+mj-lt"/>
              </a:rPr>
              <a:t>*</a:t>
            </a:r>
          </a:p>
        </p:txBody>
      </p:sp>
      <p:sp>
        <p:nvSpPr>
          <p:cNvPr id="112712" name="Text Box 123"/>
          <p:cNvSpPr txBox="1">
            <a:spLocks noChangeArrowheads="1"/>
          </p:cNvSpPr>
          <p:nvPr/>
        </p:nvSpPr>
        <p:spPr bwMode="auto">
          <a:xfrm>
            <a:off x="4724400" y="2419350"/>
            <a:ext cx="363538" cy="3667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800" u="none" dirty="0">
                <a:latin typeface="+mj-lt"/>
              </a:rPr>
              <a:t>*</a:t>
            </a:r>
          </a:p>
        </p:txBody>
      </p:sp>
      <p:sp>
        <p:nvSpPr>
          <p:cNvPr id="112713" name="Text Box 124"/>
          <p:cNvSpPr txBox="1">
            <a:spLocks noChangeArrowheads="1"/>
          </p:cNvSpPr>
          <p:nvPr/>
        </p:nvSpPr>
        <p:spPr bwMode="auto">
          <a:xfrm>
            <a:off x="5929313" y="1562100"/>
            <a:ext cx="363537" cy="3667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800" u="none" dirty="0">
                <a:latin typeface="+mj-lt"/>
              </a:rPr>
              <a:t>*</a:t>
            </a:r>
          </a:p>
        </p:txBody>
      </p:sp>
      <p:sp>
        <p:nvSpPr>
          <p:cNvPr id="76" name="Text Box 55"/>
          <p:cNvSpPr txBox="1">
            <a:spLocks noChangeArrowheads="1"/>
          </p:cNvSpPr>
          <p:nvPr/>
        </p:nvSpPr>
        <p:spPr bwMode="auto">
          <a:xfrm>
            <a:off x="0" y="6563056"/>
            <a:ext cx="8382000" cy="338554"/>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l">
              <a:spcBef>
                <a:spcPct val="50000"/>
              </a:spcBef>
              <a:defRPr/>
            </a:pPr>
            <a:r>
              <a:rPr lang="en-US" sz="1600" u="none" dirty="0">
                <a:latin typeface="+mj-lt"/>
                <a:cs typeface="Arial" pitchFamily="34" charset="0"/>
              </a:rPr>
              <a:t>Giugliano RP et al.</a:t>
            </a:r>
            <a:r>
              <a:rPr lang="en-US" sz="1600" u="none" dirty="0" smtClean="0">
                <a:latin typeface="+mj-lt"/>
                <a:cs typeface="Arial" pitchFamily="34" charset="0"/>
              </a:rPr>
              <a:t> ISTH 2009. Abstract OC-WE-003.</a:t>
            </a:r>
            <a:r>
              <a:rPr lang="en-US" sz="1600" u="none" baseline="30000" dirty="0" smtClean="0">
                <a:latin typeface="+mj-lt"/>
                <a:cs typeface="Arial" pitchFamily="34" charset="0"/>
              </a:rPr>
              <a:t>[23]</a:t>
            </a:r>
            <a:endParaRPr lang="en-US" sz="1600" u="none" dirty="0">
              <a:latin typeface="+mj-lt"/>
              <a:cs typeface="Arial" pitchFamily="34" charset="0"/>
            </a:endParaRPr>
          </a:p>
        </p:txBody>
      </p:sp>
    </p:spTree>
    <p:extLst>
      <p:ext uri="{BB962C8B-B14F-4D97-AF65-F5344CB8AC3E}">
        <p14:creationId xmlns:p14="http://schemas.microsoft.com/office/powerpoint/2010/main" val="148846477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a:spLocks noGrp="1"/>
          </p:cNvSpPr>
          <p:nvPr>
            <p:ph type="title"/>
          </p:nvPr>
        </p:nvSpPr>
        <p:spPr>
          <a:xfrm>
            <a:off x="331900" y="223131"/>
            <a:ext cx="7993234" cy="1143000"/>
          </a:xfrm>
        </p:spPr>
        <p:txBody>
          <a:bodyPr/>
          <a:lstStyle/>
          <a:p>
            <a:pPr>
              <a:lnSpc>
                <a:spcPct val="100000"/>
              </a:lnSpc>
            </a:pPr>
            <a:r>
              <a:rPr lang="en-US" altLang="en-US" sz="3200" b="1" dirty="0" smtClean="0">
                <a:ea typeface="ＭＳ Ｐゴシック" pitchFamily="34" charset="-128"/>
                <a:cs typeface="Arial" pitchFamily="34" charset="0"/>
              </a:rPr>
              <a:t>Edoxaban Phase 2 Dose Finding Study in AF</a:t>
            </a:r>
            <a:r>
              <a:rPr lang="en-US" altLang="en-US" sz="2800" b="1" dirty="0" smtClean="0">
                <a:ea typeface="ＭＳ Ｐゴシック" pitchFamily="34" charset="-128"/>
                <a:cs typeface="Arial" pitchFamily="34" charset="0"/>
              </a:rPr>
              <a:t/>
            </a:r>
            <a:br>
              <a:rPr lang="en-US" altLang="en-US" sz="2800" b="1" dirty="0" smtClean="0">
                <a:ea typeface="ＭＳ Ｐゴシック" pitchFamily="34" charset="-128"/>
                <a:cs typeface="Arial" pitchFamily="34" charset="0"/>
              </a:rPr>
            </a:br>
            <a:r>
              <a:rPr lang="en-US" altLang="en-US" sz="2800" b="1" i="1" dirty="0" smtClean="0">
                <a:ea typeface="ＭＳ Ｐゴシック" pitchFamily="34" charset="-128"/>
                <a:cs typeface="Arial" pitchFamily="34" charset="0"/>
              </a:rPr>
              <a:t>Exposure and Bleeding</a:t>
            </a:r>
          </a:p>
        </p:txBody>
      </p:sp>
      <p:sp>
        <p:nvSpPr>
          <p:cNvPr id="60" name="Freeform 4"/>
          <p:cNvSpPr>
            <a:spLocks/>
          </p:cNvSpPr>
          <p:nvPr/>
        </p:nvSpPr>
        <p:spPr bwMode="auto">
          <a:xfrm>
            <a:off x="1660523" y="1847814"/>
            <a:ext cx="1362077" cy="1847850"/>
          </a:xfrm>
          <a:custGeom>
            <a:avLst/>
            <a:gdLst>
              <a:gd name="T0" fmla="*/ 0 w 1362075"/>
              <a:gd name="T1" fmla="*/ 0 h 1847850"/>
              <a:gd name="T2" fmla="*/ 0 w 1362075"/>
              <a:gd name="T3" fmla="*/ 1847850 h 1847850"/>
              <a:gd name="T4" fmla="*/ 1362075 w 1362075"/>
              <a:gd name="T5" fmla="*/ 1847850 h 1847850"/>
              <a:gd name="T6" fmla="*/ 0 60000 65536"/>
              <a:gd name="T7" fmla="*/ 0 60000 65536"/>
              <a:gd name="T8" fmla="*/ 0 60000 65536"/>
              <a:gd name="T9" fmla="*/ 0 w 1362075"/>
              <a:gd name="T10" fmla="*/ 0 h 1847850"/>
              <a:gd name="T11" fmla="*/ 1362075 w 1362075"/>
              <a:gd name="T12" fmla="*/ 1847850 h 1847850"/>
            </a:gdLst>
            <a:ahLst/>
            <a:cxnLst>
              <a:cxn ang="T6">
                <a:pos x="T0" y="T1"/>
              </a:cxn>
              <a:cxn ang="T7">
                <a:pos x="T2" y="T3"/>
              </a:cxn>
              <a:cxn ang="T8">
                <a:pos x="T4" y="T5"/>
              </a:cxn>
            </a:cxnLst>
            <a:rect l="T9" t="T10" r="T11" b="T12"/>
            <a:pathLst>
              <a:path w="1362075" h="1847850">
                <a:moveTo>
                  <a:pt x="0" y="0"/>
                </a:moveTo>
                <a:lnTo>
                  <a:pt x="0" y="1847850"/>
                </a:lnTo>
                <a:lnTo>
                  <a:pt x="1362075" y="184785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cxnSp>
        <p:nvCxnSpPr>
          <p:cNvPr id="61" name="Straight Connector 9"/>
          <p:cNvCxnSpPr>
            <a:cxnSpLocks noChangeShapeType="1"/>
          </p:cNvCxnSpPr>
          <p:nvPr/>
        </p:nvCxnSpPr>
        <p:spPr bwMode="auto">
          <a:xfrm flipH="1">
            <a:off x="1576388" y="1854958"/>
            <a:ext cx="9144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2" name="Straight Connector 13"/>
          <p:cNvCxnSpPr>
            <a:cxnSpLocks noChangeShapeType="1"/>
          </p:cNvCxnSpPr>
          <p:nvPr/>
        </p:nvCxnSpPr>
        <p:spPr bwMode="auto">
          <a:xfrm flipH="1">
            <a:off x="1576388" y="2161742"/>
            <a:ext cx="9144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3" name="Straight Connector 14"/>
          <p:cNvCxnSpPr>
            <a:cxnSpLocks noChangeShapeType="1"/>
          </p:cNvCxnSpPr>
          <p:nvPr/>
        </p:nvCxnSpPr>
        <p:spPr bwMode="auto">
          <a:xfrm flipH="1">
            <a:off x="1576388" y="2468526"/>
            <a:ext cx="9144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4" name="Straight Connector 15"/>
          <p:cNvCxnSpPr>
            <a:cxnSpLocks noChangeShapeType="1"/>
          </p:cNvCxnSpPr>
          <p:nvPr/>
        </p:nvCxnSpPr>
        <p:spPr bwMode="auto">
          <a:xfrm flipH="1">
            <a:off x="1576388" y="2775310"/>
            <a:ext cx="9144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5" name="Straight Connector 16"/>
          <p:cNvCxnSpPr>
            <a:cxnSpLocks noChangeShapeType="1"/>
          </p:cNvCxnSpPr>
          <p:nvPr/>
        </p:nvCxnSpPr>
        <p:spPr bwMode="auto">
          <a:xfrm flipH="1">
            <a:off x="1576388" y="3082094"/>
            <a:ext cx="9144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6" name="Straight Connector 17"/>
          <p:cNvCxnSpPr>
            <a:cxnSpLocks noChangeShapeType="1"/>
          </p:cNvCxnSpPr>
          <p:nvPr/>
        </p:nvCxnSpPr>
        <p:spPr bwMode="auto">
          <a:xfrm flipH="1">
            <a:off x="1576388" y="3388878"/>
            <a:ext cx="9144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18"/>
          <p:cNvCxnSpPr>
            <a:cxnSpLocks noChangeShapeType="1"/>
          </p:cNvCxnSpPr>
          <p:nvPr/>
        </p:nvCxnSpPr>
        <p:spPr bwMode="auto">
          <a:xfrm flipH="1">
            <a:off x="1576388" y="3695664"/>
            <a:ext cx="9144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8" name="Straight Connector 21"/>
          <p:cNvCxnSpPr>
            <a:cxnSpLocks noChangeShapeType="1"/>
          </p:cNvCxnSpPr>
          <p:nvPr/>
        </p:nvCxnSpPr>
        <p:spPr bwMode="auto">
          <a:xfrm>
            <a:off x="1835944" y="3690902"/>
            <a:ext cx="0" cy="809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9" name="Straight Connector 23"/>
          <p:cNvCxnSpPr>
            <a:cxnSpLocks noChangeShapeType="1"/>
          </p:cNvCxnSpPr>
          <p:nvPr/>
        </p:nvCxnSpPr>
        <p:spPr bwMode="auto">
          <a:xfrm>
            <a:off x="2165471" y="3690902"/>
            <a:ext cx="0" cy="809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70" name="Straight Connector 24"/>
          <p:cNvCxnSpPr>
            <a:cxnSpLocks noChangeShapeType="1"/>
          </p:cNvCxnSpPr>
          <p:nvPr/>
        </p:nvCxnSpPr>
        <p:spPr bwMode="auto">
          <a:xfrm>
            <a:off x="2501701" y="3690902"/>
            <a:ext cx="0" cy="809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71" name="Straight Connector 25"/>
          <p:cNvCxnSpPr>
            <a:cxnSpLocks noChangeShapeType="1"/>
          </p:cNvCxnSpPr>
          <p:nvPr/>
        </p:nvCxnSpPr>
        <p:spPr bwMode="auto">
          <a:xfrm>
            <a:off x="2847456" y="3690902"/>
            <a:ext cx="0" cy="809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29"/>
          <p:cNvCxnSpPr/>
          <p:nvPr/>
        </p:nvCxnSpPr>
        <p:spPr bwMode="auto">
          <a:xfrm flipV="1">
            <a:off x="1836738" y="2986052"/>
            <a:ext cx="0" cy="366712"/>
          </a:xfrm>
          <a:prstGeom prst="line">
            <a:avLst/>
          </a:prstGeom>
          <a:noFill/>
          <a:ln w="19050" cap="flat" cmpd="sng" algn="ctr">
            <a:solidFill>
              <a:schemeClr val="accent5"/>
            </a:solidFill>
            <a:prstDash val="solid"/>
            <a:round/>
            <a:headEnd type="none" w="med" len="med"/>
            <a:tailEnd type="none" w="med" len="med"/>
          </a:ln>
          <a:effectLst/>
        </p:spPr>
      </p:cxnSp>
      <p:cxnSp>
        <p:nvCxnSpPr>
          <p:cNvPr id="31" name="Straight Connector 30"/>
          <p:cNvCxnSpPr/>
          <p:nvPr/>
        </p:nvCxnSpPr>
        <p:spPr bwMode="auto">
          <a:xfrm flipH="1">
            <a:off x="1800225" y="2986052"/>
            <a:ext cx="71438" cy="0"/>
          </a:xfrm>
          <a:prstGeom prst="line">
            <a:avLst/>
          </a:prstGeom>
          <a:noFill/>
          <a:ln w="19050" cap="flat" cmpd="sng" algn="ctr">
            <a:solidFill>
              <a:schemeClr val="accent5"/>
            </a:solidFill>
            <a:prstDash val="solid"/>
            <a:round/>
            <a:headEnd type="none" w="med" len="med"/>
            <a:tailEnd type="none" w="med" len="med"/>
          </a:ln>
          <a:effectLst/>
        </p:spPr>
      </p:cxnSp>
      <p:cxnSp>
        <p:nvCxnSpPr>
          <p:cNvPr id="32" name="Straight Connector 31"/>
          <p:cNvCxnSpPr/>
          <p:nvPr/>
        </p:nvCxnSpPr>
        <p:spPr bwMode="auto">
          <a:xfrm flipH="1">
            <a:off x="1800225" y="3351177"/>
            <a:ext cx="71438" cy="0"/>
          </a:xfrm>
          <a:prstGeom prst="line">
            <a:avLst/>
          </a:prstGeom>
          <a:noFill/>
          <a:ln w="19050" cap="flat" cmpd="sng" algn="ctr">
            <a:solidFill>
              <a:schemeClr val="accent5"/>
            </a:solidFill>
            <a:prstDash val="solid"/>
            <a:round/>
            <a:headEnd type="none" w="med" len="med"/>
            <a:tailEnd type="none" w="med" len="med"/>
          </a:ln>
          <a:effectLst/>
        </p:spPr>
      </p:cxnSp>
      <p:sp>
        <p:nvSpPr>
          <p:cNvPr id="33" name="Rectangle 32"/>
          <p:cNvSpPr/>
          <p:nvPr/>
        </p:nvSpPr>
        <p:spPr bwMode="auto">
          <a:xfrm>
            <a:off x="1757363" y="3106702"/>
            <a:ext cx="157162" cy="107950"/>
          </a:xfrm>
          <a:prstGeom prst="rect">
            <a:avLst/>
          </a:prstGeom>
          <a:noFill/>
          <a:ln w="9525">
            <a:solidFill>
              <a:schemeClr val="accent5"/>
            </a:solidFill>
            <a:round/>
            <a:headEnd/>
            <a:tailEnd/>
          </a:ln>
        </p:spPr>
        <p:txBody>
          <a:bodyPr wrap="none" anchor="ctr"/>
          <a:lstStyle/>
          <a:p>
            <a:pPr>
              <a:defRPr/>
            </a:pPr>
            <a:endParaRPr lang="en-US" sz="3200" u="none" dirty="0">
              <a:latin typeface="+mj-lt"/>
            </a:endParaRPr>
          </a:p>
        </p:txBody>
      </p:sp>
      <p:cxnSp>
        <p:nvCxnSpPr>
          <p:cNvPr id="34" name="Straight Connector 33"/>
          <p:cNvCxnSpPr/>
          <p:nvPr/>
        </p:nvCxnSpPr>
        <p:spPr bwMode="auto">
          <a:xfrm flipH="1">
            <a:off x="1757363" y="3178139"/>
            <a:ext cx="157162" cy="0"/>
          </a:xfrm>
          <a:prstGeom prst="line">
            <a:avLst/>
          </a:prstGeom>
          <a:noFill/>
          <a:ln w="12700" cap="flat" cmpd="sng" algn="ctr">
            <a:solidFill>
              <a:schemeClr val="accent5"/>
            </a:solidFill>
            <a:prstDash val="solid"/>
            <a:round/>
            <a:headEnd type="none" w="med" len="med"/>
            <a:tailEnd type="none" w="med" len="med"/>
          </a:ln>
          <a:effectLst/>
        </p:spPr>
      </p:cxnSp>
      <p:grpSp>
        <p:nvGrpSpPr>
          <p:cNvPr id="35" name="Group 31"/>
          <p:cNvGrpSpPr>
            <a:grpSpLocks/>
          </p:cNvGrpSpPr>
          <p:nvPr/>
        </p:nvGrpSpPr>
        <p:grpSpPr bwMode="auto">
          <a:xfrm>
            <a:off x="2128838" y="2211352"/>
            <a:ext cx="71437" cy="758825"/>
            <a:chOff x="2464147" y="2162572"/>
            <a:chExt cx="71437" cy="366712"/>
          </a:xfrm>
        </p:grpSpPr>
        <p:cxnSp>
          <p:nvCxnSpPr>
            <p:cNvPr id="57" name="Straight Connector 35"/>
            <p:cNvCxnSpPr>
              <a:cxnSpLocks noChangeShapeType="1"/>
            </p:cNvCxnSpPr>
            <p:nvPr/>
          </p:nvCxnSpPr>
          <p:spPr bwMode="auto">
            <a:xfrm flipV="1">
              <a:off x="2499865" y="2162572"/>
              <a:ext cx="0" cy="366712"/>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cxnSp>
          <p:nvCxnSpPr>
            <p:cNvPr id="58" name="Straight Connector 36"/>
            <p:cNvCxnSpPr>
              <a:cxnSpLocks noChangeShapeType="1"/>
            </p:cNvCxnSpPr>
            <p:nvPr/>
          </p:nvCxnSpPr>
          <p:spPr bwMode="auto">
            <a:xfrm flipH="1">
              <a:off x="2464147" y="2162572"/>
              <a:ext cx="71437" cy="0"/>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cxnSp>
          <p:nvCxnSpPr>
            <p:cNvPr id="59" name="Straight Connector 37"/>
            <p:cNvCxnSpPr>
              <a:cxnSpLocks noChangeShapeType="1"/>
            </p:cNvCxnSpPr>
            <p:nvPr/>
          </p:nvCxnSpPr>
          <p:spPr bwMode="auto">
            <a:xfrm flipH="1">
              <a:off x="2464147" y="2528238"/>
              <a:ext cx="71437" cy="0"/>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grpSp>
      <p:sp>
        <p:nvSpPr>
          <p:cNvPr id="36" name="Rectangle 38"/>
          <p:cNvSpPr>
            <a:spLocks noChangeArrowheads="1"/>
          </p:cNvSpPr>
          <p:nvPr/>
        </p:nvSpPr>
        <p:spPr bwMode="auto">
          <a:xfrm>
            <a:off x="2085975" y="2505039"/>
            <a:ext cx="157163" cy="200025"/>
          </a:xfrm>
          <a:prstGeom prst="rect">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u="none" dirty="0">
              <a:latin typeface="+mj-lt"/>
            </a:endParaRPr>
          </a:p>
        </p:txBody>
      </p:sp>
      <p:cxnSp>
        <p:nvCxnSpPr>
          <p:cNvPr id="37" name="Straight Connector 39"/>
          <p:cNvCxnSpPr>
            <a:cxnSpLocks noChangeShapeType="1"/>
          </p:cNvCxnSpPr>
          <p:nvPr/>
        </p:nvCxnSpPr>
        <p:spPr bwMode="auto">
          <a:xfrm flipH="1">
            <a:off x="2085975" y="2636802"/>
            <a:ext cx="157163" cy="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grpSp>
        <p:nvGrpSpPr>
          <p:cNvPr id="38" name="Group 41"/>
          <p:cNvGrpSpPr>
            <a:grpSpLocks/>
          </p:cNvGrpSpPr>
          <p:nvPr/>
        </p:nvGrpSpPr>
        <p:grpSpPr bwMode="auto">
          <a:xfrm>
            <a:off x="2465388" y="2705064"/>
            <a:ext cx="71437" cy="490538"/>
            <a:chOff x="2464147" y="2162572"/>
            <a:chExt cx="71437" cy="366712"/>
          </a:xfrm>
        </p:grpSpPr>
        <p:cxnSp>
          <p:nvCxnSpPr>
            <p:cNvPr id="54" name="Straight Connector 53"/>
            <p:cNvCxnSpPr/>
            <p:nvPr/>
          </p:nvCxnSpPr>
          <p:spPr bwMode="auto">
            <a:xfrm flipV="1">
              <a:off x="2499072" y="2162572"/>
              <a:ext cx="0" cy="366712"/>
            </a:xfrm>
            <a:prstGeom prst="line">
              <a:avLst/>
            </a:prstGeom>
            <a:noFill/>
            <a:ln w="19050" cap="flat" cmpd="sng" algn="ctr">
              <a:solidFill>
                <a:schemeClr val="accent5"/>
              </a:solidFill>
              <a:prstDash val="solid"/>
              <a:round/>
              <a:headEnd type="none" w="med" len="med"/>
              <a:tailEnd type="none" w="med" len="med"/>
            </a:ln>
            <a:effectLst/>
          </p:spPr>
        </p:cxnSp>
        <p:cxnSp>
          <p:nvCxnSpPr>
            <p:cNvPr id="55" name="Straight Connector 54"/>
            <p:cNvCxnSpPr/>
            <p:nvPr/>
          </p:nvCxnSpPr>
          <p:spPr bwMode="auto">
            <a:xfrm flipH="1">
              <a:off x="2464147" y="2162572"/>
              <a:ext cx="71437" cy="0"/>
            </a:xfrm>
            <a:prstGeom prst="line">
              <a:avLst/>
            </a:prstGeom>
            <a:noFill/>
            <a:ln w="19050" cap="flat" cmpd="sng" algn="ctr">
              <a:solidFill>
                <a:schemeClr val="accent5"/>
              </a:solidFill>
              <a:prstDash val="solid"/>
              <a:round/>
              <a:headEnd type="none" w="med" len="med"/>
              <a:tailEnd type="none" w="med" len="med"/>
            </a:ln>
            <a:effectLst/>
          </p:spPr>
        </p:cxnSp>
        <p:cxnSp>
          <p:nvCxnSpPr>
            <p:cNvPr id="56" name="Straight Connector 55"/>
            <p:cNvCxnSpPr/>
            <p:nvPr/>
          </p:nvCxnSpPr>
          <p:spPr bwMode="auto">
            <a:xfrm flipH="1">
              <a:off x="2464147" y="2528097"/>
              <a:ext cx="71437" cy="0"/>
            </a:xfrm>
            <a:prstGeom prst="line">
              <a:avLst/>
            </a:prstGeom>
            <a:noFill/>
            <a:ln w="19050" cap="flat" cmpd="sng" algn="ctr">
              <a:solidFill>
                <a:schemeClr val="accent5"/>
              </a:solidFill>
              <a:prstDash val="solid"/>
              <a:round/>
              <a:headEnd type="none" w="med" len="med"/>
              <a:tailEnd type="none" w="med" len="med"/>
            </a:ln>
            <a:effectLst/>
          </p:spPr>
        </p:cxnSp>
      </p:grpSp>
      <p:sp>
        <p:nvSpPr>
          <p:cNvPr id="39" name="Rectangle 38"/>
          <p:cNvSpPr/>
          <p:nvPr/>
        </p:nvSpPr>
        <p:spPr bwMode="auto">
          <a:xfrm>
            <a:off x="2422525" y="2897152"/>
            <a:ext cx="157163" cy="127000"/>
          </a:xfrm>
          <a:prstGeom prst="rect">
            <a:avLst/>
          </a:prstGeom>
          <a:noFill/>
          <a:ln w="9525">
            <a:solidFill>
              <a:schemeClr val="accent5"/>
            </a:solidFill>
            <a:round/>
            <a:headEnd/>
            <a:tailEnd/>
          </a:ln>
        </p:spPr>
        <p:txBody>
          <a:bodyPr wrap="none" anchor="ctr"/>
          <a:lstStyle/>
          <a:p>
            <a:pPr>
              <a:defRPr/>
            </a:pPr>
            <a:endParaRPr lang="en-US" sz="3200" u="none" dirty="0">
              <a:latin typeface="+mj-lt"/>
            </a:endParaRPr>
          </a:p>
        </p:txBody>
      </p:sp>
      <p:cxnSp>
        <p:nvCxnSpPr>
          <p:cNvPr id="40" name="Straight Connector 39"/>
          <p:cNvCxnSpPr/>
          <p:nvPr/>
        </p:nvCxnSpPr>
        <p:spPr bwMode="auto">
          <a:xfrm flipH="1">
            <a:off x="2422525" y="2986052"/>
            <a:ext cx="157163" cy="0"/>
          </a:xfrm>
          <a:prstGeom prst="line">
            <a:avLst/>
          </a:prstGeom>
          <a:noFill/>
          <a:ln w="12700" cap="flat" cmpd="sng" algn="ctr">
            <a:solidFill>
              <a:schemeClr val="accent5"/>
            </a:solidFill>
            <a:prstDash val="solid"/>
            <a:round/>
            <a:headEnd type="none" w="med" len="med"/>
            <a:tailEnd type="none" w="med" len="med"/>
          </a:ln>
          <a:effectLst/>
        </p:spPr>
      </p:cxnSp>
      <p:grpSp>
        <p:nvGrpSpPr>
          <p:cNvPr id="41" name="Group 47"/>
          <p:cNvGrpSpPr>
            <a:grpSpLocks/>
          </p:cNvGrpSpPr>
          <p:nvPr/>
        </p:nvGrpSpPr>
        <p:grpSpPr bwMode="auto">
          <a:xfrm>
            <a:off x="2811463" y="1960527"/>
            <a:ext cx="71437" cy="644525"/>
            <a:chOff x="2464147" y="2162572"/>
            <a:chExt cx="71437" cy="366712"/>
          </a:xfrm>
        </p:grpSpPr>
        <p:cxnSp>
          <p:nvCxnSpPr>
            <p:cNvPr id="51" name="Straight Connector 48"/>
            <p:cNvCxnSpPr>
              <a:cxnSpLocks noChangeShapeType="1"/>
            </p:cNvCxnSpPr>
            <p:nvPr/>
          </p:nvCxnSpPr>
          <p:spPr bwMode="auto">
            <a:xfrm flipV="1">
              <a:off x="2499865" y="2162572"/>
              <a:ext cx="0" cy="366712"/>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cxnSp>
          <p:nvCxnSpPr>
            <p:cNvPr id="52" name="Straight Connector 49"/>
            <p:cNvCxnSpPr>
              <a:cxnSpLocks noChangeShapeType="1"/>
            </p:cNvCxnSpPr>
            <p:nvPr/>
          </p:nvCxnSpPr>
          <p:spPr bwMode="auto">
            <a:xfrm flipH="1">
              <a:off x="2464147" y="2162572"/>
              <a:ext cx="71437" cy="0"/>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cxnSp>
          <p:nvCxnSpPr>
            <p:cNvPr id="53" name="Straight Connector 50"/>
            <p:cNvCxnSpPr>
              <a:cxnSpLocks noChangeShapeType="1"/>
            </p:cNvCxnSpPr>
            <p:nvPr/>
          </p:nvCxnSpPr>
          <p:spPr bwMode="auto">
            <a:xfrm flipH="1">
              <a:off x="2464147" y="2528238"/>
              <a:ext cx="71437" cy="0"/>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grpSp>
      <p:sp>
        <p:nvSpPr>
          <p:cNvPr id="42" name="Rectangle 51"/>
          <p:cNvSpPr>
            <a:spLocks noChangeArrowheads="1"/>
          </p:cNvSpPr>
          <p:nvPr/>
        </p:nvSpPr>
        <p:spPr bwMode="auto">
          <a:xfrm>
            <a:off x="2768600" y="2182777"/>
            <a:ext cx="157163" cy="168275"/>
          </a:xfrm>
          <a:prstGeom prst="rect">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u="none" dirty="0">
              <a:latin typeface="+mj-lt"/>
            </a:endParaRPr>
          </a:p>
        </p:txBody>
      </p:sp>
      <p:cxnSp>
        <p:nvCxnSpPr>
          <p:cNvPr id="43" name="Straight Connector 52"/>
          <p:cNvCxnSpPr>
            <a:cxnSpLocks noChangeShapeType="1"/>
          </p:cNvCxnSpPr>
          <p:nvPr/>
        </p:nvCxnSpPr>
        <p:spPr bwMode="auto">
          <a:xfrm flipH="1">
            <a:off x="2768600" y="2330414"/>
            <a:ext cx="157163" cy="0"/>
          </a:xfrm>
          <a:prstGeom prst="line">
            <a:avLst/>
          </a:prstGeom>
          <a:noFill/>
          <a:ln w="12700" algn="ctr">
            <a:solidFill>
              <a:srgbClr val="053854"/>
            </a:solidFill>
            <a:round/>
            <a:headEnd/>
            <a:tailEnd/>
          </a:ln>
          <a:extLst>
            <a:ext uri="{909E8E84-426E-40DD-AFC4-6F175D3DCCD1}">
              <a14:hiddenFill xmlns:a14="http://schemas.microsoft.com/office/drawing/2010/main">
                <a:noFill/>
              </a14:hiddenFill>
            </a:ext>
          </a:extLst>
        </p:spPr>
      </p:cxnSp>
      <p:sp>
        <p:nvSpPr>
          <p:cNvPr id="44" name="TextBox 94215"/>
          <p:cNvSpPr txBox="1">
            <a:spLocks noChangeArrowheads="1"/>
          </p:cNvSpPr>
          <p:nvPr/>
        </p:nvSpPr>
        <p:spPr bwMode="auto">
          <a:xfrm>
            <a:off x="1195581" y="1709702"/>
            <a:ext cx="439544"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spcAft>
                <a:spcPts val="1000"/>
              </a:spcAft>
              <a:buFontTx/>
              <a:buNone/>
            </a:pPr>
            <a:r>
              <a:rPr lang="en-US" altLang="en-US" sz="1200" u="none" dirty="0">
                <a:latin typeface="+mj-lt"/>
              </a:rPr>
              <a:t>300</a:t>
            </a:r>
          </a:p>
          <a:p>
            <a:pPr algn="r" eaLnBrk="1" hangingPunct="1">
              <a:spcBef>
                <a:spcPct val="0"/>
              </a:spcBef>
              <a:spcAft>
                <a:spcPts val="1000"/>
              </a:spcAft>
              <a:buFontTx/>
              <a:buNone/>
            </a:pPr>
            <a:r>
              <a:rPr lang="en-US" altLang="en-US" sz="1200" u="none" dirty="0">
                <a:latin typeface="+mj-lt"/>
              </a:rPr>
              <a:t>250</a:t>
            </a:r>
          </a:p>
          <a:p>
            <a:pPr algn="r" eaLnBrk="1" hangingPunct="1">
              <a:spcBef>
                <a:spcPct val="0"/>
              </a:spcBef>
              <a:spcAft>
                <a:spcPts val="1000"/>
              </a:spcAft>
              <a:buFontTx/>
              <a:buNone/>
            </a:pPr>
            <a:r>
              <a:rPr lang="en-US" altLang="en-US" sz="1200" u="none" dirty="0">
                <a:latin typeface="+mj-lt"/>
              </a:rPr>
              <a:t>200</a:t>
            </a:r>
          </a:p>
          <a:p>
            <a:pPr algn="r" eaLnBrk="1" hangingPunct="1">
              <a:spcBef>
                <a:spcPct val="0"/>
              </a:spcBef>
              <a:spcAft>
                <a:spcPts val="1000"/>
              </a:spcAft>
              <a:buFontTx/>
              <a:buNone/>
            </a:pPr>
            <a:r>
              <a:rPr lang="en-US" altLang="en-US" sz="1200" u="none" dirty="0">
                <a:latin typeface="+mj-lt"/>
              </a:rPr>
              <a:t>150</a:t>
            </a:r>
          </a:p>
          <a:p>
            <a:pPr algn="r" eaLnBrk="1" hangingPunct="1">
              <a:spcBef>
                <a:spcPct val="0"/>
              </a:spcBef>
              <a:spcAft>
                <a:spcPts val="1000"/>
              </a:spcAft>
              <a:buFontTx/>
              <a:buNone/>
            </a:pPr>
            <a:r>
              <a:rPr lang="en-US" altLang="en-US" sz="1200" u="none" dirty="0">
                <a:latin typeface="+mj-lt"/>
              </a:rPr>
              <a:t>100</a:t>
            </a:r>
          </a:p>
          <a:p>
            <a:pPr algn="r" eaLnBrk="1" hangingPunct="1">
              <a:spcBef>
                <a:spcPct val="0"/>
              </a:spcBef>
              <a:spcAft>
                <a:spcPts val="1000"/>
              </a:spcAft>
              <a:buFontTx/>
              <a:buNone/>
            </a:pPr>
            <a:r>
              <a:rPr lang="en-US" altLang="en-US" sz="1200" u="none" dirty="0">
                <a:latin typeface="+mj-lt"/>
              </a:rPr>
              <a:t>50</a:t>
            </a:r>
          </a:p>
          <a:p>
            <a:pPr algn="r" eaLnBrk="1" hangingPunct="1">
              <a:spcBef>
                <a:spcPct val="0"/>
              </a:spcBef>
              <a:spcAft>
                <a:spcPts val="1000"/>
              </a:spcAft>
              <a:buFontTx/>
              <a:buNone/>
            </a:pPr>
            <a:r>
              <a:rPr lang="en-US" altLang="en-US" sz="1200" u="none" dirty="0">
                <a:latin typeface="+mj-lt"/>
              </a:rPr>
              <a:t>0</a:t>
            </a:r>
          </a:p>
        </p:txBody>
      </p:sp>
      <p:sp>
        <p:nvSpPr>
          <p:cNvPr id="45" name="Rectangle 94218"/>
          <p:cNvSpPr>
            <a:spLocks noChangeArrowheads="1"/>
          </p:cNvSpPr>
          <p:nvPr/>
        </p:nvSpPr>
        <p:spPr bwMode="auto">
          <a:xfrm rot="16200000">
            <a:off x="153194" y="2602463"/>
            <a:ext cx="1847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b="1" u="none" dirty="0">
                <a:latin typeface="+mj-lt"/>
              </a:rPr>
              <a:t>ng/mL</a:t>
            </a:r>
            <a:endParaRPr lang="en-US" altLang="en-US" sz="3600" b="1" u="none" dirty="0">
              <a:latin typeface="+mj-lt"/>
            </a:endParaRPr>
          </a:p>
        </p:txBody>
      </p:sp>
      <p:sp>
        <p:nvSpPr>
          <p:cNvPr id="46" name="Rectangle 94221"/>
          <p:cNvSpPr>
            <a:spLocks noChangeArrowheads="1"/>
          </p:cNvSpPr>
          <p:nvPr/>
        </p:nvSpPr>
        <p:spPr bwMode="auto">
          <a:xfrm>
            <a:off x="1650404" y="3733764"/>
            <a:ext cx="372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200" b="1" u="none" dirty="0">
                <a:latin typeface="+mj-lt"/>
              </a:rPr>
              <a:t>30</a:t>
            </a:r>
            <a:r>
              <a:rPr lang="en-US" altLang="en-US" sz="1200" b="1" u="none" dirty="0" smtClean="0">
                <a:latin typeface="+mj-lt"/>
              </a:rPr>
              <a:t/>
            </a:r>
            <a:br>
              <a:rPr lang="en-US" altLang="en-US" sz="1200" b="1" u="none" dirty="0" smtClean="0">
                <a:latin typeface="+mj-lt"/>
              </a:rPr>
            </a:br>
            <a:r>
              <a:rPr lang="en-US" altLang="en-US" sz="1200" b="1" u="none" dirty="0" smtClean="0">
                <a:latin typeface="+mj-lt"/>
              </a:rPr>
              <a:t>od</a:t>
            </a:r>
            <a:endParaRPr lang="en-US" altLang="en-US" sz="1200" b="1" u="none" dirty="0">
              <a:latin typeface="+mj-lt"/>
            </a:endParaRPr>
          </a:p>
        </p:txBody>
      </p:sp>
      <p:sp>
        <p:nvSpPr>
          <p:cNvPr id="47" name="Rectangle 175"/>
          <p:cNvSpPr>
            <a:spLocks noChangeArrowheads="1"/>
          </p:cNvSpPr>
          <p:nvPr/>
        </p:nvSpPr>
        <p:spPr bwMode="auto">
          <a:xfrm>
            <a:off x="1970286" y="3733764"/>
            <a:ext cx="372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200" b="1" u="none" dirty="0">
                <a:latin typeface="+mj-lt"/>
              </a:rPr>
              <a:t>60</a:t>
            </a:r>
            <a:r>
              <a:rPr lang="en-US" altLang="en-US" sz="1200" b="1" u="none" dirty="0" smtClean="0">
                <a:latin typeface="+mj-lt"/>
              </a:rPr>
              <a:t/>
            </a:r>
            <a:br>
              <a:rPr lang="en-US" altLang="en-US" sz="1200" b="1" u="none" dirty="0" smtClean="0">
                <a:latin typeface="+mj-lt"/>
              </a:rPr>
            </a:br>
            <a:r>
              <a:rPr lang="en-US" altLang="en-US" sz="1200" b="1" u="none" dirty="0" smtClean="0">
                <a:latin typeface="+mj-lt"/>
              </a:rPr>
              <a:t>od</a:t>
            </a:r>
            <a:endParaRPr lang="en-US" altLang="en-US" sz="1200" b="1" u="none" dirty="0">
              <a:latin typeface="+mj-lt"/>
            </a:endParaRPr>
          </a:p>
        </p:txBody>
      </p:sp>
      <p:sp>
        <p:nvSpPr>
          <p:cNvPr id="48" name="Rectangle 176"/>
          <p:cNvSpPr>
            <a:spLocks noChangeArrowheads="1"/>
          </p:cNvSpPr>
          <p:nvPr/>
        </p:nvSpPr>
        <p:spPr bwMode="auto">
          <a:xfrm>
            <a:off x="2283669" y="3733764"/>
            <a:ext cx="449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200" b="1" u="none" dirty="0">
                <a:latin typeface="+mj-lt"/>
              </a:rPr>
              <a:t>30</a:t>
            </a:r>
            <a:br>
              <a:rPr lang="en-US" altLang="en-US" sz="1200" b="1" u="none" dirty="0">
                <a:latin typeface="+mj-lt"/>
              </a:rPr>
            </a:br>
            <a:r>
              <a:rPr lang="en-US" altLang="en-US" sz="1200" b="1" u="none" dirty="0">
                <a:latin typeface="+mj-lt"/>
              </a:rPr>
              <a:t>BID</a:t>
            </a:r>
          </a:p>
        </p:txBody>
      </p:sp>
      <p:sp>
        <p:nvSpPr>
          <p:cNvPr id="49" name="Rectangle 177"/>
          <p:cNvSpPr>
            <a:spLocks noChangeArrowheads="1"/>
          </p:cNvSpPr>
          <p:nvPr/>
        </p:nvSpPr>
        <p:spPr bwMode="auto">
          <a:xfrm>
            <a:off x="2627364" y="3733764"/>
            <a:ext cx="449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200" b="1" u="none" dirty="0">
                <a:latin typeface="+mj-lt"/>
              </a:rPr>
              <a:t>60</a:t>
            </a:r>
            <a:br>
              <a:rPr lang="en-US" altLang="en-US" sz="1200" b="1" u="none" dirty="0">
                <a:latin typeface="+mj-lt"/>
              </a:rPr>
            </a:br>
            <a:r>
              <a:rPr lang="en-US" altLang="en-US" sz="1200" b="1" u="none" dirty="0">
                <a:latin typeface="+mj-lt"/>
              </a:rPr>
              <a:t>BID</a:t>
            </a:r>
          </a:p>
        </p:txBody>
      </p:sp>
      <p:sp>
        <p:nvSpPr>
          <p:cNvPr id="50" name="Rectangle 190"/>
          <p:cNvSpPr>
            <a:spLocks noChangeArrowheads="1"/>
          </p:cNvSpPr>
          <p:nvPr/>
        </p:nvSpPr>
        <p:spPr bwMode="auto">
          <a:xfrm>
            <a:off x="1969039" y="1501739"/>
            <a:ext cx="5549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400" b="1" u="none" dirty="0">
                <a:latin typeface="+mj-lt"/>
              </a:rPr>
              <a:t>C</a:t>
            </a:r>
            <a:r>
              <a:rPr lang="en-US" altLang="en-US" sz="1400" b="1" u="none" baseline="-25000" dirty="0">
                <a:latin typeface="+mj-lt"/>
              </a:rPr>
              <a:t>max</a:t>
            </a:r>
          </a:p>
        </p:txBody>
      </p:sp>
      <p:sp>
        <p:nvSpPr>
          <p:cNvPr id="161" name="Rettangolo 164"/>
          <p:cNvSpPr>
            <a:spLocks noChangeArrowheads="1"/>
          </p:cNvSpPr>
          <p:nvPr/>
        </p:nvSpPr>
        <p:spPr bwMode="auto">
          <a:xfrm>
            <a:off x="1981200" y="2000214"/>
            <a:ext cx="685800" cy="2209800"/>
          </a:xfrm>
          <a:prstGeom prst="rect">
            <a:avLst/>
          </a:prstGeom>
          <a:noFill/>
          <a:ln w="28575">
            <a:solidFill>
              <a:srgbClr val="0A6FA7"/>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it-IT" altLang="en-US" u="none" dirty="0">
              <a:latin typeface="+mj-lt"/>
            </a:endParaRPr>
          </a:p>
        </p:txBody>
      </p:sp>
      <p:sp>
        <p:nvSpPr>
          <p:cNvPr id="73" name="Freeform 53"/>
          <p:cNvSpPr>
            <a:spLocks/>
          </p:cNvSpPr>
          <p:nvPr/>
        </p:nvSpPr>
        <p:spPr bwMode="auto">
          <a:xfrm>
            <a:off x="4222750" y="1847814"/>
            <a:ext cx="1362075" cy="1847850"/>
          </a:xfrm>
          <a:custGeom>
            <a:avLst/>
            <a:gdLst>
              <a:gd name="T0" fmla="*/ 0 w 1362075"/>
              <a:gd name="T1" fmla="*/ 0 h 1847850"/>
              <a:gd name="T2" fmla="*/ 0 w 1362075"/>
              <a:gd name="T3" fmla="*/ 1847850 h 1847850"/>
              <a:gd name="T4" fmla="*/ 1362075 w 1362075"/>
              <a:gd name="T5" fmla="*/ 1847850 h 1847850"/>
              <a:gd name="T6" fmla="*/ 0 60000 65536"/>
              <a:gd name="T7" fmla="*/ 0 60000 65536"/>
              <a:gd name="T8" fmla="*/ 0 60000 65536"/>
              <a:gd name="T9" fmla="*/ 0 w 1362075"/>
              <a:gd name="T10" fmla="*/ 0 h 1847850"/>
              <a:gd name="T11" fmla="*/ 1362075 w 1362075"/>
              <a:gd name="T12" fmla="*/ 1847850 h 1847850"/>
            </a:gdLst>
            <a:ahLst/>
            <a:cxnLst>
              <a:cxn ang="T6">
                <a:pos x="T0" y="T1"/>
              </a:cxn>
              <a:cxn ang="T7">
                <a:pos x="T2" y="T3"/>
              </a:cxn>
              <a:cxn ang="T8">
                <a:pos x="T4" y="T5"/>
              </a:cxn>
            </a:cxnLst>
            <a:rect l="T9" t="T10" r="T11" b="T12"/>
            <a:pathLst>
              <a:path w="1362075" h="1847850">
                <a:moveTo>
                  <a:pt x="0" y="0"/>
                </a:moveTo>
                <a:lnTo>
                  <a:pt x="0" y="1847850"/>
                </a:lnTo>
                <a:lnTo>
                  <a:pt x="1362075" y="184785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cxnSp>
        <p:nvCxnSpPr>
          <p:cNvPr id="74" name="Straight Connector 54"/>
          <p:cNvCxnSpPr>
            <a:cxnSpLocks noChangeShapeType="1"/>
          </p:cNvCxnSpPr>
          <p:nvPr/>
        </p:nvCxnSpPr>
        <p:spPr bwMode="auto">
          <a:xfrm flipH="1">
            <a:off x="4138613" y="2031964"/>
            <a:ext cx="90487"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75" name="Straight Connector 56"/>
          <p:cNvCxnSpPr>
            <a:cxnSpLocks noChangeShapeType="1"/>
          </p:cNvCxnSpPr>
          <p:nvPr/>
        </p:nvCxnSpPr>
        <p:spPr bwMode="auto">
          <a:xfrm flipH="1">
            <a:off x="4138613" y="2503452"/>
            <a:ext cx="90487"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76" name="Straight Connector 58"/>
          <p:cNvCxnSpPr>
            <a:cxnSpLocks noChangeShapeType="1"/>
          </p:cNvCxnSpPr>
          <p:nvPr/>
        </p:nvCxnSpPr>
        <p:spPr bwMode="auto">
          <a:xfrm flipH="1">
            <a:off x="4138613" y="2974939"/>
            <a:ext cx="90487"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77" name="Straight Connector 59"/>
          <p:cNvCxnSpPr>
            <a:cxnSpLocks noChangeShapeType="1"/>
          </p:cNvCxnSpPr>
          <p:nvPr/>
        </p:nvCxnSpPr>
        <p:spPr bwMode="auto">
          <a:xfrm flipH="1">
            <a:off x="4138613" y="3446427"/>
            <a:ext cx="90487"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78" name="Straight Connector 61"/>
          <p:cNvCxnSpPr>
            <a:cxnSpLocks noChangeShapeType="1"/>
          </p:cNvCxnSpPr>
          <p:nvPr/>
        </p:nvCxnSpPr>
        <p:spPr bwMode="auto">
          <a:xfrm>
            <a:off x="4397375" y="3690902"/>
            <a:ext cx="0" cy="809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79" name="Straight Connector 62"/>
          <p:cNvCxnSpPr>
            <a:cxnSpLocks noChangeShapeType="1"/>
          </p:cNvCxnSpPr>
          <p:nvPr/>
        </p:nvCxnSpPr>
        <p:spPr bwMode="auto">
          <a:xfrm>
            <a:off x="4727575" y="3690902"/>
            <a:ext cx="0" cy="809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0" name="Straight Connector 63"/>
          <p:cNvCxnSpPr>
            <a:cxnSpLocks noChangeShapeType="1"/>
          </p:cNvCxnSpPr>
          <p:nvPr/>
        </p:nvCxnSpPr>
        <p:spPr bwMode="auto">
          <a:xfrm>
            <a:off x="5062538" y="3690902"/>
            <a:ext cx="0" cy="809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1" name="Straight Connector 64"/>
          <p:cNvCxnSpPr>
            <a:cxnSpLocks noChangeShapeType="1"/>
          </p:cNvCxnSpPr>
          <p:nvPr/>
        </p:nvCxnSpPr>
        <p:spPr bwMode="auto">
          <a:xfrm>
            <a:off x="5408613" y="3690902"/>
            <a:ext cx="0" cy="809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nvGrpSpPr>
          <p:cNvPr id="82" name="Group 33"/>
          <p:cNvGrpSpPr>
            <a:grpSpLocks/>
          </p:cNvGrpSpPr>
          <p:nvPr/>
        </p:nvGrpSpPr>
        <p:grpSpPr bwMode="auto">
          <a:xfrm>
            <a:off x="4362450" y="3352764"/>
            <a:ext cx="71438" cy="269875"/>
            <a:chOff x="4362543" y="2941240"/>
            <a:chExt cx="71437" cy="366712"/>
          </a:xfrm>
        </p:grpSpPr>
        <p:cxnSp>
          <p:nvCxnSpPr>
            <p:cNvPr id="110" name="Straight Connector 109"/>
            <p:cNvCxnSpPr/>
            <p:nvPr/>
          </p:nvCxnSpPr>
          <p:spPr bwMode="auto">
            <a:xfrm flipV="1">
              <a:off x="4397468" y="2941240"/>
              <a:ext cx="0" cy="366712"/>
            </a:xfrm>
            <a:prstGeom prst="line">
              <a:avLst/>
            </a:prstGeom>
            <a:noFill/>
            <a:ln w="19050" cap="flat" cmpd="sng" algn="ctr">
              <a:solidFill>
                <a:schemeClr val="accent5"/>
              </a:solidFill>
              <a:prstDash val="solid"/>
              <a:round/>
              <a:headEnd type="none" w="med" len="med"/>
              <a:tailEnd type="none" w="med" len="med"/>
            </a:ln>
            <a:effectLst/>
          </p:spPr>
        </p:cxnSp>
        <p:cxnSp>
          <p:nvCxnSpPr>
            <p:cNvPr id="111" name="Straight Connector 110"/>
            <p:cNvCxnSpPr/>
            <p:nvPr/>
          </p:nvCxnSpPr>
          <p:spPr bwMode="auto">
            <a:xfrm flipH="1">
              <a:off x="4362543" y="2941240"/>
              <a:ext cx="71437" cy="0"/>
            </a:xfrm>
            <a:prstGeom prst="line">
              <a:avLst/>
            </a:prstGeom>
            <a:noFill/>
            <a:ln w="19050" cap="flat" cmpd="sng" algn="ctr">
              <a:solidFill>
                <a:schemeClr val="accent5"/>
              </a:solidFill>
              <a:prstDash val="solid"/>
              <a:round/>
              <a:headEnd type="none" w="med" len="med"/>
              <a:tailEnd type="none" w="med" len="med"/>
            </a:ln>
            <a:effectLst/>
          </p:spPr>
        </p:cxnSp>
        <p:cxnSp>
          <p:nvCxnSpPr>
            <p:cNvPr id="112" name="Straight Connector 111"/>
            <p:cNvCxnSpPr/>
            <p:nvPr/>
          </p:nvCxnSpPr>
          <p:spPr bwMode="auto">
            <a:xfrm flipH="1">
              <a:off x="4362543" y="3307952"/>
              <a:ext cx="71437" cy="0"/>
            </a:xfrm>
            <a:prstGeom prst="line">
              <a:avLst/>
            </a:prstGeom>
            <a:noFill/>
            <a:ln w="19050" cap="flat" cmpd="sng" algn="ctr">
              <a:solidFill>
                <a:schemeClr val="accent5"/>
              </a:solidFill>
              <a:prstDash val="solid"/>
              <a:round/>
              <a:headEnd type="none" w="med" len="med"/>
              <a:tailEnd type="none" w="med" len="med"/>
            </a:ln>
            <a:effectLst/>
          </p:spPr>
        </p:cxnSp>
      </p:grpSp>
      <p:sp>
        <p:nvSpPr>
          <p:cNvPr id="83" name="Rectangle 82"/>
          <p:cNvSpPr/>
          <p:nvPr/>
        </p:nvSpPr>
        <p:spPr bwMode="auto">
          <a:xfrm>
            <a:off x="4319588" y="3467064"/>
            <a:ext cx="157162" cy="79375"/>
          </a:xfrm>
          <a:prstGeom prst="rect">
            <a:avLst/>
          </a:prstGeom>
          <a:noFill/>
          <a:ln w="9525">
            <a:solidFill>
              <a:schemeClr val="accent5"/>
            </a:solidFill>
            <a:round/>
            <a:headEnd/>
            <a:tailEnd/>
          </a:ln>
        </p:spPr>
        <p:txBody>
          <a:bodyPr wrap="none" anchor="ctr"/>
          <a:lstStyle/>
          <a:p>
            <a:pPr>
              <a:defRPr/>
            </a:pPr>
            <a:endParaRPr lang="en-US" sz="3200" u="none" dirty="0">
              <a:latin typeface="+mj-lt"/>
            </a:endParaRPr>
          </a:p>
        </p:txBody>
      </p:sp>
      <p:cxnSp>
        <p:nvCxnSpPr>
          <p:cNvPr id="84" name="Straight Connector 83"/>
          <p:cNvCxnSpPr/>
          <p:nvPr/>
        </p:nvCxnSpPr>
        <p:spPr bwMode="auto">
          <a:xfrm flipH="1">
            <a:off x="4319588" y="3521039"/>
            <a:ext cx="157162" cy="0"/>
          </a:xfrm>
          <a:prstGeom prst="line">
            <a:avLst/>
          </a:prstGeom>
          <a:noFill/>
          <a:ln w="12700" cap="flat" cmpd="sng" algn="ctr">
            <a:solidFill>
              <a:schemeClr val="accent5"/>
            </a:solidFill>
            <a:prstDash val="solid"/>
            <a:round/>
            <a:headEnd type="none" w="med" len="med"/>
            <a:tailEnd type="none" w="med" len="med"/>
          </a:ln>
          <a:effectLst/>
        </p:spPr>
      </p:cxnSp>
      <p:grpSp>
        <p:nvGrpSpPr>
          <p:cNvPr id="85" name="Group 70"/>
          <p:cNvGrpSpPr>
            <a:grpSpLocks/>
          </p:cNvGrpSpPr>
          <p:nvPr/>
        </p:nvGrpSpPr>
        <p:grpSpPr bwMode="auto">
          <a:xfrm>
            <a:off x="4691063" y="2705064"/>
            <a:ext cx="71437" cy="647700"/>
            <a:chOff x="2464147" y="2162572"/>
            <a:chExt cx="71437" cy="366712"/>
          </a:xfrm>
        </p:grpSpPr>
        <p:cxnSp>
          <p:nvCxnSpPr>
            <p:cNvPr id="107" name="Straight Connector 71"/>
            <p:cNvCxnSpPr>
              <a:cxnSpLocks noChangeShapeType="1"/>
            </p:cNvCxnSpPr>
            <p:nvPr/>
          </p:nvCxnSpPr>
          <p:spPr bwMode="auto">
            <a:xfrm flipV="1">
              <a:off x="2499865" y="2162572"/>
              <a:ext cx="0" cy="366712"/>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cxnSp>
          <p:nvCxnSpPr>
            <p:cNvPr id="108" name="Straight Connector 72"/>
            <p:cNvCxnSpPr>
              <a:cxnSpLocks noChangeShapeType="1"/>
            </p:cNvCxnSpPr>
            <p:nvPr/>
          </p:nvCxnSpPr>
          <p:spPr bwMode="auto">
            <a:xfrm flipH="1">
              <a:off x="2464147" y="2162572"/>
              <a:ext cx="71437" cy="0"/>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cxnSp>
          <p:nvCxnSpPr>
            <p:cNvPr id="109" name="Straight Connector 73"/>
            <p:cNvCxnSpPr>
              <a:cxnSpLocks noChangeShapeType="1"/>
            </p:cNvCxnSpPr>
            <p:nvPr/>
          </p:nvCxnSpPr>
          <p:spPr bwMode="auto">
            <a:xfrm flipH="1">
              <a:off x="2464147" y="2528238"/>
              <a:ext cx="71437" cy="0"/>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grpSp>
      <p:sp>
        <p:nvSpPr>
          <p:cNvPr id="86" name="Rectangle 74"/>
          <p:cNvSpPr>
            <a:spLocks noChangeArrowheads="1"/>
          </p:cNvSpPr>
          <p:nvPr/>
        </p:nvSpPr>
        <p:spPr bwMode="auto">
          <a:xfrm>
            <a:off x="4648200" y="2967002"/>
            <a:ext cx="157163" cy="190500"/>
          </a:xfrm>
          <a:prstGeom prst="rect">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u="none" dirty="0">
              <a:latin typeface="+mj-lt"/>
            </a:endParaRPr>
          </a:p>
        </p:txBody>
      </p:sp>
      <p:cxnSp>
        <p:nvCxnSpPr>
          <p:cNvPr id="87" name="Straight Connector 75"/>
          <p:cNvCxnSpPr>
            <a:cxnSpLocks noChangeShapeType="1"/>
          </p:cNvCxnSpPr>
          <p:nvPr/>
        </p:nvCxnSpPr>
        <p:spPr bwMode="auto">
          <a:xfrm flipH="1">
            <a:off x="4648200" y="3092414"/>
            <a:ext cx="157163" cy="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grpSp>
        <p:nvGrpSpPr>
          <p:cNvPr id="88" name="Group 76"/>
          <p:cNvGrpSpPr>
            <a:grpSpLocks/>
          </p:cNvGrpSpPr>
          <p:nvPr/>
        </p:nvGrpSpPr>
        <p:grpSpPr bwMode="auto">
          <a:xfrm>
            <a:off x="5027613" y="2705064"/>
            <a:ext cx="71437" cy="701675"/>
            <a:chOff x="2464147" y="2162572"/>
            <a:chExt cx="71437" cy="366712"/>
          </a:xfrm>
        </p:grpSpPr>
        <p:cxnSp>
          <p:nvCxnSpPr>
            <p:cNvPr id="104" name="Straight Connector 103"/>
            <p:cNvCxnSpPr/>
            <p:nvPr/>
          </p:nvCxnSpPr>
          <p:spPr bwMode="auto">
            <a:xfrm flipV="1">
              <a:off x="2499072" y="2162572"/>
              <a:ext cx="0" cy="366712"/>
            </a:xfrm>
            <a:prstGeom prst="line">
              <a:avLst/>
            </a:prstGeom>
            <a:noFill/>
            <a:ln w="19050" cap="flat" cmpd="sng" algn="ctr">
              <a:solidFill>
                <a:schemeClr val="accent5"/>
              </a:solidFill>
              <a:prstDash val="solid"/>
              <a:round/>
              <a:headEnd type="none" w="med" len="med"/>
              <a:tailEnd type="none" w="med" len="med"/>
            </a:ln>
            <a:effectLst/>
          </p:spPr>
        </p:cxnSp>
        <p:cxnSp>
          <p:nvCxnSpPr>
            <p:cNvPr id="105" name="Straight Connector 104"/>
            <p:cNvCxnSpPr/>
            <p:nvPr/>
          </p:nvCxnSpPr>
          <p:spPr bwMode="auto">
            <a:xfrm flipH="1">
              <a:off x="2464147" y="2162572"/>
              <a:ext cx="71437" cy="0"/>
            </a:xfrm>
            <a:prstGeom prst="line">
              <a:avLst/>
            </a:prstGeom>
            <a:noFill/>
            <a:ln w="19050" cap="flat" cmpd="sng" algn="ctr">
              <a:solidFill>
                <a:schemeClr val="accent5"/>
              </a:solidFill>
              <a:prstDash val="solid"/>
              <a:round/>
              <a:headEnd type="none" w="med" len="med"/>
              <a:tailEnd type="none" w="med" len="med"/>
            </a:ln>
            <a:effectLst/>
          </p:spPr>
        </p:cxnSp>
        <p:cxnSp>
          <p:nvCxnSpPr>
            <p:cNvPr id="106" name="Straight Connector 105"/>
            <p:cNvCxnSpPr/>
            <p:nvPr/>
          </p:nvCxnSpPr>
          <p:spPr bwMode="auto">
            <a:xfrm flipH="1">
              <a:off x="2464147" y="2528455"/>
              <a:ext cx="71437" cy="0"/>
            </a:xfrm>
            <a:prstGeom prst="line">
              <a:avLst/>
            </a:prstGeom>
            <a:noFill/>
            <a:ln w="19050" cap="flat" cmpd="sng" algn="ctr">
              <a:solidFill>
                <a:schemeClr val="accent5"/>
              </a:solidFill>
              <a:prstDash val="solid"/>
              <a:round/>
              <a:headEnd type="none" w="med" len="med"/>
              <a:tailEnd type="none" w="med" len="med"/>
            </a:ln>
            <a:effectLst/>
          </p:spPr>
        </p:cxnSp>
      </p:grpSp>
      <p:sp>
        <p:nvSpPr>
          <p:cNvPr id="89" name="Rectangle 88"/>
          <p:cNvSpPr/>
          <p:nvPr/>
        </p:nvSpPr>
        <p:spPr bwMode="auto">
          <a:xfrm>
            <a:off x="4984750" y="2960652"/>
            <a:ext cx="157163" cy="177800"/>
          </a:xfrm>
          <a:prstGeom prst="rect">
            <a:avLst/>
          </a:prstGeom>
          <a:noFill/>
          <a:ln w="9525">
            <a:solidFill>
              <a:schemeClr val="accent5"/>
            </a:solidFill>
            <a:round/>
            <a:headEnd/>
            <a:tailEnd/>
          </a:ln>
        </p:spPr>
        <p:txBody>
          <a:bodyPr wrap="none" anchor="ctr"/>
          <a:lstStyle/>
          <a:p>
            <a:pPr>
              <a:defRPr/>
            </a:pPr>
            <a:endParaRPr lang="en-US" sz="3200" u="none" dirty="0">
              <a:latin typeface="+mj-lt"/>
            </a:endParaRPr>
          </a:p>
        </p:txBody>
      </p:sp>
      <p:cxnSp>
        <p:nvCxnSpPr>
          <p:cNvPr id="90" name="Straight Connector 89"/>
          <p:cNvCxnSpPr/>
          <p:nvPr/>
        </p:nvCxnSpPr>
        <p:spPr bwMode="auto">
          <a:xfrm flipH="1">
            <a:off x="4984750" y="3106702"/>
            <a:ext cx="157163" cy="0"/>
          </a:xfrm>
          <a:prstGeom prst="line">
            <a:avLst/>
          </a:prstGeom>
          <a:noFill/>
          <a:ln w="12700" cap="flat" cmpd="sng" algn="ctr">
            <a:solidFill>
              <a:schemeClr val="accent5"/>
            </a:solidFill>
            <a:prstDash val="solid"/>
            <a:round/>
            <a:headEnd type="none" w="med" len="med"/>
            <a:tailEnd type="none" w="med" len="med"/>
          </a:ln>
          <a:effectLst/>
        </p:spPr>
      </p:cxnSp>
      <p:grpSp>
        <p:nvGrpSpPr>
          <p:cNvPr id="91" name="Group 82"/>
          <p:cNvGrpSpPr>
            <a:grpSpLocks/>
          </p:cNvGrpSpPr>
          <p:nvPr/>
        </p:nvGrpSpPr>
        <p:grpSpPr bwMode="auto">
          <a:xfrm>
            <a:off x="5373688" y="1885914"/>
            <a:ext cx="71437" cy="801688"/>
            <a:chOff x="2464147" y="2162572"/>
            <a:chExt cx="71437" cy="366712"/>
          </a:xfrm>
        </p:grpSpPr>
        <p:cxnSp>
          <p:nvCxnSpPr>
            <p:cNvPr id="101" name="Straight Connector 83"/>
            <p:cNvCxnSpPr>
              <a:cxnSpLocks noChangeShapeType="1"/>
            </p:cNvCxnSpPr>
            <p:nvPr/>
          </p:nvCxnSpPr>
          <p:spPr bwMode="auto">
            <a:xfrm flipV="1">
              <a:off x="2499865" y="2162572"/>
              <a:ext cx="0" cy="366712"/>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cxnSp>
          <p:nvCxnSpPr>
            <p:cNvPr id="102" name="Straight Connector 84"/>
            <p:cNvCxnSpPr>
              <a:cxnSpLocks noChangeShapeType="1"/>
            </p:cNvCxnSpPr>
            <p:nvPr/>
          </p:nvCxnSpPr>
          <p:spPr bwMode="auto">
            <a:xfrm flipH="1">
              <a:off x="2464147" y="2162572"/>
              <a:ext cx="71437" cy="0"/>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cxnSp>
          <p:nvCxnSpPr>
            <p:cNvPr id="103" name="Straight Connector 85"/>
            <p:cNvCxnSpPr>
              <a:cxnSpLocks noChangeShapeType="1"/>
            </p:cNvCxnSpPr>
            <p:nvPr/>
          </p:nvCxnSpPr>
          <p:spPr bwMode="auto">
            <a:xfrm flipH="1">
              <a:off x="2464147" y="2528238"/>
              <a:ext cx="71437" cy="0"/>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grpSp>
      <p:sp>
        <p:nvSpPr>
          <p:cNvPr id="92" name="Rectangle 86"/>
          <p:cNvSpPr>
            <a:spLocks noChangeArrowheads="1"/>
          </p:cNvSpPr>
          <p:nvPr/>
        </p:nvSpPr>
        <p:spPr bwMode="auto">
          <a:xfrm>
            <a:off x="5330825" y="2182777"/>
            <a:ext cx="157163" cy="200025"/>
          </a:xfrm>
          <a:prstGeom prst="rect">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u="none" dirty="0">
              <a:latin typeface="+mj-lt"/>
            </a:endParaRPr>
          </a:p>
        </p:txBody>
      </p:sp>
      <p:cxnSp>
        <p:nvCxnSpPr>
          <p:cNvPr id="93" name="Straight Connector 87"/>
          <p:cNvCxnSpPr>
            <a:cxnSpLocks noChangeShapeType="1"/>
          </p:cNvCxnSpPr>
          <p:nvPr/>
        </p:nvCxnSpPr>
        <p:spPr bwMode="auto">
          <a:xfrm flipH="1">
            <a:off x="5330825" y="2355814"/>
            <a:ext cx="157163" cy="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sp>
        <p:nvSpPr>
          <p:cNvPr id="94" name="Rectangle 178"/>
          <p:cNvSpPr>
            <a:spLocks noChangeArrowheads="1"/>
          </p:cNvSpPr>
          <p:nvPr/>
        </p:nvSpPr>
        <p:spPr bwMode="auto">
          <a:xfrm>
            <a:off x="4218979" y="3733764"/>
            <a:ext cx="372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200" b="1" u="none" dirty="0">
                <a:latin typeface="+mj-lt"/>
              </a:rPr>
              <a:t>30</a:t>
            </a:r>
            <a:r>
              <a:rPr lang="en-US" altLang="en-US" sz="1200" b="1" u="none" dirty="0" smtClean="0">
                <a:latin typeface="+mj-lt"/>
              </a:rPr>
              <a:t/>
            </a:r>
            <a:br>
              <a:rPr lang="en-US" altLang="en-US" sz="1200" b="1" u="none" dirty="0" smtClean="0">
                <a:latin typeface="+mj-lt"/>
              </a:rPr>
            </a:br>
            <a:r>
              <a:rPr lang="en-US" altLang="en-US" sz="1200" b="1" u="none" dirty="0" smtClean="0">
                <a:latin typeface="+mj-lt"/>
              </a:rPr>
              <a:t>od</a:t>
            </a:r>
            <a:endParaRPr lang="en-US" altLang="en-US" sz="1200" b="1" u="none" dirty="0">
              <a:latin typeface="+mj-lt"/>
            </a:endParaRPr>
          </a:p>
        </p:txBody>
      </p:sp>
      <p:sp>
        <p:nvSpPr>
          <p:cNvPr id="95" name="Rectangle 179"/>
          <p:cNvSpPr>
            <a:spLocks noChangeArrowheads="1"/>
          </p:cNvSpPr>
          <p:nvPr/>
        </p:nvSpPr>
        <p:spPr bwMode="auto">
          <a:xfrm>
            <a:off x="4539654" y="3733764"/>
            <a:ext cx="372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200" b="1" u="none" dirty="0">
                <a:latin typeface="+mj-lt"/>
              </a:rPr>
              <a:t>60</a:t>
            </a:r>
            <a:r>
              <a:rPr lang="en-US" altLang="en-US" sz="1200" b="1" u="none" dirty="0" smtClean="0">
                <a:latin typeface="+mj-lt"/>
              </a:rPr>
              <a:t/>
            </a:r>
            <a:br>
              <a:rPr lang="en-US" altLang="en-US" sz="1200" b="1" u="none" dirty="0" smtClean="0">
                <a:latin typeface="+mj-lt"/>
              </a:rPr>
            </a:br>
            <a:r>
              <a:rPr lang="en-US" altLang="en-US" sz="1200" b="1" u="none" dirty="0" smtClean="0">
                <a:latin typeface="+mj-lt"/>
              </a:rPr>
              <a:t>od</a:t>
            </a:r>
            <a:endParaRPr lang="en-US" altLang="en-US" sz="1200" b="1" u="none" dirty="0">
              <a:latin typeface="+mj-lt"/>
            </a:endParaRPr>
          </a:p>
        </p:txBody>
      </p:sp>
      <p:sp>
        <p:nvSpPr>
          <p:cNvPr id="96" name="Rectangle 180"/>
          <p:cNvSpPr>
            <a:spLocks noChangeArrowheads="1"/>
          </p:cNvSpPr>
          <p:nvPr/>
        </p:nvSpPr>
        <p:spPr bwMode="auto">
          <a:xfrm>
            <a:off x="4852244" y="3733764"/>
            <a:ext cx="449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200" b="1" u="none" dirty="0">
                <a:latin typeface="+mj-lt"/>
              </a:rPr>
              <a:t>30</a:t>
            </a:r>
            <a:br>
              <a:rPr lang="en-US" altLang="en-US" sz="1200" b="1" u="none" dirty="0">
                <a:latin typeface="+mj-lt"/>
              </a:rPr>
            </a:br>
            <a:r>
              <a:rPr lang="en-US" altLang="en-US" sz="1200" b="1" u="none" dirty="0">
                <a:latin typeface="+mj-lt"/>
              </a:rPr>
              <a:t>BID</a:t>
            </a:r>
          </a:p>
        </p:txBody>
      </p:sp>
      <p:sp>
        <p:nvSpPr>
          <p:cNvPr id="97" name="Rectangle 181"/>
          <p:cNvSpPr>
            <a:spLocks noChangeArrowheads="1"/>
          </p:cNvSpPr>
          <p:nvPr/>
        </p:nvSpPr>
        <p:spPr bwMode="auto">
          <a:xfrm>
            <a:off x="5195939" y="3733764"/>
            <a:ext cx="449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200" b="1" u="none" dirty="0">
                <a:latin typeface="+mj-lt"/>
              </a:rPr>
              <a:t>60</a:t>
            </a:r>
            <a:br>
              <a:rPr lang="en-US" altLang="en-US" sz="1200" b="1" u="none" dirty="0">
                <a:latin typeface="+mj-lt"/>
              </a:rPr>
            </a:br>
            <a:r>
              <a:rPr lang="en-US" altLang="en-US" sz="1200" b="1" u="none" dirty="0">
                <a:latin typeface="+mj-lt"/>
              </a:rPr>
              <a:t>BID</a:t>
            </a:r>
          </a:p>
        </p:txBody>
      </p:sp>
      <p:sp>
        <p:nvSpPr>
          <p:cNvPr id="98" name="TextBox 186"/>
          <p:cNvSpPr txBox="1">
            <a:spLocks noChangeArrowheads="1"/>
          </p:cNvSpPr>
          <p:nvPr/>
        </p:nvSpPr>
        <p:spPr bwMode="auto">
          <a:xfrm>
            <a:off x="3679197" y="1885914"/>
            <a:ext cx="524503" cy="171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spcAft>
                <a:spcPts val="2300"/>
              </a:spcAft>
              <a:buFontTx/>
              <a:buNone/>
            </a:pPr>
            <a:r>
              <a:rPr lang="en-US" altLang="en-US" sz="1200" u="none" dirty="0">
                <a:latin typeface="+mj-lt"/>
              </a:rPr>
              <a:t>4000</a:t>
            </a:r>
          </a:p>
          <a:p>
            <a:pPr algn="r" eaLnBrk="1" hangingPunct="1">
              <a:spcBef>
                <a:spcPct val="0"/>
              </a:spcBef>
              <a:spcAft>
                <a:spcPts val="2300"/>
              </a:spcAft>
              <a:buFontTx/>
              <a:buNone/>
            </a:pPr>
            <a:r>
              <a:rPr lang="en-US" altLang="en-US" sz="1200" u="none" dirty="0">
                <a:latin typeface="+mj-lt"/>
              </a:rPr>
              <a:t>3000</a:t>
            </a:r>
          </a:p>
          <a:p>
            <a:pPr algn="r" eaLnBrk="1" hangingPunct="1">
              <a:spcBef>
                <a:spcPct val="0"/>
              </a:spcBef>
              <a:spcAft>
                <a:spcPts val="2300"/>
              </a:spcAft>
              <a:buFontTx/>
              <a:buNone/>
            </a:pPr>
            <a:r>
              <a:rPr lang="en-US" altLang="en-US" sz="1200" u="none" dirty="0">
                <a:latin typeface="+mj-lt"/>
              </a:rPr>
              <a:t>2000</a:t>
            </a:r>
          </a:p>
          <a:p>
            <a:pPr algn="r" eaLnBrk="1" hangingPunct="1">
              <a:spcBef>
                <a:spcPct val="0"/>
              </a:spcBef>
              <a:spcAft>
                <a:spcPts val="2300"/>
              </a:spcAft>
              <a:buFontTx/>
              <a:buNone/>
            </a:pPr>
            <a:r>
              <a:rPr lang="en-US" altLang="en-US" sz="1200" u="none" dirty="0">
                <a:latin typeface="+mj-lt"/>
              </a:rPr>
              <a:t>1000</a:t>
            </a:r>
          </a:p>
        </p:txBody>
      </p:sp>
      <p:sp>
        <p:nvSpPr>
          <p:cNvPr id="99" name="Rectangle 187"/>
          <p:cNvSpPr>
            <a:spLocks noChangeArrowheads="1"/>
          </p:cNvSpPr>
          <p:nvPr/>
        </p:nvSpPr>
        <p:spPr bwMode="auto">
          <a:xfrm rot="16200000">
            <a:off x="2643188" y="2602462"/>
            <a:ext cx="1847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b="1" u="none" dirty="0" smtClean="0">
                <a:latin typeface="+mj-lt"/>
              </a:rPr>
              <a:t>ng</a:t>
            </a:r>
            <a:r>
              <a:rPr lang="en-US" altLang="en-US" sz="1600" b="1" u="none" dirty="0">
                <a:latin typeface="+mj-lt"/>
              </a:rPr>
              <a:t>*h/mL</a:t>
            </a:r>
            <a:endParaRPr lang="en-US" altLang="en-US" sz="3600" b="1" u="none" dirty="0">
              <a:latin typeface="+mj-lt"/>
            </a:endParaRPr>
          </a:p>
        </p:txBody>
      </p:sp>
      <p:sp>
        <p:nvSpPr>
          <p:cNvPr id="100" name="Rectangle 191"/>
          <p:cNvSpPr>
            <a:spLocks noChangeArrowheads="1"/>
          </p:cNvSpPr>
          <p:nvPr/>
        </p:nvSpPr>
        <p:spPr bwMode="auto">
          <a:xfrm>
            <a:off x="4551084" y="1501739"/>
            <a:ext cx="5741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400" b="1" u="none" dirty="0">
                <a:latin typeface="+mj-lt"/>
              </a:rPr>
              <a:t>AUC</a:t>
            </a:r>
            <a:endParaRPr lang="en-US" altLang="en-US" sz="1400" b="1" u="none" baseline="-25000" dirty="0">
              <a:latin typeface="+mj-lt"/>
            </a:endParaRPr>
          </a:p>
        </p:txBody>
      </p:sp>
      <p:sp>
        <p:nvSpPr>
          <p:cNvPr id="162" name="Rettangolo 165"/>
          <p:cNvSpPr>
            <a:spLocks noChangeArrowheads="1"/>
          </p:cNvSpPr>
          <p:nvPr/>
        </p:nvSpPr>
        <p:spPr bwMode="auto">
          <a:xfrm>
            <a:off x="4572000" y="2000214"/>
            <a:ext cx="685800" cy="2209800"/>
          </a:xfrm>
          <a:prstGeom prst="rect">
            <a:avLst/>
          </a:prstGeom>
          <a:noFill/>
          <a:ln w="28575">
            <a:solidFill>
              <a:srgbClr val="0A6FA7"/>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it-IT" altLang="en-US" u="none" dirty="0">
              <a:latin typeface="+mj-lt"/>
            </a:endParaRPr>
          </a:p>
        </p:txBody>
      </p:sp>
      <p:sp>
        <p:nvSpPr>
          <p:cNvPr id="114" name="Freeform 89"/>
          <p:cNvSpPr>
            <a:spLocks/>
          </p:cNvSpPr>
          <p:nvPr/>
        </p:nvSpPr>
        <p:spPr bwMode="auto">
          <a:xfrm>
            <a:off x="6617146" y="1847814"/>
            <a:ext cx="1361633" cy="1847850"/>
          </a:xfrm>
          <a:custGeom>
            <a:avLst/>
            <a:gdLst>
              <a:gd name="T0" fmla="*/ 0 w 1362075"/>
              <a:gd name="T1" fmla="*/ 0 h 1847850"/>
              <a:gd name="T2" fmla="*/ 0 w 1362075"/>
              <a:gd name="T3" fmla="*/ 1847850 h 1847850"/>
              <a:gd name="T4" fmla="*/ 1362075 w 1362075"/>
              <a:gd name="T5" fmla="*/ 1847850 h 1847850"/>
              <a:gd name="T6" fmla="*/ 0 60000 65536"/>
              <a:gd name="T7" fmla="*/ 0 60000 65536"/>
              <a:gd name="T8" fmla="*/ 0 60000 65536"/>
              <a:gd name="T9" fmla="*/ 0 w 1362075"/>
              <a:gd name="T10" fmla="*/ 0 h 1847850"/>
              <a:gd name="T11" fmla="*/ 1362075 w 1362075"/>
              <a:gd name="T12" fmla="*/ 1847850 h 1847850"/>
            </a:gdLst>
            <a:ahLst/>
            <a:cxnLst>
              <a:cxn ang="T6">
                <a:pos x="T0" y="T1"/>
              </a:cxn>
              <a:cxn ang="T7">
                <a:pos x="T2" y="T3"/>
              </a:cxn>
              <a:cxn ang="T8">
                <a:pos x="T4" y="T5"/>
              </a:cxn>
            </a:cxnLst>
            <a:rect l="T9" t="T10" r="T11" b="T12"/>
            <a:pathLst>
              <a:path w="1362075" h="1847850">
                <a:moveTo>
                  <a:pt x="0" y="0"/>
                </a:moveTo>
                <a:lnTo>
                  <a:pt x="0" y="1847850"/>
                </a:lnTo>
                <a:lnTo>
                  <a:pt x="1362075" y="184785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cxnSp>
        <p:nvCxnSpPr>
          <p:cNvPr id="115" name="Straight Connector 91"/>
          <p:cNvCxnSpPr>
            <a:cxnSpLocks noChangeShapeType="1"/>
          </p:cNvCxnSpPr>
          <p:nvPr/>
        </p:nvCxnSpPr>
        <p:spPr bwMode="auto">
          <a:xfrm flipH="1">
            <a:off x="6533037" y="2090702"/>
            <a:ext cx="9045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16" name="Straight Connector 92"/>
          <p:cNvCxnSpPr>
            <a:cxnSpLocks noChangeShapeType="1"/>
          </p:cNvCxnSpPr>
          <p:nvPr/>
        </p:nvCxnSpPr>
        <p:spPr bwMode="auto">
          <a:xfrm flipH="1">
            <a:off x="6533037" y="2625689"/>
            <a:ext cx="9045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17" name="Straight Connector 94"/>
          <p:cNvCxnSpPr>
            <a:cxnSpLocks noChangeShapeType="1"/>
          </p:cNvCxnSpPr>
          <p:nvPr/>
        </p:nvCxnSpPr>
        <p:spPr bwMode="auto">
          <a:xfrm flipH="1">
            <a:off x="6533037" y="3160677"/>
            <a:ext cx="9045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18" name="Straight Connector 96"/>
          <p:cNvCxnSpPr>
            <a:cxnSpLocks noChangeShapeType="1"/>
          </p:cNvCxnSpPr>
          <p:nvPr/>
        </p:nvCxnSpPr>
        <p:spPr bwMode="auto">
          <a:xfrm flipH="1">
            <a:off x="6533037" y="3695664"/>
            <a:ext cx="9045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19" name="Straight Connector 97"/>
          <p:cNvCxnSpPr>
            <a:cxnSpLocks noChangeShapeType="1"/>
          </p:cNvCxnSpPr>
          <p:nvPr/>
        </p:nvCxnSpPr>
        <p:spPr bwMode="auto">
          <a:xfrm>
            <a:off x="6791715" y="3690902"/>
            <a:ext cx="0" cy="809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20" name="Straight Connector 98"/>
          <p:cNvCxnSpPr>
            <a:cxnSpLocks noChangeShapeType="1"/>
          </p:cNvCxnSpPr>
          <p:nvPr/>
        </p:nvCxnSpPr>
        <p:spPr bwMode="auto">
          <a:xfrm>
            <a:off x="7121808" y="3690902"/>
            <a:ext cx="0" cy="809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21" name="Straight Connector 99"/>
          <p:cNvCxnSpPr>
            <a:cxnSpLocks noChangeShapeType="1"/>
          </p:cNvCxnSpPr>
          <p:nvPr/>
        </p:nvCxnSpPr>
        <p:spPr bwMode="auto">
          <a:xfrm>
            <a:off x="7456662" y="3690902"/>
            <a:ext cx="0" cy="809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22" name="Straight Connector 100"/>
          <p:cNvCxnSpPr>
            <a:cxnSpLocks noChangeShapeType="1"/>
          </p:cNvCxnSpPr>
          <p:nvPr/>
        </p:nvCxnSpPr>
        <p:spPr bwMode="auto">
          <a:xfrm>
            <a:off x="7802625" y="3690902"/>
            <a:ext cx="0" cy="809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nvGrpSpPr>
          <p:cNvPr id="123" name="Group 34"/>
          <p:cNvGrpSpPr>
            <a:grpSpLocks/>
          </p:cNvGrpSpPr>
          <p:nvPr/>
        </p:nvGrpSpPr>
        <p:grpSpPr bwMode="auto">
          <a:xfrm>
            <a:off x="6756801" y="3506752"/>
            <a:ext cx="71415" cy="155575"/>
            <a:chOff x="6550798" y="2980927"/>
            <a:chExt cx="71437" cy="366712"/>
          </a:xfrm>
        </p:grpSpPr>
        <p:cxnSp>
          <p:nvCxnSpPr>
            <p:cNvPr id="151" name="Straight Connector 150"/>
            <p:cNvCxnSpPr/>
            <p:nvPr/>
          </p:nvCxnSpPr>
          <p:spPr bwMode="auto">
            <a:xfrm flipV="1">
              <a:off x="6585332" y="2980927"/>
              <a:ext cx="0" cy="366712"/>
            </a:xfrm>
            <a:prstGeom prst="line">
              <a:avLst/>
            </a:prstGeom>
            <a:noFill/>
            <a:ln w="19050" cap="flat" cmpd="sng" algn="ctr">
              <a:solidFill>
                <a:schemeClr val="accent5"/>
              </a:solidFill>
              <a:prstDash val="solid"/>
              <a:round/>
              <a:headEnd type="none" w="med" len="med"/>
              <a:tailEnd type="none" w="med" len="med"/>
            </a:ln>
            <a:effectLst/>
          </p:spPr>
        </p:cxnSp>
        <p:cxnSp>
          <p:nvCxnSpPr>
            <p:cNvPr id="152" name="Straight Connector 151"/>
            <p:cNvCxnSpPr/>
            <p:nvPr/>
          </p:nvCxnSpPr>
          <p:spPr bwMode="auto">
            <a:xfrm flipH="1">
              <a:off x="6550396" y="2980927"/>
              <a:ext cx="71460" cy="0"/>
            </a:xfrm>
            <a:prstGeom prst="line">
              <a:avLst/>
            </a:prstGeom>
            <a:noFill/>
            <a:ln w="19050" cap="flat" cmpd="sng" algn="ctr">
              <a:solidFill>
                <a:schemeClr val="accent5"/>
              </a:solidFill>
              <a:prstDash val="solid"/>
              <a:round/>
              <a:headEnd type="none" w="med" len="med"/>
              <a:tailEnd type="none" w="med" len="med"/>
            </a:ln>
            <a:effectLst/>
          </p:spPr>
        </p:cxnSp>
        <p:cxnSp>
          <p:nvCxnSpPr>
            <p:cNvPr id="153" name="Straight Connector 152"/>
            <p:cNvCxnSpPr/>
            <p:nvPr/>
          </p:nvCxnSpPr>
          <p:spPr bwMode="auto">
            <a:xfrm flipH="1">
              <a:off x="6550396" y="3347639"/>
              <a:ext cx="71460" cy="0"/>
            </a:xfrm>
            <a:prstGeom prst="line">
              <a:avLst/>
            </a:prstGeom>
            <a:noFill/>
            <a:ln w="19050" cap="flat" cmpd="sng" algn="ctr">
              <a:solidFill>
                <a:schemeClr val="accent5"/>
              </a:solidFill>
              <a:prstDash val="solid"/>
              <a:round/>
              <a:headEnd type="none" w="med" len="med"/>
              <a:tailEnd type="none" w="med" len="med"/>
            </a:ln>
            <a:effectLst/>
          </p:spPr>
        </p:cxnSp>
      </p:grpSp>
      <p:sp>
        <p:nvSpPr>
          <p:cNvPr id="124" name="Rectangle 123"/>
          <p:cNvSpPr/>
          <p:nvPr/>
        </p:nvSpPr>
        <p:spPr bwMode="auto">
          <a:xfrm>
            <a:off x="6713537" y="3554377"/>
            <a:ext cx="157162" cy="44450"/>
          </a:xfrm>
          <a:prstGeom prst="rect">
            <a:avLst/>
          </a:prstGeom>
          <a:noFill/>
          <a:ln w="9525">
            <a:solidFill>
              <a:schemeClr val="accent5"/>
            </a:solidFill>
            <a:round/>
            <a:headEnd/>
            <a:tailEnd/>
          </a:ln>
        </p:spPr>
        <p:txBody>
          <a:bodyPr wrap="none" anchor="ctr"/>
          <a:lstStyle/>
          <a:p>
            <a:pPr>
              <a:defRPr/>
            </a:pPr>
            <a:endParaRPr lang="en-US" sz="3200" u="none" dirty="0">
              <a:latin typeface="+mj-lt"/>
            </a:endParaRPr>
          </a:p>
        </p:txBody>
      </p:sp>
      <p:cxnSp>
        <p:nvCxnSpPr>
          <p:cNvPr id="125" name="Straight Connector 124"/>
          <p:cNvCxnSpPr/>
          <p:nvPr/>
        </p:nvCxnSpPr>
        <p:spPr bwMode="auto">
          <a:xfrm flipH="1">
            <a:off x="6713537" y="3576602"/>
            <a:ext cx="157162" cy="0"/>
          </a:xfrm>
          <a:prstGeom prst="line">
            <a:avLst/>
          </a:prstGeom>
          <a:noFill/>
          <a:ln w="12700" cap="flat" cmpd="sng" algn="ctr">
            <a:solidFill>
              <a:schemeClr val="accent5"/>
            </a:solidFill>
            <a:prstDash val="solid"/>
            <a:round/>
            <a:headEnd type="none" w="med" len="med"/>
            <a:tailEnd type="none" w="med" len="med"/>
          </a:ln>
          <a:effectLst/>
        </p:spPr>
      </p:cxnSp>
      <p:grpSp>
        <p:nvGrpSpPr>
          <p:cNvPr id="126" name="Group 106"/>
          <p:cNvGrpSpPr>
            <a:grpSpLocks/>
          </p:cNvGrpSpPr>
          <p:nvPr/>
        </p:nvGrpSpPr>
        <p:grpSpPr bwMode="auto">
          <a:xfrm>
            <a:off x="7085308" y="3259102"/>
            <a:ext cx="71414" cy="371475"/>
            <a:chOff x="2464147" y="2162572"/>
            <a:chExt cx="71437" cy="366712"/>
          </a:xfrm>
        </p:grpSpPr>
        <p:cxnSp>
          <p:nvCxnSpPr>
            <p:cNvPr id="148" name="Straight Connector 107"/>
            <p:cNvCxnSpPr>
              <a:cxnSpLocks noChangeShapeType="1"/>
            </p:cNvCxnSpPr>
            <p:nvPr/>
          </p:nvCxnSpPr>
          <p:spPr bwMode="auto">
            <a:xfrm flipV="1">
              <a:off x="2499865" y="2162572"/>
              <a:ext cx="0" cy="366712"/>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cxnSp>
          <p:nvCxnSpPr>
            <p:cNvPr id="149" name="Straight Connector 108"/>
            <p:cNvCxnSpPr>
              <a:cxnSpLocks noChangeShapeType="1"/>
            </p:cNvCxnSpPr>
            <p:nvPr/>
          </p:nvCxnSpPr>
          <p:spPr bwMode="auto">
            <a:xfrm flipH="1">
              <a:off x="2464147" y="2162572"/>
              <a:ext cx="71437" cy="0"/>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cxnSp>
          <p:nvCxnSpPr>
            <p:cNvPr id="150" name="Straight Connector 109"/>
            <p:cNvCxnSpPr>
              <a:cxnSpLocks noChangeShapeType="1"/>
            </p:cNvCxnSpPr>
            <p:nvPr/>
          </p:nvCxnSpPr>
          <p:spPr bwMode="auto">
            <a:xfrm flipH="1">
              <a:off x="2464147" y="2528238"/>
              <a:ext cx="71437" cy="0"/>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grpSp>
      <p:sp>
        <p:nvSpPr>
          <p:cNvPr id="127" name="Rectangle 110"/>
          <p:cNvSpPr>
            <a:spLocks noChangeArrowheads="1"/>
          </p:cNvSpPr>
          <p:nvPr/>
        </p:nvSpPr>
        <p:spPr bwMode="auto">
          <a:xfrm>
            <a:off x="7042458" y="3390864"/>
            <a:ext cx="157112" cy="101600"/>
          </a:xfrm>
          <a:prstGeom prst="rect">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u="none" dirty="0">
              <a:latin typeface="+mj-lt"/>
            </a:endParaRPr>
          </a:p>
        </p:txBody>
      </p:sp>
      <p:cxnSp>
        <p:nvCxnSpPr>
          <p:cNvPr id="128" name="Straight Connector 111"/>
          <p:cNvCxnSpPr>
            <a:cxnSpLocks noChangeShapeType="1"/>
          </p:cNvCxnSpPr>
          <p:nvPr/>
        </p:nvCxnSpPr>
        <p:spPr bwMode="auto">
          <a:xfrm flipH="1">
            <a:off x="7042458" y="3468652"/>
            <a:ext cx="157112" cy="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grpSp>
        <p:nvGrpSpPr>
          <p:cNvPr id="129" name="Group 112"/>
          <p:cNvGrpSpPr>
            <a:grpSpLocks/>
          </p:cNvGrpSpPr>
          <p:nvPr/>
        </p:nvGrpSpPr>
        <p:grpSpPr bwMode="auto">
          <a:xfrm>
            <a:off x="7421748" y="3014627"/>
            <a:ext cx="71414" cy="409575"/>
            <a:chOff x="2464147" y="2162572"/>
            <a:chExt cx="71437" cy="366712"/>
          </a:xfrm>
        </p:grpSpPr>
        <p:cxnSp>
          <p:nvCxnSpPr>
            <p:cNvPr id="145" name="Straight Connector 144"/>
            <p:cNvCxnSpPr/>
            <p:nvPr/>
          </p:nvCxnSpPr>
          <p:spPr bwMode="auto">
            <a:xfrm flipV="1">
              <a:off x="2498896" y="2162572"/>
              <a:ext cx="0" cy="366712"/>
            </a:xfrm>
            <a:prstGeom prst="line">
              <a:avLst/>
            </a:prstGeom>
            <a:noFill/>
            <a:ln w="19050" cap="flat" cmpd="sng" algn="ctr">
              <a:solidFill>
                <a:schemeClr val="accent5"/>
              </a:solidFill>
              <a:prstDash val="solid"/>
              <a:round/>
              <a:headEnd type="none" w="med" len="med"/>
              <a:tailEnd type="none" w="med" len="med"/>
            </a:ln>
            <a:effectLst/>
          </p:spPr>
        </p:cxnSp>
        <p:cxnSp>
          <p:nvCxnSpPr>
            <p:cNvPr id="146" name="Straight Connector 145"/>
            <p:cNvCxnSpPr/>
            <p:nvPr/>
          </p:nvCxnSpPr>
          <p:spPr bwMode="auto">
            <a:xfrm flipH="1">
              <a:off x="2463960" y="2162572"/>
              <a:ext cx="71460" cy="0"/>
            </a:xfrm>
            <a:prstGeom prst="line">
              <a:avLst/>
            </a:prstGeom>
            <a:noFill/>
            <a:ln w="19050" cap="flat" cmpd="sng" algn="ctr">
              <a:solidFill>
                <a:schemeClr val="accent5"/>
              </a:solidFill>
              <a:prstDash val="solid"/>
              <a:round/>
              <a:headEnd type="none" w="med" len="med"/>
              <a:tailEnd type="none" w="med" len="med"/>
            </a:ln>
            <a:effectLst/>
          </p:spPr>
        </p:cxnSp>
        <p:cxnSp>
          <p:nvCxnSpPr>
            <p:cNvPr id="147" name="Straight Connector 146"/>
            <p:cNvCxnSpPr/>
            <p:nvPr/>
          </p:nvCxnSpPr>
          <p:spPr bwMode="auto">
            <a:xfrm flipH="1">
              <a:off x="2463960" y="2527862"/>
              <a:ext cx="71460" cy="0"/>
            </a:xfrm>
            <a:prstGeom prst="line">
              <a:avLst/>
            </a:prstGeom>
            <a:noFill/>
            <a:ln w="19050" cap="flat" cmpd="sng" algn="ctr">
              <a:solidFill>
                <a:schemeClr val="accent5"/>
              </a:solidFill>
              <a:prstDash val="solid"/>
              <a:round/>
              <a:headEnd type="none" w="med" len="med"/>
              <a:tailEnd type="none" w="med" len="med"/>
            </a:ln>
            <a:effectLst/>
          </p:spPr>
        </p:cxnSp>
      </p:grpSp>
      <p:sp>
        <p:nvSpPr>
          <p:cNvPr id="130" name="Rectangle 129"/>
          <p:cNvSpPr/>
          <p:nvPr/>
        </p:nvSpPr>
        <p:spPr bwMode="auto">
          <a:xfrm>
            <a:off x="7378698" y="3190839"/>
            <a:ext cx="157163" cy="104775"/>
          </a:xfrm>
          <a:prstGeom prst="rect">
            <a:avLst/>
          </a:prstGeom>
          <a:noFill/>
          <a:ln w="9525">
            <a:solidFill>
              <a:schemeClr val="accent5"/>
            </a:solidFill>
            <a:round/>
            <a:headEnd/>
            <a:tailEnd/>
          </a:ln>
        </p:spPr>
        <p:txBody>
          <a:bodyPr wrap="none" anchor="ctr"/>
          <a:lstStyle/>
          <a:p>
            <a:pPr>
              <a:defRPr/>
            </a:pPr>
            <a:endParaRPr lang="en-US" sz="3200" u="none" dirty="0">
              <a:latin typeface="+mj-lt"/>
            </a:endParaRPr>
          </a:p>
        </p:txBody>
      </p:sp>
      <p:cxnSp>
        <p:nvCxnSpPr>
          <p:cNvPr id="131" name="Straight Connector 130"/>
          <p:cNvCxnSpPr/>
          <p:nvPr/>
        </p:nvCxnSpPr>
        <p:spPr bwMode="auto">
          <a:xfrm flipH="1">
            <a:off x="7378698" y="3268627"/>
            <a:ext cx="157163" cy="0"/>
          </a:xfrm>
          <a:prstGeom prst="line">
            <a:avLst/>
          </a:prstGeom>
          <a:noFill/>
          <a:ln w="12700" cap="flat" cmpd="sng" algn="ctr">
            <a:solidFill>
              <a:schemeClr val="accent5"/>
            </a:solidFill>
            <a:prstDash val="solid"/>
            <a:round/>
            <a:headEnd type="none" w="med" len="med"/>
            <a:tailEnd type="none" w="med" len="med"/>
          </a:ln>
          <a:effectLst/>
        </p:spPr>
      </p:cxnSp>
      <p:grpSp>
        <p:nvGrpSpPr>
          <p:cNvPr id="132" name="Group 118"/>
          <p:cNvGrpSpPr>
            <a:grpSpLocks/>
          </p:cNvGrpSpPr>
          <p:nvPr/>
        </p:nvGrpSpPr>
        <p:grpSpPr bwMode="auto">
          <a:xfrm>
            <a:off x="7767711" y="2603464"/>
            <a:ext cx="71414" cy="511175"/>
            <a:chOff x="2464147" y="2162572"/>
            <a:chExt cx="71437" cy="366712"/>
          </a:xfrm>
        </p:grpSpPr>
        <p:cxnSp>
          <p:nvCxnSpPr>
            <p:cNvPr id="142" name="Straight Connector 119"/>
            <p:cNvCxnSpPr>
              <a:cxnSpLocks noChangeShapeType="1"/>
            </p:cNvCxnSpPr>
            <p:nvPr/>
          </p:nvCxnSpPr>
          <p:spPr bwMode="auto">
            <a:xfrm flipV="1">
              <a:off x="2499865" y="2162572"/>
              <a:ext cx="0" cy="366712"/>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cxnSp>
          <p:nvCxnSpPr>
            <p:cNvPr id="143" name="Straight Connector 120"/>
            <p:cNvCxnSpPr>
              <a:cxnSpLocks noChangeShapeType="1"/>
            </p:cNvCxnSpPr>
            <p:nvPr/>
          </p:nvCxnSpPr>
          <p:spPr bwMode="auto">
            <a:xfrm flipH="1">
              <a:off x="2464147" y="2162572"/>
              <a:ext cx="71437" cy="0"/>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cxnSp>
          <p:nvCxnSpPr>
            <p:cNvPr id="144" name="Straight Connector 121"/>
            <p:cNvCxnSpPr>
              <a:cxnSpLocks noChangeShapeType="1"/>
            </p:cNvCxnSpPr>
            <p:nvPr/>
          </p:nvCxnSpPr>
          <p:spPr bwMode="auto">
            <a:xfrm flipH="1">
              <a:off x="2464147" y="2528238"/>
              <a:ext cx="71437" cy="0"/>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grpSp>
      <p:sp>
        <p:nvSpPr>
          <p:cNvPr id="133" name="Rectangle 122"/>
          <p:cNvSpPr>
            <a:spLocks noChangeArrowheads="1"/>
          </p:cNvSpPr>
          <p:nvPr/>
        </p:nvSpPr>
        <p:spPr bwMode="auto">
          <a:xfrm>
            <a:off x="7724862" y="2806664"/>
            <a:ext cx="157112" cy="133350"/>
          </a:xfrm>
          <a:prstGeom prst="rect">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u="none" dirty="0">
              <a:latin typeface="+mj-lt"/>
            </a:endParaRPr>
          </a:p>
        </p:txBody>
      </p:sp>
      <p:cxnSp>
        <p:nvCxnSpPr>
          <p:cNvPr id="134" name="Straight Connector 123"/>
          <p:cNvCxnSpPr>
            <a:cxnSpLocks noChangeShapeType="1"/>
          </p:cNvCxnSpPr>
          <p:nvPr/>
        </p:nvCxnSpPr>
        <p:spPr bwMode="auto">
          <a:xfrm flipH="1">
            <a:off x="7724862" y="2897152"/>
            <a:ext cx="157112" cy="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sp>
        <p:nvSpPr>
          <p:cNvPr id="135" name="Rectangle 182"/>
          <p:cNvSpPr>
            <a:spLocks noChangeArrowheads="1"/>
          </p:cNvSpPr>
          <p:nvPr/>
        </p:nvSpPr>
        <p:spPr bwMode="auto">
          <a:xfrm>
            <a:off x="6595860" y="3733764"/>
            <a:ext cx="372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200" b="1" u="none" dirty="0">
                <a:latin typeface="+mj-lt"/>
              </a:rPr>
              <a:t>30</a:t>
            </a:r>
            <a:r>
              <a:rPr lang="en-US" altLang="en-US" sz="1200" b="1" u="none" dirty="0" smtClean="0">
                <a:latin typeface="+mj-lt"/>
              </a:rPr>
              <a:t/>
            </a:r>
            <a:br>
              <a:rPr lang="en-US" altLang="en-US" sz="1200" b="1" u="none" dirty="0" smtClean="0">
                <a:latin typeface="+mj-lt"/>
              </a:rPr>
            </a:br>
            <a:r>
              <a:rPr lang="en-US" altLang="en-US" sz="1200" b="1" u="none" dirty="0" smtClean="0">
                <a:latin typeface="+mj-lt"/>
              </a:rPr>
              <a:t>od</a:t>
            </a:r>
            <a:endParaRPr lang="en-US" altLang="en-US" sz="1200" b="1" u="none" dirty="0">
              <a:latin typeface="+mj-lt"/>
            </a:endParaRPr>
          </a:p>
        </p:txBody>
      </p:sp>
      <p:sp>
        <p:nvSpPr>
          <p:cNvPr id="136" name="Rectangle 183"/>
          <p:cNvSpPr>
            <a:spLocks noChangeArrowheads="1"/>
          </p:cNvSpPr>
          <p:nvPr/>
        </p:nvSpPr>
        <p:spPr bwMode="auto">
          <a:xfrm>
            <a:off x="6916431" y="3733764"/>
            <a:ext cx="372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200" b="1" u="none" dirty="0">
                <a:latin typeface="+mj-lt"/>
              </a:rPr>
              <a:t>60</a:t>
            </a:r>
            <a:r>
              <a:rPr lang="en-US" altLang="en-US" sz="1200" b="1" u="none" dirty="0" smtClean="0">
                <a:latin typeface="+mj-lt"/>
              </a:rPr>
              <a:t/>
            </a:r>
            <a:br>
              <a:rPr lang="en-US" altLang="en-US" sz="1200" b="1" u="none" dirty="0" smtClean="0">
                <a:latin typeface="+mj-lt"/>
              </a:rPr>
            </a:br>
            <a:r>
              <a:rPr lang="en-US" altLang="en-US" sz="1200" b="1" u="none" dirty="0" smtClean="0">
                <a:latin typeface="+mj-lt"/>
              </a:rPr>
              <a:t>od</a:t>
            </a:r>
            <a:endParaRPr lang="en-US" altLang="en-US" sz="1200" b="1" u="none" dirty="0">
              <a:latin typeface="+mj-lt"/>
            </a:endParaRPr>
          </a:p>
        </p:txBody>
      </p:sp>
      <p:sp>
        <p:nvSpPr>
          <p:cNvPr id="137" name="Rectangle 184"/>
          <p:cNvSpPr>
            <a:spLocks noChangeArrowheads="1"/>
          </p:cNvSpPr>
          <p:nvPr/>
        </p:nvSpPr>
        <p:spPr bwMode="auto">
          <a:xfrm>
            <a:off x="7229700" y="3733764"/>
            <a:ext cx="449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200" b="1" u="none" dirty="0">
                <a:latin typeface="+mj-lt"/>
              </a:rPr>
              <a:t>30</a:t>
            </a:r>
            <a:br>
              <a:rPr lang="en-US" altLang="en-US" sz="1200" b="1" u="none" dirty="0">
                <a:latin typeface="+mj-lt"/>
              </a:rPr>
            </a:br>
            <a:r>
              <a:rPr lang="en-US" altLang="en-US" sz="1200" b="1" u="none" dirty="0">
                <a:latin typeface="+mj-lt"/>
              </a:rPr>
              <a:t>BID</a:t>
            </a:r>
          </a:p>
        </p:txBody>
      </p:sp>
      <p:sp>
        <p:nvSpPr>
          <p:cNvPr id="138" name="Rectangle 185"/>
          <p:cNvSpPr>
            <a:spLocks noChangeArrowheads="1"/>
          </p:cNvSpPr>
          <p:nvPr/>
        </p:nvSpPr>
        <p:spPr bwMode="auto">
          <a:xfrm>
            <a:off x="7573283" y="3733764"/>
            <a:ext cx="449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200" b="1" u="none" dirty="0">
                <a:latin typeface="+mj-lt"/>
              </a:rPr>
              <a:t>60</a:t>
            </a:r>
            <a:br>
              <a:rPr lang="en-US" altLang="en-US" sz="1200" b="1" u="none" dirty="0">
                <a:latin typeface="+mj-lt"/>
              </a:rPr>
            </a:br>
            <a:r>
              <a:rPr lang="en-US" altLang="en-US" sz="1200" b="1" u="none" dirty="0">
                <a:latin typeface="+mj-lt"/>
              </a:rPr>
              <a:t>BID</a:t>
            </a:r>
          </a:p>
        </p:txBody>
      </p:sp>
      <p:sp>
        <p:nvSpPr>
          <p:cNvPr id="139" name="TextBox 188"/>
          <p:cNvSpPr txBox="1">
            <a:spLocks noChangeArrowheads="1"/>
          </p:cNvSpPr>
          <p:nvPr/>
        </p:nvSpPr>
        <p:spPr bwMode="auto">
          <a:xfrm>
            <a:off x="6134755" y="1971639"/>
            <a:ext cx="439544"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spcAft>
                <a:spcPts val="2700"/>
              </a:spcAft>
              <a:buFontTx/>
              <a:buNone/>
            </a:pPr>
            <a:r>
              <a:rPr lang="en-US" altLang="en-US" sz="1200" u="none" dirty="0">
                <a:latin typeface="+mj-lt"/>
              </a:rPr>
              <a:t>150</a:t>
            </a:r>
          </a:p>
          <a:p>
            <a:pPr algn="r" eaLnBrk="1" hangingPunct="1">
              <a:spcBef>
                <a:spcPct val="0"/>
              </a:spcBef>
              <a:spcAft>
                <a:spcPts val="2700"/>
              </a:spcAft>
              <a:buFontTx/>
              <a:buNone/>
            </a:pPr>
            <a:r>
              <a:rPr lang="en-US" altLang="en-US" sz="1200" u="none" dirty="0">
                <a:latin typeface="+mj-lt"/>
              </a:rPr>
              <a:t>100</a:t>
            </a:r>
          </a:p>
          <a:p>
            <a:pPr algn="r" eaLnBrk="1" hangingPunct="1">
              <a:spcBef>
                <a:spcPct val="0"/>
              </a:spcBef>
              <a:spcAft>
                <a:spcPts val="2700"/>
              </a:spcAft>
              <a:buFontTx/>
              <a:buNone/>
            </a:pPr>
            <a:r>
              <a:rPr lang="en-US" altLang="en-US" sz="1200" u="none" dirty="0">
                <a:latin typeface="+mj-lt"/>
              </a:rPr>
              <a:t>50</a:t>
            </a:r>
          </a:p>
          <a:p>
            <a:pPr algn="r" eaLnBrk="1" hangingPunct="1">
              <a:spcBef>
                <a:spcPct val="0"/>
              </a:spcBef>
              <a:spcAft>
                <a:spcPts val="2700"/>
              </a:spcAft>
              <a:buFontTx/>
              <a:buNone/>
            </a:pPr>
            <a:r>
              <a:rPr lang="en-US" altLang="en-US" sz="1200" u="none" dirty="0">
                <a:latin typeface="+mj-lt"/>
              </a:rPr>
              <a:t>0</a:t>
            </a:r>
          </a:p>
        </p:txBody>
      </p:sp>
      <p:sp>
        <p:nvSpPr>
          <p:cNvPr id="140" name="Rectangle 189"/>
          <p:cNvSpPr>
            <a:spLocks noChangeArrowheads="1"/>
          </p:cNvSpPr>
          <p:nvPr/>
        </p:nvSpPr>
        <p:spPr bwMode="auto">
          <a:xfrm rot="16200000">
            <a:off x="5136311" y="2602462"/>
            <a:ext cx="1847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b="1" u="none" dirty="0">
                <a:latin typeface="+mj-lt"/>
              </a:rPr>
              <a:t>ng/mL</a:t>
            </a:r>
            <a:endParaRPr lang="en-US" altLang="en-US" sz="3600" b="1" u="none" dirty="0">
              <a:latin typeface="+mj-lt"/>
            </a:endParaRPr>
          </a:p>
        </p:txBody>
      </p:sp>
      <p:sp>
        <p:nvSpPr>
          <p:cNvPr id="141" name="Rectangle 192"/>
          <p:cNvSpPr>
            <a:spLocks noChangeArrowheads="1"/>
          </p:cNvSpPr>
          <p:nvPr/>
        </p:nvSpPr>
        <p:spPr bwMode="auto">
          <a:xfrm>
            <a:off x="6938902" y="1501739"/>
            <a:ext cx="5277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400" b="1" u="none" dirty="0">
                <a:latin typeface="+mj-lt"/>
              </a:rPr>
              <a:t>C</a:t>
            </a:r>
            <a:r>
              <a:rPr lang="en-US" altLang="en-US" sz="1400" b="1" u="none" baseline="-25000" dirty="0">
                <a:latin typeface="+mj-lt"/>
              </a:rPr>
              <a:t>min</a:t>
            </a:r>
          </a:p>
        </p:txBody>
      </p:sp>
      <p:sp>
        <p:nvSpPr>
          <p:cNvPr id="163" name="Rettangolo 166"/>
          <p:cNvSpPr>
            <a:spLocks noChangeArrowheads="1"/>
          </p:cNvSpPr>
          <p:nvPr/>
        </p:nvSpPr>
        <p:spPr bwMode="auto">
          <a:xfrm>
            <a:off x="6934200" y="2000214"/>
            <a:ext cx="685800" cy="2209800"/>
          </a:xfrm>
          <a:prstGeom prst="rect">
            <a:avLst/>
          </a:prstGeom>
          <a:noFill/>
          <a:ln w="28575">
            <a:solidFill>
              <a:srgbClr val="0A6FA7"/>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it-IT" altLang="en-US" u="none" dirty="0">
              <a:latin typeface="+mj-lt"/>
            </a:endParaRPr>
          </a:p>
        </p:txBody>
      </p:sp>
      <p:sp>
        <p:nvSpPr>
          <p:cNvPr id="165" name="Text Box 30"/>
          <p:cNvSpPr txBox="1">
            <a:spLocks noChangeArrowheads="1"/>
          </p:cNvSpPr>
          <p:nvPr/>
        </p:nvSpPr>
        <p:spPr bwMode="auto">
          <a:xfrm>
            <a:off x="-6397" y="6564446"/>
            <a:ext cx="5176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eaLnBrk="1" hangingPunct="1">
              <a:spcBef>
                <a:spcPct val="0"/>
              </a:spcBef>
              <a:buNone/>
            </a:pPr>
            <a:r>
              <a:rPr lang="en-GB" altLang="en-US" sz="1600" u="none" dirty="0" smtClean="0">
                <a:solidFill>
                  <a:srgbClr val="000000"/>
                </a:solidFill>
                <a:latin typeface="Arial"/>
              </a:rPr>
              <a:t>Weitz JI, et al. </a:t>
            </a:r>
            <a:r>
              <a:rPr lang="en-GB" altLang="en-US" sz="1600" i="1" u="none" dirty="0" smtClean="0">
                <a:solidFill>
                  <a:srgbClr val="000000"/>
                </a:solidFill>
                <a:latin typeface="Arial"/>
              </a:rPr>
              <a:t>Thromb Haemost. </a:t>
            </a:r>
            <a:r>
              <a:rPr lang="en-GB" altLang="en-US" sz="1600" u="none" dirty="0" smtClean="0">
                <a:solidFill>
                  <a:srgbClr val="000000"/>
                </a:solidFill>
                <a:latin typeface="Arial"/>
              </a:rPr>
              <a:t>2010;104:633-641.</a:t>
            </a:r>
            <a:r>
              <a:rPr lang="en-GB" altLang="en-US" sz="1600" u="none" baseline="30000" dirty="0" smtClean="0">
                <a:solidFill>
                  <a:srgbClr val="000000"/>
                </a:solidFill>
                <a:latin typeface="Arial"/>
              </a:rPr>
              <a:t>[22]</a:t>
            </a:r>
            <a:r>
              <a:rPr lang="en-GB" altLang="en-US" sz="1600" u="none" dirty="0" smtClean="0">
                <a:solidFill>
                  <a:srgbClr val="000000"/>
                </a:solidFill>
                <a:latin typeface="Arial"/>
              </a:rPr>
              <a:t>  </a:t>
            </a:r>
            <a:endParaRPr lang="en-GB" altLang="en-US" sz="1600" i="1" u="none" dirty="0">
              <a:solidFill>
                <a:srgbClr val="000000"/>
              </a:solidFill>
              <a:latin typeface="Arial"/>
            </a:endParaRPr>
          </a:p>
        </p:txBody>
      </p:sp>
      <p:grpSp>
        <p:nvGrpSpPr>
          <p:cNvPr id="2" name="Group 94213"/>
          <p:cNvGrpSpPr>
            <a:grpSpLocks/>
          </p:cNvGrpSpPr>
          <p:nvPr/>
        </p:nvGrpSpPr>
        <p:grpSpPr bwMode="auto">
          <a:xfrm>
            <a:off x="3821113" y="5487437"/>
            <a:ext cx="220662" cy="112713"/>
            <a:chOff x="2391025" y="4928055"/>
            <a:chExt cx="220762" cy="111752"/>
          </a:xfrm>
          <a:solidFill>
            <a:schemeClr val="accent5"/>
          </a:solidFill>
        </p:grpSpPr>
        <p:cxnSp>
          <p:nvCxnSpPr>
            <p:cNvPr id="3" name="Straight Connector 2"/>
            <p:cNvCxnSpPr/>
            <p:nvPr/>
          </p:nvCxnSpPr>
          <p:spPr bwMode="auto">
            <a:xfrm flipV="1">
              <a:off x="2500612" y="4928055"/>
              <a:ext cx="0" cy="111752"/>
            </a:xfrm>
            <a:prstGeom prst="line">
              <a:avLst/>
            </a:prstGeom>
            <a:grpFill/>
            <a:ln w="19050" cap="flat" cmpd="sng" algn="ctr">
              <a:solidFill>
                <a:schemeClr val="accent5"/>
              </a:solidFill>
              <a:prstDash val="solid"/>
              <a:round/>
              <a:headEnd type="none" w="med" len="med"/>
              <a:tailEnd type="none" w="med" len="med"/>
            </a:ln>
            <a:effectLst/>
          </p:spPr>
        </p:cxnSp>
        <p:cxnSp>
          <p:nvCxnSpPr>
            <p:cNvPr id="4" name="Straight Connector 3"/>
            <p:cNvCxnSpPr/>
            <p:nvPr/>
          </p:nvCxnSpPr>
          <p:spPr bwMode="auto">
            <a:xfrm flipH="1">
              <a:off x="2391025" y="4928055"/>
              <a:ext cx="220762" cy="0"/>
            </a:xfrm>
            <a:prstGeom prst="line">
              <a:avLst/>
            </a:prstGeom>
            <a:grpFill/>
            <a:ln w="19050" cap="flat" cmpd="sng" algn="ctr">
              <a:solidFill>
                <a:schemeClr val="accent5"/>
              </a:solidFill>
              <a:prstDash val="solid"/>
              <a:round/>
              <a:headEnd type="none" w="med" len="med"/>
              <a:tailEnd type="none" w="med" len="med"/>
            </a:ln>
            <a:effectLst/>
          </p:spPr>
        </p:cxnSp>
      </p:grpSp>
      <p:grpSp>
        <p:nvGrpSpPr>
          <p:cNvPr id="5" name="Group 158"/>
          <p:cNvGrpSpPr>
            <a:grpSpLocks/>
          </p:cNvGrpSpPr>
          <p:nvPr/>
        </p:nvGrpSpPr>
        <p:grpSpPr bwMode="auto">
          <a:xfrm>
            <a:off x="4462463" y="5376312"/>
            <a:ext cx="220662" cy="219075"/>
            <a:chOff x="2391025" y="4928055"/>
            <a:chExt cx="220762" cy="111752"/>
          </a:xfrm>
        </p:grpSpPr>
        <p:cxnSp>
          <p:nvCxnSpPr>
            <p:cNvPr id="6" name="Straight Connector 159"/>
            <p:cNvCxnSpPr>
              <a:cxnSpLocks noChangeShapeType="1"/>
            </p:cNvCxnSpPr>
            <p:nvPr/>
          </p:nvCxnSpPr>
          <p:spPr bwMode="auto">
            <a:xfrm flipV="1">
              <a:off x="2499865" y="4928055"/>
              <a:ext cx="1539" cy="111752"/>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cxnSp>
          <p:nvCxnSpPr>
            <p:cNvPr id="7" name="Straight Connector 160"/>
            <p:cNvCxnSpPr>
              <a:cxnSpLocks noChangeShapeType="1"/>
            </p:cNvCxnSpPr>
            <p:nvPr/>
          </p:nvCxnSpPr>
          <p:spPr bwMode="auto">
            <a:xfrm flipH="1">
              <a:off x="2391025" y="4928055"/>
              <a:ext cx="220762" cy="0"/>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grpSp>
      <p:grpSp>
        <p:nvGrpSpPr>
          <p:cNvPr id="8" name="Group 161"/>
          <p:cNvGrpSpPr>
            <a:grpSpLocks/>
          </p:cNvGrpSpPr>
          <p:nvPr/>
        </p:nvGrpSpPr>
        <p:grpSpPr bwMode="auto">
          <a:xfrm>
            <a:off x="5129213" y="5017537"/>
            <a:ext cx="220662" cy="358775"/>
            <a:chOff x="2391025" y="4928055"/>
            <a:chExt cx="220762" cy="111752"/>
          </a:xfrm>
          <a:solidFill>
            <a:schemeClr val="accent5"/>
          </a:solidFill>
        </p:grpSpPr>
        <p:cxnSp>
          <p:nvCxnSpPr>
            <p:cNvPr id="9" name="Straight Connector 8"/>
            <p:cNvCxnSpPr/>
            <p:nvPr/>
          </p:nvCxnSpPr>
          <p:spPr bwMode="auto">
            <a:xfrm flipV="1">
              <a:off x="2500612" y="4928055"/>
              <a:ext cx="0" cy="111752"/>
            </a:xfrm>
            <a:prstGeom prst="line">
              <a:avLst/>
            </a:prstGeom>
            <a:grpFill/>
            <a:ln w="19050" cap="flat" cmpd="sng" algn="ctr">
              <a:solidFill>
                <a:schemeClr val="accent5"/>
              </a:solidFill>
              <a:prstDash val="solid"/>
              <a:round/>
              <a:headEnd type="none" w="med" len="med"/>
              <a:tailEnd type="none" w="med" len="med"/>
            </a:ln>
            <a:effectLst/>
          </p:spPr>
        </p:cxnSp>
        <p:cxnSp>
          <p:nvCxnSpPr>
            <p:cNvPr id="10" name="Straight Connector 9"/>
            <p:cNvCxnSpPr/>
            <p:nvPr/>
          </p:nvCxnSpPr>
          <p:spPr bwMode="auto">
            <a:xfrm flipH="1">
              <a:off x="2391025" y="4928055"/>
              <a:ext cx="220762" cy="0"/>
            </a:xfrm>
            <a:prstGeom prst="line">
              <a:avLst/>
            </a:prstGeom>
            <a:grpFill/>
            <a:ln w="19050" cap="flat" cmpd="sng" algn="ctr">
              <a:solidFill>
                <a:schemeClr val="accent5"/>
              </a:solidFill>
              <a:prstDash val="solid"/>
              <a:round/>
              <a:headEnd type="none" w="med" len="med"/>
              <a:tailEnd type="none" w="med" len="med"/>
            </a:ln>
            <a:effectLst/>
          </p:spPr>
        </p:cxnSp>
      </p:grpSp>
      <p:grpSp>
        <p:nvGrpSpPr>
          <p:cNvPr id="11" name="Group 164"/>
          <p:cNvGrpSpPr>
            <a:grpSpLocks/>
          </p:cNvGrpSpPr>
          <p:nvPr/>
        </p:nvGrpSpPr>
        <p:grpSpPr bwMode="auto">
          <a:xfrm>
            <a:off x="5795963" y="4658762"/>
            <a:ext cx="220662" cy="538163"/>
            <a:chOff x="2391025" y="4928055"/>
            <a:chExt cx="220762" cy="111752"/>
          </a:xfrm>
        </p:grpSpPr>
        <p:cxnSp>
          <p:nvCxnSpPr>
            <p:cNvPr id="12" name="Straight Connector 165"/>
            <p:cNvCxnSpPr>
              <a:cxnSpLocks noChangeShapeType="1"/>
            </p:cNvCxnSpPr>
            <p:nvPr/>
          </p:nvCxnSpPr>
          <p:spPr bwMode="auto">
            <a:xfrm flipV="1">
              <a:off x="2499865" y="4928055"/>
              <a:ext cx="1539" cy="111752"/>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cxnSp>
          <p:nvCxnSpPr>
            <p:cNvPr id="13" name="Straight Connector 166"/>
            <p:cNvCxnSpPr>
              <a:cxnSpLocks noChangeShapeType="1"/>
            </p:cNvCxnSpPr>
            <p:nvPr/>
          </p:nvCxnSpPr>
          <p:spPr bwMode="auto">
            <a:xfrm flipH="1">
              <a:off x="2391025" y="4928055"/>
              <a:ext cx="220762" cy="0"/>
            </a:xfrm>
            <a:prstGeom prst="line">
              <a:avLst/>
            </a:prstGeom>
            <a:noFill/>
            <a:ln w="19050" algn="ctr">
              <a:solidFill>
                <a:srgbClr val="053854"/>
              </a:solidFill>
              <a:round/>
              <a:headEnd/>
              <a:tailEnd/>
            </a:ln>
            <a:extLst>
              <a:ext uri="{909E8E84-426E-40DD-AFC4-6F175D3DCCD1}">
                <a14:hiddenFill xmlns:a14="http://schemas.microsoft.com/office/drawing/2010/main">
                  <a:noFill/>
                </a14:hiddenFill>
              </a:ext>
            </a:extLst>
          </p:spPr>
        </p:cxnSp>
      </p:grpSp>
      <p:cxnSp>
        <p:nvCxnSpPr>
          <p:cNvPr id="15" name="Straight Connector 130"/>
          <p:cNvCxnSpPr>
            <a:cxnSpLocks noChangeShapeType="1"/>
          </p:cNvCxnSpPr>
          <p:nvPr/>
        </p:nvCxnSpPr>
        <p:spPr bwMode="auto">
          <a:xfrm flipH="1">
            <a:off x="3514725" y="4519062"/>
            <a:ext cx="9207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 name="Straight Connector 131"/>
          <p:cNvCxnSpPr>
            <a:cxnSpLocks noChangeShapeType="1"/>
          </p:cNvCxnSpPr>
          <p:nvPr/>
        </p:nvCxnSpPr>
        <p:spPr bwMode="auto">
          <a:xfrm flipH="1">
            <a:off x="3514725" y="4698450"/>
            <a:ext cx="9207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32"/>
          <p:cNvCxnSpPr>
            <a:cxnSpLocks noChangeShapeType="1"/>
          </p:cNvCxnSpPr>
          <p:nvPr/>
        </p:nvCxnSpPr>
        <p:spPr bwMode="auto">
          <a:xfrm flipH="1">
            <a:off x="3514725" y="4877837"/>
            <a:ext cx="9207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8" name="Straight Connector 133"/>
          <p:cNvCxnSpPr>
            <a:cxnSpLocks noChangeShapeType="1"/>
          </p:cNvCxnSpPr>
          <p:nvPr/>
        </p:nvCxnSpPr>
        <p:spPr bwMode="auto">
          <a:xfrm flipH="1">
            <a:off x="3514725" y="5057225"/>
            <a:ext cx="9207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9" name="Straight Connector 134"/>
          <p:cNvCxnSpPr>
            <a:cxnSpLocks noChangeShapeType="1"/>
          </p:cNvCxnSpPr>
          <p:nvPr/>
        </p:nvCxnSpPr>
        <p:spPr bwMode="auto">
          <a:xfrm flipH="1">
            <a:off x="3514725" y="5236612"/>
            <a:ext cx="9207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0" name="Straight Connector 135"/>
          <p:cNvCxnSpPr>
            <a:cxnSpLocks noChangeShapeType="1"/>
          </p:cNvCxnSpPr>
          <p:nvPr/>
        </p:nvCxnSpPr>
        <p:spPr bwMode="auto">
          <a:xfrm flipH="1">
            <a:off x="3514725" y="5595387"/>
            <a:ext cx="9207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1" name="Straight Connector 136"/>
          <p:cNvCxnSpPr>
            <a:cxnSpLocks noChangeShapeType="1"/>
          </p:cNvCxnSpPr>
          <p:nvPr/>
        </p:nvCxnSpPr>
        <p:spPr bwMode="auto">
          <a:xfrm flipH="1">
            <a:off x="3514725" y="5774775"/>
            <a:ext cx="9207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141"/>
          <p:cNvCxnSpPr>
            <a:cxnSpLocks noChangeShapeType="1"/>
          </p:cNvCxnSpPr>
          <p:nvPr/>
        </p:nvCxnSpPr>
        <p:spPr bwMode="auto">
          <a:xfrm flipH="1">
            <a:off x="3514725" y="5416000"/>
            <a:ext cx="9207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23" name="Rectangle 22"/>
          <p:cNvSpPr/>
          <p:nvPr/>
        </p:nvSpPr>
        <p:spPr bwMode="auto">
          <a:xfrm>
            <a:off x="3716338" y="5595387"/>
            <a:ext cx="427037" cy="179388"/>
          </a:xfrm>
          <a:prstGeom prst="rect">
            <a:avLst/>
          </a:prstGeom>
          <a:solidFill>
            <a:schemeClr val="accent5"/>
          </a:solidFill>
          <a:ln w="12700">
            <a:noFill/>
            <a:miter lim="800000"/>
            <a:headEnd/>
            <a:tailEnd/>
          </a:ln>
        </p:spPr>
        <p:txBody>
          <a:bodyPr/>
          <a:lstStyle/>
          <a:p>
            <a:pPr>
              <a:defRPr/>
            </a:pPr>
            <a:endParaRPr lang="en-US" u="none" dirty="0">
              <a:latin typeface="+mj-lt"/>
            </a:endParaRPr>
          </a:p>
        </p:txBody>
      </p:sp>
      <p:sp>
        <p:nvSpPr>
          <p:cNvPr id="24" name="Rectangle 143"/>
          <p:cNvSpPr>
            <a:spLocks noChangeArrowheads="1"/>
          </p:cNvSpPr>
          <p:nvPr/>
        </p:nvSpPr>
        <p:spPr bwMode="auto">
          <a:xfrm>
            <a:off x="4360863" y="5522362"/>
            <a:ext cx="425450" cy="252413"/>
          </a:xfrm>
          <a:prstGeom prst="rect">
            <a:avLst/>
          </a:prstGeom>
          <a:solidFill>
            <a:schemeClr val="accent1"/>
          </a:solidFill>
          <a:ln w="9525">
            <a:solidFill>
              <a:srgbClr val="053854"/>
            </a:solidFill>
            <a:round/>
            <a:headEnd/>
            <a:tailEnd/>
          </a:ln>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u="none" dirty="0">
              <a:latin typeface="+mj-lt"/>
            </a:endParaRPr>
          </a:p>
        </p:txBody>
      </p:sp>
      <p:sp>
        <p:nvSpPr>
          <p:cNvPr id="25" name="Rectangle 24"/>
          <p:cNvSpPr/>
          <p:nvPr/>
        </p:nvSpPr>
        <p:spPr bwMode="auto">
          <a:xfrm>
            <a:off x="5027613" y="5327100"/>
            <a:ext cx="425450" cy="447675"/>
          </a:xfrm>
          <a:prstGeom prst="rect">
            <a:avLst/>
          </a:prstGeom>
          <a:solidFill>
            <a:schemeClr val="accent5"/>
          </a:solidFill>
          <a:ln w="12700">
            <a:noFill/>
            <a:miter lim="800000"/>
            <a:headEnd/>
            <a:tailEnd/>
          </a:ln>
        </p:spPr>
        <p:txBody>
          <a:bodyPr/>
          <a:lstStyle/>
          <a:p>
            <a:pPr>
              <a:defRPr/>
            </a:pPr>
            <a:endParaRPr lang="en-US" u="none" dirty="0">
              <a:latin typeface="+mj-lt"/>
            </a:endParaRPr>
          </a:p>
        </p:txBody>
      </p:sp>
      <p:sp>
        <p:nvSpPr>
          <p:cNvPr id="26" name="Rectangle 145"/>
          <p:cNvSpPr>
            <a:spLocks noChangeArrowheads="1"/>
          </p:cNvSpPr>
          <p:nvPr/>
        </p:nvSpPr>
        <p:spPr bwMode="auto">
          <a:xfrm>
            <a:off x="5694363" y="5144537"/>
            <a:ext cx="425450" cy="630238"/>
          </a:xfrm>
          <a:prstGeom prst="rect">
            <a:avLst/>
          </a:prstGeom>
          <a:solidFill>
            <a:schemeClr val="accent1"/>
          </a:solidFill>
          <a:ln w="12700">
            <a:solidFill>
              <a:srgbClr val="053854"/>
            </a:solidFill>
            <a:miter lim="800000"/>
            <a:headEnd/>
            <a:tailEnd/>
          </a:ln>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800" u="none" dirty="0">
              <a:latin typeface="+mj-lt"/>
            </a:endParaRPr>
          </a:p>
        </p:txBody>
      </p:sp>
      <p:sp>
        <p:nvSpPr>
          <p:cNvPr id="27" name="Freeform 129"/>
          <p:cNvSpPr>
            <a:spLocks/>
          </p:cNvSpPr>
          <p:nvPr/>
        </p:nvSpPr>
        <p:spPr bwMode="auto">
          <a:xfrm>
            <a:off x="3598863" y="4514300"/>
            <a:ext cx="2593975" cy="1260475"/>
          </a:xfrm>
          <a:custGeom>
            <a:avLst/>
            <a:gdLst>
              <a:gd name="T0" fmla="*/ 0 w 1362075"/>
              <a:gd name="T1" fmla="*/ 0 h 1847850"/>
              <a:gd name="T2" fmla="*/ 0 w 1362075"/>
              <a:gd name="T3" fmla="*/ 4059 h 1847850"/>
              <a:gd name="T4" fmla="*/ 2147483647 w 1362075"/>
              <a:gd name="T5" fmla="*/ 4059 h 1847850"/>
              <a:gd name="T6" fmla="*/ 0 60000 65536"/>
              <a:gd name="T7" fmla="*/ 0 60000 65536"/>
              <a:gd name="T8" fmla="*/ 0 60000 65536"/>
              <a:gd name="T9" fmla="*/ 0 w 1362075"/>
              <a:gd name="T10" fmla="*/ 0 h 1847850"/>
              <a:gd name="T11" fmla="*/ 1362075 w 1362075"/>
              <a:gd name="T12" fmla="*/ 1847850 h 1847850"/>
            </a:gdLst>
            <a:ahLst/>
            <a:cxnLst>
              <a:cxn ang="T6">
                <a:pos x="T0" y="T1"/>
              </a:cxn>
              <a:cxn ang="T7">
                <a:pos x="T2" y="T3"/>
              </a:cxn>
              <a:cxn ang="T8">
                <a:pos x="T4" y="T5"/>
              </a:cxn>
            </a:cxnLst>
            <a:rect l="T9" t="T10" r="T11" b="T12"/>
            <a:pathLst>
              <a:path w="1362075" h="1847850">
                <a:moveTo>
                  <a:pt x="0" y="0"/>
                </a:moveTo>
                <a:lnTo>
                  <a:pt x="0" y="1847850"/>
                </a:lnTo>
                <a:lnTo>
                  <a:pt x="1362075" y="184785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sp>
        <p:nvSpPr>
          <p:cNvPr id="154" name="TextBox 193"/>
          <p:cNvSpPr txBox="1">
            <a:spLocks noChangeArrowheads="1"/>
          </p:cNvSpPr>
          <p:nvPr/>
        </p:nvSpPr>
        <p:spPr bwMode="auto">
          <a:xfrm>
            <a:off x="3228528" y="4377775"/>
            <a:ext cx="341760" cy="153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spcAft>
                <a:spcPts val="100"/>
              </a:spcAft>
              <a:buFontTx/>
              <a:buNone/>
            </a:pPr>
            <a:r>
              <a:rPr lang="en-US" altLang="en-US" sz="1100" u="none" dirty="0">
                <a:latin typeface="+mj-lt"/>
              </a:rPr>
              <a:t>35</a:t>
            </a:r>
          </a:p>
          <a:p>
            <a:pPr algn="r" eaLnBrk="1" hangingPunct="1">
              <a:spcBef>
                <a:spcPct val="0"/>
              </a:spcBef>
              <a:spcAft>
                <a:spcPts val="100"/>
              </a:spcAft>
              <a:buFontTx/>
              <a:buNone/>
            </a:pPr>
            <a:r>
              <a:rPr lang="en-US" altLang="en-US" sz="1100" u="none" dirty="0">
                <a:latin typeface="+mj-lt"/>
              </a:rPr>
              <a:t>30</a:t>
            </a:r>
          </a:p>
          <a:p>
            <a:pPr algn="r" eaLnBrk="1" hangingPunct="1">
              <a:spcBef>
                <a:spcPct val="0"/>
              </a:spcBef>
              <a:spcAft>
                <a:spcPts val="100"/>
              </a:spcAft>
              <a:buFontTx/>
              <a:buNone/>
            </a:pPr>
            <a:r>
              <a:rPr lang="en-US" altLang="en-US" sz="1100" u="none" dirty="0">
                <a:latin typeface="+mj-lt"/>
              </a:rPr>
              <a:t>25</a:t>
            </a:r>
          </a:p>
          <a:p>
            <a:pPr algn="r" eaLnBrk="1" hangingPunct="1">
              <a:spcBef>
                <a:spcPct val="0"/>
              </a:spcBef>
              <a:spcAft>
                <a:spcPts val="100"/>
              </a:spcAft>
              <a:buFontTx/>
              <a:buNone/>
            </a:pPr>
            <a:r>
              <a:rPr lang="en-US" altLang="en-US" sz="1100" u="none" dirty="0">
                <a:latin typeface="+mj-lt"/>
              </a:rPr>
              <a:t>20</a:t>
            </a:r>
          </a:p>
          <a:p>
            <a:pPr algn="r" eaLnBrk="1" hangingPunct="1">
              <a:spcBef>
                <a:spcPct val="0"/>
              </a:spcBef>
              <a:spcAft>
                <a:spcPts val="100"/>
              </a:spcAft>
              <a:buFontTx/>
              <a:buNone/>
            </a:pPr>
            <a:r>
              <a:rPr lang="en-US" altLang="en-US" sz="1100" u="none" dirty="0">
                <a:latin typeface="+mj-lt"/>
              </a:rPr>
              <a:t>15</a:t>
            </a:r>
          </a:p>
          <a:p>
            <a:pPr algn="r" eaLnBrk="1" hangingPunct="1">
              <a:spcBef>
                <a:spcPct val="0"/>
              </a:spcBef>
              <a:spcAft>
                <a:spcPts val="100"/>
              </a:spcAft>
              <a:buFontTx/>
              <a:buNone/>
            </a:pPr>
            <a:r>
              <a:rPr lang="en-US" altLang="en-US" sz="1100" u="none" dirty="0">
                <a:latin typeface="+mj-lt"/>
              </a:rPr>
              <a:t>10</a:t>
            </a:r>
          </a:p>
          <a:p>
            <a:pPr algn="r" eaLnBrk="1" hangingPunct="1">
              <a:spcBef>
                <a:spcPct val="0"/>
              </a:spcBef>
              <a:spcAft>
                <a:spcPts val="100"/>
              </a:spcAft>
              <a:buFontTx/>
              <a:buNone/>
            </a:pPr>
            <a:r>
              <a:rPr lang="en-US" altLang="en-US" sz="1100" u="none" dirty="0">
                <a:latin typeface="+mj-lt"/>
              </a:rPr>
              <a:t>5</a:t>
            </a:r>
          </a:p>
          <a:p>
            <a:pPr algn="r" eaLnBrk="1" hangingPunct="1">
              <a:spcBef>
                <a:spcPct val="0"/>
              </a:spcBef>
              <a:spcAft>
                <a:spcPts val="100"/>
              </a:spcAft>
              <a:buFontTx/>
              <a:buNone/>
            </a:pPr>
            <a:r>
              <a:rPr lang="en-US" altLang="en-US" sz="1100" u="none" dirty="0">
                <a:latin typeface="+mj-lt"/>
              </a:rPr>
              <a:t>0</a:t>
            </a:r>
          </a:p>
        </p:txBody>
      </p:sp>
      <p:sp>
        <p:nvSpPr>
          <p:cNvPr id="155" name="Rectangle 194"/>
          <p:cNvSpPr>
            <a:spLocks noChangeArrowheads="1"/>
          </p:cNvSpPr>
          <p:nvPr/>
        </p:nvSpPr>
        <p:spPr bwMode="auto">
          <a:xfrm rot="16200000">
            <a:off x="2171701" y="4988936"/>
            <a:ext cx="1847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b="1" u="none" dirty="0">
                <a:latin typeface="+mj-lt"/>
              </a:rPr>
              <a:t>Bleeding incidence, %</a:t>
            </a:r>
            <a:endParaRPr lang="en-US" altLang="en-US" b="1" u="none" dirty="0">
              <a:latin typeface="+mj-lt"/>
            </a:endParaRPr>
          </a:p>
        </p:txBody>
      </p:sp>
      <p:sp>
        <p:nvSpPr>
          <p:cNvPr id="156" name="Rectangle 195"/>
          <p:cNvSpPr>
            <a:spLocks noChangeArrowheads="1"/>
          </p:cNvSpPr>
          <p:nvPr/>
        </p:nvSpPr>
        <p:spPr bwMode="auto">
          <a:xfrm>
            <a:off x="3764161" y="5774775"/>
            <a:ext cx="372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200" b="1" u="none" dirty="0">
                <a:latin typeface="+mj-lt"/>
              </a:rPr>
              <a:t>30</a:t>
            </a:r>
            <a:r>
              <a:rPr lang="en-US" altLang="en-US" sz="1200" b="1" u="none" dirty="0" smtClean="0">
                <a:latin typeface="+mj-lt"/>
              </a:rPr>
              <a:t/>
            </a:r>
            <a:br>
              <a:rPr lang="en-US" altLang="en-US" sz="1200" b="1" u="none" dirty="0" smtClean="0">
                <a:latin typeface="+mj-lt"/>
              </a:rPr>
            </a:br>
            <a:r>
              <a:rPr lang="en-US" altLang="en-US" sz="1200" b="1" u="none" dirty="0" smtClean="0">
                <a:latin typeface="+mj-lt"/>
              </a:rPr>
              <a:t>od</a:t>
            </a:r>
            <a:endParaRPr lang="en-US" altLang="en-US" sz="1200" b="1" u="none" dirty="0">
              <a:latin typeface="+mj-lt"/>
            </a:endParaRPr>
          </a:p>
        </p:txBody>
      </p:sp>
      <p:sp>
        <p:nvSpPr>
          <p:cNvPr id="157" name="Rectangle 196"/>
          <p:cNvSpPr>
            <a:spLocks noChangeArrowheads="1"/>
          </p:cNvSpPr>
          <p:nvPr/>
        </p:nvSpPr>
        <p:spPr bwMode="auto">
          <a:xfrm>
            <a:off x="4372967" y="5774775"/>
            <a:ext cx="372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200" b="1" u="none" dirty="0">
                <a:latin typeface="+mj-lt"/>
              </a:rPr>
              <a:t>60</a:t>
            </a:r>
            <a:r>
              <a:rPr lang="en-US" altLang="en-US" sz="1200" b="1" u="none" dirty="0" smtClean="0">
                <a:latin typeface="+mj-lt"/>
              </a:rPr>
              <a:t/>
            </a:r>
            <a:br>
              <a:rPr lang="en-US" altLang="en-US" sz="1200" b="1" u="none" dirty="0" smtClean="0">
                <a:latin typeface="+mj-lt"/>
              </a:rPr>
            </a:br>
            <a:r>
              <a:rPr lang="en-US" altLang="en-US" sz="1200" b="1" u="none" dirty="0" smtClean="0">
                <a:latin typeface="+mj-lt"/>
              </a:rPr>
              <a:t>od</a:t>
            </a:r>
            <a:endParaRPr lang="en-US" altLang="en-US" sz="1200" b="1" u="none" dirty="0">
              <a:latin typeface="+mj-lt"/>
            </a:endParaRPr>
          </a:p>
        </p:txBody>
      </p:sp>
      <p:sp>
        <p:nvSpPr>
          <p:cNvPr id="158" name="Rectangle 197"/>
          <p:cNvSpPr>
            <a:spLocks noChangeArrowheads="1"/>
          </p:cNvSpPr>
          <p:nvPr/>
        </p:nvSpPr>
        <p:spPr bwMode="auto">
          <a:xfrm>
            <a:off x="5022901" y="5774775"/>
            <a:ext cx="449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200" b="1" u="none" dirty="0">
                <a:latin typeface="+mj-lt"/>
              </a:rPr>
              <a:t>30</a:t>
            </a:r>
            <a:br>
              <a:rPr lang="en-US" altLang="en-US" sz="1200" b="1" u="none" dirty="0">
                <a:latin typeface="+mj-lt"/>
              </a:rPr>
            </a:br>
            <a:r>
              <a:rPr lang="en-US" altLang="en-US" sz="1200" b="1" u="none" dirty="0">
                <a:latin typeface="+mj-lt"/>
              </a:rPr>
              <a:t>BID</a:t>
            </a:r>
          </a:p>
        </p:txBody>
      </p:sp>
      <p:sp>
        <p:nvSpPr>
          <p:cNvPr id="159" name="Rectangle 198"/>
          <p:cNvSpPr>
            <a:spLocks noChangeArrowheads="1"/>
          </p:cNvSpPr>
          <p:nvPr/>
        </p:nvSpPr>
        <p:spPr bwMode="auto">
          <a:xfrm>
            <a:off x="5682507" y="5774775"/>
            <a:ext cx="449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200" b="1" u="none" dirty="0">
                <a:latin typeface="+mj-lt"/>
              </a:rPr>
              <a:t>60</a:t>
            </a:r>
            <a:br>
              <a:rPr lang="en-US" altLang="en-US" sz="1200" b="1" u="none" dirty="0">
                <a:latin typeface="+mj-lt"/>
              </a:rPr>
            </a:br>
            <a:r>
              <a:rPr lang="en-US" altLang="en-US" sz="1200" b="1" u="none" dirty="0">
                <a:latin typeface="+mj-lt"/>
              </a:rPr>
              <a:t>BID</a:t>
            </a:r>
          </a:p>
        </p:txBody>
      </p:sp>
      <p:sp>
        <p:nvSpPr>
          <p:cNvPr id="160" name="Rectangle 199"/>
          <p:cNvSpPr>
            <a:spLocks noChangeArrowheads="1"/>
          </p:cNvSpPr>
          <p:nvPr/>
        </p:nvSpPr>
        <p:spPr bwMode="auto">
          <a:xfrm>
            <a:off x="4378698" y="4312973"/>
            <a:ext cx="10390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ts val="1000"/>
              </a:spcAft>
              <a:buFontTx/>
              <a:buNone/>
            </a:pPr>
            <a:r>
              <a:rPr lang="en-US" altLang="en-US" sz="1400" b="1" u="none" dirty="0">
                <a:latin typeface="+mj-lt"/>
              </a:rPr>
              <a:t>Edoxaban</a:t>
            </a:r>
            <a:endParaRPr lang="en-US" altLang="en-US" sz="1400" b="1" u="none" baseline="-25000" dirty="0">
              <a:latin typeface="+mj-lt"/>
            </a:endParaRPr>
          </a:p>
        </p:txBody>
      </p:sp>
      <p:sp>
        <p:nvSpPr>
          <p:cNvPr id="164" name="Rettangolo 167"/>
          <p:cNvSpPr>
            <a:spLocks noChangeArrowheads="1"/>
          </p:cNvSpPr>
          <p:nvPr/>
        </p:nvSpPr>
        <p:spPr bwMode="auto">
          <a:xfrm>
            <a:off x="4267200" y="4811162"/>
            <a:ext cx="1371600" cy="1524000"/>
          </a:xfrm>
          <a:prstGeom prst="rect">
            <a:avLst/>
          </a:prstGeom>
          <a:noFill/>
          <a:ln w="28575">
            <a:solidFill>
              <a:srgbClr val="0A6FA7"/>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it-IT" altLang="en-US" u="none" dirty="0">
              <a:latin typeface="+mj-lt"/>
            </a:endParaRPr>
          </a:p>
        </p:txBody>
      </p:sp>
      <p:cxnSp>
        <p:nvCxnSpPr>
          <p:cNvPr id="166" name="Straight Connector 25"/>
          <p:cNvCxnSpPr>
            <a:cxnSpLocks noChangeShapeType="1"/>
          </p:cNvCxnSpPr>
          <p:nvPr/>
        </p:nvCxnSpPr>
        <p:spPr bwMode="auto">
          <a:xfrm>
            <a:off x="3598863" y="5774775"/>
            <a:ext cx="0" cy="809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7" name="Straight Connector 25"/>
          <p:cNvCxnSpPr>
            <a:cxnSpLocks noChangeShapeType="1"/>
          </p:cNvCxnSpPr>
          <p:nvPr/>
        </p:nvCxnSpPr>
        <p:spPr bwMode="auto">
          <a:xfrm>
            <a:off x="4261918" y="5762866"/>
            <a:ext cx="0" cy="809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8" name="Straight Connector 25"/>
          <p:cNvCxnSpPr>
            <a:cxnSpLocks noChangeShapeType="1"/>
          </p:cNvCxnSpPr>
          <p:nvPr/>
        </p:nvCxnSpPr>
        <p:spPr bwMode="auto">
          <a:xfrm>
            <a:off x="4919143" y="5774775"/>
            <a:ext cx="0" cy="809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9" name="Straight Connector 25"/>
          <p:cNvCxnSpPr>
            <a:cxnSpLocks noChangeShapeType="1"/>
          </p:cNvCxnSpPr>
          <p:nvPr/>
        </p:nvCxnSpPr>
        <p:spPr bwMode="auto">
          <a:xfrm>
            <a:off x="5584825" y="5774775"/>
            <a:ext cx="0" cy="809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70" name="Straight Connector 25"/>
          <p:cNvCxnSpPr>
            <a:cxnSpLocks noChangeShapeType="1"/>
          </p:cNvCxnSpPr>
          <p:nvPr/>
        </p:nvCxnSpPr>
        <p:spPr bwMode="auto">
          <a:xfrm>
            <a:off x="6182793" y="5771599"/>
            <a:ext cx="0" cy="809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914193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435"/>
          <p:cNvSpPr>
            <a:spLocks noChangeShapeType="1"/>
          </p:cNvSpPr>
          <p:nvPr/>
        </p:nvSpPr>
        <p:spPr bwMode="auto">
          <a:xfrm flipH="1">
            <a:off x="1428750" y="2674938"/>
            <a:ext cx="92075" cy="1587"/>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4" name="Line 443"/>
          <p:cNvSpPr>
            <a:spLocks noChangeShapeType="1"/>
          </p:cNvSpPr>
          <p:nvPr/>
        </p:nvSpPr>
        <p:spPr bwMode="auto">
          <a:xfrm flipV="1">
            <a:off x="1520824" y="5345902"/>
            <a:ext cx="1588" cy="111917"/>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5" name="Line 444"/>
          <p:cNvSpPr>
            <a:spLocks noChangeShapeType="1"/>
          </p:cNvSpPr>
          <p:nvPr/>
        </p:nvSpPr>
        <p:spPr bwMode="auto">
          <a:xfrm flipV="1">
            <a:off x="2428875" y="5365750"/>
            <a:ext cx="1588" cy="9207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6" name="Line 445"/>
          <p:cNvSpPr>
            <a:spLocks noChangeShapeType="1"/>
          </p:cNvSpPr>
          <p:nvPr/>
        </p:nvSpPr>
        <p:spPr bwMode="auto">
          <a:xfrm flipV="1">
            <a:off x="3336925" y="5365750"/>
            <a:ext cx="1588" cy="9207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7" name="Line 446"/>
          <p:cNvSpPr>
            <a:spLocks noChangeShapeType="1"/>
          </p:cNvSpPr>
          <p:nvPr/>
        </p:nvSpPr>
        <p:spPr bwMode="auto">
          <a:xfrm flipV="1">
            <a:off x="4246563" y="5365750"/>
            <a:ext cx="1587" cy="9207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8" name="Line 447"/>
          <p:cNvSpPr>
            <a:spLocks noChangeShapeType="1"/>
          </p:cNvSpPr>
          <p:nvPr/>
        </p:nvSpPr>
        <p:spPr bwMode="auto">
          <a:xfrm flipV="1">
            <a:off x="5154613" y="5365750"/>
            <a:ext cx="1587" cy="9207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9" name="Line 448"/>
          <p:cNvSpPr>
            <a:spLocks noChangeShapeType="1"/>
          </p:cNvSpPr>
          <p:nvPr/>
        </p:nvSpPr>
        <p:spPr bwMode="auto">
          <a:xfrm flipV="1">
            <a:off x="6059488" y="5365750"/>
            <a:ext cx="1587" cy="9207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0" name="Line 449"/>
          <p:cNvSpPr>
            <a:spLocks noChangeShapeType="1"/>
          </p:cNvSpPr>
          <p:nvPr/>
        </p:nvSpPr>
        <p:spPr bwMode="auto">
          <a:xfrm flipH="1" flipV="1">
            <a:off x="6967538" y="5365750"/>
            <a:ext cx="0" cy="9207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 name="Line 450"/>
          <p:cNvSpPr>
            <a:spLocks noChangeShapeType="1"/>
          </p:cNvSpPr>
          <p:nvPr/>
        </p:nvSpPr>
        <p:spPr bwMode="auto">
          <a:xfrm flipV="1">
            <a:off x="7872413" y="5365750"/>
            <a:ext cx="0" cy="92075"/>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2" name="Line 434"/>
          <p:cNvSpPr>
            <a:spLocks noChangeShapeType="1"/>
          </p:cNvSpPr>
          <p:nvPr/>
        </p:nvSpPr>
        <p:spPr bwMode="auto">
          <a:xfrm flipH="1">
            <a:off x="1428749" y="2187575"/>
            <a:ext cx="92075"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3" name="Line 436"/>
          <p:cNvSpPr>
            <a:spLocks noChangeShapeType="1"/>
          </p:cNvSpPr>
          <p:nvPr/>
        </p:nvSpPr>
        <p:spPr bwMode="auto">
          <a:xfrm flipH="1">
            <a:off x="1428750" y="1703388"/>
            <a:ext cx="100013"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4" name="Freeform 437"/>
          <p:cNvSpPr>
            <a:spLocks/>
          </p:cNvSpPr>
          <p:nvPr/>
        </p:nvSpPr>
        <p:spPr bwMode="auto">
          <a:xfrm>
            <a:off x="1520825" y="1690688"/>
            <a:ext cx="6364288" cy="3675062"/>
          </a:xfrm>
          <a:custGeom>
            <a:avLst/>
            <a:gdLst>
              <a:gd name="T0" fmla="*/ 0 w 4195"/>
              <a:gd name="T1" fmla="*/ 0 h 2999"/>
              <a:gd name="T2" fmla="*/ 0 w 4195"/>
              <a:gd name="T3" fmla="*/ 2147483647 h 2999"/>
              <a:gd name="T4" fmla="*/ 2147483647 w 4195"/>
              <a:gd name="T5" fmla="*/ 2147483647 h 2999"/>
              <a:gd name="T6" fmla="*/ 0 60000 65536"/>
              <a:gd name="T7" fmla="*/ 0 60000 65536"/>
              <a:gd name="T8" fmla="*/ 0 60000 65536"/>
              <a:gd name="T9" fmla="*/ 0 w 4195"/>
              <a:gd name="T10" fmla="*/ 0 h 2999"/>
              <a:gd name="T11" fmla="*/ 4195 w 4195"/>
              <a:gd name="T12" fmla="*/ 2999 h 2999"/>
            </a:gdLst>
            <a:ahLst/>
            <a:cxnLst>
              <a:cxn ang="T6">
                <a:pos x="T0" y="T1"/>
              </a:cxn>
              <a:cxn ang="T7">
                <a:pos x="T2" y="T3"/>
              </a:cxn>
              <a:cxn ang="T8">
                <a:pos x="T4" y="T5"/>
              </a:cxn>
            </a:cxnLst>
            <a:rect l="T9" t="T10" r="T11" b="T12"/>
            <a:pathLst>
              <a:path w="4195" h="2999">
                <a:moveTo>
                  <a:pt x="0" y="0"/>
                </a:moveTo>
                <a:lnTo>
                  <a:pt x="0" y="2999"/>
                </a:lnTo>
                <a:lnTo>
                  <a:pt x="4195" y="2999"/>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sp>
        <p:nvSpPr>
          <p:cNvPr id="15" name="Line 438"/>
          <p:cNvSpPr>
            <a:spLocks noChangeShapeType="1"/>
          </p:cNvSpPr>
          <p:nvPr/>
        </p:nvSpPr>
        <p:spPr bwMode="auto">
          <a:xfrm flipH="1">
            <a:off x="1428750" y="3162300"/>
            <a:ext cx="92075" cy="1588"/>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6" name="Line 439"/>
          <p:cNvSpPr>
            <a:spLocks noChangeShapeType="1"/>
          </p:cNvSpPr>
          <p:nvPr/>
        </p:nvSpPr>
        <p:spPr bwMode="auto">
          <a:xfrm flipH="1" flipV="1">
            <a:off x="1428749" y="3648076"/>
            <a:ext cx="92075" cy="1587"/>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7" name="Line 440"/>
          <p:cNvSpPr>
            <a:spLocks noChangeShapeType="1"/>
          </p:cNvSpPr>
          <p:nvPr/>
        </p:nvSpPr>
        <p:spPr bwMode="auto">
          <a:xfrm flipH="1">
            <a:off x="1428750" y="4138613"/>
            <a:ext cx="92075"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8" name="Line 441"/>
          <p:cNvSpPr>
            <a:spLocks noChangeShapeType="1"/>
          </p:cNvSpPr>
          <p:nvPr/>
        </p:nvSpPr>
        <p:spPr bwMode="auto">
          <a:xfrm flipH="1">
            <a:off x="1428750" y="4625975"/>
            <a:ext cx="92075"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9" name="Line 442"/>
          <p:cNvSpPr>
            <a:spLocks noChangeShapeType="1"/>
          </p:cNvSpPr>
          <p:nvPr/>
        </p:nvSpPr>
        <p:spPr bwMode="auto">
          <a:xfrm flipH="1">
            <a:off x="1428750" y="5113338"/>
            <a:ext cx="92075"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23" name="Line 469"/>
          <p:cNvSpPr>
            <a:spLocks noChangeShapeType="1"/>
          </p:cNvSpPr>
          <p:nvPr/>
        </p:nvSpPr>
        <p:spPr bwMode="auto">
          <a:xfrm>
            <a:off x="6965950" y="2081213"/>
            <a:ext cx="0" cy="1052512"/>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24" name="Line 530"/>
          <p:cNvSpPr>
            <a:spLocks noChangeShapeType="1"/>
          </p:cNvSpPr>
          <p:nvPr/>
        </p:nvSpPr>
        <p:spPr bwMode="auto">
          <a:xfrm>
            <a:off x="1562100" y="4110038"/>
            <a:ext cx="69850" cy="1587"/>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25" name="Line 495"/>
          <p:cNvSpPr>
            <a:spLocks noChangeShapeType="1"/>
          </p:cNvSpPr>
          <p:nvPr/>
        </p:nvSpPr>
        <p:spPr bwMode="auto">
          <a:xfrm>
            <a:off x="2397125" y="4468813"/>
            <a:ext cx="69850" cy="1587"/>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26" name="Line 496"/>
          <p:cNvSpPr>
            <a:spLocks noChangeShapeType="1"/>
          </p:cNvSpPr>
          <p:nvPr/>
        </p:nvSpPr>
        <p:spPr bwMode="auto">
          <a:xfrm>
            <a:off x="2433638" y="3328988"/>
            <a:ext cx="0" cy="1139825"/>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27" name="Line 497"/>
          <p:cNvSpPr>
            <a:spLocks noChangeShapeType="1"/>
          </p:cNvSpPr>
          <p:nvPr/>
        </p:nvSpPr>
        <p:spPr bwMode="auto">
          <a:xfrm>
            <a:off x="2397125" y="3319463"/>
            <a:ext cx="69850" cy="1587"/>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28" name="Line 518"/>
          <p:cNvSpPr>
            <a:spLocks noChangeShapeType="1"/>
          </p:cNvSpPr>
          <p:nvPr/>
        </p:nvSpPr>
        <p:spPr bwMode="auto">
          <a:xfrm>
            <a:off x="1941513" y="4633913"/>
            <a:ext cx="69850" cy="0"/>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29" name="Line 519"/>
          <p:cNvSpPr>
            <a:spLocks noChangeShapeType="1"/>
          </p:cNvSpPr>
          <p:nvPr/>
        </p:nvSpPr>
        <p:spPr bwMode="auto">
          <a:xfrm>
            <a:off x="1941513" y="5181600"/>
            <a:ext cx="69850" cy="1588"/>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30" name="Line 520"/>
          <p:cNvSpPr>
            <a:spLocks noChangeShapeType="1"/>
          </p:cNvSpPr>
          <p:nvPr/>
        </p:nvSpPr>
        <p:spPr bwMode="auto">
          <a:xfrm>
            <a:off x="1976438" y="4633913"/>
            <a:ext cx="1587" cy="547687"/>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31" name="Line 539"/>
          <p:cNvSpPr>
            <a:spLocks noChangeShapeType="1"/>
          </p:cNvSpPr>
          <p:nvPr/>
        </p:nvSpPr>
        <p:spPr bwMode="auto">
          <a:xfrm>
            <a:off x="1638300" y="4733925"/>
            <a:ext cx="69850" cy="1588"/>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32" name="Line 540"/>
          <p:cNvSpPr>
            <a:spLocks noChangeShapeType="1"/>
          </p:cNvSpPr>
          <p:nvPr/>
        </p:nvSpPr>
        <p:spPr bwMode="auto">
          <a:xfrm>
            <a:off x="1638300" y="5181600"/>
            <a:ext cx="69850" cy="1588"/>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33" name="Line 541"/>
          <p:cNvSpPr>
            <a:spLocks noChangeShapeType="1"/>
          </p:cNvSpPr>
          <p:nvPr/>
        </p:nvSpPr>
        <p:spPr bwMode="auto">
          <a:xfrm>
            <a:off x="1673225" y="4733925"/>
            <a:ext cx="1588" cy="447675"/>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34" name="Line 549"/>
          <p:cNvSpPr>
            <a:spLocks noChangeShapeType="1"/>
          </p:cNvSpPr>
          <p:nvPr/>
        </p:nvSpPr>
        <p:spPr bwMode="auto">
          <a:xfrm>
            <a:off x="1714500" y="5181600"/>
            <a:ext cx="68263" cy="1588"/>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35" name="Line 551"/>
          <p:cNvSpPr>
            <a:spLocks noChangeShapeType="1"/>
          </p:cNvSpPr>
          <p:nvPr/>
        </p:nvSpPr>
        <p:spPr bwMode="auto">
          <a:xfrm>
            <a:off x="1714500" y="4849813"/>
            <a:ext cx="68263" cy="1587"/>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36" name="Line 553"/>
          <p:cNvSpPr>
            <a:spLocks noChangeShapeType="1"/>
          </p:cNvSpPr>
          <p:nvPr/>
        </p:nvSpPr>
        <p:spPr bwMode="auto">
          <a:xfrm>
            <a:off x="1749425" y="4849813"/>
            <a:ext cx="0" cy="333375"/>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37" name="Line 559"/>
          <p:cNvSpPr>
            <a:spLocks noChangeShapeType="1"/>
          </p:cNvSpPr>
          <p:nvPr/>
        </p:nvSpPr>
        <p:spPr bwMode="auto">
          <a:xfrm>
            <a:off x="1597025" y="4098925"/>
            <a:ext cx="1588" cy="860425"/>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38" name="Line 560"/>
          <p:cNvSpPr>
            <a:spLocks noChangeShapeType="1"/>
          </p:cNvSpPr>
          <p:nvPr/>
        </p:nvSpPr>
        <p:spPr bwMode="auto">
          <a:xfrm>
            <a:off x="1941513" y="4908550"/>
            <a:ext cx="6985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39" name="Line 562"/>
          <p:cNvSpPr>
            <a:spLocks noChangeShapeType="1"/>
          </p:cNvSpPr>
          <p:nvPr/>
        </p:nvSpPr>
        <p:spPr bwMode="auto">
          <a:xfrm>
            <a:off x="1976438" y="4908550"/>
            <a:ext cx="1587" cy="266700"/>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40" name="Line 482"/>
          <p:cNvSpPr>
            <a:spLocks noChangeShapeType="1"/>
          </p:cNvSpPr>
          <p:nvPr/>
        </p:nvSpPr>
        <p:spPr bwMode="auto">
          <a:xfrm>
            <a:off x="3302000" y="2511425"/>
            <a:ext cx="69850" cy="0"/>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41" name="Line 483"/>
          <p:cNvSpPr>
            <a:spLocks noChangeShapeType="1"/>
          </p:cNvSpPr>
          <p:nvPr/>
        </p:nvSpPr>
        <p:spPr bwMode="auto">
          <a:xfrm>
            <a:off x="3302000" y="3328988"/>
            <a:ext cx="69850" cy="1587"/>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42" name="Line 484"/>
          <p:cNvSpPr>
            <a:spLocks noChangeShapeType="1"/>
          </p:cNvSpPr>
          <p:nvPr/>
        </p:nvSpPr>
        <p:spPr bwMode="auto">
          <a:xfrm>
            <a:off x="3336925" y="2511425"/>
            <a:ext cx="1588" cy="817563"/>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43" name="Line 473"/>
          <p:cNvSpPr>
            <a:spLocks noChangeShapeType="1"/>
          </p:cNvSpPr>
          <p:nvPr/>
        </p:nvSpPr>
        <p:spPr bwMode="auto">
          <a:xfrm>
            <a:off x="4208463" y="2081213"/>
            <a:ext cx="69850" cy="158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44" name="Line 475"/>
          <p:cNvSpPr>
            <a:spLocks noChangeShapeType="1"/>
          </p:cNvSpPr>
          <p:nvPr/>
        </p:nvSpPr>
        <p:spPr bwMode="auto">
          <a:xfrm>
            <a:off x="4243388" y="2081213"/>
            <a:ext cx="0" cy="103663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45" name="Line 467"/>
          <p:cNvSpPr>
            <a:spLocks noChangeShapeType="1"/>
          </p:cNvSpPr>
          <p:nvPr/>
        </p:nvSpPr>
        <p:spPr bwMode="auto">
          <a:xfrm>
            <a:off x="5119688" y="1866900"/>
            <a:ext cx="69850" cy="1588"/>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46" name="Line 468"/>
          <p:cNvSpPr>
            <a:spLocks noChangeShapeType="1"/>
          </p:cNvSpPr>
          <p:nvPr/>
        </p:nvSpPr>
        <p:spPr bwMode="auto">
          <a:xfrm>
            <a:off x="5119688" y="3175000"/>
            <a:ext cx="69850" cy="0"/>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47" name="Line 469"/>
          <p:cNvSpPr>
            <a:spLocks noChangeShapeType="1"/>
          </p:cNvSpPr>
          <p:nvPr/>
        </p:nvSpPr>
        <p:spPr bwMode="auto">
          <a:xfrm>
            <a:off x="5154613" y="1866900"/>
            <a:ext cx="1587" cy="1306513"/>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48" name="Line 569"/>
          <p:cNvSpPr>
            <a:spLocks noChangeShapeType="1"/>
          </p:cNvSpPr>
          <p:nvPr/>
        </p:nvSpPr>
        <p:spPr bwMode="auto">
          <a:xfrm>
            <a:off x="6929438" y="2071688"/>
            <a:ext cx="69850" cy="1587"/>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49" name="Line 570"/>
          <p:cNvSpPr>
            <a:spLocks noChangeShapeType="1"/>
          </p:cNvSpPr>
          <p:nvPr/>
        </p:nvSpPr>
        <p:spPr bwMode="auto">
          <a:xfrm>
            <a:off x="6929438" y="3133725"/>
            <a:ext cx="69850" cy="1588"/>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55" name="Freeform 396"/>
          <p:cNvSpPr>
            <a:spLocks/>
          </p:cNvSpPr>
          <p:nvPr/>
        </p:nvSpPr>
        <p:spPr bwMode="auto">
          <a:xfrm>
            <a:off x="1465263" y="2628668"/>
            <a:ext cx="107999" cy="108017"/>
          </a:xfrm>
          <a:custGeom>
            <a:avLst/>
            <a:gdLst/>
            <a:ahLst/>
            <a:cxnLst>
              <a:cxn ang="0">
                <a:pos x="0" y="12"/>
              </a:cxn>
              <a:cxn ang="0">
                <a:pos x="12" y="0"/>
              </a:cxn>
              <a:cxn ang="0">
                <a:pos x="12" y="0"/>
              </a:cxn>
              <a:cxn ang="0">
                <a:pos x="12" y="0"/>
              </a:cxn>
              <a:cxn ang="0">
                <a:pos x="24" y="12"/>
              </a:cxn>
              <a:cxn ang="0">
                <a:pos x="24" y="12"/>
              </a:cxn>
              <a:cxn ang="0">
                <a:pos x="24" y="12"/>
              </a:cxn>
              <a:cxn ang="0">
                <a:pos x="12" y="24"/>
              </a:cxn>
              <a:cxn ang="0">
                <a:pos x="12" y="24"/>
              </a:cxn>
              <a:cxn ang="0">
                <a:pos x="12" y="24"/>
              </a:cxn>
              <a:cxn ang="0">
                <a:pos x="0" y="12"/>
              </a:cxn>
              <a:cxn ang="0">
                <a:pos x="0" y="12"/>
              </a:cxn>
            </a:cxnLst>
            <a:rect l="0" t="0" r="r" b="b"/>
            <a:pathLst>
              <a:path w="24" h="24">
                <a:moveTo>
                  <a:pt x="0" y="12"/>
                </a:moveTo>
                <a:cubicBezTo>
                  <a:pt x="0" y="5"/>
                  <a:pt x="5" y="0"/>
                  <a:pt x="12" y="0"/>
                </a:cubicBezTo>
                <a:cubicBezTo>
                  <a:pt x="12" y="0"/>
                  <a:pt x="12" y="0"/>
                  <a:pt x="12" y="0"/>
                </a:cubicBezTo>
                <a:cubicBezTo>
                  <a:pt x="12" y="0"/>
                  <a:pt x="12" y="0"/>
                  <a:pt x="12" y="0"/>
                </a:cubicBezTo>
                <a:cubicBezTo>
                  <a:pt x="18" y="0"/>
                  <a:pt x="24" y="5"/>
                  <a:pt x="24" y="12"/>
                </a:cubicBezTo>
                <a:cubicBezTo>
                  <a:pt x="24" y="12"/>
                  <a:pt x="24" y="12"/>
                  <a:pt x="24" y="12"/>
                </a:cubicBezTo>
                <a:cubicBezTo>
                  <a:pt x="24" y="12"/>
                  <a:pt x="24" y="12"/>
                  <a:pt x="24" y="12"/>
                </a:cubicBezTo>
                <a:cubicBezTo>
                  <a:pt x="24" y="19"/>
                  <a:pt x="18" y="24"/>
                  <a:pt x="12" y="24"/>
                </a:cubicBezTo>
                <a:cubicBezTo>
                  <a:pt x="12" y="24"/>
                  <a:pt x="12" y="24"/>
                  <a:pt x="12" y="24"/>
                </a:cubicBezTo>
                <a:cubicBezTo>
                  <a:pt x="12" y="24"/>
                  <a:pt x="12" y="24"/>
                  <a:pt x="12" y="24"/>
                </a:cubicBezTo>
                <a:cubicBezTo>
                  <a:pt x="5" y="24"/>
                  <a:pt x="0" y="19"/>
                  <a:pt x="0" y="12"/>
                </a:cubicBezTo>
                <a:cubicBezTo>
                  <a:pt x="0" y="12"/>
                  <a:pt x="0" y="12"/>
                  <a:pt x="0" y="12"/>
                </a:cubicBezTo>
                <a:close/>
              </a:path>
            </a:pathLst>
          </a:custGeom>
          <a:solidFill>
            <a:schemeClr val="accent5"/>
          </a:solidFill>
          <a:ln w="9525">
            <a:solidFill>
              <a:schemeClr val="accent5"/>
            </a:solidFill>
            <a:round/>
            <a:headEnd/>
            <a:tailEnd/>
          </a:ln>
        </p:spPr>
        <p:txBody>
          <a:bodyPr/>
          <a:lstStyle/>
          <a:p>
            <a:pPr>
              <a:defRPr/>
            </a:pPr>
            <a:endParaRPr lang="en-GB" u="none" dirty="0">
              <a:latin typeface="+mj-lt"/>
            </a:endParaRPr>
          </a:p>
        </p:txBody>
      </p:sp>
      <p:sp>
        <p:nvSpPr>
          <p:cNvPr id="56" name="Freeform 397"/>
          <p:cNvSpPr>
            <a:spLocks/>
          </p:cNvSpPr>
          <p:nvPr/>
        </p:nvSpPr>
        <p:spPr bwMode="auto">
          <a:xfrm>
            <a:off x="1541462" y="4481097"/>
            <a:ext cx="107999" cy="108017"/>
          </a:xfrm>
          <a:custGeom>
            <a:avLst/>
            <a:gdLst/>
            <a:ahLst/>
            <a:cxnLst>
              <a:cxn ang="0">
                <a:pos x="0" y="12"/>
              </a:cxn>
              <a:cxn ang="0">
                <a:pos x="12" y="0"/>
              </a:cxn>
              <a:cxn ang="0">
                <a:pos x="12" y="0"/>
              </a:cxn>
              <a:cxn ang="0">
                <a:pos x="12" y="0"/>
              </a:cxn>
              <a:cxn ang="0">
                <a:pos x="24" y="12"/>
              </a:cxn>
              <a:cxn ang="0">
                <a:pos x="24" y="12"/>
              </a:cxn>
              <a:cxn ang="0">
                <a:pos x="24" y="12"/>
              </a:cxn>
              <a:cxn ang="0">
                <a:pos x="12" y="24"/>
              </a:cxn>
              <a:cxn ang="0">
                <a:pos x="12" y="24"/>
              </a:cxn>
              <a:cxn ang="0">
                <a:pos x="12" y="24"/>
              </a:cxn>
              <a:cxn ang="0">
                <a:pos x="0" y="12"/>
              </a:cxn>
              <a:cxn ang="0">
                <a:pos x="0" y="12"/>
              </a:cxn>
            </a:cxnLst>
            <a:rect l="0" t="0" r="r" b="b"/>
            <a:pathLst>
              <a:path w="24" h="24">
                <a:moveTo>
                  <a:pt x="0" y="12"/>
                </a:moveTo>
                <a:cubicBezTo>
                  <a:pt x="0" y="5"/>
                  <a:pt x="5" y="0"/>
                  <a:pt x="12" y="0"/>
                </a:cubicBezTo>
                <a:cubicBezTo>
                  <a:pt x="12" y="0"/>
                  <a:pt x="12" y="0"/>
                  <a:pt x="12" y="0"/>
                </a:cubicBezTo>
                <a:cubicBezTo>
                  <a:pt x="12" y="0"/>
                  <a:pt x="12" y="0"/>
                  <a:pt x="12" y="0"/>
                </a:cubicBezTo>
                <a:cubicBezTo>
                  <a:pt x="18" y="0"/>
                  <a:pt x="24" y="5"/>
                  <a:pt x="24" y="12"/>
                </a:cubicBezTo>
                <a:cubicBezTo>
                  <a:pt x="24" y="12"/>
                  <a:pt x="24" y="12"/>
                  <a:pt x="24" y="12"/>
                </a:cubicBezTo>
                <a:cubicBezTo>
                  <a:pt x="24" y="12"/>
                  <a:pt x="24" y="12"/>
                  <a:pt x="24" y="12"/>
                </a:cubicBezTo>
                <a:cubicBezTo>
                  <a:pt x="24" y="19"/>
                  <a:pt x="18" y="24"/>
                  <a:pt x="12" y="24"/>
                </a:cubicBezTo>
                <a:cubicBezTo>
                  <a:pt x="12" y="24"/>
                  <a:pt x="12" y="24"/>
                  <a:pt x="12" y="24"/>
                </a:cubicBezTo>
                <a:cubicBezTo>
                  <a:pt x="12" y="24"/>
                  <a:pt x="12" y="24"/>
                  <a:pt x="12" y="24"/>
                </a:cubicBezTo>
                <a:cubicBezTo>
                  <a:pt x="5" y="24"/>
                  <a:pt x="0" y="19"/>
                  <a:pt x="0" y="12"/>
                </a:cubicBezTo>
                <a:cubicBezTo>
                  <a:pt x="0" y="12"/>
                  <a:pt x="0" y="12"/>
                  <a:pt x="0" y="12"/>
                </a:cubicBezTo>
                <a:close/>
              </a:path>
            </a:pathLst>
          </a:custGeom>
          <a:solidFill>
            <a:schemeClr val="accent5"/>
          </a:solidFill>
          <a:ln w="9525">
            <a:solidFill>
              <a:schemeClr val="accent5"/>
            </a:solidFill>
            <a:round/>
            <a:headEnd/>
            <a:tailEnd/>
          </a:ln>
        </p:spPr>
        <p:txBody>
          <a:bodyPr/>
          <a:lstStyle/>
          <a:p>
            <a:pPr>
              <a:defRPr/>
            </a:pPr>
            <a:endParaRPr lang="en-GB" u="none" dirty="0">
              <a:latin typeface="+mj-lt"/>
            </a:endParaRPr>
          </a:p>
        </p:txBody>
      </p:sp>
      <p:sp>
        <p:nvSpPr>
          <p:cNvPr id="57" name="Freeform 398"/>
          <p:cNvSpPr>
            <a:spLocks/>
          </p:cNvSpPr>
          <p:nvPr/>
        </p:nvSpPr>
        <p:spPr bwMode="auto">
          <a:xfrm>
            <a:off x="1617662" y="4909991"/>
            <a:ext cx="107999" cy="108017"/>
          </a:xfrm>
          <a:custGeom>
            <a:avLst/>
            <a:gdLst/>
            <a:ahLst/>
            <a:cxnLst>
              <a:cxn ang="0">
                <a:pos x="0" y="12"/>
              </a:cxn>
              <a:cxn ang="0">
                <a:pos x="12" y="0"/>
              </a:cxn>
              <a:cxn ang="0">
                <a:pos x="12" y="0"/>
              </a:cxn>
              <a:cxn ang="0">
                <a:pos x="12" y="0"/>
              </a:cxn>
              <a:cxn ang="0">
                <a:pos x="24" y="12"/>
              </a:cxn>
              <a:cxn ang="0">
                <a:pos x="24" y="12"/>
              </a:cxn>
              <a:cxn ang="0">
                <a:pos x="24" y="12"/>
              </a:cxn>
              <a:cxn ang="0">
                <a:pos x="12" y="24"/>
              </a:cxn>
              <a:cxn ang="0">
                <a:pos x="12" y="24"/>
              </a:cxn>
              <a:cxn ang="0">
                <a:pos x="12" y="24"/>
              </a:cxn>
              <a:cxn ang="0">
                <a:pos x="0" y="12"/>
              </a:cxn>
              <a:cxn ang="0">
                <a:pos x="0" y="12"/>
              </a:cxn>
            </a:cxnLst>
            <a:rect l="0" t="0" r="r" b="b"/>
            <a:pathLst>
              <a:path w="24" h="24">
                <a:moveTo>
                  <a:pt x="0" y="12"/>
                </a:moveTo>
                <a:cubicBezTo>
                  <a:pt x="0" y="5"/>
                  <a:pt x="5" y="0"/>
                  <a:pt x="12" y="0"/>
                </a:cubicBezTo>
                <a:cubicBezTo>
                  <a:pt x="12" y="0"/>
                  <a:pt x="12" y="0"/>
                  <a:pt x="12" y="0"/>
                </a:cubicBezTo>
                <a:cubicBezTo>
                  <a:pt x="12" y="0"/>
                  <a:pt x="12" y="0"/>
                  <a:pt x="12" y="0"/>
                </a:cubicBezTo>
                <a:cubicBezTo>
                  <a:pt x="18" y="0"/>
                  <a:pt x="24" y="5"/>
                  <a:pt x="24" y="12"/>
                </a:cubicBezTo>
                <a:cubicBezTo>
                  <a:pt x="24" y="12"/>
                  <a:pt x="24" y="12"/>
                  <a:pt x="24" y="12"/>
                </a:cubicBezTo>
                <a:cubicBezTo>
                  <a:pt x="24" y="12"/>
                  <a:pt x="24" y="12"/>
                  <a:pt x="24" y="12"/>
                </a:cubicBezTo>
                <a:cubicBezTo>
                  <a:pt x="24" y="19"/>
                  <a:pt x="18" y="24"/>
                  <a:pt x="12" y="24"/>
                </a:cubicBezTo>
                <a:cubicBezTo>
                  <a:pt x="12" y="24"/>
                  <a:pt x="12" y="24"/>
                  <a:pt x="12" y="24"/>
                </a:cubicBezTo>
                <a:cubicBezTo>
                  <a:pt x="12" y="24"/>
                  <a:pt x="12" y="24"/>
                  <a:pt x="12" y="24"/>
                </a:cubicBezTo>
                <a:cubicBezTo>
                  <a:pt x="5" y="24"/>
                  <a:pt x="0" y="19"/>
                  <a:pt x="0" y="12"/>
                </a:cubicBezTo>
                <a:cubicBezTo>
                  <a:pt x="0" y="12"/>
                  <a:pt x="0" y="12"/>
                  <a:pt x="0" y="12"/>
                </a:cubicBezTo>
                <a:close/>
              </a:path>
            </a:pathLst>
          </a:custGeom>
          <a:solidFill>
            <a:schemeClr val="accent5"/>
          </a:solidFill>
          <a:ln w="9525">
            <a:solidFill>
              <a:schemeClr val="accent5"/>
            </a:solidFill>
            <a:round/>
            <a:headEnd/>
            <a:tailEnd/>
          </a:ln>
        </p:spPr>
        <p:txBody>
          <a:bodyPr/>
          <a:lstStyle/>
          <a:p>
            <a:pPr>
              <a:defRPr/>
            </a:pPr>
            <a:endParaRPr lang="en-GB" u="none" dirty="0">
              <a:latin typeface="+mj-lt"/>
            </a:endParaRPr>
          </a:p>
        </p:txBody>
      </p:sp>
      <p:sp>
        <p:nvSpPr>
          <p:cNvPr id="58" name="Freeform 399"/>
          <p:cNvSpPr>
            <a:spLocks/>
          </p:cNvSpPr>
          <p:nvPr/>
        </p:nvSpPr>
        <p:spPr bwMode="auto">
          <a:xfrm>
            <a:off x="1693861" y="4958868"/>
            <a:ext cx="107999" cy="108017"/>
          </a:xfrm>
          <a:custGeom>
            <a:avLst/>
            <a:gdLst/>
            <a:ahLst/>
            <a:cxnLst>
              <a:cxn ang="0">
                <a:pos x="0" y="10"/>
              </a:cxn>
              <a:cxn ang="0">
                <a:pos x="12" y="0"/>
              </a:cxn>
              <a:cxn ang="0">
                <a:pos x="12" y="0"/>
              </a:cxn>
              <a:cxn ang="0">
                <a:pos x="12" y="0"/>
              </a:cxn>
              <a:cxn ang="0">
                <a:pos x="24" y="10"/>
              </a:cxn>
              <a:cxn ang="0">
                <a:pos x="24" y="10"/>
              </a:cxn>
              <a:cxn ang="0">
                <a:pos x="24" y="10"/>
              </a:cxn>
              <a:cxn ang="0">
                <a:pos x="12" y="20"/>
              </a:cxn>
              <a:cxn ang="0">
                <a:pos x="12" y="20"/>
              </a:cxn>
              <a:cxn ang="0">
                <a:pos x="12" y="20"/>
              </a:cxn>
              <a:cxn ang="0">
                <a:pos x="0" y="10"/>
              </a:cxn>
              <a:cxn ang="0">
                <a:pos x="0" y="10"/>
              </a:cxn>
            </a:cxnLst>
            <a:rect l="0" t="0" r="r" b="b"/>
            <a:pathLst>
              <a:path w="24" h="20">
                <a:moveTo>
                  <a:pt x="0" y="10"/>
                </a:moveTo>
                <a:cubicBezTo>
                  <a:pt x="0" y="5"/>
                  <a:pt x="5" y="0"/>
                  <a:pt x="12" y="0"/>
                </a:cubicBezTo>
                <a:cubicBezTo>
                  <a:pt x="12" y="0"/>
                  <a:pt x="12" y="0"/>
                  <a:pt x="12" y="0"/>
                </a:cubicBezTo>
                <a:cubicBezTo>
                  <a:pt x="12" y="0"/>
                  <a:pt x="12" y="0"/>
                  <a:pt x="12" y="0"/>
                </a:cubicBezTo>
                <a:cubicBezTo>
                  <a:pt x="18" y="0"/>
                  <a:pt x="24" y="5"/>
                  <a:pt x="24" y="10"/>
                </a:cubicBezTo>
                <a:cubicBezTo>
                  <a:pt x="24" y="10"/>
                  <a:pt x="24" y="10"/>
                  <a:pt x="24" y="10"/>
                </a:cubicBezTo>
                <a:cubicBezTo>
                  <a:pt x="24" y="10"/>
                  <a:pt x="24" y="10"/>
                  <a:pt x="24" y="10"/>
                </a:cubicBezTo>
                <a:cubicBezTo>
                  <a:pt x="24" y="16"/>
                  <a:pt x="18" y="20"/>
                  <a:pt x="12" y="20"/>
                </a:cubicBezTo>
                <a:cubicBezTo>
                  <a:pt x="12" y="20"/>
                  <a:pt x="12" y="20"/>
                  <a:pt x="12" y="20"/>
                </a:cubicBezTo>
                <a:cubicBezTo>
                  <a:pt x="12" y="20"/>
                  <a:pt x="12" y="20"/>
                  <a:pt x="12" y="20"/>
                </a:cubicBezTo>
                <a:cubicBezTo>
                  <a:pt x="5" y="20"/>
                  <a:pt x="0" y="16"/>
                  <a:pt x="0" y="10"/>
                </a:cubicBezTo>
                <a:cubicBezTo>
                  <a:pt x="0" y="10"/>
                  <a:pt x="0" y="10"/>
                  <a:pt x="0" y="10"/>
                </a:cubicBezTo>
                <a:close/>
              </a:path>
            </a:pathLst>
          </a:custGeom>
          <a:solidFill>
            <a:schemeClr val="accent5"/>
          </a:solidFill>
          <a:ln w="9525">
            <a:solidFill>
              <a:schemeClr val="accent5"/>
            </a:solidFill>
            <a:round/>
            <a:headEnd/>
            <a:tailEnd/>
          </a:ln>
        </p:spPr>
        <p:txBody>
          <a:bodyPr/>
          <a:lstStyle/>
          <a:p>
            <a:pPr>
              <a:defRPr/>
            </a:pPr>
            <a:endParaRPr lang="en-GB" u="none" dirty="0">
              <a:latin typeface="+mj-lt"/>
            </a:endParaRPr>
          </a:p>
        </p:txBody>
      </p:sp>
      <p:sp>
        <p:nvSpPr>
          <p:cNvPr id="59" name="Freeform 400"/>
          <p:cNvSpPr>
            <a:spLocks/>
          </p:cNvSpPr>
          <p:nvPr/>
        </p:nvSpPr>
        <p:spPr bwMode="auto">
          <a:xfrm>
            <a:off x="1920871" y="4851339"/>
            <a:ext cx="107999" cy="108017"/>
          </a:xfrm>
          <a:custGeom>
            <a:avLst/>
            <a:gdLst/>
            <a:ahLst/>
            <a:cxnLst>
              <a:cxn ang="0">
                <a:pos x="0" y="12"/>
              </a:cxn>
              <a:cxn ang="0">
                <a:pos x="12" y="0"/>
              </a:cxn>
              <a:cxn ang="0">
                <a:pos x="12" y="0"/>
              </a:cxn>
              <a:cxn ang="0">
                <a:pos x="12" y="0"/>
              </a:cxn>
              <a:cxn ang="0">
                <a:pos x="24" y="12"/>
              </a:cxn>
              <a:cxn ang="0">
                <a:pos x="24" y="12"/>
              </a:cxn>
              <a:cxn ang="0">
                <a:pos x="24" y="12"/>
              </a:cxn>
              <a:cxn ang="0">
                <a:pos x="12" y="24"/>
              </a:cxn>
              <a:cxn ang="0">
                <a:pos x="12" y="24"/>
              </a:cxn>
              <a:cxn ang="0">
                <a:pos x="12" y="24"/>
              </a:cxn>
              <a:cxn ang="0">
                <a:pos x="0" y="12"/>
              </a:cxn>
              <a:cxn ang="0">
                <a:pos x="0" y="12"/>
              </a:cxn>
            </a:cxnLst>
            <a:rect l="0" t="0" r="r" b="b"/>
            <a:pathLst>
              <a:path w="24" h="24">
                <a:moveTo>
                  <a:pt x="0" y="12"/>
                </a:moveTo>
                <a:cubicBezTo>
                  <a:pt x="0" y="5"/>
                  <a:pt x="5" y="0"/>
                  <a:pt x="12" y="0"/>
                </a:cubicBezTo>
                <a:cubicBezTo>
                  <a:pt x="12" y="0"/>
                  <a:pt x="12" y="0"/>
                  <a:pt x="12" y="0"/>
                </a:cubicBezTo>
                <a:cubicBezTo>
                  <a:pt x="12" y="0"/>
                  <a:pt x="12" y="0"/>
                  <a:pt x="12" y="0"/>
                </a:cubicBezTo>
                <a:cubicBezTo>
                  <a:pt x="18" y="0"/>
                  <a:pt x="24" y="5"/>
                  <a:pt x="24" y="12"/>
                </a:cubicBezTo>
                <a:cubicBezTo>
                  <a:pt x="24" y="12"/>
                  <a:pt x="24" y="12"/>
                  <a:pt x="24" y="12"/>
                </a:cubicBezTo>
                <a:cubicBezTo>
                  <a:pt x="24" y="12"/>
                  <a:pt x="24" y="12"/>
                  <a:pt x="24" y="12"/>
                </a:cubicBezTo>
                <a:cubicBezTo>
                  <a:pt x="24" y="19"/>
                  <a:pt x="18" y="24"/>
                  <a:pt x="12" y="24"/>
                </a:cubicBezTo>
                <a:cubicBezTo>
                  <a:pt x="12" y="24"/>
                  <a:pt x="12" y="24"/>
                  <a:pt x="12" y="24"/>
                </a:cubicBezTo>
                <a:cubicBezTo>
                  <a:pt x="12" y="24"/>
                  <a:pt x="12" y="24"/>
                  <a:pt x="12" y="24"/>
                </a:cubicBezTo>
                <a:cubicBezTo>
                  <a:pt x="5" y="24"/>
                  <a:pt x="0" y="19"/>
                  <a:pt x="0" y="12"/>
                </a:cubicBezTo>
                <a:cubicBezTo>
                  <a:pt x="0" y="12"/>
                  <a:pt x="0" y="12"/>
                  <a:pt x="0" y="12"/>
                </a:cubicBezTo>
                <a:close/>
              </a:path>
            </a:pathLst>
          </a:custGeom>
          <a:solidFill>
            <a:schemeClr val="accent5"/>
          </a:solidFill>
          <a:ln w="9525">
            <a:solidFill>
              <a:schemeClr val="accent5"/>
            </a:solidFill>
            <a:round/>
            <a:headEnd/>
            <a:tailEnd/>
          </a:ln>
        </p:spPr>
        <p:txBody>
          <a:bodyPr/>
          <a:lstStyle/>
          <a:p>
            <a:pPr>
              <a:defRPr/>
            </a:pPr>
            <a:endParaRPr lang="en-GB" u="none" dirty="0">
              <a:latin typeface="+mj-lt"/>
            </a:endParaRPr>
          </a:p>
        </p:txBody>
      </p:sp>
      <p:sp>
        <p:nvSpPr>
          <p:cNvPr id="60" name="Freeform 401"/>
          <p:cNvSpPr>
            <a:spLocks/>
          </p:cNvSpPr>
          <p:nvPr/>
        </p:nvSpPr>
        <p:spPr bwMode="auto">
          <a:xfrm>
            <a:off x="2376480" y="3789491"/>
            <a:ext cx="107999" cy="108017"/>
          </a:xfrm>
          <a:custGeom>
            <a:avLst/>
            <a:gdLst/>
            <a:ahLst/>
            <a:cxnLst>
              <a:cxn ang="0">
                <a:pos x="0" y="10"/>
              </a:cxn>
              <a:cxn ang="0">
                <a:pos x="10" y="0"/>
              </a:cxn>
              <a:cxn ang="0">
                <a:pos x="10" y="0"/>
              </a:cxn>
              <a:cxn ang="0">
                <a:pos x="10" y="0"/>
              </a:cxn>
              <a:cxn ang="0">
                <a:pos x="20" y="10"/>
              </a:cxn>
              <a:cxn ang="0">
                <a:pos x="20" y="10"/>
              </a:cxn>
              <a:cxn ang="0">
                <a:pos x="20" y="10"/>
              </a:cxn>
              <a:cxn ang="0">
                <a:pos x="10" y="20"/>
              </a:cxn>
              <a:cxn ang="0">
                <a:pos x="10" y="20"/>
              </a:cxn>
              <a:cxn ang="0">
                <a:pos x="10" y="20"/>
              </a:cxn>
              <a:cxn ang="0">
                <a:pos x="0" y="10"/>
              </a:cxn>
              <a:cxn ang="0">
                <a:pos x="0" y="10"/>
              </a:cxn>
            </a:cxnLst>
            <a:rect l="0" t="0" r="r" b="b"/>
            <a:pathLst>
              <a:path w="20" h="20">
                <a:moveTo>
                  <a:pt x="0" y="10"/>
                </a:moveTo>
                <a:cubicBezTo>
                  <a:pt x="0" y="4"/>
                  <a:pt x="4" y="0"/>
                  <a:pt x="10" y="0"/>
                </a:cubicBezTo>
                <a:cubicBezTo>
                  <a:pt x="10" y="0"/>
                  <a:pt x="10" y="0"/>
                  <a:pt x="10" y="0"/>
                </a:cubicBezTo>
                <a:cubicBezTo>
                  <a:pt x="10" y="0"/>
                  <a:pt x="10" y="0"/>
                  <a:pt x="10" y="0"/>
                </a:cubicBezTo>
                <a:cubicBezTo>
                  <a:pt x="15" y="0"/>
                  <a:pt x="20" y="4"/>
                  <a:pt x="20" y="10"/>
                </a:cubicBezTo>
                <a:cubicBezTo>
                  <a:pt x="20" y="10"/>
                  <a:pt x="20" y="10"/>
                  <a:pt x="20" y="10"/>
                </a:cubicBezTo>
                <a:cubicBezTo>
                  <a:pt x="20" y="10"/>
                  <a:pt x="20" y="10"/>
                  <a:pt x="20" y="10"/>
                </a:cubicBezTo>
                <a:cubicBezTo>
                  <a:pt x="20" y="16"/>
                  <a:pt x="15" y="20"/>
                  <a:pt x="10" y="20"/>
                </a:cubicBezTo>
                <a:cubicBezTo>
                  <a:pt x="10" y="20"/>
                  <a:pt x="10" y="20"/>
                  <a:pt x="10" y="20"/>
                </a:cubicBezTo>
                <a:cubicBezTo>
                  <a:pt x="10" y="20"/>
                  <a:pt x="10" y="20"/>
                  <a:pt x="10" y="20"/>
                </a:cubicBezTo>
                <a:cubicBezTo>
                  <a:pt x="4" y="20"/>
                  <a:pt x="0" y="16"/>
                  <a:pt x="0" y="10"/>
                </a:cubicBezTo>
                <a:cubicBezTo>
                  <a:pt x="0" y="10"/>
                  <a:pt x="0" y="10"/>
                  <a:pt x="0" y="10"/>
                </a:cubicBezTo>
                <a:close/>
              </a:path>
            </a:pathLst>
          </a:custGeom>
          <a:solidFill>
            <a:schemeClr val="accent5"/>
          </a:solidFill>
          <a:ln w="9525">
            <a:solidFill>
              <a:schemeClr val="accent5"/>
            </a:solidFill>
            <a:round/>
            <a:headEnd/>
            <a:tailEnd/>
          </a:ln>
        </p:spPr>
        <p:txBody>
          <a:bodyPr/>
          <a:lstStyle/>
          <a:p>
            <a:pPr>
              <a:defRPr/>
            </a:pPr>
            <a:endParaRPr lang="en-GB" u="none" dirty="0">
              <a:latin typeface="+mj-lt"/>
            </a:endParaRPr>
          </a:p>
        </p:txBody>
      </p:sp>
      <p:sp>
        <p:nvSpPr>
          <p:cNvPr id="61" name="Freeform 402"/>
          <p:cNvSpPr>
            <a:spLocks/>
          </p:cNvSpPr>
          <p:nvPr/>
        </p:nvSpPr>
        <p:spPr bwMode="auto">
          <a:xfrm>
            <a:off x="3276584" y="2873052"/>
            <a:ext cx="107999" cy="108017"/>
          </a:xfrm>
          <a:custGeom>
            <a:avLst/>
            <a:gdLst/>
            <a:ahLst/>
            <a:cxnLst>
              <a:cxn ang="0">
                <a:pos x="0" y="12"/>
              </a:cxn>
              <a:cxn ang="0">
                <a:pos x="12" y="0"/>
              </a:cxn>
              <a:cxn ang="0">
                <a:pos x="12" y="0"/>
              </a:cxn>
              <a:cxn ang="0">
                <a:pos x="12" y="0"/>
              </a:cxn>
              <a:cxn ang="0">
                <a:pos x="24" y="12"/>
              </a:cxn>
              <a:cxn ang="0">
                <a:pos x="24" y="12"/>
              </a:cxn>
              <a:cxn ang="0">
                <a:pos x="24" y="12"/>
              </a:cxn>
              <a:cxn ang="0">
                <a:pos x="12" y="24"/>
              </a:cxn>
              <a:cxn ang="0">
                <a:pos x="12" y="24"/>
              </a:cxn>
              <a:cxn ang="0">
                <a:pos x="12" y="24"/>
              </a:cxn>
              <a:cxn ang="0">
                <a:pos x="0" y="12"/>
              </a:cxn>
              <a:cxn ang="0">
                <a:pos x="0" y="12"/>
              </a:cxn>
            </a:cxnLst>
            <a:rect l="0" t="0" r="r" b="b"/>
            <a:pathLst>
              <a:path w="24" h="24">
                <a:moveTo>
                  <a:pt x="0" y="12"/>
                </a:moveTo>
                <a:cubicBezTo>
                  <a:pt x="0" y="5"/>
                  <a:pt x="5" y="0"/>
                  <a:pt x="12" y="0"/>
                </a:cubicBezTo>
                <a:cubicBezTo>
                  <a:pt x="12" y="0"/>
                  <a:pt x="12" y="0"/>
                  <a:pt x="12" y="0"/>
                </a:cubicBezTo>
                <a:cubicBezTo>
                  <a:pt x="12" y="0"/>
                  <a:pt x="12" y="0"/>
                  <a:pt x="12" y="0"/>
                </a:cubicBezTo>
                <a:cubicBezTo>
                  <a:pt x="19" y="0"/>
                  <a:pt x="24" y="5"/>
                  <a:pt x="24" y="12"/>
                </a:cubicBezTo>
                <a:cubicBezTo>
                  <a:pt x="24" y="12"/>
                  <a:pt x="24" y="12"/>
                  <a:pt x="24" y="12"/>
                </a:cubicBezTo>
                <a:cubicBezTo>
                  <a:pt x="24" y="12"/>
                  <a:pt x="24" y="12"/>
                  <a:pt x="24" y="12"/>
                </a:cubicBezTo>
                <a:cubicBezTo>
                  <a:pt x="24" y="19"/>
                  <a:pt x="19" y="24"/>
                  <a:pt x="12" y="24"/>
                </a:cubicBezTo>
                <a:cubicBezTo>
                  <a:pt x="12" y="24"/>
                  <a:pt x="12" y="24"/>
                  <a:pt x="12" y="24"/>
                </a:cubicBezTo>
                <a:cubicBezTo>
                  <a:pt x="12" y="24"/>
                  <a:pt x="12" y="24"/>
                  <a:pt x="12" y="24"/>
                </a:cubicBezTo>
                <a:cubicBezTo>
                  <a:pt x="5" y="24"/>
                  <a:pt x="0" y="19"/>
                  <a:pt x="0" y="12"/>
                </a:cubicBezTo>
                <a:cubicBezTo>
                  <a:pt x="0" y="12"/>
                  <a:pt x="0" y="12"/>
                  <a:pt x="0" y="12"/>
                </a:cubicBezTo>
                <a:close/>
              </a:path>
            </a:pathLst>
          </a:custGeom>
          <a:solidFill>
            <a:schemeClr val="accent5"/>
          </a:solidFill>
          <a:ln w="9525">
            <a:solidFill>
              <a:schemeClr val="accent5"/>
            </a:solidFill>
            <a:round/>
            <a:headEnd/>
            <a:tailEnd/>
          </a:ln>
        </p:spPr>
        <p:txBody>
          <a:bodyPr/>
          <a:lstStyle/>
          <a:p>
            <a:pPr>
              <a:defRPr/>
            </a:pPr>
            <a:endParaRPr lang="en-GB" u="none" dirty="0">
              <a:latin typeface="+mj-lt"/>
            </a:endParaRPr>
          </a:p>
        </p:txBody>
      </p:sp>
      <p:sp>
        <p:nvSpPr>
          <p:cNvPr id="62" name="Freeform 403"/>
          <p:cNvSpPr>
            <a:spLocks/>
          </p:cNvSpPr>
          <p:nvPr/>
        </p:nvSpPr>
        <p:spPr bwMode="auto">
          <a:xfrm>
            <a:off x="4187800" y="2581013"/>
            <a:ext cx="107999" cy="108017"/>
          </a:xfrm>
          <a:custGeom>
            <a:avLst/>
            <a:gdLst/>
            <a:ahLst/>
            <a:cxnLst>
              <a:cxn ang="0">
                <a:pos x="0" y="12"/>
              </a:cxn>
              <a:cxn ang="0">
                <a:pos x="12" y="0"/>
              </a:cxn>
              <a:cxn ang="0">
                <a:pos x="12" y="0"/>
              </a:cxn>
              <a:cxn ang="0">
                <a:pos x="12" y="0"/>
              </a:cxn>
              <a:cxn ang="0">
                <a:pos x="24" y="12"/>
              </a:cxn>
              <a:cxn ang="0">
                <a:pos x="24" y="12"/>
              </a:cxn>
              <a:cxn ang="0">
                <a:pos x="24" y="12"/>
              </a:cxn>
              <a:cxn ang="0">
                <a:pos x="12" y="24"/>
              </a:cxn>
              <a:cxn ang="0">
                <a:pos x="12" y="24"/>
              </a:cxn>
              <a:cxn ang="0">
                <a:pos x="12" y="24"/>
              </a:cxn>
              <a:cxn ang="0">
                <a:pos x="0" y="12"/>
              </a:cxn>
              <a:cxn ang="0">
                <a:pos x="0" y="12"/>
              </a:cxn>
            </a:cxnLst>
            <a:rect l="0" t="0" r="r" b="b"/>
            <a:pathLst>
              <a:path w="24" h="24">
                <a:moveTo>
                  <a:pt x="0" y="12"/>
                </a:moveTo>
                <a:cubicBezTo>
                  <a:pt x="0" y="5"/>
                  <a:pt x="5" y="0"/>
                  <a:pt x="12" y="0"/>
                </a:cubicBezTo>
                <a:cubicBezTo>
                  <a:pt x="12" y="0"/>
                  <a:pt x="12" y="0"/>
                  <a:pt x="12" y="0"/>
                </a:cubicBezTo>
                <a:cubicBezTo>
                  <a:pt x="12" y="0"/>
                  <a:pt x="12" y="0"/>
                  <a:pt x="12" y="0"/>
                </a:cubicBezTo>
                <a:cubicBezTo>
                  <a:pt x="19" y="0"/>
                  <a:pt x="24" y="5"/>
                  <a:pt x="24" y="12"/>
                </a:cubicBezTo>
                <a:cubicBezTo>
                  <a:pt x="24" y="12"/>
                  <a:pt x="24" y="12"/>
                  <a:pt x="24" y="12"/>
                </a:cubicBezTo>
                <a:cubicBezTo>
                  <a:pt x="24" y="12"/>
                  <a:pt x="24" y="12"/>
                  <a:pt x="24" y="12"/>
                </a:cubicBezTo>
                <a:cubicBezTo>
                  <a:pt x="24" y="19"/>
                  <a:pt x="19" y="24"/>
                  <a:pt x="12" y="24"/>
                </a:cubicBezTo>
                <a:cubicBezTo>
                  <a:pt x="12" y="24"/>
                  <a:pt x="12" y="24"/>
                  <a:pt x="12" y="24"/>
                </a:cubicBezTo>
                <a:cubicBezTo>
                  <a:pt x="12" y="24"/>
                  <a:pt x="12" y="24"/>
                  <a:pt x="12" y="24"/>
                </a:cubicBezTo>
                <a:cubicBezTo>
                  <a:pt x="5" y="24"/>
                  <a:pt x="0" y="19"/>
                  <a:pt x="0" y="12"/>
                </a:cubicBezTo>
                <a:cubicBezTo>
                  <a:pt x="0" y="12"/>
                  <a:pt x="0" y="12"/>
                  <a:pt x="0" y="12"/>
                </a:cubicBezTo>
                <a:close/>
              </a:path>
            </a:pathLst>
          </a:custGeom>
          <a:solidFill>
            <a:schemeClr val="accent5"/>
          </a:solidFill>
          <a:ln w="9525">
            <a:solidFill>
              <a:schemeClr val="accent5"/>
            </a:solidFill>
            <a:round/>
            <a:headEnd/>
            <a:tailEnd/>
          </a:ln>
        </p:spPr>
        <p:txBody>
          <a:bodyPr/>
          <a:lstStyle/>
          <a:p>
            <a:pPr>
              <a:defRPr/>
            </a:pPr>
            <a:endParaRPr lang="en-GB" u="none" dirty="0">
              <a:latin typeface="+mj-lt"/>
            </a:endParaRPr>
          </a:p>
        </p:txBody>
      </p:sp>
      <p:sp>
        <p:nvSpPr>
          <p:cNvPr id="63" name="Freeform 404"/>
          <p:cNvSpPr>
            <a:spLocks/>
          </p:cNvSpPr>
          <p:nvPr/>
        </p:nvSpPr>
        <p:spPr bwMode="auto">
          <a:xfrm>
            <a:off x="5099017" y="2473485"/>
            <a:ext cx="107999" cy="108017"/>
          </a:xfrm>
          <a:custGeom>
            <a:avLst/>
            <a:gdLst/>
            <a:ahLst/>
            <a:cxnLst>
              <a:cxn ang="0">
                <a:pos x="0" y="10"/>
              </a:cxn>
              <a:cxn ang="0">
                <a:pos x="10" y="0"/>
              </a:cxn>
              <a:cxn ang="0">
                <a:pos x="10" y="0"/>
              </a:cxn>
              <a:cxn ang="0">
                <a:pos x="10" y="0"/>
              </a:cxn>
              <a:cxn ang="0">
                <a:pos x="20" y="10"/>
              </a:cxn>
              <a:cxn ang="0">
                <a:pos x="20" y="10"/>
              </a:cxn>
              <a:cxn ang="0">
                <a:pos x="20" y="10"/>
              </a:cxn>
              <a:cxn ang="0">
                <a:pos x="10" y="20"/>
              </a:cxn>
              <a:cxn ang="0">
                <a:pos x="10" y="20"/>
              </a:cxn>
              <a:cxn ang="0">
                <a:pos x="10" y="20"/>
              </a:cxn>
              <a:cxn ang="0">
                <a:pos x="0" y="10"/>
              </a:cxn>
              <a:cxn ang="0">
                <a:pos x="0" y="10"/>
              </a:cxn>
            </a:cxnLst>
            <a:rect l="0" t="0" r="r" b="b"/>
            <a:pathLst>
              <a:path w="20" h="20">
                <a:moveTo>
                  <a:pt x="0" y="10"/>
                </a:moveTo>
                <a:cubicBezTo>
                  <a:pt x="0" y="4"/>
                  <a:pt x="4" y="0"/>
                  <a:pt x="10" y="0"/>
                </a:cubicBezTo>
                <a:cubicBezTo>
                  <a:pt x="10" y="0"/>
                  <a:pt x="10" y="0"/>
                  <a:pt x="10" y="0"/>
                </a:cubicBezTo>
                <a:cubicBezTo>
                  <a:pt x="10" y="0"/>
                  <a:pt x="10" y="0"/>
                  <a:pt x="10" y="0"/>
                </a:cubicBezTo>
                <a:cubicBezTo>
                  <a:pt x="16" y="0"/>
                  <a:pt x="20" y="4"/>
                  <a:pt x="20" y="10"/>
                </a:cubicBezTo>
                <a:cubicBezTo>
                  <a:pt x="20" y="10"/>
                  <a:pt x="20" y="10"/>
                  <a:pt x="20" y="10"/>
                </a:cubicBezTo>
                <a:cubicBezTo>
                  <a:pt x="20" y="10"/>
                  <a:pt x="20" y="10"/>
                  <a:pt x="20" y="10"/>
                </a:cubicBezTo>
                <a:cubicBezTo>
                  <a:pt x="20" y="15"/>
                  <a:pt x="16" y="20"/>
                  <a:pt x="10" y="20"/>
                </a:cubicBezTo>
                <a:cubicBezTo>
                  <a:pt x="10" y="20"/>
                  <a:pt x="10" y="20"/>
                  <a:pt x="10" y="20"/>
                </a:cubicBezTo>
                <a:cubicBezTo>
                  <a:pt x="10" y="20"/>
                  <a:pt x="10" y="20"/>
                  <a:pt x="10" y="20"/>
                </a:cubicBezTo>
                <a:cubicBezTo>
                  <a:pt x="4" y="20"/>
                  <a:pt x="0" y="15"/>
                  <a:pt x="0" y="10"/>
                </a:cubicBezTo>
                <a:cubicBezTo>
                  <a:pt x="0" y="10"/>
                  <a:pt x="0" y="10"/>
                  <a:pt x="0" y="10"/>
                </a:cubicBezTo>
                <a:close/>
              </a:path>
            </a:pathLst>
          </a:custGeom>
          <a:solidFill>
            <a:schemeClr val="accent5"/>
          </a:solidFill>
          <a:ln w="9525">
            <a:solidFill>
              <a:schemeClr val="accent5"/>
            </a:solidFill>
            <a:round/>
            <a:headEnd/>
            <a:tailEnd/>
          </a:ln>
        </p:spPr>
        <p:txBody>
          <a:bodyPr/>
          <a:lstStyle/>
          <a:p>
            <a:pPr>
              <a:defRPr/>
            </a:pPr>
            <a:endParaRPr lang="en-GB" u="none" dirty="0">
              <a:latin typeface="+mj-lt"/>
            </a:endParaRPr>
          </a:p>
        </p:txBody>
      </p:sp>
      <p:sp>
        <p:nvSpPr>
          <p:cNvPr id="64" name="Freeform 405"/>
          <p:cNvSpPr>
            <a:spLocks/>
          </p:cNvSpPr>
          <p:nvPr/>
        </p:nvSpPr>
        <p:spPr bwMode="auto">
          <a:xfrm>
            <a:off x="6908751" y="2541912"/>
            <a:ext cx="107999" cy="108017"/>
          </a:xfrm>
          <a:custGeom>
            <a:avLst/>
            <a:gdLst/>
            <a:ahLst/>
            <a:cxnLst>
              <a:cxn ang="0">
                <a:pos x="0" y="12"/>
              </a:cxn>
              <a:cxn ang="0">
                <a:pos x="12" y="0"/>
              </a:cxn>
              <a:cxn ang="0">
                <a:pos x="12" y="0"/>
              </a:cxn>
              <a:cxn ang="0">
                <a:pos x="12" y="0"/>
              </a:cxn>
              <a:cxn ang="0">
                <a:pos x="24" y="12"/>
              </a:cxn>
              <a:cxn ang="0">
                <a:pos x="24" y="12"/>
              </a:cxn>
              <a:cxn ang="0">
                <a:pos x="24" y="12"/>
              </a:cxn>
              <a:cxn ang="0">
                <a:pos x="12" y="24"/>
              </a:cxn>
              <a:cxn ang="0">
                <a:pos x="12" y="24"/>
              </a:cxn>
              <a:cxn ang="0">
                <a:pos x="12" y="24"/>
              </a:cxn>
              <a:cxn ang="0">
                <a:pos x="0" y="12"/>
              </a:cxn>
              <a:cxn ang="0">
                <a:pos x="0" y="12"/>
              </a:cxn>
            </a:cxnLst>
            <a:rect l="0" t="0" r="r" b="b"/>
            <a:pathLst>
              <a:path w="24" h="24">
                <a:moveTo>
                  <a:pt x="0" y="12"/>
                </a:moveTo>
                <a:cubicBezTo>
                  <a:pt x="0" y="5"/>
                  <a:pt x="6" y="0"/>
                  <a:pt x="12" y="0"/>
                </a:cubicBezTo>
                <a:cubicBezTo>
                  <a:pt x="12" y="0"/>
                  <a:pt x="12" y="0"/>
                  <a:pt x="12" y="0"/>
                </a:cubicBezTo>
                <a:cubicBezTo>
                  <a:pt x="12" y="0"/>
                  <a:pt x="12" y="0"/>
                  <a:pt x="12" y="0"/>
                </a:cubicBezTo>
                <a:cubicBezTo>
                  <a:pt x="19" y="0"/>
                  <a:pt x="24" y="5"/>
                  <a:pt x="24" y="12"/>
                </a:cubicBezTo>
                <a:cubicBezTo>
                  <a:pt x="24" y="12"/>
                  <a:pt x="24" y="12"/>
                  <a:pt x="24" y="12"/>
                </a:cubicBezTo>
                <a:cubicBezTo>
                  <a:pt x="24" y="12"/>
                  <a:pt x="24" y="12"/>
                  <a:pt x="24" y="12"/>
                </a:cubicBezTo>
                <a:cubicBezTo>
                  <a:pt x="24" y="18"/>
                  <a:pt x="19" y="24"/>
                  <a:pt x="12" y="24"/>
                </a:cubicBezTo>
                <a:cubicBezTo>
                  <a:pt x="12" y="24"/>
                  <a:pt x="12" y="24"/>
                  <a:pt x="12" y="24"/>
                </a:cubicBezTo>
                <a:cubicBezTo>
                  <a:pt x="12" y="24"/>
                  <a:pt x="12" y="24"/>
                  <a:pt x="12" y="24"/>
                </a:cubicBezTo>
                <a:cubicBezTo>
                  <a:pt x="6" y="24"/>
                  <a:pt x="0" y="18"/>
                  <a:pt x="0" y="12"/>
                </a:cubicBezTo>
                <a:cubicBezTo>
                  <a:pt x="0" y="12"/>
                  <a:pt x="0" y="12"/>
                  <a:pt x="0" y="12"/>
                </a:cubicBezTo>
                <a:close/>
              </a:path>
            </a:pathLst>
          </a:custGeom>
          <a:solidFill>
            <a:schemeClr val="accent5"/>
          </a:solidFill>
          <a:ln w="9525">
            <a:solidFill>
              <a:schemeClr val="accent5"/>
            </a:solidFill>
            <a:round/>
            <a:headEnd/>
            <a:tailEnd/>
          </a:ln>
        </p:spPr>
        <p:txBody>
          <a:bodyPr/>
          <a:lstStyle/>
          <a:p>
            <a:pPr>
              <a:defRPr/>
            </a:pPr>
            <a:endParaRPr lang="en-GB" u="none" dirty="0">
              <a:latin typeface="+mj-lt"/>
            </a:endParaRPr>
          </a:p>
        </p:txBody>
      </p:sp>
      <p:sp>
        <p:nvSpPr>
          <p:cNvPr id="51" name="Freeform 416"/>
          <p:cNvSpPr>
            <a:spLocks/>
          </p:cNvSpPr>
          <p:nvPr/>
        </p:nvSpPr>
        <p:spPr bwMode="auto">
          <a:xfrm>
            <a:off x="1524000" y="2516188"/>
            <a:ext cx="5440363" cy="2500312"/>
          </a:xfrm>
          <a:custGeom>
            <a:avLst/>
            <a:gdLst>
              <a:gd name="connsiteX0" fmla="*/ 10000 w 10000"/>
              <a:gd name="connsiteY0" fmla="*/ 332 h 10000"/>
              <a:gd name="connsiteX1" fmla="*/ 6648 w 10000"/>
              <a:gd name="connsiteY1" fmla="*/ 0 h 10000"/>
              <a:gd name="connsiteX2" fmla="*/ 4978 w 10000"/>
              <a:gd name="connsiteY2" fmla="*/ 464 h 10000"/>
              <a:gd name="connsiteX3" fmla="*/ 3282 w 10000"/>
              <a:gd name="connsiteY3" fmla="*/ 1598 h 10000"/>
              <a:gd name="connsiteX4" fmla="*/ 1623 w 10000"/>
              <a:gd name="connsiteY4" fmla="*/ 5254 h 10000"/>
              <a:gd name="connsiteX5" fmla="*/ 776 w 10000"/>
              <a:gd name="connsiteY5" fmla="*/ 9521 h 10000"/>
              <a:gd name="connsiteX6" fmla="*/ 352 w 10000"/>
              <a:gd name="connsiteY6" fmla="*/ 10000 h 10000"/>
              <a:gd name="connsiteX7" fmla="*/ 223 w 10000"/>
              <a:gd name="connsiteY7" fmla="*/ 9765 h 10000"/>
              <a:gd name="connsiteX8" fmla="*/ 59 w 10000"/>
              <a:gd name="connsiteY8" fmla="*/ 8050 h 10000"/>
              <a:gd name="connsiteX9" fmla="*/ 0 w 10000"/>
              <a:gd name="connsiteY9" fmla="*/ 582 h 10000"/>
              <a:gd name="connsiteX0" fmla="*/ 10041 w 10041"/>
              <a:gd name="connsiteY0" fmla="*/ 332 h 10000"/>
              <a:gd name="connsiteX1" fmla="*/ 6689 w 10041"/>
              <a:gd name="connsiteY1" fmla="*/ 0 h 10000"/>
              <a:gd name="connsiteX2" fmla="*/ 5019 w 10041"/>
              <a:gd name="connsiteY2" fmla="*/ 464 h 10000"/>
              <a:gd name="connsiteX3" fmla="*/ 3323 w 10041"/>
              <a:gd name="connsiteY3" fmla="*/ 1598 h 10000"/>
              <a:gd name="connsiteX4" fmla="*/ 1664 w 10041"/>
              <a:gd name="connsiteY4" fmla="*/ 5254 h 10000"/>
              <a:gd name="connsiteX5" fmla="*/ 817 w 10041"/>
              <a:gd name="connsiteY5" fmla="*/ 9521 h 10000"/>
              <a:gd name="connsiteX6" fmla="*/ 393 w 10041"/>
              <a:gd name="connsiteY6" fmla="*/ 10000 h 10000"/>
              <a:gd name="connsiteX7" fmla="*/ 264 w 10041"/>
              <a:gd name="connsiteY7" fmla="*/ 9765 h 10000"/>
              <a:gd name="connsiteX8" fmla="*/ 100 w 10041"/>
              <a:gd name="connsiteY8" fmla="*/ 8050 h 10000"/>
              <a:gd name="connsiteX9" fmla="*/ 0 w 10041"/>
              <a:gd name="connsiteY9" fmla="*/ 72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41" h="10000">
                <a:moveTo>
                  <a:pt x="10041" y="332"/>
                </a:moveTo>
                <a:lnTo>
                  <a:pt x="6689" y="0"/>
                </a:lnTo>
                <a:lnTo>
                  <a:pt x="5019" y="464"/>
                </a:lnTo>
                <a:lnTo>
                  <a:pt x="3323" y="1598"/>
                </a:lnTo>
                <a:lnTo>
                  <a:pt x="1664" y="5254"/>
                </a:lnTo>
                <a:lnTo>
                  <a:pt x="817" y="9521"/>
                </a:lnTo>
                <a:lnTo>
                  <a:pt x="393" y="10000"/>
                </a:lnTo>
                <a:lnTo>
                  <a:pt x="264" y="9765"/>
                </a:lnTo>
                <a:cubicBezTo>
                  <a:pt x="209" y="9193"/>
                  <a:pt x="155" y="8622"/>
                  <a:pt x="100" y="8050"/>
                </a:cubicBezTo>
                <a:cubicBezTo>
                  <a:pt x="80" y="5561"/>
                  <a:pt x="20" y="3211"/>
                  <a:pt x="0" y="722"/>
                </a:cubicBezTo>
              </a:path>
            </a:pathLst>
          </a:custGeom>
          <a:noFill/>
          <a:ln w="28575" cap="flat">
            <a:solidFill>
              <a:schemeClr val="accent5"/>
            </a:solidFill>
            <a:prstDash val="solid"/>
            <a:round/>
            <a:headEnd/>
            <a:tailEnd/>
          </a:ln>
        </p:spPr>
        <p:txBody>
          <a:bodyPr/>
          <a:lstStyle/>
          <a:p>
            <a:pPr>
              <a:defRPr/>
            </a:pPr>
            <a:endParaRPr lang="en-GB" u="none" dirty="0">
              <a:latin typeface="+mj-lt"/>
            </a:endParaRPr>
          </a:p>
        </p:txBody>
      </p:sp>
      <p:sp>
        <p:nvSpPr>
          <p:cNvPr id="52" name="Line 534"/>
          <p:cNvSpPr>
            <a:spLocks noChangeShapeType="1"/>
          </p:cNvSpPr>
          <p:nvPr/>
        </p:nvSpPr>
        <p:spPr bwMode="auto">
          <a:xfrm>
            <a:off x="1562100" y="4967288"/>
            <a:ext cx="69850" cy="1587"/>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53" name="Line 558"/>
          <p:cNvSpPr>
            <a:spLocks noChangeShapeType="1"/>
          </p:cNvSpPr>
          <p:nvPr/>
        </p:nvSpPr>
        <p:spPr bwMode="auto">
          <a:xfrm>
            <a:off x="1562100" y="4959350"/>
            <a:ext cx="69850" cy="1588"/>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54" name="Line 477"/>
          <p:cNvSpPr>
            <a:spLocks noChangeShapeType="1"/>
          </p:cNvSpPr>
          <p:nvPr/>
        </p:nvSpPr>
        <p:spPr bwMode="auto">
          <a:xfrm>
            <a:off x="4208463" y="3117850"/>
            <a:ext cx="69850" cy="158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69" name="Title 1"/>
          <p:cNvSpPr>
            <a:spLocks noGrp="1"/>
          </p:cNvSpPr>
          <p:nvPr>
            <p:ph type="title"/>
          </p:nvPr>
        </p:nvSpPr>
        <p:spPr>
          <a:xfrm>
            <a:off x="338401" y="199032"/>
            <a:ext cx="8464408" cy="1143000"/>
          </a:xfrm>
        </p:spPr>
        <p:txBody>
          <a:bodyPr/>
          <a:lstStyle/>
          <a:p>
            <a:pPr>
              <a:lnSpc>
                <a:spcPct val="100000"/>
              </a:lnSpc>
            </a:pPr>
            <a:r>
              <a:rPr lang="en-US" altLang="en-US" sz="3200" b="1" dirty="0" smtClean="0">
                <a:cs typeface="Arial" pitchFamily="34" charset="0"/>
              </a:rPr>
              <a:t>A Single Dose of Edoxaban Inhibits Thrombin Generation &gt;24 Hours</a:t>
            </a:r>
          </a:p>
        </p:txBody>
      </p:sp>
      <p:sp>
        <p:nvSpPr>
          <p:cNvPr id="70" name="TextBox 28"/>
          <p:cNvSpPr txBox="1">
            <a:spLocks noChangeArrowheads="1"/>
          </p:cNvSpPr>
          <p:nvPr/>
        </p:nvSpPr>
        <p:spPr bwMode="auto">
          <a:xfrm>
            <a:off x="-1807" y="6574808"/>
            <a:ext cx="6062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u="none" dirty="0" smtClean="0">
                <a:latin typeface="+mj-lt"/>
              </a:rPr>
              <a:t>Zahir H, et </a:t>
            </a:r>
            <a:r>
              <a:rPr lang="en-US" altLang="en-US" sz="1600" u="none" dirty="0">
                <a:latin typeface="+mj-lt"/>
              </a:rPr>
              <a:t>al. </a:t>
            </a:r>
            <a:r>
              <a:rPr lang="en-US" altLang="en-US" sz="1600" i="1" u="none" dirty="0">
                <a:latin typeface="+mj-lt"/>
              </a:rPr>
              <a:t>Thromb </a:t>
            </a:r>
            <a:r>
              <a:rPr lang="en-US" altLang="en-US" sz="1600" i="1" u="none" dirty="0" smtClean="0">
                <a:latin typeface="+mj-lt"/>
              </a:rPr>
              <a:t>Haemost. </a:t>
            </a:r>
            <a:r>
              <a:rPr lang="en-US" altLang="en-US" sz="1600" u="none" dirty="0" smtClean="0">
                <a:latin typeface="+mj-lt"/>
              </a:rPr>
              <a:t>2012;108:166-175.</a:t>
            </a:r>
            <a:r>
              <a:rPr lang="en-US" altLang="en-US" sz="1600" u="none" baseline="30000" dirty="0" smtClean="0">
                <a:latin typeface="+mj-lt"/>
              </a:rPr>
              <a:t>[24]</a:t>
            </a:r>
            <a:endParaRPr lang="de-DE" altLang="en-US" sz="1600" u="none" dirty="0">
              <a:latin typeface="+mj-lt"/>
            </a:endParaRPr>
          </a:p>
        </p:txBody>
      </p:sp>
      <p:sp>
        <p:nvSpPr>
          <p:cNvPr id="71" name="Rectangle 14"/>
          <p:cNvSpPr>
            <a:spLocks noChangeArrowheads="1"/>
          </p:cNvSpPr>
          <p:nvPr/>
        </p:nvSpPr>
        <p:spPr bwMode="auto">
          <a:xfrm>
            <a:off x="3955056" y="5927288"/>
            <a:ext cx="14831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b="1" u="none" dirty="0" smtClean="0">
                <a:latin typeface="+mj-lt"/>
              </a:rPr>
              <a:t>Time Postdose, h</a:t>
            </a:r>
            <a:endParaRPr lang="en-US" altLang="en-US" sz="2800" b="1" u="none" dirty="0">
              <a:latin typeface="+mj-lt"/>
            </a:endParaRPr>
          </a:p>
        </p:txBody>
      </p:sp>
      <p:sp>
        <p:nvSpPr>
          <p:cNvPr id="73" name="Rectangle 33"/>
          <p:cNvSpPr>
            <a:spLocks noChangeArrowheads="1"/>
          </p:cNvSpPr>
          <p:nvPr/>
        </p:nvSpPr>
        <p:spPr bwMode="auto">
          <a:xfrm rot="-5400000">
            <a:off x="-1434237" y="3540354"/>
            <a:ext cx="44178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b="1" u="none" dirty="0">
                <a:latin typeface="+mj-lt"/>
              </a:rPr>
              <a:t>Mean </a:t>
            </a:r>
            <a:r>
              <a:rPr lang="en-US" altLang="en-US" sz="1400" b="1" u="none" dirty="0" smtClean="0">
                <a:latin typeface="+mj-lt"/>
              </a:rPr>
              <a:t>Change From Baseline Thrombin, mean </a:t>
            </a:r>
            <a:r>
              <a:rPr lang="en-US" altLang="en-US" sz="1400" b="1" u="none" dirty="0">
                <a:latin typeface="+mj-lt"/>
              </a:rPr>
              <a:t>± </a:t>
            </a:r>
            <a:r>
              <a:rPr lang="en-US" altLang="en-US" sz="1400" b="1" u="none" dirty="0" smtClean="0">
                <a:latin typeface="+mj-lt"/>
              </a:rPr>
              <a:t>SD</a:t>
            </a:r>
            <a:endParaRPr lang="en-US" altLang="en-US" sz="2800" b="1" u="none" dirty="0">
              <a:latin typeface="+mj-lt"/>
            </a:endParaRPr>
          </a:p>
        </p:txBody>
      </p:sp>
      <p:sp>
        <p:nvSpPr>
          <p:cNvPr id="75" name="Rectangle 43"/>
          <p:cNvSpPr>
            <a:spLocks noChangeArrowheads="1"/>
          </p:cNvSpPr>
          <p:nvPr/>
        </p:nvSpPr>
        <p:spPr bwMode="auto">
          <a:xfrm>
            <a:off x="996282" y="5020612"/>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400" u="none" dirty="0">
                <a:latin typeface="+mj-lt"/>
              </a:rPr>
              <a:t>–100</a:t>
            </a:r>
            <a:endParaRPr lang="en-US" altLang="en-US" sz="2400" u="none" dirty="0">
              <a:latin typeface="+mj-lt"/>
            </a:endParaRPr>
          </a:p>
        </p:txBody>
      </p:sp>
      <p:sp>
        <p:nvSpPr>
          <p:cNvPr id="76" name="Rectangle 44"/>
          <p:cNvSpPr>
            <a:spLocks noChangeArrowheads="1"/>
          </p:cNvSpPr>
          <p:nvPr/>
        </p:nvSpPr>
        <p:spPr bwMode="auto">
          <a:xfrm>
            <a:off x="1095668" y="4527550"/>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400" u="none" dirty="0">
                <a:latin typeface="+mj-lt"/>
              </a:rPr>
              <a:t>–80</a:t>
            </a:r>
            <a:endParaRPr lang="en-US" altLang="en-US" sz="2400" u="none" dirty="0">
              <a:latin typeface="+mj-lt"/>
            </a:endParaRPr>
          </a:p>
        </p:txBody>
      </p:sp>
      <p:sp>
        <p:nvSpPr>
          <p:cNvPr id="77" name="Rectangle 45"/>
          <p:cNvSpPr>
            <a:spLocks noChangeArrowheads="1"/>
          </p:cNvSpPr>
          <p:nvPr/>
        </p:nvSpPr>
        <p:spPr bwMode="auto">
          <a:xfrm>
            <a:off x="1095667" y="4030891"/>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400" u="none" dirty="0">
                <a:latin typeface="+mj-lt"/>
              </a:rPr>
              <a:t>–60</a:t>
            </a:r>
            <a:endParaRPr lang="en-US" altLang="en-US" sz="2400" u="none" dirty="0">
              <a:latin typeface="+mj-lt"/>
            </a:endParaRPr>
          </a:p>
        </p:txBody>
      </p:sp>
      <p:sp>
        <p:nvSpPr>
          <p:cNvPr id="78" name="Rectangle 46"/>
          <p:cNvSpPr>
            <a:spLocks noChangeArrowheads="1"/>
          </p:cNvSpPr>
          <p:nvPr/>
        </p:nvSpPr>
        <p:spPr bwMode="auto">
          <a:xfrm>
            <a:off x="1095668" y="3550900"/>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400" u="none" dirty="0">
                <a:latin typeface="+mj-lt"/>
              </a:rPr>
              <a:t>–40</a:t>
            </a:r>
            <a:endParaRPr lang="en-US" altLang="en-US" sz="2400" u="none" dirty="0">
              <a:latin typeface="+mj-lt"/>
            </a:endParaRPr>
          </a:p>
        </p:txBody>
      </p:sp>
      <p:sp>
        <p:nvSpPr>
          <p:cNvPr id="79" name="Rectangle 47"/>
          <p:cNvSpPr>
            <a:spLocks noChangeArrowheads="1"/>
          </p:cNvSpPr>
          <p:nvPr/>
        </p:nvSpPr>
        <p:spPr bwMode="auto">
          <a:xfrm>
            <a:off x="1095666" y="3067278"/>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400" u="none" dirty="0">
                <a:latin typeface="+mj-lt"/>
              </a:rPr>
              <a:t>–20</a:t>
            </a:r>
            <a:endParaRPr lang="en-US" altLang="en-US" sz="2400" u="none" dirty="0">
              <a:latin typeface="+mj-lt"/>
            </a:endParaRPr>
          </a:p>
        </p:txBody>
      </p:sp>
      <p:sp>
        <p:nvSpPr>
          <p:cNvPr id="80" name="Rectangle 48"/>
          <p:cNvSpPr>
            <a:spLocks noChangeArrowheads="1"/>
          </p:cNvSpPr>
          <p:nvPr/>
        </p:nvSpPr>
        <p:spPr bwMode="auto">
          <a:xfrm>
            <a:off x="1294441" y="2573338"/>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400" u="none" dirty="0">
                <a:latin typeface="+mj-lt"/>
              </a:rPr>
              <a:t>0</a:t>
            </a:r>
            <a:endParaRPr lang="en-US" altLang="en-US" sz="2400" u="none" dirty="0">
              <a:latin typeface="+mj-lt"/>
            </a:endParaRPr>
          </a:p>
        </p:txBody>
      </p:sp>
      <p:sp>
        <p:nvSpPr>
          <p:cNvPr id="81" name="Rectangle 49"/>
          <p:cNvSpPr>
            <a:spLocks noChangeArrowheads="1"/>
          </p:cNvSpPr>
          <p:nvPr/>
        </p:nvSpPr>
        <p:spPr bwMode="auto">
          <a:xfrm>
            <a:off x="1195055" y="2085975"/>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400" u="none" dirty="0">
                <a:latin typeface="+mj-lt"/>
              </a:rPr>
              <a:t>20</a:t>
            </a:r>
            <a:endParaRPr lang="en-US" altLang="en-US" sz="2400" u="none" dirty="0">
              <a:latin typeface="+mj-lt"/>
            </a:endParaRPr>
          </a:p>
        </p:txBody>
      </p:sp>
      <p:sp>
        <p:nvSpPr>
          <p:cNvPr id="82" name="Rectangle 50"/>
          <p:cNvSpPr>
            <a:spLocks noChangeArrowheads="1"/>
          </p:cNvSpPr>
          <p:nvPr/>
        </p:nvSpPr>
        <p:spPr bwMode="auto">
          <a:xfrm>
            <a:off x="1195055" y="160337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400" u="none" dirty="0">
                <a:latin typeface="+mj-lt"/>
              </a:rPr>
              <a:t>40</a:t>
            </a:r>
            <a:endParaRPr lang="en-US" altLang="en-US" sz="2400" u="none" dirty="0">
              <a:latin typeface="+mj-lt"/>
            </a:endParaRPr>
          </a:p>
        </p:txBody>
      </p:sp>
      <p:sp>
        <p:nvSpPr>
          <p:cNvPr id="96" name="Line 524"/>
          <p:cNvSpPr>
            <a:spLocks noChangeShapeType="1"/>
          </p:cNvSpPr>
          <p:nvPr/>
        </p:nvSpPr>
        <p:spPr bwMode="auto">
          <a:xfrm>
            <a:off x="1714500" y="4098925"/>
            <a:ext cx="68263" cy="158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97" name="Line 527"/>
          <p:cNvSpPr>
            <a:spLocks noChangeShapeType="1"/>
          </p:cNvSpPr>
          <p:nvPr/>
        </p:nvSpPr>
        <p:spPr bwMode="auto">
          <a:xfrm>
            <a:off x="1638300" y="4059238"/>
            <a:ext cx="69850" cy="158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98" name="Line 533"/>
          <p:cNvSpPr>
            <a:spLocks noChangeShapeType="1"/>
          </p:cNvSpPr>
          <p:nvPr/>
        </p:nvSpPr>
        <p:spPr bwMode="auto">
          <a:xfrm>
            <a:off x="1562100" y="3830638"/>
            <a:ext cx="6985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99" name="Line 557"/>
          <p:cNvSpPr>
            <a:spLocks noChangeShapeType="1"/>
          </p:cNvSpPr>
          <p:nvPr/>
        </p:nvSpPr>
        <p:spPr bwMode="auto">
          <a:xfrm>
            <a:off x="1562100" y="4699000"/>
            <a:ext cx="69850" cy="158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00" name="Line 498"/>
          <p:cNvSpPr>
            <a:spLocks noChangeShapeType="1"/>
          </p:cNvSpPr>
          <p:nvPr/>
        </p:nvSpPr>
        <p:spPr bwMode="auto">
          <a:xfrm>
            <a:off x="2397125" y="3976688"/>
            <a:ext cx="69850" cy="158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01" name="Line 499"/>
          <p:cNvSpPr>
            <a:spLocks noChangeShapeType="1"/>
          </p:cNvSpPr>
          <p:nvPr/>
        </p:nvSpPr>
        <p:spPr bwMode="auto">
          <a:xfrm>
            <a:off x="2432050" y="2952750"/>
            <a:ext cx="1588" cy="102393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02" name="Line 500"/>
          <p:cNvSpPr>
            <a:spLocks noChangeShapeType="1"/>
          </p:cNvSpPr>
          <p:nvPr/>
        </p:nvSpPr>
        <p:spPr bwMode="auto">
          <a:xfrm>
            <a:off x="2397125" y="2949575"/>
            <a:ext cx="6985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03" name="Line 521"/>
          <p:cNvSpPr>
            <a:spLocks noChangeShapeType="1"/>
          </p:cNvSpPr>
          <p:nvPr/>
        </p:nvSpPr>
        <p:spPr bwMode="auto">
          <a:xfrm>
            <a:off x="1941512" y="3552825"/>
            <a:ext cx="69850" cy="158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04" name="Line 522"/>
          <p:cNvSpPr>
            <a:spLocks noChangeShapeType="1"/>
          </p:cNvSpPr>
          <p:nvPr/>
        </p:nvSpPr>
        <p:spPr bwMode="auto">
          <a:xfrm>
            <a:off x="1941512" y="4516438"/>
            <a:ext cx="6985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05" name="Line 523"/>
          <p:cNvSpPr>
            <a:spLocks noChangeShapeType="1"/>
          </p:cNvSpPr>
          <p:nvPr/>
        </p:nvSpPr>
        <p:spPr bwMode="auto">
          <a:xfrm>
            <a:off x="1976437" y="3552825"/>
            <a:ext cx="1587" cy="963613"/>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06" name="Line 525"/>
          <p:cNvSpPr>
            <a:spLocks noChangeShapeType="1"/>
          </p:cNvSpPr>
          <p:nvPr/>
        </p:nvSpPr>
        <p:spPr bwMode="auto">
          <a:xfrm>
            <a:off x="1714500" y="4625975"/>
            <a:ext cx="68263" cy="158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07" name="Line 526"/>
          <p:cNvSpPr>
            <a:spLocks noChangeShapeType="1"/>
          </p:cNvSpPr>
          <p:nvPr/>
        </p:nvSpPr>
        <p:spPr bwMode="auto">
          <a:xfrm>
            <a:off x="1749425" y="4098925"/>
            <a:ext cx="1588" cy="52705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08" name="Line 528"/>
          <p:cNvSpPr>
            <a:spLocks noChangeShapeType="1"/>
          </p:cNvSpPr>
          <p:nvPr/>
        </p:nvSpPr>
        <p:spPr bwMode="auto">
          <a:xfrm>
            <a:off x="1638300" y="4645025"/>
            <a:ext cx="69850" cy="158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09" name="Line 529"/>
          <p:cNvSpPr>
            <a:spLocks noChangeShapeType="1"/>
          </p:cNvSpPr>
          <p:nvPr/>
        </p:nvSpPr>
        <p:spPr bwMode="auto">
          <a:xfrm>
            <a:off x="1673225" y="4059238"/>
            <a:ext cx="1588" cy="58578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0" name="Line 532"/>
          <p:cNvSpPr>
            <a:spLocks noChangeShapeType="1"/>
          </p:cNvSpPr>
          <p:nvPr/>
        </p:nvSpPr>
        <p:spPr bwMode="auto">
          <a:xfrm>
            <a:off x="1597025" y="3830638"/>
            <a:ext cx="1588" cy="87312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1" name="Line 487"/>
          <p:cNvSpPr>
            <a:spLocks noChangeShapeType="1"/>
          </p:cNvSpPr>
          <p:nvPr/>
        </p:nvSpPr>
        <p:spPr bwMode="auto">
          <a:xfrm>
            <a:off x="3336925" y="3049588"/>
            <a:ext cx="0" cy="37782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2" name="Line 488"/>
          <p:cNvSpPr>
            <a:spLocks noChangeShapeType="1"/>
          </p:cNvSpPr>
          <p:nvPr/>
        </p:nvSpPr>
        <p:spPr bwMode="auto">
          <a:xfrm>
            <a:off x="3302000" y="3048000"/>
            <a:ext cx="69850" cy="158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3" name="Line 491"/>
          <p:cNvSpPr>
            <a:spLocks noChangeShapeType="1"/>
          </p:cNvSpPr>
          <p:nvPr/>
        </p:nvSpPr>
        <p:spPr bwMode="auto">
          <a:xfrm>
            <a:off x="3302000" y="3427413"/>
            <a:ext cx="69850" cy="158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4" name="Line 474"/>
          <p:cNvSpPr>
            <a:spLocks noChangeShapeType="1"/>
          </p:cNvSpPr>
          <p:nvPr/>
        </p:nvSpPr>
        <p:spPr bwMode="auto">
          <a:xfrm>
            <a:off x="4208463" y="3017838"/>
            <a:ext cx="698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5" name="Line 477"/>
          <p:cNvSpPr>
            <a:spLocks noChangeShapeType="1"/>
          </p:cNvSpPr>
          <p:nvPr/>
        </p:nvSpPr>
        <p:spPr bwMode="auto">
          <a:xfrm>
            <a:off x="4208463" y="3017838"/>
            <a:ext cx="69850" cy="0"/>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6" name="Line 478"/>
          <p:cNvSpPr>
            <a:spLocks noChangeShapeType="1"/>
          </p:cNvSpPr>
          <p:nvPr/>
        </p:nvSpPr>
        <p:spPr bwMode="auto">
          <a:xfrm>
            <a:off x="4244974" y="2228850"/>
            <a:ext cx="0" cy="788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7" name="Line 479"/>
          <p:cNvSpPr>
            <a:spLocks noChangeShapeType="1"/>
          </p:cNvSpPr>
          <p:nvPr/>
        </p:nvSpPr>
        <p:spPr bwMode="auto">
          <a:xfrm>
            <a:off x="4208463" y="2228850"/>
            <a:ext cx="69850" cy="1588"/>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8" name="Line 481"/>
          <p:cNvSpPr>
            <a:spLocks noChangeShapeType="1"/>
          </p:cNvSpPr>
          <p:nvPr/>
        </p:nvSpPr>
        <p:spPr bwMode="auto">
          <a:xfrm>
            <a:off x="4243388" y="2228850"/>
            <a:ext cx="0" cy="788988"/>
          </a:xfrm>
          <a:prstGeom prst="line">
            <a:avLst/>
          </a:prstGeom>
          <a:noFill/>
          <a:ln w="19050">
            <a:solidFill>
              <a:schemeClr val="accent5"/>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19" name="Line 461"/>
          <p:cNvSpPr>
            <a:spLocks noChangeShapeType="1"/>
          </p:cNvSpPr>
          <p:nvPr/>
        </p:nvSpPr>
        <p:spPr bwMode="auto">
          <a:xfrm>
            <a:off x="5119688" y="1914525"/>
            <a:ext cx="69850" cy="158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20" name="Line 463"/>
          <p:cNvSpPr>
            <a:spLocks noChangeShapeType="1"/>
          </p:cNvSpPr>
          <p:nvPr/>
        </p:nvSpPr>
        <p:spPr bwMode="auto">
          <a:xfrm>
            <a:off x="5157788" y="1914525"/>
            <a:ext cx="0" cy="140652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21" name="Line 465"/>
          <p:cNvSpPr>
            <a:spLocks noChangeShapeType="1"/>
          </p:cNvSpPr>
          <p:nvPr/>
        </p:nvSpPr>
        <p:spPr bwMode="auto">
          <a:xfrm flipV="1">
            <a:off x="5119688" y="3327400"/>
            <a:ext cx="69850" cy="158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22" name="Line 572"/>
          <p:cNvSpPr>
            <a:spLocks noChangeShapeType="1"/>
          </p:cNvSpPr>
          <p:nvPr/>
        </p:nvSpPr>
        <p:spPr bwMode="auto">
          <a:xfrm>
            <a:off x="6929438" y="1778000"/>
            <a:ext cx="69850" cy="158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23" name="Line 573"/>
          <p:cNvSpPr>
            <a:spLocks noChangeShapeType="1"/>
          </p:cNvSpPr>
          <p:nvPr/>
        </p:nvSpPr>
        <p:spPr bwMode="auto">
          <a:xfrm>
            <a:off x="6929438" y="3049588"/>
            <a:ext cx="6985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24" name="Line 574"/>
          <p:cNvSpPr>
            <a:spLocks noChangeShapeType="1"/>
          </p:cNvSpPr>
          <p:nvPr/>
        </p:nvSpPr>
        <p:spPr bwMode="auto">
          <a:xfrm>
            <a:off x="6962775" y="1778000"/>
            <a:ext cx="3175" cy="127158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u="none" dirty="0">
              <a:latin typeface="+mj-lt"/>
            </a:endParaRPr>
          </a:p>
        </p:txBody>
      </p:sp>
      <p:sp>
        <p:nvSpPr>
          <p:cNvPr id="126" name="Freeform 451"/>
          <p:cNvSpPr>
            <a:spLocks/>
          </p:cNvSpPr>
          <p:nvPr/>
        </p:nvSpPr>
        <p:spPr bwMode="auto">
          <a:xfrm>
            <a:off x="1520825" y="2505075"/>
            <a:ext cx="5430838" cy="1857375"/>
          </a:xfrm>
          <a:custGeom>
            <a:avLst/>
            <a:gdLst>
              <a:gd name="T0" fmla="*/ 2147483647 w 3421"/>
              <a:gd name="T1" fmla="*/ 0 h 1520"/>
              <a:gd name="T2" fmla="*/ 2147483647 w 3421"/>
              <a:gd name="T3" fmla="*/ 2147483647 h 1520"/>
              <a:gd name="T4" fmla="*/ 2147483647 w 3421"/>
              <a:gd name="T5" fmla="*/ 2147483647 h 1520"/>
              <a:gd name="T6" fmla="*/ 2147483647 w 3421"/>
              <a:gd name="T7" fmla="*/ 2147483647 h 1520"/>
              <a:gd name="T8" fmla="*/ 2147483647 w 3421"/>
              <a:gd name="T9" fmla="*/ 2147483647 h 1520"/>
              <a:gd name="T10" fmla="*/ 2147483647 w 3421"/>
              <a:gd name="T11" fmla="*/ 2147483647 h 1520"/>
              <a:gd name="T12" fmla="*/ 2147483647 w 3421"/>
              <a:gd name="T13" fmla="*/ 2147483647 h 1520"/>
              <a:gd name="T14" fmla="*/ 2147483647 w 3421"/>
              <a:gd name="T15" fmla="*/ 2147483647 h 1520"/>
              <a:gd name="T16" fmla="*/ 2147483647 w 3421"/>
              <a:gd name="T17" fmla="*/ 2147483647 h 1520"/>
              <a:gd name="T18" fmla="*/ 0 w 3421"/>
              <a:gd name="T19" fmla="*/ 2147483647 h 15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21"/>
              <a:gd name="T31" fmla="*/ 0 h 1520"/>
              <a:gd name="T32" fmla="*/ 3421 w 3421"/>
              <a:gd name="T33" fmla="*/ 1520 h 15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21" h="1520">
                <a:moveTo>
                  <a:pt x="3421" y="0"/>
                </a:moveTo>
                <a:lnTo>
                  <a:pt x="2285" y="107"/>
                </a:lnTo>
                <a:lnTo>
                  <a:pt x="1713" y="113"/>
                </a:lnTo>
                <a:lnTo>
                  <a:pt x="1144" y="594"/>
                </a:lnTo>
                <a:lnTo>
                  <a:pt x="574" y="806"/>
                </a:lnTo>
                <a:lnTo>
                  <a:pt x="287" y="1260"/>
                </a:lnTo>
                <a:lnTo>
                  <a:pt x="136" y="1520"/>
                </a:lnTo>
                <a:lnTo>
                  <a:pt x="92" y="1496"/>
                </a:lnTo>
                <a:lnTo>
                  <a:pt x="52" y="1428"/>
                </a:lnTo>
                <a:lnTo>
                  <a:pt x="0" y="131"/>
                </a:lnTo>
              </a:path>
            </a:pathLst>
          </a:custGeom>
          <a:noFill/>
          <a:ln w="285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sp>
        <p:nvSpPr>
          <p:cNvPr id="86" name="Freeform 386"/>
          <p:cNvSpPr>
            <a:spLocks/>
          </p:cNvSpPr>
          <p:nvPr/>
        </p:nvSpPr>
        <p:spPr bwMode="auto">
          <a:xfrm>
            <a:off x="1484313" y="2633868"/>
            <a:ext cx="89982" cy="90034"/>
          </a:xfrm>
          <a:custGeom>
            <a:avLst/>
            <a:gdLst/>
            <a:ahLst/>
            <a:cxnLst>
              <a:cxn ang="0">
                <a:pos x="0" y="0"/>
              </a:cxn>
              <a:cxn ang="0">
                <a:pos x="32" y="0"/>
              </a:cxn>
              <a:cxn ang="0">
                <a:pos x="32" y="40"/>
              </a:cxn>
              <a:cxn ang="0">
                <a:pos x="0" y="40"/>
              </a:cxn>
              <a:cxn ang="0">
                <a:pos x="0" y="0"/>
              </a:cxn>
              <a:cxn ang="0">
                <a:pos x="0" y="0"/>
              </a:cxn>
            </a:cxnLst>
            <a:rect l="0" t="0" r="r" b="b"/>
            <a:pathLst>
              <a:path w="32" h="40">
                <a:moveTo>
                  <a:pt x="0" y="0"/>
                </a:moveTo>
                <a:lnTo>
                  <a:pt x="32" y="0"/>
                </a:lnTo>
                <a:lnTo>
                  <a:pt x="32" y="40"/>
                </a:lnTo>
                <a:lnTo>
                  <a:pt x="0" y="40"/>
                </a:lnTo>
                <a:lnTo>
                  <a:pt x="0" y="0"/>
                </a:lnTo>
                <a:lnTo>
                  <a:pt x="0" y="0"/>
                </a:lnTo>
                <a:close/>
              </a:path>
            </a:pathLst>
          </a:custGeom>
          <a:solidFill>
            <a:schemeClr val="accent1"/>
          </a:solidFill>
          <a:ln w="9525">
            <a:solidFill>
              <a:schemeClr val="accent1"/>
            </a:solidFill>
            <a:round/>
            <a:headEnd/>
            <a:tailEnd/>
          </a:ln>
        </p:spPr>
        <p:txBody>
          <a:bodyPr/>
          <a:lstStyle/>
          <a:p>
            <a:pPr>
              <a:defRPr/>
            </a:pPr>
            <a:endParaRPr lang="en-GB" u="none" dirty="0">
              <a:latin typeface="+mj-lt"/>
            </a:endParaRPr>
          </a:p>
        </p:txBody>
      </p:sp>
      <p:sp>
        <p:nvSpPr>
          <p:cNvPr id="87" name="Freeform 387"/>
          <p:cNvSpPr>
            <a:spLocks/>
          </p:cNvSpPr>
          <p:nvPr/>
        </p:nvSpPr>
        <p:spPr bwMode="auto">
          <a:xfrm>
            <a:off x="1560498" y="4233704"/>
            <a:ext cx="89982" cy="90034"/>
          </a:xfrm>
          <a:custGeom>
            <a:avLst/>
            <a:gdLst/>
            <a:ahLst/>
            <a:cxnLst>
              <a:cxn ang="0">
                <a:pos x="0" y="0"/>
              </a:cxn>
              <a:cxn ang="0">
                <a:pos x="32" y="0"/>
              </a:cxn>
              <a:cxn ang="0">
                <a:pos x="32" y="40"/>
              </a:cxn>
              <a:cxn ang="0">
                <a:pos x="0" y="40"/>
              </a:cxn>
              <a:cxn ang="0">
                <a:pos x="0" y="0"/>
              </a:cxn>
              <a:cxn ang="0">
                <a:pos x="0" y="0"/>
              </a:cxn>
            </a:cxnLst>
            <a:rect l="0" t="0" r="r" b="b"/>
            <a:pathLst>
              <a:path w="32" h="40">
                <a:moveTo>
                  <a:pt x="0" y="0"/>
                </a:moveTo>
                <a:lnTo>
                  <a:pt x="32" y="0"/>
                </a:lnTo>
                <a:lnTo>
                  <a:pt x="32" y="40"/>
                </a:lnTo>
                <a:lnTo>
                  <a:pt x="0" y="40"/>
                </a:lnTo>
                <a:lnTo>
                  <a:pt x="0" y="0"/>
                </a:lnTo>
                <a:lnTo>
                  <a:pt x="0" y="0"/>
                </a:lnTo>
                <a:close/>
              </a:path>
            </a:pathLst>
          </a:custGeom>
          <a:solidFill>
            <a:schemeClr val="accent1"/>
          </a:solidFill>
          <a:ln w="9525">
            <a:solidFill>
              <a:schemeClr val="accent1"/>
            </a:solidFill>
            <a:round/>
            <a:headEnd/>
            <a:tailEnd/>
          </a:ln>
        </p:spPr>
        <p:txBody>
          <a:bodyPr/>
          <a:lstStyle/>
          <a:p>
            <a:pPr>
              <a:defRPr/>
            </a:pPr>
            <a:endParaRPr lang="en-GB" u="none" dirty="0">
              <a:latin typeface="+mj-lt"/>
            </a:endParaRPr>
          </a:p>
        </p:txBody>
      </p:sp>
      <p:sp>
        <p:nvSpPr>
          <p:cNvPr id="88" name="Freeform 388"/>
          <p:cNvSpPr>
            <a:spLocks/>
          </p:cNvSpPr>
          <p:nvPr/>
        </p:nvSpPr>
        <p:spPr bwMode="auto">
          <a:xfrm>
            <a:off x="1636683" y="4311923"/>
            <a:ext cx="89982" cy="90034"/>
          </a:xfrm>
          <a:custGeom>
            <a:avLst/>
            <a:gdLst/>
            <a:ahLst/>
            <a:cxnLst>
              <a:cxn ang="0">
                <a:pos x="0" y="0"/>
              </a:cxn>
              <a:cxn ang="0">
                <a:pos x="32" y="0"/>
              </a:cxn>
              <a:cxn ang="0">
                <a:pos x="32" y="40"/>
              </a:cxn>
              <a:cxn ang="0">
                <a:pos x="0" y="40"/>
              </a:cxn>
              <a:cxn ang="0">
                <a:pos x="0" y="0"/>
              </a:cxn>
              <a:cxn ang="0">
                <a:pos x="0" y="0"/>
              </a:cxn>
            </a:cxnLst>
            <a:rect l="0" t="0" r="r" b="b"/>
            <a:pathLst>
              <a:path w="32" h="40">
                <a:moveTo>
                  <a:pt x="0" y="0"/>
                </a:moveTo>
                <a:lnTo>
                  <a:pt x="32" y="0"/>
                </a:lnTo>
                <a:lnTo>
                  <a:pt x="32" y="40"/>
                </a:lnTo>
                <a:lnTo>
                  <a:pt x="0" y="40"/>
                </a:lnTo>
                <a:lnTo>
                  <a:pt x="0" y="0"/>
                </a:lnTo>
                <a:lnTo>
                  <a:pt x="0" y="0"/>
                </a:lnTo>
                <a:close/>
              </a:path>
            </a:pathLst>
          </a:custGeom>
          <a:solidFill>
            <a:schemeClr val="accent1"/>
          </a:solidFill>
          <a:ln w="9525">
            <a:solidFill>
              <a:schemeClr val="accent1"/>
            </a:solidFill>
            <a:round/>
            <a:headEnd/>
            <a:tailEnd/>
          </a:ln>
        </p:spPr>
        <p:txBody>
          <a:bodyPr/>
          <a:lstStyle/>
          <a:p>
            <a:pPr>
              <a:defRPr/>
            </a:pPr>
            <a:endParaRPr lang="en-GB" u="none" dirty="0">
              <a:latin typeface="+mj-lt"/>
            </a:endParaRPr>
          </a:p>
        </p:txBody>
      </p:sp>
      <p:sp>
        <p:nvSpPr>
          <p:cNvPr id="89" name="Freeform 389"/>
          <p:cNvSpPr>
            <a:spLocks/>
          </p:cNvSpPr>
          <p:nvPr/>
        </p:nvSpPr>
        <p:spPr bwMode="auto">
          <a:xfrm>
            <a:off x="1712868" y="4331478"/>
            <a:ext cx="89982" cy="90034"/>
          </a:xfrm>
          <a:custGeom>
            <a:avLst/>
            <a:gdLst/>
            <a:ahLst/>
            <a:cxnLst>
              <a:cxn ang="0">
                <a:pos x="0" y="0"/>
              </a:cxn>
              <a:cxn ang="0">
                <a:pos x="31" y="0"/>
              </a:cxn>
              <a:cxn ang="0">
                <a:pos x="31" y="32"/>
              </a:cxn>
              <a:cxn ang="0">
                <a:pos x="0" y="32"/>
              </a:cxn>
              <a:cxn ang="0">
                <a:pos x="0" y="0"/>
              </a:cxn>
              <a:cxn ang="0">
                <a:pos x="0" y="0"/>
              </a:cxn>
            </a:cxnLst>
            <a:rect l="0" t="0" r="r" b="b"/>
            <a:pathLst>
              <a:path w="31" h="32">
                <a:moveTo>
                  <a:pt x="0" y="0"/>
                </a:moveTo>
                <a:lnTo>
                  <a:pt x="31" y="0"/>
                </a:lnTo>
                <a:lnTo>
                  <a:pt x="31" y="32"/>
                </a:lnTo>
                <a:lnTo>
                  <a:pt x="0" y="32"/>
                </a:lnTo>
                <a:lnTo>
                  <a:pt x="0" y="0"/>
                </a:lnTo>
                <a:lnTo>
                  <a:pt x="0" y="0"/>
                </a:lnTo>
                <a:close/>
              </a:path>
            </a:pathLst>
          </a:custGeom>
          <a:solidFill>
            <a:schemeClr val="accent1"/>
          </a:solidFill>
          <a:ln w="9525">
            <a:solidFill>
              <a:schemeClr val="accent1"/>
            </a:solidFill>
            <a:round/>
            <a:headEnd/>
            <a:tailEnd/>
          </a:ln>
        </p:spPr>
        <p:txBody>
          <a:bodyPr/>
          <a:lstStyle/>
          <a:p>
            <a:pPr>
              <a:defRPr/>
            </a:pPr>
            <a:endParaRPr lang="en-GB" u="none" dirty="0">
              <a:latin typeface="+mj-lt"/>
            </a:endParaRPr>
          </a:p>
        </p:txBody>
      </p:sp>
      <p:sp>
        <p:nvSpPr>
          <p:cNvPr id="90" name="Freeform 390"/>
          <p:cNvSpPr>
            <a:spLocks/>
          </p:cNvSpPr>
          <p:nvPr/>
        </p:nvSpPr>
        <p:spPr bwMode="auto">
          <a:xfrm>
            <a:off x="1927137" y="3999045"/>
            <a:ext cx="89982" cy="90034"/>
          </a:xfrm>
          <a:custGeom>
            <a:avLst/>
            <a:gdLst/>
            <a:ahLst/>
            <a:cxnLst>
              <a:cxn ang="0">
                <a:pos x="0" y="0"/>
              </a:cxn>
              <a:cxn ang="0">
                <a:pos x="40" y="0"/>
              </a:cxn>
              <a:cxn ang="0">
                <a:pos x="40" y="40"/>
              </a:cxn>
              <a:cxn ang="0">
                <a:pos x="0" y="40"/>
              </a:cxn>
              <a:cxn ang="0">
                <a:pos x="0" y="0"/>
              </a:cxn>
              <a:cxn ang="0">
                <a:pos x="0" y="0"/>
              </a:cxn>
            </a:cxnLst>
            <a:rect l="0" t="0" r="r" b="b"/>
            <a:pathLst>
              <a:path w="40" h="40">
                <a:moveTo>
                  <a:pt x="0" y="0"/>
                </a:moveTo>
                <a:lnTo>
                  <a:pt x="40" y="0"/>
                </a:lnTo>
                <a:lnTo>
                  <a:pt x="40" y="40"/>
                </a:lnTo>
                <a:lnTo>
                  <a:pt x="0" y="40"/>
                </a:lnTo>
                <a:lnTo>
                  <a:pt x="0" y="0"/>
                </a:lnTo>
                <a:lnTo>
                  <a:pt x="0" y="0"/>
                </a:lnTo>
                <a:close/>
              </a:path>
            </a:pathLst>
          </a:custGeom>
          <a:solidFill>
            <a:schemeClr val="accent1"/>
          </a:solidFill>
          <a:ln w="9525">
            <a:solidFill>
              <a:schemeClr val="accent1"/>
            </a:solidFill>
            <a:round/>
            <a:headEnd/>
            <a:tailEnd/>
          </a:ln>
        </p:spPr>
        <p:txBody>
          <a:bodyPr/>
          <a:lstStyle/>
          <a:p>
            <a:pPr>
              <a:defRPr/>
            </a:pPr>
            <a:endParaRPr lang="en-GB" u="none" dirty="0">
              <a:latin typeface="+mj-lt"/>
            </a:endParaRPr>
          </a:p>
        </p:txBody>
      </p:sp>
      <p:sp>
        <p:nvSpPr>
          <p:cNvPr id="91" name="Freeform 391"/>
          <p:cNvSpPr>
            <a:spLocks/>
          </p:cNvSpPr>
          <p:nvPr/>
        </p:nvSpPr>
        <p:spPr bwMode="auto">
          <a:xfrm>
            <a:off x="2382659" y="3444175"/>
            <a:ext cx="89982" cy="90034"/>
          </a:xfrm>
          <a:custGeom>
            <a:avLst/>
            <a:gdLst/>
            <a:ahLst/>
            <a:cxnLst>
              <a:cxn ang="0">
                <a:pos x="0" y="0"/>
              </a:cxn>
              <a:cxn ang="0">
                <a:pos x="40" y="0"/>
              </a:cxn>
              <a:cxn ang="0">
                <a:pos x="40" y="39"/>
              </a:cxn>
              <a:cxn ang="0">
                <a:pos x="0" y="39"/>
              </a:cxn>
              <a:cxn ang="0">
                <a:pos x="0" y="0"/>
              </a:cxn>
              <a:cxn ang="0">
                <a:pos x="0" y="0"/>
              </a:cxn>
            </a:cxnLst>
            <a:rect l="0" t="0" r="r" b="b"/>
            <a:pathLst>
              <a:path w="40" h="39">
                <a:moveTo>
                  <a:pt x="0" y="0"/>
                </a:moveTo>
                <a:lnTo>
                  <a:pt x="40" y="0"/>
                </a:lnTo>
                <a:lnTo>
                  <a:pt x="40" y="39"/>
                </a:lnTo>
                <a:lnTo>
                  <a:pt x="0" y="39"/>
                </a:lnTo>
                <a:lnTo>
                  <a:pt x="0" y="0"/>
                </a:lnTo>
                <a:lnTo>
                  <a:pt x="0" y="0"/>
                </a:lnTo>
                <a:close/>
              </a:path>
            </a:pathLst>
          </a:custGeom>
          <a:solidFill>
            <a:schemeClr val="accent1"/>
          </a:solidFill>
          <a:ln w="9525">
            <a:solidFill>
              <a:schemeClr val="accent1"/>
            </a:solidFill>
            <a:round/>
            <a:headEnd/>
            <a:tailEnd/>
          </a:ln>
        </p:spPr>
        <p:txBody>
          <a:bodyPr/>
          <a:lstStyle/>
          <a:p>
            <a:pPr>
              <a:defRPr/>
            </a:pPr>
            <a:endParaRPr lang="en-GB" u="none" dirty="0">
              <a:latin typeface="+mj-lt"/>
            </a:endParaRPr>
          </a:p>
        </p:txBody>
      </p:sp>
      <p:sp>
        <p:nvSpPr>
          <p:cNvPr id="92" name="Freeform 392"/>
          <p:cNvSpPr>
            <a:spLocks/>
          </p:cNvSpPr>
          <p:nvPr/>
        </p:nvSpPr>
        <p:spPr bwMode="auto">
          <a:xfrm>
            <a:off x="3293703" y="3209516"/>
            <a:ext cx="89982" cy="90034"/>
          </a:xfrm>
          <a:custGeom>
            <a:avLst/>
            <a:gdLst/>
            <a:ahLst/>
            <a:cxnLst>
              <a:cxn ang="0">
                <a:pos x="0" y="0"/>
              </a:cxn>
              <a:cxn ang="0">
                <a:pos x="40" y="0"/>
              </a:cxn>
              <a:cxn ang="0">
                <a:pos x="40" y="40"/>
              </a:cxn>
              <a:cxn ang="0">
                <a:pos x="0" y="40"/>
              </a:cxn>
              <a:cxn ang="0">
                <a:pos x="0" y="0"/>
              </a:cxn>
              <a:cxn ang="0">
                <a:pos x="0" y="0"/>
              </a:cxn>
            </a:cxnLst>
            <a:rect l="0" t="0" r="r" b="b"/>
            <a:pathLst>
              <a:path w="40" h="40">
                <a:moveTo>
                  <a:pt x="0" y="0"/>
                </a:moveTo>
                <a:lnTo>
                  <a:pt x="40" y="0"/>
                </a:lnTo>
                <a:lnTo>
                  <a:pt x="40" y="40"/>
                </a:lnTo>
                <a:lnTo>
                  <a:pt x="0" y="40"/>
                </a:lnTo>
                <a:lnTo>
                  <a:pt x="0" y="0"/>
                </a:lnTo>
                <a:lnTo>
                  <a:pt x="0" y="0"/>
                </a:lnTo>
                <a:close/>
              </a:path>
            </a:pathLst>
          </a:custGeom>
          <a:solidFill>
            <a:schemeClr val="accent1"/>
          </a:solidFill>
          <a:ln w="9525">
            <a:solidFill>
              <a:schemeClr val="accent1"/>
            </a:solidFill>
            <a:round/>
            <a:headEnd/>
            <a:tailEnd/>
          </a:ln>
        </p:spPr>
        <p:txBody>
          <a:bodyPr/>
          <a:lstStyle/>
          <a:p>
            <a:pPr>
              <a:defRPr/>
            </a:pPr>
            <a:endParaRPr lang="en-GB" u="none" dirty="0">
              <a:latin typeface="+mj-lt"/>
            </a:endParaRPr>
          </a:p>
        </p:txBody>
      </p:sp>
      <p:sp>
        <p:nvSpPr>
          <p:cNvPr id="93" name="Freeform 393"/>
          <p:cNvSpPr>
            <a:spLocks/>
          </p:cNvSpPr>
          <p:nvPr/>
        </p:nvSpPr>
        <p:spPr bwMode="auto">
          <a:xfrm>
            <a:off x="4206334" y="2614313"/>
            <a:ext cx="89982" cy="90034"/>
          </a:xfrm>
          <a:custGeom>
            <a:avLst/>
            <a:gdLst/>
            <a:ahLst/>
            <a:cxnLst>
              <a:cxn ang="0">
                <a:pos x="0" y="0"/>
              </a:cxn>
              <a:cxn ang="0">
                <a:pos x="32" y="0"/>
              </a:cxn>
              <a:cxn ang="0">
                <a:pos x="32" y="40"/>
              </a:cxn>
              <a:cxn ang="0">
                <a:pos x="0" y="40"/>
              </a:cxn>
              <a:cxn ang="0">
                <a:pos x="0" y="0"/>
              </a:cxn>
              <a:cxn ang="0">
                <a:pos x="0" y="0"/>
              </a:cxn>
            </a:cxnLst>
            <a:rect l="0" t="0" r="r" b="b"/>
            <a:pathLst>
              <a:path w="32" h="40">
                <a:moveTo>
                  <a:pt x="0" y="0"/>
                </a:moveTo>
                <a:lnTo>
                  <a:pt x="32" y="0"/>
                </a:lnTo>
                <a:lnTo>
                  <a:pt x="32" y="40"/>
                </a:lnTo>
                <a:lnTo>
                  <a:pt x="0" y="40"/>
                </a:lnTo>
                <a:lnTo>
                  <a:pt x="0" y="0"/>
                </a:lnTo>
                <a:lnTo>
                  <a:pt x="0" y="0"/>
                </a:lnTo>
                <a:close/>
              </a:path>
            </a:pathLst>
          </a:custGeom>
          <a:solidFill>
            <a:schemeClr val="accent1"/>
          </a:solidFill>
          <a:ln w="9525">
            <a:solidFill>
              <a:schemeClr val="accent1"/>
            </a:solidFill>
            <a:round/>
            <a:headEnd/>
            <a:tailEnd/>
          </a:ln>
        </p:spPr>
        <p:txBody>
          <a:bodyPr/>
          <a:lstStyle/>
          <a:p>
            <a:pPr>
              <a:defRPr/>
            </a:pPr>
            <a:endParaRPr lang="en-GB" u="none" dirty="0">
              <a:latin typeface="+mj-lt"/>
            </a:endParaRPr>
          </a:p>
        </p:txBody>
      </p:sp>
      <p:sp>
        <p:nvSpPr>
          <p:cNvPr id="94" name="Freeform 394"/>
          <p:cNvSpPr>
            <a:spLocks/>
          </p:cNvSpPr>
          <p:nvPr/>
        </p:nvSpPr>
        <p:spPr bwMode="auto">
          <a:xfrm>
            <a:off x="5104680" y="2595981"/>
            <a:ext cx="89982" cy="90034"/>
          </a:xfrm>
          <a:custGeom>
            <a:avLst/>
            <a:gdLst/>
            <a:ahLst/>
            <a:cxnLst>
              <a:cxn ang="0">
                <a:pos x="0" y="0"/>
              </a:cxn>
              <a:cxn ang="0">
                <a:pos x="40" y="0"/>
              </a:cxn>
              <a:cxn ang="0">
                <a:pos x="40" y="39"/>
              </a:cxn>
              <a:cxn ang="0">
                <a:pos x="0" y="39"/>
              </a:cxn>
              <a:cxn ang="0">
                <a:pos x="0" y="0"/>
              </a:cxn>
              <a:cxn ang="0">
                <a:pos x="0" y="0"/>
              </a:cxn>
            </a:cxnLst>
            <a:rect l="0" t="0" r="r" b="b"/>
            <a:pathLst>
              <a:path w="40" h="39">
                <a:moveTo>
                  <a:pt x="0" y="0"/>
                </a:moveTo>
                <a:lnTo>
                  <a:pt x="40" y="0"/>
                </a:lnTo>
                <a:lnTo>
                  <a:pt x="40" y="39"/>
                </a:lnTo>
                <a:lnTo>
                  <a:pt x="0" y="39"/>
                </a:lnTo>
                <a:lnTo>
                  <a:pt x="0" y="0"/>
                </a:lnTo>
                <a:lnTo>
                  <a:pt x="0" y="0"/>
                </a:lnTo>
                <a:close/>
              </a:path>
            </a:pathLst>
          </a:custGeom>
          <a:solidFill>
            <a:schemeClr val="accent1"/>
          </a:solidFill>
          <a:ln w="9525">
            <a:solidFill>
              <a:schemeClr val="accent1"/>
            </a:solidFill>
            <a:round/>
            <a:headEnd/>
            <a:tailEnd/>
          </a:ln>
        </p:spPr>
        <p:txBody>
          <a:bodyPr/>
          <a:lstStyle/>
          <a:p>
            <a:pPr>
              <a:defRPr/>
            </a:pPr>
            <a:endParaRPr lang="en-GB" u="none" dirty="0">
              <a:latin typeface="+mj-lt"/>
            </a:endParaRPr>
          </a:p>
        </p:txBody>
      </p:sp>
      <p:sp>
        <p:nvSpPr>
          <p:cNvPr id="95" name="Freeform 395"/>
          <p:cNvSpPr>
            <a:spLocks/>
          </p:cNvSpPr>
          <p:nvPr/>
        </p:nvSpPr>
        <p:spPr bwMode="auto">
          <a:xfrm>
            <a:off x="6926768" y="2468874"/>
            <a:ext cx="89982" cy="90034"/>
          </a:xfrm>
          <a:custGeom>
            <a:avLst/>
            <a:gdLst/>
            <a:ahLst/>
            <a:cxnLst>
              <a:cxn ang="0">
                <a:pos x="0" y="0"/>
              </a:cxn>
              <a:cxn ang="0">
                <a:pos x="32" y="0"/>
              </a:cxn>
              <a:cxn ang="0">
                <a:pos x="32" y="40"/>
              </a:cxn>
              <a:cxn ang="0">
                <a:pos x="0" y="40"/>
              </a:cxn>
              <a:cxn ang="0">
                <a:pos x="0" y="0"/>
              </a:cxn>
              <a:cxn ang="0">
                <a:pos x="0" y="0"/>
              </a:cxn>
            </a:cxnLst>
            <a:rect l="0" t="0" r="r" b="b"/>
            <a:pathLst>
              <a:path w="32" h="40">
                <a:moveTo>
                  <a:pt x="0" y="0"/>
                </a:moveTo>
                <a:lnTo>
                  <a:pt x="32" y="0"/>
                </a:lnTo>
                <a:lnTo>
                  <a:pt x="32" y="40"/>
                </a:lnTo>
                <a:lnTo>
                  <a:pt x="0" y="40"/>
                </a:lnTo>
                <a:lnTo>
                  <a:pt x="0" y="0"/>
                </a:lnTo>
                <a:lnTo>
                  <a:pt x="0" y="0"/>
                </a:lnTo>
                <a:close/>
              </a:path>
            </a:pathLst>
          </a:custGeom>
          <a:solidFill>
            <a:schemeClr val="accent1"/>
          </a:solidFill>
          <a:ln w="9525">
            <a:solidFill>
              <a:schemeClr val="accent1"/>
            </a:solidFill>
            <a:round/>
            <a:headEnd/>
            <a:tailEnd/>
          </a:ln>
        </p:spPr>
        <p:txBody>
          <a:bodyPr/>
          <a:lstStyle/>
          <a:p>
            <a:pPr>
              <a:defRPr/>
            </a:pPr>
            <a:endParaRPr lang="en-GB" u="none" dirty="0">
              <a:latin typeface="+mj-lt"/>
            </a:endParaRPr>
          </a:p>
        </p:txBody>
      </p:sp>
      <p:sp>
        <p:nvSpPr>
          <p:cNvPr id="130" name="Rettangolo 129"/>
          <p:cNvSpPr>
            <a:spLocks noChangeArrowheads="1"/>
          </p:cNvSpPr>
          <p:nvPr/>
        </p:nvSpPr>
        <p:spPr bwMode="auto">
          <a:xfrm>
            <a:off x="920523" y="1447800"/>
            <a:ext cx="2622777" cy="4343400"/>
          </a:xfrm>
          <a:prstGeom prst="rect">
            <a:avLst/>
          </a:prstGeom>
          <a:noFill/>
          <a:ln w="57150">
            <a:solidFill>
              <a:srgbClr val="0A6FA7"/>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it-IT" altLang="en-US" u="none" dirty="0">
              <a:latin typeface="+mj-lt"/>
            </a:endParaRPr>
          </a:p>
        </p:txBody>
      </p:sp>
      <p:sp>
        <p:nvSpPr>
          <p:cNvPr id="72" name="Rectangle 24"/>
          <p:cNvSpPr>
            <a:spLocks noChangeArrowheads="1"/>
          </p:cNvSpPr>
          <p:nvPr/>
        </p:nvSpPr>
        <p:spPr bwMode="auto">
          <a:xfrm>
            <a:off x="1352550" y="5483225"/>
            <a:ext cx="6743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tabLst>
                <a:tab pos="949325" algn="ctr"/>
                <a:tab pos="1854200" algn="ctr"/>
                <a:tab pos="2760663" algn="ctr"/>
                <a:tab pos="3675063" algn="ctr"/>
                <a:tab pos="4579938" algn="ctr"/>
                <a:tab pos="5486400" algn="ctr"/>
                <a:tab pos="6392863" algn="ctr"/>
              </a:tabLst>
              <a:defRPr sz="3200">
                <a:solidFill>
                  <a:schemeClr val="tx1"/>
                </a:solidFill>
                <a:latin typeface="Times New Roman" pitchFamily="18" charset="0"/>
              </a:defRPr>
            </a:lvl1pPr>
            <a:lvl2pPr marL="742950" indent="-285750" algn="l" eaLnBrk="0" hangingPunct="0">
              <a:spcBef>
                <a:spcPct val="20000"/>
              </a:spcBef>
              <a:buChar char="–"/>
              <a:tabLst>
                <a:tab pos="949325" algn="ctr"/>
                <a:tab pos="1854200" algn="ctr"/>
                <a:tab pos="2760663" algn="ctr"/>
                <a:tab pos="3675063" algn="ctr"/>
                <a:tab pos="4579938" algn="ctr"/>
                <a:tab pos="5486400" algn="ctr"/>
                <a:tab pos="6392863" algn="ctr"/>
              </a:tabLst>
              <a:defRPr sz="2800">
                <a:solidFill>
                  <a:schemeClr val="tx1"/>
                </a:solidFill>
                <a:latin typeface="Times New Roman" pitchFamily="18" charset="0"/>
              </a:defRPr>
            </a:lvl2pPr>
            <a:lvl3pPr marL="1143000" indent="-228600" algn="l" eaLnBrk="0" hangingPunct="0">
              <a:spcBef>
                <a:spcPct val="20000"/>
              </a:spcBef>
              <a:buChar char="•"/>
              <a:tabLst>
                <a:tab pos="949325" algn="ctr"/>
                <a:tab pos="1854200" algn="ctr"/>
                <a:tab pos="2760663" algn="ctr"/>
                <a:tab pos="3675063" algn="ctr"/>
                <a:tab pos="4579938" algn="ctr"/>
                <a:tab pos="5486400" algn="ctr"/>
                <a:tab pos="6392863" algn="ctr"/>
              </a:tabLst>
              <a:defRPr sz="2400">
                <a:solidFill>
                  <a:schemeClr val="tx1"/>
                </a:solidFill>
                <a:latin typeface="Times New Roman" pitchFamily="18" charset="0"/>
              </a:defRPr>
            </a:lvl3pPr>
            <a:lvl4pPr marL="1600200" indent="-228600" algn="l" eaLnBrk="0" hangingPunct="0">
              <a:spcBef>
                <a:spcPct val="20000"/>
              </a:spcBef>
              <a:buChar char="–"/>
              <a:tabLst>
                <a:tab pos="949325" algn="ctr"/>
                <a:tab pos="1854200" algn="ctr"/>
                <a:tab pos="2760663" algn="ctr"/>
                <a:tab pos="3675063" algn="ctr"/>
                <a:tab pos="4579938" algn="ctr"/>
                <a:tab pos="5486400" algn="ctr"/>
                <a:tab pos="6392863" algn="ctr"/>
              </a:tabLst>
              <a:defRPr sz="2000">
                <a:solidFill>
                  <a:schemeClr val="tx1"/>
                </a:solidFill>
                <a:latin typeface="Times New Roman" pitchFamily="18" charset="0"/>
              </a:defRPr>
            </a:lvl4pPr>
            <a:lvl5pPr marL="2057400" indent="-228600" algn="l" eaLnBrk="0" hangingPunct="0">
              <a:spcBef>
                <a:spcPct val="20000"/>
              </a:spcBef>
              <a:buChar char="»"/>
              <a:tabLst>
                <a:tab pos="949325" algn="ctr"/>
                <a:tab pos="1854200" algn="ctr"/>
                <a:tab pos="2760663" algn="ctr"/>
                <a:tab pos="3675063" algn="ctr"/>
                <a:tab pos="4579938" algn="ctr"/>
                <a:tab pos="5486400" algn="ctr"/>
                <a:tab pos="6392863" algn="ctr"/>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949325" algn="ctr"/>
                <a:tab pos="1854200" algn="ctr"/>
                <a:tab pos="2760663" algn="ctr"/>
                <a:tab pos="3675063" algn="ctr"/>
                <a:tab pos="4579938" algn="ctr"/>
                <a:tab pos="5486400" algn="ctr"/>
                <a:tab pos="6392863" algn="ctr"/>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949325" algn="ctr"/>
                <a:tab pos="1854200" algn="ctr"/>
                <a:tab pos="2760663" algn="ctr"/>
                <a:tab pos="3675063" algn="ctr"/>
                <a:tab pos="4579938" algn="ctr"/>
                <a:tab pos="5486400" algn="ctr"/>
                <a:tab pos="6392863" algn="ctr"/>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949325" algn="ctr"/>
                <a:tab pos="1854200" algn="ctr"/>
                <a:tab pos="2760663" algn="ctr"/>
                <a:tab pos="3675063" algn="ctr"/>
                <a:tab pos="4579938" algn="ctr"/>
                <a:tab pos="5486400" algn="ctr"/>
                <a:tab pos="6392863" algn="ctr"/>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949325" algn="ctr"/>
                <a:tab pos="1854200" algn="ctr"/>
                <a:tab pos="2760663" algn="ctr"/>
                <a:tab pos="3675063" algn="ctr"/>
                <a:tab pos="4579938" algn="ctr"/>
                <a:tab pos="5486400" algn="ctr"/>
                <a:tab pos="6392863" algn="ctr"/>
              </a:tabLst>
              <a:defRPr sz="2000">
                <a:solidFill>
                  <a:schemeClr val="tx1"/>
                </a:solidFill>
                <a:latin typeface="Times New Roman" pitchFamily="18" charset="0"/>
              </a:defRPr>
            </a:lvl9pPr>
          </a:lstStyle>
          <a:p>
            <a:pPr algn="ctr" eaLnBrk="1" hangingPunct="1">
              <a:spcBef>
                <a:spcPct val="0"/>
              </a:spcBef>
              <a:buFontTx/>
              <a:buNone/>
            </a:pPr>
            <a:r>
              <a:rPr lang="en-US" altLang="en-US" sz="1400" u="none" dirty="0">
                <a:latin typeface="+mj-lt"/>
              </a:rPr>
              <a:t>0	12	24	36	48	60	72	84</a:t>
            </a:r>
            <a:endParaRPr lang="en-US" altLang="en-US" sz="2400" u="none" dirty="0">
              <a:latin typeface="+mj-lt"/>
            </a:endParaRPr>
          </a:p>
        </p:txBody>
      </p:sp>
      <p:grpSp>
        <p:nvGrpSpPr>
          <p:cNvPr id="132" name="Group 131"/>
          <p:cNvGrpSpPr/>
          <p:nvPr/>
        </p:nvGrpSpPr>
        <p:grpSpPr>
          <a:xfrm>
            <a:off x="5046663" y="4092432"/>
            <a:ext cx="2025650" cy="572209"/>
            <a:chOff x="4991100" y="4625746"/>
            <a:chExt cx="1695450" cy="572209"/>
          </a:xfrm>
        </p:grpSpPr>
        <p:sp>
          <p:nvSpPr>
            <p:cNvPr id="65" name="Rectangle 369"/>
            <p:cNvSpPr>
              <a:spLocks noChangeArrowheads="1"/>
            </p:cNvSpPr>
            <p:nvPr/>
          </p:nvSpPr>
          <p:spPr bwMode="auto">
            <a:xfrm>
              <a:off x="5381027" y="4918075"/>
              <a:ext cx="1272785"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b="1" u="none" dirty="0">
                  <a:latin typeface="+mj-lt"/>
                </a:rPr>
                <a:t>(B) Enoxaparin</a:t>
              </a:r>
              <a:endParaRPr lang="en-US" altLang="en-US" sz="2400" b="1" u="none" dirty="0">
                <a:latin typeface="+mj-lt"/>
              </a:endParaRPr>
            </a:p>
          </p:txBody>
        </p:sp>
        <p:grpSp>
          <p:nvGrpSpPr>
            <p:cNvPr id="66" name="Group 1029"/>
            <p:cNvGrpSpPr>
              <a:grpSpLocks/>
            </p:cNvGrpSpPr>
            <p:nvPr/>
          </p:nvGrpSpPr>
          <p:grpSpPr bwMode="auto">
            <a:xfrm>
              <a:off x="5081449" y="4994494"/>
              <a:ext cx="273048" cy="55571"/>
              <a:chOff x="1417" y="1509"/>
              <a:chExt cx="172" cy="35"/>
            </a:xfrm>
            <a:solidFill>
              <a:schemeClr val="accent3"/>
            </a:solidFill>
          </p:grpSpPr>
          <p:sp>
            <p:nvSpPr>
              <p:cNvPr id="67" name="Line 697"/>
              <p:cNvSpPr>
                <a:spLocks noChangeShapeType="1"/>
              </p:cNvSpPr>
              <p:nvPr/>
            </p:nvSpPr>
            <p:spPr bwMode="auto">
              <a:xfrm>
                <a:off x="1417" y="1528"/>
                <a:ext cx="172" cy="0"/>
              </a:xfrm>
              <a:prstGeom prst="line">
                <a:avLst/>
              </a:prstGeom>
              <a:solidFill>
                <a:schemeClr val="accent5"/>
              </a:solidFill>
              <a:ln w="28575">
                <a:solidFill>
                  <a:schemeClr val="accent5"/>
                </a:solidFill>
                <a:round/>
                <a:headEnd/>
                <a:tailEnd/>
              </a:ln>
            </p:spPr>
            <p:txBody>
              <a:bodyPr/>
              <a:lstStyle/>
              <a:p>
                <a:pPr>
                  <a:defRPr/>
                </a:pPr>
                <a:endParaRPr lang="en-US" b="1" u="none" dirty="0">
                  <a:latin typeface="+mj-lt"/>
                </a:endParaRPr>
              </a:p>
            </p:txBody>
          </p:sp>
          <p:sp>
            <p:nvSpPr>
              <p:cNvPr id="68" name="Oval 698"/>
              <p:cNvSpPr>
                <a:spLocks noChangeArrowheads="1"/>
              </p:cNvSpPr>
              <p:nvPr/>
            </p:nvSpPr>
            <p:spPr bwMode="auto">
              <a:xfrm>
                <a:off x="1487" y="1509"/>
                <a:ext cx="33" cy="35"/>
              </a:xfrm>
              <a:prstGeom prst="ellipse">
                <a:avLst/>
              </a:prstGeom>
              <a:solidFill>
                <a:schemeClr val="accent5"/>
              </a:solidFill>
              <a:ln w="28575" cap="sq">
                <a:solidFill>
                  <a:schemeClr val="accent5"/>
                </a:solidFill>
                <a:miter lim="800000"/>
                <a:headEnd/>
                <a:tailEnd/>
              </a:ln>
            </p:spPr>
            <p:txBody>
              <a:bodyPr/>
              <a:lstStyle/>
              <a:p>
                <a:pPr>
                  <a:defRPr/>
                </a:pPr>
                <a:endParaRPr lang="de-DE" b="1" u="none" dirty="0">
                  <a:latin typeface="+mj-lt"/>
                </a:endParaRPr>
              </a:p>
            </p:txBody>
          </p:sp>
        </p:grpSp>
        <p:sp>
          <p:nvSpPr>
            <p:cNvPr id="125" name="Rectangle 364"/>
            <p:cNvSpPr>
              <a:spLocks noChangeArrowheads="1"/>
            </p:cNvSpPr>
            <p:nvPr/>
          </p:nvSpPr>
          <p:spPr bwMode="auto">
            <a:xfrm>
              <a:off x="5391133" y="4687888"/>
              <a:ext cx="11525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b="1" u="none" dirty="0">
                  <a:latin typeface="+mj-lt"/>
                </a:rPr>
                <a:t>(A) Edoxaban</a:t>
              </a:r>
              <a:endParaRPr lang="en-US" altLang="en-US" sz="2400" b="1" u="none" dirty="0">
                <a:latin typeface="+mj-lt"/>
              </a:endParaRPr>
            </a:p>
          </p:txBody>
        </p:sp>
        <p:sp>
          <p:nvSpPr>
            <p:cNvPr id="128" name="Line 697"/>
            <p:cNvSpPr>
              <a:spLocks noChangeShapeType="1"/>
            </p:cNvSpPr>
            <p:nvPr/>
          </p:nvSpPr>
          <p:spPr bwMode="auto">
            <a:xfrm>
              <a:off x="5081179" y="4804668"/>
              <a:ext cx="272996" cy="0"/>
            </a:xfrm>
            <a:prstGeom prst="line">
              <a:avLst/>
            </a:prstGeom>
            <a:solidFill>
              <a:schemeClr val="accent1"/>
            </a:solidFill>
            <a:ln w="28575">
              <a:solidFill>
                <a:schemeClr val="accent1"/>
              </a:solidFill>
              <a:round/>
              <a:headEnd/>
              <a:tailEnd/>
            </a:ln>
          </p:spPr>
          <p:txBody>
            <a:bodyPr/>
            <a:lstStyle/>
            <a:p>
              <a:pPr>
                <a:defRPr/>
              </a:pPr>
              <a:endParaRPr lang="en-US" b="1" u="none" dirty="0">
                <a:latin typeface="+mj-lt"/>
              </a:endParaRPr>
            </a:p>
          </p:txBody>
        </p:sp>
        <p:sp>
          <p:nvSpPr>
            <p:cNvPr id="129" name="Oval 698"/>
            <p:cNvSpPr>
              <a:spLocks noChangeArrowheads="1"/>
            </p:cNvSpPr>
            <p:nvPr/>
          </p:nvSpPr>
          <p:spPr bwMode="auto">
            <a:xfrm>
              <a:off x="5192282" y="4774494"/>
              <a:ext cx="52377" cy="55583"/>
            </a:xfrm>
            <a:prstGeom prst="rect">
              <a:avLst/>
            </a:prstGeom>
            <a:solidFill>
              <a:schemeClr val="accent1"/>
            </a:solidFill>
            <a:ln w="28575" cap="sq">
              <a:solidFill>
                <a:schemeClr val="accent1"/>
              </a:solidFill>
              <a:miter lim="800000"/>
              <a:headEnd/>
              <a:tailEnd/>
            </a:ln>
          </p:spPr>
          <p:txBody>
            <a:bodyPr/>
            <a:lstStyle/>
            <a:p>
              <a:pPr>
                <a:defRPr/>
              </a:pPr>
              <a:endParaRPr lang="de-DE" b="1" u="none" dirty="0">
                <a:latin typeface="+mj-lt"/>
              </a:endParaRPr>
            </a:p>
          </p:txBody>
        </p:sp>
        <p:sp>
          <p:nvSpPr>
            <p:cNvPr id="131" name="Rectangle 130"/>
            <p:cNvSpPr/>
            <p:nvPr/>
          </p:nvSpPr>
          <p:spPr bwMode="auto">
            <a:xfrm>
              <a:off x="4991100" y="4625746"/>
              <a:ext cx="1695450" cy="57220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dirty="0" smtClean="0">
                <a:ln>
                  <a:noFill/>
                </a:ln>
                <a:solidFill>
                  <a:schemeClr val="tx1"/>
                </a:solidFill>
                <a:effectLst/>
                <a:latin typeface="Calibri" pitchFamily="34" charset="0"/>
              </a:endParaRPr>
            </a:p>
          </p:txBody>
        </p:sp>
      </p:grpSp>
    </p:spTree>
    <p:extLst>
      <p:ext uri="{BB962C8B-B14F-4D97-AF65-F5344CB8AC3E}">
        <p14:creationId xmlns:p14="http://schemas.microsoft.com/office/powerpoint/2010/main" val="1835346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4004" y="217558"/>
            <a:ext cx="7851001" cy="1167114"/>
          </a:xfrm>
          <a:prstGeom prst="rect">
            <a:avLst/>
          </a:prstGeom>
          <a:noFill/>
        </p:spPr>
        <p:txBody>
          <a:bodyPr wrap="square" rtlCol="0">
            <a:spAutoFit/>
          </a:bodyPr>
          <a:lstStyle/>
          <a:p>
            <a:pPr eaLnBrk="0" hangingPunct="0">
              <a:lnSpc>
                <a:spcPct val="9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u="none" dirty="0">
                <a:solidFill>
                  <a:schemeClr val="accent1"/>
                </a:solidFill>
                <a:latin typeface="+mj-lt"/>
              </a:rPr>
              <a:t>Projected </a:t>
            </a:r>
            <a:r>
              <a:rPr lang="en-GB" sz="3600" b="1" u="none" dirty="0" smtClean="0">
                <a:solidFill>
                  <a:schemeClr val="accent1"/>
                </a:solidFill>
                <a:latin typeface="+mj-lt"/>
              </a:rPr>
              <a:t>Number </a:t>
            </a:r>
            <a:r>
              <a:rPr lang="en-GB" sz="3600" b="1" u="none" dirty="0">
                <a:solidFill>
                  <a:schemeClr val="accent1"/>
                </a:solidFill>
                <a:latin typeface="+mj-lt"/>
              </a:rPr>
              <a:t>of</a:t>
            </a:r>
            <a:r>
              <a:rPr lang="en-GB" sz="3600" b="1" u="none" dirty="0" smtClean="0">
                <a:solidFill>
                  <a:schemeClr val="accent1"/>
                </a:solidFill>
                <a:latin typeface="+mj-lt"/>
              </a:rPr>
              <a:t> US Persons With </a:t>
            </a:r>
            <a:r>
              <a:rPr lang="en-GB" sz="3600" b="1" u="none" dirty="0">
                <a:solidFill>
                  <a:schemeClr val="accent1"/>
                </a:solidFill>
                <a:latin typeface="+mj-lt"/>
              </a:rPr>
              <a:t>AF</a:t>
            </a:r>
            <a:r>
              <a:rPr lang="en-GB" sz="3600" b="1" u="none" dirty="0" smtClean="0">
                <a:solidFill>
                  <a:schemeClr val="accent1"/>
                </a:solidFill>
                <a:latin typeface="+mj-lt"/>
              </a:rPr>
              <a:t> Between 2000-2050 </a:t>
            </a:r>
            <a:endParaRPr lang="en-GB" sz="3600" b="1" u="none" dirty="0">
              <a:solidFill>
                <a:schemeClr val="accent1"/>
              </a:solidFill>
              <a:latin typeface="+mj-lt"/>
            </a:endParaRPr>
          </a:p>
        </p:txBody>
      </p:sp>
      <p:grpSp>
        <p:nvGrpSpPr>
          <p:cNvPr id="40" name="Group 39"/>
          <p:cNvGrpSpPr/>
          <p:nvPr/>
        </p:nvGrpSpPr>
        <p:grpSpPr>
          <a:xfrm>
            <a:off x="589850" y="1840177"/>
            <a:ext cx="7666019" cy="4079884"/>
            <a:chOff x="589850" y="1512625"/>
            <a:chExt cx="7666019" cy="4079884"/>
          </a:xfrm>
        </p:grpSpPr>
        <p:sp>
          <p:nvSpPr>
            <p:cNvPr id="7" name="Text Box 3"/>
            <p:cNvSpPr txBox="1">
              <a:spLocks noChangeArrowheads="1"/>
            </p:cNvSpPr>
            <p:nvPr/>
          </p:nvSpPr>
          <p:spPr bwMode="auto">
            <a:xfrm rot="10800000" flipV="1">
              <a:off x="4269385" y="5323846"/>
              <a:ext cx="811931" cy="268663"/>
            </a:xfrm>
            <a:prstGeom prst="rect">
              <a:avLst/>
            </a:prstGeom>
            <a:noFill/>
            <a:ln w="9525">
              <a:noFill/>
              <a:miter lim="800000"/>
              <a:headEnd/>
              <a:tailEnd/>
            </a:ln>
          </p:spPr>
          <p:txBody>
            <a:bodyPr wrap="square" lIns="0" tIns="0" rIns="0" bIns="0">
              <a:spAutoFit/>
            </a:bodyPr>
            <a:lstStyle/>
            <a:p>
              <a:pPr algn="ctr" eaLnBrk="0" hangingPunct="0">
                <a:lnSpc>
                  <a:spcPct val="9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u="none" dirty="0" smtClean="0">
                  <a:latin typeface="+mj-lt"/>
                </a:rPr>
                <a:t>Year</a:t>
              </a:r>
            </a:p>
          </p:txBody>
        </p:sp>
        <p:sp>
          <p:nvSpPr>
            <p:cNvPr id="8" name="Text Box 3"/>
            <p:cNvSpPr txBox="1">
              <a:spLocks noChangeArrowheads="1"/>
            </p:cNvSpPr>
            <p:nvPr/>
          </p:nvSpPr>
          <p:spPr bwMode="auto">
            <a:xfrm rot="5400000" flipV="1">
              <a:off x="-1074489" y="3176964"/>
              <a:ext cx="3806373" cy="477695"/>
            </a:xfrm>
            <a:prstGeom prst="rect">
              <a:avLst/>
            </a:prstGeom>
            <a:noFill/>
            <a:ln w="9525">
              <a:noFill/>
              <a:miter lim="800000"/>
              <a:headEnd/>
              <a:tailEnd/>
            </a:ln>
          </p:spPr>
          <p:txBody>
            <a:bodyPr wrap="square" lIns="0" tIns="0" rIns="0" bIns="0">
              <a:spAutoFit/>
            </a:bodyPr>
            <a:lstStyle/>
            <a:p>
              <a:pPr algn="ctr" eaLnBrk="0" hangingPunct="0">
                <a:lnSpc>
                  <a:spcPct val="9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u="none" dirty="0" smtClean="0">
                  <a:latin typeface="+mj-lt"/>
                </a:rPr>
                <a:t>Projected Number of Persons With AF, million</a:t>
              </a:r>
            </a:p>
          </p:txBody>
        </p:sp>
        <p:pic>
          <p:nvPicPr>
            <p:cNvPr id="4099" name="Picture 3" descr="C:\Users\cmalone\Desktop\AME\REDRAW\CVN\130324\130324.1 (The return)\Part 1\Slide 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2129" y="1710163"/>
              <a:ext cx="7133740" cy="367233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7949237" y="2575330"/>
            <a:ext cx="695151" cy="276999"/>
          </a:xfrm>
          <a:prstGeom prst="rect">
            <a:avLst/>
          </a:prstGeom>
          <a:noFill/>
        </p:spPr>
        <p:txBody>
          <a:bodyPr wrap="square" rtlCol="0">
            <a:spAutoFit/>
          </a:bodyPr>
          <a:lstStyle/>
          <a:p>
            <a:r>
              <a:rPr lang="en-US" sz="1200" b="1" u="none" dirty="0" smtClean="0">
                <a:latin typeface="+mj-lt"/>
              </a:rPr>
              <a:t>12.1</a:t>
            </a:r>
            <a:endParaRPr lang="en-US" sz="1200" b="1" u="none" dirty="0">
              <a:latin typeface="+mj-lt"/>
            </a:endParaRPr>
          </a:p>
        </p:txBody>
      </p:sp>
      <p:sp>
        <p:nvSpPr>
          <p:cNvPr id="12" name="TextBox 11"/>
          <p:cNvSpPr txBox="1"/>
          <p:nvPr/>
        </p:nvSpPr>
        <p:spPr>
          <a:xfrm>
            <a:off x="7689930" y="1744641"/>
            <a:ext cx="485076" cy="276999"/>
          </a:xfrm>
          <a:prstGeom prst="rect">
            <a:avLst/>
          </a:prstGeom>
          <a:noFill/>
        </p:spPr>
        <p:txBody>
          <a:bodyPr wrap="square" rtlCol="0">
            <a:spAutoFit/>
          </a:bodyPr>
          <a:lstStyle/>
          <a:p>
            <a:r>
              <a:rPr lang="en-US" sz="1200" b="1" u="none" dirty="0" smtClean="0">
                <a:latin typeface="+mj-lt"/>
              </a:rPr>
              <a:t>15.9</a:t>
            </a:r>
            <a:endParaRPr lang="en-US" sz="1200" b="1" u="none" dirty="0">
              <a:latin typeface="+mj-lt"/>
            </a:endParaRPr>
          </a:p>
        </p:txBody>
      </p:sp>
      <p:sp>
        <p:nvSpPr>
          <p:cNvPr id="13" name="TextBox 12"/>
          <p:cNvSpPr txBox="1"/>
          <p:nvPr/>
        </p:nvSpPr>
        <p:spPr>
          <a:xfrm>
            <a:off x="6967483" y="1924084"/>
            <a:ext cx="695151" cy="276999"/>
          </a:xfrm>
          <a:prstGeom prst="rect">
            <a:avLst/>
          </a:prstGeom>
          <a:noFill/>
        </p:spPr>
        <p:txBody>
          <a:bodyPr wrap="square" rtlCol="0">
            <a:spAutoFit/>
          </a:bodyPr>
          <a:lstStyle/>
          <a:p>
            <a:pPr algn="ctr"/>
            <a:r>
              <a:rPr lang="en-US" sz="1200" b="1" u="none" dirty="0" smtClean="0">
                <a:latin typeface="+mj-lt"/>
              </a:rPr>
              <a:t>15.2</a:t>
            </a:r>
            <a:endParaRPr lang="en-US" sz="1200" b="1" u="none" dirty="0">
              <a:latin typeface="+mj-lt"/>
            </a:endParaRPr>
          </a:p>
        </p:txBody>
      </p:sp>
      <p:sp>
        <p:nvSpPr>
          <p:cNvPr id="14" name="TextBox 13"/>
          <p:cNvSpPr txBox="1"/>
          <p:nvPr/>
        </p:nvSpPr>
        <p:spPr>
          <a:xfrm>
            <a:off x="6326924" y="2117369"/>
            <a:ext cx="695151" cy="276999"/>
          </a:xfrm>
          <a:prstGeom prst="rect">
            <a:avLst/>
          </a:prstGeom>
          <a:noFill/>
        </p:spPr>
        <p:txBody>
          <a:bodyPr wrap="square" rtlCol="0">
            <a:spAutoFit/>
          </a:bodyPr>
          <a:lstStyle/>
          <a:p>
            <a:pPr algn="ctr"/>
            <a:r>
              <a:rPr lang="en-US" sz="1200" b="1" u="none" dirty="0" smtClean="0">
                <a:latin typeface="+mj-lt"/>
              </a:rPr>
              <a:t>14.3</a:t>
            </a:r>
            <a:endParaRPr lang="en-US" sz="1200" b="1" u="none" dirty="0">
              <a:latin typeface="+mj-lt"/>
            </a:endParaRPr>
          </a:p>
        </p:txBody>
      </p:sp>
      <p:sp>
        <p:nvSpPr>
          <p:cNvPr id="15" name="TextBox 14"/>
          <p:cNvSpPr txBox="1"/>
          <p:nvPr/>
        </p:nvSpPr>
        <p:spPr>
          <a:xfrm>
            <a:off x="5709410" y="2352923"/>
            <a:ext cx="695151" cy="276999"/>
          </a:xfrm>
          <a:prstGeom prst="rect">
            <a:avLst/>
          </a:prstGeom>
          <a:noFill/>
        </p:spPr>
        <p:txBody>
          <a:bodyPr wrap="square" rtlCol="0">
            <a:spAutoFit/>
          </a:bodyPr>
          <a:lstStyle/>
          <a:p>
            <a:pPr algn="ctr"/>
            <a:r>
              <a:rPr lang="en-US" sz="1200" b="1" u="none" dirty="0" smtClean="0">
                <a:latin typeface="+mj-lt"/>
              </a:rPr>
              <a:t>13.1</a:t>
            </a:r>
            <a:endParaRPr lang="en-US" sz="1200" b="1" u="none" dirty="0">
              <a:latin typeface="+mj-lt"/>
            </a:endParaRPr>
          </a:p>
        </p:txBody>
      </p:sp>
      <p:sp>
        <p:nvSpPr>
          <p:cNvPr id="16" name="TextBox 15"/>
          <p:cNvSpPr txBox="1"/>
          <p:nvPr/>
        </p:nvSpPr>
        <p:spPr>
          <a:xfrm>
            <a:off x="5047498" y="2676370"/>
            <a:ext cx="695151" cy="276999"/>
          </a:xfrm>
          <a:prstGeom prst="rect">
            <a:avLst/>
          </a:prstGeom>
          <a:noFill/>
        </p:spPr>
        <p:txBody>
          <a:bodyPr wrap="square" rtlCol="0">
            <a:spAutoFit/>
          </a:bodyPr>
          <a:lstStyle/>
          <a:p>
            <a:pPr algn="ctr"/>
            <a:r>
              <a:rPr lang="en-US" sz="1200" b="1" u="none" dirty="0" smtClean="0">
                <a:latin typeface="+mj-lt"/>
              </a:rPr>
              <a:t>11.7</a:t>
            </a:r>
            <a:endParaRPr lang="en-US" sz="1200" b="1" u="none" dirty="0">
              <a:latin typeface="+mj-lt"/>
            </a:endParaRPr>
          </a:p>
        </p:txBody>
      </p:sp>
      <p:sp>
        <p:nvSpPr>
          <p:cNvPr id="17" name="TextBox 16"/>
          <p:cNvSpPr txBox="1"/>
          <p:nvPr/>
        </p:nvSpPr>
        <p:spPr>
          <a:xfrm>
            <a:off x="4399813" y="2984648"/>
            <a:ext cx="695151" cy="276999"/>
          </a:xfrm>
          <a:prstGeom prst="rect">
            <a:avLst/>
          </a:prstGeom>
          <a:noFill/>
        </p:spPr>
        <p:txBody>
          <a:bodyPr wrap="square" rtlCol="0">
            <a:spAutoFit/>
          </a:bodyPr>
          <a:lstStyle/>
          <a:p>
            <a:pPr algn="ctr"/>
            <a:r>
              <a:rPr lang="en-US" sz="1200" b="1" u="none" dirty="0" smtClean="0">
                <a:latin typeface="+mj-lt"/>
              </a:rPr>
              <a:t>10.2</a:t>
            </a:r>
            <a:endParaRPr lang="en-US" sz="1200" b="1" u="none" dirty="0">
              <a:latin typeface="+mj-lt"/>
            </a:endParaRPr>
          </a:p>
        </p:txBody>
      </p:sp>
      <p:sp>
        <p:nvSpPr>
          <p:cNvPr id="18" name="TextBox 17"/>
          <p:cNvSpPr txBox="1"/>
          <p:nvPr/>
        </p:nvSpPr>
        <p:spPr>
          <a:xfrm>
            <a:off x="3766379" y="3211541"/>
            <a:ext cx="695151" cy="276999"/>
          </a:xfrm>
          <a:prstGeom prst="rect">
            <a:avLst/>
          </a:prstGeom>
          <a:noFill/>
        </p:spPr>
        <p:txBody>
          <a:bodyPr wrap="square" rtlCol="0">
            <a:spAutoFit/>
          </a:bodyPr>
          <a:lstStyle/>
          <a:p>
            <a:pPr algn="ctr"/>
            <a:r>
              <a:rPr lang="en-US" sz="1200" b="1" u="none" dirty="0" smtClean="0">
                <a:latin typeface="+mj-lt"/>
              </a:rPr>
              <a:t>8.9</a:t>
            </a:r>
            <a:endParaRPr lang="en-US" sz="1200" b="1" u="none" dirty="0">
              <a:latin typeface="+mj-lt"/>
            </a:endParaRPr>
          </a:p>
        </p:txBody>
      </p:sp>
      <p:sp>
        <p:nvSpPr>
          <p:cNvPr id="19" name="TextBox 18"/>
          <p:cNvSpPr txBox="1"/>
          <p:nvPr/>
        </p:nvSpPr>
        <p:spPr>
          <a:xfrm>
            <a:off x="3112172" y="3509327"/>
            <a:ext cx="695151" cy="276999"/>
          </a:xfrm>
          <a:prstGeom prst="rect">
            <a:avLst/>
          </a:prstGeom>
          <a:noFill/>
        </p:spPr>
        <p:txBody>
          <a:bodyPr wrap="square" rtlCol="0">
            <a:spAutoFit/>
          </a:bodyPr>
          <a:lstStyle/>
          <a:p>
            <a:pPr algn="ctr"/>
            <a:r>
              <a:rPr lang="en-US" sz="1200" b="1" u="none" dirty="0" smtClean="0">
                <a:latin typeface="+mj-lt"/>
              </a:rPr>
              <a:t>7.7</a:t>
            </a:r>
            <a:endParaRPr lang="en-US" sz="1200" b="1" u="none" dirty="0">
              <a:latin typeface="+mj-lt"/>
            </a:endParaRPr>
          </a:p>
        </p:txBody>
      </p:sp>
      <p:sp>
        <p:nvSpPr>
          <p:cNvPr id="20" name="TextBox 19"/>
          <p:cNvSpPr txBox="1"/>
          <p:nvPr/>
        </p:nvSpPr>
        <p:spPr>
          <a:xfrm>
            <a:off x="2503551" y="3679245"/>
            <a:ext cx="695151" cy="276999"/>
          </a:xfrm>
          <a:prstGeom prst="rect">
            <a:avLst/>
          </a:prstGeom>
          <a:noFill/>
        </p:spPr>
        <p:txBody>
          <a:bodyPr wrap="square" rtlCol="0">
            <a:spAutoFit/>
          </a:bodyPr>
          <a:lstStyle/>
          <a:p>
            <a:pPr algn="ctr"/>
            <a:r>
              <a:rPr lang="en-US" sz="1200" b="1" u="none" dirty="0" smtClean="0">
                <a:latin typeface="+mj-lt"/>
              </a:rPr>
              <a:t>6.7</a:t>
            </a:r>
            <a:endParaRPr lang="en-US" sz="1200" b="1" u="none" dirty="0">
              <a:latin typeface="+mj-lt"/>
            </a:endParaRPr>
          </a:p>
        </p:txBody>
      </p:sp>
      <p:sp>
        <p:nvSpPr>
          <p:cNvPr id="21" name="TextBox 20"/>
          <p:cNvSpPr txBox="1"/>
          <p:nvPr/>
        </p:nvSpPr>
        <p:spPr>
          <a:xfrm>
            <a:off x="1876236" y="3876206"/>
            <a:ext cx="695151" cy="276999"/>
          </a:xfrm>
          <a:prstGeom prst="rect">
            <a:avLst/>
          </a:prstGeom>
          <a:noFill/>
        </p:spPr>
        <p:txBody>
          <a:bodyPr wrap="square" rtlCol="0">
            <a:spAutoFit/>
          </a:bodyPr>
          <a:lstStyle/>
          <a:p>
            <a:pPr algn="ctr"/>
            <a:r>
              <a:rPr lang="en-US" sz="1200" b="1" u="none" dirty="0" smtClean="0">
                <a:latin typeface="+mj-lt"/>
              </a:rPr>
              <a:t>5.9</a:t>
            </a:r>
            <a:endParaRPr lang="en-US" sz="1200" b="1" u="none" dirty="0">
              <a:latin typeface="+mj-lt"/>
            </a:endParaRPr>
          </a:p>
        </p:txBody>
      </p:sp>
      <p:sp>
        <p:nvSpPr>
          <p:cNvPr id="22" name="TextBox 21"/>
          <p:cNvSpPr txBox="1"/>
          <p:nvPr/>
        </p:nvSpPr>
        <p:spPr>
          <a:xfrm>
            <a:off x="1258350" y="4014232"/>
            <a:ext cx="695151" cy="276999"/>
          </a:xfrm>
          <a:prstGeom prst="rect">
            <a:avLst/>
          </a:prstGeom>
          <a:noFill/>
        </p:spPr>
        <p:txBody>
          <a:bodyPr wrap="square" rtlCol="0">
            <a:spAutoFit/>
          </a:bodyPr>
          <a:lstStyle/>
          <a:p>
            <a:pPr algn="ctr"/>
            <a:r>
              <a:rPr lang="en-US" sz="1200" b="1" u="none" dirty="0" smtClean="0">
                <a:latin typeface="+mj-lt"/>
              </a:rPr>
              <a:t>5.1</a:t>
            </a:r>
            <a:endParaRPr lang="en-US" sz="1200" b="1" u="none" dirty="0">
              <a:latin typeface="+mj-lt"/>
            </a:endParaRPr>
          </a:p>
        </p:txBody>
      </p:sp>
      <p:sp>
        <p:nvSpPr>
          <p:cNvPr id="24" name="TextBox 23"/>
          <p:cNvSpPr txBox="1"/>
          <p:nvPr/>
        </p:nvSpPr>
        <p:spPr>
          <a:xfrm>
            <a:off x="7201771" y="2649700"/>
            <a:ext cx="695151" cy="276999"/>
          </a:xfrm>
          <a:prstGeom prst="rect">
            <a:avLst/>
          </a:prstGeom>
          <a:noFill/>
        </p:spPr>
        <p:txBody>
          <a:bodyPr wrap="square" rtlCol="0">
            <a:spAutoFit/>
          </a:bodyPr>
          <a:lstStyle/>
          <a:p>
            <a:pPr algn="ctr"/>
            <a:r>
              <a:rPr lang="en-US" sz="1200" b="1" u="none" dirty="0" smtClean="0">
                <a:latin typeface="+mj-lt"/>
              </a:rPr>
              <a:t>11.7</a:t>
            </a:r>
            <a:endParaRPr lang="en-US" sz="1200" b="1" u="none" dirty="0">
              <a:latin typeface="+mj-lt"/>
            </a:endParaRPr>
          </a:p>
        </p:txBody>
      </p:sp>
      <p:sp>
        <p:nvSpPr>
          <p:cNvPr id="25" name="TextBox 24"/>
          <p:cNvSpPr txBox="1"/>
          <p:nvPr/>
        </p:nvSpPr>
        <p:spPr>
          <a:xfrm>
            <a:off x="6561212" y="2802041"/>
            <a:ext cx="695151" cy="276999"/>
          </a:xfrm>
          <a:prstGeom prst="rect">
            <a:avLst/>
          </a:prstGeom>
          <a:noFill/>
        </p:spPr>
        <p:txBody>
          <a:bodyPr wrap="square" rtlCol="0">
            <a:spAutoFit/>
          </a:bodyPr>
          <a:lstStyle/>
          <a:p>
            <a:pPr algn="ctr"/>
            <a:r>
              <a:rPr lang="en-US" sz="1200" b="1" u="none" dirty="0" smtClean="0">
                <a:latin typeface="+mj-lt"/>
              </a:rPr>
              <a:t>11.1</a:t>
            </a:r>
            <a:endParaRPr lang="en-US" sz="1200" b="1" u="none" dirty="0">
              <a:latin typeface="+mj-lt"/>
            </a:endParaRPr>
          </a:p>
        </p:txBody>
      </p:sp>
      <p:sp>
        <p:nvSpPr>
          <p:cNvPr id="26" name="TextBox 25"/>
          <p:cNvSpPr txBox="1"/>
          <p:nvPr/>
        </p:nvSpPr>
        <p:spPr>
          <a:xfrm>
            <a:off x="5943698" y="2955707"/>
            <a:ext cx="695151" cy="276999"/>
          </a:xfrm>
          <a:prstGeom prst="rect">
            <a:avLst/>
          </a:prstGeom>
          <a:noFill/>
        </p:spPr>
        <p:txBody>
          <a:bodyPr wrap="square" rtlCol="0">
            <a:spAutoFit/>
          </a:bodyPr>
          <a:lstStyle/>
          <a:p>
            <a:pPr algn="ctr"/>
            <a:r>
              <a:rPr lang="en-US" sz="1200" b="1" u="none" dirty="0" smtClean="0">
                <a:latin typeface="+mj-lt"/>
              </a:rPr>
              <a:t>10.3</a:t>
            </a:r>
            <a:endParaRPr lang="en-US" sz="1200" b="1" u="none" dirty="0">
              <a:latin typeface="+mj-lt"/>
            </a:endParaRPr>
          </a:p>
        </p:txBody>
      </p:sp>
      <p:sp>
        <p:nvSpPr>
          <p:cNvPr id="27" name="TextBox 26"/>
          <p:cNvSpPr txBox="1"/>
          <p:nvPr/>
        </p:nvSpPr>
        <p:spPr>
          <a:xfrm>
            <a:off x="5268138" y="3129026"/>
            <a:ext cx="695151" cy="276999"/>
          </a:xfrm>
          <a:prstGeom prst="rect">
            <a:avLst/>
          </a:prstGeom>
          <a:noFill/>
        </p:spPr>
        <p:txBody>
          <a:bodyPr wrap="square" rtlCol="0">
            <a:spAutoFit/>
          </a:bodyPr>
          <a:lstStyle/>
          <a:p>
            <a:pPr algn="ctr"/>
            <a:r>
              <a:rPr lang="en-US" sz="1200" b="1" u="none" dirty="0" smtClean="0">
                <a:latin typeface="+mj-lt"/>
              </a:rPr>
              <a:t>9.4</a:t>
            </a:r>
            <a:endParaRPr lang="en-US" sz="1200" b="1" u="none" dirty="0">
              <a:latin typeface="+mj-lt"/>
            </a:endParaRPr>
          </a:p>
        </p:txBody>
      </p:sp>
      <p:sp>
        <p:nvSpPr>
          <p:cNvPr id="28" name="TextBox 27"/>
          <p:cNvSpPr txBox="1"/>
          <p:nvPr/>
        </p:nvSpPr>
        <p:spPr>
          <a:xfrm>
            <a:off x="4647749" y="3341768"/>
            <a:ext cx="695151" cy="276999"/>
          </a:xfrm>
          <a:prstGeom prst="rect">
            <a:avLst/>
          </a:prstGeom>
          <a:noFill/>
        </p:spPr>
        <p:txBody>
          <a:bodyPr wrap="square" rtlCol="0">
            <a:spAutoFit/>
          </a:bodyPr>
          <a:lstStyle/>
          <a:p>
            <a:pPr algn="ctr"/>
            <a:r>
              <a:rPr lang="en-US" sz="1200" b="1" u="none" dirty="0" smtClean="0">
                <a:latin typeface="+mj-lt"/>
              </a:rPr>
              <a:t>8.4</a:t>
            </a:r>
            <a:endParaRPr lang="en-US" sz="1200" b="1" u="none" dirty="0">
              <a:latin typeface="+mj-lt"/>
            </a:endParaRPr>
          </a:p>
        </p:txBody>
      </p:sp>
      <p:sp>
        <p:nvSpPr>
          <p:cNvPr id="29" name="TextBox 28"/>
          <p:cNvSpPr txBox="1"/>
          <p:nvPr/>
        </p:nvSpPr>
        <p:spPr>
          <a:xfrm>
            <a:off x="4000667" y="3527717"/>
            <a:ext cx="695151" cy="276999"/>
          </a:xfrm>
          <a:prstGeom prst="rect">
            <a:avLst/>
          </a:prstGeom>
          <a:noFill/>
        </p:spPr>
        <p:txBody>
          <a:bodyPr wrap="square" rtlCol="0">
            <a:spAutoFit/>
          </a:bodyPr>
          <a:lstStyle/>
          <a:p>
            <a:pPr algn="ctr"/>
            <a:r>
              <a:rPr lang="en-US" sz="1200" b="1" u="none" dirty="0" smtClean="0">
                <a:latin typeface="+mj-lt"/>
              </a:rPr>
              <a:t>7.5</a:t>
            </a:r>
            <a:endParaRPr lang="en-US" sz="1200" b="1" u="none" dirty="0">
              <a:latin typeface="+mj-lt"/>
            </a:endParaRPr>
          </a:p>
        </p:txBody>
      </p:sp>
      <p:sp>
        <p:nvSpPr>
          <p:cNvPr id="30" name="TextBox 29"/>
          <p:cNvSpPr txBox="1"/>
          <p:nvPr/>
        </p:nvSpPr>
        <p:spPr>
          <a:xfrm>
            <a:off x="3377859" y="3691677"/>
            <a:ext cx="695151" cy="276999"/>
          </a:xfrm>
          <a:prstGeom prst="rect">
            <a:avLst/>
          </a:prstGeom>
          <a:noFill/>
        </p:spPr>
        <p:txBody>
          <a:bodyPr wrap="square" rtlCol="0">
            <a:spAutoFit/>
          </a:bodyPr>
          <a:lstStyle/>
          <a:p>
            <a:pPr algn="ctr"/>
            <a:r>
              <a:rPr lang="en-US" sz="1200" b="1" u="none" dirty="0" smtClean="0">
                <a:latin typeface="+mj-lt"/>
              </a:rPr>
              <a:t>6.8</a:t>
            </a:r>
            <a:endParaRPr lang="en-US" sz="1200" b="1" u="none" dirty="0">
              <a:latin typeface="+mj-lt"/>
            </a:endParaRPr>
          </a:p>
        </p:txBody>
      </p:sp>
      <p:sp>
        <p:nvSpPr>
          <p:cNvPr id="31" name="TextBox 30"/>
          <p:cNvSpPr txBox="1"/>
          <p:nvPr/>
        </p:nvSpPr>
        <p:spPr>
          <a:xfrm>
            <a:off x="2744810" y="3816290"/>
            <a:ext cx="695151" cy="276999"/>
          </a:xfrm>
          <a:prstGeom prst="rect">
            <a:avLst/>
          </a:prstGeom>
          <a:noFill/>
        </p:spPr>
        <p:txBody>
          <a:bodyPr wrap="square" rtlCol="0">
            <a:spAutoFit/>
          </a:bodyPr>
          <a:lstStyle/>
          <a:p>
            <a:pPr algn="ctr"/>
            <a:r>
              <a:rPr lang="en-US" sz="1200" b="1" u="none" dirty="0" smtClean="0">
                <a:latin typeface="+mj-lt"/>
              </a:rPr>
              <a:t>6.1</a:t>
            </a:r>
            <a:endParaRPr lang="en-US" sz="1200" b="1" u="none" dirty="0">
              <a:latin typeface="+mj-lt"/>
            </a:endParaRPr>
          </a:p>
        </p:txBody>
      </p:sp>
      <p:sp>
        <p:nvSpPr>
          <p:cNvPr id="32" name="TextBox 31"/>
          <p:cNvSpPr txBox="1"/>
          <p:nvPr/>
        </p:nvSpPr>
        <p:spPr>
          <a:xfrm>
            <a:off x="2102883" y="3955028"/>
            <a:ext cx="695151" cy="276999"/>
          </a:xfrm>
          <a:prstGeom prst="rect">
            <a:avLst/>
          </a:prstGeom>
          <a:noFill/>
        </p:spPr>
        <p:txBody>
          <a:bodyPr wrap="square" rtlCol="0">
            <a:spAutoFit/>
          </a:bodyPr>
          <a:lstStyle/>
          <a:p>
            <a:pPr algn="ctr"/>
            <a:r>
              <a:rPr lang="en-US" sz="1200" b="1" u="none" dirty="0" smtClean="0">
                <a:latin typeface="+mj-lt"/>
              </a:rPr>
              <a:t>5.6</a:t>
            </a:r>
            <a:endParaRPr lang="en-US" sz="1200" b="1" u="none" dirty="0">
              <a:latin typeface="+mj-lt"/>
            </a:endParaRPr>
          </a:p>
        </p:txBody>
      </p:sp>
      <p:sp>
        <p:nvSpPr>
          <p:cNvPr id="33" name="TextBox 32"/>
          <p:cNvSpPr txBox="1"/>
          <p:nvPr/>
        </p:nvSpPr>
        <p:spPr>
          <a:xfrm>
            <a:off x="1478990" y="4016504"/>
            <a:ext cx="695151" cy="276999"/>
          </a:xfrm>
          <a:prstGeom prst="rect">
            <a:avLst/>
          </a:prstGeom>
          <a:noFill/>
        </p:spPr>
        <p:txBody>
          <a:bodyPr wrap="square" rtlCol="0">
            <a:spAutoFit/>
          </a:bodyPr>
          <a:lstStyle/>
          <a:p>
            <a:pPr algn="ctr"/>
            <a:r>
              <a:rPr lang="en-US" sz="1200" b="1" u="none" dirty="0" smtClean="0">
                <a:latin typeface="+mj-lt"/>
              </a:rPr>
              <a:t>5.1</a:t>
            </a:r>
            <a:endParaRPr lang="en-US" sz="1200" b="1" u="none" dirty="0">
              <a:latin typeface="+mj-lt"/>
            </a:endParaRPr>
          </a:p>
        </p:txBody>
      </p:sp>
      <p:sp>
        <p:nvSpPr>
          <p:cNvPr id="35" name="TextBox 34"/>
          <p:cNvSpPr txBox="1"/>
          <p:nvPr/>
        </p:nvSpPr>
        <p:spPr>
          <a:xfrm>
            <a:off x="0" y="6560390"/>
            <a:ext cx="4934854" cy="338554"/>
          </a:xfrm>
          <a:prstGeom prst="rect">
            <a:avLst/>
          </a:prstGeom>
          <a:noFill/>
        </p:spPr>
        <p:txBody>
          <a:bodyPr wrap="square" rtlCol="0">
            <a:spAutoFit/>
          </a:bodyPr>
          <a:lstStyle/>
          <a:p>
            <a:pPr eaLnBrk="0" hangingPunct="0">
              <a:lnSpc>
                <a:spcPct val="97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u="none" dirty="0" smtClean="0">
                <a:latin typeface="+mj-lt"/>
              </a:rPr>
              <a:t>Miyasaka, Y, et al. </a:t>
            </a:r>
            <a:r>
              <a:rPr lang="en-GB" sz="1600" i="1" u="none" dirty="0" smtClean="0">
                <a:latin typeface="+mj-lt"/>
              </a:rPr>
              <a:t>Circulation.</a:t>
            </a:r>
            <a:r>
              <a:rPr lang="en-GB" sz="1600" u="none" dirty="0" smtClean="0">
                <a:latin typeface="+mj-lt"/>
              </a:rPr>
              <a:t> 2006;114:119-125.</a:t>
            </a:r>
            <a:r>
              <a:rPr lang="en-GB" sz="1600" u="none" baseline="30000" dirty="0" smtClean="0">
                <a:latin typeface="+mj-lt"/>
              </a:rPr>
              <a:t>[2]</a:t>
            </a:r>
            <a:endParaRPr lang="en-GB" sz="1600" u="none" dirty="0">
              <a:latin typeface="+mj-lt"/>
            </a:endParaRPr>
          </a:p>
        </p:txBody>
      </p:sp>
      <p:grpSp>
        <p:nvGrpSpPr>
          <p:cNvPr id="39" name="Group 38"/>
          <p:cNvGrpSpPr/>
          <p:nvPr/>
        </p:nvGrpSpPr>
        <p:grpSpPr>
          <a:xfrm>
            <a:off x="1688675" y="1707290"/>
            <a:ext cx="4368310" cy="657569"/>
            <a:chOff x="8255869" y="2050955"/>
            <a:chExt cx="4368310" cy="657569"/>
          </a:xfrm>
        </p:grpSpPr>
        <p:sp>
          <p:nvSpPr>
            <p:cNvPr id="34" name="Text Box 3"/>
            <p:cNvSpPr txBox="1">
              <a:spLocks noChangeArrowheads="1"/>
            </p:cNvSpPr>
            <p:nvPr/>
          </p:nvSpPr>
          <p:spPr bwMode="auto">
            <a:xfrm rot="10800000" flipV="1">
              <a:off x="8689093" y="2113234"/>
              <a:ext cx="3935086" cy="530915"/>
            </a:xfrm>
            <a:prstGeom prst="rect">
              <a:avLst/>
            </a:prstGeom>
            <a:noFill/>
            <a:ln w="9525">
              <a:noFill/>
              <a:miter lim="800000"/>
              <a:headEnd/>
              <a:tailEnd/>
            </a:ln>
          </p:spPr>
          <p:txBody>
            <a:bodyPr wrap="square" lIns="0" tIns="0" rIns="0" bIns="0">
              <a:spAutoFit/>
            </a:bodyPr>
            <a:lstStyle/>
            <a:p>
              <a:pPr eaLnBrk="0" hangingPunct="0">
                <a:spcBef>
                  <a:spcPts val="276"/>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u="none" dirty="0">
                  <a:latin typeface="+mj-lt"/>
                </a:rPr>
                <a:t>Continued increase in AF incidence rate</a:t>
              </a:r>
            </a:p>
            <a:p>
              <a:pPr eaLnBrk="0" hangingPunct="0">
                <a:spcBef>
                  <a:spcPts val="276"/>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u="none" dirty="0" smtClean="0">
                  <a:latin typeface="+mj-lt"/>
                </a:rPr>
                <a:t>No increase in AF incidence rate</a:t>
              </a:r>
            </a:p>
          </p:txBody>
        </p:sp>
        <p:grpSp>
          <p:nvGrpSpPr>
            <p:cNvPr id="37" name="Group 36"/>
            <p:cNvGrpSpPr/>
            <p:nvPr/>
          </p:nvGrpSpPr>
          <p:grpSpPr>
            <a:xfrm>
              <a:off x="8255869" y="2050955"/>
              <a:ext cx="4368310" cy="657569"/>
              <a:chOff x="8255869" y="2050955"/>
              <a:chExt cx="4368310" cy="657569"/>
            </a:xfrm>
          </p:grpSpPr>
          <p:cxnSp>
            <p:nvCxnSpPr>
              <p:cNvPr id="11" name="Straight Connector 10"/>
              <p:cNvCxnSpPr/>
              <p:nvPr/>
            </p:nvCxnSpPr>
            <p:spPr bwMode="auto">
              <a:xfrm>
                <a:off x="8359255" y="2534264"/>
                <a:ext cx="259308"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8345607" y="2218462"/>
                <a:ext cx="259308" cy="0"/>
              </a:xfrm>
              <a:prstGeom prst="line">
                <a:avLst/>
              </a:prstGeom>
              <a:solidFill>
                <a:schemeClr val="accent1"/>
              </a:solidFill>
              <a:ln w="38100" cap="flat" cmpd="sng" algn="ctr">
                <a:solidFill>
                  <a:schemeClr val="accent5"/>
                </a:solidFill>
                <a:prstDash val="solid"/>
                <a:round/>
                <a:headEnd type="none" w="med" len="med"/>
                <a:tailEnd type="none" w="med" len="med"/>
              </a:ln>
              <a:effectLst/>
            </p:spPr>
          </p:cxnSp>
          <p:sp>
            <p:nvSpPr>
              <p:cNvPr id="36" name="Rectangle 35"/>
              <p:cNvSpPr/>
              <p:nvPr/>
            </p:nvSpPr>
            <p:spPr bwMode="auto">
              <a:xfrm>
                <a:off x="8255869" y="2050955"/>
                <a:ext cx="4368310" cy="65756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grpSp>
      </p:grpSp>
    </p:spTree>
    <p:extLst>
      <p:ext uri="{BB962C8B-B14F-4D97-AF65-F5344CB8AC3E}">
        <p14:creationId xmlns:p14="http://schemas.microsoft.com/office/powerpoint/2010/main" val="2398621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714" y="211542"/>
            <a:ext cx="8382000" cy="1143000"/>
          </a:xfrm>
        </p:spPr>
        <p:txBody>
          <a:bodyPr/>
          <a:lstStyle/>
          <a:p>
            <a:pPr>
              <a:lnSpc>
                <a:spcPct val="100000"/>
              </a:lnSpc>
            </a:pPr>
            <a:r>
              <a:rPr lang="en-US" altLang="en-US" sz="3600" b="1" dirty="0" smtClean="0">
                <a:cs typeface="Arial" pitchFamily="34" charset="0"/>
              </a:rPr>
              <a:t>Effect of Once- or Twice-daily Edoxaban on D-dimer Levels </a:t>
            </a:r>
          </a:p>
        </p:txBody>
      </p:sp>
      <p:sp>
        <p:nvSpPr>
          <p:cNvPr id="107" name="Text Box 30"/>
          <p:cNvSpPr txBox="1">
            <a:spLocks noChangeArrowheads="1"/>
          </p:cNvSpPr>
          <p:nvPr/>
        </p:nvSpPr>
        <p:spPr bwMode="auto">
          <a:xfrm>
            <a:off x="-21568" y="6584792"/>
            <a:ext cx="5176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eaLnBrk="1" hangingPunct="1">
              <a:spcBef>
                <a:spcPct val="0"/>
              </a:spcBef>
              <a:buNone/>
            </a:pPr>
            <a:r>
              <a:rPr lang="en-GB" altLang="en-US" sz="1600" u="none" dirty="0" smtClean="0">
                <a:solidFill>
                  <a:srgbClr val="000000"/>
                </a:solidFill>
                <a:latin typeface="Arial"/>
              </a:rPr>
              <a:t>Weitz JI, et al. </a:t>
            </a:r>
            <a:r>
              <a:rPr lang="en-GB" altLang="en-US" sz="1600" i="1" u="none" dirty="0" smtClean="0">
                <a:solidFill>
                  <a:srgbClr val="000000"/>
                </a:solidFill>
                <a:latin typeface="Arial"/>
              </a:rPr>
              <a:t>Thromb Haemost. </a:t>
            </a:r>
            <a:r>
              <a:rPr lang="en-GB" altLang="en-US" sz="1600" u="none" dirty="0" smtClean="0">
                <a:solidFill>
                  <a:srgbClr val="000000"/>
                </a:solidFill>
                <a:latin typeface="Arial"/>
              </a:rPr>
              <a:t>2010;104:633-641.</a:t>
            </a:r>
            <a:r>
              <a:rPr lang="en-GB" altLang="en-US" sz="1600" u="none" baseline="30000" dirty="0" smtClean="0">
                <a:solidFill>
                  <a:srgbClr val="000000"/>
                </a:solidFill>
                <a:latin typeface="Arial"/>
              </a:rPr>
              <a:t>[22]</a:t>
            </a:r>
            <a:r>
              <a:rPr lang="en-GB" altLang="en-US" sz="1600" u="none" dirty="0" smtClean="0">
                <a:solidFill>
                  <a:srgbClr val="000000"/>
                </a:solidFill>
                <a:latin typeface="Arial"/>
              </a:rPr>
              <a:t>  </a:t>
            </a:r>
            <a:endParaRPr lang="en-GB" altLang="en-US" sz="1600" i="1" u="none" dirty="0">
              <a:solidFill>
                <a:srgbClr val="000000"/>
              </a:solidFill>
              <a:latin typeface="Arial"/>
            </a:endParaRPr>
          </a:p>
        </p:txBody>
      </p:sp>
      <p:sp>
        <p:nvSpPr>
          <p:cNvPr id="3" name="TextBox 24"/>
          <p:cNvSpPr txBox="1">
            <a:spLocks noChangeArrowheads="1"/>
          </p:cNvSpPr>
          <p:nvPr/>
        </p:nvSpPr>
        <p:spPr bwMode="auto">
          <a:xfrm rot="16200000">
            <a:off x="-378445" y="3716503"/>
            <a:ext cx="2736647"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GB" altLang="en-US" sz="1800" b="1" u="none" dirty="0">
                <a:latin typeface="+mj-lt"/>
              </a:rPr>
              <a:t>D-dimer </a:t>
            </a:r>
            <a:r>
              <a:rPr lang="en-GB" altLang="en-US" sz="1800" b="1" u="none" dirty="0" smtClean="0">
                <a:latin typeface="+mj-lt"/>
              </a:rPr>
              <a:t>Median, ng/mL</a:t>
            </a:r>
            <a:endParaRPr lang="en-GB" altLang="en-US" sz="1800" b="1" u="none" dirty="0">
              <a:latin typeface="+mj-lt"/>
            </a:endParaRPr>
          </a:p>
        </p:txBody>
      </p:sp>
      <p:grpSp>
        <p:nvGrpSpPr>
          <p:cNvPr id="4" name="Group 234"/>
          <p:cNvGrpSpPr>
            <a:grpSpLocks/>
          </p:cNvGrpSpPr>
          <p:nvPr/>
        </p:nvGrpSpPr>
        <p:grpSpPr bwMode="auto">
          <a:xfrm>
            <a:off x="1220734" y="2366011"/>
            <a:ext cx="482824" cy="3092398"/>
            <a:chOff x="681583" y="2912369"/>
            <a:chExt cx="291260" cy="2675366"/>
          </a:xfrm>
        </p:grpSpPr>
        <p:sp>
          <p:nvSpPr>
            <p:cNvPr id="5" name="TextBox 25"/>
            <p:cNvSpPr txBox="1">
              <a:spLocks noChangeArrowheads="1"/>
            </p:cNvSpPr>
            <p:nvPr/>
          </p:nvSpPr>
          <p:spPr bwMode="auto">
            <a:xfrm>
              <a:off x="681583" y="2912369"/>
              <a:ext cx="291260" cy="26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GB" altLang="en-US" sz="1400" u="none" dirty="0">
                  <a:latin typeface="+mj-lt"/>
                </a:rPr>
                <a:t>500</a:t>
              </a:r>
            </a:p>
          </p:txBody>
        </p:sp>
        <p:sp>
          <p:nvSpPr>
            <p:cNvPr id="6" name="TextBox 26"/>
            <p:cNvSpPr txBox="1">
              <a:spLocks noChangeArrowheads="1"/>
            </p:cNvSpPr>
            <p:nvPr/>
          </p:nvSpPr>
          <p:spPr bwMode="auto">
            <a:xfrm>
              <a:off x="681583" y="3394823"/>
              <a:ext cx="291260" cy="26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GB" altLang="en-US" sz="1400" u="none" dirty="0">
                  <a:latin typeface="+mj-lt"/>
                </a:rPr>
                <a:t>400</a:t>
              </a:r>
            </a:p>
          </p:txBody>
        </p:sp>
        <p:sp>
          <p:nvSpPr>
            <p:cNvPr id="7" name="TextBox 27"/>
            <p:cNvSpPr txBox="1">
              <a:spLocks noChangeArrowheads="1"/>
            </p:cNvSpPr>
            <p:nvPr/>
          </p:nvSpPr>
          <p:spPr bwMode="auto">
            <a:xfrm>
              <a:off x="681583" y="3875689"/>
              <a:ext cx="291260" cy="26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GB" altLang="en-US" sz="1400" u="none" dirty="0">
                  <a:latin typeface="+mj-lt"/>
                </a:rPr>
                <a:t>300</a:t>
              </a:r>
            </a:p>
          </p:txBody>
        </p:sp>
        <p:sp>
          <p:nvSpPr>
            <p:cNvPr id="8" name="TextBox 28"/>
            <p:cNvSpPr txBox="1">
              <a:spLocks noChangeArrowheads="1"/>
            </p:cNvSpPr>
            <p:nvPr/>
          </p:nvSpPr>
          <p:spPr bwMode="auto">
            <a:xfrm>
              <a:off x="681583" y="4358142"/>
              <a:ext cx="291260" cy="26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GB" altLang="en-US" sz="1400" u="none" dirty="0">
                  <a:latin typeface="+mj-lt"/>
                </a:rPr>
                <a:t>200</a:t>
              </a:r>
            </a:p>
          </p:txBody>
        </p:sp>
        <p:sp>
          <p:nvSpPr>
            <p:cNvPr id="9" name="TextBox 29"/>
            <p:cNvSpPr txBox="1">
              <a:spLocks noChangeArrowheads="1"/>
            </p:cNvSpPr>
            <p:nvPr/>
          </p:nvSpPr>
          <p:spPr bwMode="auto">
            <a:xfrm>
              <a:off x="681583" y="4840597"/>
              <a:ext cx="291260" cy="26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GB" altLang="en-US" sz="1400" u="none" dirty="0">
                  <a:latin typeface="+mj-lt"/>
                </a:rPr>
                <a:t>100</a:t>
              </a:r>
            </a:p>
          </p:txBody>
        </p:sp>
        <p:sp>
          <p:nvSpPr>
            <p:cNvPr id="10" name="TextBox 30"/>
            <p:cNvSpPr txBox="1">
              <a:spLocks noChangeArrowheads="1"/>
            </p:cNvSpPr>
            <p:nvPr/>
          </p:nvSpPr>
          <p:spPr bwMode="auto">
            <a:xfrm>
              <a:off x="801491" y="5321464"/>
              <a:ext cx="171352" cy="26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GB" altLang="en-US" sz="1400" u="none" dirty="0">
                  <a:latin typeface="+mj-lt"/>
                </a:rPr>
                <a:t>0</a:t>
              </a:r>
            </a:p>
          </p:txBody>
        </p:sp>
      </p:grpSp>
      <p:sp>
        <p:nvSpPr>
          <p:cNvPr id="11" name="TextBox 31"/>
          <p:cNvSpPr txBox="1">
            <a:spLocks noChangeArrowheads="1"/>
          </p:cNvSpPr>
          <p:nvPr/>
        </p:nvSpPr>
        <p:spPr bwMode="auto">
          <a:xfrm>
            <a:off x="1636843" y="5499313"/>
            <a:ext cx="63101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tabLst>
                <a:tab pos="146050" algn="ctr"/>
                <a:tab pos="628650" algn="ctr"/>
                <a:tab pos="1104900" algn="ctr"/>
                <a:tab pos="1593850" algn="ctr"/>
                <a:tab pos="2070100" algn="ctr"/>
                <a:tab pos="2546350" algn="ctr"/>
                <a:tab pos="3035300" algn="ctr"/>
                <a:tab pos="3511550" algn="ctr"/>
              </a:tabLst>
              <a:defRPr sz="3200">
                <a:solidFill>
                  <a:schemeClr val="tx1"/>
                </a:solidFill>
                <a:latin typeface="Times New Roman" pitchFamily="18" charset="0"/>
              </a:defRPr>
            </a:lvl1pPr>
            <a:lvl2pPr marL="742950" indent="-285750" algn="l" eaLnBrk="0" hangingPunct="0">
              <a:spcBef>
                <a:spcPct val="20000"/>
              </a:spcBef>
              <a:buChar char="–"/>
              <a:tabLst>
                <a:tab pos="146050" algn="ctr"/>
                <a:tab pos="628650" algn="ctr"/>
                <a:tab pos="1104900" algn="ctr"/>
                <a:tab pos="1593850" algn="ctr"/>
                <a:tab pos="2070100" algn="ctr"/>
                <a:tab pos="2546350" algn="ctr"/>
                <a:tab pos="3035300" algn="ctr"/>
                <a:tab pos="3511550" algn="ctr"/>
              </a:tabLst>
              <a:defRPr sz="2800">
                <a:solidFill>
                  <a:schemeClr val="tx1"/>
                </a:solidFill>
                <a:latin typeface="Times New Roman" pitchFamily="18" charset="0"/>
              </a:defRPr>
            </a:lvl2pPr>
            <a:lvl3pPr marL="1143000" indent="-228600" algn="l" eaLnBrk="0" hangingPunct="0">
              <a:spcBef>
                <a:spcPct val="20000"/>
              </a:spcBef>
              <a:buChar char="•"/>
              <a:tabLst>
                <a:tab pos="146050" algn="ctr"/>
                <a:tab pos="628650" algn="ctr"/>
                <a:tab pos="1104900" algn="ctr"/>
                <a:tab pos="1593850" algn="ctr"/>
                <a:tab pos="2070100" algn="ctr"/>
                <a:tab pos="2546350" algn="ctr"/>
                <a:tab pos="3035300" algn="ctr"/>
                <a:tab pos="3511550" algn="ctr"/>
              </a:tabLst>
              <a:defRPr sz="2400">
                <a:solidFill>
                  <a:schemeClr val="tx1"/>
                </a:solidFill>
                <a:latin typeface="Times New Roman" pitchFamily="18" charset="0"/>
              </a:defRPr>
            </a:lvl3pPr>
            <a:lvl4pPr marL="1600200" indent="-228600" algn="l" eaLnBrk="0" hangingPunct="0">
              <a:spcBef>
                <a:spcPct val="20000"/>
              </a:spcBef>
              <a:buChar char="–"/>
              <a:tabLst>
                <a:tab pos="146050" algn="ctr"/>
                <a:tab pos="628650" algn="ctr"/>
                <a:tab pos="1104900" algn="ctr"/>
                <a:tab pos="1593850" algn="ctr"/>
                <a:tab pos="2070100" algn="ctr"/>
                <a:tab pos="2546350" algn="ctr"/>
                <a:tab pos="3035300" algn="ctr"/>
                <a:tab pos="3511550" algn="ctr"/>
              </a:tabLst>
              <a:defRPr sz="2000">
                <a:solidFill>
                  <a:schemeClr val="tx1"/>
                </a:solidFill>
                <a:latin typeface="Times New Roman" pitchFamily="18" charset="0"/>
              </a:defRPr>
            </a:lvl4pPr>
            <a:lvl5pPr marL="2057400" indent="-228600" algn="l" eaLnBrk="0" hangingPunct="0">
              <a:spcBef>
                <a:spcPct val="20000"/>
              </a:spcBef>
              <a:buChar char="»"/>
              <a:tabLst>
                <a:tab pos="146050" algn="ctr"/>
                <a:tab pos="628650" algn="ctr"/>
                <a:tab pos="1104900" algn="ctr"/>
                <a:tab pos="1593850" algn="ctr"/>
                <a:tab pos="2070100" algn="ctr"/>
                <a:tab pos="2546350" algn="ctr"/>
                <a:tab pos="3035300" algn="ctr"/>
                <a:tab pos="3511550" algn="ctr"/>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146050" algn="ctr"/>
                <a:tab pos="628650" algn="ctr"/>
                <a:tab pos="1104900" algn="ctr"/>
                <a:tab pos="1593850" algn="ctr"/>
                <a:tab pos="2070100" algn="ctr"/>
                <a:tab pos="2546350" algn="ctr"/>
                <a:tab pos="3035300" algn="ctr"/>
                <a:tab pos="3511550" algn="ctr"/>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146050" algn="ctr"/>
                <a:tab pos="628650" algn="ctr"/>
                <a:tab pos="1104900" algn="ctr"/>
                <a:tab pos="1593850" algn="ctr"/>
                <a:tab pos="2070100" algn="ctr"/>
                <a:tab pos="2546350" algn="ctr"/>
                <a:tab pos="3035300" algn="ctr"/>
                <a:tab pos="3511550" algn="ctr"/>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146050" algn="ctr"/>
                <a:tab pos="628650" algn="ctr"/>
                <a:tab pos="1104900" algn="ctr"/>
                <a:tab pos="1593850" algn="ctr"/>
                <a:tab pos="2070100" algn="ctr"/>
                <a:tab pos="2546350" algn="ctr"/>
                <a:tab pos="3035300" algn="ctr"/>
                <a:tab pos="3511550" algn="ctr"/>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146050" algn="ctr"/>
                <a:tab pos="628650" algn="ctr"/>
                <a:tab pos="1104900" algn="ctr"/>
                <a:tab pos="1593850" algn="ctr"/>
                <a:tab pos="2070100" algn="ctr"/>
                <a:tab pos="2546350" algn="ctr"/>
                <a:tab pos="3035300" algn="ctr"/>
                <a:tab pos="3511550" algn="ctr"/>
              </a:tabLst>
              <a:defRPr sz="2000">
                <a:solidFill>
                  <a:schemeClr val="tx1"/>
                </a:solidFill>
                <a:latin typeface="Times New Roman" pitchFamily="18" charset="0"/>
              </a:defRPr>
            </a:lvl9pPr>
          </a:lstStyle>
          <a:p>
            <a:pPr eaLnBrk="1" hangingPunct="1">
              <a:spcBef>
                <a:spcPct val="0"/>
              </a:spcBef>
              <a:buFontTx/>
              <a:buNone/>
            </a:pPr>
            <a:r>
              <a:rPr lang="en-GB" altLang="en-US" sz="1400" u="none" dirty="0" smtClean="0">
                <a:latin typeface="+mj-lt"/>
              </a:rPr>
              <a:t>–</a:t>
            </a:r>
            <a:r>
              <a:rPr lang="en-GB" altLang="en-US" sz="1400" u="none" dirty="0">
                <a:latin typeface="+mj-lt"/>
              </a:rPr>
              <a:t>2	 </a:t>
            </a:r>
            <a:r>
              <a:rPr lang="en-GB" altLang="en-US" sz="1400" u="none" dirty="0" smtClean="0">
                <a:latin typeface="+mj-lt"/>
              </a:rPr>
              <a:t>            0              2</a:t>
            </a:r>
            <a:r>
              <a:rPr lang="en-GB" altLang="en-US" sz="1400" u="none" dirty="0">
                <a:latin typeface="+mj-lt"/>
              </a:rPr>
              <a:t>	</a:t>
            </a:r>
            <a:r>
              <a:rPr lang="en-GB" altLang="en-US" sz="1400" u="none" dirty="0" smtClean="0">
                <a:latin typeface="+mj-lt"/>
              </a:rPr>
              <a:t>              4              6</a:t>
            </a:r>
            <a:r>
              <a:rPr lang="en-GB" altLang="en-US" sz="1400" u="none" dirty="0">
                <a:latin typeface="+mj-lt"/>
              </a:rPr>
              <a:t>	</a:t>
            </a:r>
            <a:r>
              <a:rPr lang="en-GB" altLang="en-US" sz="1400" u="none" dirty="0" smtClean="0">
                <a:latin typeface="+mj-lt"/>
              </a:rPr>
              <a:t>               8</a:t>
            </a:r>
            <a:r>
              <a:rPr lang="en-GB" altLang="en-US" sz="1400" u="none" dirty="0">
                <a:latin typeface="+mj-lt"/>
              </a:rPr>
              <a:t>	</a:t>
            </a:r>
            <a:r>
              <a:rPr lang="en-GB" altLang="en-US" sz="1400" u="none" dirty="0" smtClean="0">
                <a:latin typeface="+mj-lt"/>
              </a:rPr>
              <a:t>    10</a:t>
            </a:r>
            <a:r>
              <a:rPr lang="en-GB" altLang="en-US" sz="1400" u="none" dirty="0">
                <a:latin typeface="+mj-lt"/>
              </a:rPr>
              <a:t>	</a:t>
            </a:r>
            <a:r>
              <a:rPr lang="en-GB" altLang="en-US" sz="1400" u="none" dirty="0" smtClean="0">
                <a:latin typeface="+mj-lt"/>
              </a:rPr>
              <a:t>  12</a:t>
            </a:r>
            <a:endParaRPr lang="en-GB" altLang="en-US" sz="1400" u="none" dirty="0">
              <a:latin typeface="+mj-lt"/>
            </a:endParaRPr>
          </a:p>
        </p:txBody>
      </p:sp>
      <p:sp>
        <p:nvSpPr>
          <p:cNvPr id="12" name="TextBox 32"/>
          <p:cNvSpPr txBox="1">
            <a:spLocks noChangeArrowheads="1"/>
          </p:cNvSpPr>
          <p:nvPr/>
        </p:nvSpPr>
        <p:spPr bwMode="auto">
          <a:xfrm>
            <a:off x="2973969" y="5851286"/>
            <a:ext cx="2890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GB" altLang="en-US" sz="1800" b="1" u="none" dirty="0" smtClean="0">
                <a:latin typeface="+mj-lt"/>
              </a:rPr>
              <a:t>After Randomisation, wk</a:t>
            </a:r>
            <a:endParaRPr lang="en-GB" altLang="en-US" sz="1800" b="1" u="none" dirty="0">
              <a:latin typeface="+mj-lt"/>
            </a:endParaRPr>
          </a:p>
        </p:txBody>
      </p:sp>
      <p:grpSp>
        <p:nvGrpSpPr>
          <p:cNvPr id="13" name="Group 60"/>
          <p:cNvGrpSpPr>
            <a:grpSpLocks/>
          </p:cNvGrpSpPr>
          <p:nvPr/>
        </p:nvGrpSpPr>
        <p:grpSpPr bwMode="auto">
          <a:xfrm>
            <a:off x="4672464" y="4002074"/>
            <a:ext cx="2653676" cy="1224951"/>
            <a:chOff x="-2065338" y="2145418"/>
            <a:chExt cx="1601269" cy="1060660"/>
          </a:xfrm>
        </p:grpSpPr>
        <p:sp>
          <p:nvSpPr>
            <p:cNvPr id="14" name="Rectangle 690"/>
            <p:cNvSpPr>
              <a:spLocks noChangeArrowheads="1"/>
            </p:cNvSpPr>
            <p:nvPr/>
          </p:nvSpPr>
          <p:spPr bwMode="auto">
            <a:xfrm>
              <a:off x="-1709923" y="2145418"/>
              <a:ext cx="1245854" cy="106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288"/>
                </a:spcBef>
                <a:spcAft>
                  <a:spcPct val="20000"/>
                </a:spcAft>
                <a:buFontTx/>
                <a:buNone/>
              </a:pPr>
              <a:r>
                <a:rPr lang="en-GB" altLang="en-US" sz="1200" b="1" u="none" dirty="0">
                  <a:latin typeface="+mj-lt"/>
                </a:rPr>
                <a:t>Edoxaban 30 mg</a:t>
              </a:r>
              <a:r>
                <a:rPr lang="en-GB" altLang="en-US" sz="1200" b="1" u="none" dirty="0" smtClean="0">
                  <a:latin typeface="+mj-lt"/>
                </a:rPr>
                <a:t> od</a:t>
              </a:r>
            </a:p>
            <a:p>
              <a:pPr eaLnBrk="1" hangingPunct="1">
                <a:spcBef>
                  <a:spcPts val="288"/>
                </a:spcBef>
                <a:spcAft>
                  <a:spcPct val="20000"/>
                </a:spcAft>
                <a:buFontTx/>
                <a:buNone/>
              </a:pPr>
              <a:r>
                <a:rPr lang="en-GB" altLang="en-US" sz="1200" b="1" u="none" dirty="0">
                  <a:latin typeface="+mj-lt"/>
                </a:rPr>
                <a:t>Edoxaban 60 mg</a:t>
              </a:r>
              <a:r>
                <a:rPr lang="en-GB" altLang="en-US" sz="1200" b="1" u="none" dirty="0" smtClean="0">
                  <a:latin typeface="+mj-lt"/>
                </a:rPr>
                <a:t> od</a:t>
              </a:r>
            </a:p>
            <a:p>
              <a:pPr eaLnBrk="1" hangingPunct="1">
                <a:spcBef>
                  <a:spcPts val="288"/>
                </a:spcBef>
                <a:spcAft>
                  <a:spcPct val="20000"/>
                </a:spcAft>
                <a:buFontTx/>
                <a:buNone/>
              </a:pPr>
              <a:r>
                <a:rPr lang="en-GB" altLang="en-US" sz="1200" b="1" u="none" dirty="0">
                  <a:latin typeface="+mj-lt"/>
                </a:rPr>
                <a:t>Edoxaban 30 mg BID</a:t>
              </a:r>
            </a:p>
            <a:p>
              <a:pPr eaLnBrk="1" hangingPunct="1">
                <a:spcBef>
                  <a:spcPts val="288"/>
                </a:spcBef>
                <a:spcAft>
                  <a:spcPct val="20000"/>
                </a:spcAft>
                <a:buFontTx/>
                <a:buNone/>
              </a:pPr>
              <a:r>
                <a:rPr lang="en-GB" altLang="en-US" sz="1200" b="1" u="none" dirty="0">
                  <a:latin typeface="+mj-lt"/>
                </a:rPr>
                <a:t>Edoxaban 60 mg BID</a:t>
              </a:r>
            </a:p>
            <a:p>
              <a:pPr eaLnBrk="1" hangingPunct="1">
                <a:spcBef>
                  <a:spcPts val="288"/>
                </a:spcBef>
                <a:spcAft>
                  <a:spcPct val="20000"/>
                </a:spcAft>
                <a:buFontTx/>
                <a:buNone/>
              </a:pPr>
              <a:r>
                <a:rPr lang="en-GB" altLang="en-US" sz="1200" b="1" u="none" dirty="0">
                  <a:latin typeface="+mj-lt"/>
                </a:rPr>
                <a:t>Warfarin</a:t>
              </a:r>
            </a:p>
          </p:txBody>
        </p:sp>
        <p:grpSp>
          <p:nvGrpSpPr>
            <p:cNvPr id="15" name="Group 1027"/>
            <p:cNvGrpSpPr>
              <a:grpSpLocks/>
            </p:cNvGrpSpPr>
            <p:nvPr/>
          </p:nvGrpSpPr>
          <p:grpSpPr bwMode="auto">
            <a:xfrm>
              <a:off x="-2065338" y="2197100"/>
              <a:ext cx="273050" cy="55562"/>
              <a:chOff x="1417" y="1307"/>
              <a:chExt cx="172" cy="35"/>
            </a:xfrm>
          </p:grpSpPr>
          <p:sp>
            <p:nvSpPr>
              <p:cNvPr id="28" name="Line 691"/>
              <p:cNvSpPr>
                <a:spLocks noChangeShapeType="1"/>
              </p:cNvSpPr>
              <p:nvPr/>
            </p:nvSpPr>
            <p:spPr bwMode="auto">
              <a:xfrm>
                <a:off x="1417" y="1326"/>
                <a:ext cx="172" cy="0"/>
              </a:xfrm>
              <a:prstGeom prst="line">
                <a:avLst/>
              </a:prstGeom>
              <a:noFill/>
              <a:ln w="28575">
                <a:solidFill>
                  <a:schemeClr val="tx1"/>
                </a:solidFill>
                <a:round/>
                <a:headEnd/>
                <a:tailEnd/>
              </a:ln>
            </p:spPr>
            <p:txBody>
              <a:bodyPr/>
              <a:lstStyle/>
              <a:p>
                <a:pPr>
                  <a:defRPr/>
                </a:pPr>
                <a:endParaRPr lang="en-US" sz="1200" u="none" dirty="0">
                  <a:latin typeface="+mj-lt"/>
                </a:endParaRPr>
              </a:p>
            </p:txBody>
          </p:sp>
          <p:sp>
            <p:nvSpPr>
              <p:cNvPr id="29" name="Oval 692"/>
              <p:cNvSpPr>
                <a:spLocks noChangeArrowheads="1"/>
              </p:cNvSpPr>
              <p:nvPr/>
            </p:nvSpPr>
            <p:spPr bwMode="auto">
              <a:xfrm>
                <a:off x="1487" y="1307"/>
                <a:ext cx="33" cy="35"/>
              </a:xfrm>
              <a:prstGeom prst="triangle">
                <a:avLst/>
              </a:prstGeom>
              <a:solidFill>
                <a:schemeClr val="tx1"/>
              </a:solidFill>
              <a:ln w="28575" cap="sq">
                <a:solidFill>
                  <a:schemeClr val="tx1"/>
                </a:solidFill>
                <a:miter lim="800000"/>
                <a:headEnd/>
                <a:tailEnd/>
              </a:ln>
            </p:spPr>
            <p:txBody>
              <a:bodyPr/>
              <a:lstStyle/>
              <a:p>
                <a:pPr>
                  <a:defRPr/>
                </a:pPr>
                <a:endParaRPr lang="de-DE" sz="1200" u="none" dirty="0">
                  <a:latin typeface="+mj-lt"/>
                </a:endParaRPr>
              </a:p>
            </p:txBody>
          </p:sp>
        </p:grpSp>
        <p:grpSp>
          <p:nvGrpSpPr>
            <p:cNvPr id="16" name="Group 1028"/>
            <p:cNvGrpSpPr>
              <a:grpSpLocks/>
            </p:cNvGrpSpPr>
            <p:nvPr/>
          </p:nvGrpSpPr>
          <p:grpSpPr bwMode="auto">
            <a:xfrm>
              <a:off x="-2065338" y="2422525"/>
              <a:ext cx="273050" cy="55562"/>
              <a:chOff x="1417" y="1408"/>
              <a:chExt cx="172" cy="35"/>
            </a:xfrm>
            <a:solidFill>
              <a:schemeClr val="accent1">
                <a:lumMod val="60000"/>
                <a:lumOff val="40000"/>
              </a:schemeClr>
            </a:solidFill>
          </p:grpSpPr>
          <p:sp>
            <p:nvSpPr>
              <p:cNvPr id="26" name="Line 694"/>
              <p:cNvSpPr>
                <a:spLocks noChangeShapeType="1"/>
              </p:cNvSpPr>
              <p:nvPr/>
            </p:nvSpPr>
            <p:spPr bwMode="auto">
              <a:xfrm>
                <a:off x="1417" y="1427"/>
                <a:ext cx="172" cy="0"/>
              </a:xfrm>
              <a:prstGeom prst="line">
                <a:avLst/>
              </a:prstGeom>
              <a:grpFill/>
              <a:ln w="28575">
                <a:solidFill>
                  <a:schemeClr val="accent2"/>
                </a:solidFill>
                <a:round/>
                <a:headEnd/>
                <a:tailEnd/>
              </a:ln>
            </p:spPr>
            <p:txBody>
              <a:bodyPr/>
              <a:lstStyle/>
              <a:p>
                <a:pPr>
                  <a:defRPr/>
                </a:pPr>
                <a:endParaRPr lang="en-US" sz="1200" u="none" dirty="0">
                  <a:latin typeface="+mj-lt"/>
                </a:endParaRPr>
              </a:p>
            </p:txBody>
          </p:sp>
          <p:sp>
            <p:nvSpPr>
              <p:cNvPr id="27" name="Oval 695"/>
              <p:cNvSpPr>
                <a:spLocks noChangeArrowheads="1"/>
              </p:cNvSpPr>
              <p:nvPr/>
            </p:nvSpPr>
            <p:spPr bwMode="auto">
              <a:xfrm>
                <a:off x="1487" y="1408"/>
                <a:ext cx="33" cy="35"/>
              </a:xfrm>
              <a:prstGeom prst="triangle">
                <a:avLst/>
              </a:prstGeom>
              <a:solidFill>
                <a:schemeClr val="accent2"/>
              </a:solidFill>
              <a:ln w="28575" cap="sq">
                <a:solidFill>
                  <a:schemeClr val="accent2"/>
                </a:solidFill>
                <a:miter lim="800000"/>
                <a:headEnd/>
                <a:tailEnd/>
              </a:ln>
            </p:spPr>
            <p:txBody>
              <a:bodyPr/>
              <a:lstStyle/>
              <a:p>
                <a:pPr>
                  <a:defRPr/>
                </a:pPr>
                <a:endParaRPr lang="de-DE" sz="1200" u="none" dirty="0">
                  <a:latin typeface="+mj-lt"/>
                </a:endParaRPr>
              </a:p>
            </p:txBody>
          </p:sp>
        </p:grpSp>
        <p:grpSp>
          <p:nvGrpSpPr>
            <p:cNvPr id="17" name="Group 1029"/>
            <p:cNvGrpSpPr>
              <a:grpSpLocks/>
            </p:cNvGrpSpPr>
            <p:nvPr/>
          </p:nvGrpSpPr>
          <p:grpSpPr bwMode="auto">
            <a:xfrm>
              <a:off x="-2065338" y="2649536"/>
              <a:ext cx="273050" cy="52387"/>
              <a:chOff x="1417" y="1510"/>
              <a:chExt cx="172" cy="33"/>
            </a:xfrm>
            <a:solidFill>
              <a:schemeClr val="accent1"/>
            </a:solidFill>
          </p:grpSpPr>
          <p:sp>
            <p:nvSpPr>
              <p:cNvPr id="24" name="Line 697"/>
              <p:cNvSpPr>
                <a:spLocks noChangeShapeType="1"/>
              </p:cNvSpPr>
              <p:nvPr/>
            </p:nvSpPr>
            <p:spPr bwMode="auto">
              <a:xfrm>
                <a:off x="1417" y="1528"/>
                <a:ext cx="172" cy="0"/>
              </a:xfrm>
              <a:prstGeom prst="line">
                <a:avLst/>
              </a:prstGeom>
              <a:grpFill/>
              <a:ln w="28575">
                <a:solidFill>
                  <a:schemeClr val="accent5"/>
                </a:solidFill>
                <a:round/>
                <a:headEnd/>
                <a:tailEnd/>
              </a:ln>
            </p:spPr>
            <p:txBody>
              <a:bodyPr/>
              <a:lstStyle/>
              <a:p>
                <a:pPr>
                  <a:defRPr/>
                </a:pPr>
                <a:endParaRPr lang="en-US" sz="1200" u="none" dirty="0">
                  <a:latin typeface="+mj-lt"/>
                </a:endParaRPr>
              </a:p>
            </p:txBody>
          </p:sp>
          <p:sp>
            <p:nvSpPr>
              <p:cNvPr id="25" name="Oval 698"/>
              <p:cNvSpPr>
                <a:spLocks noChangeArrowheads="1"/>
              </p:cNvSpPr>
              <p:nvPr/>
            </p:nvSpPr>
            <p:spPr bwMode="auto">
              <a:xfrm rot="2700000">
                <a:off x="1487" y="1509"/>
                <a:ext cx="33" cy="35"/>
              </a:xfrm>
              <a:prstGeom prst="rect">
                <a:avLst/>
              </a:prstGeom>
              <a:solidFill>
                <a:schemeClr val="accent5"/>
              </a:solidFill>
              <a:ln w="28575" cap="sq">
                <a:solidFill>
                  <a:schemeClr val="accent5"/>
                </a:solidFill>
                <a:miter lim="800000"/>
                <a:headEnd/>
                <a:tailEnd/>
              </a:ln>
            </p:spPr>
            <p:txBody>
              <a:bodyPr/>
              <a:lstStyle/>
              <a:p>
                <a:pPr>
                  <a:defRPr/>
                </a:pPr>
                <a:endParaRPr lang="de-DE" sz="1200" u="none" dirty="0">
                  <a:latin typeface="+mj-lt"/>
                </a:endParaRPr>
              </a:p>
            </p:txBody>
          </p:sp>
        </p:grpSp>
        <p:grpSp>
          <p:nvGrpSpPr>
            <p:cNvPr id="18" name="Group 1030"/>
            <p:cNvGrpSpPr>
              <a:grpSpLocks/>
            </p:cNvGrpSpPr>
            <p:nvPr/>
          </p:nvGrpSpPr>
          <p:grpSpPr bwMode="auto">
            <a:xfrm>
              <a:off x="-2065338" y="2855911"/>
              <a:ext cx="273050" cy="52387"/>
              <a:chOff x="1417" y="1611"/>
              <a:chExt cx="172" cy="33"/>
            </a:xfrm>
            <a:solidFill>
              <a:srgbClr val="D27D00"/>
            </a:solidFill>
          </p:grpSpPr>
          <p:sp>
            <p:nvSpPr>
              <p:cNvPr id="22" name="Line 700"/>
              <p:cNvSpPr>
                <a:spLocks noChangeShapeType="1"/>
              </p:cNvSpPr>
              <p:nvPr/>
            </p:nvSpPr>
            <p:spPr bwMode="auto">
              <a:xfrm>
                <a:off x="1417" y="1629"/>
                <a:ext cx="172" cy="0"/>
              </a:xfrm>
              <a:prstGeom prst="line">
                <a:avLst/>
              </a:prstGeom>
              <a:grpFill/>
              <a:ln w="28575">
                <a:solidFill>
                  <a:schemeClr val="accent4"/>
                </a:solidFill>
                <a:round/>
                <a:headEnd/>
                <a:tailEnd/>
              </a:ln>
            </p:spPr>
            <p:txBody>
              <a:bodyPr/>
              <a:lstStyle/>
              <a:p>
                <a:pPr>
                  <a:defRPr/>
                </a:pPr>
                <a:endParaRPr lang="en-US" sz="1200" u="none" dirty="0">
                  <a:latin typeface="+mj-lt"/>
                </a:endParaRPr>
              </a:p>
            </p:txBody>
          </p:sp>
          <p:sp>
            <p:nvSpPr>
              <p:cNvPr id="23" name="Oval 701"/>
              <p:cNvSpPr>
                <a:spLocks noChangeArrowheads="1"/>
              </p:cNvSpPr>
              <p:nvPr/>
            </p:nvSpPr>
            <p:spPr bwMode="auto">
              <a:xfrm rot="2700000">
                <a:off x="1487" y="1610"/>
                <a:ext cx="33" cy="35"/>
              </a:xfrm>
              <a:prstGeom prst="rect">
                <a:avLst/>
              </a:prstGeom>
              <a:solidFill>
                <a:schemeClr val="accent4"/>
              </a:solidFill>
              <a:ln w="28575" cap="sq">
                <a:solidFill>
                  <a:schemeClr val="accent4"/>
                </a:solidFill>
                <a:miter lim="800000"/>
                <a:headEnd/>
                <a:tailEnd/>
              </a:ln>
            </p:spPr>
            <p:txBody>
              <a:bodyPr/>
              <a:lstStyle/>
              <a:p>
                <a:pPr>
                  <a:defRPr/>
                </a:pPr>
                <a:endParaRPr lang="de-DE" sz="1200" u="none" dirty="0">
                  <a:latin typeface="+mj-lt"/>
                </a:endParaRPr>
              </a:p>
            </p:txBody>
          </p:sp>
        </p:grpSp>
        <p:grpSp>
          <p:nvGrpSpPr>
            <p:cNvPr id="19" name="Group 1031"/>
            <p:cNvGrpSpPr>
              <a:grpSpLocks/>
            </p:cNvGrpSpPr>
            <p:nvPr/>
          </p:nvGrpSpPr>
          <p:grpSpPr bwMode="auto">
            <a:xfrm>
              <a:off x="-2065338" y="3074987"/>
              <a:ext cx="273050" cy="55563"/>
              <a:chOff x="1417" y="1711"/>
              <a:chExt cx="172" cy="35"/>
            </a:xfrm>
            <a:solidFill>
              <a:srgbClr val="B06900"/>
            </a:solidFill>
          </p:grpSpPr>
          <p:sp>
            <p:nvSpPr>
              <p:cNvPr id="20" name="Line 703"/>
              <p:cNvSpPr>
                <a:spLocks noChangeShapeType="1"/>
              </p:cNvSpPr>
              <p:nvPr/>
            </p:nvSpPr>
            <p:spPr bwMode="auto">
              <a:xfrm>
                <a:off x="1417" y="1730"/>
                <a:ext cx="172" cy="0"/>
              </a:xfrm>
              <a:prstGeom prst="line">
                <a:avLst/>
              </a:prstGeom>
              <a:solidFill>
                <a:srgbClr val="444E54"/>
              </a:solidFill>
              <a:ln w="28575">
                <a:solidFill>
                  <a:srgbClr val="434E54"/>
                </a:solidFill>
                <a:round/>
                <a:headEnd/>
                <a:tailEnd/>
              </a:ln>
            </p:spPr>
            <p:txBody>
              <a:bodyPr/>
              <a:lstStyle/>
              <a:p>
                <a:pPr>
                  <a:defRPr/>
                </a:pPr>
                <a:endParaRPr lang="en-US" sz="1200" u="none" dirty="0">
                  <a:latin typeface="+mj-lt"/>
                </a:endParaRPr>
              </a:p>
            </p:txBody>
          </p:sp>
          <p:sp>
            <p:nvSpPr>
              <p:cNvPr id="21" name="Oval 704"/>
              <p:cNvSpPr>
                <a:spLocks noChangeArrowheads="1"/>
              </p:cNvSpPr>
              <p:nvPr/>
            </p:nvSpPr>
            <p:spPr bwMode="auto">
              <a:xfrm>
                <a:off x="1487" y="1711"/>
                <a:ext cx="33" cy="35"/>
              </a:xfrm>
              <a:prstGeom prst="rect">
                <a:avLst/>
              </a:prstGeom>
              <a:solidFill>
                <a:srgbClr val="444E54"/>
              </a:solidFill>
              <a:ln w="28575" cap="sq">
                <a:solidFill>
                  <a:srgbClr val="434E54"/>
                </a:solidFill>
                <a:miter lim="800000"/>
                <a:headEnd/>
                <a:tailEnd/>
              </a:ln>
            </p:spPr>
            <p:txBody>
              <a:bodyPr/>
              <a:lstStyle/>
              <a:p>
                <a:pPr>
                  <a:defRPr/>
                </a:pPr>
                <a:endParaRPr lang="de-DE" sz="1200" u="none" dirty="0">
                  <a:latin typeface="+mj-lt"/>
                </a:endParaRPr>
              </a:p>
            </p:txBody>
          </p:sp>
        </p:grpSp>
      </p:grpSp>
      <p:grpSp>
        <p:nvGrpSpPr>
          <p:cNvPr id="30" name="Group 231"/>
          <p:cNvGrpSpPr/>
          <p:nvPr/>
        </p:nvGrpSpPr>
        <p:grpSpPr>
          <a:xfrm>
            <a:off x="1764886" y="2611050"/>
            <a:ext cx="5681768" cy="1118985"/>
            <a:chOff x="1038225" y="3133725"/>
            <a:chExt cx="3430588" cy="968375"/>
          </a:xfrm>
          <a:solidFill>
            <a:srgbClr val="444E54"/>
          </a:solidFill>
        </p:grpSpPr>
        <p:sp>
          <p:nvSpPr>
            <p:cNvPr id="31" name="Rectangle 44"/>
            <p:cNvSpPr>
              <a:spLocks noChangeArrowheads="1"/>
            </p:cNvSpPr>
            <p:nvPr/>
          </p:nvSpPr>
          <p:spPr bwMode="auto">
            <a:xfrm>
              <a:off x="1038225" y="3133725"/>
              <a:ext cx="66675" cy="61913"/>
            </a:xfrm>
            <a:prstGeom prst="rect">
              <a:avLst/>
            </a:prstGeom>
            <a:grpFill/>
            <a:ln w="9525">
              <a:solidFill>
                <a:srgbClr val="434E54"/>
              </a:solidFill>
              <a:miter lim="800000"/>
              <a:headEnd/>
              <a:tailEnd/>
            </a:ln>
          </p:spPr>
          <p:txBody>
            <a:bodyPr/>
            <a:lstStyle/>
            <a:p>
              <a:pPr>
                <a:defRPr/>
              </a:pPr>
              <a:endParaRPr lang="en-GB" sz="1200" u="none" dirty="0">
                <a:latin typeface="+mj-lt"/>
              </a:endParaRPr>
            </a:p>
          </p:txBody>
        </p:sp>
        <p:sp>
          <p:nvSpPr>
            <p:cNvPr id="32" name="Rectangle 45"/>
            <p:cNvSpPr>
              <a:spLocks noChangeArrowheads="1"/>
            </p:cNvSpPr>
            <p:nvPr/>
          </p:nvSpPr>
          <p:spPr bwMode="auto">
            <a:xfrm>
              <a:off x="1516063" y="3221037"/>
              <a:ext cx="63500" cy="63500"/>
            </a:xfrm>
            <a:prstGeom prst="rect">
              <a:avLst/>
            </a:prstGeom>
            <a:grpFill/>
            <a:ln w="9525">
              <a:solidFill>
                <a:srgbClr val="434E54"/>
              </a:solidFill>
              <a:miter lim="800000"/>
              <a:headEnd/>
              <a:tailEnd/>
            </a:ln>
          </p:spPr>
          <p:txBody>
            <a:bodyPr/>
            <a:lstStyle/>
            <a:p>
              <a:pPr>
                <a:defRPr/>
              </a:pPr>
              <a:endParaRPr lang="en-GB" sz="1200" u="none" dirty="0">
                <a:latin typeface="+mj-lt"/>
              </a:endParaRPr>
            </a:p>
          </p:txBody>
        </p:sp>
        <p:sp>
          <p:nvSpPr>
            <p:cNvPr id="33" name="Rectangle 46"/>
            <p:cNvSpPr>
              <a:spLocks noChangeArrowheads="1"/>
            </p:cNvSpPr>
            <p:nvPr/>
          </p:nvSpPr>
          <p:spPr bwMode="auto">
            <a:xfrm>
              <a:off x="1760538" y="3455987"/>
              <a:ext cx="63500" cy="63500"/>
            </a:xfrm>
            <a:prstGeom prst="rect">
              <a:avLst/>
            </a:prstGeom>
            <a:grpFill/>
            <a:ln w="9525">
              <a:solidFill>
                <a:srgbClr val="434E54"/>
              </a:solidFill>
              <a:miter lim="800000"/>
              <a:headEnd/>
              <a:tailEnd/>
            </a:ln>
          </p:spPr>
          <p:txBody>
            <a:bodyPr/>
            <a:lstStyle/>
            <a:p>
              <a:pPr>
                <a:defRPr/>
              </a:pPr>
              <a:endParaRPr lang="en-GB" sz="1200" u="none" dirty="0">
                <a:latin typeface="+mj-lt"/>
              </a:endParaRPr>
            </a:p>
          </p:txBody>
        </p:sp>
        <p:sp>
          <p:nvSpPr>
            <p:cNvPr id="34" name="Rectangle 47"/>
            <p:cNvSpPr>
              <a:spLocks noChangeArrowheads="1"/>
            </p:cNvSpPr>
            <p:nvPr/>
          </p:nvSpPr>
          <p:spPr bwMode="auto">
            <a:xfrm>
              <a:off x="2000250" y="3614737"/>
              <a:ext cx="63500" cy="63500"/>
            </a:xfrm>
            <a:prstGeom prst="rect">
              <a:avLst/>
            </a:prstGeom>
            <a:grpFill/>
            <a:ln w="9525">
              <a:solidFill>
                <a:srgbClr val="434E54"/>
              </a:solidFill>
              <a:miter lim="800000"/>
              <a:headEnd/>
              <a:tailEnd/>
            </a:ln>
          </p:spPr>
          <p:txBody>
            <a:bodyPr/>
            <a:lstStyle/>
            <a:p>
              <a:pPr>
                <a:defRPr/>
              </a:pPr>
              <a:endParaRPr lang="en-GB" sz="1200" u="none" dirty="0">
                <a:latin typeface="+mj-lt"/>
              </a:endParaRPr>
            </a:p>
          </p:txBody>
        </p:sp>
        <p:sp>
          <p:nvSpPr>
            <p:cNvPr id="35" name="Rectangle 48"/>
            <p:cNvSpPr>
              <a:spLocks noChangeArrowheads="1"/>
            </p:cNvSpPr>
            <p:nvPr/>
          </p:nvSpPr>
          <p:spPr bwMode="auto">
            <a:xfrm>
              <a:off x="2238375" y="3781425"/>
              <a:ext cx="63500" cy="63500"/>
            </a:xfrm>
            <a:prstGeom prst="rect">
              <a:avLst/>
            </a:prstGeom>
            <a:grpFill/>
            <a:ln w="9525">
              <a:solidFill>
                <a:srgbClr val="434E54"/>
              </a:solidFill>
              <a:miter lim="800000"/>
              <a:headEnd/>
              <a:tailEnd/>
            </a:ln>
          </p:spPr>
          <p:txBody>
            <a:bodyPr/>
            <a:lstStyle/>
            <a:p>
              <a:pPr>
                <a:defRPr/>
              </a:pPr>
              <a:endParaRPr lang="en-GB" sz="1200" u="none" dirty="0">
                <a:latin typeface="+mj-lt"/>
              </a:endParaRPr>
            </a:p>
          </p:txBody>
        </p:sp>
        <p:sp>
          <p:nvSpPr>
            <p:cNvPr id="36" name="Rectangle 49"/>
            <p:cNvSpPr>
              <a:spLocks noChangeArrowheads="1"/>
            </p:cNvSpPr>
            <p:nvPr/>
          </p:nvSpPr>
          <p:spPr bwMode="auto">
            <a:xfrm>
              <a:off x="2481263" y="3876675"/>
              <a:ext cx="63500" cy="63500"/>
            </a:xfrm>
            <a:prstGeom prst="rect">
              <a:avLst/>
            </a:prstGeom>
            <a:grpFill/>
            <a:ln w="9525">
              <a:solidFill>
                <a:srgbClr val="434E54"/>
              </a:solidFill>
              <a:miter lim="800000"/>
              <a:headEnd/>
              <a:tailEnd/>
            </a:ln>
          </p:spPr>
          <p:txBody>
            <a:bodyPr/>
            <a:lstStyle/>
            <a:p>
              <a:pPr>
                <a:defRPr/>
              </a:pPr>
              <a:endParaRPr lang="en-GB" sz="1200" u="none" dirty="0">
                <a:latin typeface="+mj-lt"/>
              </a:endParaRPr>
            </a:p>
          </p:txBody>
        </p:sp>
        <p:sp>
          <p:nvSpPr>
            <p:cNvPr id="37" name="Rectangle 50"/>
            <p:cNvSpPr>
              <a:spLocks noChangeArrowheads="1"/>
            </p:cNvSpPr>
            <p:nvPr/>
          </p:nvSpPr>
          <p:spPr bwMode="auto">
            <a:xfrm>
              <a:off x="2962275" y="3813175"/>
              <a:ext cx="63500" cy="63500"/>
            </a:xfrm>
            <a:prstGeom prst="rect">
              <a:avLst/>
            </a:prstGeom>
            <a:grpFill/>
            <a:ln w="9525">
              <a:solidFill>
                <a:srgbClr val="434E54"/>
              </a:solidFill>
              <a:miter lim="800000"/>
              <a:headEnd/>
              <a:tailEnd/>
            </a:ln>
          </p:spPr>
          <p:txBody>
            <a:bodyPr/>
            <a:lstStyle/>
            <a:p>
              <a:pPr>
                <a:defRPr/>
              </a:pPr>
              <a:endParaRPr lang="en-GB" sz="1200" u="none" dirty="0">
                <a:latin typeface="+mj-lt"/>
              </a:endParaRPr>
            </a:p>
          </p:txBody>
        </p:sp>
        <p:sp>
          <p:nvSpPr>
            <p:cNvPr id="38" name="Rectangle 51"/>
            <p:cNvSpPr>
              <a:spLocks noChangeArrowheads="1"/>
            </p:cNvSpPr>
            <p:nvPr/>
          </p:nvSpPr>
          <p:spPr bwMode="auto">
            <a:xfrm>
              <a:off x="3440113" y="4038600"/>
              <a:ext cx="66675" cy="63500"/>
            </a:xfrm>
            <a:prstGeom prst="rect">
              <a:avLst/>
            </a:prstGeom>
            <a:grpFill/>
            <a:ln w="9525">
              <a:solidFill>
                <a:srgbClr val="434E54"/>
              </a:solidFill>
              <a:miter lim="800000"/>
              <a:headEnd/>
              <a:tailEnd/>
            </a:ln>
          </p:spPr>
          <p:txBody>
            <a:bodyPr/>
            <a:lstStyle/>
            <a:p>
              <a:pPr>
                <a:defRPr/>
              </a:pPr>
              <a:endParaRPr lang="en-GB" sz="1200" u="none" dirty="0">
                <a:latin typeface="+mj-lt"/>
              </a:endParaRPr>
            </a:p>
          </p:txBody>
        </p:sp>
        <p:sp>
          <p:nvSpPr>
            <p:cNvPr id="39" name="Rectangle 52"/>
            <p:cNvSpPr>
              <a:spLocks noChangeArrowheads="1"/>
            </p:cNvSpPr>
            <p:nvPr/>
          </p:nvSpPr>
          <p:spPr bwMode="auto">
            <a:xfrm>
              <a:off x="3921125" y="4003675"/>
              <a:ext cx="63500" cy="66675"/>
            </a:xfrm>
            <a:prstGeom prst="rect">
              <a:avLst/>
            </a:prstGeom>
            <a:grpFill/>
            <a:ln w="9525">
              <a:solidFill>
                <a:srgbClr val="434E54"/>
              </a:solidFill>
              <a:miter lim="800000"/>
              <a:headEnd/>
              <a:tailEnd/>
            </a:ln>
          </p:spPr>
          <p:txBody>
            <a:bodyPr/>
            <a:lstStyle/>
            <a:p>
              <a:pPr>
                <a:defRPr/>
              </a:pPr>
              <a:endParaRPr lang="en-GB" sz="1200" u="none" dirty="0">
                <a:latin typeface="+mj-lt"/>
              </a:endParaRPr>
            </a:p>
          </p:txBody>
        </p:sp>
        <p:sp>
          <p:nvSpPr>
            <p:cNvPr id="40" name="Rectangle 53"/>
            <p:cNvSpPr>
              <a:spLocks noChangeArrowheads="1"/>
            </p:cNvSpPr>
            <p:nvPr/>
          </p:nvSpPr>
          <p:spPr bwMode="auto">
            <a:xfrm>
              <a:off x="4403725" y="3959225"/>
              <a:ext cx="65088" cy="66675"/>
            </a:xfrm>
            <a:prstGeom prst="rect">
              <a:avLst/>
            </a:prstGeom>
            <a:grpFill/>
            <a:ln w="9525">
              <a:solidFill>
                <a:srgbClr val="434E54"/>
              </a:solidFill>
              <a:miter lim="800000"/>
              <a:headEnd/>
              <a:tailEnd/>
            </a:ln>
          </p:spPr>
          <p:txBody>
            <a:bodyPr/>
            <a:lstStyle/>
            <a:p>
              <a:pPr>
                <a:defRPr/>
              </a:pPr>
              <a:endParaRPr lang="en-GB" sz="1200" u="none" dirty="0">
                <a:latin typeface="+mj-lt"/>
              </a:endParaRPr>
            </a:p>
          </p:txBody>
        </p:sp>
      </p:grpSp>
      <p:grpSp>
        <p:nvGrpSpPr>
          <p:cNvPr id="41" name="Group 229"/>
          <p:cNvGrpSpPr/>
          <p:nvPr/>
        </p:nvGrpSpPr>
        <p:grpSpPr>
          <a:xfrm>
            <a:off x="1764886" y="2442285"/>
            <a:ext cx="5687026" cy="961226"/>
            <a:chOff x="1038225" y="2987675"/>
            <a:chExt cx="3433763" cy="831850"/>
          </a:xfrm>
          <a:solidFill>
            <a:schemeClr val="tx1"/>
          </a:solidFill>
        </p:grpSpPr>
        <p:sp>
          <p:nvSpPr>
            <p:cNvPr id="42" name="Freeform 54"/>
            <p:cNvSpPr>
              <a:spLocks/>
            </p:cNvSpPr>
            <p:nvPr/>
          </p:nvSpPr>
          <p:spPr bwMode="auto">
            <a:xfrm>
              <a:off x="1038225" y="2987675"/>
              <a:ext cx="69850" cy="60325"/>
            </a:xfrm>
            <a:custGeom>
              <a:avLst/>
              <a:gdLst/>
              <a:ahLst/>
              <a:cxnLst>
                <a:cxn ang="0">
                  <a:pos x="0" y="38"/>
                </a:cxn>
                <a:cxn ang="0">
                  <a:pos x="22" y="0"/>
                </a:cxn>
                <a:cxn ang="0">
                  <a:pos x="44" y="38"/>
                </a:cxn>
                <a:cxn ang="0">
                  <a:pos x="0" y="38"/>
                </a:cxn>
              </a:cxnLst>
              <a:rect l="0" t="0" r="r" b="b"/>
              <a:pathLst>
                <a:path w="44" h="38">
                  <a:moveTo>
                    <a:pt x="0" y="38"/>
                  </a:moveTo>
                  <a:lnTo>
                    <a:pt x="22" y="0"/>
                  </a:lnTo>
                  <a:lnTo>
                    <a:pt x="44" y="38"/>
                  </a:lnTo>
                  <a:lnTo>
                    <a:pt x="0" y="38"/>
                  </a:lnTo>
                  <a:close/>
                </a:path>
              </a:pathLst>
            </a:custGeom>
            <a:grpFill/>
            <a:ln w="9525">
              <a:solidFill>
                <a:schemeClr val="tx1"/>
              </a:solidFill>
              <a:round/>
              <a:headEnd/>
              <a:tailEnd/>
            </a:ln>
          </p:spPr>
          <p:txBody>
            <a:bodyPr/>
            <a:lstStyle/>
            <a:p>
              <a:pPr>
                <a:defRPr/>
              </a:pPr>
              <a:endParaRPr lang="en-GB" sz="1200" u="none" dirty="0">
                <a:latin typeface="+mj-lt"/>
              </a:endParaRPr>
            </a:p>
          </p:txBody>
        </p:sp>
        <p:sp>
          <p:nvSpPr>
            <p:cNvPr id="43" name="Freeform 55"/>
            <p:cNvSpPr>
              <a:spLocks/>
            </p:cNvSpPr>
            <p:nvPr/>
          </p:nvSpPr>
          <p:spPr bwMode="auto">
            <a:xfrm>
              <a:off x="1512888" y="3152775"/>
              <a:ext cx="69850" cy="58738"/>
            </a:xfrm>
            <a:custGeom>
              <a:avLst/>
              <a:gdLst/>
              <a:ahLst/>
              <a:cxnLst>
                <a:cxn ang="0">
                  <a:pos x="0" y="37"/>
                </a:cxn>
                <a:cxn ang="0">
                  <a:pos x="22" y="0"/>
                </a:cxn>
                <a:cxn ang="0">
                  <a:pos x="44" y="37"/>
                </a:cxn>
                <a:cxn ang="0">
                  <a:pos x="0" y="37"/>
                </a:cxn>
              </a:cxnLst>
              <a:rect l="0" t="0" r="r" b="b"/>
              <a:pathLst>
                <a:path w="44" h="37">
                  <a:moveTo>
                    <a:pt x="0" y="37"/>
                  </a:moveTo>
                  <a:lnTo>
                    <a:pt x="22" y="0"/>
                  </a:lnTo>
                  <a:lnTo>
                    <a:pt x="44" y="37"/>
                  </a:lnTo>
                  <a:lnTo>
                    <a:pt x="0" y="37"/>
                  </a:lnTo>
                  <a:close/>
                </a:path>
              </a:pathLst>
            </a:custGeom>
            <a:grpFill/>
            <a:ln w="9525">
              <a:solidFill>
                <a:schemeClr val="tx1"/>
              </a:solidFill>
              <a:round/>
              <a:headEnd/>
              <a:tailEnd/>
            </a:ln>
          </p:spPr>
          <p:txBody>
            <a:bodyPr/>
            <a:lstStyle/>
            <a:p>
              <a:pPr>
                <a:defRPr/>
              </a:pPr>
              <a:endParaRPr lang="en-GB" sz="1200" u="none" dirty="0">
                <a:latin typeface="+mj-lt"/>
              </a:endParaRPr>
            </a:p>
          </p:txBody>
        </p:sp>
        <p:sp>
          <p:nvSpPr>
            <p:cNvPr id="44" name="Freeform 56"/>
            <p:cNvSpPr>
              <a:spLocks/>
            </p:cNvSpPr>
            <p:nvPr/>
          </p:nvSpPr>
          <p:spPr bwMode="auto">
            <a:xfrm>
              <a:off x="1757363" y="3519487"/>
              <a:ext cx="69850" cy="60325"/>
            </a:xfrm>
            <a:custGeom>
              <a:avLst/>
              <a:gdLst/>
              <a:ahLst/>
              <a:cxnLst>
                <a:cxn ang="0">
                  <a:pos x="0" y="38"/>
                </a:cxn>
                <a:cxn ang="0">
                  <a:pos x="22" y="0"/>
                </a:cxn>
                <a:cxn ang="0">
                  <a:pos x="44" y="38"/>
                </a:cxn>
                <a:cxn ang="0">
                  <a:pos x="0" y="38"/>
                </a:cxn>
              </a:cxnLst>
              <a:rect l="0" t="0" r="r" b="b"/>
              <a:pathLst>
                <a:path w="44" h="38">
                  <a:moveTo>
                    <a:pt x="0" y="38"/>
                  </a:moveTo>
                  <a:lnTo>
                    <a:pt x="22" y="0"/>
                  </a:lnTo>
                  <a:lnTo>
                    <a:pt x="44" y="38"/>
                  </a:lnTo>
                  <a:lnTo>
                    <a:pt x="0" y="38"/>
                  </a:lnTo>
                  <a:close/>
                </a:path>
              </a:pathLst>
            </a:custGeom>
            <a:grpFill/>
            <a:ln w="9525">
              <a:solidFill>
                <a:schemeClr val="tx1"/>
              </a:solidFill>
              <a:round/>
              <a:headEnd/>
              <a:tailEnd/>
            </a:ln>
          </p:spPr>
          <p:txBody>
            <a:bodyPr/>
            <a:lstStyle/>
            <a:p>
              <a:pPr>
                <a:defRPr/>
              </a:pPr>
              <a:endParaRPr lang="en-GB" sz="1200" u="none" dirty="0">
                <a:latin typeface="+mj-lt"/>
              </a:endParaRPr>
            </a:p>
          </p:txBody>
        </p:sp>
        <p:sp>
          <p:nvSpPr>
            <p:cNvPr id="45" name="Freeform 57"/>
            <p:cNvSpPr>
              <a:spLocks/>
            </p:cNvSpPr>
            <p:nvPr/>
          </p:nvSpPr>
          <p:spPr bwMode="auto">
            <a:xfrm>
              <a:off x="1997075" y="3656012"/>
              <a:ext cx="69850" cy="60325"/>
            </a:xfrm>
            <a:custGeom>
              <a:avLst/>
              <a:gdLst/>
              <a:ahLst/>
              <a:cxnLst>
                <a:cxn ang="0">
                  <a:pos x="0" y="38"/>
                </a:cxn>
                <a:cxn ang="0">
                  <a:pos x="22" y="0"/>
                </a:cxn>
                <a:cxn ang="0">
                  <a:pos x="44" y="38"/>
                </a:cxn>
                <a:cxn ang="0">
                  <a:pos x="0" y="38"/>
                </a:cxn>
              </a:cxnLst>
              <a:rect l="0" t="0" r="r" b="b"/>
              <a:pathLst>
                <a:path w="44" h="38">
                  <a:moveTo>
                    <a:pt x="0" y="38"/>
                  </a:moveTo>
                  <a:lnTo>
                    <a:pt x="22" y="0"/>
                  </a:lnTo>
                  <a:lnTo>
                    <a:pt x="44" y="38"/>
                  </a:lnTo>
                  <a:lnTo>
                    <a:pt x="0" y="38"/>
                  </a:lnTo>
                  <a:close/>
                </a:path>
              </a:pathLst>
            </a:custGeom>
            <a:grpFill/>
            <a:ln w="9525">
              <a:solidFill>
                <a:schemeClr val="tx1"/>
              </a:solidFill>
              <a:round/>
              <a:headEnd/>
              <a:tailEnd/>
            </a:ln>
          </p:spPr>
          <p:txBody>
            <a:bodyPr/>
            <a:lstStyle/>
            <a:p>
              <a:pPr>
                <a:defRPr/>
              </a:pPr>
              <a:endParaRPr lang="en-GB" sz="1200" u="none" dirty="0">
                <a:latin typeface="+mj-lt"/>
              </a:endParaRPr>
            </a:p>
          </p:txBody>
        </p:sp>
        <p:sp>
          <p:nvSpPr>
            <p:cNvPr id="46" name="Freeform 58"/>
            <p:cNvSpPr>
              <a:spLocks/>
            </p:cNvSpPr>
            <p:nvPr/>
          </p:nvSpPr>
          <p:spPr bwMode="auto">
            <a:xfrm>
              <a:off x="2235200" y="3746500"/>
              <a:ext cx="69850" cy="60325"/>
            </a:xfrm>
            <a:custGeom>
              <a:avLst/>
              <a:gdLst/>
              <a:ahLst/>
              <a:cxnLst>
                <a:cxn ang="0">
                  <a:pos x="0" y="38"/>
                </a:cxn>
                <a:cxn ang="0">
                  <a:pos x="22" y="0"/>
                </a:cxn>
                <a:cxn ang="0">
                  <a:pos x="44" y="38"/>
                </a:cxn>
                <a:cxn ang="0">
                  <a:pos x="0" y="38"/>
                </a:cxn>
              </a:cxnLst>
              <a:rect l="0" t="0" r="r" b="b"/>
              <a:pathLst>
                <a:path w="44" h="38">
                  <a:moveTo>
                    <a:pt x="0" y="38"/>
                  </a:moveTo>
                  <a:lnTo>
                    <a:pt x="22" y="0"/>
                  </a:lnTo>
                  <a:lnTo>
                    <a:pt x="44" y="38"/>
                  </a:lnTo>
                  <a:lnTo>
                    <a:pt x="0" y="38"/>
                  </a:lnTo>
                  <a:close/>
                </a:path>
              </a:pathLst>
            </a:custGeom>
            <a:grpFill/>
            <a:ln w="9525">
              <a:solidFill>
                <a:schemeClr val="tx1"/>
              </a:solidFill>
              <a:round/>
              <a:headEnd/>
              <a:tailEnd/>
            </a:ln>
          </p:spPr>
          <p:txBody>
            <a:bodyPr/>
            <a:lstStyle/>
            <a:p>
              <a:pPr>
                <a:defRPr/>
              </a:pPr>
              <a:endParaRPr lang="en-GB" sz="1200" u="none" dirty="0">
                <a:latin typeface="+mj-lt"/>
              </a:endParaRPr>
            </a:p>
          </p:txBody>
        </p:sp>
        <p:sp>
          <p:nvSpPr>
            <p:cNvPr id="47" name="Freeform 59"/>
            <p:cNvSpPr>
              <a:spLocks/>
            </p:cNvSpPr>
            <p:nvPr/>
          </p:nvSpPr>
          <p:spPr bwMode="auto">
            <a:xfrm>
              <a:off x="2478088" y="3602037"/>
              <a:ext cx="69850" cy="60325"/>
            </a:xfrm>
            <a:custGeom>
              <a:avLst/>
              <a:gdLst/>
              <a:ahLst/>
              <a:cxnLst>
                <a:cxn ang="0">
                  <a:pos x="0" y="38"/>
                </a:cxn>
                <a:cxn ang="0">
                  <a:pos x="22" y="0"/>
                </a:cxn>
                <a:cxn ang="0">
                  <a:pos x="44" y="38"/>
                </a:cxn>
                <a:cxn ang="0">
                  <a:pos x="0" y="38"/>
                </a:cxn>
              </a:cxnLst>
              <a:rect l="0" t="0" r="r" b="b"/>
              <a:pathLst>
                <a:path w="44" h="38">
                  <a:moveTo>
                    <a:pt x="0" y="38"/>
                  </a:moveTo>
                  <a:lnTo>
                    <a:pt x="22" y="0"/>
                  </a:lnTo>
                  <a:lnTo>
                    <a:pt x="44" y="38"/>
                  </a:lnTo>
                  <a:lnTo>
                    <a:pt x="0" y="38"/>
                  </a:lnTo>
                  <a:close/>
                </a:path>
              </a:pathLst>
            </a:custGeom>
            <a:grpFill/>
            <a:ln w="9525">
              <a:solidFill>
                <a:schemeClr val="tx1"/>
              </a:solidFill>
              <a:round/>
              <a:headEnd/>
              <a:tailEnd/>
            </a:ln>
          </p:spPr>
          <p:txBody>
            <a:bodyPr/>
            <a:lstStyle/>
            <a:p>
              <a:pPr>
                <a:defRPr/>
              </a:pPr>
              <a:endParaRPr lang="en-GB" sz="1200" u="none" dirty="0">
                <a:latin typeface="+mj-lt"/>
              </a:endParaRPr>
            </a:p>
          </p:txBody>
        </p:sp>
        <p:sp>
          <p:nvSpPr>
            <p:cNvPr id="48" name="Freeform 60"/>
            <p:cNvSpPr>
              <a:spLocks/>
            </p:cNvSpPr>
            <p:nvPr/>
          </p:nvSpPr>
          <p:spPr bwMode="auto">
            <a:xfrm>
              <a:off x="2959100" y="3694112"/>
              <a:ext cx="69850" cy="58738"/>
            </a:xfrm>
            <a:custGeom>
              <a:avLst/>
              <a:gdLst/>
              <a:ahLst/>
              <a:cxnLst>
                <a:cxn ang="0">
                  <a:pos x="0" y="37"/>
                </a:cxn>
                <a:cxn ang="0">
                  <a:pos x="22" y="0"/>
                </a:cxn>
                <a:cxn ang="0">
                  <a:pos x="44" y="37"/>
                </a:cxn>
                <a:cxn ang="0">
                  <a:pos x="0" y="37"/>
                </a:cxn>
              </a:cxnLst>
              <a:rect l="0" t="0" r="r" b="b"/>
              <a:pathLst>
                <a:path w="44" h="37">
                  <a:moveTo>
                    <a:pt x="0" y="37"/>
                  </a:moveTo>
                  <a:lnTo>
                    <a:pt x="22" y="0"/>
                  </a:lnTo>
                  <a:lnTo>
                    <a:pt x="44" y="37"/>
                  </a:lnTo>
                  <a:lnTo>
                    <a:pt x="0" y="37"/>
                  </a:lnTo>
                  <a:close/>
                </a:path>
              </a:pathLst>
            </a:custGeom>
            <a:grpFill/>
            <a:ln w="9525">
              <a:solidFill>
                <a:schemeClr val="tx1"/>
              </a:solidFill>
              <a:round/>
              <a:headEnd/>
              <a:tailEnd/>
            </a:ln>
          </p:spPr>
          <p:txBody>
            <a:bodyPr/>
            <a:lstStyle/>
            <a:p>
              <a:pPr>
                <a:defRPr/>
              </a:pPr>
              <a:endParaRPr lang="en-GB" sz="1200" u="none" dirty="0">
                <a:latin typeface="+mj-lt"/>
              </a:endParaRPr>
            </a:p>
          </p:txBody>
        </p:sp>
        <p:sp>
          <p:nvSpPr>
            <p:cNvPr id="49" name="Freeform 61"/>
            <p:cNvSpPr>
              <a:spLocks/>
            </p:cNvSpPr>
            <p:nvPr/>
          </p:nvSpPr>
          <p:spPr bwMode="auto">
            <a:xfrm>
              <a:off x="3436938" y="3759200"/>
              <a:ext cx="73025" cy="60325"/>
            </a:xfrm>
            <a:custGeom>
              <a:avLst/>
              <a:gdLst/>
              <a:ahLst/>
              <a:cxnLst>
                <a:cxn ang="0">
                  <a:pos x="0" y="38"/>
                </a:cxn>
                <a:cxn ang="0">
                  <a:pos x="24" y="0"/>
                </a:cxn>
                <a:cxn ang="0">
                  <a:pos x="46" y="38"/>
                </a:cxn>
                <a:cxn ang="0">
                  <a:pos x="0" y="38"/>
                </a:cxn>
              </a:cxnLst>
              <a:rect l="0" t="0" r="r" b="b"/>
              <a:pathLst>
                <a:path w="46" h="38">
                  <a:moveTo>
                    <a:pt x="0" y="38"/>
                  </a:moveTo>
                  <a:lnTo>
                    <a:pt x="24" y="0"/>
                  </a:lnTo>
                  <a:lnTo>
                    <a:pt x="46" y="38"/>
                  </a:lnTo>
                  <a:lnTo>
                    <a:pt x="0" y="38"/>
                  </a:lnTo>
                  <a:close/>
                </a:path>
              </a:pathLst>
            </a:custGeom>
            <a:grpFill/>
            <a:ln w="9525">
              <a:solidFill>
                <a:schemeClr val="tx1"/>
              </a:solidFill>
              <a:round/>
              <a:headEnd/>
              <a:tailEnd/>
            </a:ln>
          </p:spPr>
          <p:txBody>
            <a:bodyPr/>
            <a:lstStyle/>
            <a:p>
              <a:pPr>
                <a:defRPr/>
              </a:pPr>
              <a:endParaRPr lang="en-GB" sz="1200" u="none" dirty="0">
                <a:latin typeface="+mj-lt"/>
              </a:endParaRPr>
            </a:p>
          </p:txBody>
        </p:sp>
        <p:sp>
          <p:nvSpPr>
            <p:cNvPr id="50" name="Freeform 62"/>
            <p:cNvSpPr>
              <a:spLocks/>
            </p:cNvSpPr>
            <p:nvPr/>
          </p:nvSpPr>
          <p:spPr bwMode="auto">
            <a:xfrm>
              <a:off x="3917950" y="3605212"/>
              <a:ext cx="69850" cy="60325"/>
            </a:xfrm>
            <a:custGeom>
              <a:avLst/>
              <a:gdLst/>
              <a:ahLst/>
              <a:cxnLst>
                <a:cxn ang="0">
                  <a:pos x="0" y="38"/>
                </a:cxn>
                <a:cxn ang="0">
                  <a:pos x="22" y="0"/>
                </a:cxn>
                <a:cxn ang="0">
                  <a:pos x="44" y="38"/>
                </a:cxn>
                <a:cxn ang="0">
                  <a:pos x="0" y="38"/>
                </a:cxn>
              </a:cxnLst>
              <a:rect l="0" t="0" r="r" b="b"/>
              <a:pathLst>
                <a:path w="44" h="38">
                  <a:moveTo>
                    <a:pt x="0" y="38"/>
                  </a:moveTo>
                  <a:lnTo>
                    <a:pt x="22" y="0"/>
                  </a:lnTo>
                  <a:lnTo>
                    <a:pt x="44" y="38"/>
                  </a:lnTo>
                  <a:lnTo>
                    <a:pt x="0" y="38"/>
                  </a:lnTo>
                  <a:close/>
                </a:path>
              </a:pathLst>
            </a:custGeom>
            <a:grpFill/>
            <a:ln w="9525">
              <a:solidFill>
                <a:schemeClr val="tx1"/>
              </a:solidFill>
              <a:round/>
              <a:headEnd/>
              <a:tailEnd/>
            </a:ln>
          </p:spPr>
          <p:txBody>
            <a:bodyPr/>
            <a:lstStyle/>
            <a:p>
              <a:pPr>
                <a:defRPr/>
              </a:pPr>
              <a:endParaRPr lang="en-GB" sz="1200" u="none" dirty="0">
                <a:latin typeface="+mj-lt"/>
              </a:endParaRPr>
            </a:p>
          </p:txBody>
        </p:sp>
        <p:sp>
          <p:nvSpPr>
            <p:cNvPr id="51" name="Freeform 63"/>
            <p:cNvSpPr>
              <a:spLocks/>
            </p:cNvSpPr>
            <p:nvPr/>
          </p:nvSpPr>
          <p:spPr bwMode="auto">
            <a:xfrm>
              <a:off x="4403725" y="3573462"/>
              <a:ext cx="68263" cy="63500"/>
            </a:xfrm>
            <a:custGeom>
              <a:avLst/>
              <a:gdLst/>
              <a:ahLst/>
              <a:cxnLst>
                <a:cxn ang="0">
                  <a:pos x="0" y="40"/>
                </a:cxn>
                <a:cxn ang="0">
                  <a:pos x="21" y="0"/>
                </a:cxn>
                <a:cxn ang="0">
                  <a:pos x="43" y="40"/>
                </a:cxn>
                <a:cxn ang="0">
                  <a:pos x="0" y="40"/>
                </a:cxn>
              </a:cxnLst>
              <a:rect l="0" t="0" r="r" b="b"/>
              <a:pathLst>
                <a:path w="43" h="40">
                  <a:moveTo>
                    <a:pt x="0" y="40"/>
                  </a:moveTo>
                  <a:lnTo>
                    <a:pt x="21" y="0"/>
                  </a:lnTo>
                  <a:lnTo>
                    <a:pt x="43" y="40"/>
                  </a:lnTo>
                  <a:lnTo>
                    <a:pt x="0" y="40"/>
                  </a:lnTo>
                  <a:close/>
                </a:path>
              </a:pathLst>
            </a:custGeom>
            <a:grpFill/>
            <a:ln w="9525">
              <a:solidFill>
                <a:schemeClr val="tx1"/>
              </a:solidFill>
              <a:round/>
              <a:headEnd/>
              <a:tailEnd/>
            </a:ln>
          </p:spPr>
          <p:txBody>
            <a:bodyPr/>
            <a:lstStyle/>
            <a:p>
              <a:pPr>
                <a:defRPr/>
              </a:pPr>
              <a:endParaRPr lang="en-GB" sz="1200" u="none" dirty="0">
                <a:latin typeface="+mj-lt"/>
              </a:endParaRPr>
            </a:p>
          </p:txBody>
        </p:sp>
      </p:grpSp>
      <p:grpSp>
        <p:nvGrpSpPr>
          <p:cNvPr id="52" name="Group 228"/>
          <p:cNvGrpSpPr/>
          <p:nvPr/>
        </p:nvGrpSpPr>
        <p:grpSpPr>
          <a:xfrm>
            <a:off x="1743852" y="2556018"/>
            <a:ext cx="5723836" cy="1137329"/>
            <a:chOff x="1025525" y="3086100"/>
            <a:chExt cx="3455988" cy="984250"/>
          </a:xfrm>
          <a:solidFill>
            <a:schemeClr val="accent5"/>
          </a:solidFill>
        </p:grpSpPr>
        <p:sp>
          <p:nvSpPr>
            <p:cNvPr id="53" name="Freeform 73"/>
            <p:cNvSpPr>
              <a:spLocks/>
            </p:cNvSpPr>
            <p:nvPr/>
          </p:nvSpPr>
          <p:spPr bwMode="auto">
            <a:xfrm>
              <a:off x="1025525" y="3086100"/>
              <a:ext cx="92075" cy="90488"/>
            </a:xfrm>
            <a:custGeom>
              <a:avLst/>
              <a:gdLst/>
              <a:ahLst/>
              <a:cxnLst>
                <a:cxn ang="0">
                  <a:pos x="58" y="30"/>
                </a:cxn>
                <a:cxn ang="0">
                  <a:pos x="30" y="0"/>
                </a:cxn>
                <a:cxn ang="0">
                  <a:pos x="0" y="30"/>
                </a:cxn>
                <a:cxn ang="0">
                  <a:pos x="30" y="57"/>
                </a:cxn>
                <a:cxn ang="0">
                  <a:pos x="58" y="30"/>
                </a:cxn>
              </a:cxnLst>
              <a:rect l="0" t="0" r="r" b="b"/>
              <a:pathLst>
                <a:path w="58" h="57">
                  <a:moveTo>
                    <a:pt x="58" y="30"/>
                  </a:moveTo>
                  <a:lnTo>
                    <a:pt x="30" y="0"/>
                  </a:lnTo>
                  <a:lnTo>
                    <a:pt x="0" y="30"/>
                  </a:lnTo>
                  <a:lnTo>
                    <a:pt x="30" y="57"/>
                  </a:lnTo>
                  <a:lnTo>
                    <a:pt x="58" y="30"/>
                  </a:lnTo>
                  <a:close/>
                </a:path>
              </a:pathLst>
            </a:custGeom>
            <a:grpFill/>
            <a:ln w="9525">
              <a:solidFill>
                <a:schemeClr val="accent5"/>
              </a:solidFill>
              <a:round/>
              <a:headEnd/>
              <a:tailEnd/>
            </a:ln>
          </p:spPr>
          <p:txBody>
            <a:bodyPr/>
            <a:lstStyle/>
            <a:p>
              <a:pPr>
                <a:defRPr/>
              </a:pPr>
              <a:endParaRPr lang="en-GB" sz="1200" u="none" dirty="0">
                <a:latin typeface="+mj-lt"/>
              </a:endParaRPr>
            </a:p>
          </p:txBody>
        </p:sp>
        <p:sp>
          <p:nvSpPr>
            <p:cNvPr id="54" name="Freeform 74"/>
            <p:cNvSpPr>
              <a:spLocks/>
            </p:cNvSpPr>
            <p:nvPr/>
          </p:nvSpPr>
          <p:spPr bwMode="auto">
            <a:xfrm>
              <a:off x="1503363" y="3240087"/>
              <a:ext cx="92075" cy="92075"/>
            </a:xfrm>
            <a:custGeom>
              <a:avLst/>
              <a:gdLst/>
              <a:ahLst/>
              <a:cxnLst>
                <a:cxn ang="0">
                  <a:pos x="58" y="28"/>
                </a:cxn>
                <a:cxn ang="0">
                  <a:pos x="28" y="0"/>
                </a:cxn>
                <a:cxn ang="0">
                  <a:pos x="0" y="28"/>
                </a:cxn>
                <a:cxn ang="0">
                  <a:pos x="28" y="58"/>
                </a:cxn>
                <a:cxn ang="0">
                  <a:pos x="58" y="28"/>
                </a:cxn>
              </a:cxnLst>
              <a:rect l="0" t="0" r="r" b="b"/>
              <a:pathLst>
                <a:path w="58" h="58">
                  <a:moveTo>
                    <a:pt x="58" y="28"/>
                  </a:moveTo>
                  <a:lnTo>
                    <a:pt x="28" y="0"/>
                  </a:lnTo>
                  <a:lnTo>
                    <a:pt x="0" y="28"/>
                  </a:lnTo>
                  <a:lnTo>
                    <a:pt x="28" y="58"/>
                  </a:lnTo>
                  <a:lnTo>
                    <a:pt x="58" y="28"/>
                  </a:lnTo>
                  <a:close/>
                </a:path>
              </a:pathLst>
            </a:custGeom>
            <a:grpFill/>
            <a:ln w="9525">
              <a:solidFill>
                <a:schemeClr val="accent5"/>
              </a:solidFill>
              <a:round/>
              <a:headEnd/>
              <a:tailEnd/>
            </a:ln>
          </p:spPr>
          <p:txBody>
            <a:bodyPr/>
            <a:lstStyle/>
            <a:p>
              <a:pPr>
                <a:defRPr/>
              </a:pPr>
              <a:endParaRPr lang="en-GB" sz="1200" u="none" dirty="0">
                <a:latin typeface="+mj-lt"/>
              </a:endParaRPr>
            </a:p>
          </p:txBody>
        </p:sp>
        <p:sp>
          <p:nvSpPr>
            <p:cNvPr id="55" name="Freeform 75"/>
            <p:cNvSpPr>
              <a:spLocks/>
            </p:cNvSpPr>
            <p:nvPr/>
          </p:nvSpPr>
          <p:spPr bwMode="auto">
            <a:xfrm>
              <a:off x="1747838" y="3640137"/>
              <a:ext cx="92075" cy="92075"/>
            </a:xfrm>
            <a:custGeom>
              <a:avLst/>
              <a:gdLst/>
              <a:ahLst/>
              <a:cxnLst>
                <a:cxn ang="0">
                  <a:pos x="58" y="28"/>
                </a:cxn>
                <a:cxn ang="0">
                  <a:pos x="28" y="0"/>
                </a:cxn>
                <a:cxn ang="0">
                  <a:pos x="0" y="28"/>
                </a:cxn>
                <a:cxn ang="0">
                  <a:pos x="28" y="58"/>
                </a:cxn>
                <a:cxn ang="0">
                  <a:pos x="58" y="28"/>
                </a:cxn>
              </a:cxnLst>
              <a:rect l="0" t="0" r="r" b="b"/>
              <a:pathLst>
                <a:path w="58" h="58">
                  <a:moveTo>
                    <a:pt x="58" y="28"/>
                  </a:moveTo>
                  <a:lnTo>
                    <a:pt x="28" y="0"/>
                  </a:lnTo>
                  <a:lnTo>
                    <a:pt x="0" y="28"/>
                  </a:lnTo>
                  <a:lnTo>
                    <a:pt x="28" y="58"/>
                  </a:lnTo>
                  <a:lnTo>
                    <a:pt x="58" y="28"/>
                  </a:lnTo>
                  <a:close/>
                </a:path>
              </a:pathLst>
            </a:custGeom>
            <a:grpFill/>
            <a:ln w="9525">
              <a:solidFill>
                <a:schemeClr val="accent5"/>
              </a:solidFill>
              <a:round/>
              <a:headEnd/>
              <a:tailEnd/>
            </a:ln>
          </p:spPr>
          <p:txBody>
            <a:bodyPr/>
            <a:lstStyle/>
            <a:p>
              <a:pPr>
                <a:defRPr/>
              </a:pPr>
              <a:endParaRPr lang="en-GB" sz="1200" u="none" dirty="0">
                <a:latin typeface="+mj-lt"/>
              </a:endParaRPr>
            </a:p>
          </p:txBody>
        </p:sp>
        <p:sp>
          <p:nvSpPr>
            <p:cNvPr id="56" name="Freeform 76"/>
            <p:cNvSpPr>
              <a:spLocks/>
            </p:cNvSpPr>
            <p:nvPr/>
          </p:nvSpPr>
          <p:spPr bwMode="auto">
            <a:xfrm>
              <a:off x="1984375" y="3787775"/>
              <a:ext cx="92075" cy="92075"/>
            </a:xfrm>
            <a:custGeom>
              <a:avLst/>
              <a:gdLst/>
              <a:ahLst/>
              <a:cxnLst>
                <a:cxn ang="0">
                  <a:pos x="58" y="30"/>
                </a:cxn>
                <a:cxn ang="0">
                  <a:pos x="30" y="0"/>
                </a:cxn>
                <a:cxn ang="0">
                  <a:pos x="0" y="30"/>
                </a:cxn>
                <a:cxn ang="0">
                  <a:pos x="30" y="58"/>
                </a:cxn>
                <a:cxn ang="0">
                  <a:pos x="58" y="30"/>
                </a:cxn>
              </a:cxnLst>
              <a:rect l="0" t="0" r="r" b="b"/>
              <a:pathLst>
                <a:path w="58" h="58">
                  <a:moveTo>
                    <a:pt x="58" y="30"/>
                  </a:moveTo>
                  <a:lnTo>
                    <a:pt x="30" y="0"/>
                  </a:lnTo>
                  <a:lnTo>
                    <a:pt x="0" y="30"/>
                  </a:lnTo>
                  <a:lnTo>
                    <a:pt x="30" y="58"/>
                  </a:lnTo>
                  <a:lnTo>
                    <a:pt x="58" y="30"/>
                  </a:lnTo>
                  <a:close/>
                </a:path>
              </a:pathLst>
            </a:custGeom>
            <a:grpFill/>
            <a:ln w="9525">
              <a:solidFill>
                <a:schemeClr val="accent5"/>
              </a:solidFill>
              <a:round/>
              <a:headEnd/>
              <a:tailEnd/>
            </a:ln>
          </p:spPr>
          <p:txBody>
            <a:bodyPr/>
            <a:lstStyle/>
            <a:p>
              <a:pPr>
                <a:defRPr/>
              </a:pPr>
              <a:endParaRPr lang="en-GB" sz="1200" u="none" dirty="0">
                <a:latin typeface="+mj-lt"/>
              </a:endParaRPr>
            </a:p>
          </p:txBody>
        </p:sp>
        <p:sp>
          <p:nvSpPr>
            <p:cNvPr id="57" name="Freeform 77"/>
            <p:cNvSpPr>
              <a:spLocks/>
            </p:cNvSpPr>
            <p:nvPr/>
          </p:nvSpPr>
          <p:spPr bwMode="auto">
            <a:xfrm>
              <a:off x="2225675" y="3902075"/>
              <a:ext cx="92075" cy="92075"/>
            </a:xfrm>
            <a:custGeom>
              <a:avLst/>
              <a:gdLst/>
              <a:ahLst/>
              <a:cxnLst>
                <a:cxn ang="0">
                  <a:pos x="58" y="28"/>
                </a:cxn>
                <a:cxn ang="0">
                  <a:pos x="28" y="0"/>
                </a:cxn>
                <a:cxn ang="0">
                  <a:pos x="0" y="28"/>
                </a:cxn>
                <a:cxn ang="0">
                  <a:pos x="28" y="58"/>
                </a:cxn>
                <a:cxn ang="0">
                  <a:pos x="58" y="28"/>
                </a:cxn>
              </a:cxnLst>
              <a:rect l="0" t="0" r="r" b="b"/>
              <a:pathLst>
                <a:path w="58" h="58">
                  <a:moveTo>
                    <a:pt x="58" y="28"/>
                  </a:moveTo>
                  <a:lnTo>
                    <a:pt x="28" y="0"/>
                  </a:lnTo>
                  <a:lnTo>
                    <a:pt x="0" y="28"/>
                  </a:lnTo>
                  <a:lnTo>
                    <a:pt x="28" y="58"/>
                  </a:lnTo>
                  <a:lnTo>
                    <a:pt x="58" y="28"/>
                  </a:lnTo>
                  <a:close/>
                </a:path>
              </a:pathLst>
            </a:custGeom>
            <a:grpFill/>
            <a:ln w="9525">
              <a:solidFill>
                <a:schemeClr val="accent5"/>
              </a:solidFill>
              <a:round/>
              <a:headEnd/>
              <a:tailEnd/>
            </a:ln>
          </p:spPr>
          <p:txBody>
            <a:bodyPr/>
            <a:lstStyle/>
            <a:p>
              <a:pPr>
                <a:defRPr/>
              </a:pPr>
              <a:endParaRPr lang="en-GB" sz="1200" u="none" dirty="0">
                <a:latin typeface="+mj-lt"/>
              </a:endParaRPr>
            </a:p>
          </p:txBody>
        </p:sp>
        <p:sp>
          <p:nvSpPr>
            <p:cNvPr id="58" name="Freeform 78"/>
            <p:cNvSpPr>
              <a:spLocks/>
            </p:cNvSpPr>
            <p:nvPr/>
          </p:nvSpPr>
          <p:spPr bwMode="auto">
            <a:xfrm>
              <a:off x="2468563" y="3978275"/>
              <a:ext cx="92075" cy="92075"/>
            </a:xfrm>
            <a:custGeom>
              <a:avLst/>
              <a:gdLst/>
              <a:ahLst/>
              <a:cxnLst>
                <a:cxn ang="0">
                  <a:pos x="58" y="30"/>
                </a:cxn>
                <a:cxn ang="0">
                  <a:pos x="28" y="0"/>
                </a:cxn>
                <a:cxn ang="0">
                  <a:pos x="0" y="30"/>
                </a:cxn>
                <a:cxn ang="0">
                  <a:pos x="28" y="58"/>
                </a:cxn>
                <a:cxn ang="0">
                  <a:pos x="58" y="30"/>
                </a:cxn>
              </a:cxnLst>
              <a:rect l="0" t="0" r="r" b="b"/>
              <a:pathLst>
                <a:path w="58" h="58">
                  <a:moveTo>
                    <a:pt x="58" y="30"/>
                  </a:moveTo>
                  <a:lnTo>
                    <a:pt x="28" y="0"/>
                  </a:lnTo>
                  <a:lnTo>
                    <a:pt x="0" y="30"/>
                  </a:lnTo>
                  <a:lnTo>
                    <a:pt x="28" y="58"/>
                  </a:lnTo>
                  <a:lnTo>
                    <a:pt x="58" y="30"/>
                  </a:lnTo>
                  <a:close/>
                </a:path>
              </a:pathLst>
            </a:custGeom>
            <a:grpFill/>
            <a:ln w="9525">
              <a:solidFill>
                <a:schemeClr val="accent5"/>
              </a:solidFill>
              <a:round/>
              <a:headEnd/>
              <a:tailEnd/>
            </a:ln>
          </p:spPr>
          <p:txBody>
            <a:bodyPr/>
            <a:lstStyle/>
            <a:p>
              <a:pPr>
                <a:defRPr/>
              </a:pPr>
              <a:endParaRPr lang="en-GB" sz="1200" u="none" dirty="0">
                <a:latin typeface="+mj-lt"/>
              </a:endParaRPr>
            </a:p>
          </p:txBody>
        </p:sp>
        <p:sp>
          <p:nvSpPr>
            <p:cNvPr id="59" name="Freeform 79"/>
            <p:cNvSpPr>
              <a:spLocks/>
            </p:cNvSpPr>
            <p:nvPr/>
          </p:nvSpPr>
          <p:spPr bwMode="auto">
            <a:xfrm>
              <a:off x="2946400" y="3876675"/>
              <a:ext cx="92075" cy="88900"/>
            </a:xfrm>
            <a:custGeom>
              <a:avLst/>
              <a:gdLst/>
              <a:ahLst/>
              <a:cxnLst>
                <a:cxn ang="0">
                  <a:pos x="58" y="28"/>
                </a:cxn>
                <a:cxn ang="0">
                  <a:pos x="30" y="0"/>
                </a:cxn>
                <a:cxn ang="0">
                  <a:pos x="0" y="28"/>
                </a:cxn>
                <a:cxn ang="0">
                  <a:pos x="30" y="56"/>
                </a:cxn>
                <a:cxn ang="0">
                  <a:pos x="58" y="28"/>
                </a:cxn>
              </a:cxnLst>
              <a:rect l="0" t="0" r="r" b="b"/>
              <a:pathLst>
                <a:path w="58" h="56">
                  <a:moveTo>
                    <a:pt x="58" y="28"/>
                  </a:moveTo>
                  <a:lnTo>
                    <a:pt x="30" y="0"/>
                  </a:lnTo>
                  <a:lnTo>
                    <a:pt x="0" y="28"/>
                  </a:lnTo>
                  <a:lnTo>
                    <a:pt x="30" y="56"/>
                  </a:lnTo>
                  <a:lnTo>
                    <a:pt x="58" y="28"/>
                  </a:lnTo>
                  <a:close/>
                </a:path>
              </a:pathLst>
            </a:custGeom>
            <a:grpFill/>
            <a:ln w="9525">
              <a:solidFill>
                <a:schemeClr val="accent5"/>
              </a:solidFill>
              <a:round/>
              <a:headEnd/>
              <a:tailEnd/>
            </a:ln>
          </p:spPr>
          <p:txBody>
            <a:bodyPr/>
            <a:lstStyle/>
            <a:p>
              <a:pPr>
                <a:defRPr/>
              </a:pPr>
              <a:endParaRPr lang="en-GB" sz="1200" u="none" dirty="0">
                <a:latin typeface="+mj-lt"/>
              </a:endParaRPr>
            </a:p>
          </p:txBody>
        </p:sp>
        <p:sp>
          <p:nvSpPr>
            <p:cNvPr id="60" name="Freeform 80"/>
            <p:cNvSpPr>
              <a:spLocks/>
            </p:cNvSpPr>
            <p:nvPr/>
          </p:nvSpPr>
          <p:spPr bwMode="auto">
            <a:xfrm>
              <a:off x="3427413" y="3978275"/>
              <a:ext cx="92075" cy="92075"/>
            </a:xfrm>
            <a:custGeom>
              <a:avLst/>
              <a:gdLst/>
              <a:ahLst/>
              <a:cxnLst>
                <a:cxn ang="0">
                  <a:pos x="58" y="30"/>
                </a:cxn>
                <a:cxn ang="0">
                  <a:pos x="30" y="0"/>
                </a:cxn>
                <a:cxn ang="0">
                  <a:pos x="0" y="30"/>
                </a:cxn>
                <a:cxn ang="0">
                  <a:pos x="30" y="58"/>
                </a:cxn>
                <a:cxn ang="0">
                  <a:pos x="58" y="30"/>
                </a:cxn>
              </a:cxnLst>
              <a:rect l="0" t="0" r="r" b="b"/>
              <a:pathLst>
                <a:path w="58" h="58">
                  <a:moveTo>
                    <a:pt x="58" y="30"/>
                  </a:moveTo>
                  <a:lnTo>
                    <a:pt x="30" y="0"/>
                  </a:lnTo>
                  <a:lnTo>
                    <a:pt x="0" y="30"/>
                  </a:lnTo>
                  <a:lnTo>
                    <a:pt x="30" y="58"/>
                  </a:lnTo>
                  <a:lnTo>
                    <a:pt x="58" y="30"/>
                  </a:lnTo>
                  <a:close/>
                </a:path>
              </a:pathLst>
            </a:custGeom>
            <a:grpFill/>
            <a:ln w="9525">
              <a:solidFill>
                <a:schemeClr val="accent5"/>
              </a:solidFill>
              <a:round/>
              <a:headEnd/>
              <a:tailEnd/>
            </a:ln>
          </p:spPr>
          <p:txBody>
            <a:bodyPr/>
            <a:lstStyle/>
            <a:p>
              <a:pPr>
                <a:defRPr/>
              </a:pPr>
              <a:endParaRPr lang="en-GB" sz="1200" u="none" dirty="0">
                <a:latin typeface="+mj-lt"/>
              </a:endParaRPr>
            </a:p>
          </p:txBody>
        </p:sp>
        <p:sp>
          <p:nvSpPr>
            <p:cNvPr id="61" name="Freeform 81"/>
            <p:cNvSpPr>
              <a:spLocks/>
            </p:cNvSpPr>
            <p:nvPr/>
          </p:nvSpPr>
          <p:spPr bwMode="auto">
            <a:xfrm>
              <a:off x="3908425" y="3965575"/>
              <a:ext cx="88900" cy="92075"/>
            </a:xfrm>
            <a:custGeom>
              <a:avLst/>
              <a:gdLst/>
              <a:ahLst/>
              <a:cxnLst>
                <a:cxn ang="0">
                  <a:pos x="56" y="30"/>
                </a:cxn>
                <a:cxn ang="0">
                  <a:pos x="28" y="0"/>
                </a:cxn>
                <a:cxn ang="0">
                  <a:pos x="0" y="30"/>
                </a:cxn>
                <a:cxn ang="0">
                  <a:pos x="28" y="58"/>
                </a:cxn>
                <a:cxn ang="0">
                  <a:pos x="56" y="30"/>
                </a:cxn>
              </a:cxnLst>
              <a:rect l="0" t="0" r="r" b="b"/>
              <a:pathLst>
                <a:path w="56" h="58">
                  <a:moveTo>
                    <a:pt x="56" y="30"/>
                  </a:moveTo>
                  <a:lnTo>
                    <a:pt x="28" y="0"/>
                  </a:lnTo>
                  <a:lnTo>
                    <a:pt x="0" y="30"/>
                  </a:lnTo>
                  <a:lnTo>
                    <a:pt x="28" y="58"/>
                  </a:lnTo>
                  <a:lnTo>
                    <a:pt x="56" y="30"/>
                  </a:lnTo>
                  <a:close/>
                </a:path>
              </a:pathLst>
            </a:custGeom>
            <a:grpFill/>
            <a:ln w="9525">
              <a:solidFill>
                <a:schemeClr val="accent5"/>
              </a:solidFill>
              <a:round/>
              <a:headEnd/>
              <a:tailEnd/>
            </a:ln>
          </p:spPr>
          <p:txBody>
            <a:bodyPr/>
            <a:lstStyle/>
            <a:p>
              <a:pPr>
                <a:defRPr/>
              </a:pPr>
              <a:endParaRPr lang="en-GB" sz="1200" u="none" dirty="0">
                <a:latin typeface="+mj-lt"/>
              </a:endParaRPr>
            </a:p>
          </p:txBody>
        </p:sp>
        <p:sp>
          <p:nvSpPr>
            <p:cNvPr id="62" name="Freeform 82"/>
            <p:cNvSpPr>
              <a:spLocks/>
            </p:cNvSpPr>
            <p:nvPr/>
          </p:nvSpPr>
          <p:spPr bwMode="auto">
            <a:xfrm>
              <a:off x="4391025" y="3781425"/>
              <a:ext cx="90488" cy="88900"/>
            </a:xfrm>
            <a:custGeom>
              <a:avLst/>
              <a:gdLst/>
              <a:ahLst/>
              <a:cxnLst>
                <a:cxn ang="0">
                  <a:pos x="57" y="28"/>
                </a:cxn>
                <a:cxn ang="0">
                  <a:pos x="29" y="0"/>
                </a:cxn>
                <a:cxn ang="0">
                  <a:pos x="0" y="28"/>
                </a:cxn>
                <a:cxn ang="0">
                  <a:pos x="29" y="56"/>
                </a:cxn>
                <a:cxn ang="0">
                  <a:pos x="57" y="28"/>
                </a:cxn>
              </a:cxnLst>
              <a:rect l="0" t="0" r="r" b="b"/>
              <a:pathLst>
                <a:path w="57" h="56">
                  <a:moveTo>
                    <a:pt x="57" y="28"/>
                  </a:moveTo>
                  <a:lnTo>
                    <a:pt x="29" y="0"/>
                  </a:lnTo>
                  <a:lnTo>
                    <a:pt x="0" y="28"/>
                  </a:lnTo>
                  <a:lnTo>
                    <a:pt x="29" y="56"/>
                  </a:lnTo>
                  <a:lnTo>
                    <a:pt x="57" y="28"/>
                  </a:lnTo>
                  <a:close/>
                </a:path>
              </a:pathLst>
            </a:custGeom>
            <a:grpFill/>
            <a:ln w="9525">
              <a:solidFill>
                <a:schemeClr val="accent5"/>
              </a:solidFill>
              <a:round/>
              <a:headEnd/>
              <a:tailEnd/>
            </a:ln>
          </p:spPr>
          <p:txBody>
            <a:bodyPr/>
            <a:lstStyle/>
            <a:p>
              <a:pPr>
                <a:defRPr/>
              </a:pPr>
              <a:endParaRPr lang="en-GB" sz="1200" u="none" dirty="0">
                <a:latin typeface="+mj-lt"/>
              </a:endParaRPr>
            </a:p>
          </p:txBody>
        </p:sp>
      </p:grpSp>
      <p:grpSp>
        <p:nvGrpSpPr>
          <p:cNvPr id="63" name="Group 227"/>
          <p:cNvGrpSpPr/>
          <p:nvPr/>
        </p:nvGrpSpPr>
        <p:grpSpPr>
          <a:xfrm>
            <a:off x="1743852" y="2733955"/>
            <a:ext cx="5723836" cy="1197865"/>
            <a:chOff x="1025525" y="3240087"/>
            <a:chExt cx="3455988" cy="1036638"/>
          </a:xfrm>
          <a:solidFill>
            <a:schemeClr val="accent4"/>
          </a:solidFill>
        </p:grpSpPr>
        <p:sp>
          <p:nvSpPr>
            <p:cNvPr id="64" name="Freeform 83"/>
            <p:cNvSpPr>
              <a:spLocks/>
            </p:cNvSpPr>
            <p:nvPr/>
          </p:nvSpPr>
          <p:spPr bwMode="auto">
            <a:xfrm>
              <a:off x="1025525" y="3240087"/>
              <a:ext cx="92075" cy="92075"/>
            </a:xfrm>
            <a:custGeom>
              <a:avLst/>
              <a:gdLst/>
              <a:ahLst/>
              <a:cxnLst>
                <a:cxn ang="0">
                  <a:pos x="58" y="30"/>
                </a:cxn>
                <a:cxn ang="0">
                  <a:pos x="30" y="0"/>
                </a:cxn>
                <a:cxn ang="0">
                  <a:pos x="0" y="30"/>
                </a:cxn>
                <a:cxn ang="0">
                  <a:pos x="30" y="58"/>
                </a:cxn>
                <a:cxn ang="0">
                  <a:pos x="58" y="30"/>
                </a:cxn>
              </a:cxnLst>
              <a:rect l="0" t="0" r="r" b="b"/>
              <a:pathLst>
                <a:path w="58" h="58">
                  <a:moveTo>
                    <a:pt x="58" y="30"/>
                  </a:moveTo>
                  <a:lnTo>
                    <a:pt x="30" y="0"/>
                  </a:lnTo>
                  <a:lnTo>
                    <a:pt x="0" y="30"/>
                  </a:lnTo>
                  <a:lnTo>
                    <a:pt x="30" y="58"/>
                  </a:lnTo>
                  <a:lnTo>
                    <a:pt x="58" y="30"/>
                  </a:lnTo>
                  <a:close/>
                </a:path>
              </a:pathLst>
            </a:custGeom>
            <a:grpFill/>
            <a:ln w="9525">
              <a:solidFill>
                <a:schemeClr val="accent4"/>
              </a:solidFill>
              <a:round/>
              <a:headEnd/>
              <a:tailEnd/>
            </a:ln>
          </p:spPr>
          <p:txBody>
            <a:bodyPr/>
            <a:lstStyle/>
            <a:p>
              <a:pPr>
                <a:defRPr/>
              </a:pPr>
              <a:endParaRPr lang="en-GB" sz="1200" u="none" dirty="0">
                <a:latin typeface="+mj-lt"/>
              </a:endParaRPr>
            </a:p>
          </p:txBody>
        </p:sp>
        <p:sp>
          <p:nvSpPr>
            <p:cNvPr id="65" name="Freeform 84"/>
            <p:cNvSpPr>
              <a:spLocks/>
            </p:cNvSpPr>
            <p:nvPr/>
          </p:nvSpPr>
          <p:spPr bwMode="auto">
            <a:xfrm>
              <a:off x="1503363" y="3240087"/>
              <a:ext cx="92075" cy="92075"/>
            </a:xfrm>
            <a:custGeom>
              <a:avLst/>
              <a:gdLst/>
              <a:ahLst/>
              <a:cxnLst>
                <a:cxn ang="0">
                  <a:pos x="58" y="28"/>
                </a:cxn>
                <a:cxn ang="0">
                  <a:pos x="28" y="0"/>
                </a:cxn>
                <a:cxn ang="0">
                  <a:pos x="0" y="28"/>
                </a:cxn>
                <a:cxn ang="0">
                  <a:pos x="28" y="58"/>
                </a:cxn>
                <a:cxn ang="0">
                  <a:pos x="58" y="28"/>
                </a:cxn>
              </a:cxnLst>
              <a:rect l="0" t="0" r="r" b="b"/>
              <a:pathLst>
                <a:path w="58" h="58">
                  <a:moveTo>
                    <a:pt x="58" y="28"/>
                  </a:moveTo>
                  <a:lnTo>
                    <a:pt x="28" y="0"/>
                  </a:lnTo>
                  <a:lnTo>
                    <a:pt x="0" y="28"/>
                  </a:lnTo>
                  <a:lnTo>
                    <a:pt x="28" y="58"/>
                  </a:lnTo>
                  <a:lnTo>
                    <a:pt x="58" y="28"/>
                  </a:lnTo>
                  <a:close/>
                </a:path>
              </a:pathLst>
            </a:custGeom>
            <a:grpFill/>
            <a:ln w="9525">
              <a:solidFill>
                <a:schemeClr val="accent4"/>
              </a:solidFill>
              <a:round/>
              <a:headEnd/>
              <a:tailEnd/>
            </a:ln>
          </p:spPr>
          <p:txBody>
            <a:bodyPr/>
            <a:lstStyle/>
            <a:p>
              <a:pPr>
                <a:defRPr/>
              </a:pPr>
              <a:endParaRPr lang="en-GB" sz="1200" u="none" dirty="0">
                <a:latin typeface="+mj-lt"/>
              </a:endParaRPr>
            </a:p>
          </p:txBody>
        </p:sp>
        <p:sp>
          <p:nvSpPr>
            <p:cNvPr id="66" name="Freeform 85"/>
            <p:cNvSpPr>
              <a:spLocks/>
            </p:cNvSpPr>
            <p:nvPr/>
          </p:nvSpPr>
          <p:spPr bwMode="auto">
            <a:xfrm>
              <a:off x="1744663" y="3940175"/>
              <a:ext cx="92075" cy="92075"/>
            </a:xfrm>
            <a:custGeom>
              <a:avLst/>
              <a:gdLst/>
              <a:ahLst/>
              <a:cxnLst>
                <a:cxn ang="0">
                  <a:pos x="58" y="28"/>
                </a:cxn>
                <a:cxn ang="0">
                  <a:pos x="30" y="0"/>
                </a:cxn>
                <a:cxn ang="0">
                  <a:pos x="0" y="28"/>
                </a:cxn>
                <a:cxn ang="0">
                  <a:pos x="30" y="58"/>
                </a:cxn>
                <a:cxn ang="0">
                  <a:pos x="58" y="28"/>
                </a:cxn>
              </a:cxnLst>
              <a:rect l="0" t="0" r="r" b="b"/>
              <a:pathLst>
                <a:path w="58" h="58">
                  <a:moveTo>
                    <a:pt x="58" y="28"/>
                  </a:moveTo>
                  <a:lnTo>
                    <a:pt x="30" y="0"/>
                  </a:lnTo>
                  <a:lnTo>
                    <a:pt x="0" y="28"/>
                  </a:lnTo>
                  <a:lnTo>
                    <a:pt x="30" y="58"/>
                  </a:lnTo>
                  <a:lnTo>
                    <a:pt x="58" y="28"/>
                  </a:lnTo>
                  <a:close/>
                </a:path>
              </a:pathLst>
            </a:custGeom>
            <a:grpFill/>
            <a:ln w="9525">
              <a:solidFill>
                <a:schemeClr val="accent4"/>
              </a:solidFill>
              <a:round/>
              <a:headEnd/>
              <a:tailEnd/>
            </a:ln>
          </p:spPr>
          <p:txBody>
            <a:bodyPr/>
            <a:lstStyle/>
            <a:p>
              <a:pPr>
                <a:defRPr/>
              </a:pPr>
              <a:endParaRPr lang="en-GB" sz="1200" u="none" dirty="0">
                <a:latin typeface="+mj-lt"/>
              </a:endParaRPr>
            </a:p>
          </p:txBody>
        </p:sp>
        <p:sp>
          <p:nvSpPr>
            <p:cNvPr id="67" name="Freeform 86"/>
            <p:cNvSpPr>
              <a:spLocks/>
            </p:cNvSpPr>
            <p:nvPr/>
          </p:nvSpPr>
          <p:spPr bwMode="auto">
            <a:xfrm>
              <a:off x="1984375" y="4000500"/>
              <a:ext cx="92075" cy="88900"/>
            </a:xfrm>
            <a:custGeom>
              <a:avLst/>
              <a:gdLst/>
              <a:ahLst/>
              <a:cxnLst>
                <a:cxn ang="0">
                  <a:pos x="58" y="28"/>
                </a:cxn>
                <a:cxn ang="0">
                  <a:pos x="30" y="0"/>
                </a:cxn>
                <a:cxn ang="0">
                  <a:pos x="0" y="28"/>
                </a:cxn>
                <a:cxn ang="0">
                  <a:pos x="30" y="56"/>
                </a:cxn>
                <a:cxn ang="0">
                  <a:pos x="58" y="28"/>
                </a:cxn>
              </a:cxnLst>
              <a:rect l="0" t="0" r="r" b="b"/>
              <a:pathLst>
                <a:path w="58" h="56">
                  <a:moveTo>
                    <a:pt x="58" y="28"/>
                  </a:moveTo>
                  <a:lnTo>
                    <a:pt x="30" y="0"/>
                  </a:lnTo>
                  <a:lnTo>
                    <a:pt x="0" y="28"/>
                  </a:lnTo>
                  <a:lnTo>
                    <a:pt x="30" y="56"/>
                  </a:lnTo>
                  <a:lnTo>
                    <a:pt x="58" y="28"/>
                  </a:lnTo>
                  <a:close/>
                </a:path>
              </a:pathLst>
            </a:custGeom>
            <a:grpFill/>
            <a:ln w="9525">
              <a:solidFill>
                <a:schemeClr val="accent4"/>
              </a:solidFill>
              <a:round/>
              <a:headEnd/>
              <a:tailEnd/>
            </a:ln>
          </p:spPr>
          <p:txBody>
            <a:bodyPr/>
            <a:lstStyle/>
            <a:p>
              <a:pPr>
                <a:defRPr/>
              </a:pPr>
              <a:endParaRPr lang="en-GB" sz="1200" u="none" dirty="0">
                <a:latin typeface="+mj-lt"/>
              </a:endParaRPr>
            </a:p>
          </p:txBody>
        </p:sp>
        <p:sp>
          <p:nvSpPr>
            <p:cNvPr id="68" name="Freeform 87"/>
            <p:cNvSpPr>
              <a:spLocks/>
            </p:cNvSpPr>
            <p:nvPr/>
          </p:nvSpPr>
          <p:spPr bwMode="auto">
            <a:xfrm>
              <a:off x="2225675" y="3965575"/>
              <a:ext cx="92075" cy="92075"/>
            </a:xfrm>
            <a:custGeom>
              <a:avLst/>
              <a:gdLst/>
              <a:ahLst/>
              <a:cxnLst>
                <a:cxn ang="0">
                  <a:pos x="58" y="30"/>
                </a:cxn>
                <a:cxn ang="0">
                  <a:pos x="28" y="0"/>
                </a:cxn>
                <a:cxn ang="0">
                  <a:pos x="0" y="30"/>
                </a:cxn>
                <a:cxn ang="0">
                  <a:pos x="28" y="58"/>
                </a:cxn>
                <a:cxn ang="0">
                  <a:pos x="58" y="30"/>
                </a:cxn>
              </a:cxnLst>
              <a:rect l="0" t="0" r="r" b="b"/>
              <a:pathLst>
                <a:path w="58" h="58">
                  <a:moveTo>
                    <a:pt x="58" y="30"/>
                  </a:moveTo>
                  <a:lnTo>
                    <a:pt x="28" y="0"/>
                  </a:lnTo>
                  <a:lnTo>
                    <a:pt x="0" y="30"/>
                  </a:lnTo>
                  <a:lnTo>
                    <a:pt x="28" y="58"/>
                  </a:lnTo>
                  <a:lnTo>
                    <a:pt x="58" y="30"/>
                  </a:lnTo>
                  <a:close/>
                </a:path>
              </a:pathLst>
            </a:custGeom>
            <a:grpFill/>
            <a:ln w="9525">
              <a:solidFill>
                <a:schemeClr val="accent4"/>
              </a:solidFill>
              <a:round/>
              <a:headEnd/>
              <a:tailEnd/>
            </a:ln>
          </p:spPr>
          <p:txBody>
            <a:bodyPr/>
            <a:lstStyle/>
            <a:p>
              <a:pPr>
                <a:defRPr/>
              </a:pPr>
              <a:endParaRPr lang="en-GB" sz="1200" u="none" dirty="0">
                <a:latin typeface="+mj-lt"/>
              </a:endParaRPr>
            </a:p>
          </p:txBody>
        </p:sp>
        <p:sp>
          <p:nvSpPr>
            <p:cNvPr id="69" name="Freeform 88"/>
            <p:cNvSpPr>
              <a:spLocks/>
            </p:cNvSpPr>
            <p:nvPr/>
          </p:nvSpPr>
          <p:spPr bwMode="auto">
            <a:xfrm>
              <a:off x="2468563" y="4057650"/>
              <a:ext cx="92075" cy="92075"/>
            </a:xfrm>
            <a:custGeom>
              <a:avLst/>
              <a:gdLst/>
              <a:ahLst/>
              <a:cxnLst>
                <a:cxn ang="0">
                  <a:pos x="58" y="28"/>
                </a:cxn>
                <a:cxn ang="0">
                  <a:pos x="28" y="0"/>
                </a:cxn>
                <a:cxn ang="0">
                  <a:pos x="0" y="28"/>
                </a:cxn>
                <a:cxn ang="0">
                  <a:pos x="28" y="58"/>
                </a:cxn>
                <a:cxn ang="0">
                  <a:pos x="58" y="28"/>
                </a:cxn>
              </a:cxnLst>
              <a:rect l="0" t="0" r="r" b="b"/>
              <a:pathLst>
                <a:path w="58" h="58">
                  <a:moveTo>
                    <a:pt x="58" y="28"/>
                  </a:moveTo>
                  <a:lnTo>
                    <a:pt x="28" y="0"/>
                  </a:lnTo>
                  <a:lnTo>
                    <a:pt x="0" y="28"/>
                  </a:lnTo>
                  <a:lnTo>
                    <a:pt x="28" y="58"/>
                  </a:lnTo>
                  <a:lnTo>
                    <a:pt x="58" y="28"/>
                  </a:lnTo>
                  <a:close/>
                </a:path>
              </a:pathLst>
            </a:custGeom>
            <a:grpFill/>
            <a:ln w="9525">
              <a:solidFill>
                <a:schemeClr val="accent4"/>
              </a:solidFill>
              <a:round/>
              <a:headEnd/>
              <a:tailEnd/>
            </a:ln>
          </p:spPr>
          <p:txBody>
            <a:bodyPr/>
            <a:lstStyle/>
            <a:p>
              <a:pPr>
                <a:defRPr/>
              </a:pPr>
              <a:endParaRPr lang="en-GB" sz="1200" u="none" dirty="0">
                <a:latin typeface="+mj-lt"/>
              </a:endParaRPr>
            </a:p>
          </p:txBody>
        </p:sp>
        <p:sp>
          <p:nvSpPr>
            <p:cNvPr id="70" name="Freeform 89"/>
            <p:cNvSpPr>
              <a:spLocks/>
            </p:cNvSpPr>
            <p:nvPr/>
          </p:nvSpPr>
          <p:spPr bwMode="auto">
            <a:xfrm>
              <a:off x="2946400" y="4102100"/>
              <a:ext cx="92075" cy="92075"/>
            </a:xfrm>
            <a:custGeom>
              <a:avLst/>
              <a:gdLst/>
              <a:ahLst/>
              <a:cxnLst>
                <a:cxn ang="0">
                  <a:pos x="58" y="30"/>
                </a:cxn>
                <a:cxn ang="0">
                  <a:pos x="30" y="0"/>
                </a:cxn>
                <a:cxn ang="0">
                  <a:pos x="0" y="30"/>
                </a:cxn>
                <a:cxn ang="0">
                  <a:pos x="30" y="58"/>
                </a:cxn>
                <a:cxn ang="0">
                  <a:pos x="58" y="30"/>
                </a:cxn>
              </a:cxnLst>
              <a:rect l="0" t="0" r="r" b="b"/>
              <a:pathLst>
                <a:path w="58" h="58">
                  <a:moveTo>
                    <a:pt x="58" y="30"/>
                  </a:moveTo>
                  <a:lnTo>
                    <a:pt x="30" y="0"/>
                  </a:lnTo>
                  <a:lnTo>
                    <a:pt x="0" y="30"/>
                  </a:lnTo>
                  <a:lnTo>
                    <a:pt x="30" y="58"/>
                  </a:lnTo>
                  <a:lnTo>
                    <a:pt x="58" y="30"/>
                  </a:lnTo>
                  <a:close/>
                </a:path>
              </a:pathLst>
            </a:custGeom>
            <a:grpFill/>
            <a:ln w="9525">
              <a:solidFill>
                <a:schemeClr val="accent4"/>
              </a:solidFill>
              <a:round/>
              <a:headEnd/>
              <a:tailEnd/>
            </a:ln>
          </p:spPr>
          <p:txBody>
            <a:bodyPr/>
            <a:lstStyle/>
            <a:p>
              <a:pPr>
                <a:defRPr/>
              </a:pPr>
              <a:endParaRPr lang="en-GB" sz="1200" u="none" dirty="0">
                <a:latin typeface="+mj-lt"/>
              </a:endParaRPr>
            </a:p>
          </p:txBody>
        </p:sp>
        <p:sp>
          <p:nvSpPr>
            <p:cNvPr id="71" name="Freeform 90"/>
            <p:cNvSpPr>
              <a:spLocks/>
            </p:cNvSpPr>
            <p:nvPr/>
          </p:nvSpPr>
          <p:spPr bwMode="auto">
            <a:xfrm>
              <a:off x="3427413" y="4184650"/>
              <a:ext cx="92075" cy="92075"/>
            </a:xfrm>
            <a:custGeom>
              <a:avLst/>
              <a:gdLst/>
              <a:ahLst/>
              <a:cxnLst>
                <a:cxn ang="0">
                  <a:pos x="58" y="28"/>
                </a:cxn>
                <a:cxn ang="0">
                  <a:pos x="30" y="0"/>
                </a:cxn>
                <a:cxn ang="0">
                  <a:pos x="0" y="28"/>
                </a:cxn>
                <a:cxn ang="0">
                  <a:pos x="30" y="58"/>
                </a:cxn>
                <a:cxn ang="0">
                  <a:pos x="58" y="28"/>
                </a:cxn>
              </a:cxnLst>
              <a:rect l="0" t="0" r="r" b="b"/>
              <a:pathLst>
                <a:path w="58" h="58">
                  <a:moveTo>
                    <a:pt x="58" y="28"/>
                  </a:moveTo>
                  <a:lnTo>
                    <a:pt x="30" y="0"/>
                  </a:lnTo>
                  <a:lnTo>
                    <a:pt x="0" y="28"/>
                  </a:lnTo>
                  <a:lnTo>
                    <a:pt x="30" y="58"/>
                  </a:lnTo>
                  <a:lnTo>
                    <a:pt x="58" y="28"/>
                  </a:lnTo>
                  <a:close/>
                </a:path>
              </a:pathLst>
            </a:custGeom>
            <a:grpFill/>
            <a:ln w="9525">
              <a:solidFill>
                <a:schemeClr val="accent4"/>
              </a:solidFill>
              <a:round/>
              <a:headEnd/>
              <a:tailEnd/>
            </a:ln>
          </p:spPr>
          <p:txBody>
            <a:bodyPr/>
            <a:lstStyle/>
            <a:p>
              <a:pPr>
                <a:defRPr/>
              </a:pPr>
              <a:endParaRPr lang="en-GB" sz="1200" u="none" dirty="0">
                <a:latin typeface="+mj-lt"/>
              </a:endParaRPr>
            </a:p>
          </p:txBody>
        </p:sp>
        <p:sp>
          <p:nvSpPr>
            <p:cNvPr id="72" name="Freeform 91"/>
            <p:cNvSpPr>
              <a:spLocks/>
            </p:cNvSpPr>
            <p:nvPr/>
          </p:nvSpPr>
          <p:spPr bwMode="auto">
            <a:xfrm>
              <a:off x="3908425" y="4003675"/>
              <a:ext cx="88900" cy="92075"/>
            </a:xfrm>
            <a:custGeom>
              <a:avLst/>
              <a:gdLst/>
              <a:ahLst/>
              <a:cxnLst>
                <a:cxn ang="0">
                  <a:pos x="56" y="30"/>
                </a:cxn>
                <a:cxn ang="0">
                  <a:pos x="28" y="0"/>
                </a:cxn>
                <a:cxn ang="0">
                  <a:pos x="0" y="30"/>
                </a:cxn>
                <a:cxn ang="0">
                  <a:pos x="28" y="58"/>
                </a:cxn>
                <a:cxn ang="0">
                  <a:pos x="56" y="30"/>
                </a:cxn>
              </a:cxnLst>
              <a:rect l="0" t="0" r="r" b="b"/>
              <a:pathLst>
                <a:path w="56" h="58">
                  <a:moveTo>
                    <a:pt x="56" y="30"/>
                  </a:moveTo>
                  <a:lnTo>
                    <a:pt x="28" y="0"/>
                  </a:lnTo>
                  <a:lnTo>
                    <a:pt x="0" y="30"/>
                  </a:lnTo>
                  <a:lnTo>
                    <a:pt x="28" y="58"/>
                  </a:lnTo>
                  <a:lnTo>
                    <a:pt x="56" y="30"/>
                  </a:lnTo>
                  <a:close/>
                </a:path>
              </a:pathLst>
            </a:custGeom>
            <a:grpFill/>
            <a:ln w="9525">
              <a:solidFill>
                <a:schemeClr val="accent4"/>
              </a:solidFill>
              <a:round/>
              <a:headEnd/>
              <a:tailEnd/>
            </a:ln>
          </p:spPr>
          <p:txBody>
            <a:bodyPr/>
            <a:lstStyle/>
            <a:p>
              <a:pPr>
                <a:defRPr/>
              </a:pPr>
              <a:endParaRPr lang="en-GB" sz="1200" u="none" dirty="0">
                <a:latin typeface="+mj-lt"/>
              </a:endParaRPr>
            </a:p>
          </p:txBody>
        </p:sp>
        <p:sp>
          <p:nvSpPr>
            <p:cNvPr id="73" name="Freeform 92"/>
            <p:cNvSpPr>
              <a:spLocks/>
            </p:cNvSpPr>
            <p:nvPr/>
          </p:nvSpPr>
          <p:spPr bwMode="auto">
            <a:xfrm>
              <a:off x="4391025" y="3933825"/>
              <a:ext cx="90488" cy="92075"/>
            </a:xfrm>
            <a:custGeom>
              <a:avLst/>
              <a:gdLst/>
              <a:ahLst/>
              <a:cxnLst>
                <a:cxn ang="0">
                  <a:pos x="57" y="28"/>
                </a:cxn>
                <a:cxn ang="0">
                  <a:pos x="29" y="0"/>
                </a:cxn>
                <a:cxn ang="0">
                  <a:pos x="0" y="28"/>
                </a:cxn>
                <a:cxn ang="0">
                  <a:pos x="29" y="58"/>
                </a:cxn>
                <a:cxn ang="0">
                  <a:pos x="57" y="28"/>
                </a:cxn>
              </a:cxnLst>
              <a:rect l="0" t="0" r="r" b="b"/>
              <a:pathLst>
                <a:path w="57" h="58">
                  <a:moveTo>
                    <a:pt x="57" y="28"/>
                  </a:moveTo>
                  <a:lnTo>
                    <a:pt x="29" y="0"/>
                  </a:lnTo>
                  <a:lnTo>
                    <a:pt x="0" y="28"/>
                  </a:lnTo>
                  <a:lnTo>
                    <a:pt x="29" y="58"/>
                  </a:lnTo>
                  <a:lnTo>
                    <a:pt x="57" y="28"/>
                  </a:lnTo>
                  <a:close/>
                </a:path>
              </a:pathLst>
            </a:custGeom>
            <a:grpFill/>
            <a:ln w="9525">
              <a:solidFill>
                <a:schemeClr val="accent4"/>
              </a:solidFill>
              <a:round/>
              <a:headEnd/>
              <a:tailEnd/>
            </a:ln>
          </p:spPr>
          <p:txBody>
            <a:bodyPr/>
            <a:lstStyle/>
            <a:p>
              <a:pPr>
                <a:defRPr/>
              </a:pPr>
              <a:endParaRPr lang="en-GB" sz="1200" u="none" dirty="0">
                <a:latin typeface="+mj-lt"/>
              </a:endParaRPr>
            </a:p>
          </p:txBody>
        </p:sp>
      </p:grpSp>
      <p:sp>
        <p:nvSpPr>
          <p:cNvPr id="74" name="Freeform 143"/>
          <p:cNvSpPr>
            <a:spLocks/>
          </p:cNvSpPr>
          <p:nvPr/>
        </p:nvSpPr>
        <p:spPr bwMode="auto">
          <a:xfrm>
            <a:off x="1822376" y="2478715"/>
            <a:ext cx="5571339" cy="891519"/>
          </a:xfrm>
          <a:custGeom>
            <a:avLst/>
            <a:gdLst>
              <a:gd name="T0" fmla="*/ 0 w 2119"/>
              <a:gd name="T1" fmla="*/ 0 h 486"/>
              <a:gd name="T2" fmla="*/ 2147483647 w 2119"/>
              <a:gd name="T3" fmla="*/ 2147483647 h 486"/>
              <a:gd name="T4" fmla="*/ 2147483647 w 2119"/>
              <a:gd name="T5" fmla="*/ 2147483647 h 486"/>
              <a:gd name="T6" fmla="*/ 2147483647 w 2119"/>
              <a:gd name="T7" fmla="*/ 2147483647 h 486"/>
              <a:gd name="T8" fmla="*/ 2147483647 w 2119"/>
              <a:gd name="T9" fmla="*/ 2147483647 h 486"/>
              <a:gd name="T10" fmla="*/ 2147483647 w 2119"/>
              <a:gd name="T11" fmla="*/ 2147483647 h 486"/>
              <a:gd name="T12" fmla="*/ 2147483647 w 2119"/>
              <a:gd name="T13" fmla="*/ 2147483647 h 486"/>
              <a:gd name="T14" fmla="*/ 2147483647 w 2119"/>
              <a:gd name="T15" fmla="*/ 2147483647 h 486"/>
              <a:gd name="T16" fmla="*/ 2147483647 w 2119"/>
              <a:gd name="T17" fmla="*/ 2147483647 h 486"/>
              <a:gd name="T18" fmla="*/ 2147483647 w 2119"/>
              <a:gd name="T19" fmla="*/ 2147483647 h 4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9"/>
              <a:gd name="T31" fmla="*/ 0 h 486"/>
              <a:gd name="T32" fmla="*/ 2119 w 2119"/>
              <a:gd name="T33" fmla="*/ 486 h 4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9" h="486">
                <a:moveTo>
                  <a:pt x="0" y="0"/>
                </a:moveTo>
                <a:lnTo>
                  <a:pt x="299" y="111"/>
                </a:lnTo>
                <a:lnTo>
                  <a:pt x="453" y="341"/>
                </a:lnTo>
                <a:lnTo>
                  <a:pt x="604" y="425"/>
                </a:lnTo>
                <a:lnTo>
                  <a:pt x="754" y="480"/>
                </a:lnTo>
                <a:lnTo>
                  <a:pt x="907" y="387"/>
                </a:lnTo>
                <a:lnTo>
                  <a:pt x="1210" y="449"/>
                </a:lnTo>
                <a:lnTo>
                  <a:pt x="1513" y="486"/>
                </a:lnTo>
                <a:lnTo>
                  <a:pt x="1814" y="395"/>
                </a:lnTo>
                <a:lnTo>
                  <a:pt x="2119" y="375"/>
                </a:ln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grpSp>
        <p:nvGrpSpPr>
          <p:cNvPr id="75" name="Group 230"/>
          <p:cNvGrpSpPr/>
          <p:nvPr/>
        </p:nvGrpSpPr>
        <p:grpSpPr>
          <a:xfrm>
            <a:off x="1754369" y="2556018"/>
            <a:ext cx="5702802" cy="1016258"/>
            <a:chOff x="1031875" y="3086100"/>
            <a:chExt cx="3443288" cy="879475"/>
          </a:xfrm>
          <a:solidFill>
            <a:schemeClr val="accent2"/>
          </a:solidFill>
        </p:grpSpPr>
        <p:sp>
          <p:nvSpPr>
            <p:cNvPr id="76" name="Freeform 64"/>
            <p:cNvSpPr>
              <a:spLocks/>
            </p:cNvSpPr>
            <p:nvPr/>
          </p:nvSpPr>
          <p:spPr bwMode="auto">
            <a:xfrm>
              <a:off x="1509713" y="3149600"/>
              <a:ext cx="79375" cy="65088"/>
            </a:xfrm>
            <a:custGeom>
              <a:avLst/>
              <a:gdLst/>
              <a:ahLst/>
              <a:cxnLst>
                <a:cxn ang="0">
                  <a:pos x="0" y="41"/>
                </a:cxn>
                <a:cxn ang="0">
                  <a:pos x="24" y="0"/>
                </a:cxn>
                <a:cxn ang="0">
                  <a:pos x="50" y="41"/>
                </a:cxn>
                <a:cxn ang="0">
                  <a:pos x="0" y="41"/>
                </a:cxn>
              </a:cxnLst>
              <a:rect l="0" t="0" r="r" b="b"/>
              <a:pathLst>
                <a:path w="50" h="41">
                  <a:moveTo>
                    <a:pt x="0" y="41"/>
                  </a:moveTo>
                  <a:lnTo>
                    <a:pt x="24" y="0"/>
                  </a:lnTo>
                  <a:lnTo>
                    <a:pt x="50" y="41"/>
                  </a:lnTo>
                  <a:lnTo>
                    <a:pt x="0" y="41"/>
                  </a:lnTo>
                  <a:close/>
                </a:path>
              </a:pathLst>
            </a:custGeom>
            <a:grpFill/>
            <a:ln w="9525">
              <a:solidFill>
                <a:schemeClr val="accent2"/>
              </a:solidFill>
              <a:round/>
              <a:headEnd/>
              <a:tailEnd/>
            </a:ln>
          </p:spPr>
          <p:txBody>
            <a:bodyPr/>
            <a:lstStyle/>
            <a:p>
              <a:pPr>
                <a:defRPr/>
              </a:pPr>
              <a:endParaRPr lang="en-GB" sz="1200" u="none" dirty="0">
                <a:latin typeface="+mj-lt"/>
              </a:endParaRPr>
            </a:p>
          </p:txBody>
        </p:sp>
        <p:sp>
          <p:nvSpPr>
            <p:cNvPr id="77" name="Freeform 65"/>
            <p:cNvSpPr>
              <a:spLocks/>
            </p:cNvSpPr>
            <p:nvPr/>
          </p:nvSpPr>
          <p:spPr bwMode="auto">
            <a:xfrm>
              <a:off x="1754188" y="3713162"/>
              <a:ext cx="79375" cy="65088"/>
            </a:xfrm>
            <a:custGeom>
              <a:avLst/>
              <a:gdLst/>
              <a:ahLst/>
              <a:cxnLst>
                <a:cxn ang="0">
                  <a:pos x="0" y="41"/>
                </a:cxn>
                <a:cxn ang="0">
                  <a:pos x="24" y="0"/>
                </a:cxn>
                <a:cxn ang="0">
                  <a:pos x="50" y="41"/>
                </a:cxn>
                <a:cxn ang="0">
                  <a:pos x="0" y="41"/>
                </a:cxn>
              </a:cxnLst>
              <a:rect l="0" t="0" r="r" b="b"/>
              <a:pathLst>
                <a:path w="50" h="41">
                  <a:moveTo>
                    <a:pt x="0" y="41"/>
                  </a:moveTo>
                  <a:lnTo>
                    <a:pt x="24" y="0"/>
                  </a:lnTo>
                  <a:lnTo>
                    <a:pt x="50" y="41"/>
                  </a:lnTo>
                  <a:lnTo>
                    <a:pt x="0" y="41"/>
                  </a:lnTo>
                  <a:close/>
                </a:path>
              </a:pathLst>
            </a:custGeom>
            <a:grpFill/>
            <a:ln w="9525">
              <a:solidFill>
                <a:schemeClr val="accent2"/>
              </a:solidFill>
              <a:round/>
              <a:headEnd/>
              <a:tailEnd/>
            </a:ln>
          </p:spPr>
          <p:txBody>
            <a:bodyPr/>
            <a:lstStyle/>
            <a:p>
              <a:pPr>
                <a:defRPr/>
              </a:pPr>
              <a:endParaRPr lang="en-GB" sz="1200" u="none" dirty="0">
                <a:latin typeface="+mj-lt"/>
              </a:endParaRPr>
            </a:p>
          </p:txBody>
        </p:sp>
        <p:sp>
          <p:nvSpPr>
            <p:cNvPr id="78" name="Freeform 66"/>
            <p:cNvSpPr>
              <a:spLocks/>
            </p:cNvSpPr>
            <p:nvPr/>
          </p:nvSpPr>
          <p:spPr bwMode="auto">
            <a:xfrm>
              <a:off x="1990725" y="3841750"/>
              <a:ext cx="79375" cy="66675"/>
            </a:xfrm>
            <a:custGeom>
              <a:avLst/>
              <a:gdLst/>
              <a:ahLst/>
              <a:cxnLst>
                <a:cxn ang="0">
                  <a:pos x="0" y="42"/>
                </a:cxn>
                <a:cxn ang="0">
                  <a:pos x="26" y="0"/>
                </a:cxn>
                <a:cxn ang="0">
                  <a:pos x="50" y="42"/>
                </a:cxn>
                <a:cxn ang="0">
                  <a:pos x="0" y="42"/>
                </a:cxn>
              </a:cxnLst>
              <a:rect l="0" t="0" r="r" b="b"/>
              <a:pathLst>
                <a:path w="50" h="42">
                  <a:moveTo>
                    <a:pt x="0" y="42"/>
                  </a:moveTo>
                  <a:lnTo>
                    <a:pt x="26" y="0"/>
                  </a:lnTo>
                  <a:lnTo>
                    <a:pt x="50" y="42"/>
                  </a:lnTo>
                  <a:lnTo>
                    <a:pt x="0" y="42"/>
                  </a:lnTo>
                  <a:close/>
                </a:path>
              </a:pathLst>
            </a:custGeom>
            <a:grpFill/>
            <a:ln w="9525">
              <a:solidFill>
                <a:schemeClr val="accent2"/>
              </a:solidFill>
              <a:round/>
              <a:headEnd/>
              <a:tailEnd/>
            </a:ln>
          </p:spPr>
          <p:txBody>
            <a:bodyPr/>
            <a:lstStyle/>
            <a:p>
              <a:pPr>
                <a:defRPr/>
              </a:pPr>
              <a:endParaRPr lang="en-GB" sz="1200" u="none" dirty="0">
                <a:latin typeface="+mj-lt"/>
              </a:endParaRPr>
            </a:p>
          </p:txBody>
        </p:sp>
        <p:sp>
          <p:nvSpPr>
            <p:cNvPr id="79" name="Freeform 67"/>
            <p:cNvSpPr>
              <a:spLocks/>
            </p:cNvSpPr>
            <p:nvPr/>
          </p:nvSpPr>
          <p:spPr bwMode="auto">
            <a:xfrm>
              <a:off x="2232025" y="3806825"/>
              <a:ext cx="79375" cy="69850"/>
            </a:xfrm>
            <a:custGeom>
              <a:avLst/>
              <a:gdLst/>
              <a:ahLst/>
              <a:cxnLst>
                <a:cxn ang="0">
                  <a:pos x="0" y="44"/>
                </a:cxn>
                <a:cxn ang="0">
                  <a:pos x="24" y="0"/>
                </a:cxn>
                <a:cxn ang="0">
                  <a:pos x="50" y="44"/>
                </a:cxn>
                <a:cxn ang="0">
                  <a:pos x="0" y="44"/>
                </a:cxn>
              </a:cxnLst>
              <a:rect l="0" t="0" r="r" b="b"/>
              <a:pathLst>
                <a:path w="50" h="44">
                  <a:moveTo>
                    <a:pt x="0" y="44"/>
                  </a:moveTo>
                  <a:lnTo>
                    <a:pt x="24" y="0"/>
                  </a:lnTo>
                  <a:lnTo>
                    <a:pt x="50" y="44"/>
                  </a:lnTo>
                  <a:lnTo>
                    <a:pt x="0" y="44"/>
                  </a:lnTo>
                  <a:close/>
                </a:path>
              </a:pathLst>
            </a:custGeom>
            <a:grpFill/>
            <a:ln w="9525">
              <a:solidFill>
                <a:schemeClr val="accent2"/>
              </a:solidFill>
              <a:round/>
              <a:headEnd/>
              <a:tailEnd/>
            </a:ln>
          </p:spPr>
          <p:txBody>
            <a:bodyPr/>
            <a:lstStyle/>
            <a:p>
              <a:pPr>
                <a:defRPr/>
              </a:pPr>
              <a:endParaRPr lang="en-GB" sz="1200" u="none" dirty="0">
                <a:latin typeface="+mj-lt"/>
              </a:endParaRPr>
            </a:p>
          </p:txBody>
        </p:sp>
        <p:sp>
          <p:nvSpPr>
            <p:cNvPr id="80" name="Freeform 68"/>
            <p:cNvSpPr>
              <a:spLocks/>
            </p:cNvSpPr>
            <p:nvPr/>
          </p:nvSpPr>
          <p:spPr bwMode="auto">
            <a:xfrm>
              <a:off x="2474913" y="3898900"/>
              <a:ext cx="79375" cy="66675"/>
            </a:xfrm>
            <a:custGeom>
              <a:avLst/>
              <a:gdLst/>
              <a:ahLst/>
              <a:cxnLst>
                <a:cxn ang="0">
                  <a:pos x="0" y="42"/>
                </a:cxn>
                <a:cxn ang="0">
                  <a:pos x="24" y="0"/>
                </a:cxn>
                <a:cxn ang="0">
                  <a:pos x="50" y="42"/>
                </a:cxn>
                <a:cxn ang="0">
                  <a:pos x="0" y="42"/>
                </a:cxn>
              </a:cxnLst>
              <a:rect l="0" t="0" r="r" b="b"/>
              <a:pathLst>
                <a:path w="50" h="42">
                  <a:moveTo>
                    <a:pt x="0" y="42"/>
                  </a:moveTo>
                  <a:lnTo>
                    <a:pt x="24" y="0"/>
                  </a:lnTo>
                  <a:lnTo>
                    <a:pt x="50" y="42"/>
                  </a:lnTo>
                  <a:lnTo>
                    <a:pt x="0" y="42"/>
                  </a:lnTo>
                  <a:close/>
                </a:path>
              </a:pathLst>
            </a:custGeom>
            <a:grpFill/>
            <a:ln w="9525">
              <a:solidFill>
                <a:schemeClr val="accent2"/>
              </a:solidFill>
              <a:round/>
              <a:headEnd/>
              <a:tailEnd/>
            </a:ln>
          </p:spPr>
          <p:txBody>
            <a:bodyPr/>
            <a:lstStyle/>
            <a:p>
              <a:pPr>
                <a:defRPr/>
              </a:pPr>
              <a:endParaRPr lang="en-GB" sz="1200" u="none" dirty="0">
                <a:latin typeface="+mj-lt"/>
              </a:endParaRPr>
            </a:p>
          </p:txBody>
        </p:sp>
        <p:sp>
          <p:nvSpPr>
            <p:cNvPr id="81" name="Freeform 69"/>
            <p:cNvSpPr>
              <a:spLocks/>
            </p:cNvSpPr>
            <p:nvPr/>
          </p:nvSpPr>
          <p:spPr bwMode="auto">
            <a:xfrm>
              <a:off x="2952750" y="3886200"/>
              <a:ext cx="79375" cy="69850"/>
            </a:xfrm>
            <a:custGeom>
              <a:avLst/>
              <a:gdLst/>
              <a:ahLst/>
              <a:cxnLst>
                <a:cxn ang="0">
                  <a:pos x="0" y="44"/>
                </a:cxn>
                <a:cxn ang="0">
                  <a:pos x="26" y="0"/>
                </a:cxn>
                <a:cxn ang="0">
                  <a:pos x="50" y="44"/>
                </a:cxn>
                <a:cxn ang="0">
                  <a:pos x="0" y="44"/>
                </a:cxn>
              </a:cxnLst>
              <a:rect l="0" t="0" r="r" b="b"/>
              <a:pathLst>
                <a:path w="50" h="44">
                  <a:moveTo>
                    <a:pt x="0" y="44"/>
                  </a:moveTo>
                  <a:lnTo>
                    <a:pt x="26" y="0"/>
                  </a:lnTo>
                  <a:lnTo>
                    <a:pt x="50" y="44"/>
                  </a:lnTo>
                  <a:lnTo>
                    <a:pt x="0" y="44"/>
                  </a:lnTo>
                  <a:close/>
                </a:path>
              </a:pathLst>
            </a:custGeom>
            <a:grpFill/>
            <a:ln w="9525">
              <a:solidFill>
                <a:schemeClr val="accent2"/>
              </a:solidFill>
              <a:round/>
              <a:headEnd/>
              <a:tailEnd/>
            </a:ln>
          </p:spPr>
          <p:txBody>
            <a:bodyPr/>
            <a:lstStyle/>
            <a:p>
              <a:pPr>
                <a:defRPr/>
              </a:pPr>
              <a:endParaRPr lang="en-GB" sz="1200" u="none" dirty="0">
                <a:latin typeface="+mj-lt"/>
              </a:endParaRPr>
            </a:p>
          </p:txBody>
        </p:sp>
        <p:sp>
          <p:nvSpPr>
            <p:cNvPr id="82" name="Freeform 70"/>
            <p:cNvSpPr>
              <a:spLocks/>
            </p:cNvSpPr>
            <p:nvPr/>
          </p:nvSpPr>
          <p:spPr bwMode="auto">
            <a:xfrm>
              <a:off x="3433763" y="3851275"/>
              <a:ext cx="79375" cy="69850"/>
            </a:xfrm>
            <a:custGeom>
              <a:avLst/>
              <a:gdLst/>
              <a:ahLst/>
              <a:cxnLst>
                <a:cxn ang="0">
                  <a:pos x="0" y="44"/>
                </a:cxn>
                <a:cxn ang="0">
                  <a:pos x="26" y="0"/>
                </a:cxn>
                <a:cxn ang="0">
                  <a:pos x="50" y="44"/>
                </a:cxn>
                <a:cxn ang="0">
                  <a:pos x="0" y="44"/>
                </a:cxn>
              </a:cxnLst>
              <a:rect l="0" t="0" r="r" b="b"/>
              <a:pathLst>
                <a:path w="50" h="44">
                  <a:moveTo>
                    <a:pt x="0" y="44"/>
                  </a:moveTo>
                  <a:lnTo>
                    <a:pt x="26" y="0"/>
                  </a:lnTo>
                  <a:lnTo>
                    <a:pt x="50" y="44"/>
                  </a:lnTo>
                  <a:lnTo>
                    <a:pt x="0" y="44"/>
                  </a:lnTo>
                  <a:close/>
                </a:path>
              </a:pathLst>
            </a:custGeom>
            <a:grpFill/>
            <a:ln w="9525">
              <a:solidFill>
                <a:schemeClr val="accent2"/>
              </a:solidFill>
              <a:round/>
              <a:headEnd/>
              <a:tailEnd/>
            </a:ln>
          </p:spPr>
          <p:txBody>
            <a:bodyPr/>
            <a:lstStyle/>
            <a:p>
              <a:pPr>
                <a:defRPr/>
              </a:pPr>
              <a:endParaRPr lang="en-GB" sz="1200" u="none" dirty="0">
                <a:latin typeface="+mj-lt"/>
              </a:endParaRPr>
            </a:p>
          </p:txBody>
        </p:sp>
        <p:sp>
          <p:nvSpPr>
            <p:cNvPr id="83" name="Freeform 71"/>
            <p:cNvSpPr>
              <a:spLocks/>
            </p:cNvSpPr>
            <p:nvPr/>
          </p:nvSpPr>
          <p:spPr bwMode="auto">
            <a:xfrm>
              <a:off x="3917950" y="3725862"/>
              <a:ext cx="79375" cy="65088"/>
            </a:xfrm>
            <a:custGeom>
              <a:avLst/>
              <a:gdLst/>
              <a:ahLst/>
              <a:cxnLst>
                <a:cxn ang="0">
                  <a:pos x="0" y="41"/>
                </a:cxn>
                <a:cxn ang="0">
                  <a:pos x="24" y="0"/>
                </a:cxn>
                <a:cxn ang="0">
                  <a:pos x="50" y="41"/>
                </a:cxn>
                <a:cxn ang="0">
                  <a:pos x="0" y="41"/>
                </a:cxn>
              </a:cxnLst>
              <a:rect l="0" t="0" r="r" b="b"/>
              <a:pathLst>
                <a:path w="50" h="41">
                  <a:moveTo>
                    <a:pt x="0" y="41"/>
                  </a:moveTo>
                  <a:lnTo>
                    <a:pt x="24" y="0"/>
                  </a:lnTo>
                  <a:lnTo>
                    <a:pt x="50" y="41"/>
                  </a:lnTo>
                  <a:lnTo>
                    <a:pt x="0" y="41"/>
                  </a:lnTo>
                  <a:close/>
                </a:path>
              </a:pathLst>
            </a:custGeom>
            <a:grpFill/>
            <a:ln w="9525">
              <a:solidFill>
                <a:schemeClr val="accent2"/>
              </a:solidFill>
              <a:round/>
              <a:headEnd/>
              <a:tailEnd/>
            </a:ln>
          </p:spPr>
          <p:txBody>
            <a:bodyPr/>
            <a:lstStyle/>
            <a:p>
              <a:pPr>
                <a:defRPr/>
              </a:pPr>
              <a:endParaRPr lang="en-GB" sz="1200" u="none" dirty="0">
                <a:latin typeface="+mj-lt"/>
              </a:endParaRPr>
            </a:p>
          </p:txBody>
        </p:sp>
        <p:sp>
          <p:nvSpPr>
            <p:cNvPr id="84" name="Freeform 72"/>
            <p:cNvSpPr>
              <a:spLocks/>
            </p:cNvSpPr>
            <p:nvPr/>
          </p:nvSpPr>
          <p:spPr bwMode="auto">
            <a:xfrm>
              <a:off x="4397375" y="3656012"/>
              <a:ext cx="77788" cy="69850"/>
            </a:xfrm>
            <a:custGeom>
              <a:avLst/>
              <a:gdLst/>
              <a:ahLst/>
              <a:cxnLst>
                <a:cxn ang="0">
                  <a:pos x="0" y="44"/>
                </a:cxn>
                <a:cxn ang="0">
                  <a:pos x="25" y="0"/>
                </a:cxn>
                <a:cxn ang="0">
                  <a:pos x="49" y="44"/>
                </a:cxn>
                <a:cxn ang="0">
                  <a:pos x="0" y="44"/>
                </a:cxn>
              </a:cxnLst>
              <a:rect l="0" t="0" r="r" b="b"/>
              <a:pathLst>
                <a:path w="49" h="44">
                  <a:moveTo>
                    <a:pt x="0" y="44"/>
                  </a:moveTo>
                  <a:lnTo>
                    <a:pt x="25" y="0"/>
                  </a:lnTo>
                  <a:lnTo>
                    <a:pt x="49" y="44"/>
                  </a:lnTo>
                  <a:lnTo>
                    <a:pt x="0" y="44"/>
                  </a:lnTo>
                  <a:close/>
                </a:path>
              </a:pathLst>
            </a:custGeom>
            <a:grpFill/>
            <a:ln w="9525">
              <a:solidFill>
                <a:schemeClr val="accent2"/>
              </a:solidFill>
              <a:round/>
              <a:headEnd/>
              <a:tailEnd/>
            </a:ln>
          </p:spPr>
          <p:txBody>
            <a:bodyPr/>
            <a:lstStyle/>
            <a:p>
              <a:pPr>
                <a:defRPr/>
              </a:pPr>
              <a:endParaRPr lang="en-GB" sz="1200" u="none" dirty="0">
                <a:latin typeface="+mj-lt"/>
              </a:endParaRPr>
            </a:p>
          </p:txBody>
        </p:sp>
        <p:sp>
          <p:nvSpPr>
            <p:cNvPr id="85" name="Freeform 144"/>
            <p:cNvSpPr>
              <a:spLocks/>
            </p:cNvSpPr>
            <p:nvPr/>
          </p:nvSpPr>
          <p:spPr bwMode="auto">
            <a:xfrm>
              <a:off x="1031875" y="3086100"/>
              <a:ext cx="79375" cy="66675"/>
            </a:xfrm>
            <a:custGeom>
              <a:avLst/>
              <a:gdLst/>
              <a:ahLst/>
              <a:cxnLst>
                <a:cxn ang="0">
                  <a:pos x="0" y="42"/>
                </a:cxn>
                <a:cxn ang="0">
                  <a:pos x="26" y="0"/>
                </a:cxn>
                <a:cxn ang="0">
                  <a:pos x="50" y="42"/>
                </a:cxn>
                <a:cxn ang="0">
                  <a:pos x="0" y="42"/>
                </a:cxn>
              </a:cxnLst>
              <a:rect l="0" t="0" r="r" b="b"/>
              <a:pathLst>
                <a:path w="50" h="42">
                  <a:moveTo>
                    <a:pt x="0" y="42"/>
                  </a:moveTo>
                  <a:lnTo>
                    <a:pt x="26" y="0"/>
                  </a:lnTo>
                  <a:lnTo>
                    <a:pt x="50" y="42"/>
                  </a:lnTo>
                  <a:lnTo>
                    <a:pt x="0" y="42"/>
                  </a:lnTo>
                  <a:close/>
                </a:path>
              </a:pathLst>
            </a:custGeom>
            <a:grpFill/>
            <a:ln w="9525">
              <a:solidFill>
                <a:schemeClr val="accent2"/>
              </a:solidFill>
              <a:round/>
              <a:headEnd/>
              <a:tailEnd/>
            </a:ln>
          </p:spPr>
          <p:txBody>
            <a:bodyPr/>
            <a:lstStyle/>
            <a:p>
              <a:pPr>
                <a:defRPr/>
              </a:pPr>
              <a:endParaRPr lang="en-GB" sz="1200" u="none" dirty="0">
                <a:latin typeface="+mj-lt"/>
              </a:endParaRPr>
            </a:p>
          </p:txBody>
        </p:sp>
      </p:grpSp>
      <p:sp>
        <p:nvSpPr>
          <p:cNvPr id="86" name="Freeform 145"/>
          <p:cNvSpPr>
            <a:spLocks/>
          </p:cNvSpPr>
          <p:nvPr/>
        </p:nvSpPr>
        <p:spPr bwMode="auto">
          <a:xfrm>
            <a:off x="1822376" y="2592447"/>
            <a:ext cx="5571339" cy="950220"/>
          </a:xfrm>
          <a:custGeom>
            <a:avLst/>
            <a:gdLst>
              <a:gd name="T0" fmla="*/ 0 w 2119"/>
              <a:gd name="T1" fmla="*/ 0 h 518"/>
              <a:gd name="T2" fmla="*/ 2147483647 w 2119"/>
              <a:gd name="T3" fmla="*/ 2147483647 h 518"/>
              <a:gd name="T4" fmla="*/ 2147483647 w 2119"/>
              <a:gd name="T5" fmla="*/ 2147483647 h 518"/>
              <a:gd name="T6" fmla="*/ 2147483647 w 2119"/>
              <a:gd name="T7" fmla="*/ 2147483647 h 518"/>
              <a:gd name="T8" fmla="*/ 2147483647 w 2119"/>
              <a:gd name="T9" fmla="*/ 2147483647 h 518"/>
              <a:gd name="T10" fmla="*/ 2147483647 w 2119"/>
              <a:gd name="T11" fmla="*/ 2147483647 h 518"/>
              <a:gd name="T12" fmla="*/ 2147483647 w 2119"/>
              <a:gd name="T13" fmla="*/ 2147483647 h 518"/>
              <a:gd name="T14" fmla="*/ 2147483647 w 2119"/>
              <a:gd name="T15" fmla="*/ 2147483647 h 518"/>
              <a:gd name="T16" fmla="*/ 2147483647 w 2119"/>
              <a:gd name="T17" fmla="*/ 2147483647 h 518"/>
              <a:gd name="T18" fmla="*/ 2147483647 w 2119"/>
              <a:gd name="T19" fmla="*/ 2147483647 h 5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9"/>
              <a:gd name="T31" fmla="*/ 0 h 518"/>
              <a:gd name="T32" fmla="*/ 2119 w 2119"/>
              <a:gd name="T33" fmla="*/ 518 h 5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9" h="518">
                <a:moveTo>
                  <a:pt x="0" y="0"/>
                </a:moveTo>
                <a:lnTo>
                  <a:pt x="299" y="41"/>
                </a:lnTo>
                <a:lnTo>
                  <a:pt x="453" y="404"/>
                </a:lnTo>
                <a:lnTo>
                  <a:pt x="608" y="486"/>
                </a:lnTo>
                <a:lnTo>
                  <a:pt x="754" y="462"/>
                </a:lnTo>
                <a:lnTo>
                  <a:pt x="907" y="518"/>
                </a:lnTo>
                <a:lnTo>
                  <a:pt x="1210" y="514"/>
                </a:lnTo>
                <a:lnTo>
                  <a:pt x="1513" y="484"/>
                </a:lnTo>
                <a:lnTo>
                  <a:pt x="1816" y="414"/>
                </a:lnTo>
                <a:lnTo>
                  <a:pt x="2119" y="363"/>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sp>
        <p:nvSpPr>
          <p:cNvPr id="87" name="Freeform 146"/>
          <p:cNvSpPr>
            <a:spLocks/>
          </p:cNvSpPr>
          <p:nvPr/>
        </p:nvSpPr>
        <p:spPr bwMode="auto">
          <a:xfrm>
            <a:off x="1822376" y="2788728"/>
            <a:ext cx="5571339" cy="1087800"/>
          </a:xfrm>
          <a:custGeom>
            <a:avLst/>
            <a:gdLst>
              <a:gd name="T0" fmla="*/ 0 w 2119"/>
              <a:gd name="T1" fmla="*/ 0 h 593"/>
              <a:gd name="T2" fmla="*/ 2147483647 w 2119"/>
              <a:gd name="T3" fmla="*/ 0 h 593"/>
              <a:gd name="T4" fmla="*/ 2147483647 w 2119"/>
              <a:gd name="T5" fmla="*/ 2147483647 h 593"/>
              <a:gd name="T6" fmla="*/ 2147483647 w 2119"/>
              <a:gd name="T7" fmla="*/ 2147483647 h 593"/>
              <a:gd name="T8" fmla="*/ 2147483647 w 2119"/>
              <a:gd name="T9" fmla="*/ 2147483647 h 593"/>
              <a:gd name="T10" fmla="*/ 2147483647 w 2119"/>
              <a:gd name="T11" fmla="*/ 2147483647 h 593"/>
              <a:gd name="T12" fmla="*/ 2147483647 w 2119"/>
              <a:gd name="T13" fmla="*/ 2147483647 h 593"/>
              <a:gd name="T14" fmla="*/ 2147483647 w 2119"/>
              <a:gd name="T15" fmla="*/ 2147483647 h 593"/>
              <a:gd name="T16" fmla="*/ 2147483647 w 2119"/>
              <a:gd name="T17" fmla="*/ 2147483647 h 593"/>
              <a:gd name="T18" fmla="*/ 2147483647 w 2119"/>
              <a:gd name="T19" fmla="*/ 2147483647 h 5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9"/>
              <a:gd name="T31" fmla="*/ 0 h 593"/>
              <a:gd name="T32" fmla="*/ 2119 w 2119"/>
              <a:gd name="T33" fmla="*/ 593 h 5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9" h="593">
                <a:moveTo>
                  <a:pt x="0" y="0"/>
                </a:moveTo>
                <a:lnTo>
                  <a:pt x="305" y="0"/>
                </a:lnTo>
                <a:lnTo>
                  <a:pt x="453" y="445"/>
                </a:lnTo>
                <a:lnTo>
                  <a:pt x="604" y="477"/>
                </a:lnTo>
                <a:lnTo>
                  <a:pt x="754" y="453"/>
                </a:lnTo>
                <a:lnTo>
                  <a:pt x="907" y="513"/>
                </a:lnTo>
                <a:lnTo>
                  <a:pt x="1210" y="543"/>
                </a:lnTo>
                <a:lnTo>
                  <a:pt x="1513" y="593"/>
                </a:lnTo>
                <a:lnTo>
                  <a:pt x="1814" y="481"/>
                </a:lnTo>
                <a:lnTo>
                  <a:pt x="2119" y="435"/>
                </a:ln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sp>
        <p:nvSpPr>
          <p:cNvPr id="88" name="Freeform 147"/>
          <p:cNvSpPr>
            <a:spLocks/>
          </p:cNvSpPr>
          <p:nvPr/>
        </p:nvSpPr>
        <p:spPr bwMode="auto">
          <a:xfrm>
            <a:off x="1822376" y="2647479"/>
            <a:ext cx="5571339" cy="1045609"/>
          </a:xfrm>
          <a:custGeom>
            <a:avLst/>
            <a:gdLst/>
            <a:ahLst/>
            <a:cxnLst>
              <a:cxn ang="0">
                <a:pos x="0" y="0"/>
              </a:cxn>
              <a:cxn ang="0">
                <a:pos x="299" y="55"/>
              </a:cxn>
              <a:cxn ang="0">
                <a:pos x="453" y="203"/>
              </a:cxn>
              <a:cxn ang="0">
                <a:pos x="604" y="303"/>
              </a:cxn>
              <a:cxn ang="0">
                <a:pos x="754" y="404"/>
              </a:cxn>
              <a:cxn ang="0">
                <a:pos x="907" y="468"/>
              </a:cxn>
              <a:cxn ang="0">
                <a:pos x="1210" y="428"/>
              </a:cxn>
              <a:cxn ang="0">
                <a:pos x="1513" y="570"/>
              </a:cxn>
              <a:cxn ang="0">
                <a:pos x="1814" y="558"/>
              </a:cxn>
              <a:cxn ang="0">
                <a:pos x="2119" y="522"/>
              </a:cxn>
            </a:cxnLst>
            <a:rect l="0" t="0" r="r" b="b"/>
            <a:pathLst>
              <a:path w="2119" h="570">
                <a:moveTo>
                  <a:pt x="0" y="0"/>
                </a:moveTo>
                <a:lnTo>
                  <a:pt x="299" y="55"/>
                </a:lnTo>
                <a:lnTo>
                  <a:pt x="453" y="203"/>
                </a:lnTo>
                <a:lnTo>
                  <a:pt x="604" y="303"/>
                </a:lnTo>
                <a:lnTo>
                  <a:pt x="754" y="404"/>
                </a:lnTo>
                <a:lnTo>
                  <a:pt x="907" y="468"/>
                </a:lnTo>
                <a:lnTo>
                  <a:pt x="1210" y="428"/>
                </a:lnTo>
                <a:lnTo>
                  <a:pt x="1513" y="570"/>
                </a:lnTo>
                <a:lnTo>
                  <a:pt x="1814" y="558"/>
                </a:lnTo>
                <a:lnTo>
                  <a:pt x="2119" y="522"/>
                </a:lnTo>
              </a:path>
            </a:pathLst>
          </a:custGeom>
          <a:noFill/>
          <a:ln w="19050" cap="flat">
            <a:solidFill>
              <a:srgbClr val="434E54"/>
            </a:solidFill>
            <a:prstDash val="solid"/>
            <a:miter lim="800000"/>
            <a:headEnd/>
            <a:tailEnd/>
          </a:ln>
        </p:spPr>
        <p:txBody>
          <a:bodyPr/>
          <a:lstStyle/>
          <a:p>
            <a:pPr>
              <a:defRPr/>
            </a:pPr>
            <a:endParaRPr lang="en-GB" sz="1200" u="none" dirty="0">
              <a:latin typeface="+mj-lt"/>
            </a:endParaRPr>
          </a:p>
        </p:txBody>
      </p:sp>
      <p:sp>
        <p:nvSpPr>
          <p:cNvPr id="89" name="Freeform 148"/>
          <p:cNvSpPr>
            <a:spLocks/>
          </p:cNvSpPr>
          <p:nvPr/>
        </p:nvSpPr>
        <p:spPr bwMode="auto">
          <a:xfrm>
            <a:off x="1822376" y="2614460"/>
            <a:ext cx="5571339" cy="1027265"/>
          </a:xfrm>
          <a:custGeom>
            <a:avLst/>
            <a:gdLst>
              <a:gd name="T0" fmla="*/ 0 w 2119"/>
              <a:gd name="T1" fmla="*/ 0 h 560"/>
              <a:gd name="T2" fmla="*/ 2147483647 w 2119"/>
              <a:gd name="T3" fmla="*/ 2147483647 h 560"/>
              <a:gd name="T4" fmla="*/ 2147483647 w 2119"/>
              <a:gd name="T5" fmla="*/ 2147483647 h 560"/>
              <a:gd name="T6" fmla="*/ 2147483647 w 2119"/>
              <a:gd name="T7" fmla="*/ 2147483647 h 560"/>
              <a:gd name="T8" fmla="*/ 2147483647 w 2119"/>
              <a:gd name="T9" fmla="*/ 2147483647 h 560"/>
              <a:gd name="T10" fmla="*/ 2147483647 w 2119"/>
              <a:gd name="T11" fmla="*/ 2147483647 h 560"/>
              <a:gd name="T12" fmla="*/ 2147483647 w 2119"/>
              <a:gd name="T13" fmla="*/ 2147483647 h 560"/>
              <a:gd name="T14" fmla="*/ 2147483647 w 2119"/>
              <a:gd name="T15" fmla="*/ 2147483647 h 560"/>
              <a:gd name="T16" fmla="*/ 2147483647 w 2119"/>
              <a:gd name="T17" fmla="*/ 2147483647 h 560"/>
              <a:gd name="T18" fmla="*/ 2147483647 w 2119"/>
              <a:gd name="T19" fmla="*/ 2147483647 h 5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9"/>
              <a:gd name="T31" fmla="*/ 0 h 560"/>
              <a:gd name="T32" fmla="*/ 2119 w 2119"/>
              <a:gd name="T33" fmla="*/ 560 h 5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9" h="560">
                <a:moveTo>
                  <a:pt x="0" y="0"/>
                </a:moveTo>
                <a:lnTo>
                  <a:pt x="299" y="95"/>
                </a:lnTo>
                <a:lnTo>
                  <a:pt x="453" y="345"/>
                </a:lnTo>
                <a:lnTo>
                  <a:pt x="604" y="440"/>
                </a:lnTo>
                <a:lnTo>
                  <a:pt x="754" y="506"/>
                </a:lnTo>
                <a:lnTo>
                  <a:pt x="907" y="560"/>
                </a:lnTo>
                <a:lnTo>
                  <a:pt x="1210" y="494"/>
                </a:lnTo>
                <a:lnTo>
                  <a:pt x="1507" y="560"/>
                </a:lnTo>
                <a:lnTo>
                  <a:pt x="1814" y="546"/>
                </a:lnTo>
                <a:lnTo>
                  <a:pt x="2119" y="434"/>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sp>
        <p:nvSpPr>
          <p:cNvPr id="91" name="Freeform 14"/>
          <p:cNvSpPr>
            <a:spLocks/>
          </p:cNvSpPr>
          <p:nvPr/>
        </p:nvSpPr>
        <p:spPr bwMode="auto">
          <a:xfrm>
            <a:off x="1822376" y="2416345"/>
            <a:ext cx="5571339" cy="2907525"/>
          </a:xfrm>
          <a:custGeom>
            <a:avLst/>
            <a:gdLst>
              <a:gd name="T0" fmla="*/ 0 w 2119"/>
              <a:gd name="T1" fmla="*/ 0 h 1585"/>
              <a:gd name="T2" fmla="*/ 0 w 2119"/>
              <a:gd name="T3" fmla="*/ 2147483647 h 1585"/>
              <a:gd name="T4" fmla="*/ 2147483647 w 2119"/>
              <a:gd name="T5" fmla="*/ 2147483647 h 1585"/>
              <a:gd name="T6" fmla="*/ 0 60000 65536"/>
              <a:gd name="T7" fmla="*/ 0 60000 65536"/>
              <a:gd name="T8" fmla="*/ 0 60000 65536"/>
              <a:gd name="T9" fmla="*/ 0 w 2119"/>
              <a:gd name="T10" fmla="*/ 0 h 1585"/>
              <a:gd name="T11" fmla="*/ 2119 w 2119"/>
              <a:gd name="T12" fmla="*/ 1585 h 1585"/>
            </a:gdLst>
            <a:ahLst/>
            <a:cxnLst>
              <a:cxn ang="T6">
                <a:pos x="T0" y="T1"/>
              </a:cxn>
              <a:cxn ang="T7">
                <a:pos x="T2" y="T3"/>
              </a:cxn>
              <a:cxn ang="T8">
                <a:pos x="T4" y="T5"/>
              </a:cxn>
            </a:cxnLst>
            <a:rect l="T9" t="T10" r="T11" b="T12"/>
            <a:pathLst>
              <a:path w="2119" h="1585">
                <a:moveTo>
                  <a:pt x="0" y="0"/>
                </a:moveTo>
                <a:lnTo>
                  <a:pt x="0" y="1585"/>
                </a:lnTo>
                <a:lnTo>
                  <a:pt x="2119" y="1585"/>
                </a:ln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u="none" dirty="0">
              <a:latin typeface="+mj-lt"/>
            </a:endParaRPr>
          </a:p>
        </p:txBody>
      </p:sp>
      <p:cxnSp>
        <p:nvCxnSpPr>
          <p:cNvPr id="92" name="Straight Connector 211"/>
          <p:cNvCxnSpPr>
            <a:cxnSpLocks noChangeShapeType="1"/>
          </p:cNvCxnSpPr>
          <p:nvPr/>
        </p:nvCxnSpPr>
        <p:spPr bwMode="auto">
          <a:xfrm>
            <a:off x="1659364" y="2530080"/>
            <a:ext cx="155021"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3" name="Straight Connector 212"/>
          <p:cNvCxnSpPr>
            <a:cxnSpLocks noChangeShapeType="1"/>
          </p:cNvCxnSpPr>
          <p:nvPr/>
        </p:nvCxnSpPr>
        <p:spPr bwMode="auto">
          <a:xfrm>
            <a:off x="1659364" y="3089953"/>
            <a:ext cx="155021"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4" name="Straight Connector 214"/>
          <p:cNvCxnSpPr>
            <a:cxnSpLocks noChangeShapeType="1"/>
          </p:cNvCxnSpPr>
          <p:nvPr/>
        </p:nvCxnSpPr>
        <p:spPr bwMode="auto">
          <a:xfrm>
            <a:off x="1659364" y="3649825"/>
            <a:ext cx="155021"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5" name="Straight Connector 215"/>
          <p:cNvCxnSpPr>
            <a:cxnSpLocks noChangeShapeType="1"/>
          </p:cNvCxnSpPr>
          <p:nvPr/>
        </p:nvCxnSpPr>
        <p:spPr bwMode="auto">
          <a:xfrm>
            <a:off x="1659364" y="4209698"/>
            <a:ext cx="155021"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6" name="Straight Connector 216"/>
          <p:cNvCxnSpPr>
            <a:cxnSpLocks noChangeShapeType="1"/>
          </p:cNvCxnSpPr>
          <p:nvPr/>
        </p:nvCxnSpPr>
        <p:spPr bwMode="auto">
          <a:xfrm>
            <a:off x="1659364" y="4769570"/>
            <a:ext cx="155021"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7" name="Straight Connector 217"/>
          <p:cNvCxnSpPr>
            <a:cxnSpLocks noChangeShapeType="1"/>
          </p:cNvCxnSpPr>
          <p:nvPr/>
        </p:nvCxnSpPr>
        <p:spPr bwMode="auto">
          <a:xfrm>
            <a:off x="1659364" y="5329443"/>
            <a:ext cx="155021"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8" name="Straight Connector 218"/>
          <p:cNvCxnSpPr>
            <a:cxnSpLocks noChangeShapeType="1"/>
          </p:cNvCxnSpPr>
          <p:nvPr/>
        </p:nvCxnSpPr>
        <p:spPr bwMode="auto">
          <a:xfrm rot="5400000">
            <a:off x="1768296" y="5390861"/>
            <a:ext cx="10816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9" name="Straight Connector 219"/>
          <p:cNvCxnSpPr>
            <a:cxnSpLocks noChangeShapeType="1"/>
          </p:cNvCxnSpPr>
          <p:nvPr/>
        </p:nvCxnSpPr>
        <p:spPr bwMode="auto">
          <a:xfrm rot="5400000">
            <a:off x="2563826" y="5390861"/>
            <a:ext cx="10816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00" name="Straight Connector 220"/>
          <p:cNvCxnSpPr>
            <a:cxnSpLocks noChangeShapeType="1"/>
          </p:cNvCxnSpPr>
          <p:nvPr/>
        </p:nvCxnSpPr>
        <p:spPr bwMode="auto">
          <a:xfrm rot="5400000">
            <a:off x="3359356" y="5390861"/>
            <a:ext cx="10816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01" name="Straight Connector 221"/>
          <p:cNvCxnSpPr>
            <a:cxnSpLocks noChangeShapeType="1"/>
          </p:cNvCxnSpPr>
          <p:nvPr/>
        </p:nvCxnSpPr>
        <p:spPr bwMode="auto">
          <a:xfrm rot="5400000">
            <a:off x="4154884" y="5390861"/>
            <a:ext cx="10816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02" name="Straight Connector 222"/>
          <p:cNvCxnSpPr>
            <a:cxnSpLocks noChangeShapeType="1"/>
          </p:cNvCxnSpPr>
          <p:nvPr/>
        </p:nvCxnSpPr>
        <p:spPr bwMode="auto">
          <a:xfrm rot="5400000">
            <a:off x="4950414" y="5390861"/>
            <a:ext cx="10816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03" name="Straight Connector 223"/>
          <p:cNvCxnSpPr>
            <a:cxnSpLocks noChangeShapeType="1"/>
          </p:cNvCxnSpPr>
          <p:nvPr/>
        </p:nvCxnSpPr>
        <p:spPr bwMode="auto">
          <a:xfrm rot="5400000">
            <a:off x="5745944" y="5390861"/>
            <a:ext cx="10816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04" name="Straight Connector 224"/>
          <p:cNvCxnSpPr>
            <a:cxnSpLocks noChangeShapeType="1"/>
          </p:cNvCxnSpPr>
          <p:nvPr/>
        </p:nvCxnSpPr>
        <p:spPr bwMode="auto">
          <a:xfrm rot="5400000">
            <a:off x="6541473" y="5390861"/>
            <a:ext cx="10816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05" name="Straight Connector 225"/>
          <p:cNvCxnSpPr>
            <a:cxnSpLocks noChangeShapeType="1"/>
          </p:cNvCxnSpPr>
          <p:nvPr/>
        </p:nvCxnSpPr>
        <p:spPr bwMode="auto">
          <a:xfrm>
            <a:off x="7391085" y="5315684"/>
            <a:ext cx="0" cy="129256"/>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06" name="TextBox 291"/>
          <p:cNvSpPr txBox="1">
            <a:spLocks noChangeArrowheads="1"/>
          </p:cNvSpPr>
          <p:nvPr/>
        </p:nvSpPr>
        <p:spPr bwMode="auto">
          <a:xfrm>
            <a:off x="3046970" y="1815729"/>
            <a:ext cx="27416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GB" altLang="en-US" sz="1800" b="1" u="none" dirty="0">
                <a:latin typeface="+mj-lt"/>
              </a:rPr>
              <a:t>Warfarin-</a:t>
            </a:r>
            <a:r>
              <a:rPr lang="en-GB" altLang="en-US" sz="1800" b="1" u="none" dirty="0" smtClean="0">
                <a:latin typeface="+mj-lt"/>
              </a:rPr>
              <a:t>naïve Patients</a:t>
            </a:r>
            <a:endParaRPr lang="en-GB" altLang="en-US" sz="1800" b="1" u="none" dirty="0">
              <a:latin typeface="+mj-lt"/>
            </a:endParaRPr>
          </a:p>
        </p:txBody>
      </p:sp>
      <p:sp>
        <p:nvSpPr>
          <p:cNvPr id="108" name="Rectangle 107"/>
          <p:cNvSpPr/>
          <p:nvPr/>
        </p:nvSpPr>
        <p:spPr bwMode="auto">
          <a:xfrm>
            <a:off x="4560527" y="3953832"/>
            <a:ext cx="2431126" cy="12942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25569883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04" y="164000"/>
            <a:ext cx="7772400" cy="727838"/>
          </a:xfrm>
        </p:spPr>
        <p:txBody>
          <a:bodyPr/>
          <a:lstStyle/>
          <a:p>
            <a:r>
              <a:rPr lang="en-US" altLang="en-US" b="1" dirty="0" smtClean="0">
                <a:latin typeface="Arial" pitchFamily="34" charset="0"/>
                <a:cs typeface="Arial" pitchFamily="34" charset="0"/>
              </a:rPr>
              <a:t>Drug-drug Interactions</a:t>
            </a:r>
          </a:p>
        </p:txBody>
      </p:sp>
      <p:graphicFrame>
        <p:nvGraphicFramePr>
          <p:cNvPr id="3" name="Content Placeholder 3"/>
          <p:cNvGraphicFramePr>
            <a:graphicFrameLocks/>
          </p:cNvGraphicFramePr>
          <p:nvPr>
            <p:extLst>
              <p:ext uri="{D42A27DB-BD31-4B8C-83A1-F6EECF244321}">
                <p14:modId xmlns:p14="http://schemas.microsoft.com/office/powerpoint/2010/main" val="2387426627"/>
              </p:ext>
            </p:extLst>
          </p:nvPr>
        </p:nvGraphicFramePr>
        <p:xfrm>
          <a:off x="860948" y="1733265"/>
          <a:ext cx="7546074" cy="3370996"/>
        </p:xfrm>
        <a:graphic>
          <a:graphicData uri="http://schemas.openxmlformats.org/drawingml/2006/table">
            <a:tbl>
              <a:tblPr firstRow="1" bandRow="1">
                <a:tableStyleId>{2D5ABB26-0587-4C30-8999-92F81FD0307C}</a:tableStyleId>
              </a:tblPr>
              <a:tblGrid>
                <a:gridCol w="2046025"/>
                <a:gridCol w="2142699"/>
                <a:gridCol w="3357350"/>
              </a:tblGrid>
              <a:tr h="966836">
                <a:tc>
                  <a:txBody>
                    <a:bodyPr/>
                    <a:lstStyle/>
                    <a:p>
                      <a:pPr algn="ctr">
                        <a:lnSpc>
                          <a:spcPct val="100000"/>
                        </a:lnSpc>
                        <a:spcAft>
                          <a:spcPts val="0"/>
                        </a:spcAft>
                      </a:pPr>
                      <a:endParaRPr lang="en-US" sz="2800" b="1" dirty="0">
                        <a:solidFill>
                          <a:schemeClr val="tx1"/>
                        </a:solidFill>
                        <a:latin typeface="Arial" pitchFamily="34" charset="0"/>
                        <a:ea typeface="Calibri"/>
                        <a:cs typeface="Arial" pitchFamily="34" charset="0"/>
                      </a:endParaRPr>
                    </a:p>
                  </a:txBody>
                  <a:tcPr marL="68580" marR="68580" marT="0" marB="0" anchor="ctr">
                    <a:lnB w="28575"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latin typeface="Arial" pitchFamily="34" charset="0"/>
                          <a:ea typeface="+mn-ea"/>
                          <a:cs typeface="Arial" pitchFamily="34" charset="0"/>
                        </a:rPr>
                        <a:t>Transporter</a:t>
                      </a:r>
                      <a:endParaRPr lang="en-US" sz="2800" b="1" dirty="0" smtClean="0">
                        <a:solidFill>
                          <a:schemeClr val="tx1"/>
                        </a:solidFill>
                        <a:latin typeface="Arial" pitchFamily="34" charset="0"/>
                        <a:ea typeface="Calibri"/>
                        <a:cs typeface="Arial" pitchFamily="34" charset="0"/>
                      </a:endParaRPr>
                    </a:p>
                  </a:txBody>
                  <a:tcPr marL="68580" marR="68580" marT="0" marB="0" anchor="b">
                    <a:lnB w="28575"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latin typeface="Arial" pitchFamily="34" charset="0"/>
                          <a:cs typeface="Arial" pitchFamily="34" charset="0"/>
                        </a:rPr>
                        <a:t>CYP</a:t>
                      </a:r>
                      <a:r>
                        <a:rPr lang="en-US" sz="2800" b="1" baseline="0" dirty="0" smtClean="0">
                          <a:solidFill>
                            <a:schemeClr val="tx1"/>
                          </a:solidFill>
                          <a:latin typeface="Arial" pitchFamily="34" charset="0"/>
                          <a:cs typeface="Arial" pitchFamily="34" charset="0"/>
                        </a:rPr>
                        <a:t> Metabolism</a:t>
                      </a:r>
                      <a:endParaRPr lang="en-US" sz="2800" b="1" dirty="0" smtClean="0">
                        <a:solidFill>
                          <a:schemeClr val="tx1"/>
                        </a:solidFill>
                        <a:latin typeface="Arial" pitchFamily="34" charset="0"/>
                        <a:ea typeface="Calibri"/>
                        <a:cs typeface="Arial" pitchFamily="34" charset="0"/>
                      </a:endParaRPr>
                    </a:p>
                  </a:txBody>
                  <a:tcPr marL="68580" marR="68580" marT="0" marB="0" anchor="b">
                    <a:lnB w="28575" cap="flat" cmpd="sng" algn="ctr">
                      <a:solidFill>
                        <a:schemeClr val="accent1"/>
                      </a:solidFill>
                      <a:prstDash val="solid"/>
                      <a:round/>
                      <a:headEnd type="none" w="med" len="med"/>
                      <a:tailEnd type="none" w="med" len="med"/>
                    </a:lnB>
                  </a:tcPr>
                </a:tc>
              </a:tr>
              <a:tr h="601040">
                <a:tc>
                  <a:txBody>
                    <a:bodyPr/>
                    <a:lstStyle/>
                    <a:p>
                      <a:pPr algn="l">
                        <a:lnSpc>
                          <a:spcPct val="100000"/>
                        </a:lnSpc>
                        <a:spcAft>
                          <a:spcPts val="0"/>
                        </a:spcAft>
                      </a:pPr>
                      <a:r>
                        <a:rPr lang="en-US" sz="2400" b="0" dirty="0" smtClean="0">
                          <a:solidFill>
                            <a:schemeClr val="tx1"/>
                          </a:solidFill>
                          <a:latin typeface="Arial" pitchFamily="34" charset="0"/>
                          <a:ea typeface="Calibri"/>
                          <a:cs typeface="Arial" pitchFamily="34" charset="0"/>
                        </a:rPr>
                        <a:t>Rivaroxaban</a:t>
                      </a:r>
                      <a:endParaRPr lang="en-US" sz="2400" b="0" dirty="0">
                        <a:solidFill>
                          <a:schemeClr val="tx1"/>
                        </a:solidFill>
                        <a:latin typeface="Arial" pitchFamily="34" charset="0"/>
                        <a:ea typeface="Calibri"/>
                        <a:cs typeface="Arial" pitchFamily="34" charset="0"/>
                      </a:endParaRPr>
                    </a:p>
                  </a:txBody>
                  <a:tcPr marL="68580" marR="68580" marT="0" marB="0" anchor="ctr">
                    <a:lnT w="28575" cap="flat" cmpd="sng" algn="ctr">
                      <a:solidFill>
                        <a:schemeClr val="accent1"/>
                      </a:solidFill>
                      <a:prstDash val="solid"/>
                      <a:round/>
                      <a:headEnd type="none" w="med" len="med"/>
                      <a:tailEnd type="none" w="med" len="med"/>
                    </a:lnT>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Arial" pitchFamily="34" charset="0"/>
                          <a:cs typeface="Arial" pitchFamily="34" charset="0"/>
                        </a:rPr>
                        <a:t>P-gp</a:t>
                      </a:r>
                      <a:endParaRPr lang="en-US" sz="2400" b="0" dirty="0" smtClean="0">
                        <a:solidFill>
                          <a:schemeClr val="tx1"/>
                        </a:solidFill>
                        <a:latin typeface="Arial" pitchFamily="34" charset="0"/>
                        <a:ea typeface="Calibri"/>
                        <a:cs typeface="Arial" pitchFamily="34" charset="0"/>
                      </a:endParaRPr>
                    </a:p>
                  </a:txBody>
                  <a:tcPr marL="68580" marR="68580" marT="0" marB="0" anchor="ctr">
                    <a:lnT w="28575" cap="flat" cmpd="sng" algn="ctr">
                      <a:solidFill>
                        <a:schemeClr val="accent1"/>
                      </a:solidFill>
                      <a:prstDash val="solid"/>
                      <a:round/>
                      <a:headEnd type="none" w="med" len="med"/>
                      <a:tailEnd type="none" w="med" len="med"/>
                    </a:lnT>
                    <a:solidFill>
                      <a:schemeClr val="accent3">
                        <a:lumMod val="20000"/>
                        <a:lumOff val="80000"/>
                      </a:schemeClr>
                    </a:solidFill>
                  </a:tcPr>
                </a:tc>
                <a:tc>
                  <a:txBody>
                    <a:bodyPr/>
                    <a:lstStyle/>
                    <a:p>
                      <a:pPr algn="ctr">
                        <a:lnSpc>
                          <a:spcPct val="100000"/>
                        </a:lnSpc>
                        <a:spcAft>
                          <a:spcPts val="0"/>
                        </a:spcAft>
                      </a:pPr>
                      <a:r>
                        <a:rPr lang="en-US" sz="2400" b="0" dirty="0" smtClean="0">
                          <a:solidFill>
                            <a:schemeClr val="tx1"/>
                          </a:solidFill>
                          <a:latin typeface="Arial" pitchFamily="34" charset="0"/>
                          <a:cs typeface="Arial" pitchFamily="34" charset="0"/>
                        </a:rPr>
                        <a:t>Yes</a:t>
                      </a:r>
                      <a:endParaRPr lang="en-US" sz="2400" b="0" dirty="0">
                        <a:solidFill>
                          <a:schemeClr val="tx1"/>
                        </a:solidFill>
                        <a:latin typeface="Arial" pitchFamily="34" charset="0"/>
                        <a:ea typeface="Calibri"/>
                        <a:cs typeface="Arial" pitchFamily="34" charset="0"/>
                      </a:endParaRPr>
                    </a:p>
                  </a:txBody>
                  <a:tcPr marL="68580" marR="68580" marT="0" marB="0" anchor="ctr">
                    <a:lnT w="28575" cap="flat" cmpd="sng" algn="ctr">
                      <a:solidFill>
                        <a:schemeClr val="accent1"/>
                      </a:solidFill>
                      <a:prstDash val="solid"/>
                      <a:round/>
                      <a:headEnd type="none" w="med" len="med"/>
                      <a:tailEnd type="none" w="med" len="med"/>
                    </a:lnT>
                    <a:solidFill>
                      <a:schemeClr val="accent3">
                        <a:lumMod val="20000"/>
                        <a:lumOff val="80000"/>
                      </a:schemeClr>
                    </a:solidFill>
                  </a:tcPr>
                </a:tc>
              </a:tr>
              <a:tr h="601040">
                <a:tc>
                  <a:txBody>
                    <a:bodyPr/>
                    <a:lstStyle/>
                    <a:p>
                      <a:pPr algn="l">
                        <a:lnSpc>
                          <a:spcPct val="100000"/>
                        </a:lnSpc>
                        <a:spcAft>
                          <a:spcPts val="0"/>
                        </a:spcAft>
                      </a:pPr>
                      <a:r>
                        <a:rPr lang="en-US" sz="2400" b="0" dirty="0" smtClean="0">
                          <a:solidFill>
                            <a:schemeClr val="tx1"/>
                          </a:solidFill>
                          <a:latin typeface="Arial" pitchFamily="34" charset="0"/>
                          <a:ea typeface="Calibri"/>
                          <a:cs typeface="Arial" pitchFamily="34" charset="0"/>
                        </a:rPr>
                        <a:t>Apixaban</a:t>
                      </a:r>
                      <a:endParaRPr lang="en-US" sz="2400" b="0" dirty="0">
                        <a:solidFill>
                          <a:schemeClr val="tx1"/>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Arial" pitchFamily="34" charset="0"/>
                          <a:cs typeface="Arial" pitchFamily="34" charset="0"/>
                        </a:rPr>
                        <a:t>P-gp</a:t>
                      </a:r>
                      <a:endParaRPr lang="en-US" sz="2400" b="0" dirty="0" smtClean="0">
                        <a:solidFill>
                          <a:schemeClr val="tx1"/>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Arial" pitchFamily="34" charset="0"/>
                          <a:cs typeface="Arial" pitchFamily="34" charset="0"/>
                        </a:rPr>
                        <a:t>Yes</a:t>
                      </a:r>
                      <a:endParaRPr lang="en-US" sz="2400" b="0" dirty="0" smtClean="0">
                        <a:solidFill>
                          <a:schemeClr val="tx1"/>
                        </a:solidFill>
                        <a:latin typeface="Arial" pitchFamily="34" charset="0"/>
                        <a:ea typeface="Calibri"/>
                        <a:cs typeface="Arial" pitchFamily="34" charset="0"/>
                      </a:endParaRPr>
                    </a:p>
                  </a:txBody>
                  <a:tcPr marL="68580" marR="68580" marT="0" marB="0" anchor="ctr"/>
                </a:tc>
              </a:tr>
              <a:tr h="601040">
                <a:tc>
                  <a:txBody>
                    <a:bodyPr/>
                    <a:lstStyle/>
                    <a:p>
                      <a:pPr algn="l">
                        <a:lnSpc>
                          <a:spcPct val="100000"/>
                        </a:lnSpc>
                        <a:spcAft>
                          <a:spcPts val="0"/>
                        </a:spcAft>
                      </a:pPr>
                      <a:r>
                        <a:rPr lang="en-US" sz="2400" b="0" dirty="0" smtClean="0">
                          <a:solidFill>
                            <a:schemeClr val="tx1"/>
                          </a:solidFill>
                          <a:latin typeface="Arial" pitchFamily="34" charset="0"/>
                          <a:ea typeface="Calibri"/>
                          <a:cs typeface="Arial" pitchFamily="34" charset="0"/>
                        </a:rPr>
                        <a:t>Edoxaban</a:t>
                      </a:r>
                      <a:endParaRPr lang="en-US" sz="2400" b="0" dirty="0">
                        <a:solidFill>
                          <a:schemeClr val="tx1"/>
                        </a:solidFill>
                        <a:latin typeface="Arial" pitchFamily="34" charset="0"/>
                        <a:ea typeface="Calibri"/>
                        <a:cs typeface="Arial" pitchFamily="34" charset="0"/>
                      </a:endParaRPr>
                    </a:p>
                  </a:txBody>
                  <a:tcPr marL="68580" marR="68580" marT="0" marB="0" anchor="c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Arial" pitchFamily="34" charset="0"/>
                          <a:ea typeface="Calibri"/>
                          <a:cs typeface="Arial" pitchFamily="34" charset="0"/>
                        </a:rPr>
                        <a:t>P-gp</a:t>
                      </a:r>
                    </a:p>
                  </a:txBody>
                  <a:tcPr marL="68580" marR="68580" marT="0" marB="0" anchor="c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Arial" pitchFamily="34" charset="0"/>
                          <a:ea typeface="Calibri"/>
                          <a:cs typeface="Arial" pitchFamily="34" charset="0"/>
                        </a:rPr>
                        <a:t>Minimal</a:t>
                      </a:r>
                    </a:p>
                  </a:txBody>
                  <a:tcPr marL="68580" marR="68580" marT="0" marB="0" anchor="ctr">
                    <a:solidFill>
                      <a:schemeClr val="accent3">
                        <a:lumMod val="20000"/>
                        <a:lumOff val="80000"/>
                      </a:schemeClr>
                    </a:solidFill>
                  </a:tcPr>
                </a:tc>
              </a:tr>
              <a:tr h="601040">
                <a:tc>
                  <a:txBody>
                    <a:bodyPr/>
                    <a:lstStyle/>
                    <a:p>
                      <a:pPr algn="l">
                        <a:lnSpc>
                          <a:spcPct val="100000"/>
                        </a:lnSpc>
                        <a:spcAft>
                          <a:spcPts val="0"/>
                        </a:spcAft>
                      </a:pPr>
                      <a:r>
                        <a:rPr lang="en-US" sz="2400" b="0" dirty="0" smtClean="0">
                          <a:solidFill>
                            <a:schemeClr val="tx1"/>
                          </a:solidFill>
                          <a:latin typeface="Arial" pitchFamily="34" charset="0"/>
                          <a:ea typeface="Calibri"/>
                          <a:cs typeface="Arial" pitchFamily="34" charset="0"/>
                        </a:rPr>
                        <a:t>Dabigatran</a:t>
                      </a:r>
                      <a:endParaRPr lang="en-US" sz="2400" b="0" dirty="0">
                        <a:solidFill>
                          <a:schemeClr val="tx1"/>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Arial" pitchFamily="34" charset="0"/>
                          <a:cs typeface="Arial" pitchFamily="34" charset="0"/>
                        </a:rPr>
                        <a:t>P-gp</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Arial" pitchFamily="34" charset="0"/>
                          <a:cs typeface="Arial" pitchFamily="34" charset="0"/>
                        </a:rPr>
                        <a:t>None</a:t>
                      </a:r>
                    </a:p>
                  </a:txBody>
                  <a:tcPr marL="68580" marR="68580" marT="0" marB="0" anchor="ctr"/>
                </a:tc>
              </a:tr>
            </a:tbl>
          </a:graphicData>
        </a:graphic>
      </p:graphicFrame>
    </p:spTree>
    <p:extLst>
      <p:ext uri="{BB962C8B-B14F-4D97-AF65-F5344CB8AC3E}">
        <p14:creationId xmlns:p14="http://schemas.microsoft.com/office/powerpoint/2010/main" val="4097694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316743" y="163770"/>
            <a:ext cx="7093991" cy="751545"/>
          </a:xfrm>
        </p:spPr>
        <p:txBody>
          <a:bodyPr/>
          <a:lstStyle/>
          <a:p>
            <a:r>
              <a:rPr lang="en-US" altLang="en-US" b="1" dirty="0" smtClean="0">
                <a:latin typeface="Arial" pitchFamily="34" charset="0"/>
                <a:cs typeface="Arial" pitchFamily="34" charset="0"/>
              </a:rPr>
              <a:t>P-glycoprotein (P-gp)</a:t>
            </a:r>
          </a:p>
        </p:txBody>
      </p:sp>
      <p:sp>
        <p:nvSpPr>
          <p:cNvPr id="117763" name="Content Placeholder 2"/>
          <p:cNvSpPr>
            <a:spLocks noGrp="1"/>
          </p:cNvSpPr>
          <p:nvPr>
            <p:ph idx="1"/>
          </p:nvPr>
        </p:nvSpPr>
        <p:spPr>
          <a:xfrm>
            <a:off x="553347" y="1601338"/>
            <a:ext cx="7758136" cy="3066196"/>
          </a:xfrm>
        </p:spPr>
        <p:txBody>
          <a:bodyPr/>
          <a:lstStyle/>
          <a:p>
            <a:pPr marL="231775" indent="-231775">
              <a:spcBef>
                <a:spcPts val="1276"/>
              </a:spcBef>
              <a:spcAft>
                <a:spcPts val="676"/>
              </a:spcAft>
              <a:buFont typeface="Arial" panose="020B0604020202020204" pitchFamily="34" charset="0"/>
              <a:buChar char="•"/>
            </a:pPr>
            <a:r>
              <a:rPr lang="en-US" altLang="en-US" sz="2800" b="0" dirty="0" smtClean="0">
                <a:solidFill>
                  <a:schemeClr val="tx1"/>
                </a:solidFill>
                <a:latin typeface="Arial" pitchFamily="34" charset="0"/>
                <a:cs typeface="Arial" pitchFamily="34" charset="0"/>
              </a:rPr>
              <a:t>Member of the ABC (ATP-binding cassette) superfamily</a:t>
            </a:r>
          </a:p>
          <a:p>
            <a:pPr marL="231775" indent="-231775">
              <a:spcBef>
                <a:spcPts val="1276"/>
              </a:spcBef>
              <a:spcAft>
                <a:spcPts val="676"/>
              </a:spcAft>
              <a:buFont typeface="Arial" panose="020B0604020202020204" pitchFamily="34" charset="0"/>
              <a:buChar char="•"/>
            </a:pPr>
            <a:r>
              <a:rPr lang="en-US" altLang="en-US" sz="2800" b="0" dirty="0" smtClean="0">
                <a:solidFill>
                  <a:schemeClr val="tx1"/>
                </a:solidFill>
                <a:latin typeface="Arial" pitchFamily="34" charset="0"/>
                <a:cs typeface="Arial" pitchFamily="34" charset="0"/>
              </a:rPr>
              <a:t>Transporter protein found in gut, kidney, and liver</a:t>
            </a:r>
          </a:p>
          <a:p>
            <a:pPr marL="231775" indent="-231775">
              <a:spcBef>
                <a:spcPts val="1276"/>
              </a:spcBef>
              <a:spcAft>
                <a:spcPts val="676"/>
              </a:spcAft>
              <a:buFont typeface="Arial" panose="020B0604020202020204" pitchFamily="34" charset="0"/>
              <a:buChar char="•"/>
            </a:pPr>
            <a:r>
              <a:rPr lang="en-US" altLang="en-US" sz="2800" b="0" dirty="0" smtClean="0">
                <a:solidFill>
                  <a:schemeClr val="tx1"/>
                </a:solidFill>
                <a:latin typeface="Arial" pitchFamily="34" charset="0"/>
                <a:cs typeface="Arial" pitchFamily="34" charset="0"/>
              </a:rPr>
              <a:t>In gut, P-gp limits drug absorption by transporting drug out of cells</a:t>
            </a:r>
          </a:p>
        </p:txBody>
      </p:sp>
    </p:spTree>
    <p:extLst>
      <p:ext uri="{BB962C8B-B14F-4D97-AF65-F5344CB8AC3E}">
        <p14:creationId xmlns:p14="http://schemas.microsoft.com/office/powerpoint/2010/main" val="1544943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786" name="Straight Connector 4"/>
          <p:cNvCxnSpPr>
            <a:cxnSpLocks noChangeShapeType="1"/>
          </p:cNvCxnSpPr>
          <p:nvPr/>
        </p:nvCxnSpPr>
        <p:spPr bwMode="auto">
          <a:xfrm>
            <a:off x="2733675" y="1652588"/>
            <a:ext cx="0" cy="38989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18787" name="TextBox 5"/>
          <p:cNvSpPr txBox="1">
            <a:spLocks noChangeArrowheads="1"/>
          </p:cNvSpPr>
          <p:nvPr/>
        </p:nvSpPr>
        <p:spPr bwMode="auto">
          <a:xfrm>
            <a:off x="746125" y="3051175"/>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u="none" dirty="0">
                <a:latin typeface="Arial" pitchFamily="34" charset="0"/>
              </a:rPr>
              <a:t>Intestinal Tract</a:t>
            </a:r>
          </a:p>
        </p:txBody>
      </p:sp>
      <p:cxnSp>
        <p:nvCxnSpPr>
          <p:cNvPr id="118788" name="Straight Connector 8"/>
          <p:cNvCxnSpPr>
            <a:cxnSpLocks noChangeShapeType="1"/>
          </p:cNvCxnSpPr>
          <p:nvPr/>
        </p:nvCxnSpPr>
        <p:spPr bwMode="auto">
          <a:xfrm flipH="1">
            <a:off x="5329238" y="1662113"/>
            <a:ext cx="9525" cy="1265237"/>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18789" name="Straight Connector 10"/>
          <p:cNvCxnSpPr>
            <a:cxnSpLocks noChangeShapeType="1"/>
          </p:cNvCxnSpPr>
          <p:nvPr/>
        </p:nvCxnSpPr>
        <p:spPr bwMode="auto">
          <a:xfrm>
            <a:off x="5329238" y="4103688"/>
            <a:ext cx="0" cy="14478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18790" name="Oval 12"/>
          <p:cNvSpPr>
            <a:spLocks noChangeArrowheads="1"/>
          </p:cNvSpPr>
          <p:nvPr/>
        </p:nvSpPr>
        <p:spPr bwMode="auto">
          <a:xfrm rot="-2529865">
            <a:off x="3398838" y="1622425"/>
            <a:ext cx="1501775" cy="992188"/>
          </a:xfrm>
          <a:prstGeom prst="ellipse">
            <a:avLst/>
          </a:prstGeom>
          <a:solidFill>
            <a:srgbClr val="0A6FA7"/>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800" u="none" dirty="0">
              <a:latin typeface="Arial" pitchFamily="34" charset="0"/>
            </a:endParaRPr>
          </a:p>
        </p:txBody>
      </p:sp>
      <p:cxnSp>
        <p:nvCxnSpPr>
          <p:cNvPr id="118791" name="Straight Connector 14"/>
          <p:cNvCxnSpPr>
            <a:cxnSpLocks noChangeShapeType="1"/>
            <a:stCxn id="118790" idx="0"/>
            <a:endCxn id="118790" idx="4"/>
          </p:cNvCxnSpPr>
          <p:nvPr/>
        </p:nvCxnSpPr>
        <p:spPr bwMode="auto">
          <a:xfrm>
            <a:off x="3816350" y="1751013"/>
            <a:ext cx="666750" cy="7350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61448" name="Oval 17"/>
          <p:cNvSpPr>
            <a:spLocks noChangeArrowheads="1"/>
          </p:cNvSpPr>
          <p:nvPr/>
        </p:nvSpPr>
        <p:spPr bwMode="auto">
          <a:xfrm>
            <a:off x="4899025" y="3000375"/>
            <a:ext cx="1133475" cy="992188"/>
          </a:xfrm>
          <a:prstGeom prst="ellipse">
            <a:avLst/>
          </a:prstGeom>
          <a:solidFill>
            <a:srgbClr val="569517"/>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endParaRPr lang="en-US" altLang="en-US" sz="2800" u="none" dirty="0" smtClean="0">
              <a:latin typeface="Arial" charset="0"/>
            </a:endParaRPr>
          </a:p>
        </p:txBody>
      </p:sp>
      <p:sp>
        <p:nvSpPr>
          <p:cNvPr id="118793" name="TextBox 25"/>
          <p:cNvSpPr txBox="1">
            <a:spLocks noChangeArrowheads="1"/>
          </p:cNvSpPr>
          <p:nvPr/>
        </p:nvSpPr>
        <p:spPr bwMode="auto">
          <a:xfrm>
            <a:off x="6813550" y="2695575"/>
            <a:ext cx="2133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u="none" dirty="0">
                <a:latin typeface="Arial" pitchFamily="34" charset="0"/>
              </a:rPr>
              <a:t>Absorption</a:t>
            </a:r>
          </a:p>
        </p:txBody>
      </p:sp>
      <p:sp>
        <p:nvSpPr>
          <p:cNvPr id="118794" name="TextBox 28"/>
          <p:cNvSpPr txBox="1">
            <a:spLocks noChangeArrowheads="1"/>
          </p:cNvSpPr>
          <p:nvPr/>
        </p:nvSpPr>
        <p:spPr bwMode="auto">
          <a:xfrm>
            <a:off x="2673350" y="3989388"/>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u="none" dirty="0">
                <a:latin typeface="Arial" pitchFamily="34" charset="0"/>
              </a:rPr>
              <a:t>Excretion</a:t>
            </a:r>
          </a:p>
        </p:txBody>
      </p:sp>
      <p:sp>
        <p:nvSpPr>
          <p:cNvPr id="118795" name="TextBox 26"/>
          <p:cNvSpPr txBox="1">
            <a:spLocks noChangeArrowheads="1"/>
          </p:cNvSpPr>
          <p:nvPr/>
        </p:nvSpPr>
        <p:spPr bwMode="auto">
          <a:xfrm>
            <a:off x="4818063" y="3206750"/>
            <a:ext cx="1206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u="none" dirty="0">
                <a:latin typeface="Arial" pitchFamily="34" charset="0"/>
              </a:rPr>
              <a:t>P-gp</a:t>
            </a:r>
          </a:p>
        </p:txBody>
      </p:sp>
      <p:cxnSp>
        <p:nvCxnSpPr>
          <p:cNvPr id="118796" name="Straight Arrow Connector 29"/>
          <p:cNvCxnSpPr>
            <a:cxnSpLocks noChangeShapeType="1"/>
          </p:cNvCxnSpPr>
          <p:nvPr/>
        </p:nvCxnSpPr>
        <p:spPr bwMode="auto">
          <a:xfrm flipH="1">
            <a:off x="4452938" y="4014788"/>
            <a:ext cx="901700" cy="257175"/>
          </a:xfrm>
          <a:prstGeom prst="straightConnector1">
            <a:avLst/>
          </a:prstGeom>
          <a:noFill/>
          <a:ln w="57150" algn="ctr">
            <a:solidFill>
              <a:srgbClr val="8E1400"/>
            </a:solidFill>
            <a:round/>
            <a:headEnd/>
            <a:tailEnd type="arrow" w="med" len="med"/>
          </a:ln>
          <a:extLst>
            <a:ext uri="{909E8E84-426E-40DD-AFC4-6F175D3DCCD1}">
              <a14:hiddenFill xmlns:a14="http://schemas.microsoft.com/office/drawing/2010/main">
                <a:noFill/>
              </a14:hiddenFill>
            </a:ext>
          </a:extLst>
        </p:spPr>
      </p:cxnSp>
      <p:cxnSp>
        <p:nvCxnSpPr>
          <p:cNvPr id="118797" name="Straight Arrow Connector 40974"/>
          <p:cNvCxnSpPr>
            <a:cxnSpLocks noChangeShapeType="1"/>
          </p:cNvCxnSpPr>
          <p:nvPr/>
        </p:nvCxnSpPr>
        <p:spPr bwMode="auto">
          <a:xfrm flipV="1">
            <a:off x="5794375" y="2954338"/>
            <a:ext cx="1039813" cy="28575"/>
          </a:xfrm>
          <a:prstGeom prst="straightConnector1">
            <a:avLst/>
          </a:prstGeom>
          <a:noFill/>
          <a:ln w="57150" algn="ctr">
            <a:solidFill>
              <a:srgbClr val="8E1400"/>
            </a:solidFill>
            <a:round/>
            <a:headEnd/>
            <a:tailEnd type="arrow" w="med" len="med"/>
          </a:ln>
          <a:extLst>
            <a:ext uri="{909E8E84-426E-40DD-AFC4-6F175D3DCCD1}">
              <a14:hiddenFill xmlns:a14="http://schemas.microsoft.com/office/drawing/2010/main">
                <a:noFill/>
              </a14:hiddenFill>
            </a:ext>
          </a:extLst>
        </p:spPr>
      </p:cxnSp>
      <p:sp>
        <p:nvSpPr>
          <p:cNvPr id="26" name="Arc 25"/>
          <p:cNvSpPr/>
          <p:nvPr/>
        </p:nvSpPr>
        <p:spPr bwMode="auto">
          <a:xfrm>
            <a:off x="4638675" y="2949575"/>
            <a:ext cx="1404938" cy="1106488"/>
          </a:xfrm>
          <a:prstGeom prst="arc">
            <a:avLst>
              <a:gd name="adj1" fmla="val 17469061"/>
              <a:gd name="adj2" fmla="val 21245925"/>
            </a:avLst>
          </a:prstGeom>
          <a:noFill/>
          <a:ln w="57150" algn="ctr">
            <a:solidFill>
              <a:srgbClr val="8E1400"/>
            </a:solidFill>
            <a:round/>
            <a:headEnd/>
            <a:tailEnd/>
          </a:ln>
        </p:spPr>
        <p:txBody>
          <a:bodyPr anchor="ctr"/>
          <a:lstStyle/>
          <a:p>
            <a:pPr>
              <a:defRPr/>
            </a:pPr>
            <a:endParaRPr lang="en-US" u="none" dirty="0">
              <a:latin typeface="Arial" charset="0"/>
            </a:endParaRPr>
          </a:p>
        </p:txBody>
      </p:sp>
      <p:sp>
        <p:nvSpPr>
          <p:cNvPr id="27" name="Arc 26"/>
          <p:cNvSpPr/>
          <p:nvPr/>
        </p:nvSpPr>
        <p:spPr bwMode="auto">
          <a:xfrm rot="5761595">
            <a:off x="4775994" y="2747169"/>
            <a:ext cx="1195388" cy="1339850"/>
          </a:xfrm>
          <a:prstGeom prst="arc">
            <a:avLst>
              <a:gd name="adj1" fmla="val 15844330"/>
              <a:gd name="adj2" fmla="val 21391336"/>
            </a:avLst>
          </a:prstGeom>
          <a:noFill/>
          <a:ln w="57150" algn="ctr">
            <a:solidFill>
              <a:srgbClr val="8E1400"/>
            </a:solidFill>
            <a:round/>
            <a:headEnd/>
            <a:tailEnd/>
          </a:ln>
        </p:spPr>
        <p:txBody>
          <a:bodyPr anchor="ctr"/>
          <a:lstStyle/>
          <a:p>
            <a:pPr>
              <a:defRPr/>
            </a:pPr>
            <a:endParaRPr lang="en-US" u="none" dirty="0">
              <a:latin typeface="Arial" charset="0"/>
            </a:endParaRPr>
          </a:p>
        </p:txBody>
      </p:sp>
      <p:sp>
        <p:nvSpPr>
          <p:cNvPr id="118800" name="TextBox 28"/>
          <p:cNvSpPr txBox="1">
            <a:spLocks noChangeArrowheads="1"/>
          </p:cNvSpPr>
          <p:nvPr/>
        </p:nvSpPr>
        <p:spPr bwMode="auto">
          <a:xfrm>
            <a:off x="3195638" y="4940300"/>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u="none" dirty="0">
                <a:latin typeface="Arial" pitchFamily="34" charset="0"/>
              </a:rPr>
              <a:t>Lumen</a:t>
            </a:r>
          </a:p>
        </p:txBody>
      </p:sp>
      <p:sp>
        <p:nvSpPr>
          <p:cNvPr id="30" name="Arc 29"/>
          <p:cNvSpPr/>
          <p:nvPr/>
        </p:nvSpPr>
        <p:spPr bwMode="auto">
          <a:xfrm rot="9744230">
            <a:off x="4532313" y="1390650"/>
            <a:ext cx="1182687" cy="1619250"/>
          </a:xfrm>
          <a:prstGeom prst="arc">
            <a:avLst>
              <a:gd name="adj1" fmla="val 16200000"/>
              <a:gd name="adj2" fmla="val 21168766"/>
            </a:avLst>
          </a:prstGeom>
          <a:noFill/>
          <a:ln w="57150" algn="ctr">
            <a:solidFill>
              <a:srgbClr val="8E1400"/>
            </a:solidFill>
            <a:round/>
            <a:headEnd/>
            <a:tailEnd/>
          </a:ln>
        </p:spPr>
        <p:txBody>
          <a:bodyPr anchor="ctr"/>
          <a:lstStyle/>
          <a:p>
            <a:pPr>
              <a:defRPr/>
            </a:pPr>
            <a:endParaRPr lang="en-US" u="none" dirty="0">
              <a:latin typeface="Arial" charset="0"/>
            </a:endParaRPr>
          </a:p>
        </p:txBody>
      </p:sp>
      <p:cxnSp>
        <p:nvCxnSpPr>
          <p:cNvPr id="118802" name="Straight Connector 61455"/>
          <p:cNvCxnSpPr>
            <a:cxnSpLocks noChangeShapeType="1"/>
          </p:cNvCxnSpPr>
          <p:nvPr/>
        </p:nvCxnSpPr>
        <p:spPr bwMode="auto">
          <a:xfrm flipV="1">
            <a:off x="5187950" y="2974975"/>
            <a:ext cx="679450" cy="7938"/>
          </a:xfrm>
          <a:prstGeom prst="line">
            <a:avLst/>
          </a:prstGeom>
          <a:noFill/>
          <a:ln w="57150" algn="ctr">
            <a:solidFill>
              <a:srgbClr val="8E1400"/>
            </a:solidFill>
            <a:round/>
            <a:headEnd/>
            <a:tailEnd/>
          </a:ln>
          <a:extLst>
            <a:ext uri="{909E8E84-426E-40DD-AFC4-6F175D3DCCD1}">
              <a14:hiddenFill xmlns:a14="http://schemas.microsoft.com/office/drawing/2010/main">
                <a:noFill/>
              </a14:hiddenFill>
            </a:ext>
          </a:extLst>
        </p:spPr>
      </p:cxnSp>
      <p:sp>
        <p:nvSpPr>
          <p:cNvPr id="118803" name="TextBox 2"/>
          <p:cNvSpPr txBox="1">
            <a:spLocks noChangeArrowheads="1"/>
          </p:cNvSpPr>
          <p:nvPr/>
        </p:nvSpPr>
        <p:spPr bwMode="auto">
          <a:xfrm>
            <a:off x="319779" y="181968"/>
            <a:ext cx="533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600" b="1" u="none" dirty="0" smtClean="0">
                <a:solidFill>
                  <a:schemeClr val="accent1"/>
                </a:solidFill>
                <a:latin typeface="Arial" pitchFamily="34" charset="0"/>
              </a:rPr>
              <a:t>P-glycoprotein (cont)</a:t>
            </a:r>
            <a:endParaRPr lang="en-US" altLang="en-US" sz="3600" b="1" u="none" dirty="0">
              <a:solidFill>
                <a:schemeClr val="accent1"/>
              </a:solidFill>
              <a:latin typeface="Arial" pitchFamily="34" charset="0"/>
            </a:endParaRPr>
          </a:p>
        </p:txBody>
      </p:sp>
    </p:spTree>
    <p:extLst>
      <p:ext uri="{BB962C8B-B14F-4D97-AF65-F5344CB8AC3E}">
        <p14:creationId xmlns:p14="http://schemas.microsoft.com/office/powerpoint/2010/main" val="3960197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Box 25"/>
          <p:cNvSpPr txBox="1">
            <a:spLocks noChangeArrowheads="1"/>
          </p:cNvSpPr>
          <p:nvPr/>
        </p:nvSpPr>
        <p:spPr bwMode="auto">
          <a:xfrm>
            <a:off x="6782944" y="3334748"/>
            <a:ext cx="213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b="1" u="none" dirty="0">
                <a:latin typeface="Arial" pitchFamily="34" charset="0"/>
              </a:rPr>
              <a:t>Systemic Circulation</a:t>
            </a:r>
          </a:p>
        </p:txBody>
      </p:sp>
      <p:sp>
        <p:nvSpPr>
          <p:cNvPr id="121859" name="TextBox 28"/>
          <p:cNvSpPr txBox="1">
            <a:spLocks noChangeArrowheads="1"/>
          </p:cNvSpPr>
          <p:nvPr/>
        </p:nvSpPr>
        <p:spPr bwMode="auto">
          <a:xfrm>
            <a:off x="3201544" y="4969447"/>
            <a:ext cx="2392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u="none" dirty="0">
                <a:latin typeface="Arial" pitchFamily="34" charset="0"/>
              </a:rPr>
              <a:t>Metabolism</a:t>
            </a:r>
          </a:p>
        </p:txBody>
      </p:sp>
      <p:sp>
        <p:nvSpPr>
          <p:cNvPr id="121860" name="TextBox 3"/>
          <p:cNvSpPr txBox="1">
            <a:spLocks noChangeArrowheads="1"/>
          </p:cNvSpPr>
          <p:nvPr/>
        </p:nvSpPr>
        <p:spPr bwMode="auto">
          <a:xfrm>
            <a:off x="329830" y="181258"/>
            <a:ext cx="74173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600" b="1" u="none" dirty="0">
                <a:solidFill>
                  <a:schemeClr val="accent1"/>
                </a:solidFill>
                <a:latin typeface="Arial" pitchFamily="34" charset="0"/>
              </a:rPr>
              <a:t>CYP3A4-mediated Metabolism</a:t>
            </a:r>
          </a:p>
        </p:txBody>
      </p:sp>
      <p:sp>
        <p:nvSpPr>
          <p:cNvPr id="121861" name="TextBox 18"/>
          <p:cNvSpPr txBox="1">
            <a:spLocks noChangeArrowheads="1"/>
          </p:cNvSpPr>
          <p:nvPr/>
        </p:nvSpPr>
        <p:spPr bwMode="auto">
          <a:xfrm>
            <a:off x="3373788" y="1753698"/>
            <a:ext cx="2393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u="none" dirty="0">
                <a:latin typeface="Arial" pitchFamily="34" charset="0"/>
              </a:rPr>
              <a:t>Hepatocyte</a:t>
            </a:r>
          </a:p>
        </p:txBody>
      </p:sp>
      <p:cxnSp>
        <p:nvCxnSpPr>
          <p:cNvPr id="121862" name="Straight Arrow Connector 7"/>
          <p:cNvCxnSpPr>
            <a:cxnSpLocks noChangeShapeType="1"/>
          </p:cNvCxnSpPr>
          <p:nvPr/>
        </p:nvCxnSpPr>
        <p:spPr bwMode="auto">
          <a:xfrm>
            <a:off x="2053782" y="4367785"/>
            <a:ext cx="1066800" cy="0"/>
          </a:xfrm>
          <a:prstGeom prst="straightConnector1">
            <a:avLst/>
          </a:prstGeom>
          <a:noFill/>
          <a:ln w="381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121863" name="Straight Arrow Connector 21"/>
          <p:cNvCxnSpPr>
            <a:cxnSpLocks noChangeShapeType="1"/>
          </p:cNvCxnSpPr>
          <p:nvPr/>
        </p:nvCxnSpPr>
        <p:spPr bwMode="auto">
          <a:xfrm>
            <a:off x="6305107" y="4382072"/>
            <a:ext cx="782637" cy="4763"/>
          </a:xfrm>
          <a:prstGeom prst="straightConnector1">
            <a:avLst/>
          </a:prstGeom>
          <a:noFill/>
          <a:ln w="381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121864" name="Straight Connector 11"/>
          <p:cNvCxnSpPr>
            <a:cxnSpLocks noChangeShapeType="1"/>
          </p:cNvCxnSpPr>
          <p:nvPr/>
        </p:nvCxnSpPr>
        <p:spPr bwMode="auto">
          <a:xfrm flipV="1">
            <a:off x="3520632" y="3734372"/>
            <a:ext cx="719137" cy="614363"/>
          </a:xfrm>
          <a:prstGeom prst="line">
            <a:avLst/>
          </a:prstGeom>
          <a:noFill/>
          <a:ln w="38100" algn="ctr">
            <a:solidFill>
              <a:srgbClr val="8E1400"/>
            </a:solidFill>
            <a:round/>
            <a:headEnd/>
            <a:tailEnd/>
          </a:ln>
          <a:extLst>
            <a:ext uri="{909E8E84-426E-40DD-AFC4-6F175D3DCCD1}">
              <a14:hiddenFill xmlns:a14="http://schemas.microsoft.com/office/drawing/2010/main">
                <a:noFill/>
              </a14:hiddenFill>
            </a:ext>
          </a:extLst>
        </p:spPr>
      </p:cxnSp>
      <p:cxnSp>
        <p:nvCxnSpPr>
          <p:cNvPr id="121865" name="Straight Connector 24"/>
          <p:cNvCxnSpPr>
            <a:cxnSpLocks noChangeShapeType="1"/>
          </p:cNvCxnSpPr>
          <p:nvPr/>
        </p:nvCxnSpPr>
        <p:spPr bwMode="auto">
          <a:xfrm flipH="1" flipV="1">
            <a:off x="4239769" y="3750247"/>
            <a:ext cx="595313" cy="363538"/>
          </a:xfrm>
          <a:prstGeom prst="line">
            <a:avLst/>
          </a:prstGeom>
          <a:noFill/>
          <a:ln w="38100" algn="ctr">
            <a:solidFill>
              <a:srgbClr val="8E1400"/>
            </a:solidFill>
            <a:round/>
            <a:headEnd/>
            <a:tailEnd/>
          </a:ln>
          <a:extLst>
            <a:ext uri="{909E8E84-426E-40DD-AFC4-6F175D3DCCD1}">
              <a14:hiddenFill xmlns:a14="http://schemas.microsoft.com/office/drawing/2010/main">
                <a:noFill/>
              </a14:hiddenFill>
            </a:ext>
          </a:extLst>
        </p:spPr>
      </p:cxnSp>
      <p:cxnSp>
        <p:nvCxnSpPr>
          <p:cNvPr id="121866" name="Straight Connector 30"/>
          <p:cNvCxnSpPr>
            <a:cxnSpLocks noChangeShapeType="1"/>
          </p:cNvCxnSpPr>
          <p:nvPr/>
        </p:nvCxnSpPr>
        <p:spPr bwMode="auto">
          <a:xfrm flipH="1" flipV="1">
            <a:off x="3528569" y="4351910"/>
            <a:ext cx="719138" cy="627062"/>
          </a:xfrm>
          <a:prstGeom prst="line">
            <a:avLst/>
          </a:prstGeom>
          <a:noFill/>
          <a:ln w="38100" algn="ctr">
            <a:solidFill>
              <a:srgbClr val="8E1400"/>
            </a:solidFill>
            <a:round/>
            <a:headEnd/>
            <a:tailEnd/>
          </a:ln>
          <a:extLst>
            <a:ext uri="{909E8E84-426E-40DD-AFC4-6F175D3DCCD1}">
              <a14:hiddenFill xmlns:a14="http://schemas.microsoft.com/office/drawing/2010/main">
                <a:noFill/>
              </a14:hiddenFill>
            </a:ext>
          </a:extLst>
        </p:spPr>
      </p:cxnSp>
      <p:cxnSp>
        <p:nvCxnSpPr>
          <p:cNvPr id="121867" name="Straight Connector 34"/>
          <p:cNvCxnSpPr>
            <a:cxnSpLocks noChangeShapeType="1"/>
          </p:cNvCxnSpPr>
          <p:nvPr/>
        </p:nvCxnSpPr>
        <p:spPr bwMode="auto">
          <a:xfrm flipV="1">
            <a:off x="4246119" y="4623372"/>
            <a:ext cx="561975" cy="346075"/>
          </a:xfrm>
          <a:prstGeom prst="line">
            <a:avLst/>
          </a:prstGeom>
          <a:noFill/>
          <a:ln w="38100" algn="ctr">
            <a:solidFill>
              <a:srgbClr val="8E1400"/>
            </a:solidFill>
            <a:round/>
            <a:headEnd/>
            <a:tailEnd/>
          </a:ln>
          <a:extLst>
            <a:ext uri="{909E8E84-426E-40DD-AFC4-6F175D3DCCD1}">
              <a14:hiddenFill xmlns:a14="http://schemas.microsoft.com/office/drawing/2010/main">
                <a:noFill/>
              </a14:hiddenFill>
            </a:ext>
          </a:extLst>
        </p:spPr>
      </p:cxnSp>
      <p:cxnSp>
        <p:nvCxnSpPr>
          <p:cNvPr id="121868" name="Straight Connector 37"/>
          <p:cNvCxnSpPr>
            <a:cxnSpLocks noChangeShapeType="1"/>
          </p:cNvCxnSpPr>
          <p:nvPr/>
        </p:nvCxnSpPr>
        <p:spPr bwMode="auto">
          <a:xfrm>
            <a:off x="4808094" y="4623372"/>
            <a:ext cx="685800" cy="0"/>
          </a:xfrm>
          <a:prstGeom prst="line">
            <a:avLst/>
          </a:prstGeom>
          <a:noFill/>
          <a:ln w="38100" algn="ctr">
            <a:solidFill>
              <a:srgbClr val="8E1400"/>
            </a:solidFill>
            <a:round/>
            <a:headEnd/>
            <a:tailEnd/>
          </a:ln>
          <a:extLst>
            <a:ext uri="{909E8E84-426E-40DD-AFC4-6F175D3DCCD1}">
              <a14:hiddenFill xmlns:a14="http://schemas.microsoft.com/office/drawing/2010/main">
                <a:noFill/>
              </a14:hiddenFill>
            </a:ext>
          </a:extLst>
        </p:spPr>
      </p:cxnSp>
      <p:cxnSp>
        <p:nvCxnSpPr>
          <p:cNvPr id="121869" name="Straight Connector 52"/>
          <p:cNvCxnSpPr>
            <a:cxnSpLocks noChangeShapeType="1"/>
          </p:cNvCxnSpPr>
          <p:nvPr/>
        </p:nvCxnSpPr>
        <p:spPr bwMode="auto">
          <a:xfrm>
            <a:off x="4825557" y="4116960"/>
            <a:ext cx="685800" cy="0"/>
          </a:xfrm>
          <a:prstGeom prst="line">
            <a:avLst/>
          </a:prstGeom>
          <a:noFill/>
          <a:ln w="38100" algn="ctr">
            <a:solidFill>
              <a:srgbClr val="8E1400"/>
            </a:solidFill>
            <a:round/>
            <a:headEnd/>
            <a:tailEnd/>
          </a:ln>
          <a:extLst>
            <a:ext uri="{909E8E84-426E-40DD-AFC4-6F175D3DCCD1}">
              <a14:hiddenFill xmlns:a14="http://schemas.microsoft.com/office/drawing/2010/main">
                <a:noFill/>
              </a14:hiddenFill>
            </a:ext>
          </a:extLst>
        </p:spPr>
      </p:cxnSp>
      <p:sp>
        <p:nvSpPr>
          <p:cNvPr id="121870" name="TextBox 51"/>
          <p:cNvSpPr txBox="1">
            <a:spLocks noChangeArrowheads="1"/>
          </p:cNvSpPr>
          <p:nvPr/>
        </p:nvSpPr>
        <p:spPr bwMode="auto">
          <a:xfrm>
            <a:off x="3739707" y="4129660"/>
            <a:ext cx="1493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b="1" u="none" dirty="0">
                <a:latin typeface="Arial" pitchFamily="34" charset="0"/>
              </a:rPr>
              <a:t>CYP3A4</a:t>
            </a:r>
          </a:p>
        </p:txBody>
      </p:sp>
      <p:sp>
        <p:nvSpPr>
          <p:cNvPr id="121871" name="Flowchart: Alternate Process 58"/>
          <p:cNvSpPr>
            <a:spLocks noChangeArrowheads="1"/>
          </p:cNvSpPr>
          <p:nvPr/>
        </p:nvSpPr>
        <p:spPr bwMode="auto">
          <a:xfrm>
            <a:off x="2287144" y="2324672"/>
            <a:ext cx="4495800" cy="3200400"/>
          </a:xfrm>
          <a:prstGeom prst="flowChartAlternateProcess">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800" b="1" u="none" dirty="0">
              <a:latin typeface="Arial" pitchFamily="34" charset="0"/>
            </a:endParaRPr>
          </a:p>
        </p:txBody>
      </p:sp>
      <p:cxnSp>
        <p:nvCxnSpPr>
          <p:cNvPr id="121872" name="Straight Connector 40983"/>
          <p:cNvCxnSpPr>
            <a:cxnSpLocks noChangeShapeType="1"/>
          </p:cNvCxnSpPr>
          <p:nvPr/>
        </p:nvCxnSpPr>
        <p:spPr bwMode="auto">
          <a:xfrm flipV="1">
            <a:off x="5484369" y="3940747"/>
            <a:ext cx="0" cy="176213"/>
          </a:xfrm>
          <a:prstGeom prst="line">
            <a:avLst/>
          </a:prstGeom>
          <a:noFill/>
          <a:ln w="38100" algn="ctr">
            <a:solidFill>
              <a:srgbClr val="8E1400"/>
            </a:solidFill>
            <a:round/>
            <a:headEnd/>
            <a:tailEnd/>
          </a:ln>
          <a:extLst>
            <a:ext uri="{909E8E84-426E-40DD-AFC4-6F175D3DCCD1}">
              <a14:hiddenFill xmlns:a14="http://schemas.microsoft.com/office/drawing/2010/main">
                <a:noFill/>
              </a14:hiddenFill>
            </a:ext>
          </a:extLst>
        </p:spPr>
      </p:cxnSp>
      <p:cxnSp>
        <p:nvCxnSpPr>
          <p:cNvPr id="121873" name="Straight Connector 88"/>
          <p:cNvCxnSpPr>
            <a:cxnSpLocks noChangeShapeType="1"/>
          </p:cNvCxnSpPr>
          <p:nvPr/>
        </p:nvCxnSpPr>
        <p:spPr bwMode="auto">
          <a:xfrm flipV="1">
            <a:off x="5476432" y="4623372"/>
            <a:ext cx="0" cy="177800"/>
          </a:xfrm>
          <a:prstGeom prst="line">
            <a:avLst/>
          </a:prstGeom>
          <a:noFill/>
          <a:ln w="38100" algn="ctr">
            <a:solidFill>
              <a:srgbClr val="8E1400"/>
            </a:solidFill>
            <a:round/>
            <a:headEnd/>
            <a:tailEnd/>
          </a:ln>
          <a:extLst>
            <a:ext uri="{909E8E84-426E-40DD-AFC4-6F175D3DCCD1}">
              <a14:hiddenFill xmlns:a14="http://schemas.microsoft.com/office/drawing/2010/main">
                <a:noFill/>
              </a14:hiddenFill>
            </a:ext>
          </a:extLst>
        </p:spPr>
      </p:cxnSp>
      <p:cxnSp>
        <p:nvCxnSpPr>
          <p:cNvPr id="121874" name="Straight Connector 40985"/>
          <p:cNvCxnSpPr>
            <a:cxnSpLocks noChangeShapeType="1"/>
          </p:cNvCxnSpPr>
          <p:nvPr/>
        </p:nvCxnSpPr>
        <p:spPr bwMode="auto">
          <a:xfrm>
            <a:off x="5484369" y="3940747"/>
            <a:ext cx="422275" cy="439738"/>
          </a:xfrm>
          <a:prstGeom prst="line">
            <a:avLst/>
          </a:prstGeom>
          <a:noFill/>
          <a:ln w="38100" algn="ctr">
            <a:solidFill>
              <a:srgbClr val="8E1400"/>
            </a:solidFill>
            <a:round/>
            <a:headEnd/>
            <a:tailEnd/>
          </a:ln>
          <a:extLst>
            <a:ext uri="{909E8E84-426E-40DD-AFC4-6F175D3DCCD1}">
              <a14:hiddenFill xmlns:a14="http://schemas.microsoft.com/office/drawing/2010/main">
                <a:noFill/>
              </a14:hiddenFill>
            </a:ext>
          </a:extLst>
        </p:spPr>
      </p:cxnSp>
      <p:cxnSp>
        <p:nvCxnSpPr>
          <p:cNvPr id="121875" name="Straight Connector 91"/>
          <p:cNvCxnSpPr>
            <a:cxnSpLocks noChangeShapeType="1"/>
          </p:cNvCxnSpPr>
          <p:nvPr/>
        </p:nvCxnSpPr>
        <p:spPr bwMode="auto">
          <a:xfrm flipH="1">
            <a:off x="5468494" y="4386835"/>
            <a:ext cx="455613" cy="414337"/>
          </a:xfrm>
          <a:prstGeom prst="line">
            <a:avLst/>
          </a:prstGeom>
          <a:noFill/>
          <a:ln w="38100" algn="ctr">
            <a:solidFill>
              <a:srgbClr val="8E1400"/>
            </a:solidFill>
            <a:round/>
            <a:headEnd/>
            <a:tailEnd/>
          </a:ln>
          <a:extLst>
            <a:ext uri="{909E8E84-426E-40DD-AFC4-6F175D3DCCD1}">
              <a14:hiddenFill xmlns:a14="http://schemas.microsoft.com/office/drawing/2010/main">
                <a:noFill/>
              </a14:hiddenFill>
            </a:ext>
          </a:extLst>
        </p:spPr>
      </p:cxnSp>
      <p:sp>
        <p:nvSpPr>
          <p:cNvPr id="121876" name="TextBox 2"/>
          <p:cNvSpPr txBox="1">
            <a:spLocks noChangeArrowheads="1"/>
          </p:cNvSpPr>
          <p:nvPr/>
        </p:nvSpPr>
        <p:spPr bwMode="auto">
          <a:xfrm>
            <a:off x="380556" y="3967735"/>
            <a:ext cx="175260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u="none" dirty="0">
                <a:latin typeface="Arial" pitchFamily="34" charset="0"/>
              </a:rPr>
              <a:t>Rivaroxaban</a:t>
            </a:r>
          </a:p>
          <a:p>
            <a:pPr algn="ctr" eaLnBrk="1" hangingPunct="1">
              <a:spcBef>
                <a:spcPct val="0"/>
              </a:spcBef>
              <a:buFontTx/>
              <a:buNone/>
            </a:pPr>
            <a:r>
              <a:rPr lang="en-US" altLang="en-US" sz="2000" b="1" u="none" dirty="0">
                <a:latin typeface="Arial" pitchFamily="34" charset="0"/>
              </a:rPr>
              <a:t>Apixaban</a:t>
            </a:r>
          </a:p>
        </p:txBody>
      </p:sp>
      <p:sp>
        <p:nvSpPr>
          <p:cNvPr id="121877" name="TextBox 23"/>
          <p:cNvSpPr txBox="1">
            <a:spLocks noChangeArrowheads="1"/>
          </p:cNvSpPr>
          <p:nvPr/>
        </p:nvSpPr>
        <p:spPr bwMode="auto">
          <a:xfrm>
            <a:off x="391669" y="2781872"/>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u="none" dirty="0">
                <a:latin typeface="Arial" pitchFamily="34" charset="0"/>
              </a:rPr>
              <a:t>Dabigatran</a:t>
            </a:r>
          </a:p>
          <a:p>
            <a:pPr algn="ctr" eaLnBrk="1" hangingPunct="1">
              <a:spcBef>
                <a:spcPct val="0"/>
              </a:spcBef>
              <a:buFontTx/>
              <a:buNone/>
            </a:pPr>
            <a:r>
              <a:rPr lang="en-US" altLang="en-US" sz="2000" b="1" u="none" dirty="0">
                <a:latin typeface="Arial" pitchFamily="34" charset="0"/>
              </a:rPr>
              <a:t>Edoxaban</a:t>
            </a:r>
          </a:p>
        </p:txBody>
      </p:sp>
      <p:cxnSp>
        <p:nvCxnSpPr>
          <p:cNvPr id="121878" name="Straight Arrow Connector 4"/>
          <p:cNvCxnSpPr>
            <a:cxnSpLocks noChangeShapeType="1"/>
          </p:cNvCxnSpPr>
          <p:nvPr/>
        </p:nvCxnSpPr>
        <p:spPr bwMode="auto">
          <a:xfrm>
            <a:off x="2053782" y="3135885"/>
            <a:ext cx="5033962" cy="0"/>
          </a:xfrm>
          <a:prstGeom prst="straightConnector1">
            <a:avLst/>
          </a:prstGeom>
          <a:noFill/>
          <a:ln w="38100" algn="ctr">
            <a:solidFill>
              <a:schemeClr val="accent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600553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Box 4"/>
          <p:cNvSpPr txBox="1">
            <a:spLocks noChangeArrowheads="1"/>
          </p:cNvSpPr>
          <p:nvPr/>
        </p:nvSpPr>
        <p:spPr bwMode="auto">
          <a:xfrm>
            <a:off x="332096" y="185384"/>
            <a:ext cx="81841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600" b="1" u="none" dirty="0">
                <a:solidFill>
                  <a:schemeClr val="accent1"/>
                </a:solidFill>
                <a:latin typeface="Arial" pitchFamily="34" charset="0"/>
              </a:rPr>
              <a:t>Important Drug-drug Interactions </a:t>
            </a:r>
            <a:r>
              <a:rPr lang="en-US" altLang="en-US" sz="3600" b="1" u="none" dirty="0" smtClean="0">
                <a:solidFill>
                  <a:schemeClr val="accent1"/>
                </a:solidFill>
                <a:latin typeface="Arial" pitchFamily="34" charset="0"/>
              </a:rPr>
              <a:t>With </a:t>
            </a:r>
            <a:r>
              <a:rPr lang="en-US" altLang="en-US" sz="3600" b="1" u="none" dirty="0">
                <a:solidFill>
                  <a:schemeClr val="accent1"/>
                </a:solidFill>
                <a:latin typeface="Arial" pitchFamily="34" charset="0"/>
              </a:rPr>
              <a:t>NOACs</a:t>
            </a:r>
          </a:p>
        </p:txBody>
      </p:sp>
      <p:sp>
        <p:nvSpPr>
          <p:cNvPr id="122883" name="TextBox 5"/>
          <p:cNvSpPr txBox="1">
            <a:spLocks noChangeArrowheads="1"/>
          </p:cNvSpPr>
          <p:nvPr/>
        </p:nvSpPr>
        <p:spPr bwMode="auto">
          <a:xfrm>
            <a:off x="-11377" y="6566848"/>
            <a:ext cx="59481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u="none" dirty="0">
                <a:latin typeface="Arial" pitchFamily="34" charset="0"/>
              </a:rPr>
              <a:t>Heidbuchel H, et al. </a:t>
            </a:r>
            <a:r>
              <a:rPr lang="en-US" altLang="en-US" sz="1600" i="1" u="none" dirty="0" smtClean="0">
                <a:latin typeface="Arial" pitchFamily="34" charset="0"/>
              </a:rPr>
              <a:t>Eur </a:t>
            </a:r>
            <a:r>
              <a:rPr lang="en-US" altLang="en-US" sz="1600" i="1" u="none" dirty="0">
                <a:latin typeface="Arial" pitchFamily="34" charset="0"/>
              </a:rPr>
              <a:t>Heart J. </a:t>
            </a:r>
            <a:r>
              <a:rPr lang="en-US" altLang="en-US" sz="1600" i="1" u="none" dirty="0" smtClean="0">
                <a:latin typeface="Arial" pitchFamily="34" charset="0"/>
              </a:rPr>
              <a:t>2013; </a:t>
            </a:r>
            <a:r>
              <a:rPr lang="en-US" altLang="en-US" sz="1600" u="none" dirty="0" smtClean="0">
                <a:latin typeface="Arial" pitchFamily="34" charset="0"/>
              </a:rPr>
              <a:t>34:2094-2106.</a:t>
            </a:r>
            <a:r>
              <a:rPr lang="en-US" altLang="en-US" sz="1600" u="none" baseline="30000" dirty="0" smtClean="0">
                <a:latin typeface="Arial" pitchFamily="34" charset="0"/>
              </a:rPr>
              <a:t>[18]</a:t>
            </a:r>
            <a:endParaRPr lang="en-US" altLang="en-US" sz="1600" u="none" dirty="0">
              <a:latin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63192986"/>
              </p:ext>
            </p:extLst>
          </p:nvPr>
        </p:nvGraphicFramePr>
        <p:xfrm>
          <a:off x="709681" y="1417093"/>
          <a:ext cx="7683689" cy="4846380"/>
        </p:xfrm>
        <a:graphic>
          <a:graphicData uri="http://schemas.openxmlformats.org/drawingml/2006/table">
            <a:tbl>
              <a:tblPr firstRow="1" bandRow="1">
                <a:tableStyleId>{2D5ABB26-0587-4C30-8999-92F81FD0307C}</a:tableStyleId>
              </a:tblPr>
              <a:tblGrid>
                <a:gridCol w="1296538"/>
                <a:gridCol w="1091820"/>
                <a:gridCol w="1392072"/>
                <a:gridCol w="1201003"/>
                <a:gridCol w="1460310"/>
                <a:gridCol w="1241946"/>
              </a:tblGrid>
              <a:tr h="274088">
                <a:tc>
                  <a:txBody>
                    <a:bodyPr/>
                    <a:lstStyle/>
                    <a:p>
                      <a:endParaRPr lang="en-US" sz="1600" b="1" dirty="0">
                        <a:solidFill>
                          <a:schemeClr val="tx1"/>
                        </a:solidFill>
                        <a:latin typeface="+mj-lt"/>
                      </a:endParaRPr>
                    </a:p>
                  </a:txBody>
                  <a:tcPr marT="45725" marB="45725" anchor="b">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smtClean="0">
                          <a:solidFill>
                            <a:schemeClr val="tx1"/>
                          </a:solidFill>
                          <a:latin typeface="+mj-lt"/>
                          <a:cs typeface="Arial" panose="020B0604020202020204" pitchFamily="34" charset="0"/>
                        </a:rPr>
                        <a:t>Via</a:t>
                      </a:r>
                      <a:endParaRPr lang="en-US" sz="1600" b="1" dirty="0">
                        <a:solidFill>
                          <a:schemeClr val="tx1"/>
                        </a:solidFill>
                        <a:latin typeface="+mj-lt"/>
                        <a:cs typeface="Arial" panose="020B0604020202020204" pitchFamily="34" charset="0"/>
                      </a:endParaRPr>
                    </a:p>
                  </a:txBody>
                  <a:tcPr marT="45725" marB="45725" anchor="b">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smtClean="0">
                          <a:solidFill>
                            <a:schemeClr val="tx1"/>
                          </a:solidFill>
                          <a:latin typeface="+mj-lt"/>
                          <a:cs typeface="Arial" panose="020B0604020202020204" pitchFamily="34" charset="0"/>
                        </a:rPr>
                        <a:t>Dabigatran</a:t>
                      </a:r>
                      <a:endParaRPr lang="en-US" sz="1600" b="1" dirty="0">
                        <a:solidFill>
                          <a:schemeClr val="tx1"/>
                        </a:solidFill>
                        <a:latin typeface="+mj-lt"/>
                        <a:cs typeface="Arial" panose="020B0604020202020204" pitchFamily="34" charset="0"/>
                      </a:endParaRPr>
                    </a:p>
                  </a:txBody>
                  <a:tcPr marT="45725" marB="45725" anchor="b">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smtClean="0">
                          <a:solidFill>
                            <a:schemeClr val="tx1"/>
                          </a:solidFill>
                          <a:latin typeface="+mj-lt"/>
                          <a:cs typeface="Arial" panose="020B0604020202020204" pitchFamily="34" charset="0"/>
                        </a:rPr>
                        <a:t>Apixaban</a:t>
                      </a:r>
                      <a:endParaRPr lang="en-US" sz="1600" b="1" dirty="0">
                        <a:solidFill>
                          <a:schemeClr val="tx1"/>
                        </a:solidFill>
                        <a:latin typeface="+mj-lt"/>
                        <a:cs typeface="Arial" panose="020B0604020202020204" pitchFamily="34" charset="0"/>
                      </a:endParaRPr>
                    </a:p>
                  </a:txBody>
                  <a:tcPr marT="45725" marB="45725" anchor="b">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j-lt"/>
                          <a:cs typeface="Arial" panose="020B0604020202020204" pitchFamily="34" charset="0"/>
                        </a:rPr>
                        <a:t>Rivaroxaban</a:t>
                      </a:r>
                    </a:p>
                  </a:txBody>
                  <a:tcPr marT="45725" marB="45725" anchor="b">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smtClean="0">
                          <a:solidFill>
                            <a:schemeClr val="tx1"/>
                          </a:solidFill>
                          <a:latin typeface="+mj-lt"/>
                          <a:cs typeface="Arial" panose="020B0604020202020204" pitchFamily="34" charset="0"/>
                        </a:rPr>
                        <a:t>Edoxaban </a:t>
                      </a:r>
                      <a:endParaRPr lang="en-US" sz="1600" b="1" dirty="0">
                        <a:solidFill>
                          <a:schemeClr val="tx1"/>
                        </a:solidFill>
                        <a:latin typeface="+mj-lt"/>
                        <a:cs typeface="Arial" panose="020B0604020202020204" pitchFamily="34" charset="0"/>
                      </a:endParaRPr>
                    </a:p>
                  </a:txBody>
                  <a:tcPr marT="45725" marB="45725" anchor="b">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598000">
                <a:tc>
                  <a:txBody>
                    <a:bodyPr/>
                    <a:lstStyle/>
                    <a:p>
                      <a:r>
                        <a:rPr lang="en-US" sz="1400" b="0" dirty="0" smtClean="0">
                          <a:solidFill>
                            <a:schemeClr val="tx1"/>
                          </a:solidFill>
                          <a:latin typeface="+mj-lt"/>
                          <a:cs typeface="Arial" panose="020B0604020202020204" pitchFamily="34" charset="0"/>
                        </a:rPr>
                        <a:t>Verapamil</a:t>
                      </a:r>
                      <a:endParaRPr lang="en-US" sz="1400" b="0" dirty="0">
                        <a:solidFill>
                          <a:schemeClr val="tx1"/>
                        </a:solidFill>
                        <a:latin typeface="+mj-lt"/>
                        <a:cs typeface="Arial" panose="020B0604020202020204" pitchFamily="34" charset="0"/>
                      </a:endParaRPr>
                    </a:p>
                  </a:txBody>
                  <a:tcPr marT="45725" marB="45725" anchor="ctr">
                    <a:lnL>
                      <a:noFill/>
                    </a:lnL>
                    <a:lnR>
                      <a:noFill/>
                    </a:lnR>
                    <a:lnT w="28575"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400" b="0" dirty="0" smtClean="0">
                          <a:solidFill>
                            <a:schemeClr val="tx1"/>
                          </a:solidFill>
                          <a:latin typeface="+mj-lt"/>
                          <a:cs typeface="Arial" panose="020B0604020202020204" pitchFamily="34" charset="0"/>
                        </a:rPr>
                        <a:t>P-gp and CYP3A4</a:t>
                      </a:r>
                      <a:r>
                        <a:rPr lang="en-US" sz="1400" b="0" baseline="0" dirty="0" smtClean="0">
                          <a:solidFill>
                            <a:schemeClr val="tx1"/>
                          </a:solidFill>
                          <a:latin typeface="+mj-lt"/>
                          <a:cs typeface="Arial" panose="020B0604020202020204" pitchFamily="34" charset="0"/>
                        </a:rPr>
                        <a:t> inhibition</a:t>
                      </a:r>
                      <a:endParaRPr lang="en-US" sz="1400" b="0" dirty="0">
                        <a:solidFill>
                          <a:schemeClr val="tx1"/>
                        </a:solidFill>
                        <a:latin typeface="+mj-lt"/>
                        <a:cs typeface="Arial" panose="020B0604020202020204" pitchFamily="34" charset="0"/>
                      </a:endParaRPr>
                    </a:p>
                  </a:txBody>
                  <a:tcPr marT="45725" marB="45725" anchor="ctr">
                    <a:lnL>
                      <a:noFill/>
                    </a:lnL>
                    <a:lnR>
                      <a:noFill/>
                    </a:lnR>
                    <a:lnT w="28575"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400" b="0" dirty="0" smtClean="0">
                          <a:solidFill>
                            <a:schemeClr val="tx1"/>
                          </a:solidFill>
                          <a:latin typeface="+mj-lt"/>
                          <a:cs typeface="Arial" panose="020B0604020202020204" pitchFamily="34" charset="0"/>
                        </a:rPr>
                        <a:t>+12-180% (use lower dose)</a:t>
                      </a:r>
                      <a:endParaRPr lang="en-US" sz="1400" b="0" dirty="0">
                        <a:solidFill>
                          <a:schemeClr val="tx1"/>
                        </a:solidFill>
                        <a:latin typeface="+mj-lt"/>
                        <a:cs typeface="Arial" panose="020B0604020202020204" pitchFamily="34" charset="0"/>
                      </a:endParaRPr>
                    </a:p>
                  </a:txBody>
                  <a:tcPr marT="45725" marB="45725" anchor="ctr">
                    <a:lnL>
                      <a:noFill/>
                    </a:lnL>
                    <a:lnR>
                      <a:noFill/>
                    </a:lnR>
                    <a:lnT w="28575"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400" b="0" dirty="0" smtClean="0">
                          <a:solidFill>
                            <a:schemeClr val="tx1"/>
                          </a:solidFill>
                          <a:latin typeface="+mj-lt"/>
                          <a:cs typeface="Arial" panose="020B0604020202020204" pitchFamily="34" charset="0"/>
                        </a:rPr>
                        <a:t>No data</a:t>
                      </a:r>
                      <a:endParaRPr lang="en-US" sz="1400" b="0" dirty="0">
                        <a:solidFill>
                          <a:schemeClr val="tx1"/>
                        </a:solidFill>
                        <a:latin typeface="+mj-lt"/>
                        <a:cs typeface="Arial" panose="020B0604020202020204" pitchFamily="34" charset="0"/>
                      </a:endParaRPr>
                    </a:p>
                  </a:txBody>
                  <a:tcPr marT="45725" marB="45725" anchor="ctr">
                    <a:lnL>
                      <a:noFill/>
                    </a:lnL>
                    <a:lnR>
                      <a:noFill/>
                    </a:lnR>
                    <a:lnT w="28575"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mj-lt"/>
                          <a:cs typeface="Arial" panose="020B0604020202020204" pitchFamily="34" charset="0"/>
                        </a:rPr>
                        <a:t>Minor effect (use with caution if CrCl 15-50 mL/min)</a:t>
                      </a:r>
                      <a:endParaRPr lang="en-US" sz="1400" b="0" dirty="0">
                        <a:solidFill>
                          <a:schemeClr val="tx1"/>
                        </a:solidFill>
                        <a:latin typeface="+mj-lt"/>
                        <a:cs typeface="Arial" panose="020B0604020202020204" pitchFamily="34" charset="0"/>
                      </a:endParaRPr>
                    </a:p>
                  </a:txBody>
                  <a:tcPr marT="45725" marB="45725" anchor="ctr">
                    <a:lnL>
                      <a:noFill/>
                    </a:lnL>
                    <a:lnR>
                      <a:noFill/>
                    </a:lnR>
                    <a:lnT w="28575"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400" b="0" dirty="0" smtClean="0">
                          <a:solidFill>
                            <a:schemeClr val="tx1"/>
                          </a:solidFill>
                          <a:latin typeface="+mj-lt"/>
                          <a:cs typeface="Arial" panose="020B0604020202020204" pitchFamily="34" charset="0"/>
                        </a:rPr>
                        <a:t>+ 53% (reduce dose by 50%)</a:t>
                      </a:r>
                      <a:endParaRPr lang="en-US" sz="1400" b="0" dirty="0">
                        <a:solidFill>
                          <a:schemeClr val="tx1"/>
                        </a:solidFill>
                        <a:latin typeface="+mj-lt"/>
                        <a:cs typeface="Arial" panose="020B0604020202020204" pitchFamily="34" charset="0"/>
                      </a:endParaRPr>
                    </a:p>
                  </a:txBody>
                  <a:tcPr marT="45725" marB="45725" anchor="ctr">
                    <a:lnL>
                      <a:noFill/>
                    </a:lnL>
                    <a:lnR>
                      <a:noFill/>
                    </a:lnR>
                    <a:lnT w="28575"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r>
              <a:tr h="598000">
                <a:tc>
                  <a:txBody>
                    <a:bodyPr/>
                    <a:lstStyle/>
                    <a:p>
                      <a:r>
                        <a:rPr lang="en-US" sz="1400" b="0" dirty="0" smtClean="0">
                          <a:solidFill>
                            <a:schemeClr val="tx1"/>
                          </a:solidFill>
                          <a:latin typeface="+mj-lt"/>
                          <a:cs typeface="Arial" panose="020B0604020202020204" pitchFamily="34" charset="0"/>
                        </a:rPr>
                        <a:t>Diltiazem</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a:noFill/>
                    </a:lnB>
                    <a:lnTlToBr w="12700" cmpd="sng">
                      <a:noFill/>
                      <a:prstDash val="solid"/>
                    </a:lnTlToBr>
                    <a:lnBlToTr w="12700" cmpd="sng">
                      <a:noFill/>
                      <a:prstDash val="solid"/>
                    </a:lnBlToTr>
                  </a:tcPr>
                </a:tc>
                <a:tc>
                  <a:txBody>
                    <a:bodyPr/>
                    <a:lstStyle/>
                    <a:p>
                      <a:r>
                        <a:rPr lang="en-US" sz="1400" b="0" dirty="0" smtClean="0">
                          <a:solidFill>
                            <a:schemeClr val="tx1"/>
                          </a:solidFill>
                          <a:latin typeface="+mj-lt"/>
                          <a:cs typeface="Arial" panose="020B0604020202020204" pitchFamily="34" charset="0"/>
                        </a:rPr>
                        <a:t>P-gp and CYP3A4</a:t>
                      </a:r>
                      <a:r>
                        <a:rPr lang="en-US" sz="1400" b="0" baseline="0" dirty="0" smtClean="0">
                          <a:solidFill>
                            <a:schemeClr val="tx1"/>
                          </a:solidFill>
                          <a:latin typeface="+mj-lt"/>
                          <a:cs typeface="Arial" panose="020B0604020202020204" pitchFamily="34" charset="0"/>
                        </a:rPr>
                        <a:t> inhibition</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a:noFill/>
                    </a:lnB>
                    <a:lnTlToBr w="12700" cmpd="sng">
                      <a:noFill/>
                      <a:prstDash val="solid"/>
                    </a:lnTlToBr>
                    <a:lnBlToTr w="12700" cmpd="sng">
                      <a:noFill/>
                      <a:prstDash val="solid"/>
                    </a:lnBlToTr>
                  </a:tcPr>
                </a:tc>
                <a:tc>
                  <a:txBody>
                    <a:bodyPr/>
                    <a:lstStyle/>
                    <a:p>
                      <a:r>
                        <a:rPr lang="en-US" sz="1400" b="0" dirty="0" smtClean="0">
                          <a:solidFill>
                            <a:schemeClr val="tx1"/>
                          </a:solidFill>
                          <a:latin typeface="+mj-lt"/>
                          <a:cs typeface="Arial" panose="020B0604020202020204" pitchFamily="34" charset="0"/>
                        </a:rPr>
                        <a:t>No effect</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a:noFill/>
                    </a:lnB>
                    <a:lnTlToBr w="12700" cmpd="sng">
                      <a:noFill/>
                      <a:prstDash val="solid"/>
                    </a:lnTlToBr>
                    <a:lnBlToTr w="12700" cmpd="sng">
                      <a:noFill/>
                      <a:prstDash val="solid"/>
                    </a:lnBlToTr>
                  </a:tcPr>
                </a:tc>
                <a:tc>
                  <a:txBody>
                    <a:bodyPr/>
                    <a:lstStyle/>
                    <a:p>
                      <a:r>
                        <a:rPr lang="en-US" sz="1400" b="0" dirty="0" smtClean="0">
                          <a:solidFill>
                            <a:schemeClr val="tx1"/>
                          </a:solidFill>
                          <a:latin typeface="+mj-lt"/>
                          <a:cs typeface="Arial" panose="020B0604020202020204" pitchFamily="34" charset="0"/>
                        </a:rPr>
                        <a:t>+ 40%</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mj-lt"/>
                          <a:cs typeface="Arial" panose="020B0604020202020204" pitchFamily="34" charset="0"/>
                        </a:rPr>
                        <a:t>Minor effect (use with caution if CrCl 15-50</a:t>
                      </a:r>
                      <a:r>
                        <a:rPr lang="en-US" sz="1400" b="0" baseline="0" dirty="0" smtClean="0">
                          <a:solidFill>
                            <a:schemeClr val="tx1"/>
                          </a:solidFill>
                          <a:latin typeface="+mj-lt"/>
                          <a:cs typeface="Arial" panose="020B0604020202020204" pitchFamily="34" charset="0"/>
                        </a:rPr>
                        <a:t> mL/min)</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a:noFill/>
                    </a:lnB>
                    <a:lnTlToBr w="12700" cmpd="sng">
                      <a:noFill/>
                      <a:prstDash val="solid"/>
                    </a:lnTlToBr>
                    <a:lnBlToTr w="12700" cmpd="sng">
                      <a:noFill/>
                      <a:prstDash val="solid"/>
                    </a:lnBlToTr>
                  </a:tcPr>
                </a:tc>
                <a:tc>
                  <a:txBody>
                    <a:bodyPr/>
                    <a:lstStyle/>
                    <a:p>
                      <a:r>
                        <a:rPr lang="en-US" sz="1400" b="0" dirty="0" smtClean="0">
                          <a:solidFill>
                            <a:schemeClr val="tx1"/>
                          </a:solidFill>
                          <a:latin typeface="+mj-lt"/>
                          <a:cs typeface="Arial" panose="020B0604020202020204" pitchFamily="34" charset="0"/>
                        </a:rPr>
                        <a:t>No data</a:t>
                      </a:r>
                      <a:r>
                        <a:rPr lang="en-US" sz="1400" b="0" baseline="0" dirty="0" smtClean="0">
                          <a:solidFill>
                            <a:schemeClr val="tx1"/>
                          </a:solidFill>
                          <a:latin typeface="+mj-lt"/>
                          <a:cs typeface="Arial" panose="020B0604020202020204" pitchFamily="34" charset="0"/>
                        </a:rPr>
                        <a:t> </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a:noFill/>
                    </a:lnB>
                    <a:lnTlToBr w="12700" cmpd="sng">
                      <a:noFill/>
                      <a:prstDash val="solid"/>
                    </a:lnTlToBr>
                    <a:lnBlToTr w="12700" cmpd="sng">
                      <a:noFill/>
                      <a:prstDash val="solid"/>
                    </a:lnBlToTr>
                  </a:tcPr>
                </a:tc>
              </a:tr>
              <a:tr h="598000">
                <a:tc>
                  <a:txBody>
                    <a:bodyPr/>
                    <a:lstStyle/>
                    <a:p>
                      <a:r>
                        <a:rPr lang="en-US" sz="1400" b="0" dirty="0" smtClean="0">
                          <a:solidFill>
                            <a:schemeClr val="tx1"/>
                          </a:solidFill>
                          <a:latin typeface="+mj-lt"/>
                          <a:cs typeface="Arial" panose="020B0604020202020204" pitchFamily="34" charset="0"/>
                        </a:rPr>
                        <a:t>Amiodarone</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400" b="0" dirty="0" smtClean="0">
                          <a:solidFill>
                            <a:schemeClr val="tx1"/>
                          </a:solidFill>
                          <a:latin typeface="+mj-lt"/>
                          <a:cs typeface="Arial" panose="020B0604020202020204" pitchFamily="34" charset="0"/>
                        </a:rPr>
                        <a:t>P-gp inhibition</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400" b="0" baseline="0" dirty="0" smtClean="0">
                          <a:solidFill>
                            <a:schemeClr val="tx1"/>
                          </a:solidFill>
                          <a:latin typeface="+mj-lt"/>
                          <a:cs typeface="Arial" panose="020B0604020202020204" pitchFamily="34" charset="0"/>
                        </a:rPr>
                        <a:t>Minor effect </a:t>
                      </a:r>
                    </a:p>
                    <a:p>
                      <a:r>
                        <a:rPr lang="en-US" sz="1400" b="0" baseline="0" dirty="0" smtClean="0">
                          <a:solidFill>
                            <a:schemeClr val="tx1"/>
                          </a:solidFill>
                          <a:latin typeface="+mj-lt"/>
                          <a:cs typeface="Arial" panose="020B0604020202020204" pitchFamily="34" charset="0"/>
                        </a:rPr>
                        <a:t>(use with caution if CrCl 15-50 ml/min)</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400" b="0" dirty="0" smtClean="0">
                          <a:solidFill>
                            <a:schemeClr val="tx1"/>
                          </a:solidFill>
                          <a:latin typeface="+mj-lt"/>
                          <a:cs typeface="Arial" panose="020B0604020202020204" pitchFamily="34" charset="0"/>
                        </a:rPr>
                        <a:t>No data</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mj-lt"/>
                          <a:cs typeface="Arial" panose="020B0604020202020204" pitchFamily="34" charset="0"/>
                        </a:rPr>
                        <a:t>Minor effect (use with caution if CrCl 15-50</a:t>
                      </a:r>
                      <a:r>
                        <a:rPr lang="en-US" sz="1400" b="0" baseline="0" dirty="0" smtClean="0">
                          <a:solidFill>
                            <a:schemeClr val="tx1"/>
                          </a:solidFill>
                          <a:latin typeface="+mj-lt"/>
                          <a:cs typeface="Arial" panose="020B0604020202020204" pitchFamily="34" charset="0"/>
                        </a:rPr>
                        <a:t> mL/min)</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400" b="0" dirty="0" smtClean="0">
                          <a:solidFill>
                            <a:schemeClr val="tx1"/>
                          </a:solidFill>
                          <a:latin typeface="+mj-lt"/>
                          <a:cs typeface="Arial" panose="020B0604020202020204" pitchFamily="34" charset="0"/>
                        </a:rPr>
                        <a:t>Minimal effect</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r>
              <a:tr h="598000">
                <a:tc>
                  <a:txBody>
                    <a:bodyPr/>
                    <a:lstStyle/>
                    <a:p>
                      <a:r>
                        <a:rPr lang="en-US" sz="1400" b="0" dirty="0" smtClean="0">
                          <a:solidFill>
                            <a:schemeClr val="tx1"/>
                          </a:solidFill>
                          <a:latin typeface="+mj-lt"/>
                          <a:cs typeface="Arial" panose="020B0604020202020204" pitchFamily="34" charset="0"/>
                        </a:rPr>
                        <a:t>Dronedarone</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a:noFill/>
                    </a:lnB>
                    <a:lnTlToBr w="12700" cmpd="sng">
                      <a:noFill/>
                      <a:prstDash val="solid"/>
                    </a:lnTlToBr>
                    <a:lnBlToTr w="12700" cmpd="sng">
                      <a:noFill/>
                      <a:prstDash val="solid"/>
                    </a:lnBlToTr>
                  </a:tcPr>
                </a:tc>
                <a:tc>
                  <a:txBody>
                    <a:bodyPr/>
                    <a:lstStyle/>
                    <a:p>
                      <a:r>
                        <a:rPr lang="en-US" sz="1400" b="0" dirty="0" smtClean="0">
                          <a:solidFill>
                            <a:schemeClr val="tx1"/>
                          </a:solidFill>
                          <a:latin typeface="+mj-lt"/>
                          <a:cs typeface="Arial" panose="020B0604020202020204" pitchFamily="34" charset="0"/>
                        </a:rPr>
                        <a:t>P-gp and CYP3A4 inhibition</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a:noFill/>
                    </a:lnB>
                    <a:lnTlToBr w="12700" cmpd="sng">
                      <a:noFill/>
                      <a:prstDash val="solid"/>
                    </a:lnTlToBr>
                    <a:lnBlToTr w="12700" cmpd="sng">
                      <a:noFill/>
                      <a:prstDash val="solid"/>
                    </a:lnBlToTr>
                  </a:tcPr>
                </a:tc>
                <a:tc>
                  <a:txBody>
                    <a:bodyPr/>
                    <a:lstStyle/>
                    <a:p>
                      <a:r>
                        <a:rPr lang="en-US" sz="1400" b="0" dirty="0" smtClean="0">
                          <a:solidFill>
                            <a:schemeClr val="tx1"/>
                          </a:solidFill>
                          <a:latin typeface="+mj-lt"/>
                          <a:cs typeface="Arial" panose="020B0604020202020204" pitchFamily="34" charset="0"/>
                        </a:rPr>
                        <a:t>+70-100% (use lower dose)</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a:noFill/>
                    </a:lnB>
                    <a:lnTlToBr w="12700" cmpd="sng">
                      <a:noFill/>
                      <a:prstDash val="solid"/>
                    </a:lnTlToBr>
                    <a:lnBlToTr w="12700" cmpd="sng">
                      <a:noFill/>
                      <a:prstDash val="solid"/>
                    </a:lnBlToTr>
                  </a:tcPr>
                </a:tc>
                <a:tc>
                  <a:txBody>
                    <a:bodyPr/>
                    <a:lstStyle/>
                    <a:p>
                      <a:r>
                        <a:rPr lang="en-US" sz="1400" b="0" dirty="0" smtClean="0">
                          <a:solidFill>
                            <a:schemeClr val="tx1"/>
                          </a:solidFill>
                          <a:latin typeface="+mj-lt"/>
                          <a:cs typeface="Arial" panose="020B0604020202020204" pitchFamily="34" charset="0"/>
                        </a:rPr>
                        <a:t>No data</a:t>
                      </a:r>
                      <a:r>
                        <a:rPr lang="en-US" sz="1400" b="0" baseline="0" dirty="0" smtClean="0">
                          <a:solidFill>
                            <a:schemeClr val="tx1"/>
                          </a:solidFill>
                          <a:latin typeface="+mj-lt"/>
                          <a:cs typeface="Arial" panose="020B0604020202020204" pitchFamily="34" charset="0"/>
                        </a:rPr>
                        <a:t> </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mj-lt"/>
                          <a:cs typeface="Arial" panose="020B0604020202020204" pitchFamily="34" charset="0"/>
                        </a:rPr>
                        <a:t>No data</a:t>
                      </a:r>
                      <a:r>
                        <a:rPr lang="en-US" sz="1400" b="0" baseline="0" dirty="0" smtClean="0">
                          <a:solidFill>
                            <a:schemeClr val="tx1"/>
                          </a:solidFill>
                          <a:latin typeface="+mj-lt"/>
                          <a:cs typeface="Arial" panose="020B0604020202020204" pitchFamily="34" charset="0"/>
                        </a:rPr>
                        <a:t> </a:t>
                      </a:r>
                      <a:endParaRPr lang="en-US" sz="1400" b="0" dirty="0" smtClean="0">
                        <a:solidFill>
                          <a:schemeClr val="tx1"/>
                        </a:solidFill>
                        <a:latin typeface="+mj-lt"/>
                        <a:cs typeface="Arial" panose="020B0604020202020204" pitchFamily="34" charset="0"/>
                      </a:endParaRPr>
                    </a:p>
                  </a:txBody>
                  <a:tcPr marT="45725" marB="45725" anchor="ctr">
                    <a:lnL>
                      <a:noFill/>
                    </a:lnL>
                    <a:lnR>
                      <a:noFill/>
                    </a:lnR>
                    <a:lnT>
                      <a:noFill/>
                    </a:lnT>
                    <a:lnB>
                      <a:noFill/>
                    </a:lnB>
                    <a:lnTlToBr w="12700" cmpd="sng">
                      <a:noFill/>
                      <a:prstDash val="solid"/>
                    </a:lnTlToBr>
                    <a:lnBlToTr w="12700" cmpd="sng">
                      <a:noFill/>
                      <a:prstDash val="solid"/>
                    </a:lnBlToTr>
                  </a:tcPr>
                </a:tc>
                <a:tc>
                  <a:txBody>
                    <a:bodyPr/>
                    <a:lstStyle/>
                    <a:p>
                      <a:r>
                        <a:rPr lang="en-US" sz="1400" b="0" dirty="0" smtClean="0">
                          <a:solidFill>
                            <a:schemeClr val="tx1"/>
                          </a:solidFill>
                          <a:latin typeface="+mj-lt"/>
                          <a:cs typeface="Arial" panose="020B0604020202020204" pitchFamily="34" charset="0"/>
                        </a:rPr>
                        <a:t>+85% (Reduce dose by 50%)</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a:noFill/>
                    </a:lnB>
                    <a:lnTlToBr w="12700" cmpd="sng">
                      <a:noFill/>
                      <a:prstDash val="solid"/>
                    </a:lnTlToBr>
                    <a:lnBlToTr w="12700" cmpd="sng">
                      <a:noFill/>
                      <a:prstDash val="solid"/>
                    </a:lnBlToTr>
                  </a:tcPr>
                </a:tc>
              </a:tr>
              <a:tr h="598000">
                <a:tc>
                  <a:txBody>
                    <a:bodyPr/>
                    <a:lstStyle/>
                    <a:p>
                      <a:r>
                        <a:rPr lang="en-US" sz="1400" b="0" dirty="0" smtClean="0">
                          <a:solidFill>
                            <a:schemeClr val="tx1"/>
                          </a:solidFill>
                          <a:latin typeface="+mj-lt"/>
                          <a:cs typeface="Arial" panose="020B0604020202020204" pitchFamily="34" charset="0"/>
                        </a:rPr>
                        <a:t>Conazole antifungals</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400" b="0" dirty="0" smtClean="0">
                          <a:solidFill>
                            <a:schemeClr val="tx1"/>
                          </a:solidFill>
                          <a:latin typeface="+mj-lt"/>
                          <a:cs typeface="Arial" panose="020B0604020202020204" pitchFamily="34" charset="0"/>
                        </a:rPr>
                        <a:t>P-gp and CYP3A4 inhibition</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400" b="0" dirty="0" smtClean="0">
                          <a:solidFill>
                            <a:schemeClr val="tx1"/>
                          </a:solidFill>
                          <a:latin typeface="+mj-lt"/>
                          <a:cs typeface="Arial" panose="020B0604020202020204" pitchFamily="34" charset="0"/>
                        </a:rPr>
                        <a:t>+150% (use lower dose)</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400" b="0" dirty="0" smtClean="0">
                          <a:solidFill>
                            <a:schemeClr val="tx1"/>
                          </a:solidFill>
                          <a:latin typeface="+mj-lt"/>
                          <a:cs typeface="Arial" panose="020B0604020202020204" pitchFamily="34" charset="0"/>
                        </a:rPr>
                        <a:t>+100% (use with caution)</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400" b="0" dirty="0" smtClean="0">
                          <a:solidFill>
                            <a:schemeClr val="tx1"/>
                          </a:solidFill>
                          <a:latin typeface="+mj-lt"/>
                          <a:cs typeface="Arial" panose="020B0604020202020204" pitchFamily="34" charset="0"/>
                        </a:rPr>
                        <a:t>+160% (use </a:t>
                      </a:r>
                    </a:p>
                    <a:p>
                      <a:r>
                        <a:rPr lang="en-US" sz="1400" b="0" dirty="0" smtClean="0">
                          <a:solidFill>
                            <a:schemeClr val="tx1"/>
                          </a:solidFill>
                          <a:latin typeface="+mj-lt"/>
                          <a:cs typeface="Arial" panose="020B0604020202020204" pitchFamily="34" charset="0"/>
                        </a:rPr>
                        <a:t>with caution)</a:t>
                      </a:r>
                    </a:p>
                  </a:txBody>
                  <a:tcPr marT="45725" marB="45725"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400" b="0" dirty="0" smtClean="0">
                          <a:solidFill>
                            <a:schemeClr val="tx1"/>
                          </a:solidFill>
                          <a:latin typeface="+mj-lt"/>
                          <a:cs typeface="Arial" panose="020B0604020202020204" pitchFamily="34" charset="0"/>
                        </a:rPr>
                        <a:t>No data</a:t>
                      </a:r>
                      <a:endParaRPr lang="en-US" sz="1400" b="0" dirty="0">
                        <a:solidFill>
                          <a:schemeClr val="tx1"/>
                        </a:solidFill>
                        <a:latin typeface="+mj-lt"/>
                        <a:cs typeface="Arial" panose="020B0604020202020204" pitchFamily="34" charset="0"/>
                      </a:endParaRPr>
                    </a:p>
                  </a:txBody>
                  <a:tcPr marT="45725" marB="45725"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val="24863297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774" y="408296"/>
            <a:ext cx="8253317" cy="752475"/>
          </a:xfrm>
        </p:spPr>
        <p:txBody>
          <a:bodyPr/>
          <a:lstStyle/>
          <a:p>
            <a:pPr>
              <a:lnSpc>
                <a:spcPct val="100000"/>
              </a:lnSpc>
            </a:pPr>
            <a:r>
              <a:rPr lang="en-US" altLang="en-US" b="1" dirty="0" smtClean="0">
                <a:latin typeface="Arial" pitchFamily="34" charset="0"/>
                <a:cs typeface="Arial" pitchFamily="34" charset="0"/>
              </a:rPr>
              <a:t>Advantages of New Oral Anticoagulants Over Warfarin</a:t>
            </a:r>
          </a:p>
        </p:txBody>
      </p:sp>
      <p:graphicFrame>
        <p:nvGraphicFramePr>
          <p:cNvPr id="3" name="Content Placeholder 3"/>
          <p:cNvGraphicFramePr>
            <a:graphicFrameLocks/>
          </p:cNvGraphicFramePr>
          <p:nvPr>
            <p:extLst>
              <p:ext uri="{D42A27DB-BD31-4B8C-83A1-F6EECF244321}">
                <p14:modId xmlns:p14="http://schemas.microsoft.com/office/powerpoint/2010/main" val="2257095341"/>
              </p:ext>
            </p:extLst>
          </p:nvPr>
        </p:nvGraphicFramePr>
        <p:xfrm>
          <a:off x="928047" y="1929903"/>
          <a:ext cx="7301553" cy="4266181"/>
        </p:xfrm>
        <a:graphic>
          <a:graphicData uri="http://schemas.openxmlformats.org/drawingml/2006/table">
            <a:tbl>
              <a:tblPr firstRow="1" bandRow="1">
                <a:tableStyleId>{2D5ABB26-0587-4C30-8999-92F81FD0307C}</a:tableStyleId>
              </a:tblPr>
              <a:tblGrid>
                <a:gridCol w="2401796"/>
                <a:gridCol w="2519803"/>
                <a:gridCol w="2379954"/>
              </a:tblGrid>
              <a:tr h="6778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tx1"/>
                          </a:solidFill>
                          <a:effectLst/>
                          <a:latin typeface="Arial" pitchFamily="34" charset="0"/>
                          <a:cs typeface="Arial" pitchFamily="34" charset="0"/>
                        </a:rPr>
                        <a:t>Feature</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b" horzOverflow="overflow">
                    <a:lnB w="28575" cap="flat" cmpd="sng" algn="ctr">
                      <a:solidFill>
                        <a:schemeClr val="accent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tx1"/>
                          </a:solidFill>
                          <a:effectLst/>
                          <a:latin typeface="Arial" pitchFamily="34" charset="0"/>
                          <a:cs typeface="Arial" pitchFamily="34" charset="0"/>
                        </a:rPr>
                        <a:t>Warfarin</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b" horzOverflow="overflow">
                    <a:lnB w="28575" cap="flat" cmpd="sng" algn="ctr">
                      <a:solidFill>
                        <a:schemeClr val="accent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tx1"/>
                          </a:solidFill>
                          <a:effectLst/>
                          <a:latin typeface="Arial" pitchFamily="34" charset="0"/>
                          <a:cs typeface="Arial" pitchFamily="34" charset="0"/>
                        </a:rPr>
                        <a:t>New Orals</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b" horzOverflow="overflow">
                    <a:lnB w="28575" cap="flat" cmpd="sng" algn="ctr">
                      <a:solidFill>
                        <a:schemeClr val="accent1"/>
                      </a:solidFill>
                      <a:prstDash val="solid"/>
                      <a:round/>
                      <a:headEnd type="none" w="med" len="med"/>
                      <a:tailEnd type="none" w="med" len="med"/>
                    </a:lnB>
                  </a:tcPr>
                </a:tc>
              </a:tr>
              <a:tr h="5980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Arial" pitchFamily="34" charset="0"/>
                          <a:cs typeface="Arial" pitchFamily="34" charset="0"/>
                        </a:rPr>
                        <a:t>Onset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ctr" horzOverflow="overflow">
                    <a:lnT w="28575" cap="flat" cmpd="sng" algn="ctr">
                      <a:solidFill>
                        <a:schemeClr val="accent1"/>
                      </a:solidFill>
                      <a:prstDash val="solid"/>
                      <a:round/>
                      <a:headEnd type="none" w="med" len="med"/>
                      <a:tailEnd type="none" w="med" len="med"/>
                    </a:lnT>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Arial" pitchFamily="34" charset="0"/>
                          <a:cs typeface="Arial" pitchFamily="34" charset="0"/>
                        </a:rPr>
                        <a:t>Slow</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ctr" horzOverflow="overflow">
                    <a:lnT w="28575" cap="flat" cmpd="sng" algn="ctr">
                      <a:solidFill>
                        <a:schemeClr val="accent1"/>
                      </a:solidFill>
                      <a:prstDash val="solid"/>
                      <a:round/>
                      <a:headEnd type="none" w="med" len="med"/>
                      <a:tailEnd type="none" w="med" len="med"/>
                    </a:lnT>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Arial" pitchFamily="34" charset="0"/>
                          <a:cs typeface="Arial" pitchFamily="34" charset="0"/>
                        </a:rPr>
                        <a:t>Rapid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ctr" horzOverflow="overflow">
                    <a:lnT w="28575" cap="flat" cmpd="sng" algn="ctr">
                      <a:solidFill>
                        <a:schemeClr val="accent1"/>
                      </a:solidFill>
                      <a:prstDash val="solid"/>
                      <a:round/>
                      <a:headEnd type="none" w="med" len="med"/>
                      <a:tailEnd type="none" w="med" len="med"/>
                    </a:lnT>
                    <a:solidFill>
                      <a:schemeClr val="accent3">
                        <a:lumMod val="20000"/>
                        <a:lumOff val="80000"/>
                      </a:schemeClr>
                    </a:solidFill>
                  </a:tcPr>
                </a:tc>
              </a:tr>
              <a:tr h="5980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Arial" pitchFamily="34" charset="0"/>
                          <a:cs typeface="Arial" pitchFamily="34" charset="0"/>
                        </a:rPr>
                        <a:t>Dosing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Arial" pitchFamily="34" charset="0"/>
                          <a:cs typeface="Arial" pitchFamily="34" charset="0"/>
                        </a:rPr>
                        <a:t>Variable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Arial" pitchFamily="34" charset="0"/>
                          <a:cs typeface="Arial" pitchFamily="34" charset="0"/>
                        </a:rPr>
                        <a:t>Fixed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ctr" horzOverflow="overflow"/>
                </a:tc>
              </a:tr>
              <a:tr h="5980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Arial" pitchFamily="34" charset="0"/>
                          <a:cs typeface="Arial" pitchFamily="34" charset="0"/>
                        </a:rPr>
                        <a:t>Food effect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ctr" horzOverflow="overflow">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Arial" pitchFamily="34" charset="0"/>
                          <a:cs typeface="Arial" pitchFamily="34" charset="0"/>
                        </a:rPr>
                        <a:t>Yes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ctr" horzOverflow="overflow">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Arial" pitchFamily="34" charset="0"/>
                          <a:cs typeface="Arial" pitchFamily="34" charset="0"/>
                        </a:rPr>
                        <a:t>No</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ctr" horzOverflow="overflow">
                    <a:solidFill>
                      <a:schemeClr val="accent3">
                        <a:lumMod val="20000"/>
                        <a:lumOff val="80000"/>
                      </a:schemeClr>
                    </a:solidFill>
                  </a:tcPr>
                </a:tc>
              </a:tr>
              <a:tr h="5980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Arial" pitchFamily="34" charset="0"/>
                          <a:cs typeface="Arial" pitchFamily="34" charset="0"/>
                        </a:rPr>
                        <a:t>Interactions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Arial" pitchFamily="34" charset="0"/>
                          <a:cs typeface="Arial" pitchFamily="34" charset="0"/>
                        </a:rPr>
                        <a:t>Many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Arial" pitchFamily="34" charset="0"/>
                          <a:cs typeface="Arial" pitchFamily="34" charset="0"/>
                        </a:rPr>
                        <a:t>Few</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ctr" horzOverflow="overflow"/>
                </a:tc>
              </a:tr>
              <a:tr h="5980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Arial" pitchFamily="34" charset="0"/>
                          <a:cs typeface="Arial" pitchFamily="34" charset="0"/>
                        </a:rPr>
                        <a:t>Monitoring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ctr" horzOverflow="overflow">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Arial" pitchFamily="34" charset="0"/>
                          <a:cs typeface="Arial" pitchFamily="34" charset="0"/>
                        </a:rPr>
                        <a:t>Yes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ctr" horzOverflow="overflow">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Arial" pitchFamily="34" charset="0"/>
                          <a:cs typeface="Arial" pitchFamily="34" charset="0"/>
                        </a:rPr>
                        <a:t>No</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ctr" horzOverflow="overflow">
                    <a:solidFill>
                      <a:schemeClr val="accent3">
                        <a:lumMod val="20000"/>
                        <a:lumOff val="80000"/>
                      </a:schemeClr>
                    </a:solidFill>
                  </a:tcPr>
                </a:tc>
              </a:tr>
              <a:tr h="5980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Arial" pitchFamily="34" charset="0"/>
                          <a:cs typeface="Arial" pitchFamily="34" charset="0"/>
                        </a:rPr>
                        <a:t>Offset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Arial" pitchFamily="34" charset="0"/>
                          <a:cs typeface="Arial" pitchFamily="34" charset="0"/>
                        </a:rPr>
                        <a:t>Long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latin typeface="Arial" pitchFamily="34" charset="0"/>
                          <a:cs typeface="Arial" pitchFamily="34" charset="0"/>
                        </a:rPr>
                        <a:t>Short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04" marB="45704" anchor="ctr" horzOverflow="overflow"/>
                </a:tc>
              </a:tr>
            </a:tbl>
          </a:graphicData>
        </a:graphic>
      </p:graphicFrame>
    </p:spTree>
    <p:extLst>
      <p:ext uri="{BB962C8B-B14F-4D97-AF65-F5344CB8AC3E}">
        <p14:creationId xmlns:p14="http://schemas.microsoft.com/office/powerpoint/2010/main" val="4175453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16176" y="399192"/>
            <a:ext cx="8894763" cy="752475"/>
          </a:xfrm>
        </p:spPr>
        <p:txBody>
          <a:bodyPr/>
          <a:lstStyle/>
          <a:p>
            <a:pPr>
              <a:lnSpc>
                <a:spcPct val="100000"/>
              </a:lnSpc>
            </a:pPr>
            <a:r>
              <a:rPr lang="en-US" altLang="en-US" sz="3600" b="1" dirty="0" smtClean="0">
                <a:latin typeface="Arial" pitchFamily="34" charset="0"/>
                <a:cs typeface="Arial" pitchFamily="34" charset="0"/>
              </a:rPr>
              <a:t>Unique Properties of NOACs and</a:t>
            </a:r>
            <a:br>
              <a:rPr lang="en-US" altLang="en-US" sz="3600" b="1" dirty="0" smtClean="0">
                <a:latin typeface="Arial" pitchFamily="34" charset="0"/>
                <a:cs typeface="Arial" pitchFamily="34" charset="0"/>
              </a:rPr>
            </a:br>
            <a:r>
              <a:rPr lang="en-US" altLang="en-US" sz="3600" b="1" dirty="0" smtClean="0">
                <a:latin typeface="Arial" pitchFamily="34" charset="0"/>
                <a:cs typeface="Arial" pitchFamily="34" charset="0"/>
              </a:rPr>
              <a:t>Their Clinical Significance</a:t>
            </a:r>
          </a:p>
        </p:txBody>
      </p:sp>
      <p:graphicFrame>
        <p:nvGraphicFramePr>
          <p:cNvPr id="9" name="Content Placeholder 3"/>
          <p:cNvGraphicFramePr>
            <a:graphicFrameLocks/>
          </p:cNvGraphicFramePr>
          <p:nvPr>
            <p:extLst>
              <p:ext uri="{D42A27DB-BD31-4B8C-83A1-F6EECF244321}">
                <p14:modId xmlns:p14="http://schemas.microsoft.com/office/powerpoint/2010/main" val="707186858"/>
              </p:ext>
            </p:extLst>
          </p:nvPr>
        </p:nvGraphicFramePr>
        <p:xfrm>
          <a:off x="931457" y="2000531"/>
          <a:ext cx="7148015" cy="3895300"/>
        </p:xfrm>
        <a:graphic>
          <a:graphicData uri="http://schemas.openxmlformats.org/drawingml/2006/table">
            <a:tbl>
              <a:tblPr firstRow="1" bandRow="1">
                <a:tableStyleId>{2D5ABB26-0587-4C30-8999-92F81FD0307C}</a:tableStyleId>
              </a:tblPr>
              <a:tblGrid>
                <a:gridCol w="3248509"/>
                <a:gridCol w="3899506"/>
              </a:tblGrid>
              <a:tr h="6019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tx2"/>
                          </a:solidFill>
                          <a:effectLst/>
                          <a:latin typeface="Arial" pitchFamily="34" charset="0"/>
                          <a:cs typeface="Arial" pitchFamily="34" charset="0"/>
                        </a:rPr>
                        <a:t>Property</a:t>
                      </a:r>
                      <a:endParaRPr kumimoji="0" lang="en-US" sz="2800" b="1" i="0" u="none" strike="noStrike" cap="none" normalizeH="0" baseline="0" dirty="0" smtClean="0">
                        <a:ln>
                          <a:noFill/>
                        </a:ln>
                        <a:solidFill>
                          <a:schemeClr val="tx2"/>
                        </a:solidFill>
                        <a:effectLst/>
                        <a:latin typeface="Arial" pitchFamily="34" charset="0"/>
                        <a:cs typeface="Arial" pitchFamily="34" charset="0"/>
                      </a:endParaRPr>
                    </a:p>
                  </a:txBody>
                  <a:tcPr marL="91448" marR="91448" marT="45694" marB="45694" anchor="b" horzOverflow="overflow">
                    <a:lnL>
                      <a:noFill/>
                    </a:lnL>
                    <a:lnR>
                      <a:noFill/>
                    </a:lnR>
                    <a:lnT>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tx2"/>
                          </a:solidFill>
                          <a:effectLst/>
                          <a:latin typeface="Arial" pitchFamily="34" charset="0"/>
                          <a:cs typeface="Arial" pitchFamily="34" charset="0"/>
                        </a:rPr>
                        <a:t>Significance</a:t>
                      </a:r>
                      <a:endParaRPr kumimoji="0" lang="en-US" sz="2800" b="1" i="0" u="none" strike="noStrike" cap="none" normalizeH="0" baseline="0" dirty="0" smtClean="0">
                        <a:ln>
                          <a:noFill/>
                        </a:ln>
                        <a:solidFill>
                          <a:schemeClr val="tx2"/>
                        </a:solidFill>
                        <a:effectLst/>
                        <a:latin typeface="Arial" pitchFamily="34" charset="0"/>
                        <a:cs typeface="Arial" pitchFamily="34" charset="0"/>
                      </a:endParaRPr>
                    </a:p>
                  </a:txBody>
                  <a:tcPr marL="91448" marR="91448" marT="45694" marB="45694" anchor="b" horzOverflow="overflow">
                    <a:lnL>
                      <a:noFill/>
                    </a:lnL>
                    <a:lnR>
                      <a:noFill/>
                    </a:lnR>
                    <a:lnT>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531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2"/>
                          </a:solidFill>
                          <a:effectLst/>
                          <a:latin typeface="Arial" pitchFamily="34" charset="0"/>
                          <a:cs typeface="Arial" pitchFamily="34" charset="0"/>
                        </a:rPr>
                        <a:t>Short half-life</a:t>
                      </a:r>
                      <a:endParaRPr kumimoji="0" lang="en-US" sz="2400" b="0" i="0" u="none" strike="noStrike" cap="none" normalizeH="0" baseline="0" dirty="0" smtClean="0">
                        <a:ln>
                          <a:noFill/>
                        </a:ln>
                        <a:solidFill>
                          <a:schemeClr val="tx2"/>
                        </a:solidFill>
                        <a:effectLst/>
                        <a:latin typeface="Arial" pitchFamily="34" charset="0"/>
                        <a:cs typeface="Arial" pitchFamily="34" charset="0"/>
                      </a:endParaRPr>
                    </a:p>
                  </a:txBody>
                  <a:tcPr marL="91448" marR="91448" marT="45694" marB="45694" anchor="ctr" horzOverflow="overflow">
                    <a:lnL>
                      <a:noFill/>
                    </a:lnL>
                    <a:lnR>
                      <a:noFill/>
                    </a:lnR>
                    <a:lnT w="28575"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2"/>
                          </a:solidFill>
                          <a:effectLst/>
                          <a:latin typeface="Arial" pitchFamily="34" charset="0"/>
                          <a:cs typeface="Arial" pitchFamily="34" charset="0"/>
                        </a:rPr>
                        <a:t>Adherence critical</a:t>
                      </a:r>
                      <a:endParaRPr kumimoji="0" lang="en-US" sz="2400" b="0" i="0" u="none" strike="noStrike" cap="none" normalizeH="0" baseline="0" dirty="0" smtClean="0">
                        <a:ln>
                          <a:noFill/>
                        </a:ln>
                        <a:solidFill>
                          <a:schemeClr val="tx2"/>
                        </a:solidFill>
                        <a:effectLst/>
                        <a:latin typeface="Arial" pitchFamily="34" charset="0"/>
                        <a:cs typeface="Arial" pitchFamily="34" charset="0"/>
                      </a:endParaRPr>
                    </a:p>
                  </a:txBody>
                  <a:tcPr marL="91448" marR="91448" marT="45694" marB="45694" anchor="ctr" horzOverflow="overflow">
                    <a:lnL>
                      <a:noFill/>
                    </a:lnL>
                    <a:lnR>
                      <a:noFill/>
                    </a:lnR>
                    <a:lnT w="28575"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r>
              <a:tr h="18060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2"/>
                          </a:solidFill>
                          <a:effectLst/>
                          <a:latin typeface="Arial" pitchFamily="34" charset="0"/>
                          <a:cs typeface="Arial" pitchFamily="34" charset="0"/>
                        </a:rPr>
                        <a:t>Renal excretion</a:t>
                      </a:r>
                      <a:endParaRPr kumimoji="0" lang="en-US" sz="2400" b="0" i="0" u="none" strike="noStrike" cap="none" normalizeH="0" baseline="0" dirty="0" smtClean="0">
                        <a:ln>
                          <a:noFill/>
                        </a:ln>
                        <a:solidFill>
                          <a:schemeClr val="tx2"/>
                        </a:solidFill>
                        <a:effectLst/>
                        <a:latin typeface="Arial" pitchFamily="34" charset="0"/>
                        <a:cs typeface="Arial" pitchFamily="34" charset="0"/>
                      </a:endParaRPr>
                    </a:p>
                  </a:txBody>
                  <a:tcPr marL="91448" marR="91448" marT="45694" marB="45694" anchor="ctr" horzOverflow="overflow">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2"/>
                          </a:solidFill>
                          <a:effectLst/>
                          <a:latin typeface="Arial" pitchFamily="34" charset="0"/>
                          <a:cs typeface="Arial" pitchFamily="34" charset="0"/>
                        </a:rPr>
                        <a:t>Careful patient selection; monitor creatinine clearance; adjust dose if necessary</a:t>
                      </a:r>
                      <a:endParaRPr kumimoji="0" lang="en-US" sz="2400" b="0" i="0" u="none" strike="noStrike" cap="none" normalizeH="0" baseline="0" dirty="0" smtClean="0">
                        <a:ln>
                          <a:noFill/>
                        </a:ln>
                        <a:solidFill>
                          <a:schemeClr val="tx2"/>
                        </a:solidFill>
                        <a:effectLst/>
                        <a:latin typeface="Arial" pitchFamily="34" charset="0"/>
                        <a:cs typeface="Arial" pitchFamily="34" charset="0"/>
                      </a:endParaRPr>
                    </a:p>
                  </a:txBody>
                  <a:tcPr marL="91448" marR="91448" marT="45694" marB="45694" anchor="ctr" horzOverflow="overflow">
                    <a:lnL>
                      <a:noFill/>
                    </a:lnL>
                    <a:lnR>
                      <a:noFill/>
                    </a:lnR>
                    <a:lnT>
                      <a:noFill/>
                    </a:lnT>
                    <a:lnB>
                      <a:noFill/>
                    </a:lnB>
                    <a:lnTlToBr w="12700" cmpd="sng">
                      <a:noFill/>
                      <a:prstDash val="solid"/>
                    </a:lnTlToBr>
                    <a:lnBlToTr w="12700" cmpd="sng">
                      <a:noFill/>
                      <a:prstDash val="solid"/>
                    </a:lnBlToTr>
                  </a:tcPr>
                </a:tc>
              </a:tr>
              <a:tr h="956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2"/>
                          </a:solidFill>
                          <a:effectLst/>
                          <a:latin typeface="Arial" pitchFamily="34" charset="0"/>
                          <a:cs typeface="Arial" pitchFamily="34" charset="0"/>
                        </a:rPr>
                        <a:t>Drug-drug interactions</a:t>
                      </a:r>
                      <a:endParaRPr kumimoji="0" lang="en-US" sz="2400" b="0" i="0" u="none" strike="noStrike" cap="none" normalizeH="0" baseline="0" dirty="0" smtClean="0">
                        <a:ln>
                          <a:noFill/>
                        </a:ln>
                        <a:solidFill>
                          <a:schemeClr val="tx2"/>
                        </a:solidFill>
                        <a:effectLst/>
                        <a:latin typeface="Arial" pitchFamily="34" charset="0"/>
                        <a:cs typeface="Arial" pitchFamily="34" charset="0"/>
                      </a:endParaRPr>
                    </a:p>
                  </a:txBody>
                  <a:tcPr marL="91448" marR="91448" marT="45694" marB="45694" anchor="ctr" horzOverflow="overflow">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2"/>
                          </a:solidFill>
                          <a:effectLst/>
                          <a:latin typeface="Arial" pitchFamily="34" charset="0"/>
                          <a:cs typeface="Arial" pitchFamily="34" charset="0"/>
                        </a:rPr>
                        <a:t>Drug-specific</a:t>
                      </a:r>
                      <a:endParaRPr kumimoji="0" lang="en-US" sz="2400" b="0" i="0" u="none" strike="noStrike" cap="none" normalizeH="0" baseline="0" dirty="0" smtClean="0">
                        <a:ln>
                          <a:noFill/>
                        </a:ln>
                        <a:solidFill>
                          <a:schemeClr val="tx2"/>
                        </a:solidFill>
                        <a:effectLst/>
                        <a:latin typeface="Arial" pitchFamily="34" charset="0"/>
                        <a:cs typeface="Arial" pitchFamily="34" charset="0"/>
                      </a:endParaRPr>
                    </a:p>
                  </a:txBody>
                  <a:tcPr marL="91448" marR="91448" marT="45694" marB="45694" anchor="ctr" horzOverflow="overflow">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val="29251880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39484" y="226329"/>
            <a:ext cx="7772400" cy="619836"/>
          </a:xfrm>
          <a:prstGeom prst="rect">
            <a:avLst/>
          </a:prstGeom>
          <a:noFill/>
          <a:ln w="9525">
            <a:noFill/>
            <a:miter lim="800000"/>
            <a:headEnd/>
            <a:tailEnd/>
          </a:ln>
          <a:effectLst>
            <a:outerShdw dist="12700" dir="2700000" rotWithShape="0">
              <a:srgbClr val="808080">
                <a:alpha val="17998"/>
              </a:srgbClr>
            </a:outerShdw>
          </a:effec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3600" b="1">
                <a:solidFill>
                  <a:schemeClr val="accent1"/>
                </a:solidFill>
                <a:latin typeface="+mj-lt"/>
                <a:ea typeface="ＭＳ Ｐゴシック" charset="-128"/>
                <a:cs typeface="Arial"/>
              </a:defRPr>
            </a:lvl1pPr>
            <a:lvl2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2pPr>
            <a:lvl3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3pPr>
            <a:lvl4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4pPr>
            <a:lvl5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5pPr>
            <a:lvl6pPr marL="457200" algn="l" rtl="0" fontAlgn="base">
              <a:lnSpc>
                <a:spcPct val="90000"/>
              </a:lnSpc>
              <a:spcBef>
                <a:spcPct val="0"/>
              </a:spcBef>
              <a:spcAft>
                <a:spcPct val="0"/>
              </a:spcAft>
              <a:defRPr sz="3600" b="1">
                <a:solidFill>
                  <a:schemeClr val="tx2"/>
                </a:solidFill>
                <a:latin typeface="Calibri" pitchFamily="34" charset="0"/>
              </a:defRPr>
            </a:lvl6pPr>
            <a:lvl7pPr marL="914400" algn="l" rtl="0" fontAlgn="base">
              <a:lnSpc>
                <a:spcPct val="90000"/>
              </a:lnSpc>
              <a:spcBef>
                <a:spcPct val="0"/>
              </a:spcBef>
              <a:spcAft>
                <a:spcPct val="0"/>
              </a:spcAft>
              <a:defRPr sz="3600" b="1">
                <a:solidFill>
                  <a:schemeClr val="tx2"/>
                </a:solidFill>
                <a:latin typeface="Calibri" pitchFamily="34" charset="0"/>
              </a:defRPr>
            </a:lvl7pPr>
            <a:lvl8pPr marL="1371600" algn="l" rtl="0" fontAlgn="base">
              <a:lnSpc>
                <a:spcPct val="90000"/>
              </a:lnSpc>
              <a:spcBef>
                <a:spcPct val="0"/>
              </a:spcBef>
              <a:spcAft>
                <a:spcPct val="0"/>
              </a:spcAft>
              <a:defRPr sz="3600" b="1">
                <a:solidFill>
                  <a:schemeClr val="tx2"/>
                </a:solidFill>
                <a:latin typeface="Calibri" pitchFamily="34" charset="0"/>
              </a:defRPr>
            </a:lvl8pPr>
            <a:lvl9pPr marL="1828800" algn="l" rtl="0" fontAlgn="base">
              <a:lnSpc>
                <a:spcPct val="90000"/>
              </a:lnSpc>
              <a:spcBef>
                <a:spcPct val="0"/>
              </a:spcBef>
              <a:spcAft>
                <a:spcPct val="0"/>
              </a:spcAft>
              <a:defRPr sz="3600" b="1">
                <a:solidFill>
                  <a:schemeClr val="tx2"/>
                </a:solidFill>
                <a:latin typeface="Calibri" pitchFamily="34" charset="0"/>
              </a:defRPr>
            </a:lvl9pPr>
          </a:lstStyle>
          <a:p>
            <a:pPr eaLnBrk="1" hangingPunct="1"/>
            <a:r>
              <a:rPr lang="en-US" altLang="en-US" u="none" kern="0" dirty="0" smtClean="0">
                <a:latin typeface="Arial" pitchFamily="34" charset="0"/>
                <a:cs typeface="Arial" pitchFamily="34" charset="0"/>
              </a:rPr>
              <a:t>Conclusions</a:t>
            </a:r>
          </a:p>
        </p:txBody>
      </p:sp>
      <p:sp>
        <p:nvSpPr>
          <p:cNvPr id="3" name="Rectangle 3"/>
          <p:cNvSpPr txBox="1">
            <a:spLocks noChangeArrowheads="1"/>
          </p:cNvSpPr>
          <p:nvPr/>
        </p:nvSpPr>
        <p:spPr bwMode="auto">
          <a:xfrm>
            <a:off x="546476" y="1592239"/>
            <a:ext cx="7848600" cy="4044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4950" indent="-234950" algn="l" rtl="0" eaLnBrk="0" fontAlgn="base" hangingPunct="0">
              <a:spcBef>
                <a:spcPct val="20000"/>
              </a:spcBef>
              <a:spcAft>
                <a:spcPct val="0"/>
              </a:spcAft>
              <a:buClr>
                <a:srgbClr val="8E1400"/>
              </a:buClr>
              <a:buFont typeface="Arial" pitchFamily="34" charset="0"/>
              <a:buNone/>
              <a:defRPr lang="en-US" sz="2400" b="1">
                <a:solidFill>
                  <a:schemeClr val="accent1"/>
                </a:solidFill>
                <a:latin typeface="+mj-lt"/>
                <a:ea typeface="ＭＳ Ｐゴシック" charset="-128"/>
                <a:cs typeface="Arial"/>
              </a:defRPr>
            </a:lvl1pPr>
            <a:lvl2pPr marL="914400" indent="-347663" algn="l" rtl="0" eaLnBrk="0" fontAlgn="base" hangingPunct="0">
              <a:spcBef>
                <a:spcPct val="20000"/>
              </a:spcBef>
              <a:spcAft>
                <a:spcPct val="0"/>
              </a:spcAft>
              <a:buClr>
                <a:srgbClr val="8E1400"/>
              </a:buClr>
              <a:buFont typeface="Wingdings" charset="2"/>
              <a:buChar char="§"/>
              <a:defRPr lang="en-US" sz="2000" dirty="0" smtClean="0">
                <a:solidFill>
                  <a:schemeClr val="tx1"/>
                </a:solidFill>
                <a:latin typeface="+mj-lt"/>
                <a:ea typeface="ＭＳ Ｐゴシック" charset="-128"/>
                <a:cs typeface="Arial"/>
              </a:defRPr>
            </a:lvl2pPr>
            <a:lvl3pPr marL="1084263" indent="-277813" algn="l" rtl="0" eaLnBrk="0" fontAlgn="base" hangingPunct="0">
              <a:spcBef>
                <a:spcPct val="20000"/>
              </a:spcBef>
              <a:spcAft>
                <a:spcPct val="0"/>
              </a:spcAft>
              <a:buClr>
                <a:srgbClr val="8E1400"/>
              </a:buClr>
              <a:buFont typeface="Arial" charset="0"/>
              <a:buChar char="•"/>
              <a:defRPr lang="en-US" sz="2000" dirty="0" smtClean="0">
                <a:solidFill>
                  <a:schemeClr val="tx1"/>
                </a:solidFill>
                <a:latin typeface="Arial"/>
                <a:ea typeface="ＭＳ Ｐゴシック" charset="-128"/>
                <a:cs typeface="Arial"/>
              </a:defRPr>
            </a:lvl3pPr>
            <a:lvl4pPr marL="1439863" indent="-241300" algn="l" rtl="0" eaLnBrk="0" fontAlgn="base" hangingPunct="0">
              <a:spcBef>
                <a:spcPct val="20000"/>
              </a:spcBef>
              <a:spcAft>
                <a:spcPct val="0"/>
              </a:spcAft>
              <a:buChar char="–"/>
              <a:defRPr sz="2000">
                <a:solidFill>
                  <a:schemeClr val="bg1"/>
                </a:solidFill>
                <a:latin typeface="Arial"/>
                <a:ea typeface="ＭＳ Ｐゴシック" charset="-128"/>
              </a:defRPr>
            </a:lvl4pPr>
            <a:lvl5pPr marL="1779588" indent="-225425" algn="l" rtl="0" eaLnBrk="0" fontAlgn="base" hangingPunct="0">
              <a:spcBef>
                <a:spcPct val="20000"/>
              </a:spcBef>
              <a:spcAft>
                <a:spcPct val="0"/>
              </a:spcAft>
              <a:buChar char="»"/>
              <a:defRPr sz="2000">
                <a:solidFill>
                  <a:schemeClr val="bg1"/>
                </a:solidFill>
                <a:latin typeface="Arial"/>
                <a:ea typeface="ＭＳ Ｐゴシック" charset="-128"/>
              </a:defRPr>
            </a:lvl5pPr>
            <a:lvl6pPr marL="2236788" indent="-225425" algn="l" rtl="0" fontAlgn="base">
              <a:spcBef>
                <a:spcPct val="20000"/>
              </a:spcBef>
              <a:spcAft>
                <a:spcPct val="0"/>
              </a:spcAft>
              <a:buChar char="»"/>
              <a:defRPr sz="2000">
                <a:solidFill>
                  <a:schemeClr val="bg1"/>
                </a:solidFill>
                <a:latin typeface="+mn-lt"/>
              </a:defRPr>
            </a:lvl6pPr>
            <a:lvl7pPr marL="2693988" indent="-225425" algn="l" rtl="0" fontAlgn="base">
              <a:spcBef>
                <a:spcPct val="20000"/>
              </a:spcBef>
              <a:spcAft>
                <a:spcPct val="0"/>
              </a:spcAft>
              <a:buChar char="»"/>
              <a:defRPr sz="2000">
                <a:solidFill>
                  <a:schemeClr val="bg1"/>
                </a:solidFill>
                <a:latin typeface="+mn-lt"/>
              </a:defRPr>
            </a:lvl7pPr>
            <a:lvl8pPr marL="3151188" indent="-225425" algn="l" rtl="0" fontAlgn="base">
              <a:spcBef>
                <a:spcPct val="20000"/>
              </a:spcBef>
              <a:spcAft>
                <a:spcPct val="0"/>
              </a:spcAft>
              <a:buChar char="»"/>
              <a:defRPr sz="2000">
                <a:solidFill>
                  <a:schemeClr val="bg1"/>
                </a:solidFill>
                <a:latin typeface="+mn-lt"/>
              </a:defRPr>
            </a:lvl8pPr>
            <a:lvl9pPr marL="3608388" indent="-225425" algn="l" rtl="0" fontAlgn="base">
              <a:spcBef>
                <a:spcPct val="20000"/>
              </a:spcBef>
              <a:spcAft>
                <a:spcPct val="0"/>
              </a:spcAft>
              <a:buChar char="»"/>
              <a:defRPr sz="2000">
                <a:solidFill>
                  <a:schemeClr val="bg1"/>
                </a:solidFill>
                <a:latin typeface="+mn-lt"/>
              </a:defRPr>
            </a:lvl9pPr>
          </a:lstStyle>
          <a:p>
            <a:pPr marL="231775" indent="-231775" eaLnBrk="1" hangingPunct="1">
              <a:spcBef>
                <a:spcPts val="1276"/>
              </a:spcBef>
              <a:spcAft>
                <a:spcPts val="1276"/>
              </a:spcAft>
              <a:buFont typeface="Arial" panose="020B0604020202020204" pitchFamily="34" charset="0"/>
              <a:buChar char="•"/>
            </a:pPr>
            <a:r>
              <a:rPr lang="en-US" altLang="en-US" sz="2800" b="0" u="none" kern="0" dirty="0" smtClean="0">
                <a:solidFill>
                  <a:schemeClr val="tx1"/>
                </a:solidFill>
                <a:latin typeface="Arial" pitchFamily="34" charset="0"/>
                <a:cs typeface="Arial" pitchFamily="34" charset="0"/>
              </a:rPr>
              <a:t>New oral anticoagulants are more convenient than warfarin</a:t>
            </a:r>
          </a:p>
          <a:p>
            <a:pPr marL="231775" indent="-231775" eaLnBrk="1" hangingPunct="1">
              <a:spcBef>
                <a:spcPts val="1276"/>
              </a:spcBef>
              <a:spcAft>
                <a:spcPts val="1276"/>
              </a:spcAft>
              <a:buFont typeface="Arial" panose="020B0604020202020204" pitchFamily="34" charset="0"/>
              <a:buChar char="•"/>
            </a:pPr>
            <a:r>
              <a:rPr lang="en-US" altLang="en-US" sz="2800" b="0" u="none" kern="0" dirty="0" smtClean="0">
                <a:solidFill>
                  <a:schemeClr val="tx1"/>
                </a:solidFill>
                <a:latin typeface="Arial" pitchFamily="34" charset="0"/>
                <a:cs typeface="Arial" pitchFamily="34" charset="0"/>
              </a:rPr>
              <a:t>New oral anticoagulants are at least as effective as warfarin and appear to be safer</a:t>
            </a:r>
          </a:p>
          <a:p>
            <a:pPr marL="231775" indent="-231775" eaLnBrk="1" hangingPunct="1">
              <a:spcBef>
                <a:spcPts val="1276"/>
              </a:spcBef>
              <a:spcAft>
                <a:spcPts val="1276"/>
              </a:spcAft>
              <a:buFont typeface="Arial" panose="020B0604020202020204" pitchFamily="34" charset="0"/>
              <a:buChar char="•"/>
            </a:pPr>
            <a:r>
              <a:rPr lang="en-US" altLang="en-US" sz="2800" b="0" u="none" kern="0" dirty="0" smtClean="0">
                <a:solidFill>
                  <a:schemeClr val="tx1"/>
                </a:solidFill>
                <a:latin typeface="Arial" pitchFamily="34" charset="0"/>
                <a:cs typeface="Arial" pitchFamily="34" charset="0"/>
              </a:rPr>
              <a:t>Edoxaban is a promising new oral anticoagulant, which will add to our armamentarium </a:t>
            </a:r>
          </a:p>
        </p:txBody>
      </p:sp>
      <p:sp>
        <p:nvSpPr>
          <p:cNvPr id="4" name="TextBox 9"/>
          <p:cNvSpPr txBox="1">
            <a:spLocks noChangeArrowheads="1"/>
          </p:cNvSpPr>
          <p:nvPr/>
        </p:nvSpPr>
        <p:spPr bwMode="auto">
          <a:xfrm>
            <a:off x="685800" y="3429000"/>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l" eaLnBrk="1" hangingPunct="1">
              <a:defRPr/>
            </a:pPr>
            <a:r>
              <a:rPr lang="en-US" u="none" dirty="0" smtClean="0">
                <a:ea typeface="+mn-ea"/>
                <a:cs typeface="Arial" pitchFamily="34" charset="0"/>
              </a:rPr>
              <a:t>	</a:t>
            </a:r>
          </a:p>
        </p:txBody>
      </p:sp>
    </p:spTree>
    <p:extLst>
      <p:ext uri="{BB962C8B-B14F-4D97-AF65-F5344CB8AC3E}">
        <p14:creationId xmlns:p14="http://schemas.microsoft.com/office/powerpoint/2010/main" val="34943085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3451" y="4573403"/>
            <a:ext cx="5404513" cy="1646605"/>
          </a:xfrm>
          <a:prstGeom prst="rect">
            <a:avLst/>
          </a:prstGeom>
          <a:noFill/>
          <a:ln w="9525">
            <a:noFill/>
            <a:miter lim="800000"/>
            <a:headEnd/>
            <a:tailEnd/>
          </a:ln>
        </p:spPr>
        <p:txBody>
          <a:bodyPr wrap="square" anchor="ctr">
            <a:spAutoFit/>
          </a:bodyPr>
          <a:lstStyle/>
          <a:p>
            <a:r>
              <a:rPr lang="en-US" sz="2000" b="1" u="none" dirty="0" smtClean="0">
                <a:latin typeface="Arial" charset="0"/>
                <a:cs typeface="Arial" charset="0"/>
              </a:rPr>
              <a:t>Robert P. Giugliano, MD, SM </a:t>
            </a:r>
            <a:endParaRPr lang="en-US" u="none" dirty="0">
              <a:latin typeface="Arial" charset="0"/>
              <a:cs typeface="Arial" charset="0"/>
            </a:endParaRPr>
          </a:p>
          <a:p>
            <a:pPr>
              <a:lnSpc>
                <a:spcPct val="90000"/>
              </a:lnSpc>
            </a:pPr>
            <a:r>
              <a:rPr lang="en-US" u="none" dirty="0" smtClean="0">
                <a:latin typeface="Arial" charset="0"/>
                <a:cs typeface="Arial" charset="0"/>
              </a:rPr>
              <a:t>Co-Principal Investigator, ENGAGE AF-TIMI 48</a:t>
            </a:r>
          </a:p>
          <a:p>
            <a:pPr>
              <a:lnSpc>
                <a:spcPct val="90000"/>
              </a:lnSpc>
            </a:pPr>
            <a:r>
              <a:rPr lang="en-US" u="none" dirty="0" smtClean="0">
                <a:latin typeface="Arial" charset="0"/>
                <a:cs typeface="Arial" charset="0"/>
              </a:rPr>
              <a:t>Senior Investigator, TIMI Study Group</a:t>
            </a:r>
            <a:endParaRPr lang="en-US" u="none" dirty="0">
              <a:latin typeface="Arial" charset="0"/>
              <a:cs typeface="Arial" charset="0"/>
            </a:endParaRPr>
          </a:p>
          <a:p>
            <a:pPr>
              <a:lnSpc>
                <a:spcPct val="90000"/>
              </a:lnSpc>
            </a:pPr>
            <a:r>
              <a:rPr lang="en-US" u="none" dirty="0" smtClean="0">
                <a:latin typeface="Arial" charset="0"/>
                <a:cs typeface="Arial" charset="0"/>
              </a:rPr>
              <a:t>CV Medicine, Brigham and Women’s Hospital</a:t>
            </a:r>
          </a:p>
          <a:p>
            <a:pPr>
              <a:lnSpc>
                <a:spcPct val="90000"/>
              </a:lnSpc>
            </a:pPr>
            <a:r>
              <a:rPr lang="en-US" u="none" dirty="0" smtClean="0">
                <a:latin typeface="Arial" charset="0"/>
                <a:cs typeface="Arial" charset="0"/>
              </a:rPr>
              <a:t>Associate Professor of Medicine, Harvard Medical School, Boston, Massachusetts</a:t>
            </a:r>
            <a:endParaRPr lang="en-US" u="none" dirty="0">
              <a:latin typeface="Arial" charset="0"/>
              <a:cs typeface="Arial" charset="0"/>
            </a:endParaRPr>
          </a:p>
        </p:txBody>
      </p:sp>
      <p:sp>
        <p:nvSpPr>
          <p:cNvPr id="6" name="Title 1"/>
          <p:cNvSpPr txBox="1">
            <a:spLocks/>
          </p:cNvSpPr>
          <p:nvPr/>
        </p:nvSpPr>
        <p:spPr bwMode="auto">
          <a:xfrm>
            <a:off x="768350" y="2714177"/>
            <a:ext cx="8026400" cy="1383620"/>
          </a:xfrm>
          <a:prstGeom prst="rect">
            <a:avLst/>
          </a:prstGeom>
          <a:noFill/>
          <a:ln w="9525">
            <a:noFill/>
            <a:miter lim="800000"/>
            <a:headEnd/>
            <a:tailEnd/>
          </a:ln>
          <a:effectLst>
            <a:outerShdw dist="12700" dir="2700000" rotWithShape="0">
              <a:srgbClr val="808080">
                <a:alpha val="17998"/>
              </a:srgbClr>
            </a:outerShdw>
          </a:effec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4000" b="1">
                <a:solidFill>
                  <a:schemeClr val="accent1"/>
                </a:solidFill>
                <a:latin typeface="+mj-lt"/>
                <a:ea typeface="ＭＳ Ｐゴシック" charset="-128"/>
                <a:cs typeface="Arial"/>
              </a:defRPr>
            </a:lvl1pPr>
            <a:lvl2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2pPr>
            <a:lvl3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3pPr>
            <a:lvl4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4pPr>
            <a:lvl5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5pPr>
            <a:lvl6pPr marL="457200" algn="l" rtl="0" fontAlgn="base">
              <a:lnSpc>
                <a:spcPct val="90000"/>
              </a:lnSpc>
              <a:spcBef>
                <a:spcPct val="0"/>
              </a:spcBef>
              <a:spcAft>
                <a:spcPct val="0"/>
              </a:spcAft>
              <a:defRPr sz="3600" b="1">
                <a:solidFill>
                  <a:schemeClr val="tx2"/>
                </a:solidFill>
                <a:latin typeface="Calibri" pitchFamily="34" charset="0"/>
              </a:defRPr>
            </a:lvl6pPr>
            <a:lvl7pPr marL="914400" algn="l" rtl="0" fontAlgn="base">
              <a:lnSpc>
                <a:spcPct val="90000"/>
              </a:lnSpc>
              <a:spcBef>
                <a:spcPct val="0"/>
              </a:spcBef>
              <a:spcAft>
                <a:spcPct val="0"/>
              </a:spcAft>
              <a:defRPr sz="3600" b="1">
                <a:solidFill>
                  <a:schemeClr val="tx2"/>
                </a:solidFill>
                <a:latin typeface="Calibri" pitchFamily="34" charset="0"/>
              </a:defRPr>
            </a:lvl7pPr>
            <a:lvl8pPr marL="1371600" algn="l" rtl="0" fontAlgn="base">
              <a:lnSpc>
                <a:spcPct val="90000"/>
              </a:lnSpc>
              <a:spcBef>
                <a:spcPct val="0"/>
              </a:spcBef>
              <a:spcAft>
                <a:spcPct val="0"/>
              </a:spcAft>
              <a:defRPr sz="3600" b="1">
                <a:solidFill>
                  <a:schemeClr val="tx2"/>
                </a:solidFill>
                <a:latin typeface="Calibri" pitchFamily="34" charset="0"/>
              </a:defRPr>
            </a:lvl8pPr>
            <a:lvl9pPr marL="1828800" algn="l" rtl="0" fontAlgn="base">
              <a:lnSpc>
                <a:spcPct val="90000"/>
              </a:lnSpc>
              <a:spcBef>
                <a:spcPct val="0"/>
              </a:spcBef>
              <a:spcAft>
                <a:spcPct val="0"/>
              </a:spcAft>
              <a:defRPr sz="3600" b="1">
                <a:solidFill>
                  <a:schemeClr val="tx2"/>
                </a:solidFill>
                <a:latin typeface="Calibri" pitchFamily="34" charset="0"/>
              </a:defRPr>
            </a:lvl9pPr>
          </a:lstStyle>
          <a:p>
            <a:pPr>
              <a:lnSpc>
                <a:spcPct val="100000"/>
              </a:lnSpc>
              <a:spcBef>
                <a:spcPct val="20000"/>
              </a:spcBef>
              <a:buClr>
                <a:srgbClr val="8E1400"/>
              </a:buClr>
            </a:pPr>
            <a:r>
              <a:rPr lang="en-US" u="none" kern="0" dirty="0" smtClean="0">
                <a:solidFill>
                  <a:srgbClr val="8E1400"/>
                </a:solidFill>
                <a:latin typeface="Arial" charset="0"/>
              </a:rPr>
              <a:t>The ENGAGE-AF TIMI-48 Trial</a:t>
            </a:r>
            <a:endParaRPr lang="en-US" sz="1800" b="0" u="none" kern="0" dirty="0">
              <a:solidFill>
                <a:srgbClr val="808080"/>
              </a:solidFill>
              <a:latin typeface="Arial" charset="0"/>
            </a:endParaRPr>
          </a:p>
        </p:txBody>
      </p:sp>
    </p:spTree>
    <p:extLst>
      <p:ext uri="{BB962C8B-B14F-4D97-AF65-F5344CB8AC3E}">
        <p14:creationId xmlns:p14="http://schemas.microsoft.com/office/powerpoint/2010/main" val="2919377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5557" y="6561138"/>
            <a:ext cx="6095698" cy="338554"/>
          </a:xfrm>
          <a:prstGeom prst="rect">
            <a:avLst/>
          </a:prstGeom>
          <a:noFill/>
          <a:ln w="9525">
            <a:noFill/>
            <a:miter lim="800000"/>
            <a:headEnd/>
            <a:tailEnd/>
          </a:ln>
        </p:spPr>
        <p:txBody>
          <a:bodyPr wrap="square">
            <a:spAutoFit/>
          </a:bodyPr>
          <a:lstStyle/>
          <a:p>
            <a:pPr algn="l" eaLnBrk="0" hangingPunct="0"/>
            <a:r>
              <a:rPr lang="en-US" sz="1600" b="0" u="none" dirty="0" smtClean="0">
                <a:latin typeface="+mj-lt"/>
              </a:rPr>
              <a:t>Feinberg WM, et al. </a:t>
            </a:r>
            <a:r>
              <a:rPr lang="en-US" sz="1600" b="0" i="1" u="none" dirty="0" smtClean="0">
                <a:latin typeface="+mj-lt"/>
              </a:rPr>
              <a:t>Arch Intern Med</a:t>
            </a:r>
            <a:r>
              <a:rPr lang="en-US" sz="1600" b="0" u="none" dirty="0" smtClean="0">
                <a:latin typeface="+mj-lt"/>
              </a:rPr>
              <a:t>. 1995;155:469-473.</a:t>
            </a:r>
            <a:r>
              <a:rPr lang="en-US" sz="1600" b="0" u="none" baseline="30000" dirty="0" smtClean="0">
                <a:latin typeface="+mj-lt"/>
              </a:rPr>
              <a:t>[3]</a:t>
            </a:r>
            <a:endParaRPr lang="en-US" sz="1600" b="0" u="none" dirty="0" smtClean="0">
              <a:latin typeface="+mj-lt"/>
            </a:endParaRPr>
          </a:p>
        </p:txBody>
      </p:sp>
      <p:sp>
        <p:nvSpPr>
          <p:cNvPr id="6" name="TextBox 5"/>
          <p:cNvSpPr txBox="1"/>
          <p:nvPr/>
        </p:nvSpPr>
        <p:spPr>
          <a:xfrm>
            <a:off x="313898" y="191070"/>
            <a:ext cx="5964071" cy="646331"/>
          </a:xfrm>
          <a:prstGeom prst="rect">
            <a:avLst/>
          </a:prstGeom>
          <a:noFill/>
        </p:spPr>
        <p:txBody>
          <a:bodyPr wrap="square" rtlCol="0">
            <a:spAutoFit/>
          </a:bodyPr>
          <a:lstStyle/>
          <a:p>
            <a:r>
              <a:rPr lang="en-US" sz="3600" b="1" u="none" dirty="0" smtClean="0">
                <a:solidFill>
                  <a:schemeClr val="accent1"/>
                </a:solidFill>
                <a:latin typeface="+mj-lt"/>
              </a:rPr>
              <a:t>Prevalence of AF by Age</a:t>
            </a:r>
            <a:endParaRPr lang="en-US" sz="3600" b="1" u="none" dirty="0">
              <a:solidFill>
                <a:schemeClr val="accent1"/>
              </a:solidFill>
              <a:latin typeface="+mj-lt"/>
            </a:endParaRPr>
          </a:p>
        </p:txBody>
      </p:sp>
      <p:sp>
        <p:nvSpPr>
          <p:cNvPr id="2" name="TextBox 1"/>
          <p:cNvSpPr txBox="1"/>
          <p:nvPr/>
        </p:nvSpPr>
        <p:spPr>
          <a:xfrm>
            <a:off x="2006219" y="3220872"/>
            <a:ext cx="5131558" cy="369332"/>
          </a:xfrm>
          <a:prstGeom prst="rect">
            <a:avLst/>
          </a:prstGeom>
          <a:noFill/>
        </p:spPr>
        <p:txBody>
          <a:bodyPr wrap="square" rtlCol="0">
            <a:spAutoFit/>
          </a:bodyPr>
          <a:lstStyle/>
          <a:p>
            <a:pPr algn="ctr"/>
            <a:r>
              <a:rPr lang="en-US" b="1" u="none" dirty="0" smtClean="0"/>
              <a:t>IMAGE NO LONGER AVAILABLE</a:t>
            </a:r>
            <a:endParaRPr lang="en-US" b="1" u="none" dirty="0"/>
          </a:p>
        </p:txBody>
      </p:sp>
    </p:spTree>
    <p:extLst>
      <p:ext uri="{BB962C8B-B14F-4D97-AF65-F5344CB8AC3E}">
        <p14:creationId xmlns:p14="http://schemas.microsoft.com/office/powerpoint/2010/main" val="23986218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48" y="218362"/>
            <a:ext cx="7696200" cy="627797"/>
          </a:xfrm>
        </p:spPr>
        <p:txBody>
          <a:bodyPr/>
          <a:lstStyle/>
          <a:p>
            <a:r>
              <a:rPr lang="en-US" sz="3600" dirty="0" smtClean="0"/>
              <a:t>Background</a:t>
            </a:r>
            <a:endParaRPr lang="en-US" sz="3600" dirty="0"/>
          </a:p>
        </p:txBody>
      </p:sp>
      <p:pic>
        <p:nvPicPr>
          <p:cNvPr id="5" name="Picture 4" descr="4176研究開発会議用１"/>
          <p:cNvPicPr>
            <a:picLocks noChangeAspect="1" noChangeArrowheads="1"/>
          </p:cNvPicPr>
          <p:nvPr/>
        </p:nvPicPr>
        <p:blipFill>
          <a:blip r:embed="rId2" cstate="print"/>
          <a:srcRect/>
          <a:stretch>
            <a:fillRect/>
          </a:stretch>
        </p:blipFill>
        <p:spPr bwMode="auto">
          <a:xfrm>
            <a:off x="2976893" y="3139910"/>
            <a:ext cx="3266413" cy="2687599"/>
          </a:xfrm>
          <a:prstGeom prst="rect">
            <a:avLst/>
          </a:prstGeom>
          <a:noFill/>
          <a:ln>
            <a:solidFill>
              <a:srgbClr val="FFFFFF"/>
            </a:solidFill>
          </a:ln>
          <a:effectLst/>
        </p:spPr>
      </p:pic>
      <p:sp>
        <p:nvSpPr>
          <p:cNvPr id="6" name="TextBox 5"/>
          <p:cNvSpPr txBox="1"/>
          <p:nvPr/>
        </p:nvSpPr>
        <p:spPr>
          <a:xfrm>
            <a:off x="1246414" y="2630201"/>
            <a:ext cx="6879772" cy="461665"/>
          </a:xfrm>
          <a:prstGeom prst="rect">
            <a:avLst/>
          </a:prstGeom>
          <a:noFill/>
        </p:spPr>
        <p:txBody>
          <a:bodyPr wrap="square" rtlCol="0">
            <a:spAutoFit/>
          </a:bodyPr>
          <a:lstStyle/>
          <a:p>
            <a:pPr algn="ctr" fontAlgn="auto">
              <a:spcBef>
                <a:spcPts val="0"/>
              </a:spcBef>
              <a:spcAft>
                <a:spcPts val="0"/>
              </a:spcAft>
            </a:pPr>
            <a:r>
              <a:rPr lang="en-US" sz="2400" b="1" u="none" dirty="0" smtClean="0">
                <a:latin typeface="+mj-lt"/>
                <a:cs typeface="Arial"/>
              </a:rPr>
              <a:t>Edoxaban seated in Factor Xa catalytic center</a:t>
            </a:r>
            <a:endParaRPr lang="en-US" sz="2400" b="1" u="none" dirty="0">
              <a:latin typeface="+mj-lt"/>
              <a:cs typeface="Arial"/>
            </a:endParaRPr>
          </a:p>
        </p:txBody>
      </p:sp>
      <p:sp>
        <p:nvSpPr>
          <p:cNvPr id="7" name="TextBox 6"/>
          <p:cNvSpPr txBox="1"/>
          <p:nvPr/>
        </p:nvSpPr>
        <p:spPr>
          <a:xfrm>
            <a:off x="558804" y="1509315"/>
            <a:ext cx="8458200" cy="1015663"/>
          </a:xfrm>
          <a:prstGeom prst="rect">
            <a:avLst/>
          </a:prstGeom>
          <a:noFill/>
        </p:spPr>
        <p:txBody>
          <a:bodyPr wrap="square" rtlCol="0">
            <a:spAutoFit/>
          </a:bodyPr>
          <a:lstStyle/>
          <a:p>
            <a:pPr marL="231775" indent="-231775" algn="l" fontAlgn="auto">
              <a:spcBef>
                <a:spcPts val="0"/>
              </a:spcBef>
              <a:spcAft>
                <a:spcPts val="0"/>
              </a:spcAft>
              <a:buClr>
                <a:schemeClr val="accent5"/>
              </a:buClr>
              <a:buFont typeface="Arial" panose="020B0604020202020204" pitchFamily="34" charset="0"/>
              <a:buChar char="•"/>
            </a:pPr>
            <a:r>
              <a:rPr lang="en-US" sz="2000" u="none" dirty="0" smtClean="0">
                <a:latin typeface="+mj-lt"/>
                <a:cs typeface="Arial" pitchFamily="34" charset="0"/>
              </a:rPr>
              <a:t>Warfarin in AF: ↓stroke 64% vs placebo</a:t>
            </a:r>
          </a:p>
          <a:p>
            <a:pPr marL="231775" indent="-231775" algn="l" fontAlgn="auto">
              <a:spcBef>
                <a:spcPts val="0"/>
              </a:spcBef>
              <a:spcAft>
                <a:spcPts val="0"/>
              </a:spcAft>
              <a:buClr>
                <a:schemeClr val="accent5"/>
              </a:buClr>
              <a:buFont typeface="Arial" panose="020B0604020202020204" pitchFamily="34" charset="0"/>
              <a:buChar char="•"/>
            </a:pPr>
            <a:r>
              <a:rPr lang="en-US" sz="2000" u="none" dirty="0" smtClean="0">
                <a:latin typeface="+mj-lt"/>
                <a:cs typeface="Arial" pitchFamily="34" charset="0"/>
              </a:rPr>
              <a:t>Warfarin </a:t>
            </a:r>
            <a:r>
              <a:rPr lang="en-US" sz="2000" u="none" dirty="0" smtClean="0">
                <a:latin typeface="+mj-lt"/>
                <a:cs typeface="Calibri"/>
              </a:rPr>
              <a:t>↑</a:t>
            </a:r>
            <a:r>
              <a:rPr lang="en-US" sz="2000" u="none" dirty="0" smtClean="0">
                <a:latin typeface="+mj-lt"/>
                <a:cs typeface="Arial" pitchFamily="34" charset="0"/>
              </a:rPr>
              <a:t>bleeding and has well-known limitations</a:t>
            </a:r>
          </a:p>
          <a:p>
            <a:pPr marL="231775" indent="-231775" algn="l" fontAlgn="auto">
              <a:spcBef>
                <a:spcPts val="0"/>
              </a:spcBef>
              <a:spcAft>
                <a:spcPts val="0"/>
              </a:spcAft>
              <a:buClr>
                <a:schemeClr val="accent5"/>
              </a:buClr>
              <a:buFont typeface="Arial" panose="020B0604020202020204" pitchFamily="34" charset="0"/>
              <a:buChar char="•"/>
            </a:pPr>
            <a:r>
              <a:rPr lang="en-US" sz="2000" u="none" dirty="0" smtClean="0">
                <a:latin typeface="+mj-lt"/>
                <a:cs typeface="Arial" pitchFamily="34" charset="0"/>
              </a:rPr>
              <a:t>3 NOACs at least as effective; ↓hem stroke by 51%</a:t>
            </a:r>
            <a:r>
              <a:rPr lang="en-US" sz="2000" u="none" baseline="30000" dirty="0">
                <a:latin typeface="+mj-lt"/>
                <a:cs typeface="Arial" pitchFamily="34" charset="0"/>
              </a:rPr>
              <a:t>a</a:t>
            </a:r>
            <a:r>
              <a:rPr lang="en-US" sz="2000" u="none" dirty="0" smtClean="0">
                <a:latin typeface="+mj-lt"/>
                <a:cs typeface="Arial" pitchFamily="34" charset="0"/>
              </a:rPr>
              <a:t> </a:t>
            </a:r>
            <a:endParaRPr lang="en-US" sz="2000" i="1" u="none" dirty="0" smtClean="0">
              <a:latin typeface="+mj-lt"/>
              <a:cs typeface="Arial" pitchFamily="34" charset="0"/>
            </a:endParaRPr>
          </a:p>
        </p:txBody>
      </p:sp>
      <p:grpSp>
        <p:nvGrpSpPr>
          <p:cNvPr id="14" name="Group 21"/>
          <p:cNvGrpSpPr/>
          <p:nvPr/>
        </p:nvGrpSpPr>
        <p:grpSpPr>
          <a:xfrm>
            <a:off x="1224631" y="3123796"/>
            <a:ext cx="2362200" cy="2612886"/>
            <a:chOff x="304800" y="3254514"/>
            <a:chExt cx="2362200" cy="2612886"/>
          </a:xfrm>
        </p:grpSpPr>
        <p:sp>
          <p:nvSpPr>
            <p:cNvPr id="8" name="TextBox 7"/>
            <p:cNvSpPr txBox="1"/>
            <p:nvPr/>
          </p:nvSpPr>
          <p:spPr>
            <a:xfrm>
              <a:off x="304800" y="3254514"/>
              <a:ext cx="2286000" cy="707886"/>
            </a:xfrm>
            <a:prstGeom prst="rect">
              <a:avLst/>
            </a:prstGeom>
            <a:noFill/>
          </p:spPr>
          <p:txBody>
            <a:bodyPr wrap="square" rtlCol="0">
              <a:spAutoFit/>
            </a:bodyPr>
            <a:lstStyle/>
            <a:p>
              <a:pPr algn="l" fontAlgn="auto">
                <a:spcBef>
                  <a:spcPts val="0"/>
                </a:spcBef>
                <a:spcAft>
                  <a:spcPts val="0"/>
                </a:spcAft>
              </a:pPr>
              <a:r>
                <a:rPr lang="en-US" sz="2000" u="none" dirty="0" smtClean="0">
                  <a:latin typeface="+mj-lt"/>
                  <a:cs typeface="Arial" pitchFamily="34" charset="0"/>
                </a:rPr>
                <a:t>Direct oral </a:t>
              </a:r>
            </a:p>
            <a:p>
              <a:pPr algn="l" fontAlgn="auto">
                <a:spcBef>
                  <a:spcPts val="0"/>
                </a:spcBef>
                <a:spcAft>
                  <a:spcPts val="0"/>
                </a:spcAft>
              </a:pPr>
              <a:r>
                <a:rPr lang="en-US" sz="2000" u="none" dirty="0" smtClean="0">
                  <a:latin typeface="+mj-lt"/>
                  <a:cs typeface="Arial" pitchFamily="34" charset="0"/>
                </a:rPr>
                <a:t>FXa inhibitor</a:t>
              </a:r>
              <a:endParaRPr lang="en-US" sz="2000" u="none" dirty="0">
                <a:latin typeface="+mj-lt"/>
                <a:cs typeface="Arial" pitchFamily="34" charset="0"/>
              </a:endParaRPr>
            </a:p>
          </p:txBody>
        </p:sp>
        <p:sp>
          <p:nvSpPr>
            <p:cNvPr id="9" name="TextBox 8"/>
            <p:cNvSpPr txBox="1"/>
            <p:nvPr/>
          </p:nvSpPr>
          <p:spPr>
            <a:xfrm>
              <a:off x="304800" y="4045335"/>
              <a:ext cx="1905000" cy="707886"/>
            </a:xfrm>
            <a:prstGeom prst="rect">
              <a:avLst/>
            </a:prstGeom>
            <a:noFill/>
          </p:spPr>
          <p:txBody>
            <a:bodyPr wrap="square" rtlCol="0">
              <a:spAutoFit/>
            </a:bodyPr>
            <a:lstStyle/>
            <a:p>
              <a:pPr algn="l" fontAlgn="auto">
                <a:spcBef>
                  <a:spcPts val="0"/>
                </a:spcBef>
                <a:spcAft>
                  <a:spcPts val="0"/>
                </a:spcAft>
              </a:pPr>
              <a:r>
                <a:rPr lang="en-US" sz="2000" u="none" dirty="0" smtClean="0">
                  <a:latin typeface="+mj-lt"/>
                  <a:cs typeface="Arial" pitchFamily="34" charset="0"/>
                </a:rPr>
                <a:t>62% oral bioavailability</a:t>
              </a:r>
              <a:endParaRPr lang="en-US" sz="2000" u="none" dirty="0">
                <a:latin typeface="+mj-lt"/>
                <a:cs typeface="Arial" pitchFamily="34" charset="0"/>
              </a:endParaRPr>
            </a:p>
          </p:txBody>
        </p:sp>
        <p:sp>
          <p:nvSpPr>
            <p:cNvPr id="10" name="TextBox 9"/>
            <p:cNvSpPr txBox="1"/>
            <p:nvPr/>
          </p:nvSpPr>
          <p:spPr>
            <a:xfrm>
              <a:off x="304800" y="4914780"/>
              <a:ext cx="2362200" cy="400110"/>
            </a:xfrm>
            <a:prstGeom prst="rect">
              <a:avLst/>
            </a:prstGeom>
            <a:noFill/>
          </p:spPr>
          <p:txBody>
            <a:bodyPr wrap="square" rtlCol="0">
              <a:spAutoFit/>
            </a:bodyPr>
            <a:lstStyle/>
            <a:p>
              <a:pPr algn="l" fontAlgn="auto">
                <a:spcBef>
                  <a:spcPts val="0"/>
                </a:spcBef>
                <a:spcAft>
                  <a:spcPts val="0"/>
                </a:spcAft>
              </a:pPr>
              <a:r>
                <a:rPr lang="en-US" sz="2000" u="none" dirty="0" smtClean="0">
                  <a:latin typeface="+mj-lt"/>
                  <a:cs typeface="Arial" pitchFamily="34" charset="0"/>
                </a:rPr>
                <a:t>Peak 1-2 h</a:t>
              </a:r>
              <a:endParaRPr lang="en-US" sz="2000" u="none" dirty="0">
                <a:latin typeface="+mj-lt"/>
                <a:cs typeface="Arial" pitchFamily="34" charset="0"/>
              </a:endParaRPr>
            </a:p>
          </p:txBody>
        </p:sp>
        <p:sp>
          <p:nvSpPr>
            <p:cNvPr id="12" name="TextBox 11"/>
            <p:cNvSpPr txBox="1"/>
            <p:nvPr/>
          </p:nvSpPr>
          <p:spPr>
            <a:xfrm>
              <a:off x="304800" y="5467290"/>
              <a:ext cx="2057400" cy="400110"/>
            </a:xfrm>
            <a:prstGeom prst="rect">
              <a:avLst/>
            </a:prstGeom>
            <a:noFill/>
          </p:spPr>
          <p:txBody>
            <a:bodyPr wrap="square" rtlCol="0">
              <a:spAutoFit/>
            </a:bodyPr>
            <a:lstStyle/>
            <a:p>
              <a:pPr algn="l" fontAlgn="auto">
                <a:spcBef>
                  <a:spcPts val="0"/>
                </a:spcBef>
                <a:spcAft>
                  <a:spcPts val="0"/>
                </a:spcAft>
              </a:pPr>
              <a:r>
                <a:rPr lang="en-US" u="none" dirty="0" smtClean="0">
                  <a:latin typeface="+mj-lt"/>
                  <a:cs typeface="Arial" pitchFamily="34" charset="0"/>
                </a:rPr>
                <a:t>t</a:t>
              </a:r>
              <a:r>
                <a:rPr lang="en-US" u="none" baseline="-25000" dirty="0" smtClean="0">
                  <a:latin typeface="+mj-lt"/>
                  <a:cs typeface="Arial" pitchFamily="34" charset="0"/>
                </a:rPr>
                <a:t>1/2  </a:t>
              </a:r>
              <a:r>
                <a:rPr lang="en-US" sz="2000" u="none" dirty="0" smtClean="0">
                  <a:latin typeface="+mj-lt"/>
                  <a:cs typeface="Arial" pitchFamily="34" charset="0"/>
                </a:rPr>
                <a:t>~10-14 h</a:t>
              </a:r>
              <a:endParaRPr lang="en-US" sz="2000" u="none" dirty="0">
                <a:latin typeface="+mj-lt"/>
                <a:cs typeface="Arial" pitchFamily="34" charset="0"/>
              </a:endParaRPr>
            </a:p>
          </p:txBody>
        </p:sp>
      </p:grpSp>
      <p:sp>
        <p:nvSpPr>
          <p:cNvPr id="20" name="TextBox 19"/>
          <p:cNvSpPr txBox="1"/>
          <p:nvPr/>
        </p:nvSpPr>
        <p:spPr>
          <a:xfrm>
            <a:off x="0" y="6395369"/>
            <a:ext cx="6451600" cy="584776"/>
          </a:xfrm>
          <a:prstGeom prst="rect">
            <a:avLst/>
          </a:prstGeom>
          <a:noFill/>
        </p:spPr>
        <p:txBody>
          <a:bodyPr wrap="square" rtlCol="0">
            <a:spAutoFit/>
          </a:bodyPr>
          <a:lstStyle/>
          <a:p>
            <a:pPr marL="228600" indent="-228600" algn="l" fontAlgn="auto">
              <a:spcBef>
                <a:spcPts val="0"/>
              </a:spcBef>
              <a:spcAft>
                <a:spcPts val="0"/>
              </a:spcAft>
            </a:pPr>
            <a:r>
              <a:rPr lang="en-US" sz="1600" b="0" u="none" dirty="0" smtClean="0">
                <a:latin typeface="+mj-lt"/>
                <a:cs typeface="Arial" pitchFamily="34" charset="0"/>
              </a:rPr>
              <a:t>a. Dogliiotti  A, et al. </a:t>
            </a:r>
            <a:r>
              <a:rPr lang="en-US" sz="1600" i="1" u="none" dirty="0" smtClean="0">
                <a:latin typeface="+mj-lt"/>
                <a:cs typeface="Arial" pitchFamily="34" charset="0"/>
              </a:rPr>
              <a:t>Clin Cardiol</a:t>
            </a:r>
            <a:r>
              <a:rPr lang="en-US" sz="1600" b="0" u="none" dirty="0" smtClean="0">
                <a:latin typeface="+mj-lt"/>
                <a:cs typeface="Arial" pitchFamily="34" charset="0"/>
              </a:rPr>
              <a:t>. 2013;36:61-7.</a:t>
            </a:r>
            <a:r>
              <a:rPr lang="en-US" sz="1600" b="0" u="none" baseline="30000" dirty="0" smtClean="0">
                <a:latin typeface="+mj-lt"/>
                <a:cs typeface="Arial" pitchFamily="34" charset="0"/>
              </a:rPr>
              <a:t>[25]</a:t>
            </a:r>
            <a:endParaRPr lang="en-US" sz="1600" b="0" u="none" dirty="0" smtClean="0">
              <a:latin typeface="+mj-lt"/>
              <a:cs typeface="Arial" pitchFamily="34" charset="0"/>
            </a:endParaRPr>
          </a:p>
          <a:p>
            <a:pPr marL="228600" indent="-228600" algn="l" fontAlgn="auto">
              <a:spcBef>
                <a:spcPts val="0"/>
              </a:spcBef>
              <a:spcAft>
                <a:spcPts val="0"/>
              </a:spcAft>
            </a:pPr>
            <a:r>
              <a:rPr lang="en-US" sz="1600" b="0" u="none" dirty="0" smtClean="0">
                <a:latin typeface="+mj-lt"/>
                <a:cs typeface="Arial" pitchFamily="34" charset="0"/>
              </a:rPr>
              <a:t>b. Salazar DE, et al. </a:t>
            </a:r>
            <a:r>
              <a:rPr lang="en-US" sz="1600" i="1" u="none" dirty="0" smtClean="0">
                <a:latin typeface="+mj-lt"/>
                <a:cs typeface="Arial" pitchFamily="34" charset="0"/>
              </a:rPr>
              <a:t>Thromb Haemost</a:t>
            </a:r>
            <a:r>
              <a:rPr lang="en-US" sz="1600" b="0" u="none" dirty="0" smtClean="0">
                <a:latin typeface="+mj-lt"/>
                <a:cs typeface="Arial" pitchFamily="34" charset="0"/>
              </a:rPr>
              <a:t>. 2012;107:925-936.</a:t>
            </a:r>
            <a:r>
              <a:rPr lang="en-US" sz="1600" b="0" u="none" baseline="30000" dirty="0" smtClean="0">
                <a:latin typeface="+mj-lt"/>
                <a:cs typeface="Arial" pitchFamily="34" charset="0"/>
              </a:rPr>
              <a:t>[26]</a:t>
            </a:r>
            <a:endParaRPr lang="en-US" sz="1600" b="0" u="none" dirty="0" smtClean="0">
              <a:latin typeface="+mj-lt"/>
              <a:cs typeface="Arial" pitchFamily="34" charset="0"/>
            </a:endParaRPr>
          </a:p>
        </p:txBody>
      </p:sp>
      <p:grpSp>
        <p:nvGrpSpPr>
          <p:cNvPr id="15" name="Group 22"/>
          <p:cNvGrpSpPr/>
          <p:nvPr/>
        </p:nvGrpSpPr>
        <p:grpSpPr>
          <a:xfrm>
            <a:off x="6240154" y="3044550"/>
            <a:ext cx="2590800" cy="3127415"/>
            <a:chOff x="6781800" y="3333690"/>
            <a:chExt cx="2590800" cy="3127415"/>
          </a:xfrm>
        </p:grpSpPr>
        <p:sp>
          <p:nvSpPr>
            <p:cNvPr id="11" name="TextBox 10"/>
            <p:cNvSpPr txBox="1"/>
            <p:nvPr/>
          </p:nvSpPr>
          <p:spPr>
            <a:xfrm>
              <a:off x="6781800" y="3333690"/>
              <a:ext cx="2286000" cy="461665"/>
            </a:xfrm>
            <a:prstGeom prst="rect">
              <a:avLst/>
            </a:prstGeom>
            <a:noFill/>
          </p:spPr>
          <p:txBody>
            <a:bodyPr wrap="square" rtlCol="0">
              <a:spAutoFit/>
            </a:bodyPr>
            <a:lstStyle/>
            <a:p>
              <a:pPr algn="l" fontAlgn="auto">
                <a:spcBef>
                  <a:spcPts val="0"/>
                </a:spcBef>
                <a:spcAft>
                  <a:spcPts val="0"/>
                </a:spcAft>
              </a:pPr>
              <a:r>
                <a:rPr lang="en-US" sz="2400" i="1" u="none" dirty="0" smtClean="0">
                  <a:latin typeface="+mj-lt"/>
                  <a:cs typeface="Arial" pitchFamily="34" charset="0"/>
                </a:rPr>
                <a:t>Once </a:t>
              </a:r>
              <a:r>
                <a:rPr lang="en-US" sz="2400" u="none" dirty="0" smtClean="0">
                  <a:latin typeface="+mj-lt"/>
                  <a:cs typeface="Arial" pitchFamily="34" charset="0"/>
                </a:rPr>
                <a:t>daily</a:t>
              </a:r>
            </a:p>
          </p:txBody>
        </p:sp>
        <p:sp>
          <p:nvSpPr>
            <p:cNvPr id="13" name="TextBox 12"/>
            <p:cNvSpPr txBox="1"/>
            <p:nvPr/>
          </p:nvSpPr>
          <p:spPr>
            <a:xfrm>
              <a:off x="6781800" y="4953000"/>
              <a:ext cx="2590800" cy="1508105"/>
            </a:xfrm>
            <a:prstGeom prst="rect">
              <a:avLst/>
            </a:prstGeom>
            <a:noFill/>
          </p:spPr>
          <p:txBody>
            <a:bodyPr wrap="square" rtlCol="0">
              <a:spAutoFit/>
            </a:bodyPr>
            <a:lstStyle/>
            <a:p>
              <a:pPr algn="l" fontAlgn="auto">
                <a:spcBef>
                  <a:spcPts val="0"/>
                </a:spcBef>
                <a:spcAft>
                  <a:spcPts val="0"/>
                </a:spcAft>
              </a:pPr>
              <a:r>
                <a:rPr lang="en-US" sz="2000" u="none" dirty="0" smtClean="0">
                  <a:latin typeface="+mj-lt"/>
                  <a:cs typeface="Arial" pitchFamily="34" charset="0"/>
                </a:rPr>
                <a:t>Dose</a:t>
              </a:r>
              <a:r>
                <a:rPr lang="en-US" sz="2000" u="none" dirty="0" smtClean="0">
                  <a:latin typeface="+mj-lt"/>
                  <a:cs typeface="Calibri"/>
                </a:rPr>
                <a:t>↓</a:t>
              </a:r>
              <a:r>
                <a:rPr lang="en-US" sz="2000" u="none" dirty="0" smtClean="0">
                  <a:latin typeface="+mj-lt"/>
                  <a:cs typeface="Arial" pitchFamily="34" charset="0"/>
                </a:rPr>
                <a:t> 50%</a:t>
              </a:r>
              <a:r>
                <a:rPr lang="en-US" sz="2000" u="none" baseline="30000" dirty="0" smtClean="0">
                  <a:latin typeface="+mj-lt"/>
                  <a:cs typeface="Arial" pitchFamily="34" charset="0"/>
                </a:rPr>
                <a:t> </a:t>
              </a:r>
              <a:r>
                <a:rPr lang="en-US" sz="2000" u="none" dirty="0" smtClean="0">
                  <a:latin typeface="+mj-lt"/>
                  <a:cs typeface="Arial" pitchFamily="34" charset="0"/>
                </a:rPr>
                <a:t>if:</a:t>
              </a:r>
              <a:r>
                <a:rPr lang="en-US" sz="2000" u="none" baseline="30000" dirty="0" smtClean="0">
                  <a:latin typeface="+mj-lt"/>
                  <a:cs typeface="Arial" pitchFamily="34" charset="0"/>
                </a:rPr>
                <a:t>b</a:t>
              </a:r>
              <a:endParaRPr lang="en-US" sz="2000" u="none" dirty="0" smtClean="0">
                <a:latin typeface="+mj-lt"/>
                <a:cs typeface="Arial" pitchFamily="34" charset="0"/>
              </a:endParaRPr>
            </a:p>
            <a:p>
              <a:pPr marL="465138" indent="-233363" algn="l" fontAlgn="auto">
                <a:spcBef>
                  <a:spcPts val="0"/>
                </a:spcBef>
                <a:spcAft>
                  <a:spcPts val="0"/>
                </a:spcAft>
                <a:buClr>
                  <a:schemeClr val="accent5"/>
                </a:buClr>
                <a:buFont typeface="Arial" panose="020B0604020202020204" pitchFamily="34" charset="0"/>
                <a:buChar char="•"/>
              </a:pPr>
              <a:r>
                <a:rPr lang="en-US" sz="1800" u="none" dirty="0" smtClean="0">
                  <a:latin typeface="+mj-lt"/>
                  <a:cs typeface="Arial" pitchFamily="34" charset="0"/>
                </a:rPr>
                <a:t>CrCl 30-50 mL/m</a:t>
              </a:r>
            </a:p>
            <a:p>
              <a:pPr marL="465138" indent="-233363" algn="l" fontAlgn="auto">
                <a:spcBef>
                  <a:spcPts val="0"/>
                </a:spcBef>
                <a:spcAft>
                  <a:spcPts val="0"/>
                </a:spcAft>
                <a:buClr>
                  <a:schemeClr val="accent5"/>
                </a:buClr>
                <a:buFont typeface="Arial" panose="020B0604020202020204" pitchFamily="34" charset="0"/>
                <a:buChar char="•"/>
              </a:pPr>
              <a:r>
                <a:rPr lang="en-US" sz="1800" u="none" dirty="0" smtClean="0">
                  <a:latin typeface="+mj-lt"/>
                  <a:cs typeface="Arial" pitchFamily="34" charset="0"/>
                </a:rPr>
                <a:t>Weight ≤ 60 kg</a:t>
              </a:r>
            </a:p>
            <a:p>
              <a:pPr marL="465138" indent="-233363" algn="l" fontAlgn="auto">
                <a:spcBef>
                  <a:spcPts val="0"/>
                </a:spcBef>
                <a:spcAft>
                  <a:spcPts val="0"/>
                </a:spcAft>
                <a:buClr>
                  <a:schemeClr val="accent5"/>
                </a:buClr>
                <a:buFont typeface="Arial" panose="020B0604020202020204" pitchFamily="34" charset="0"/>
                <a:buChar char="•"/>
              </a:pPr>
              <a:r>
                <a:rPr lang="en-US" sz="1800" u="none" dirty="0" smtClean="0">
                  <a:latin typeface="+mj-lt"/>
                  <a:cs typeface="Arial" pitchFamily="34" charset="0"/>
                </a:rPr>
                <a:t>Strong P-gp inhib</a:t>
              </a:r>
            </a:p>
            <a:p>
              <a:pPr algn="l" fontAlgn="auto">
                <a:spcBef>
                  <a:spcPts val="0"/>
                </a:spcBef>
                <a:spcAft>
                  <a:spcPts val="0"/>
                </a:spcAft>
                <a:buFontTx/>
                <a:buChar char="-"/>
              </a:pPr>
              <a:endParaRPr lang="en-US" sz="1800" u="none" dirty="0" smtClean="0">
                <a:latin typeface="+mj-lt"/>
                <a:cs typeface="Arial" pitchFamily="34" charset="0"/>
              </a:endParaRPr>
            </a:p>
          </p:txBody>
        </p:sp>
        <p:sp>
          <p:nvSpPr>
            <p:cNvPr id="21" name="TextBox 20"/>
            <p:cNvSpPr txBox="1"/>
            <p:nvPr/>
          </p:nvSpPr>
          <p:spPr>
            <a:xfrm>
              <a:off x="6781800" y="3962400"/>
              <a:ext cx="1870364" cy="1015663"/>
            </a:xfrm>
            <a:prstGeom prst="rect">
              <a:avLst/>
            </a:prstGeom>
            <a:noFill/>
          </p:spPr>
          <p:txBody>
            <a:bodyPr wrap="square" rtlCol="0">
              <a:spAutoFit/>
            </a:bodyPr>
            <a:lstStyle/>
            <a:p>
              <a:pPr algn="l" fontAlgn="auto">
                <a:spcBef>
                  <a:spcPts val="0"/>
                </a:spcBef>
                <a:spcAft>
                  <a:spcPts val="0"/>
                </a:spcAft>
              </a:pPr>
              <a:r>
                <a:rPr lang="en-US" sz="2000" u="none" dirty="0" smtClean="0">
                  <a:latin typeface="+mj-lt"/>
                  <a:cs typeface="Arial" pitchFamily="34" charset="0"/>
                </a:rPr>
                <a:t>~50% renal clearance</a:t>
              </a:r>
            </a:p>
            <a:p>
              <a:pPr algn="l" fontAlgn="auto">
                <a:spcBef>
                  <a:spcPts val="0"/>
                </a:spcBef>
                <a:spcAft>
                  <a:spcPts val="0"/>
                </a:spcAft>
              </a:pPr>
              <a:endParaRPr lang="en-US" sz="2000" u="none" dirty="0" smtClean="0">
                <a:latin typeface="+mj-lt"/>
                <a:cs typeface="Arial" pitchFamily="34" charset="0"/>
              </a:endParaRPr>
            </a:p>
          </p:txBody>
        </p:sp>
      </p:grpSp>
      <p:sp>
        <p:nvSpPr>
          <p:cNvPr id="18" name="TextBox 17"/>
          <p:cNvSpPr txBox="1"/>
          <p:nvPr/>
        </p:nvSpPr>
        <p:spPr>
          <a:xfrm>
            <a:off x="0" y="5966855"/>
            <a:ext cx="9220200" cy="523220"/>
          </a:xfrm>
          <a:prstGeom prst="rect">
            <a:avLst/>
          </a:prstGeom>
          <a:noFill/>
        </p:spPr>
        <p:txBody>
          <a:bodyPr wrap="square" rtlCol="0">
            <a:spAutoFit/>
          </a:bodyPr>
          <a:lstStyle/>
          <a:p>
            <a:pPr algn="l" fontAlgn="auto">
              <a:spcBef>
                <a:spcPts val="0"/>
              </a:spcBef>
              <a:spcAft>
                <a:spcPts val="0"/>
              </a:spcAft>
            </a:pPr>
            <a:r>
              <a:rPr lang="en-US" sz="1400" b="0" u="none" dirty="0" smtClean="0">
                <a:latin typeface="+mj-lt"/>
                <a:cs typeface="Arial" pitchFamily="34" charset="0"/>
              </a:rPr>
              <a:t>AF=atrial fibrillation; CrCl=creatinine clearance; FXa=Factor Xa; </a:t>
            </a:r>
            <a:br>
              <a:rPr lang="en-US" sz="1400" b="0" u="none" dirty="0" smtClean="0">
                <a:latin typeface="+mj-lt"/>
                <a:cs typeface="Arial" pitchFamily="34" charset="0"/>
              </a:rPr>
            </a:br>
            <a:r>
              <a:rPr lang="en-US" sz="1400" b="0" u="none" dirty="0" smtClean="0">
                <a:latin typeface="+mj-lt"/>
                <a:cs typeface="Arial" pitchFamily="34" charset="0"/>
              </a:rPr>
              <a:t>NOAC=new oral anticoagulant; P-gp=p-glycoprotein</a:t>
            </a:r>
          </a:p>
        </p:txBody>
      </p:sp>
    </p:spTree>
    <p:extLst>
      <p:ext uri="{BB962C8B-B14F-4D97-AF65-F5344CB8AC3E}">
        <p14:creationId xmlns:p14="http://schemas.microsoft.com/office/powerpoint/2010/main" val="374749033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338917" y="81886"/>
            <a:ext cx="8229600" cy="914400"/>
          </a:xfrm>
        </p:spPr>
        <p:txBody>
          <a:bodyPr/>
          <a:lstStyle/>
          <a:p>
            <a:r>
              <a:rPr lang="en-US" altLang="en-US" dirty="0" smtClean="0"/>
              <a:t>Study Objectives</a:t>
            </a:r>
          </a:p>
        </p:txBody>
      </p:sp>
      <p:sp>
        <p:nvSpPr>
          <p:cNvPr id="27650" name="Rectangle 3"/>
          <p:cNvSpPr>
            <a:spLocks noGrp="1" noChangeArrowheads="1"/>
          </p:cNvSpPr>
          <p:nvPr>
            <p:ph idx="1"/>
          </p:nvPr>
        </p:nvSpPr>
        <p:spPr>
          <a:xfrm>
            <a:off x="570928" y="1600200"/>
            <a:ext cx="7481248" cy="4525963"/>
          </a:xfrm>
        </p:spPr>
        <p:txBody>
          <a:bodyPr/>
          <a:lstStyle/>
          <a:p>
            <a:pPr marL="231775" indent="-231775">
              <a:buFont typeface="Arial" panose="020B0604020202020204" pitchFamily="34" charset="0"/>
              <a:buChar char="•"/>
            </a:pPr>
            <a:r>
              <a:rPr lang="en-GB" altLang="en-US" sz="2800" b="0" dirty="0" smtClean="0">
                <a:solidFill>
                  <a:schemeClr val="tx1"/>
                </a:solidFill>
              </a:rPr>
              <a:t>To determine if 2 dose regimens (60 mg and 30 mg QD) of edoxaban were noninferior to warfarin with respect to the composite primary efficacy endpoint of stroke (ischemic or hemorrhagic) and SEE in patients with nonvalvular AF at moderate-high risk for stroke</a:t>
            </a:r>
          </a:p>
        </p:txBody>
      </p:sp>
    </p:spTree>
    <p:extLst>
      <p:ext uri="{BB962C8B-B14F-4D97-AF65-F5344CB8AC3E}">
        <p14:creationId xmlns:p14="http://schemas.microsoft.com/office/powerpoint/2010/main" val="19643529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389" y="181970"/>
            <a:ext cx="7239000" cy="646331"/>
          </a:xfrm>
          <a:prstGeom prst="rect">
            <a:avLst/>
          </a:prstGeom>
          <a:noFill/>
        </p:spPr>
        <p:txBody>
          <a:bodyPr wrap="square" rtlCol="0">
            <a:spAutoFit/>
          </a:bodyPr>
          <a:lstStyle/>
          <a:p>
            <a:pPr fontAlgn="auto">
              <a:spcBef>
                <a:spcPts val="0"/>
              </a:spcBef>
              <a:spcAft>
                <a:spcPts val="0"/>
              </a:spcAft>
              <a:defRPr sz="1800" b="1" i="0" u="none" strike="noStrike" kern="1200" baseline="0">
                <a:solidFill>
                  <a:sysClr val="windowText" lastClr="000000"/>
                </a:solidFill>
                <a:latin typeface="+mn-lt"/>
                <a:ea typeface="+mn-ea"/>
                <a:cs typeface="+mn-cs"/>
              </a:defRPr>
            </a:pPr>
            <a:r>
              <a:rPr lang="en-US" sz="3600" u="none" dirty="0" smtClean="0">
                <a:solidFill>
                  <a:schemeClr val="accent1"/>
                </a:solidFill>
                <a:latin typeface="Arial"/>
                <a:ea typeface="ＭＳ Ｐゴシック" charset="0"/>
                <a:cs typeface="ＭＳ Ｐゴシック"/>
              </a:rPr>
              <a:t>Trial Organization</a:t>
            </a:r>
            <a:endParaRPr lang="en-US" sz="3600" u="none" dirty="0">
              <a:solidFill>
                <a:schemeClr val="accent1"/>
              </a:solidFill>
              <a:latin typeface="Arial"/>
              <a:ea typeface="ＭＳ Ｐゴシック" charset="0"/>
              <a:cs typeface="ＭＳ Ｐゴシック"/>
            </a:endParaRPr>
          </a:p>
        </p:txBody>
      </p:sp>
      <p:sp>
        <p:nvSpPr>
          <p:cNvPr id="3" name="Rectangle 3"/>
          <p:cNvSpPr>
            <a:spLocks noChangeArrowheads="1"/>
          </p:cNvSpPr>
          <p:nvPr/>
        </p:nvSpPr>
        <p:spPr bwMode="auto">
          <a:xfrm>
            <a:off x="343472" y="846160"/>
            <a:ext cx="8295564" cy="6002285"/>
          </a:xfrm>
          <a:prstGeom prst="rect">
            <a:avLst/>
          </a:prstGeom>
          <a:noFill/>
          <a:ln w="9525">
            <a:noFill/>
            <a:miter lim="800000"/>
            <a:headEnd/>
            <a:tailEnd/>
          </a:ln>
          <a:effectLst/>
        </p:spPr>
        <p:txBody>
          <a:bodyPr wrap="square" lIns="92075" tIns="46038" rIns="92075" bIns="46038">
            <a:spAutoFit/>
          </a:bodyPr>
          <a:lstStyle/>
          <a:p>
            <a:pPr algn="l" defTabSz="852488">
              <a:tabLst>
                <a:tab pos="4343400" algn="l"/>
                <a:tab pos="4572000" algn="l"/>
              </a:tabLst>
            </a:pPr>
            <a:r>
              <a:rPr lang="en-US" sz="1600" b="1" i="1" u="none" dirty="0">
                <a:latin typeface="Arial"/>
                <a:ea typeface="MS PGothic" pitchFamily="34" charset="-128"/>
                <a:cs typeface="Arial" pitchFamily="34" charset="0"/>
              </a:rPr>
              <a:t>TIMI Study Group</a:t>
            </a:r>
            <a:r>
              <a:rPr lang="en-US" sz="1600" b="1" u="none" dirty="0">
                <a:latin typeface="Arial"/>
                <a:ea typeface="MS PGothic" pitchFamily="34" charset="-128"/>
                <a:cs typeface="Arial" pitchFamily="34" charset="0"/>
              </a:rPr>
              <a:t>	</a:t>
            </a:r>
          </a:p>
          <a:p>
            <a:pPr algn="l" defTabSz="852488">
              <a:tabLst>
                <a:tab pos="4343400" algn="l"/>
                <a:tab pos="4572000" algn="l"/>
              </a:tabLst>
            </a:pPr>
            <a:r>
              <a:rPr lang="en-US" sz="1600" u="none" dirty="0">
                <a:latin typeface="Arial"/>
                <a:ea typeface="MS PGothic" pitchFamily="34" charset="-128"/>
                <a:cs typeface="Arial" pitchFamily="34" charset="0"/>
              </a:rPr>
              <a:t>Eugene Braunwald </a:t>
            </a:r>
            <a:r>
              <a:rPr lang="en-US" sz="1600" u="none" dirty="0" smtClean="0">
                <a:latin typeface="Arial"/>
                <a:ea typeface="MS PGothic" pitchFamily="34" charset="-128"/>
                <a:cs typeface="Arial" pitchFamily="34" charset="0"/>
              </a:rPr>
              <a:t>(Study Chair</a:t>
            </a:r>
            <a:r>
              <a:rPr lang="en-US" sz="1600" u="none" dirty="0">
                <a:latin typeface="Arial"/>
                <a:ea typeface="MS PGothic" pitchFamily="34" charset="-128"/>
                <a:cs typeface="Arial" pitchFamily="34" charset="0"/>
              </a:rPr>
              <a:t>) 	</a:t>
            </a:r>
            <a:r>
              <a:rPr lang="en-US" sz="1600" u="none" dirty="0" smtClean="0">
                <a:latin typeface="Arial"/>
                <a:ea typeface="MS PGothic" pitchFamily="34" charset="-128"/>
                <a:cs typeface="Arial" pitchFamily="34" charset="0"/>
              </a:rPr>
              <a:t>Elliott M. Antman (Principal Investigator)</a:t>
            </a:r>
            <a:endParaRPr lang="en-US" sz="1600" u="none" dirty="0">
              <a:latin typeface="Arial"/>
              <a:ea typeface="MS PGothic" pitchFamily="34" charset="-128"/>
              <a:cs typeface="Arial" pitchFamily="34" charset="0"/>
            </a:endParaRPr>
          </a:p>
          <a:p>
            <a:pPr algn="l" defTabSz="852488">
              <a:tabLst>
                <a:tab pos="4343400" algn="l"/>
                <a:tab pos="4572000" algn="l"/>
              </a:tabLst>
            </a:pPr>
            <a:r>
              <a:rPr lang="en-US" sz="1600" u="none" dirty="0" smtClean="0">
                <a:latin typeface="Arial"/>
                <a:ea typeface="MS PGothic" pitchFamily="34" charset="-128"/>
                <a:cs typeface="Arial" pitchFamily="34" charset="0"/>
              </a:rPr>
              <a:t>Robert P. Giugliano (Co-Investigator)	Christian T. Ruff (Co-Investigator)</a:t>
            </a:r>
          </a:p>
          <a:p>
            <a:pPr algn="l" defTabSz="852488">
              <a:tabLst>
                <a:tab pos="4343400" algn="l"/>
                <a:tab pos="4572000" algn="l"/>
              </a:tabLst>
            </a:pPr>
            <a:r>
              <a:rPr lang="en-US" sz="1600" u="none" dirty="0" smtClean="0">
                <a:latin typeface="Arial"/>
                <a:ea typeface="MS PGothic" pitchFamily="34" charset="-128"/>
                <a:cs typeface="Arial" pitchFamily="34" charset="0"/>
              </a:rPr>
              <a:t>Suzanne Morin (Director)	Stephen D. Wiviott (CEC)</a:t>
            </a:r>
          </a:p>
          <a:p>
            <a:pPr algn="l" defTabSz="852488">
              <a:tabLst>
                <a:tab pos="4343400" algn="l"/>
                <a:tab pos="4572000" algn="l"/>
              </a:tabLst>
            </a:pPr>
            <a:r>
              <a:rPr lang="en-US" sz="1600" u="none" dirty="0" smtClean="0">
                <a:latin typeface="Arial"/>
                <a:ea typeface="MS PGothic" pitchFamily="34" charset="-128"/>
                <a:cs typeface="Arial" pitchFamily="34" charset="0"/>
              </a:rPr>
              <a:t>Laura Grip (Project Director)	Sabina A. Murphy (Statistics)</a:t>
            </a:r>
          </a:p>
          <a:p>
            <a:pPr algn="l" defTabSz="852488">
              <a:tabLst>
                <a:tab pos="4343400" algn="l"/>
                <a:tab pos="4572000" algn="l"/>
              </a:tabLst>
            </a:pPr>
            <a:r>
              <a:rPr lang="en-US" sz="1600" u="none" dirty="0" smtClean="0">
                <a:latin typeface="Arial"/>
                <a:ea typeface="MS PGothic" pitchFamily="34" charset="-128"/>
                <a:cs typeface="Arial" pitchFamily="34" charset="0"/>
              </a:rPr>
              <a:t>Abby Cange (Project Manager) 	Naveen Deenadayalu (Statistics)</a:t>
            </a:r>
            <a:endParaRPr lang="en-US" sz="1600" u="none" dirty="0">
              <a:latin typeface="Arial"/>
              <a:ea typeface="MS PGothic" pitchFamily="34" charset="-128"/>
              <a:cs typeface="Arial" pitchFamily="34" charset="0"/>
            </a:endParaRPr>
          </a:p>
          <a:p>
            <a:pPr algn="l" defTabSz="852488">
              <a:tabLst>
                <a:tab pos="4343400" algn="l"/>
                <a:tab pos="4572000" algn="l"/>
              </a:tabLst>
            </a:pPr>
            <a:r>
              <a:rPr lang="en-US" sz="1600" b="1" i="1" u="none" dirty="0" smtClean="0">
                <a:latin typeface="Arial"/>
                <a:ea typeface="MS PGothic" pitchFamily="34" charset="-128"/>
                <a:cs typeface="Arial" pitchFamily="34" charset="0"/>
              </a:rPr>
              <a:t/>
            </a:r>
            <a:br>
              <a:rPr lang="en-US" sz="1600" b="1" i="1" u="none" dirty="0" smtClean="0">
                <a:latin typeface="Arial"/>
                <a:ea typeface="MS PGothic" pitchFamily="34" charset="-128"/>
                <a:cs typeface="Arial" pitchFamily="34" charset="0"/>
              </a:rPr>
            </a:br>
            <a:r>
              <a:rPr lang="en-US" sz="1600" b="1" i="1" u="none" dirty="0" smtClean="0">
                <a:latin typeface="Arial"/>
                <a:ea typeface="MS PGothic" pitchFamily="34" charset="-128"/>
                <a:cs typeface="Arial" pitchFamily="34" charset="0"/>
              </a:rPr>
              <a:t>Sponsor</a:t>
            </a:r>
            <a:r>
              <a:rPr lang="en-US" sz="1600" b="1" i="1" u="none" dirty="0">
                <a:latin typeface="Arial"/>
                <a:ea typeface="MS PGothic" pitchFamily="34" charset="-128"/>
                <a:cs typeface="Arial" pitchFamily="34" charset="0"/>
              </a:rPr>
              <a:t>: </a:t>
            </a:r>
            <a:r>
              <a:rPr lang="en-US" sz="1600" b="1" i="1" u="none" dirty="0" smtClean="0">
                <a:latin typeface="Arial"/>
                <a:ea typeface="MS PGothic" pitchFamily="34" charset="-128"/>
                <a:cs typeface="Arial" pitchFamily="34" charset="0"/>
              </a:rPr>
              <a:t>Daiichi Sankyo</a:t>
            </a:r>
            <a:endParaRPr lang="en-US" sz="1600" b="1" u="none" dirty="0">
              <a:latin typeface="Arial"/>
              <a:ea typeface="MS PGothic" pitchFamily="34" charset="-128"/>
              <a:cs typeface="Arial" pitchFamily="34" charset="0"/>
            </a:endParaRPr>
          </a:p>
          <a:p>
            <a:pPr algn="l" defTabSz="852488">
              <a:tabLst>
                <a:tab pos="3143250" algn="l"/>
              </a:tabLst>
            </a:pPr>
            <a:r>
              <a:rPr lang="en-US" sz="1600" u="none" dirty="0" smtClean="0">
                <a:latin typeface="Arial"/>
                <a:ea typeface="MS PGothic" pitchFamily="34" charset="-128"/>
                <a:cs typeface="Arial" pitchFamily="34" charset="0"/>
              </a:rPr>
              <a:t>Michele Mercuri	Hans Lanz			Indravadan Patel</a:t>
            </a:r>
          </a:p>
          <a:p>
            <a:pPr algn="l" defTabSz="852488">
              <a:tabLst>
                <a:tab pos="3143250" algn="l"/>
              </a:tabLst>
            </a:pPr>
            <a:r>
              <a:rPr lang="en-US" sz="1600" u="none" dirty="0" smtClean="0">
                <a:latin typeface="Arial"/>
                <a:ea typeface="MS PGothic" pitchFamily="34" charset="-128"/>
                <a:cs typeface="Arial" pitchFamily="34" charset="0"/>
              </a:rPr>
              <a:t>Minggao Shi	James Hanyok</a:t>
            </a:r>
            <a:r>
              <a:rPr lang="en-US" sz="1600" b="1" u="none" dirty="0" smtClean="0">
                <a:latin typeface="Arial"/>
                <a:ea typeface="MS PGothic" pitchFamily="34" charset="-128"/>
                <a:cs typeface="Arial" pitchFamily="34" charset="0"/>
              </a:rPr>
              <a:t/>
            </a:r>
            <a:br>
              <a:rPr lang="en-US" sz="1600" b="1" u="none" dirty="0" smtClean="0">
                <a:latin typeface="Arial"/>
                <a:ea typeface="MS PGothic" pitchFamily="34" charset="-128"/>
                <a:cs typeface="Arial" pitchFamily="34" charset="0"/>
              </a:rPr>
            </a:br>
            <a:r>
              <a:rPr lang="en-US" sz="1600" b="1" u="none" dirty="0" smtClean="0">
                <a:latin typeface="Arial"/>
                <a:ea typeface="MS PGothic" pitchFamily="34" charset="-128"/>
                <a:cs typeface="Arial" pitchFamily="34" charset="0"/>
              </a:rPr>
              <a:t/>
            </a:r>
            <a:br>
              <a:rPr lang="en-US" sz="1600" b="1" u="none" dirty="0" smtClean="0">
                <a:latin typeface="Arial"/>
                <a:ea typeface="MS PGothic" pitchFamily="34" charset="-128"/>
                <a:cs typeface="Arial" pitchFamily="34" charset="0"/>
              </a:rPr>
            </a:br>
            <a:r>
              <a:rPr lang="en-US" sz="1600" b="1" i="1" u="none" dirty="0" smtClean="0">
                <a:latin typeface="Arial"/>
                <a:ea typeface="MS PGothic" pitchFamily="34" charset="-128"/>
                <a:cs typeface="Arial" pitchFamily="34" charset="0"/>
              </a:rPr>
              <a:t>CRO: Quintiles</a:t>
            </a:r>
          </a:p>
          <a:p>
            <a:pPr algn="l" defTabSz="852488">
              <a:tabLst>
                <a:tab pos="3143250" algn="l"/>
                <a:tab pos="4572000" algn="l"/>
              </a:tabLst>
            </a:pPr>
            <a:r>
              <a:rPr lang="en-US" sz="1600" u="none" dirty="0" smtClean="0">
                <a:latin typeface="Arial"/>
                <a:ea typeface="MS PGothic" pitchFamily="34" charset="-128"/>
                <a:cs typeface="Arial" pitchFamily="34" charset="0"/>
              </a:rPr>
              <a:t>Maureen Skinner 	Shirali Patel			 Dean Otto	</a:t>
            </a:r>
          </a:p>
          <a:p>
            <a:pPr algn="l" defTabSz="852488">
              <a:tabLst>
                <a:tab pos="3143250" algn="l"/>
              </a:tabLst>
            </a:pPr>
            <a:r>
              <a:rPr lang="en-US" sz="1600" u="none" dirty="0" smtClean="0">
                <a:latin typeface="Arial"/>
                <a:ea typeface="MS PGothic" pitchFamily="34" charset="-128"/>
                <a:cs typeface="Arial" pitchFamily="34" charset="0"/>
              </a:rPr>
              <a:t>Joshua Betcher	Carmen Reissner</a:t>
            </a:r>
          </a:p>
          <a:p>
            <a:pPr algn="l" defTabSz="852488">
              <a:tabLst>
                <a:tab pos="3143250" algn="l"/>
              </a:tabLst>
            </a:pPr>
            <a:endParaRPr lang="en-US" sz="1600" i="1" u="none" dirty="0" smtClean="0">
              <a:latin typeface="Arial"/>
              <a:ea typeface="MS PGothic" pitchFamily="34" charset="-128"/>
              <a:cs typeface="Arial" pitchFamily="34" charset="0"/>
            </a:endParaRPr>
          </a:p>
          <a:p>
            <a:pPr algn="l" defTabSz="852488">
              <a:tabLst>
                <a:tab pos="4343400" algn="l"/>
                <a:tab pos="4572000" algn="l"/>
              </a:tabLst>
            </a:pPr>
            <a:r>
              <a:rPr lang="en-US" sz="1600" b="1" i="1" u="none" dirty="0" smtClean="0">
                <a:latin typeface="Arial"/>
                <a:ea typeface="MS PGothic" pitchFamily="34" charset="-128"/>
                <a:cs typeface="Arial" pitchFamily="34" charset="0"/>
              </a:rPr>
              <a:t>Data </a:t>
            </a:r>
            <a:r>
              <a:rPr lang="en-US" sz="1600" b="1" i="1" u="none" dirty="0">
                <a:latin typeface="Arial"/>
                <a:ea typeface="MS PGothic" pitchFamily="34" charset="-128"/>
                <a:cs typeface="Arial" pitchFamily="34" charset="0"/>
              </a:rPr>
              <a:t>Safety Monitoring Board</a:t>
            </a:r>
          </a:p>
          <a:p>
            <a:pPr algn="l" defTabSz="852488">
              <a:tabLst>
                <a:tab pos="3143250" algn="l"/>
              </a:tabLst>
            </a:pPr>
            <a:r>
              <a:rPr lang="en-US" sz="1600" u="none" dirty="0" smtClean="0">
                <a:latin typeface="Arial"/>
                <a:ea typeface="MS PGothic" pitchFamily="34" charset="-128"/>
                <a:cs typeface="Arial" pitchFamily="34" charset="0"/>
              </a:rPr>
              <a:t>Freek W.A. Verheugt (Chair</a:t>
            </a:r>
            <a:r>
              <a:rPr lang="en-US" sz="1600" u="none" dirty="0">
                <a:latin typeface="Arial"/>
                <a:ea typeface="MS PGothic" pitchFamily="34" charset="-128"/>
                <a:cs typeface="Arial" pitchFamily="34" charset="0"/>
              </a:rPr>
              <a:t>)         </a:t>
            </a:r>
            <a:r>
              <a:rPr lang="en-US" sz="1600" u="none" dirty="0" smtClean="0">
                <a:latin typeface="Arial"/>
                <a:ea typeface="MS PGothic" pitchFamily="34" charset="-128"/>
                <a:cs typeface="Arial" pitchFamily="34" charset="0"/>
              </a:rPr>
              <a:t>Allan Skene (Statistician)</a:t>
            </a:r>
          </a:p>
          <a:p>
            <a:pPr algn="l" defTabSz="852488">
              <a:tabLst>
                <a:tab pos="3143250" algn="l"/>
                <a:tab pos="4572000" algn="l"/>
              </a:tabLst>
            </a:pPr>
            <a:r>
              <a:rPr lang="en-US" sz="1600" u="none" dirty="0" smtClean="0">
                <a:latin typeface="Arial"/>
                <a:ea typeface="MS PGothic" pitchFamily="34" charset="-128"/>
                <a:cs typeface="Arial" pitchFamily="34" charset="0"/>
              </a:rPr>
              <a:t>Jeffrey Anderson	Shinya Goto</a:t>
            </a:r>
          </a:p>
          <a:p>
            <a:pPr algn="l" defTabSz="852488">
              <a:tabLst>
                <a:tab pos="3143250" algn="l"/>
                <a:tab pos="4572000" algn="l"/>
              </a:tabLst>
            </a:pPr>
            <a:r>
              <a:rPr lang="en-US" sz="1600" u="none" dirty="0" smtClean="0">
                <a:latin typeface="Arial"/>
                <a:ea typeface="MS PGothic" pitchFamily="34" charset="-128"/>
                <a:cs typeface="Arial" pitchFamily="34" charset="0"/>
              </a:rPr>
              <a:t>J. Donald Easton	Kenneth Bauer</a:t>
            </a:r>
            <a:r>
              <a:rPr lang="en-US" sz="1600" u="none" dirty="0">
                <a:latin typeface="Arial"/>
                <a:ea typeface="MS PGothic" pitchFamily="34" charset="-128"/>
                <a:cs typeface="Arial" pitchFamily="34" charset="0"/>
              </a:rPr>
              <a:t/>
            </a:r>
            <a:br>
              <a:rPr lang="en-US" sz="1600" u="none" dirty="0">
                <a:latin typeface="Arial"/>
                <a:ea typeface="MS PGothic" pitchFamily="34" charset="-128"/>
                <a:cs typeface="Arial" pitchFamily="34" charset="0"/>
              </a:rPr>
            </a:br>
            <a:r>
              <a:rPr lang="en-US" sz="1600" u="none" dirty="0" smtClean="0">
                <a:latin typeface="Arial"/>
                <a:ea typeface="MS PGothic" pitchFamily="34" charset="-128"/>
                <a:cs typeface="Arial" pitchFamily="34" charset="0"/>
              </a:rPr>
              <a:t/>
            </a:r>
            <a:br>
              <a:rPr lang="en-US" sz="1600" u="none" dirty="0" smtClean="0">
                <a:latin typeface="Arial"/>
                <a:ea typeface="MS PGothic" pitchFamily="34" charset="-128"/>
                <a:cs typeface="Arial" pitchFamily="34" charset="0"/>
              </a:rPr>
            </a:br>
            <a:r>
              <a:rPr lang="en-US" sz="1600" b="1" i="1" u="none" dirty="0" smtClean="0">
                <a:latin typeface="Arial"/>
                <a:ea typeface="MS PGothic" pitchFamily="34" charset="-128"/>
                <a:cs typeface="Arial" pitchFamily="34" charset="0"/>
              </a:rPr>
              <a:t>Executive Committee</a:t>
            </a:r>
          </a:p>
          <a:p>
            <a:pPr algn="l" defTabSz="852488">
              <a:tabLst>
                <a:tab pos="3143250" algn="l"/>
                <a:tab pos="4572000" algn="l"/>
              </a:tabLst>
            </a:pPr>
            <a:r>
              <a:rPr lang="en-US" sz="1600" u="none" dirty="0" smtClean="0">
                <a:latin typeface="Arial"/>
                <a:ea typeface="MS PGothic" pitchFamily="34" charset="-128"/>
                <a:cs typeface="Arial" pitchFamily="34" charset="0"/>
              </a:rPr>
              <a:t>Eugene Braunwald	Elliott M. Antman		Robert P. Giugliano</a:t>
            </a:r>
          </a:p>
          <a:p>
            <a:pPr algn="l" defTabSz="852488">
              <a:tabLst>
                <a:tab pos="3143250" algn="l"/>
                <a:tab pos="4572000" algn="l"/>
              </a:tabLst>
            </a:pPr>
            <a:r>
              <a:rPr lang="en-US" sz="1600" u="none" dirty="0" smtClean="0">
                <a:latin typeface="Arial"/>
                <a:ea typeface="MS PGothic" pitchFamily="34" charset="-128"/>
                <a:cs typeface="Arial" pitchFamily="34" charset="0"/>
              </a:rPr>
              <a:t>Michele Mercuri	Stuart Connolly			John Camm</a:t>
            </a:r>
          </a:p>
          <a:p>
            <a:pPr algn="l" defTabSz="852488">
              <a:tabLst>
                <a:tab pos="3143250" algn="l"/>
                <a:tab pos="4572000" algn="l"/>
              </a:tabLst>
            </a:pPr>
            <a:r>
              <a:rPr lang="en-US" sz="1600" u="none" dirty="0" smtClean="0">
                <a:latin typeface="Arial"/>
                <a:ea typeface="MS PGothic" pitchFamily="34" charset="-128"/>
                <a:cs typeface="Arial" pitchFamily="34" charset="0"/>
              </a:rPr>
              <a:t>Michael Ezekowitz	Jonathan Halperin		Albert Waldo</a:t>
            </a:r>
            <a:endParaRPr lang="en-US" sz="1600" u="none" dirty="0">
              <a:latin typeface="Arial"/>
              <a:ea typeface="MS PGothic" pitchFamily="34" charset="-128"/>
              <a:cs typeface="Arial" pitchFamily="34" charset="0"/>
            </a:endParaRPr>
          </a:p>
        </p:txBody>
      </p:sp>
    </p:spTree>
    <p:extLst>
      <p:ext uri="{BB962C8B-B14F-4D97-AF65-F5344CB8AC3E}">
        <p14:creationId xmlns:p14="http://schemas.microsoft.com/office/powerpoint/2010/main" val="5052542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81888" y="914400"/>
            <a:ext cx="9048750" cy="5916304"/>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mj-lt"/>
            </a:endParaRPr>
          </a:p>
        </p:txBody>
      </p:sp>
      <p:sp>
        <p:nvSpPr>
          <p:cNvPr id="3" name="Freeform 48"/>
          <p:cNvSpPr>
            <a:spLocks/>
          </p:cNvSpPr>
          <p:nvPr/>
        </p:nvSpPr>
        <p:spPr bwMode="auto">
          <a:xfrm>
            <a:off x="5395912" y="1497013"/>
            <a:ext cx="696913" cy="3929062"/>
          </a:xfrm>
          <a:custGeom>
            <a:avLst/>
            <a:gdLst>
              <a:gd name="T0" fmla="*/ 2147483647 w 439"/>
              <a:gd name="T1" fmla="*/ 0 h 2475"/>
              <a:gd name="T2" fmla="*/ 2147483647 w 439"/>
              <a:gd name="T3" fmla="*/ 2147483647 h 2475"/>
              <a:gd name="T4" fmla="*/ 2147483647 w 439"/>
              <a:gd name="T5" fmla="*/ 2147483647 h 2475"/>
              <a:gd name="T6" fmla="*/ 2147483647 w 439"/>
              <a:gd name="T7" fmla="*/ 2147483647 h 2475"/>
              <a:gd name="T8" fmla="*/ 2147483647 w 439"/>
              <a:gd name="T9" fmla="*/ 2147483647 h 2475"/>
              <a:gd name="T10" fmla="*/ 2147483647 w 439"/>
              <a:gd name="T11" fmla="*/ 2147483647 h 2475"/>
              <a:gd name="T12" fmla="*/ 2147483647 w 439"/>
              <a:gd name="T13" fmla="*/ 2147483647 h 2475"/>
              <a:gd name="T14" fmla="*/ 2147483647 w 439"/>
              <a:gd name="T15" fmla="*/ 2147483647 h 2475"/>
              <a:gd name="T16" fmla="*/ 2147483647 w 439"/>
              <a:gd name="T17" fmla="*/ 2147483647 h 2475"/>
              <a:gd name="T18" fmla="*/ 2147483647 w 439"/>
              <a:gd name="T19" fmla="*/ 2147483647 h 2475"/>
              <a:gd name="T20" fmla="*/ 2147483647 w 439"/>
              <a:gd name="T21" fmla="*/ 2147483647 h 2475"/>
              <a:gd name="T22" fmla="*/ 2147483647 w 439"/>
              <a:gd name="T23" fmla="*/ 2147483647 h 2475"/>
              <a:gd name="T24" fmla="*/ 2147483647 w 439"/>
              <a:gd name="T25" fmla="*/ 2147483647 h 2475"/>
              <a:gd name="T26" fmla="*/ 2147483647 w 439"/>
              <a:gd name="T27" fmla="*/ 2147483647 h 2475"/>
              <a:gd name="T28" fmla="*/ 2147483647 w 439"/>
              <a:gd name="T29" fmla="*/ 2147483647 h 2475"/>
              <a:gd name="T30" fmla="*/ 2147483647 w 439"/>
              <a:gd name="T31" fmla="*/ 2147483647 h 2475"/>
              <a:gd name="T32" fmla="*/ 2147483647 w 439"/>
              <a:gd name="T33" fmla="*/ 2147483647 h 2475"/>
              <a:gd name="T34" fmla="*/ 0 w 439"/>
              <a:gd name="T35" fmla="*/ 2147483647 h 24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2475"/>
              <a:gd name="T56" fmla="*/ 439 w 439"/>
              <a:gd name="T57" fmla="*/ 2475 h 24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2475">
                <a:moveTo>
                  <a:pt x="32" y="0"/>
                </a:moveTo>
                <a:lnTo>
                  <a:pt x="98" y="83"/>
                </a:lnTo>
                <a:lnTo>
                  <a:pt x="174" y="206"/>
                </a:lnTo>
                <a:lnTo>
                  <a:pt x="230" y="301"/>
                </a:lnTo>
                <a:lnTo>
                  <a:pt x="284" y="423"/>
                </a:lnTo>
                <a:lnTo>
                  <a:pt x="345" y="579"/>
                </a:lnTo>
                <a:lnTo>
                  <a:pt x="384" y="760"/>
                </a:lnTo>
                <a:lnTo>
                  <a:pt x="416" y="955"/>
                </a:lnTo>
                <a:lnTo>
                  <a:pt x="433" y="1106"/>
                </a:lnTo>
                <a:lnTo>
                  <a:pt x="438" y="1256"/>
                </a:lnTo>
                <a:lnTo>
                  <a:pt x="411" y="1424"/>
                </a:lnTo>
                <a:lnTo>
                  <a:pt x="389" y="1569"/>
                </a:lnTo>
                <a:lnTo>
                  <a:pt x="345" y="1731"/>
                </a:lnTo>
                <a:lnTo>
                  <a:pt x="284" y="1887"/>
                </a:lnTo>
                <a:lnTo>
                  <a:pt x="223" y="2058"/>
                </a:lnTo>
                <a:lnTo>
                  <a:pt x="159" y="2199"/>
                </a:lnTo>
                <a:lnTo>
                  <a:pt x="81" y="2334"/>
                </a:lnTo>
                <a:lnTo>
                  <a:pt x="0" y="2474"/>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4" name="Freeform 141"/>
          <p:cNvSpPr>
            <a:spLocks/>
          </p:cNvSpPr>
          <p:nvPr/>
        </p:nvSpPr>
        <p:spPr bwMode="auto">
          <a:xfrm>
            <a:off x="4552950" y="1673225"/>
            <a:ext cx="2930525" cy="1758950"/>
          </a:xfrm>
          <a:custGeom>
            <a:avLst/>
            <a:gdLst>
              <a:gd name="T0" fmla="*/ 2147483647 w 1846"/>
              <a:gd name="T1" fmla="*/ 2147483647 h 1108"/>
              <a:gd name="T2" fmla="*/ 2147483647 w 1846"/>
              <a:gd name="T3" fmla="*/ 2147483647 h 1108"/>
              <a:gd name="T4" fmla="*/ 2147483647 w 1846"/>
              <a:gd name="T5" fmla="*/ 2147483647 h 1108"/>
              <a:gd name="T6" fmla="*/ 2147483647 w 1846"/>
              <a:gd name="T7" fmla="*/ 2147483647 h 1108"/>
              <a:gd name="T8" fmla="*/ 2147483647 w 1846"/>
              <a:gd name="T9" fmla="*/ 2147483647 h 1108"/>
              <a:gd name="T10" fmla="*/ 2147483647 w 1846"/>
              <a:gd name="T11" fmla="*/ 2147483647 h 1108"/>
              <a:gd name="T12" fmla="*/ 2147483647 w 1846"/>
              <a:gd name="T13" fmla="*/ 2147483647 h 1108"/>
              <a:gd name="T14" fmla="*/ 2147483647 w 1846"/>
              <a:gd name="T15" fmla="*/ 2147483647 h 1108"/>
              <a:gd name="T16" fmla="*/ 2147483647 w 1846"/>
              <a:gd name="T17" fmla="*/ 2147483647 h 1108"/>
              <a:gd name="T18" fmla="*/ 2147483647 w 1846"/>
              <a:gd name="T19" fmla="*/ 2147483647 h 1108"/>
              <a:gd name="T20" fmla="*/ 2147483647 w 1846"/>
              <a:gd name="T21" fmla="*/ 2147483647 h 1108"/>
              <a:gd name="T22" fmla="*/ 2147483647 w 1846"/>
              <a:gd name="T23" fmla="*/ 2147483647 h 1108"/>
              <a:gd name="T24" fmla="*/ 2147483647 w 1846"/>
              <a:gd name="T25" fmla="*/ 2147483647 h 1108"/>
              <a:gd name="T26" fmla="*/ 2147483647 w 1846"/>
              <a:gd name="T27" fmla="*/ 2147483647 h 1108"/>
              <a:gd name="T28" fmla="*/ 2147483647 w 1846"/>
              <a:gd name="T29" fmla="*/ 2147483647 h 1108"/>
              <a:gd name="T30" fmla="*/ 2147483647 w 1846"/>
              <a:gd name="T31" fmla="*/ 2147483647 h 1108"/>
              <a:gd name="T32" fmla="*/ 2147483647 w 1846"/>
              <a:gd name="T33" fmla="*/ 2147483647 h 1108"/>
              <a:gd name="T34" fmla="*/ 2147483647 w 1846"/>
              <a:gd name="T35" fmla="*/ 2147483647 h 1108"/>
              <a:gd name="T36" fmla="*/ 2147483647 w 1846"/>
              <a:gd name="T37" fmla="*/ 2147483647 h 1108"/>
              <a:gd name="T38" fmla="*/ 2147483647 w 1846"/>
              <a:gd name="T39" fmla="*/ 2147483647 h 1108"/>
              <a:gd name="T40" fmla="*/ 2147483647 w 1846"/>
              <a:gd name="T41" fmla="*/ 2147483647 h 1108"/>
              <a:gd name="T42" fmla="*/ 2147483647 w 1846"/>
              <a:gd name="T43" fmla="*/ 2147483647 h 1108"/>
              <a:gd name="T44" fmla="*/ 2147483647 w 1846"/>
              <a:gd name="T45" fmla="*/ 2147483647 h 1108"/>
              <a:gd name="T46" fmla="*/ 2147483647 w 1846"/>
              <a:gd name="T47" fmla="*/ 2147483647 h 1108"/>
              <a:gd name="T48" fmla="*/ 2147483647 w 1846"/>
              <a:gd name="T49" fmla="*/ 2147483647 h 1108"/>
              <a:gd name="T50" fmla="*/ 2147483647 w 1846"/>
              <a:gd name="T51" fmla="*/ 2147483647 h 1108"/>
              <a:gd name="T52" fmla="*/ 2147483647 w 1846"/>
              <a:gd name="T53" fmla="*/ 2147483647 h 1108"/>
              <a:gd name="T54" fmla="*/ 2147483647 w 1846"/>
              <a:gd name="T55" fmla="*/ 2147483647 h 1108"/>
              <a:gd name="T56" fmla="*/ 2147483647 w 1846"/>
              <a:gd name="T57" fmla="*/ 2147483647 h 1108"/>
              <a:gd name="T58" fmla="*/ 2147483647 w 1846"/>
              <a:gd name="T59" fmla="*/ 2147483647 h 1108"/>
              <a:gd name="T60" fmla="*/ 2147483647 w 1846"/>
              <a:gd name="T61" fmla="*/ 2147483647 h 1108"/>
              <a:gd name="T62" fmla="*/ 2147483647 w 1846"/>
              <a:gd name="T63" fmla="*/ 2147483647 h 1108"/>
              <a:gd name="T64" fmla="*/ 2147483647 w 1846"/>
              <a:gd name="T65" fmla="*/ 2147483647 h 1108"/>
              <a:gd name="T66" fmla="*/ 2147483647 w 1846"/>
              <a:gd name="T67" fmla="*/ 2147483647 h 1108"/>
              <a:gd name="T68" fmla="*/ 2147483647 w 1846"/>
              <a:gd name="T69" fmla="*/ 2147483647 h 1108"/>
              <a:gd name="T70" fmla="*/ 2147483647 w 1846"/>
              <a:gd name="T71" fmla="*/ 2147483647 h 1108"/>
              <a:gd name="T72" fmla="*/ 2147483647 w 1846"/>
              <a:gd name="T73" fmla="*/ 2147483647 h 1108"/>
              <a:gd name="T74" fmla="*/ 2147483647 w 1846"/>
              <a:gd name="T75" fmla="*/ 2147483647 h 1108"/>
              <a:gd name="T76" fmla="*/ 2147483647 w 1846"/>
              <a:gd name="T77" fmla="*/ 2147483647 h 1108"/>
              <a:gd name="T78" fmla="*/ 2147483647 w 1846"/>
              <a:gd name="T79" fmla="*/ 2147483647 h 1108"/>
              <a:gd name="T80" fmla="*/ 2147483647 w 1846"/>
              <a:gd name="T81" fmla="*/ 2147483647 h 1108"/>
              <a:gd name="T82" fmla="*/ 2147483647 w 1846"/>
              <a:gd name="T83" fmla="*/ 2147483647 h 1108"/>
              <a:gd name="T84" fmla="*/ 2147483647 w 1846"/>
              <a:gd name="T85" fmla="*/ 2147483647 h 1108"/>
              <a:gd name="T86" fmla="*/ 2147483647 w 1846"/>
              <a:gd name="T87" fmla="*/ 2147483647 h 1108"/>
              <a:gd name="T88" fmla="*/ 2147483647 w 1846"/>
              <a:gd name="T89" fmla="*/ 2147483647 h 1108"/>
              <a:gd name="T90" fmla="*/ 2147483647 w 1846"/>
              <a:gd name="T91" fmla="*/ 2147483647 h 1108"/>
              <a:gd name="T92" fmla="*/ 2147483647 w 1846"/>
              <a:gd name="T93" fmla="*/ 2147483647 h 1108"/>
              <a:gd name="T94" fmla="*/ 2147483647 w 1846"/>
              <a:gd name="T95" fmla="*/ 2147483647 h 1108"/>
              <a:gd name="T96" fmla="*/ 2147483647 w 1846"/>
              <a:gd name="T97" fmla="*/ 2147483647 h 1108"/>
              <a:gd name="T98" fmla="*/ 2147483647 w 1846"/>
              <a:gd name="T99" fmla="*/ 2147483647 h 1108"/>
              <a:gd name="T100" fmla="*/ 2147483647 w 1846"/>
              <a:gd name="T101" fmla="*/ 2147483647 h 1108"/>
              <a:gd name="T102" fmla="*/ 2147483647 w 1846"/>
              <a:gd name="T103" fmla="*/ 2147483647 h 1108"/>
              <a:gd name="T104" fmla="*/ 2147483647 w 1846"/>
              <a:gd name="T105" fmla="*/ 2147483647 h 1108"/>
              <a:gd name="T106" fmla="*/ 2147483647 w 1846"/>
              <a:gd name="T107" fmla="*/ 2147483647 h 1108"/>
              <a:gd name="T108" fmla="*/ 2147483647 w 1846"/>
              <a:gd name="T109" fmla="*/ 2147483647 h 1108"/>
              <a:gd name="T110" fmla="*/ 2147483647 w 1846"/>
              <a:gd name="T111" fmla="*/ 2147483647 h 1108"/>
              <a:gd name="T112" fmla="*/ 2147483647 w 1846"/>
              <a:gd name="T113" fmla="*/ 2147483647 h 1108"/>
              <a:gd name="T114" fmla="*/ 2147483647 w 1846"/>
              <a:gd name="T115" fmla="*/ 2147483647 h 1108"/>
              <a:gd name="T116" fmla="*/ 2147483647 w 1846"/>
              <a:gd name="T117" fmla="*/ 2147483647 h 1108"/>
              <a:gd name="T118" fmla="*/ 2147483647 w 1846"/>
              <a:gd name="T119" fmla="*/ 2147483647 h 1108"/>
              <a:gd name="T120" fmla="*/ 2147483647 w 1846"/>
              <a:gd name="T121" fmla="*/ 2147483647 h 1108"/>
              <a:gd name="T122" fmla="*/ 2147483647 w 1846"/>
              <a:gd name="T123" fmla="*/ 2147483647 h 11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46"/>
              <a:gd name="T187" fmla="*/ 0 h 1108"/>
              <a:gd name="T188" fmla="*/ 1846 w 1846"/>
              <a:gd name="T189" fmla="*/ 1108 h 11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46" h="1108">
                <a:moveTo>
                  <a:pt x="0" y="496"/>
                </a:moveTo>
                <a:lnTo>
                  <a:pt x="17" y="480"/>
                </a:lnTo>
                <a:lnTo>
                  <a:pt x="27" y="468"/>
                </a:lnTo>
                <a:lnTo>
                  <a:pt x="49" y="468"/>
                </a:lnTo>
                <a:lnTo>
                  <a:pt x="73" y="471"/>
                </a:lnTo>
                <a:lnTo>
                  <a:pt x="89" y="465"/>
                </a:lnTo>
                <a:lnTo>
                  <a:pt x="108" y="463"/>
                </a:lnTo>
                <a:lnTo>
                  <a:pt x="110" y="442"/>
                </a:lnTo>
                <a:lnTo>
                  <a:pt x="120" y="428"/>
                </a:lnTo>
                <a:lnTo>
                  <a:pt x="95" y="413"/>
                </a:lnTo>
                <a:lnTo>
                  <a:pt x="91" y="401"/>
                </a:lnTo>
                <a:lnTo>
                  <a:pt x="93" y="383"/>
                </a:lnTo>
                <a:lnTo>
                  <a:pt x="111" y="383"/>
                </a:lnTo>
                <a:lnTo>
                  <a:pt x="123" y="382"/>
                </a:lnTo>
                <a:lnTo>
                  <a:pt x="125" y="383"/>
                </a:lnTo>
                <a:lnTo>
                  <a:pt x="138" y="373"/>
                </a:lnTo>
                <a:lnTo>
                  <a:pt x="152" y="368"/>
                </a:lnTo>
                <a:lnTo>
                  <a:pt x="157" y="368"/>
                </a:lnTo>
                <a:lnTo>
                  <a:pt x="165" y="359"/>
                </a:lnTo>
                <a:lnTo>
                  <a:pt x="176" y="356"/>
                </a:lnTo>
                <a:lnTo>
                  <a:pt x="186" y="337"/>
                </a:lnTo>
                <a:lnTo>
                  <a:pt x="192" y="342"/>
                </a:lnTo>
                <a:lnTo>
                  <a:pt x="206" y="330"/>
                </a:lnTo>
                <a:lnTo>
                  <a:pt x="208" y="330"/>
                </a:lnTo>
                <a:lnTo>
                  <a:pt x="225" y="316"/>
                </a:lnTo>
                <a:lnTo>
                  <a:pt x="235" y="314"/>
                </a:lnTo>
                <a:lnTo>
                  <a:pt x="248" y="314"/>
                </a:lnTo>
                <a:lnTo>
                  <a:pt x="257" y="314"/>
                </a:lnTo>
                <a:lnTo>
                  <a:pt x="250" y="297"/>
                </a:lnTo>
                <a:lnTo>
                  <a:pt x="246" y="283"/>
                </a:lnTo>
                <a:lnTo>
                  <a:pt x="243" y="254"/>
                </a:lnTo>
                <a:lnTo>
                  <a:pt x="263" y="252"/>
                </a:lnTo>
                <a:lnTo>
                  <a:pt x="273" y="247"/>
                </a:lnTo>
                <a:lnTo>
                  <a:pt x="268" y="259"/>
                </a:lnTo>
                <a:lnTo>
                  <a:pt x="277" y="268"/>
                </a:lnTo>
                <a:lnTo>
                  <a:pt x="285" y="278"/>
                </a:lnTo>
                <a:lnTo>
                  <a:pt x="290" y="285"/>
                </a:lnTo>
                <a:lnTo>
                  <a:pt x="314" y="283"/>
                </a:lnTo>
                <a:lnTo>
                  <a:pt x="334" y="257"/>
                </a:lnTo>
                <a:lnTo>
                  <a:pt x="349" y="245"/>
                </a:lnTo>
                <a:lnTo>
                  <a:pt x="358" y="237"/>
                </a:lnTo>
                <a:lnTo>
                  <a:pt x="368" y="226"/>
                </a:lnTo>
                <a:lnTo>
                  <a:pt x="376" y="212"/>
                </a:lnTo>
                <a:lnTo>
                  <a:pt x="385" y="218"/>
                </a:lnTo>
                <a:lnTo>
                  <a:pt x="385" y="209"/>
                </a:lnTo>
                <a:lnTo>
                  <a:pt x="390" y="204"/>
                </a:lnTo>
                <a:lnTo>
                  <a:pt x="405" y="207"/>
                </a:lnTo>
                <a:lnTo>
                  <a:pt x="430" y="230"/>
                </a:lnTo>
                <a:lnTo>
                  <a:pt x="425" y="168"/>
                </a:lnTo>
                <a:lnTo>
                  <a:pt x="403" y="195"/>
                </a:lnTo>
                <a:lnTo>
                  <a:pt x="387" y="193"/>
                </a:lnTo>
                <a:lnTo>
                  <a:pt x="381" y="176"/>
                </a:lnTo>
                <a:lnTo>
                  <a:pt x="381" y="168"/>
                </a:lnTo>
                <a:lnTo>
                  <a:pt x="376" y="162"/>
                </a:lnTo>
                <a:lnTo>
                  <a:pt x="390" y="149"/>
                </a:lnTo>
                <a:lnTo>
                  <a:pt x="398" y="138"/>
                </a:lnTo>
                <a:lnTo>
                  <a:pt x="407" y="135"/>
                </a:lnTo>
                <a:lnTo>
                  <a:pt x="414" y="133"/>
                </a:lnTo>
                <a:lnTo>
                  <a:pt x="419" y="124"/>
                </a:lnTo>
                <a:lnTo>
                  <a:pt x="425" y="123"/>
                </a:lnTo>
                <a:lnTo>
                  <a:pt x="434" y="123"/>
                </a:lnTo>
                <a:lnTo>
                  <a:pt x="419" y="107"/>
                </a:lnTo>
                <a:lnTo>
                  <a:pt x="403" y="111"/>
                </a:lnTo>
                <a:lnTo>
                  <a:pt x="393" y="111"/>
                </a:lnTo>
                <a:lnTo>
                  <a:pt x="385" y="105"/>
                </a:lnTo>
                <a:lnTo>
                  <a:pt x="385" y="116"/>
                </a:lnTo>
                <a:lnTo>
                  <a:pt x="376" y="126"/>
                </a:lnTo>
                <a:lnTo>
                  <a:pt x="366" y="143"/>
                </a:lnTo>
                <a:lnTo>
                  <a:pt x="354" y="150"/>
                </a:lnTo>
                <a:lnTo>
                  <a:pt x="346" y="150"/>
                </a:lnTo>
                <a:lnTo>
                  <a:pt x="343" y="162"/>
                </a:lnTo>
                <a:lnTo>
                  <a:pt x="343" y="168"/>
                </a:lnTo>
                <a:lnTo>
                  <a:pt x="336" y="173"/>
                </a:lnTo>
                <a:lnTo>
                  <a:pt x="344" y="193"/>
                </a:lnTo>
                <a:lnTo>
                  <a:pt x="349" y="204"/>
                </a:lnTo>
                <a:lnTo>
                  <a:pt x="339" y="219"/>
                </a:lnTo>
                <a:lnTo>
                  <a:pt x="327" y="230"/>
                </a:lnTo>
                <a:lnTo>
                  <a:pt x="324" y="245"/>
                </a:lnTo>
                <a:lnTo>
                  <a:pt x="317" y="257"/>
                </a:lnTo>
                <a:lnTo>
                  <a:pt x="311" y="257"/>
                </a:lnTo>
                <a:lnTo>
                  <a:pt x="300" y="259"/>
                </a:lnTo>
                <a:lnTo>
                  <a:pt x="290" y="264"/>
                </a:lnTo>
                <a:lnTo>
                  <a:pt x="287" y="263"/>
                </a:lnTo>
                <a:lnTo>
                  <a:pt x="287" y="254"/>
                </a:lnTo>
                <a:lnTo>
                  <a:pt x="285" y="240"/>
                </a:lnTo>
                <a:lnTo>
                  <a:pt x="277" y="240"/>
                </a:lnTo>
                <a:lnTo>
                  <a:pt x="272" y="231"/>
                </a:lnTo>
                <a:lnTo>
                  <a:pt x="273" y="219"/>
                </a:lnTo>
                <a:lnTo>
                  <a:pt x="275" y="212"/>
                </a:lnTo>
                <a:lnTo>
                  <a:pt x="273" y="209"/>
                </a:lnTo>
                <a:lnTo>
                  <a:pt x="267" y="212"/>
                </a:lnTo>
                <a:lnTo>
                  <a:pt x="263" y="212"/>
                </a:lnTo>
                <a:lnTo>
                  <a:pt x="258" y="211"/>
                </a:lnTo>
                <a:lnTo>
                  <a:pt x="255" y="209"/>
                </a:lnTo>
                <a:lnTo>
                  <a:pt x="246" y="216"/>
                </a:lnTo>
                <a:lnTo>
                  <a:pt x="238" y="225"/>
                </a:lnTo>
                <a:lnTo>
                  <a:pt x="230" y="233"/>
                </a:lnTo>
                <a:lnTo>
                  <a:pt x="211" y="231"/>
                </a:lnTo>
                <a:lnTo>
                  <a:pt x="199" y="230"/>
                </a:lnTo>
                <a:lnTo>
                  <a:pt x="191" y="221"/>
                </a:lnTo>
                <a:lnTo>
                  <a:pt x="191" y="216"/>
                </a:lnTo>
                <a:lnTo>
                  <a:pt x="196" y="209"/>
                </a:lnTo>
                <a:lnTo>
                  <a:pt x="203" y="204"/>
                </a:lnTo>
                <a:lnTo>
                  <a:pt x="208" y="197"/>
                </a:lnTo>
                <a:lnTo>
                  <a:pt x="196" y="200"/>
                </a:lnTo>
                <a:lnTo>
                  <a:pt x="191" y="192"/>
                </a:lnTo>
                <a:lnTo>
                  <a:pt x="191" y="187"/>
                </a:lnTo>
                <a:lnTo>
                  <a:pt x="208" y="185"/>
                </a:lnTo>
                <a:lnTo>
                  <a:pt x="223" y="183"/>
                </a:lnTo>
                <a:lnTo>
                  <a:pt x="213" y="178"/>
                </a:lnTo>
                <a:lnTo>
                  <a:pt x="197" y="180"/>
                </a:lnTo>
                <a:lnTo>
                  <a:pt x="197" y="169"/>
                </a:lnTo>
                <a:lnTo>
                  <a:pt x="204" y="162"/>
                </a:lnTo>
                <a:lnTo>
                  <a:pt x="219" y="155"/>
                </a:lnTo>
                <a:lnTo>
                  <a:pt x="225" y="149"/>
                </a:lnTo>
                <a:lnTo>
                  <a:pt x="230" y="145"/>
                </a:lnTo>
                <a:lnTo>
                  <a:pt x="241" y="143"/>
                </a:lnTo>
                <a:lnTo>
                  <a:pt x="252" y="145"/>
                </a:lnTo>
                <a:lnTo>
                  <a:pt x="257" y="149"/>
                </a:lnTo>
                <a:lnTo>
                  <a:pt x="265" y="143"/>
                </a:lnTo>
                <a:lnTo>
                  <a:pt x="257" y="142"/>
                </a:lnTo>
                <a:lnTo>
                  <a:pt x="257" y="128"/>
                </a:lnTo>
                <a:lnTo>
                  <a:pt x="279" y="112"/>
                </a:lnTo>
                <a:lnTo>
                  <a:pt x="290" y="102"/>
                </a:lnTo>
                <a:lnTo>
                  <a:pt x="297" y="100"/>
                </a:lnTo>
                <a:lnTo>
                  <a:pt x="295" y="95"/>
                </a:lnTo>
                <a:lnTo>
                  <a:pt x="306" y="83"/>
                </a:lnTo>
                <a:lnTo>
                  <a:pt x="317" y="67"/>
                </a:lnTo>
                <a:lnTo>
                  <a:pt x="331" y="60"/>
                </a:lnTo>
                <a:lnTo>
                  <a:pt x="321" y="54"/>
                </a:lnTo>
                <a:lnTo>
                  <a:pt x="348" y="40"/>
                </a:lnTo>
                <a:lnTo>
                  <a:pt x="360" y="41"/>
                </a:lnTo>
                <a:lnTo>
                  <a:pt x="358" y="33"/>
                </a:lnTo>
                <a:lnTo>
                  <a:pt x="380" y="31"/>
                </a:lnTo>
                <a:lnTo>
                  <a:pt x="424" y="3"/>
                </a:lnTo>
                <a:lnTo>
                  <a:pt x="430" y="0"/>
                </a:lnTo>
                <a:lnTo>
                  <a:pt x="422" y="21"/>
                </a:lnTo>
                <a:lnTo>
                  <a:pt x="432" y="10"/>
                </a:lnTo>
                <a:lnTo>
                  <a:pt x="444" y="7"/>
                </a:lnTo>
                <a:lnTo>
                  <a:pt x="442" y="16"/>
                </a:lnTo>
                <a:lnTo>
                  <a:pt x="476" y="5"/>
                </a:lnTo>
                <a:lnTo>
                  <a:pt x="493" y="14"/>
                </a:lnTo>
                <a:lnTo>
                  <a:pt x="469" y="22"/>
                </a:lnTo>
                <a:lnTo>
                  <a:pt x="478" y="33"/>
                </a:lnTo>
                <a:lnTo>
                  <a:pt x="511" y="31"/>
                </a:lnTo>
                <a:lnTo>
                  <a:pt x="560" y="45"/>
                </a:lnTo>
                <a:lnTo>
                  <a:pt x="557" y="62"/>
                </a:lnTo>
                <a:lnTo>
                  <a:pt x="537" y="78"/>
                </a:lnTo>
                <a:lnTo>
                  <a:pt x="506" y="86"/>
                </a:lnTo>
                <a:lnTo>
                  <a:pt x="501" y="105"/>
                </a:lnTo>
                <a:lnTo>
                  <a:pt x="503" y="123"/>
                </a:lnTo>
                <a:lnTo>
                  <a:pt x="511" y="126"/>
                </a:lnTo>
                <a:lnTo>
                  <a:pt x="513" y="135"/>
                </a:lnTo>
                <a:lnTo>
                  <a:pt x="517" y="138"/>
                </a:lnTo>
                <a:lnTo>
                  <a:pt x="523" y="142"/>
                </a:lnTo>
                <a:lnTo>
                  <a:pt x="525" y="152"/>
                </a:lnTo>
                <a:lnTo>
                  <a:pt x="535" y="164"/>
                </a:lnTo>
                <a:lnTo>
                  <a:pt x="535" y="169"/>
                </a:lnTo>
                <a:lnTo>
                  <a:pt x="545" y="169"/>
                </a:lnTo>
                <a:lnTo>
                  <a:pt x="549" y="173"/>
                </a:lnTo>
                <a:lnTo>
                  <a:pt x="557" y="176"/>
                </a:lnTo>
                <a:lnTo>
                  <a:pt x="562" y="171"/>
                </a:lnTo>
                <a:lnTo>
                  <a:pt x="567" y="162"/>
                </a:lnTo>
                <a:lnTo>
                  <a:pt x="571" y="157"/>
                </a:lnTo>
                <a:lnTo>
                  <a:pt x="579" y="161"/>
                </a:lnTo>
                <a:lnTo>
                  <a:pt x="589" y="149"/>
                </a:lnTo>
                <a:lnTo>
                  <a:pt x="589" y="140"/>
                </a:lnTo>
                <a:lnTo>
                  <a:pt x="592" y="133"/>
                </a:lnTo>
                <a:lnTo>
                  <a:pt x="594" y="128"/>
                </a:lnTo>
                <a:lnTo>
                  <a:pt x="614" y="123"/>
                </a:lnTo>
                <a:lnTo>
                  <a:pt x="631" y="117"/>
                </a:lnTo>
                <a:lnTo>
                  <a:pt x="653" y="111"/>
                </a:lnTo>
                <a:lnTo>
                  <a:pt x="679" y="116"/>
                </a:lnTo>
                <a:lnTo>
                  <a:pt x="704" y="116"/>
                </a:lnTo>
                <a:lnTo>
                  <a:pt x="746" y="116"/>
                </a:lnTo>
                <a:lnTo>
                  <a:pt x="753" y="73"/>
                </a:lnTo>
                <a:lnTo>
                  <a:pt x="776" y="74"/>
                </a:lnTo>
                <a:lnTo>
                  <a:pt x="793" y="107"/>
                </a:lnTo>
                <a:lnTo>
                  <a:pt x="797" y="79"/>
                </a:lnTo>
                <a:lnTo>
                  <a:pt x="874" y="5"/>
                </a:lnTo>
                <a:lnTo>
                  <a:pt x="905" y="5"/>
                </a:lnTo>
                <a:lnTo>
                  <a:pt x="932" y="21"/>
                </a:lnTo>
                <a:lnTo>
                  <a:pt x="967" y="19"/>
                </a:lnTo>
                <a:lnTo>
                  <a:pt x="1014" y="45"/>
                </a:lnTo>
                <a:lnTo>
                  <a:pt x="1069" y="60"/>
                </a:lnTo>
                <a:lnTo>
                  <a:pt x="1106" y="57"/>
                </a:lnTo>
                <a:lnTo>
                  <a:pt x="1156" y="74"/>
                </a:lnTo>
                <a:lnTo>
                  <a:pt x="1198" y="74"/>
                </a:lnTo>
                <a:lnTo>
                  <a:pt x="1219" y="62"/>
                </a:lnTo>
                <a:lnTo>
                  <a:pt x="1266" y="62"/>
                </a:lnTo>
                <a:lnTo>
                  <a:pt x="1291" y="76"/>
                </a:lnTo>
                <a:lnTo>
                  <a:pt x="1355" y="76"/>
                </a:lnTo>
                <a:lnTo>
                  <a:pt x="1409" y="100"/>
                </a:lnTo>
                <a:lnTo>
                  <a:pt x="1509" y="97"/>
                </a:lnTo>
                <a:lnTo>
                  <a:pt x="1666" y="107"/>
                </a:lnTo>
                <a:lnTo>
                  <a:pt x="1742" y="140"/>
                </a:lnTo>
                <a:lnTo>
                  <a:pt x="1804" y="161"/>
                </a:lnTo>
                <a:lnTo>
                  <a:pt x="1845" y="178"/>
                </a:lnTo>
                <a:lnTo>
                  <a:pt x="1833" y="183"/>
                </a:lnTo>
                <a:lnTo>
                  <a:pt x="1804" y="169"/>
                </a:lnTo>
                <a:lnTo>
                  <a:pt x="1740" y="164"/>
                </a:lnTo>
                <a:lnTo>
                  <a:pt x="1759" y="178"/>
                </a:lnTo>
                <a:lnTo>
                  <a:pt x="1788" y="185"/>
                </a:lnTo>
                <a:lnTo>
                  <a:pt x="1779" y="207"/>
                </a:lnTo>
                <a:lnTo>
                  <a:pt x="1749" y="221"/>
                </a:lnTo>
                <a:lnTo>
                  <a:pt x="1739" y="244"/>
                </a:lnTo>
                <a:lnTo>
                  <a:pt x="1779" y="264"/>
                </a:lnTo>
                <a:lnTo>
                  <a:pt x="1806" y="292"/>
                </a:lnTo>
                <a:lnTo>
                  <a:pt x="1821" y="332"/>
                </a:lnTo>
                <a:lnTo>
                  <a:pt x="1803" y="335"/>
                </a:lnTo>
                <a:lnTo>
                  <a:pt x="1764" y="323"/>
                </a:lnTo>
                <a:lnTo>
                  <a:pt x="1722" y="294"/>
                </a:lnTo>
                <a:lnTo>
                  <a:pt x="1705" y="278"/>
                </a:lnTo>
                <a:lnTo>
                  <a:pt x="1695" y="257"/>
                </a:lnTo>
                <a:lnTo>
                  <a:pt x="1685" y="226"/>
                </a:lnTo>
                <a:lnTo>
                  <a:pt x="1668" y="216"/>
                </a:lnTo>
                <a:lnTo>
                  <a:pt x="1653" y="214"/>
                </a:lnTo>
                <a:lnTo>
                  <a:pt x="1639" y="218"/>
                </a:lnTo>
                <a:lnTo>
                  <a:pt x="1654" y="242"/>
                </a:lnTo>
                <a:lnTo>
                  <a:pt x="1614" y="245"/>
                </a:lnTo>
                <a:lnTo>
                  <a:pt x="1595" y="233"/>
                </a:lnTo>
                <a:lnTo>
                  <a:pt x="1560" y="240"/>
                </a:lnTo>
                <a:lnTo>
                  <a:pt x="1533" y="259"/>
                </a:lnTo>
                <a:lnTo>
                  <a:pt x="1533" y="269"/>
                </a:lnTo>
                <a:lnTo>
                  <a:pt x="1543" y="287"/>
                </a:lnTo>
                <a:lnTo>
                  <a:pt x="1585" y="292"/>
                </a:lnTo>
                <a:lnTo>
                  <a:pt x="1619" y="313"/>
                </a:lnTo>
                <a:lnTo>
                  <a:pt x="1676" y="368"/>
                </a:lnTo>
                <a:lnTo>
                  <a:pt x="1700" y="406"/>
                </a:lnTo>
                <a:lnTo>
                  <a:pt x="1703" y="446"/>
                </a:lnTo>
                <a:lnTo>
                  <a:pt x="1698" y="478"/>
                </a:lnTo>
                <a:lnTo>
                  <a:pt x="1685" y="478"/>
                </a:lnTo>
                <a:lnTo>
                  <a:pt x="1669" y="466"/>
                </a:lnTo>
                <a:lnTo>
                  <a:pt x="1648" y="482"/>
                </a:lnTo>
                <a:lnTo>
                  <a:pt x="1626" y="496"/>
                </a:lnTo>
                <a:lnTo>
                  <a:pt x="1622" y="522"/>
                </a:lnTo>
                <a:lnTo>
                  <a:pt x="1646" y="549"/>
                </a:lnTo>
                <a:lnTo>
                  <a:pt x="1631" y="572"/>
                </a:lnTo>
                <a:lnTo>
                  <a:pt x="1626" y="610"/>
                </a:lnTo>
                <a:lnTo>
                  <a:pt x="1654" y="634"/>
                </a:lnTo>
                <a:lnTo>
                  <a:pt x="1686" y="641"/>
                </a:lnTo>
                <a:lnTo>
                  <a:pt x="1720" y="667"/>
                </a:lnTo>
                <a:lnTo>
                  <a:pt x="1749" y="699"/>
                </a:lnTo>
                <a:lnTo>
                  <a:pt x="1750" y="751"/>
                </a:lnTo>
                <a:lnTo>
                  <a:pt x="1740" y="775"/>
                </a:lnTo>
                <a:lnTo>
                  <a:pt x="1710" y="796"/>
                </a:lnTo>
                <a:lnTo>
                  <a:pt x="1673" y="807"/>
                </a:lnTo>
                <a:lnTo>
                  <a:pt x="1649" y="822"/>
                </a:lnTo>
                <a:lnTo>
                  <a:pt x="1636" y="813"/>
                </a:lnTo>
                <a:lnTo>
                  <a:pt x="1624" y="822"/>
                </a:lnTo>
                <a:lnTo>
                  <a:pt x="1620" y="860"/>
                </a:lnTo>
                <a:lnTo>
                  <a:pt x="1629" y="882"/>
                </a:lnTo>
                <a:lnTo>
                  <a:pt x="1666" y="908"/>
                </a:lnTo>
                <a:lnTo>
                  <a:pt x="1681" y="934"/>
                </a:lnTo>
                <a:lnTo>
                  <a:pt x="1693" y="950"/>
                </a:lnTo>
                <a:lnTo>
                  <a:pt x="1690" y="977"/>
                </a:lnTo>
                <a:lnTo>
                  <a:pt x="1666" y="1000"/>
                </a:lnTo>
                <a:lnTo>
                  <a:pt x="1641" y="1000"/>
                </a:lnTo>
                <a:lnTo>
                  <a:pt x="1600" y="967"/>
                </a:lnTo>
                <a:lnTo>
                  <a:pt x="1572" y="955"/>
                </a:lnTo>
                <a:lnTo>
                  <a:pt x="1560" y="948"/>
                </a:lnTo>
                <a:lnTo>
                  <a:pt x="1548" y="965"/>
                </a:lnTo>
                <a:lnTo>
                  <a:pt x="1551" y="990"/>
                </a:lnTo>
                <a:lnTo>
                  <a:pt x="1561" y="1007"/>
                </a:lnTo>
                <a:lnTo>
                  <a:pt x="1568" y="1036"/>
                </a:lnTo>
                <a:lnTo>
                  <a:pt x="1593" y="1047"/>
                </a:lnTo>
                <a:lnTo>
                  <a:pt x="1585" y="1062"/>
                </a:lnTo>
                <a:lnTo>
                  <a:pt x="1587" y="1085"/>
                </a:lnTo>
                <a:lnTo>
                  <a:pt x="1595" y="1107"/>
                </a:lnTo>
                <a:lnTo>
                  <a:pt x="1578" y="1105"/>
                </a:lnTo>
                <a:lnTo>
                  <a:pt x="1560" y="1079"/>
                </a:lnTo>
                <a:lnTo>
                  <a:pt x="1561" y="1052"/>
                </a:lnTo>
                <a:lnTo>
                  <a:pt x="1555" y="1043"/>
                </a:lnTo>
                <a:lnTo>
                  <a:pt x="1548" y="1012"/>
                </a:lnTo>
                <a:lnTo>
                  <a:pt x="1539" y="1005"/>
                </a:lnTo>
                <a:lnTo>
                  <a:pt x="1536" y="962"/>
                </a:lnTo>
                <a:lnTo>
                  <a:pt x="1524" y="934"/>
                </a:lnTo>
                <a:lnTo>
                  <a:pt x="1504" y="910"/>
                </a:lnTo>
                <a:lnTo>
                  <a:pt x="1467" y="896"/>
                </a:lnTo>
                <a:lnTo>
                  <a:pt x="1440" y="874"/>
                </a:lnTo>
                <a:lnTo>
                  <a:pt x="1428" y="857"/>
                </a:lnTo>
                <a:lnTo>
                  <a:pt x="1409" y="838"/>
                </a:lnTo>
                <a:lnTo>
                  <a:pt x="1381" y="794"/>
                </a:lnTo>
                <a:lnTo>
                  <a:pt x="1355" y="798"/>
                </a:lnTo>
                <a:lnTo>
                  <a:pt x="1322" y="819"/>
                </a:lnTo>
                <a:lnTo>
                  <a:pt x="1307" y="836"/>
                </a:lnTo>
                <a:lnTo>
                  <a:pt x="1276" y="869"/>
                </a:lnTo>
                <a:lnTo>
                  <a:pt x="1254" y="903"/>
                </a:lnTo>
                <a:lnTo>
                  <a:pt x="1246" y="915"/>
                </a:lnTo>
                <a:lnTo>
                  <a:pt x="1254" y="957"/>
                </a:lnTo>
                <a:lnTo>
                  <a:pt x="1253" y="996"/>
                </a:lnTo>
                <a:lnTo>
                  <a:pt x="1225" y="1022"/>
                </a:lnTo>
                <a:lnTo>
                  <a:pt x="1210" y="1024"/>
                </a:lnTo>
                <a:lnTo>
                  <a:pt x="1178" y="969"/>
                </a:lnTo>
                <a:lnTo>
                  <a:pt x="1153" y="927"/>
                </a:lnTo>
                <a:lnTo>
                  <a:pt x="1102" y="851"/>
                </a:lnTo>
                <a:lnTo>
                  <a:pt x="1101" y="822"/>
                </a:lnTo>
                <a:lnTo>
                  <a:pt x="1089" y="808"/>
                </a:lnTo>
                <a:lnTo>
                  <a:pt x="1082" y="827"/>
                </a:lnTo>
                <a:lnTo>
                  <a:pt x="1038" y="784"/>
                </a:lnTo>
                <a:lnTo>
                  <a:pt x="979" y="751"/>
                </a:lnTo>
                <a:lnTo>
                  <a:pt x="942" y="758"/>
                </a:lnTo>
                <a:lnTo>
                  <a:pt x="888" y="755"/>
                </a:lnTo>
                <a:lnTo>
                  <a:pt x="863" y="731"/>
                </a:lnTo>
                <a:lnTo>
                  <a:pt x="834" y="734"/>
                </a:lnTo>
                <a:lnTo>
                  <a:pt x="793" y="724"/>
                </a:lnTo>
                <a:lnTo>
                  <a:pt x="709" y="644"/>
                </a:lnTo>
                <a:lnTo>
                  <a:pt x="714" y="677"/>
                </a:lnTo>
                <a:lnTo>
                  <a:pt x="739" y="722"/>
                </a:lnTo>
                <a:lnTo>
                  <a:pt x="768" y="755"/>
                </a:lnTo>
                <a:lnTo>
                  <a:pt x="798" y="772"/>
                </a:lnTo>
                <a:lnTo>
                  <a:pt x="832" y="758"/>
                </a:lnTo>
                <a:lnTo>
                  <a:pt x="859" y="758"/>
                </a:lnTo>
                <a:lnTo>
                  <a:pt x="895" y="788"/>
                </a:lnTo>
                <a:lnTo>
                  <a:pt x="915" y="810"/>
                </a:lnTo>
                <a:lnTo>
                  <a:pt x="912" y="824"/>
                </a:lnTo>
                <a:lnTo>
                  <a:pt x="851" y="888"/>
                </a:lnTo>
                <a:lnTo>
                  <a:pt x="810" y="912"/>
                </a:lnTo>
                <a:lnTo>
                  <a:pt x="726" y="945"/>
                </a:lnTo>
                <a:lnTo>
                  <a:pt x="701" y="955"/>
                </a:lnTo>
                <a:lnTo>
                  <a:pt x="685" y="945"/>
                </a:lnTo>
                <a:lnTo>
                  <a:pt x="680" y="931"/>
                </a:lnTo>
                <a:lnTo>
                  <a:pt x="679" y="912"/>
                </a:lnTo>
                <a:lnTo>
                  <a:pt x="672" y="893"/>
                </a:lnTo>
                <a:lnTo>
                  <a:pt x="660" y="877"/>
                </a:lnTo>
                <a:lnTo>
                  <a:pt x="650" y="863"/>
                </a:lnTo>
                <a:lnTo>
                  <a:pt x="635" y="844"/>
                </a:lnTo>
                <a:lnTo>
                  <a:pt x="626" y="832"/>
                </a:lnTo>
                <a:lnTo>
                  <a:pt x="620" y="817"/>
                </a:lnTo>
                <a:lnTo>
                  <a:pt x="608" y="803"/>
                </a:lnTo>
                <a:lnTo>
                  <a:pt x="589" y="769"/>
                </a:lnTo>
                <a:lnTo>
                  <a:pt x="579" y="755"/>
                </a:lnTo>
                <a:lnTo>
                  <a:pt x="565" y="736"/>
                </a:lnTo>
                <a:lnTo>
                  <a:pt x="544" y="710"/>
                </a:lnTo>
                <a:lnTo>
                  <a:pt x="532" y="694"/>
                </a:lnTo>
                <a:lnTo>
                  <a:pt x="522" y="684"/>
                </a:lnTo>
                <a:lnTo>
                  <a:pt x="510" y="663"/>
                </a:lnTo>
                <a:lnTo>
                  <a:pt x="545" y="642"/>
                </a:lnTo>
                <a:lnTo>
                  <a:pt x="560" y="598"/>
                </a:lnTo>
                <a:lnTo>
                  <a:pt x="527" y="585"/>
                </a:lnTo>
                <a:lnTo>
                  <a:pt x="479" y="592"/>
                </a:lnTo>
                <a:lnTo>
                  <a:pt x="469" y="587"/>
                </a:lnTo>
                <a:lnTo>
                  <a:pt x="464" y="587"/>
                </a:lnTo>
                <a:lnTo>
                  <a:pt x="457" y="587"/>
                </a:lnTo>
                <a:lnTo>
                  <a:pt x="452" y="587"/>
                </a:lnTo>
                <a:lnTo>
                  <a:pt x="451" y="579"/>
                </a:lnTo>
                <a:lnTo>
                  <a:pt x="447" y="572"/>
                </a:lnTo>
                <a:lnTo>
                  <a:pt x="447" y="558"/>
                </a:lnTo>
                <a:lnTo>
                  <a:pt x="439" y="551"/>
                </a:lnTo>
                <a:lnTo>
                  <a:pt x="437" y="542"/>
                </a:lnTo>
                <a:lnTo>
                  <a:pt x="432" y="541"/>
                </a:lnTo>
                <a:lnTo>
                  <a:pt x="427" y="534"/>
                </a:lnTo>
                <a:lnTo>
                  <a:pt x="425" y="527"/>
                </a:lnTo>
                <a:lnTo>
                  <a:pt x="422" y="520"/>
                </a:lnTo>
                <a:lnTo>
                  <a:pt x="419" y="513"/>
                </a:lnTo>
                <a:lnTo>
                  <a:pt x="408" y="513"/>
                </a:lnTo>
                <a:lnTo>
                  <a:pt x="402" y="513"/>
                </a:lnTo>
                <a:lnTo>
                  <a:pt x="398" y="513"/>
                </a:lnTo>
                <a:lnTo>
                  <a:pt x="397" y="525"/>
                </a:lnTo>
                <a:lnTo>
                  <a:pt x="397" y="534"/>
                </a:lnTo>
                <a:lnTo>
                  <a:pt x="397" y="544"/>
                </a:lnTo>
                <a:lnTo>
                  <a:pt x="397" y="554"/>
                </a:lnTo>
                <a:lnTo>
                  <a:pt x="397" y="561"/>
                </a:lnTo>
                <a:lnTo>
                  <a:pt x="388" y="565"/>
                </a:lnTo>
                <a:lnTo>
                  <a:pt x="381" y="572"/>
                </a:lnTo>
                <a:lnTo>
                  <a:pt x="373" y="561"/>
                </a:lnTo>
                <a:lnTo>
                  <a:pt x="366" y="547"/>
                </a:lnTo>
                <a:lnTo>
                  <a:pt x="368" y="532"/>
                </a:lnTo>
                <a:lnTo>
                  <a:pt x="358" y="508"/>
                </a:lnTo>
                <a:lnTo>
                  <a:pt x="353" y="494"/>
                </a:lnTo>
                <a:lnTo>
                  <a:pt x="341" y="485"/>
                </a:lnTo>
                <a:lnTo>
                  <a:pt x="327" y="477"/>
                </a:lnTo>
                <a:lnTo>
                  <a:pt x="321" y="465"/>
                </a:lnTo>
                <a:lnTo>
                  <a:pt x="316" y="456"/>
                </a:lnTo>
                <a:lnTo>
                  <a:pt x="304" y="454"/>
                </a:lnTo>
                <a:lnTo>
                  <a:pt x="300" y="449"/>
                </a:lnTo>
                <a:lnTo>
                  <a:pt x="292" y="449"/>
                </a:lnTo>
                <a:lnTo>
                  <a:pt x="285" y="458"/>
                </a:lnTo>
                <a:lnTo>
                  <a:pt x="279" y="465"/>
                </a:lnTo>
                <a:lnTo>
                  <a:pt x="294" y="473"/>
                </a:lnTo>
                <a:lnTo>
                  <a:pt x="302" y="485"/>
                </a:lnTo>
                <a:lnTo>
                  <a:pt x="317" y="501"/>
                </a:lnTo>
                <a:lnTo>
                  <a:pt x="324" y="508"/>
                </a:lnTo>
                <a:lnTo>
                  <a:pt x="336" y="513"/>
                </a:lnTo>
                <a:lnTo>
                  <a:pt x="344" y="527"/>
                </a:lnTo>
                <a:lnTo>
                  <a:pt x="334" y="539"/>
                </a:lnTo>
                <a:lnTo>
                  <a:pt x="333" y="534"/>
                </a:lnTo>
                <a:lnTo>
                  <a:pt x="333" y="527"/>
                </a:lnTo>
                <a:lnTo>
                  <a:pt x="327" y="542"/>
                </a:lnTo>
                <a:lnTo>
                  <a:pt x="326" y="556"/>
                </a:lnTo>
                <a:lnTo>
                  <a:pt x="316" y="560"/>
                </a:lnTo>
                <a:lnTo>
                  <a:pt x="319" y="542"/>
                </a:lnTo>
                <a:lnTo>
                  <a:pt x="317" y="534"/>
                </a:lnTo>
                <a:lnTo>
                  <a:pt x="306" y="528"/>
                </a:lnTo>
                <a:lnTo>
                  <a:pt x="300" y="525"/>
                </a:lnTo>
                <a:lnTo>
                  <a:pt x="295" y="518"/>
                </a:lnTo>
                <a:lnTo>
                  <a:pt x="285" y="511"/>
                </a:lnTo>
                <a:lnTo>
                  <a:pt x="279" y="506"/>
                </a:lnTo>
                <a:lnTo>
                  <a:pt x="272" y="496"/>
                </a:lnTo>
                <a:lnTo>
                  <a:pt x="263" y="490"/>
                </a:lnTo>
                <a:lnTo>
                  <a:pt x="258" y="480"/>
                </a:lnTo>
                <a:lnTo>
                  <a:pt x="257" y="471"/>
                </a:lnTo>
                <a:lnTo>
                  <a:pt x="250" y="468"/>
                </a:lnTo>
                <a:lnTo>
                  <a:pt x="243" y="463"/>
                </a:lnTo>
                <a:lnTo>
                  <a:pt x="230" y="463"/>
                </a:lnTo>
                <a:lnTo>
                  <a:pt x="218" y="465"/>
                </a:lnTo>
                <a:lnTo>
                  <a:pt x="204" y="463"/>
                </a:lnTo>
                <a:lnTo>
                  <a:pt x="181" y="465"/>
                </a:lnTo>
                <a:lnTo>
                  <a:pt x="164" y="466"/>
                </a:lnTo>
                <a:lnTo>
                  <a:pt x="159" y="470"/>
                </a:lnTo>
                <a:lnTo>
                  <a:pt x="157" y="480"/>
                </a:lnTo>
                <a:lnTo>
                  <a:pt x="157" y="492"/>
                </a:lnTo>
                <a:lnTo>
                  <a:pt x="147" y="504"/>
                </a:lnTo>
                <a:lnTo>
                  <a:pt x="140" y="509"/>
                </a:lnTo>
                <a:lnTo>
                  <a:pt x="137" y="513"/>
                </a:lnTo>
                <a:lnTo>
                  <a:pt x="132" y="525"/>
                </a:lnTo>
                <a:lnTo>
                  <a:pt x="128" y="532"/>
                </a:lnTo>
                <a:lnTo>
                  <a:pt x="133" y="537"/>
                </a:lnTo>
                <a:lnTo>
                  <a:pt x="133" y="547"/>
                </a:lnTo>
                <a:lnTo>
                  <a:pt x="132" y="553"/>
                </a:lnTo>
                <a:lnTo>
                  <a:pt x="128" y="560"/>
                </a:lnTo>
                <a:lnTo>
                  <a:pt x="120" y="572"/>
                </a:lnTo>
                <a:lnTo>
                  <a:pt x="115" y="566"/>
                </a:lnTo>
                <a:lnTo>
                  <a:pt x="110" y="570"/>
                </a:lnTo>
                <a:lnTo>
                  <a:pt x="103" y="575"/>
                </a:lnTo>
                <a:lnTo>
                  <a:pt x="93" y="577"/>
                </a:lnTo>
                <a:lnTo>
                  <a:pt x="83" y="585"/>
                </a:lnTo>
                <a:lnTo>
                  <a:pt x="73" y="587"/>
                </a:lnTo>
                <a:lnTo>
                  <a:pt x="62" y="587"/>
                </a:lnTo>
                <a:lnTo>
                  <a:pt x="52" y="587"/>
                </a:lnTo>
                <a:lnTo>
                  <a:pt x="30" y="592"/>
                </a:lnTo>
                <a:lnTo>
                  <a:pt x="20" y="592"/>
                </a:lnTo>
                <a:lnTo>
                  <a:pt x="15" y="580"/>
                </a:lnTo>
                <a:lnTo>
                  <a:pt x="10" y="565"/>
                </a:lnTo>
                <a:lnTo>
                  <a:pt x="7" y="551"/>
                </a:lnTo>
                <a:lnTo>
                  <a:pt x="5" y="537"/>
                </a:lnTo>
                <a:lnTo>
                  <a:pt x="5" y="520"/>
                </a:lnTo>
                <a:lnTo>
                  <a:pt x="0" y="496"/>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5" name="Freeform 140"/>
          <p:cNvSpPr>
            <a:spLocks/>
          </p:cNvSpPr>
          <p:nvPr/>
        </p:nvSpPr>
        <p:spPr bwMode="auto">
          <a:xfrm>
            <a:off x="4562475" y="1682750"/>
            <a:ext cx="2932112" cy="1760538"/>
          </a:xfrm>
          <a:custGeom>
            <a:avLst/>
            <a:gdLst>
              <a:gd name="T0" fmla="*/ 2147483647 w 1847"/>
              <a:gd name="T1" fmla="*/ 2147483647 h 1109"/>
              <a:gd name="T2" fmla="*/ 2147483647 w 1847"/>
              <a:gd name="T3" fmla="*/ 2147483647 h 1109"/>
              <a:gd name="T4" fmla="*/ 2147483647 w 1847"/>
              <a:gd name="T5" fmla="*/ 2147483647 h 1109"/>
              <a:gd name="T6" fmla="*/ 2147483647 w 1847"/>
              <a:gd name="T7" fmla="*/ 2147483647 h 1109"/>
              <a:gd name="T8" fmla="*/ 2147483647 w 1847"/>
              <a:gd name="T9" fmla="*/ 2147483647 h 1109"/>
              <a:gd name="T10" fmla="*/ 2147483647 w 1847"/>
              <a:gd name="T11" fmla="*/ 2147483647 h 1109"/>
              <a:gd name="T12" fmla="*/ 2147483647 w 1847"/>
              <a:gd name="T13" fmla="*/ 2147483647 h 1109"/>
              <a:gd name="T14" fmla="*/ 2147483647 w 1847"/>
              <a:gd name="T15" fmla="*/ 2147483647 h 1109"/>
              <a:gd name="T16" fmla="*/ 2147483647 w 1847"/>
              <a:gd name="T17" fmla="*/ 2147483647 h 1109"/>
              <a:gd name="T18" fmla="*/ 2147483647 w 1847"/>
              <a:gd name="T19" fmla="*/ 2147483647 h 1109"/>
              <a:gd name="T20" fmla="*/ 2147483647 w 1847"/>
              <a:gd name="T21" fmla="*/ 2147483647 h 1109"/>
              <a:gd name="T22" fmla="*/ 2147483647 w 1847"/>
              <a:gd name="T23" fmla="*/ 2147483647 h 1109"/>
              <a:gd name="T24" fmla="*/ 2147483647 w 1847"/>
              <a:gd name="T25" fmla="*/ 2147483647 h 1109"/>
              <a:gd name="T26" fmla="*/ 2147483647 w 1847"/>
              <a:gd name="T27" fmla="*/ 2147483647 h 1109"/>
              <a:gd name="T28" fmla="*/ 2147483647 w 1847"/>
              <a:gd name="T29" fmla="*/ 2147483647 h 1109"/>
              <a:gd name="T30" fmla="*/ 2147483647 w 1847"/>
              <a:gd name="T31" fmla="*/ 2147483647 h 1109"/>
              <a:gd name="T32" fmla="*/ 2147483647 w 1847"/>
              <a:gd name="T33" fmla="*/ 2147483647 h 1109"/>
              <a:gd name="T34" fmla="*/ 2147483647 w 1847"/>
              <a:gd name="T35" fmla="*/ 2147483647 h 1109"/>
              <a:gd name="T36" fmla="*/ 2147483647 w 1847"/>
              <a:gd name="T37" fmla="*/ 2147483647 h 1109"/>
              <a:gd name="T38" fmla="*/ 2147483647 w 1847"/>
              <a:gd name="T39" fmla="*/ 2147483647 h 1109"/>
              <a:gd name="T40" fmla="*/ 2147483647 w 1847"/>
              <a:gd name="T41" fmla="*/ 2147483647 h 1109"/>
              <a:gd name="T42" fmla="*/ 2147483647 w 1847"/>
              <a:gd name="T43" fmla="*/ 2147483647 h 1109"/>
              <a:gd name="T44" fmla="*/ 2147483647 w 1847"/>
              <a:gd name="T45" fmla="*/ 2147483647 h 1109"/>
              <a:gd name="T46" fmla="*/ 2147483647 w 1847"/>
              <a:gd name="T47" fmla="*/ 2147483647 h 1109"/>
              <a:gd name="T48" fmla="*/ 2147483647 w 1847"/>
              <a:gd name="T49" fmla="*/ 2147483647 h 1109"/>
              <a:gd name="T50" fmla="*/ 2147483647 w 1847"/>
              <a:gd name="T51" fmla="*/ 2147483647 h 1109"/>
              <a:gd name="T52" fmla="*/ 2147483647 w 1847"/>
              <a:gd name="T53" fmla="*/ 2147483647 h 1109"/>
              <a:gd name="T54" fmla="*/ 2147483647 w 1847"/>
              <a:gd name="T55" fmla="*/ 2147483647 h 1109"/>
              <a:gd name="T56" fmla="*/ 2147483647 w 1847"/>
              <a:gd name="T57" fmla="*/ 2147483647 h 1109"/>
              <a:gd name="T58" fmla="*/ 2147483647 w 1847"/>
              <a:gd name="T59" fmla="*/ 2147483647 h 1109"/>
              <a:gd name="T60" fmla="*/ 2147483647 w 1847"/>
              <a:gd name="T61" fmla="*/ 2147483647 h 1109"/>
              <a:gd name="T62" fmla="*/ 2147483647 w 1847"/>
              <a:gd name="T63" fmla="*/ 2147483647 h 1109"/>
              <a:gd name="T64" fmla="*/ 2147483647 w 1847"/>
              <a:gd name="T65" fmla="*/ 2147483647 h 1109"/>
              <a:gd name="T66" fmla="*/ 2147483647 w 1847"/>
              <a:gd name="T67" fmla="*/ 2147483647 h 1109"/>
              <a:gd name="T68" fmla="*/ 2147483647 w 1847"/>
              <a:gd name="T69" fmla="*/ 2147483647 h 1109"/>
              <a:gd name="T70" fmla="*/ 2147483647 w 1847"/>
              <a:gd name="T71" fmla="*/ 2147483647 h 1109"/>
              <a:gd name="T72" fmla="*/ 2147483647 w 1847"/>
              <a:gd name="T73" fmla="*/ 2147483647 h 1109"/>
              <a:gd name="T74" fmla="*/ 2147483647 w 1847"/>
              <a:gd name="T75" fmla="*/ 2147483647 h 1109"/>
              <a:gd name="T76" fmla="*/ 2147483647 w 1847"/>
              <a:gd name="T77" fmla="*/ 2147483647 h 1109"/>
              <a:gd name="T78" fmla="*/ 2147483647 w 1847"/>
              <a:gd name="T79" fmla="*/ 2147483647 h 1109"/>
              <a:gd name="T80" fmla="*/ 2147483647 w 1847"/>
              <a:gd name="T81" fmla="*/ 2147483647 h 1109"/>
              <a:gd name="T82" fmla="*/ 2147483647 w 1847"/>
              <a:gd name="T83" fmla="*/ 2147483647 h 1109"/>
              <a:gd name="T84" fmla="*/ 2147483647 w 1847"/>
              <a:gd name="T85" fmla="*/ 2147483647 h 1109"/>
              <a:gd name="T86" fmla="*/ 2147483647 w 1847"/>
              <a:gd name="T87" fmla="*/ 2147483647 h 1109"/>
              <a:gd name="T88" fmla="*/ 2147483647 w 1847"/>
              <a:gd name="T89" fmla="*/ 2147483647 h 1109"/>
              <a:gd name="T90" fmla="*/ 2147483647 w 1847"/>
              <a:gd name="T91" fmla="*/ 2147483647 h 1109"/>
              <a:gd name="T92" fmla="*/ 2147483647 w 1847"/>
              <a:gd name="T93" fmla="*/ 2147483647 h 1109"/>
              <a:gd name="T94" fmla="*/ 2147483647 w 1847"/>
              <a:gd name="T95" fmla="*/ 2147483647 h 1109"/>
              <a:gd name="T96" fmla="*/ 2147483647 w 1847"/>
              <a:gd name="T97" fmla="*/ 2147483647 h 1109"/>
              <a:gd name="T98" fmla="*/ 2147483647 w 1847"/>
              <a:gd name="T99" fmla="*/ 2147483647 h 1109"/>
              <a:gd name="T100" fmla="*/ 2147483647 w 1847"/>
              <a:gd name="T101" fmla="*/ 2147483647 h 1109"/>
              <a:gd name="T102" fmla="*/ 2147483647 w 1847"/>
              <a:gd name="T103" fmla="*/ 2147483647 h 1109"/>
              <a:gd name="T104" fmla="*/ 2147483647 w 1847"/>
              <a:gd name="T105" fmla="*/ 2147483647 h 1109"/>
              <a:gd name="T106" fmla="*/ 2147483647 w 1847"/>
              <a:gd name="T107" fmla="*/ 2147483647 h 1109"/>
              <a:gd name="T108" fmla="*/ 2147483647 w 1847"/>
              <a:gd name="T109" fmla="*/ 2147483647 h 1109"/>
              <a:gd name="T110" fmla="*/ 2147483647 w 1847"/>
              <a:gd name="T111" fmla="*/ 2147483647 h 1109"/>
              <a:gd name="T112" fmla="*/ 2147483647 w 1847"/>
              <a:gd name="T113" fmla="*/ 2147483647 h 1109"/>
              <a:gd name="T114" fmla="*/ 2147483647 w 1847"/>
              <a:gd name="T115" fmla="*/ 2147483647 h 1109"/>
              <a:gd name="T116" fmla="*/ 2147483647 w 1847"/>
              <a:gd name="T117" fmla="*/ 2147483647 h 1109"/>
              <a:gd name="T118" fmla="*/ 2147483647 w 1847"/>
              <a:gd name="T119" fmla="*/ 2147483647 h 1109"/>
              <a:gd name="T120" fmla="*/ 2147483647 w 1847"/>
              <a:gd name="T121" fmla="*/ 2147483647 h 1109"/>
              <a:gd name="T122" fmla="*/ 2147483647 w 1847"/>
              <a:gd name="T123" fmla="*/ 2147483647 h 1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47"/>
              <a:gd name="T187" fmla="*/ 0 h 1109"/>
              <a:gd name="T188" fmla="*/ 1847 w 1847"/>
              <a:gd name="T189" fmla="*/ 1109 h 11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47" h="1109">
                <a:moveTo>
                  <a:pt x="0" y="496"/>
                </a:moveTo>
                <a:lnTo>
                  <a:pt x="17" y="481"/>
                </a:lnTo>
                <a:lnTo>
                  <a:pt x="27" y="468"/>
                </a:lnTo>
                <a:lnTo>
                  <a:pt x="49" y="468"/>
                </a:lnTo>
                <a:lnTo>
                  <a:pt x="73" y="472"/>
                </a:lnTo>
                <a:lnTo>
                  <a:pt x="90" y="465"/>
                </a:lnTo>
                <a:lnTo>
                  <a:pt x="108" y="463"/>
                </a:lnTo>
                <a:lnTo>
                  <a:pt x="110" y="443"/>
                </a:lnTo>
                <a:lnTo>
                  <a:pt x="120" y="429"/>
                </a:lnTo>
                <a:lnTo>
                  <a:pt x="95" y="413"/>
                </a:lnTo>
                <a:lnTo>
                  <a:pt x="91" y="401"/>
                </a:lnTo>
                <a:lnTo>
                  <a:pt x="93" y="384"/>
                </a:lnTo>
                <a:lnTo>
                  <a:pt x="111" y="384"/>
                </a:lnTo>
                <a:lnTo>
                  <a:pt x="123" y="382"/>
                </a:lnTo>
                <a:lnTo>
                  <a:pt x="125" y="384"/>
                </a:lnTo>
                <a:lnTo>
                  <a:pt x="138" y="373"/>
                </a:lnTo>
                <a:lnTo>
                  <a:pt x="152" y="368"/>
                </a:lnTo>
                <a:lnTo>
                  <a:pt x="157" y="368"/>
                </a:lnTo>
                <a:lnTo>
                  <a:pt x="166" y="358"/>
                </a:lnTo>
                <a:lnTo>
                  <a:pt x="176" y="356"/>
                </a:lnTo>
                <a:lnTo>
                  <a:pt x="186" y="337"/>
                </a:lnTo>
                <a:lnTo>
                  <a:pt x="193" y="342"/>
                </a:lnTo>
                <a:lnTo>
                  <a:pt x="206" y="330"/>
                </a:lnTo>
                <a:lnTo>
                  <a:pt x="208" y="330"/>
                </a:lnTo>
                <a:lnTo>
                  <a:pt x="225" y="316"/>
                </a:lnTo>
                <a:lnTo>
                  <a:pt x="235" y="315"/>
                </a:lnTo>
                <a:lnTo>
                  <a:pt x="248" y="315"/>
                </a:lnTo>
                <a:lnTo>
                  <a:pt x="257" y="315"/>
                </a:lnTo>
                <a:lnTo>
                  <a:pt x="250" y="297"/>
                </a:lnTo>
                <a:lnTo>
                  <a:pt x="247" y="283"/>
                </a:lnTo>
                <a:lnTo>
                  <a:pt x="243" y="254"/>
                </a:lnTo>
                <a:lnTo>
                  <a:pt x="263" y="252"/>
                </a:lnTo>
                <a:lnTo>
                  <a:pt x="274" y="247"/>
                </a:lnTo>
                <a:lnTo>
                  <a:pt x="269" y="259"/>
                </a:lnTo>
                <a:lnTo>
                  <a:pt x="277" y="268"/>
                </a:lnTo>
                <a:lnTo>
                  <a:pt x="285" y="278"/>
                </a:lnTo>
                <a:lnTo>
                  <a:pt x="290" y="285"/>
                </a:lnTo>
                <a:lnTo>
                  <a:pt x="314" y="283"/>
                </a:lnTo>
                <a:lnTo>
                  <a:pt x="334" y="258"/>
                </a:lnTo>
                <a:lnTo>
                  <a:pt x="350" y="245"/>
                </a:lnTo>
                <a:lnTo>
                  <a:pt x="358" y="237"/>
                </a:lnTo>
                <a:lnTo>
                  <a:pt x="368" y="226"/>
                </a:lnTo>
                <a:lnTo>
                  <a:pt x="377" y="213"/>
                </a:lnTo>
                <a:lnTo>
                  <a:pt x="385" y="218"/>
                </a:lnTo>
                <a:lnTo>
                  <a:pt x="385" y="209"/>
                </a:lnTo>
                <a:lnTo>
                  <a:pt x="390" y="204"/>
                </a:lnTo>
                <a:lnTo>
                  <a:pt x="405" y="207"/>
                </a:lnTo>
                <a:lnTo>
                  <a:pt x="431" y="230"/>
                </a:lnTo>
                <a:lnTo>
                  <a:pt x="426" y="168"/>
                </a:lnTo>
                <a:lnTo>
                  <a:pt x="404" y="195"/>
                </a:lnTo>
                <a:lnTo>
                  <a:pt x="387" y="194"/>
                </a:lnTo>
                <a:lnTo>
                  <a:pt x="382" y="176"/>
                </a:lnTo>
                <a:lnTo>
                  <a:pt x="382" y="168"/>
                </a:lnTo>
                <a:lnTo>
                  <a:pt x="377" y="162"/>
                </a:lnTo>
                <a:lnTo>
                  <a:pt x="390" y="149"/>
                </a:lnTo>
                <a:lnTo>
                  <a:pt x="399" y="138"/>
                </a:lnTo>
                <a:lnTo>
                  <a:pt x="407" y="135"/>
                </a:lnTo>
                <a:lnTo>
                  <a:pt x="414" y="133"/>
                </a:lnTo>
                <a:lnTo>
                  <a:pt x="419" y="124"/>
                </a:lnTo>
                <a:lnTo>
                  <a:pt x="426" y="123"/>
                </a:lnTo>
                <a:lnTo>
                  <a:pt x="434" y="123"/>
                </a:lnTo>
                <a:lnTo>
                  <a:pt x="419" y="107"/>
                </a:lnTo>
                <a:lnTo>
                  <a:pt x="404" y="111"/>
                </a:lnTo>
                <a:lnTo>
                  <a:pt x="394" y="111"/>
                </a:lnTo>
                <a:lnTo>
                  <a:pt x="385" y="105"/>
                </a:lnTo>
                <a:lnTo>
                  <a:pt x="385" y="116"/>
                </a:lnTo>
                <a:lnTo>
                  <a:pt x="377" y="126"/>
                </a:lnTo>
                <a:lnTo>
                  <a:pt x="366" y="143"/>
                </a:lnTo>
                <a:lnTo>
                  <a:pt x="355" y="150"/>
                </a:lnTo>
                <a:lnTo>
                  <a:pt x="346" y="150"/>
                </a:lnTo>
                <a:lnTo>
                  <a:pt x="343" y="162"/>
                </a:lnTo>
                <a:lnTo>
                  <a:pt x="343" y="168"/>
                </a:lnTo>
                <a:lnTo>
                  <a:pt x="336" y="173"/>
                </a:lnTo>
                <a:lnTo>
                  <a:pt x="345" y="194"/>
                </a:lnTo>
                <a:lnTo>
                  <a:pt x="350" y="204"/>
                </a:lnTo>
                <a:lnTo>
                  <a:pt x="339" y="220"/>
                </a:lnTo>
                <a:lnTo>
                  <a:pt x="328" y="230"/>
                </a:lnTo>
                <a:lnTo>
                  <a:pt x="324" y="245"/>
                </a:lnTo>
                <a:lnTo>
                  <a:pt x="318" y="258"/>
                </a:lnTo>
                <a:lnTo>
                  <a:pt x="311" y="258"/>
                </a:lnTo>
                <a:lnTo>
                  <a:pt x="301" y="259"/>
                </a:lnTo>
                <a:lnTo>
                  <a:pt x="290" y="264"/>
                </a:lnTo>
                <a:lnTo>
                  <a:pt x="287" y="263"/>
                </a:lnTo>
                <a:lnTo>
                  <a:pt x="287" y="254"/>
                </a:lnTo>
                <a:lnTo>
                  <a:pt x="285" y="240"/>
                </a:lnTo>
                <a:lnTo>
                  <a:pt x="277" y="240"/>
                </a:lnTo>
                <a:lnTo>
                  <a:pt x="272" y="232"/>
                </a:lnTo>
                <a:lnTo>
                  <a:pt x="274" y="220"/>
                </a:lnTo>
                <a:lnTo>
                  <a:pt x="275" y="213"/>
                </a:lnTo>
                <a:lnTo>
                  <a:pt x="274" y="209"/>
                </a:lnTo>
                <a:lnTo>
                  <a:pt x="267" y="213"/>
                </a:lnTo>
                <a:lnTo>
                  <a:pt x="263" y="213"/>
                </a:lnTo>
                <a:lnTo>
                  <a:pt x="258" y="211"/>
                </a:lnTo>
                <a:lnTo>
                  <a:pt x="255" y="209"/>
                </a:lnTo>
                <a:lnTo>
                  <a:pt x="247" y="216"/>
                </a:lnTo>
                <a:lnTo>
                  <a:pt x="238" y="225"/>
                </a:lnTo>
                <a:lnTo>
                  <a:pt x="230" y="233"/>
                </a:lnTo>
                <a:lnTo>
                  <a:pt x="211" y="232"/>
                </a:lnTo>
                <a:lnTo>
                  <a:pt x="199" y="230"/>
                </a:lnTo>
                <a:lnTo>
                  <a:pt x="191" y="221"/>
                </a:lnTo>
                <a:lnTo>
                  <a:pt x="191" y="216"/>
                </a:lnTo>
                <a:lnTo>
                  <a:pt x="196" y="209"/>
                </a:lnTo>
                <a:lnTo>
                  <a:pt x="203" y="204"/>
                </a:lnTo>
                <a:lnTo>
                  <a:pt x="208" y="197"/>
                </a:lnTo>
                <a:lnTo>
                  <a:pt x="196" y="201"/>
                </a:lnTo>
                <a:lnTo>
                  <a:pt x="191" y="192"/>
                </a:lnTo>
                <a:lnTo>
                  <a:pt x="191" y="187"/>
                </a:lnTo>
                <a:lnTo>
                  <a:pt x="208" y="185"/>
                </a:lnTo>
                <a:lnTo>
                  <a:pt x="223" y="183"/>
                </a:lnTo>
                <a:lnTo>
                  <a:pt x="213" y="178"/>
                </a:lnTo>
                <a:lnTo>
                  <a:pt x="198" y="180"/>
                </a:lnTo>
                <a:lnTo>
                  <a:pt x="198" y="169"/>
                </a:lnTo>
                <a:lnTo>
                  <a:pt x="204" y="162"/>
                </a:lnTo>
                <a:lnTo>
                  <a:pt x="220" y="156"/>
                </a:lnTo>
                <a:lnTo>
                  <a:pt x="225" y="149"/>
                </a:lnTo>
                <a:lnTo>
                  <a:pt x="230" y="145"/>
                </a:lnTo>
                <a:lnTo>
                  <a:pt x="242" y="143"/>
                </a:lnTo>
                <a:lnTo>
                  <a:pt x="252" y="145"/>
                </a:lnTo>
                <a:lnTo>
                  <a:pt x="257" y="149"/>
                </a:lnTo>
                <a:lnTo>
                  <a:pt x="265" y="143"/>
                </a:lnTo>
                <a:lnTo>
                  <a:pt x="257" y="142"/>
                </a:lnTo>
                <a:lnTo>
                  <a:pt x="257" y="128"/>
                </a:lnTo>
                <a:lnTo>
                  <a:pt x="279" y="112"/>
                </a:lnTo>
                <a:lnTo>
                  <a:pt x="290" y="102"/>
                </a:lnTo>
                <a:lnTo>
                  <a:pt x="297" y="100"/>
                </a:lnTo>
                <a:lnTo>
                  <a:pt x="296" y="95"/>
                </a:lnTo>
                <a:lnTo>
                  <a:pt x="306" y="83"/>
                </a:lnTo>
                <a:lnTo>
                  <a:pt x="318" y="67"/>
                </a:lnTo>
                <a:lnTo>
                  <a:pt x="331" y="60"/>
                </a:lnTo>
                <a:lnTo>
                  <a:pt x="321" y="54"/>
                </a:lnTo>
                <a:lnTo>
                  <a:pt x="348" y="38"/>
                </a:lnTo>
                <a:lnTo>
                  <a:pt x="360" y="40"/>
                </a:lnTo>
                <a:lnTo>
                  <a:pt x="358" y="33"/>
                </a:lnTo>
                <a:lnTo>
                  <a:pt x="380" y="31"/>
                </a:lnTo>
                <a:lnTo>
                  <a:pt x="424" y="3"/>
                </a:lnTo>
                <a:lnTo>
                  <a:pt x="431" y="0"/>
                </a:lnTo>
                <a:lnTo>
                  <a:pt x="422" y="21"/>
                </a:lnTo>
                <a:lnTo>
                  <a:pt x="432" y="10"/>
                </a:lnTo>
                <a:lnTo>
                  <a:pt x="444" y="7"/>
                </a:lnTo>
                <a:lnTo>
                  <a:pt x="442" y="16"/>
                </a:lnTo>
                <a:lnTo>
                  <a:pt x="476" y="5"/>
                </a:lnTo>
                <a:lnTo>
                  <a:pt x="493" y="14"/>
                </a:lnTo>
                <a:lnTo>
                  <a:pt x="470" y="22"/>
                </a:lnTo>
                <a:lnTo>
                  <a:pt x="478" y="33"/>
                </a:lnTo>
                <a:lnTo>
                  <a:pt x="512" y="31"/>
                </a:lnTo>
                <a:lnTo>
                  <a:pt x="561" y="45"/>
                </a:lnTo>
                <a:lnTo>
                  <a:pt x="557" y="62"/>
                </a:lnTo>
                <a:lnTo>
                  <a:pt x="537" y="78"/>
                </a:lnTo>
                <a:lnTo>
                  <a:pt x="507" y="86"/>
                </a:lnTo>
                <a:lnTo>
                  <a:pt x="502" y="105"/>
                </a:lnTo>
                <a:lnTo>
                  <a:pt x="503" y="123"/>
                </a:lnTo>
                <a:lnTo>
                  <a:pt x="512" y="126"/>
                </a:lnTo>
                <a:lnTo>
                  <a:pt x="513" y="135"/>
                </a:lnTo>
                <a:lnTo>
                  <a:pt x="517" y="138"/>
                </a:lnTo>
                <a:lnTo>
                  <a:pt x="524" y="142"/>
                </a:lnTo>
                <a:lnTo>
                  <a:pt x="525" y="152"/>
                </a:lnTo>
                <a:lnTo>
                  <a:pt x="535" y="164"/>
                </a:lnTo>
                <a:lnTo>
                  <a:pt x="535" y="169"/>
                </a:lnTo>
                <a:lnTo>
                  <a:pt x="546" y="169"/>
                </a:lnTo>
                <a:lnTo>
                  <a:pt x="549" y="173"/>
                </a:lnTo>
                <a:lnTo>
                  <a:pt x="557" y="176"/>
                </a:lnTo>
                <a:lnTo>
                  <a:pt x="562" y="171"/>
                </a:lnTo>
                <a:lnTo>
                  <a:pt x="567" y="162"/>
                </a:lnTo>
                <a:lnTo>
                  <a:pt x="571" y="157"/>
                </a:lnTo>
                <a:lnTo>
                  <a:pt x="579" y="161"/>
                </a:lnTo>
                <a:lnTo>
                  <a:pt x="589" y="149"/>
                </a:lnTo>
                <a:lnTo>
                  <a:pt x="589" y="140"/>
                </a:lnTo>
                <a:lnTo>
                  <a:pt x="593" y="133"/>
                </a:lnTo>
                <a:lnTo>
                  <a:pt x="595" y="128"/>
                </a:lnTo>
                <a:lnTo>
                  <a:pt x="615" y="123"/>
                </a:lnTo>
                <a:lnTo>
                  <a:pt x="632" y="118"/>
                </a:lnTo>
                <a:lnTo>
                  <a:pt x="654" y="111"/>
                </a:lnTo>
                <a:lnTo>
                  <a:pt x="679" y="116"/>
                </a:lnTo>
                <a:lnTo>
                  <a:pt x="704" y="116"/>
                </a:lnTo>
                <a:lnTo>
                  <a:pt x="747" y="116"/>
                </a:lnTo>
                <a:lnTo>
                  <a:pt x="753" y="73"/>
                </a:lnTo>
                <a:lnTo>
                  <a:pt x="777" y="74"/>
                </a:lnTo>
                <a:lnTo>
                  <a:pt x="794" y="107"/>
                </a:lnTo>
                <a:lnTo>
                  <a:pt x="797" y="80"/>
                </a:lnTo>
                <a:lnTo>
                  <a:pt x="875" y="5"/>
                </a:lnTo>
                <a:lnTo>
                  <a:pt x="905" y="5"/>
                </a:lnTo>
                <a:lnTo>
                  <a:pt x="932" y="21"/>
                </a:lnTo>
                <a:lnTo>
                  <a:pt x="968" y="19"/>
                </a:lnTo>
                <a:lnTo>
                  <a:pt x="1015" y="45"/>
                </a:lnTo>
                <a:lnTo>
                  <a:pt x="1069" y="60"/>
                </a:lnTo>
                <a:lnTo>
                  <a:pt x="1106" y="57"/>
                </a:lnTo>
                <a:lnTo>
                  <a:pt x="1157" y="74"/>
                </a:lnTo>
                <a:lnTo>
                  <a:pt x="1199" y="74"/>
                </a:lnTo>
                <a:lnTo>
                  <a:pt x="1219" y="62"/>
                </a:lnTo>
                <a:lnTo>
                  <a:pt x="1267" y="62"/>
                </a:lnTo>
                <a:lnTo>
                  <a:pt x="1292" y="76"/>
                </a:lnTo>
                <a:lnTo>
                  <a:pt x="1356" y="76"/>
                </a:lnTo>
                <a:lnTo>
                  <a:pt x="1410" y="100"/>
                </a:lnTo>
                <a:lnTo>
                  <a:pt x="1510" y="97"/>
                </a:lnTo>
                <a:lnTo>
                  <a:pt x="1667" y="107"/>
                </a:lnTo>
                <a:lnTo>
                  <a:pt x="1743" y="140"/>
                </a:lnTo>
                <a:lnTo>
                  <a:pt x="1805" y="161"/>
                </a:lnTo>
                <a:lnTo>
                  <a:pt x="1846" y="178"/>
                </a:lnTo>
                <a:lnTo>
                  <a:pt x="1834" y="183"/>
                </a:lnTo>
                <a:lnTo>
                  <a:pt x="1805" y="169"/>
                </a:lnTo>
                <a:lnTo>
                  <a:pt x="1741" y="164"/>
                </a:lnTo>
                <a:lnTo>
                  <a:pt x="1760" y="178"/>
                </a:lnTo>
                <a:lnTo>
                  <a:pt x="1789" y="185"/>
                </a:lnTo>
                <a:lnTo>
                  <a:pt x="1780" y="207"/>
                </a:lnTo>
                <a:lnTo>
                  <a:pt x="1750" y="221"/>
                </a:lnTo>
                <a:lnTo>
                  <a:pt x="1740" y="244"/>
                </a:lnTo>
                <a:lnTo>
                  <a:pt x="1780" y="264"/>
                </a:lnTo>
                <a:lnTo>
                  <a:pt x="1807" y="292"/>
                </a:lnTo>
                <a:lnTo>
                  <a:pt x="1822" y="332"/>
                </a:lnTo>
                <a:lnTo>
                  <a:pt x="1804" y="335"/>
                </a:lnTo>
                <a:lnTo>
                  <a:pt x="1765" y="323"/>
                </a:lnTo>
                <a:lnTo>
                  <a:pt x="1723" y="294"/>
                </a:lnTo>
                <a:lnTo>
                  <a:pt x="1706" y="278"/>
                </a:lnTo>
                <a:lnTo>
                  <a:pt x="1696" y="258"/>
                </a:lnTo>
                <a:lnTo>
                  <a:pt x="1686" y="226"/>
                </a:lnTo>
                <a:lnTo>
                  <a:pt x="1669" y="216"/>
                </a:lnTo>
                <a:lnTo>
                  <a:pt x="1653" y="214"/>
                </a:lnTo>
                <a:lnTo>
                  <a:pt x="1640" y="218"/>
                </a:lnTo>
                <a:lnTo>
                  <a:pt x="1655" y="242"/>
                </a:lnTo>
                <a:lnTo>
                  <a:pt x="1615" y="245"/>
                </a:lnTo>
                <a:lnTo>
                  <a:pt x="1596" y="233"/>
                </a:lnTo>
                <a:lnTo>
                  <a:pt x="1561" y="240"/>
                </a:lnTo>
                <a:lnTo>
                  <a:pt x="1534" y="259"/>
                </a:lnTo>
                <a:lnTo>
                  <a:pt x="1534" y="270"/>
                </a:lnTo>
                <a:lnTo>
                  <a:pt x="1544" y="287"/>
                </a:lnTo>
                <a:lnTo>
                  <a:pt x="1586" y="292"/>
                </a:lnTo>
                <a:lnTo>
                  <a:pt x="1620" y="313"/>
                </a:lnTo>
                <a:lnTo>
                  <a:pt x="1677" y="368"/>
                </a:lnTo>
                <a:lnTo>
                  <a:pt x="1701" y="406"/>
                </a:lnTo>
                <a:lnTo>
                  <a:pt x="1704" y="446"/>
                </a:lnTo>
                <a:lnTo>
                  <a:pt x="1699" y="479"/>
                </a:lnTo>
                <a:lnTo>
                  <a:pt x="1686" y="479"/>
                </a:lnTo>
                <a:lnTo>
                  <a:pt x="1670" y="467"/>
                </a:lnTo>
                <a:lnTo>
                  <a:pt x="1648" y="482"/>
                </a:lnTo>
                <a:lnTo>
                  <a:pt x="1626" y="496"/>
                </a:lnTo>
                <a:lnTo>
                  <a:pt x="1623" y="522"/>
                </a:lnTo>
                <a:lnTo>
                  <a:pt x="1647" y="550"/>
                </a:lnTo>
                <a:lnTo>
                  <a:pt x="1632" y="572"/>
                </a:lnTo>
                <a:lnTo>
                  <a:pt x="1626" y="610"/>
                </a:lnTo>
                <a:lnTo>
                  <a:pt x="1655" y="634"/>
                </a:lnTo>
                <a:lnTo>
                  <a:pt x="1687" y="641"/>
                </a:lnTo>
                <a:lnTo>
                  <a:pt x="1721" y="667"/>
                </a:lnTo>
                <a:lnTo>
                  <a:pt x="1750" y="700"/>
                </a:lnTo>
                <a:lnTo>
                  <a:pt x="1751" y="752"/>
                </a:lnTo>
                <a:lnTo>
                  <a:pt x="1741" y="776"/>
                </a:lnTo>
                <a:lnTo>
                  <a:pt x="1711" y="797"/>
                </a:lnTo>
                <a:lnTo>
                  <a:pt x="1674" y="807"/>
                </a:lnTo>
                <a:lnTo>
                  <a:pt x="1650" y="823"/>
                </a:lnTo>
                <a:lnTo>
                  <a:pt x="1637" y="814"/>
                </a:lnTo>
                <a:lnTo>
                  <a:pt x="1625" y="823"/>
                </a:lnTo>
                <a:lnTo>
                  <a:pt x="1621" y="861"/>
                </a:lnTo>
                <a:lnTo>
                  <a:pt x="1630" y="883"/>
                </a:lnTo>
                <a:lnTo>
                  <a:pt x="1667" y="909"/>
                </a:lnTo>
                <a:lnTo>
                  <a:pt x="1682" y="935"/>
                </a:lnTo>
                <a:lnTo>
                  <a:pt x="1694" y="951"/>
                </a:lnTo>
                <a:lnTo>
                  <a:pt x="1691" y="978"/>
                </a:lnTo>
                <a:lnTo>
                  <a:pt x="1667" y="999"/>
                </a:lnTo>
                <a:lnTo>
                  <a:pt x="1642" y="999"/>
                </a:lnTo>
                <a:lnTo>
                  <a:pt x="1601" y="968"/>
                </a:lnTo>
                <a:lnTo>
                  <a:pt x="1572" y="956"/>
                </a:lnTo>
                <a:lnTo>
                  <a:pt x="1561" y="949"/>
                </a:lnTo>
                <a:lnTo>
                  <a:pt x="1549" y="966"/>
                </a:lnTo>
                <a:lnTo>
                  <a:pt x="1552" y="990"/>
                </a:lnTo>
                <a:lnTo>
                  <a:pt x="1562" y="1008"/>
                </a:lnTo>
                <a:lnTo>
                  <a:pt x="1569" y="1037"/>
                </a:lnTo>
                <a:lnTo>
                  <a:pt x="1594" y="1048"/>
                </a:lnTo>
                <a:lnTo>
                  <a:pt x="1586" y="1063"/>
                </a:lnTo>
                <a:lnTo>
                  <a:pt x="1588" y="1086"/>
                </a:lnTo>
                <a:lnTo>
                  <a:pt x="1596" y="1108"/>
                </a:lnTo>
                <a:lnTo>
                  <a:pt x="1579" y="1106"/>
                </a:lnTo>
                <a:lnTo>
                  <a:pt x="1561" y="1080"/>
                </a:lnTo>
                <a:lnTo>
                  <a:pt x="1562" y="1053"/>
                </a:lnTo>
                <a:lnTo>
                  <a:pt x="1556" y="1044"/>
                </a:lnTo>
                <a:lnTo>
                  <a:pt x="1549" y="1013"/>
                </a:lnTo>
                <a:lnTo>
                  <a:pt x="1540" y="1004"/>
                </a:lnTo>
                <a:lnTo>
                  <a:pt x="1537" y="963"/>
                </a:lnTo>
                <a:lnTo>
                  <a:pt x="1525" y="935"/>
                </a:lnTo>
                <a:lnTo>
                  <a:pt x="1505" y="911"/>
                </a:lnTo>
                <a:lnTo>
                  <a:pt x="1468" y="897"/>
                </a:lnTo>
                <a:lnTo>
                  <a:pt x="1441" y="875"/>
                </a:lnTo>
                <a:lnTo>
                  <a:pt x="1429" y="857"/>
                </a:lnTo>
                <a:lnTo>
                  <a:pt x="1410" y="838"/>
                </a:lnTo>
                <a:lnTo>
                  <a:pt x="1382" y="795"/>
                </a:lnTo>
                <a:lnTo>
                  <a:pt x="1356" y="799"/>
                </a:lnTo>
                <a:lnTo>
                  <a:pt x="1322" y="819"/>
                </a:lnTo>
                <a:lnTo>
                  <a:pt x="1307" y="837"/>
                </a:lnTo>
                <a:lnTo>
                  <a:pt x="1277" y="869"/>
                </a:lnTo>
                <a:lnTo>
                  <a:pt x="1255" y="904"/>
                </a:lnTo>
                <a:lnTo>
                  <a:pt x="1246" y="916"/>
                </a:lnTo>
                <a:lnTo>
                  <a:pt x="1255" y="958"/>
                </a:lnTo>
                <a:lnTo>
                  <a:pt x="1253" y="997"/>
                </a:lnTo>
                <a:lnTo>
                  <a:pt x="1226" y="1023"/>
                </a:lnTo>
                <a:lnTo>
                  <a:pt x="1211" y="1025"/>
                </a:lnTo>
                <a:lnTo>
                  <a:pt x="1179" y="970"/>
                </a:lnTo>
                <a:lnTo>
                  <a:pt x="1154" y="928"/>
                </a:lnTo>
                <a:lnTo>
                  <a:pt x="1103" y="852"/>
                </a:lnTo>
                <a:lnTo>
                  <a:pt x="1101" y="823"/>
                </a:lnTo>
                <a:lnTo>
                  <a:pt x="1089" y="809"/>
                </a:lnTo>
                <a:lnTo>
                  <a:pt x="1083" y="828"/>
                </a:lnTo>
                <a:lnTo>
                  <a:pt x="1039" y="785"/>
                </a:lnTo>
                <a:lnTo>
                  <a:pt x="980" y="752"/>
                </a:lnTo>
                <a:lnTo>
                  <a:pt x="942" y="759"/>
                </a:lnTo>
                <a:lnTo>
                  <a:pt x="888" y="755"/>
                </a:lnTo>
                <a:lnTo>
                  <a:pt x="863" y="731"/>
                </a:lnTo>
                <a:lnTo>
                  <a:pt x="834" y="735"/>
                </a:lnTo>
                <a:lnTo>
                  <a:pt x="794" y="724"/>
                </a:lnTo>
                <a:lnTo>
                  <a:pt x="709" y="645"/>
                </a:lnTo>
                <a:lnTo>
                  <a:pt x="714" y="678"/>
                </a:lnTo>
                <a:lnTo>
                  <a:pt x="740" y="723"/>
                </a:lnTo>
                <a:lnTo>
                  <a:pt x="768" y="755"/>
                </a:lnTo>
                <a:lnTo>
                  <a:pt x="799" y="773"/>
                </a:lnTo>
                <a:lnTo>
                  <a:pt x="833" y="759"/>
                </a:lnTo>
                <a:lnTo>
                  <a:pt x="860" y="759"/>
                </a:lnTo>
                <a:lnTo>
                  <a:pt x="895" y="788"/>
                </a:lnTo>
                <a:lnTo>
                  <a:pt x="915" y="811"/>
                </a:lnTo>
                <a:lnTo>
                  <a:pt x="912" y="825"/>
                </a:lnTo>
                <a:lnTo>
                  <a:pt x="851" y="888"/>
                </a:lnTo>
                <a:lnTo>
                  <a:pt x="811" y="913"/>
                </a:lnTo>
                <a:lnTo>
                  <a:pt x="726" y="946"/>
                </a:lnTo>
                <a:lnTo>
                  <a:pt x="701" y="956"/>
                </a:lnTo>
                <a:lnTo>
                  <a:pt x="686" y="946"/>
                </a:lnTo>
                <a:lnTo>
                  <a:pt x="681" y="932"/>
                </a:lnTo>
                <a:lnTo>
                  <a:pt x="679" y="913"/>
                </a:lnTo>
                <a:lnTo>
                  <a:pt x="672" y="894"/>
                </a:lnTo>
                <a:lnTo>
                  <a:pt x="660" y="878"/>
                </a:lnTo>
                <a:lnTo>
                  <a:pt x="650" y="864"/>
                </a:lnTo>
                <a:lnTo>
                  <a:pt x="635" y="845"/>
                </a:lnTo>
                <a:lnTo>
                  <a:pt x="627" y="833"/>
                </a:lnTo>
                <a:lnTo>
                  <a:pt x="620" y="818"/>
                </a:lnTo>
                <a:lnTo>
                  <a:pt x="608" y="804"/>
                </a:lnTo>
                <a:lnTo>
                  <a:pt x="589" y="769"/>
                </a:lnTo>
                <a:lnTo>
                  <a:pt x="579" y="755"/>
                </a:lnTo>
                <a:lnTo>
                  <a:pt x="566" y="736"/>
                </a:lnTo>
                <a:lnTo>
                  <a:pt x="544" y="710"/>
                </a:lnTo>
                <a:lnTo>
                  <a:pt x="532" y="695"/>
                </a:lnTo>
                <a:lnTo>
                  <a:pt x="522" y="685"/>
                </a:lnTo>
                <a:lnTo>
                  <a:pt x="510" y="664"/>
                </a:lnTo>
                <a:lnTo>
                  <a:pt x="546" y="643"/>
                </a:lnTo>
                <a:lnTo>
                  <a:pt x="561" y="598"/>
                </a:lnTo>
                <a:lnTo>
                  <a:pt x="527" y="586"/>
                </a:lnTo>
                <a:lnTo>
                  <a:pt x="480" y="593"/>
                </a:lnTo>
                <a:lnTo>
                  <a:pt x="470" y="588"/>
                </a:lnTo>
                <a:lnTo>
                  <a:pt x="464" y="588"/>
                </a:lnTo>
                <a:lnTo>
                  <a:pt x="458" y="588"/>
                </a:lnTo>
                <a:lnTo>
                  <a:pt x="453" y="588"/>
                </a:lnTo>
                <a:lnTo>
                  <a:pt x="451" y="579"/>
                </a:lnTo>
                <a:lnTo>
                  <a:pt x="448" y="572"/>
                </a:lnTo>
                <a:lnTo>
                  <a:pt x="448" y="558"/>
                </a:lnTo>
                <a:lnTo>
                  <a:pt x="439" y="551"/>
                </a:lnTo>
                <a:lnTo>
                  <a:pt x="437" y="543"/>
                </a:lnTo>
                <a:lnTo>
                  <a:pt x="432" y="541"/>
                </a:lnTo>
                <a:lnTo>
                  <a:pt x="427" y="534"/>
                </a:lnTo>
                <a:lnTo>
                  <a:pt x="426" y="527"/>
                </a:lnTo>
                <a:lnTo>
                  <a:pt x="422" y="520"/>
                </a:lnTo>
                <a:lnTo>
                  <a:pt x="419" y="513"/>
                </a:lnTo>
                <a:lnTo>
                  <a:pt x="409" y="513"/>
                </a:lnTo>
                <a:lnTo>
                  <a:pt x="402" y="513"/>
                </a:lnTo>
                <a:lnTo>
                  <a:pt x="399" y="513"/>
                </a:lnTo>
                <a:lnTo>
                  <a:pt x="397" y="525"/>
                </a:lnTo>
                <a:lnTo>
                  <a:pt x="397" y="534"/>
                </a:lnTo>
                <a:lnTo>
                  <a:pt x="397" y="544"/>
                </a:lnTo>
                <a:lnTo>
                  <a:pt x="397" y="555"/>
                </a:lnTo>
                <a:lnTo>
                  <a:pt x="397" y="562"/>
                </a:lnTo>
                <a:lnTo>
                  <a:pt x="388" y="565"/>
                </a:lnTo>
                <a:lnTo>
                  <a:pt x="382" y="572"/>
                </a:lnTo>
                <a:lnTo>
                  <a:pt x="372" y="562"/>
                </a:lnTo>
                <a:lnTo>
                  <a:pt x="366" y="548"/>
                </a:lnTo>
                <a:lnTo>
                  <a:pt x="368" y="532"/>
                </a:lnTo>
                <a:lnTo>
                  <a:pt x="358" y="508"/>
                </a:lnTo>
                <a:lnTo>
                  <a:pt x="353" y="494"/>
                </a:lnTo>
                <a:lnTo>
                  <a:pt x="341" y="486"/>
                </a:lnTo>
                <a:lnTo>
                  <a:pt x="328" y="477"/>
                </a:lnTo>
                <a:lnTo>
                  <a:pt x="321" y="465"/>
                </a:lnTo>
                <a:lnTo>
                  <a:pt x="316" y="456"/>
                </a:lnTo>
                <a:lnTo>
                  <a:pt x="304" y="455"/>
                </a:lnTo>
                <a:lnTo>
                  <a:pt x="301" y="449"/>
                </a:lnTo>
                <a:lnTo>
                  <a:pt x="292" y="449"/>
                </a:lnTo>
                <a:lnTo>
                  <a:pt x="285" y="458"/>
                </a:lnTo>
                <a:lnTo>
                  <a:pt x="279" y="465"/>
                </a:lnTo>
                <a:lnTo>
                  <a:pt x="294" y="474"/>
                </a:lnTo>
                <a:lnTo>
                  <a:pt x="302" y="486"/>
                </a:lnTo>
                <a:lnTo>
                  <a:pt x="318" y="501"/>
                </a:lnTo>
                <a:lnTo>
                  <a:pt x="324" y="508"/>
                </a:lnTo>
                <a:lnTo>
                  <a:pt x="336" y="513"/>
                </a:lnTo>
                <a:lnTo>
                  <a:pt x="345" y="527"/>
                </a:lnTo>
                <a:lnTo>
                  <a:pt x="334" y="539"/>
                </a:lnTo>
                <a:lnTo>
                  <a:pt x="333" y="534"/>
                </a:lnTo>
                <a:lnTo>
                  <a:pt x="333" y="527"/>
                </a:lnTo>
                <a:lnTo>
                  <a:pt x="328" y="543"/>
                </a:lnTo>
                <a:lnTo>
                  <a:pt x="326" y="557"/>
                </a:lnTo>
                <a:lnTo>
                  <a:pt x="316" y="560"/>
                </a:lnTo>
                <a:lnTo>
                  <a:pt x="319" y="543"/>
                </a:lnTo>
                <a:lnTo>
                  <a:pt x="318" y="534"/>
                </a:lnTo>
                <a:lnTo>
                  <a:pt x="306" y="529"/>
                </a:lnTo>
                <a:lnTo>
                  <a:pt x="301" y="525"/>
                </a:lnTo>
                <a:lnTo>
                  <a:pt x="296" y="519"/>
                </a:lnTo>
                <a:lnTo>
                  <a:pt x="285" y="512"/>
                </a:lnTo>
                <a:lnTo>
                  <a:pt x="279" y="506"/>
                </a:lnTo>
                <a:lnTo>
                  <a:pt x="272" y="496"/>
                </a:lnTo>
                <a:lnTo>
                  <a:pt x="263" y="491"/>
                </a:lnTo>
                <a:lnTo>
                  <a:pt x="258" y="481"/>
                </a:lnTo>
                <a:lnTo>
                  <a:pt x="257" y="472"/>
                </a:lnTo>
                <a:lnTo>
                  <a:pt x="250" y="468"/>
                </a:lnTo>
                <a:lnTo>
                  <a:pt x="243" y="463"/>
                </a:lnTo>
                <a:lnTo>
                  <a:pt x="230" y="463"/>
                </a:lnTo>
                <a:lnTo>
                  <a:pt x="218" y="465"/>
                </a:lnTo>
                <a:lnTo>
                  <a:pt x="204" y="463"/>
                </a:lnTo>
                <a:lnTo>
                  <a:pt x="181" y="465"/>
                </a:lnTo>
                <a:lnTo>
                  <a:pt x="164" y="467"/>
                </a:lnTo>
                <a:lnTo>
                  <a:pt x="159" y="470"/>
                </a:lnTo>
                <a:lnTo>
                  <a:pt x="157" y="481"/>
                </a:lnTo>
                <a:lnTo>
                  <a:pt x="157" y="493"/>
                </a:lnTo>
                <a:lnTo>
                  <a:pt x="147" y="505"/>
                </a:lnTo>
                <a:lnTo>
                  <a:pt x="140" y="510"/>
                </a:lnTo>
                <a:lnTo>
                  <a:pt x="137" y="513"/>
                </a:lnTo>
                <a:lnTo>
                  <a:pt x="132" y="525"/>
                </a:lnTo>
                <a:lnTo>
                  <a:pt x="128" y="532"/>
                </a:lnTo>
                <a:lnTo>
                  <a:pt x="133" y="538"/>
                </a:lnTo>
                <a:lnTo>
                  <a:pt x="133" y="548"/>
                </a:lnTo>
                <a:lnTo>
                  <a:pt x="132" y="553"/>
                </a:lnTo>
                <a:lnTo>
                  <a:pt x="128" y="560"/>
                </a:lnTo>
                <a:lnTo>
                  <a:pt x="120" y="572"/>
                </a:lnTo>
                <a:lnTo>
                  <a:pt x="115" y="567"/>
                </a:lnTo>
                <a:lnTo>
                  <a:pt x="110" y="570"/>
                </a:lnTo>
                <a:lnTo>
                  <a:pt x="103" y="576"/>
                </a:lnTo>
                <a:lnTo>
                  <a:pt x="93" y="577"/>
                </a:lnTo>
                <a:lnTo>
                  <a:pt x="83" y="586"/>
                </a:lnTo>
                <a:lnTo>
                  <a:pt x="73" y="588"/>
                </a:lnTo>
                <a:lnTo>
                  <a:pt x="62" y="588"/>
                </a:lnTo>
                <a:lnTo>
                  <a:pt x="52" y="588"/>
                </a:lnTo>
                <a:lnTo>
                  <a:pt x="30" y="593"/>
                </a:lnTo>
                <a:lnTo>
                  <a:pt x="20" y="593"/>
                </a:lnTo>
                <a:lnTo>
                  <a:pt x="15" y="581"/>
                </a:lnTo>
                <a:lnTo>
                  <a:pt x="10" y="565"/>
                </a:lnTo>
                <a:lnTo>
                  <a:pt x="7" y="551"/>
                </a:lnTo>
                <a:lnTo>
                  <a:pt x="5" y="538"/>
                </a:lnTo>
                <a:lnTo>
                  <a:pt x="5" y="520"/>
                </a:lnTo>
                <a:lnTo>
                  <a:pt x="0" y="496"/>
                </a:lnTo>
              </a:path>
            </a:pathLst>
          </a:custGeom>
          <a:solidFill>
            <a:srgbClr val="008000">
              <a:alpha val="12941"/>
            </a:srgbClr>
          </a:solid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6" name="Freeform 3"/>
          <p:cNvSpPr>
            <a:spLocks/>
          </p:cNvSpPr>
          <p:nvPr/>
        </p:nvSpPr>
        <p:spPr bwMode="auto">
          <a:xfrm>
            <a:off x="2513012" y="1562100"/>
            <a:ext cx="519113" cy="534988"/>
          </a:xfrm>
          <a:custGeom>
            <a:avLst/>
            <a:gdLst>
              <a:gd name="T0" fmla="*/ 0 w 327"/>
              <a:gd name="T1" fmla="*/ 0 h 337"/>
              <a:gd name="T2" fmla="*/ 2147483647 w 327"/>
              <a:gd name="T3" fmla="*/ 2147483647 h 337"/>
              <a:gd name="T4" fmla="*/ 2147483647 w 327"/>
              <a:gd name="T5" fmla="*/ 2147483647 h 337"/>
              <a:gd name="T6" fmla="*/ 2147483647 w 327"/>
              <a:gd name="T7" fmla="*/ 2147483647 h 337"/>
              <a:gd name="T8" fmla="*/ 0 60000 65536"/>
              <a:gd name="T9" fmla="*/ 0 60000 65536"/>
              <a:gd name="T10" fmla="*/ 0 60000 65536"/>
              <a:gd name="T11" fmla="*/ 0 60000 65536"/>
              <a:gd name="T12" fmla="*/ 0 w 327"/>
              <a:gd name="T13" fmla="*/ 0 h 337"/>
              <a:gd name="T14" fmla="*/ 327 w 327"/>
              <a:gd name="T15" fmla="*/ 337 h 337"/>
            </a:gdLst>
            <a:ahLst/>
            <a:cxnLst>
              <a:cxn ang="T8">
                <a:pos x="T0" y="T1"/>
              </a:cxn>
              <a:cxn ang="T9">
                <a:pos x="T2" y="T3"/>
              </a:cxn>
              <a:cxn ang="T10">
                <a:pos x="T4" y="T5"/>
              </a:cxn>
              <a:cxn ang="T11">
                <a:pos x="T6" y="T7"/>
              </a:cxn>
            </a:cxnLst>
            <a:rect l="T12" t="T13" r="T14" b="T15"/>
            <a:pathLst>
              <a:path w="327" h="337">
                <a:moveTo>
                  <a:pt x="0" y="0"/>
                </a:moveTo>
                <a:lnTo>
                  <a:pt x="98" y="80"/>
                </a:lnTo>
                <a:lnTo>
                  <a:pt x="191" y="168"/>
                </a:lnTo>
                <a:lnTo>
                  <a:pt x="326" y="336"/>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7" name="Line 4"/>
          <p:cNvSpPr>
            <a:spLocks noChangeShapeType="1"/>
          </p:cNvSpPr>
          <p:nvPr/>
        </p:nvSpPr>
        <p:spPr bwMode="auto">
          <a:xfrm>
            <a:off x="4692650" y="5353050"/>
            <a:ext cx="877887" cy="1588"/>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8" name="Freeform 5"/>
          <p:cNvSpPr>
            <a:spLocks/>
          </p:cNvSpPr>
          <p:nvPr/>
        </p:nvSpPr>
        <p:spPr bwMode="auto">
          <a:xfrm>
            <a:off x="2660650" y="1598613"/>
            <a:ext cx="544512" cy="498475"/>
          </a:xfrm>
          <a:custGeom>
            <a:avLst/>
            <a:gdLst>
              <a:gd name="T0" fmla="*/ 0 w 343"/>
              <a:gd name="T1" fmla="*/ 0 h 314"/>
              <a:gd name="T2" fmla="*/ 2147483647 w 343"/>
              <a:gd name="T3" fmla="*/ 2147483647 h 314"/>
              <a:gd name="T4" fmla="*/ 2147483647 w 343"/>
              <a:gd name="T5" fmla="*/ 2147483647 h 314"/>
              <a:gd name="T6" fmla="*/ 2147483647 w 343"/>
              <a:gd name="T7" fmla="*/ 2147483647 h 314"/>
              <a:gd name="T8" fmla="*/ 0 60000 65536"/>
              <a:gd name="T9" fmla="*/ 0 60000 65536"/>
              <a:gd name="T10" fmla="*/ 0 60000 65536"/>
              <a:gd name="T11" fmla="*/ 0 60000 65536"/>
              <a:gd name="T12" fmla="*/ 0 w 343"/>
              <a:gd name="T13" fmla="*/ 0 h 314"/>
              <a:gd name="T14" fmla="*/ 343 w 343"/>
              <a:gd name="T15" fmla="*/ 314 h 314"/>
            </a:gdLst>
            <a:ahLst/>
            <a:cxnLst>
              <a:cxn ang="T8">
                <a:pos x="T0" y="T1"/>
              </a:cxn>
              <a:cxn ang="T9">
                <a:pos x="T2" y="T3"/>
              </a:cxn>
              <a:cxn ang="T10">
                <a:pos x="T4" y="T5"/>
              </a:cxn>
              <a:cxn ang="T11">
                <a:pos x="T6" y="T7"/>
              </a:cxn>
            </a:cxnLst>
            <a:rect l="T12" t="T13" r="T14" b="T15"/>
            <a:pathLst>
              <a:path w="343" h="314">
                <a:moveTo>
                  <a:pt x="0" y="0"/>
                </a:moveTo>
                <a:lnTo>
                  <a:pt x="98" y="67"/>
                </a:lnTo>
                <a:lnTo>
                  <a:pt x="184" y="145"/>
                </a:lnTo>
                <a:lnTo>
                  <a:pt x="342" y="313"/>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9" name="Freeform 6"/>
          <p:cNvSpPr>
            <a:spLocks/>
          </p:cNvSpPr>
          <p:nvPr/>
        </p:nvSpPr>
        <p:spPr bwMode="auto">
          <a:xfrm>
            <a:off x="2917825" y="1697038"/>
            <a:ext cx="454025" cy="390525"/>
          </a:xfrm>
          <a:custGeom>
            <a:avLst/>
            <a:gdLst>
              <a:gd name="T0" fmla="*/ 0 w 286"/>
              <a:gd name="T1" fmla="*/ 0 h 246"/>
              <a:gd name="T2" fmla="*/ 2147483647 w 286"/>
              <a:gd name="T3" fmla="*/ 2147483647 h 246"/>
              <a:gd name="T4" fmla="*/ 2147483647 w 286"/>
              <a:gd name="T5" fmla="*/ 2147483647 h 246"/>
              <a:gd name="T6" fmla="*/ 2147483647 w 286"/>
              <a:gd name="T7" fmla="*/ 2147483647 h 246"/>
              <a:gd name="T8" fmla="*/ 0 60000 65536"/>
              <a:gd name="T9" fmla="*/ 0 60000 65536"/>
              <a:gd name="T10" fmla="*/ 0 60000 65536"/>
              <a:gd name="T11" fmla="*/ 0 60000 65536"/>
              <a:gd name="T12" fmla="*/ 0 w 286"/>
              <a:gd name="T13" fmla="*/ 0 h 246"/>
              <a:gd name="T14" fmla="*/ 286 w 286"/>
              <a:gd name="T15" fmla="*/ 246 h 246"/>
            </a:gdLst>
            <a:ahLst/>
            <a:cxnLst>
              <a:cxn ang="T8">
                <a:pos x="T0" y="T1"/>
              </a:cxn>
              <a:cxn ang="T9">
                <a:pos x="T2" y="T3"/>
              </a:cxn>
              <a:cxn ang="T10">
                <a:pos x="T4" y="T5"/>
              </a:cxn>
              <a:cxn ang="T11">
                <a:pos x="T6" y="T7"/>
              </a:cxn>
            </a:cxnLst>
            <a:rect l="T12" t="T13" r="T14" b="T15"/>
            <a:pathLst>
              <a:path w="286" h="246">
                <a:moveTo>
                  <a:pt x="0" y="0"/>
                </a:moveTo>
                <a:lnTo>
                  <a:pt x="98" y="66"/>
                </a:lnTo>
                <a:lnTo>
                  <a:pt x="186" y="145"/>
                </a:lnTo>
                <a:lnTo>
                  <a:pt x="285" y="245"/>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0" name="Freeform 7"/>
          <p:cNvSpPr>
            <a:spLocks/>
          </p:cNvSpPr>
          <p:nvPr/>
        </p:nvSpPr>
        <p:spPr bwMode="auto">
          <a:xfrm>
            <a:off x="7165975" y="1743075"/>
            <a:ext cx="850900" cy="544513"/>
          </a:xfrm>
          <a:custGeom>
            <a:avLst/>
            <a:gdLst>
              <a:gd name="T0" fmla="*/ 0 w 536"/>
              <a:gd name="T1" fmla="*/ 0 h 343"/>
              <a:gd name="T2" fmla="*/ 2147483647 w 536"/>
              <a:gd name="T3" fmla="*/ 2147483647 h 343"/>
              <a:gd name="T4" fmla="*/ 2147483647 w 536"/>
              <a:gd name="T5" fmla="*/ 2147483647 h 343"/>
              <a:gd name="T6" fmla="*/ 2147483647 w 536"/>
              <a:gd name="T7" fmla="*/ 2147483647 h 343"/>
              <a:gd name="T8" fmla="*/ 0 60000 65536"/>
              <a:gd name="T9" fmla="*/ 0 60000 65536"/>
              <a:gd name="T10" fmla="*/ 0 60000 65536"/>
              <a:gd name="T11" fmla="*/ 0 60000 65536"/>
              <a:gd name="T12" fmla="*/ 0 w 536"/>
              <a:gd name="T13" fmla="*/ 0 h 343"/>
              <a:gd name="T14" fmla="*/ 536 w 536"/>
              <a:gd name="T15" fmla="*/ 343 h 343"/>
            </a:gdLst>
            <a:ahLst/>
            <a:cxnLst>
              <a:cxn ang="T8">
                <a:pos x="T0" y="T1"/>
              </a:cxn>
              <a:cxn ang="T9">
                <a:pos x="T2" y="T3"/>
              </a:cxn>
              <a:cxn ang="T10">
                <a:pos x="T4" y="T5"/>
              </a:cxn>
              <a:cxn ang="T11">
                <a:pos x="T6" y="T7"/>
              </a:cxn>
            </a:cxnLst>
            <a:rect l="T12" t="T13" r="T14" b="T15"/>
            <a:pathLst>
              <a:path w="536" h="343">
                <a:moveTo>
                  <a:pt x="0" y="0"/>
                </a:moveTo>
                <a:lnTo>
                  <a:pt x="174" y="97"/>
                </a:lnTo>
                <a:lnTo>
                  <a:pt x="354" y="214"/>
                </a:lnTo>
                <a:lnTo>
                  <a:pt x="535" y="342"/>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1" name="Line 8"/>
          <p:cNvSpPr>
            <a:spLocks noChangeShapeType="1"/>
          </p:cNvSpPr>
          <p:nvPr/>
        </p:nvSpPr>
        <p:spPr bwMode="auto">
          <a:xfrm>
            <a:off x="4186237" y="2046288"/>
            <a:ext cx="3744913"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12" name="Line 9"/>
          <p:cNvSpPr>
            <a:spLocks noChangeShapeType="1"/>
          </p:cNvSpPr>
          <p:nvPr/>
        </p:nvSpPr>
        <p:spPr bwMode="auto">
          <a:xfrm>
            <a:off x="4186237" y="2241550"/>
            <a:ext cx="4032250" cy="1588"/>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13" name="Line 10"/>
          <p:cNvSpPr>
            <a:spLocks noChangeShapeType="1"/>
          </p:cNvSpPr>
          <p:nvPr/>
        </p:nvSpPr>
        <p:spPr bwMode="auto">
          <a:xfrm>
            <a:off x="3998912" y="2487613"/>
            <a:ext cx="4278313"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14" name="Freeform 11"/>
          <p:cNvSpPr>
            <a:spLocks/>
          </p:cNvSpPr>
          <p:nvPr/>
        </p:nvSpPr>
        <p:spPr bwMode="auto">
          <a:xfrm>
            <a:off x="3198812" y="3265488"/>
            <a:ext cx="419100" cy="2251075"/>
          </a:xfrm>
          <a:custGeom>
            <a:avLst/>
            <a:gdLst>
              <a:gd name="T0" fmla="*/ 2147483647 w 264"/>
              <a:gd name="T1" fmla="*/ 0 h 1418"/>
              <a:gd name="T2" fmla="*/ 2147483647 w 264"/>
              <a:gd name="T3" fmla="*/ 2147483647 h 1418"/>
              <a:gd name="T4" fmla="*/ 2147483647 w 264"/>
              <a:gd name="T5" fmla="*/ 2147483647 h 1418"/>
              <a:gd name="T6" fmla="*/ 2147483647 w 264"/>
              <a:gd name="T7" fmla="*/ 2147483647 h 1418"/>
              <a:gd name="T8" fmla="*/ 2147483647 w 264"/>
              <a:gd name="T9" fmla="*/ 2147483647 h 1418"/>
              <a:gd name="T10" fmla="*/ 2147483647 w 264"/>
              <a:gd name="T11" fmla="*/ 2147483647 h 1418"/>
              <a:gd name="T12" fmla="*/ 2147483647 w 264"/>
              <a:gd name="T13" fmla="*/ 2147483647 h 1418"/>
              <a:gd name="T14" fmla="*/ 2147483647 w 264"/>
              <a:gd name="T15" fmla="*/ 2147483647 h 1418"/>
              <a:gd name="T16" fmla="*/ 2147483647 w 264"/>
              <a:gd name="T17" fmla="*/ 2147483647 h 1418"/>
              <a:gd name="T18" fmla="*/ 2147483647 w 264"/>
              <a:gd name="T19" fmla="*/ 2147483647 h 1418"/>
              <a:gd name="T20" fmla="*/ 0 w 264"/>
              <a:gd name="T21" fmla="*/ 2147483647 h 1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4"/>
              <a:gd name="T34" fmla="*/ 0 h 1418"/>
              <a:gd name="T35" fmla="*/ 264 w 264"/>
              <a:gd name="T36" fmla="*/ 1418 h 1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4" h="1418">
                <a:moveTo>
                  <a:pt x="263" y="0"/>
                </a:moveTo>
                <a:lnTo>
                  <a:pt x="263" y="138"/>
                </a:lnTo>
                <a:lnTo>
                  <a:pt x="251" y="295"/>
                </a:lnTo>
                <a:lnTo>
                  <a:pt x="224" y="448"/>
                </a:lnTo>
                <a:lnTo>
                  <a:pt x="197" y="626"/>
                </a:lnTo>
                <a:lnTo>
                  <a:pt x="170" y="771"/>
                </a:lnTo>
                <a:lnTo>
                  <a:pt x="142" y="940"/>
                </a:lnTo>
                <a:lnTo>
                  <a:pt x="115" y="1080"/>
                </a:lnTo>
                <a:lnTo>
                  <a:pt x="76" y="1208"/>
                </a:lnTo>
                <a:lnTo>
                  <a:pt x="44" y="1303"/>
                </a:lnTo>
                <a:lnTo>
                  <a:pt x="0" y="1417"/>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5" name="Line 12"/>
          <p:cNvSpPr>
            <a:spLocks noChangeShapeType="1"/>
          </p:cNvSpPr>
          <p:nvPr/>
        </p:nvSpPr>
        <p:spPr bwMode="auto">
          <a:xfrm>
            <a:off x="3843337" y="2747963"/>
            <a:ext cx="4745038"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16" name="Line 13"/>
          <p:cNvSpPr>
            <a:spLocks noChangeShapeType="1"/>
          </p:cNvSpPr>
          <p:nvPr/>
        </p:nvSpPr>
        <p:spPr bwMode="auto">
          <a:xfrm>
            <a:off x="3719512" y="2995613"/>
            <a:ext cx="5129213"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17" name="Line 14"/>
          <p:cNvSpPr>
            <a:spLocks noChangeShapeType="1"/>
          </p:cNvSpPr>
          <p:nvPr/>
        </p:nvSpPr>
        <p:spPr bwMode="auto">
          <a:xfrm>
            <a:off x="85725" y="3733800"/>
            <a:ext cx="8963025" cy="1588"/>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18" name="Freeform 15"/>
          <p:cNvSpPr>
            <a:spLocks/>
          </p:cNvSpPr>
          <p:nvPr/>
        </p:nvSpPr>
        <p:spPr bwMode="auto">
          <a:xfrm>
            <a:off x="579437" y="1560513"/>
            <a:ext cx="1171575" cy="3911600"/>
          </a:xfrm>
          <a:custGeom>
            <a:avLst/>
            <a:gdLst>
              <a:gd name="T0" fmla="*/ 2147483647 w 738"/>
              <a:gd name="T1" fmla="*/ 0 h 2464"/>
              <a:gd name="T2" fmla="*/ 2147483647 w 738"/>
              <a:gd name="T3" fmla="*/ 2147483647 h 2464"/>
              <a:gd name="T4" fmla="*/ 2147483647 w 738"/>
              <a:gd name="T5" fmla="*/ 2147483647 h 2464"/>
              <a:gd name="T6" fmla="*/ 2147483647 w 738"/>
              <a:gd name="T7" fmla="*/ 2147483647 h 2464"/>
              <a:gd name="T8" fmla="*/ 2147483647 w 738"/>
              <a:gd name="T9" fmla="*/ 2147483647 h 2464"/>
              <a:gd name="T10" fmla="*/ 2147483647 w 738"/>
              <a:gd name="T11" fmla="*/ 2147483647 h 2464"/>
              <a:gd name="T12" fmla="*/ 2147483647 w 738"/>
              <a:gd name="T13" fmla="*/ 2147483647 h 2464"/>
              <a:gd name="T14" fmla="*/ 2147483647 w 738"/>
              <a:gd name="T15" fmla="*/ 2147483647 h 2464"/>
              <a:gd name="T16" fmla="*/ 2147483647 w 738"/>
              <a:gd name="T17" fmla="*/ 2147483647 h 2464"/>
              <a:gd name="T18" fmla="*/ 0 w 738"/>
              <a:gd name="T19" fmla="*/ 2147483647 h 2464"/>
              <a:gd name="T20" fmla="*/ 0 w 738"/>
              <a:gd name="T21" fmla="*/ 2147483647 h 2464"/>
              <a:gd name="T22" fmla="*/ 0 w 738"/>
              <a:gd name="T23" fmla="*/ 2147483647 h 2464"/>
              <a:gd name="T24" fmla="*/ 2147483647 w 738"/>
              <a:gd name="T25" fmla="*/ 2147483647 h 2464"/>
              <a:gd name="T26" fmla="*/ 0 w 738"/>
              <a:gd name="T27" fmla="*/ 2147483647 h 2464"/>
              <a:gd name="T28" fmla="*/ 0 w 738"/>
              <a:gd name="T29" fmla="*/ 2147483647 h 2464"/>
              <a:gd name="T30" fmla="*/ 2147483647 w 738"/>
              <a:gd name="T31" fmla="*/ 2147483647 h 2464"/>
              <a:gd name="T32" fmla="*/ 2147483647 w 738"/>
              <a:gd name="T33" fmla="*/ 2147483647 h 24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8"/>
              <a:gd name="T52" fmla="*/ 0 h 2464"/>
              <a:gd name="T53" fmla="*/ 738 w 738"/>
              <a:gd name="T54" fmla="*/ 2464 h 24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8" h="2464">
                <a:moveTo>
                  <a:pt x="737" y="0"/>
                </a:moveTo>
                <a:lnTo>
                  <a:pt x="666" y="40"/>
                </a:lnTo>
                <a:lnTo>
                  <a:pt x="524" y="150"/>
                </a:lnTo>
                <a:lnTo>
                  <a:pt x="392" y="290"/>
                </a:lnTo>
                <a:lnTo>
                  <a:pt x="299" y="430"/>
                </a:lnTo>
                <a:lnTo>
                  <a:pt x="211" y="592"/>
                </a:lnTo>
                <a:lnTo>
                  <a:pt x="123" y="755"/>
                </a:lnTo>
                <a:lnTo>
                  <a:pt x="64" y="905"/>
                </a:lnTo>
                <a:lnTo>
                  <a:pt x="10" y="1074"/>
                </a:lnTo>
                <a:lnTo>
                  <a:pt x="0" y="1213"/>
                </a:lnTo>
                <a:lnTo>
                  <a:pt x="0" y="1370"/>
                </a:lnTo>
                <a:lnTo>
                  <a:pt x="0" y="1520"/>
                </a:lnTo>
                <a:lnTo>
                  <a:pt x="5" y="1693"/>
                </a:lnTo>
                <a:lnTo>
                  <a:pt x="0" y="1853"/>
                </a:lnTo>
                <a:lnTo>
                  <a:pt x="0" y="2021"/>
                </a:lnTo>
                <a:lnTo>
                  <a:pt x="5" y="2375"/>
                </a:lnTo>
                <a:lnTo>
                  <a:pt x="10" y="2463"/>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9" name="Freeform 16"/>
          <p:cNvSpPr>
            <a:spLocks/>
          </p:cNvSpPr>
          <p:nvPr/>
        </p:nvSpPr>
        <p:spPr bwMode="auto">
          <a:xfrm>
            <a:off x="614362" y="1552575"/>
            <a:ext cx="1187450" cy="3954463"/>
          </a:xfrm>
          <a:custGeom>
            <a:avLst/>
            <a:gdLst>
              <a:gd name="T0" fmla="*/ 2147483647 w 748"/>
              <a:gd name="T1" fmla="*/ 0 h 2491"/>
              <a:gd name="T2" fmla="*/ 2147483647 w 748"/>
              <a:gd name="T3" fmla="*/ 2147483647 h 2491"/>
              <a:gd name="T4" fmla="*/ 2147483647 w 748"/>
              <a:gd name="T5" fmla="*/ 2147483647 h 2491"/>
              <a:gd name="T6" fmla="*/ 2147483647 w 748"/>
              <a:gd name="T7" fmla="*/ 2147483647 h 2491"/>
              <a:gd name="T8" fmla="*/ 2147483647 w 748"/>
              <a:gd name="T9" fmla="*/ 2147483647 h 2491"/>
              <a:gd name="T10" fmla="*/ 2147483647 w 748"/>
              <a:gd name="T11" fmla="*/ 2147483647 h 2491"/>
              <a:gd name="T12" fmla="*/ 2147483647 w 748"/>
              <a:gd name="T13" fmla="*/ 2147483647 h 2491"/>
              <a:gd name="T14" fmla="*/ 2147483647 w 748"/>
              <a:gd name="T15" fmla="*/ 2147483647 h 2491"/>
              <a:gd name="T16" fmla="*/ 2147483647 w 748"/>
              <a:gd name="T17" fmla="*/ 2147483647 h 2491"/>
              <a:gd name="T18" fmla="*/ 2147483647 w 748"/>
              <a:gd name="T19" fmla="*/ 2147483647 h 2491"/>
              <a:gd name="T20" fmla="*/ 2147483647 w 748"/>
              <a:gd name="T21" fmla="*/ 2147483647 h 2491"/>
              <a:gd name="T22" fmla="*/ 2147483647 w 748"/>
              <a:gd name="T23" fmla="*/ 2147483647 h 2491"/>
              <a:gd name="T24" fmla="*/ 2147483647 w 748"/>
              <a:gd name="T25" fmla="*/ 2147483647 h 2491"/>
              <a:gd name="T26" fmla="*/ 2147483647 w 748"/>
              <a:gd name="T27" fmla="*/ 2147483647 h 2491"/>
              <a:gd name="T28" fmla="*/ 2147483647 w 748"/>
              <a:gd name="T29" fmla="*/ 2147483647 h 2491"/>
              <a:gd name="T30" fmla="*/ 2147483647 w 748"/>
              <a:gd name="T31" fmla="*/ 2147483647 h 2491"/>
              <a:gd name="T32" fmla="*/ 2147483647 w 748"/>
              <a:gd name="T33" fmla="*/ 2147483647 h 2491"/>
              <a:gd name="T34" fmla="*/ 0 w 748"/>
              <a:gd name="T35" fmla="*/ 2147483647 h 24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8"/>
              <a:gd name="T55" fmla="*/ 0 h 2491"/>
              <a:gd name="T56" fmla="*/ 748 w 748"/>
              <a:gd name="T57" fmla="*/ 2491 h 24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8" h="2491">
                <a:moveTo>
                  <a:pt x="747" y="0"/>
                </a:moveTo>
                <a:lnTo>
                  <a:pt x="671" y="57"/>
                </a:lnTo>
                <a:lnTo>
                  <a:pt x="585" y="155"/>
                </a:lnTo>
                <a:lnTo>
                  <a:pt x="480" y="290"/>
                </a:lnTo>
                <a:lnTo>
                  <a:pt x="392" y="435"/>
                </a:lnTo>
                <a:lnTo>
                  <a:pt x="321" y="580"/>
                </a:lnTo>
                <a:lnTo>
                  <a:pt x="243" y="739"/>
                </a:lnTo>
                <a:lnTo>
                  <a:pt x="184" y="910"/>
                </a:lnTo>
                <a:lnTo>
                  <a:pt x="145" y="1062"/>
                </a:lnTo>
                <a:lnTo>
                  <a:pt x="135" y="1217"/>
                </a:lnTo>
                <a:lnTo>
                  <a:pt x="123" y="1362"/>
                </a:lnTo>
                <a:lnTo>
                  <a:pt x="113" y="1518"/>
                </a:lnTo>
                <a:lnTo>
                  <a:pt x="113" y="1675"/>
                </a:lnTo>
                <a:lnTo>
                  <a:pt x="101" y="1836"/>
                </a:lnTo>
                <a:lnTo>
                  <a:pt x="79" y="2025"/>
                </a:lnTo>
                <a:lnTo>
                  <a:pt x="69" y="2152"/>
                </a:lnTo>
                <a:lnTo>
                  <a:pt x="52" y="2288"/>
                </a:lnTo>
                <a:lnTo>
                  <a:pt x="0" y="2490"/>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20" name="Freeform 17"/>
          <p:cNvSpPr>
            <a:spLocks/>
          </p:cNvSpPr>
          <p:nvPr/>
        </p:nvSpPr>
        <p:spPr bwMode="auto">
          <a:xfrm>
            <a:off x="655637" y="1535113"/>
            <a:ext cx="1241425" cy="3948112"/>
          </a:xfrm>
          <a:custGeom>
            <a:avLst/>
            <a:gdLst>
              <a:gd name="T0" fmla="*/ 2147483647 w 782"/>
              <a:gd name="T1" fmla="*/ 0 h 2487"/>
              <a:gd name="T2" fmla="*/ 2147483647 w 782"/>
              <a:gd name="T3" fmla="*/ 2147483647 h 2487"/>
              <a:gd name="T4" fmla="*/ 2147483647 w 782"/>
              <a:gd name="T5" fmla="*/ 2147483647 h 2487"/>
              <a:gd name="T6" fmla="*/ 2147483647 w 782"/>
              <a:gd name="T7" fmla="*/ 2147483647 h 2487"/>
              <a:gd name="T8" fmla="*/ 2147483647 w 782"/>
              <a:gd name="T9" fmla="*/ 2147483647 h 2487"/>
              <a:gd name="T10" fmla="*/ 2147483647 w 782"/>
              <a:gd name="T11" fmla="*/ 2147483647 h 2487"/>
              <a:gd name="T12" fmla="*/ 2147483647 w 782"/>
              <a:gd name="T13" fmla="*/ 2147483647 h 2487"/>
              <a:gd name="T14" fmla="*/ 2147483647 w 782"/>
              <a:gd name="T15" fmla="*/ 2147483647 h 2487"/>
              <a:gd name="T16" fmla="*/ 2147483647 w 782"/>
              <a:gd name="T17" fmla="*/ 2147483647 h 2487"/>
              <a:gd name="T18" fmla="*/ 2147483647 w 782"/>
              <a:gd name="T19" fmla="*/ 2147483647 h 2487"/>
              <a:gd name="T20" fmla="*/ 2147483647 w 782"/>
              <a:gd name="T21" fmla="*/ 2147483647 h 2487"/>
              <a:gd name="T22" fmla="*/ 2147483647 w 782"/>
              <a:gd name="T23" fmla="*/ 2147483647 h 2487"/>
              <a:gd name="T24" fmla="*/ 2147483647 w 782"/>
              <a:gd name="T25" fmla="*/ 2147483647 h 2487"/>
              <a:gd name="T26" fmla="*/ 2147483647 w 782"/>
              <a:gd name="T27" fmla="*/ 2147483647 h 2487"/>
              <a:gd name="T28" fmla="*/ 2147483647 w 782"/>
              <a:gd name="T29" fmla="*/ 2147483647 h 2487"/>
              <a:gd name="T30" fmla="*/ 2147483647 w 782"/>
              <a:gd name="T31" fmla="*/ 2147483647 h 2487"/>
              <a:gd name="T32" fmla="*/ 2147483647 w 782"/>
              <a:gd name="T33" fmla="*/ 2147483647 h 2487"/>
              <a:gd name="T34" fmla="*/ 2147483647 w 782"/>
              <a:gd name="T35" fmla="*/ 2147483647 h 2487"/>
              <a:gd name="T36" fmla="*/ 0 w 782"/>
              <a:gd name="T37" fmla="*/ 2147483647 h 2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2"/>
              <a:gd name="T58" fmla="*/ 0 h 2487"/>
              <a:gd name="T59" fmla="*/ 782 w 782"/>
              <a:gd name="T60" fmla="*/ 2487 h 2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2" h="2487">
                <a:moveTo>
                  <a:pt x="781" y="0"/>
                </a:moveTo>
                <a:lnTo>
                  <a:pt x="715" y="60"/>
                </a:lnTo>
                <a:lnTo>
                  <a:pt x="656" y="143"/>
                </a:lnTo>
                <a:lnTo>
                  <a:pt x="563" y="283"/>
                </a:lnTo>
                <a:lnTo>
                  <a:pt x="464" y="451"/>
                </a:lnTo>
                <a:lnTo>
                  <a:pt x="415" y="596"/>
                </a:lnTo>
                <a:lnTo>
                  <a:pt x="361" y="760"/>
                </a:lnTo>
                <a:lnTo>
                  <a:pt x="317" y="898"/>
                </a:lnTo>
                <a:lnTo>
                  <a:pt x="290" y="1078"/>
                </a:lnTo>
                <a:lnTo>
                  <a:pt x="278" y="1228"/>
                </a:lnTo>
                <a:lnTo>
                  <a:pt x="261" y="1386"/>
                </a:lnTo>
                <a:lnTo>
                  <a:pt x="240" y="1541"/>
                </a:lnTo>
                <a:lnTo>
                  <a:pt x="213" y="1714"/>
                </a:lnTo>
                <a:lnTo>
                  <a:pt x="191" y="1864"/>
                </a:lnTo>
                <a:lnTo>
                  <a:pt x="164" y="2025"/>
                </a:lnTo>
                <a:lnTo>
                  <a:pt x="137" y="2170"/>
                </a:lnTo>
                <a:lnTo>
                  <a:pt x="110" y="2289"/>
                </a:lnTo>
                <a:lnTo>
                  <a:pt x="59" y="2396"/>
                </a:lnTo>
                <a:lnTo>
                  <a:pt x="0" y="2486"/>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21" name="Freeform 18"/>
          <p:cNvSpPr>
            <a:spLocks/>
          </p:cNvSpPr>
          <p:nvPr/>
        </p:nvSpPr>
        <p:spPr bwMode="auto">
          <a:xfrm>
            <a:off x="671512" y="1535113"/>
            <a:ext cx="1293813" cy="3963987"/>
          </a:xfrm>
          <a:custGeom>
            <a:avLst/>
            <a:gdLst>
              <a:gd name="T0" fmla="*/ 2147483647 w 815"/>
              <a:gd name="T1" fmla="*/ 0 h 2497"/>
              <a:gd name="T2" fmla="*/ 2147483647 w 815"/>
              <a:gd name="T3" fmla="*/ 2147483647 h 2497"/>
              <a:gd name="T4" fmla="*/ 2147483647 w 815"/>
              <a:gd name="T5" fmla="*/ 2147483647 h 2497"/>
              <a:gd name="T6" fmla="*/ 2147483647 w 815"/>
              <a:gd name="T7" fmla="*/ 2147483647 h 2497"/>
              <a:gd name="T8" fmla="*/ 2147483647 w 815"/>
              <a:gd name="T9" fmla="*/ 2147483647 h 2497"/>
              <a:gd name="T10" fmla="*/ 2147483647 w 815"/>
              <a:gd name="T11" fmla="*/ 2147483647 h 2497"/>
              <a:gd name="T12" fmla="*/ 2147483647 w 815"/>
              <a:gd name="T13" fmla="*/ 2147483647 h 2497"/>
              <a:gd name="T14" fmla="*/ 2147483647 w 815"/>
              <a:gd name="T15" fmla="*/ 2147483647 h 2497"/>
              <a:gd name="T16" fmla="*/ 2147483647 w 815"/>
              <a:gd name="T17" fmla="*/ 2147483647 h 2497"/>
              <a:gd name="T18" fmla="*/ 2147483647 w 815"/>
              <a:gd name="T19" fmla="*/ 2147483647 h 2497"/>
              <a:gd name="T20" fmla="*/ 2147483647 w 815"/>
              <a:gd name="T21" fmla="*/ 2147483647 h 2497"/>
              <a:gd name="T22" fmla="*/ 2147483647 w 815"/>
              <a:gd name="T23" fmla="*/ 2147483647 h 2497"/>
              <a:gd name="T24" fmla="*/ 2147483647 w 815"/>
              <a:gd name="T25" fmla="*/ 2147483647 h 2497"/>
              <a:gd name="T26" fmla="*/ 2147483647 w 815"/>
              <a:gd name="T27" fmla="*/ 2147483647 h 2497"/>
              <a:gd name="T28" fmla="*/ 2147483647 w 815"/>
              <a:gd name="T29" fmla="*/ 2147483647 h 2497"/>
              <a:gd name="T30" fmla="*/ 2147483647 w 815"/>
              <a:gd name="T31" fmla="*/ 2147483647 h 2497"/>
              <a:gd name="T32" fmla="*/ 2147483647 w 815"/>
              <a:gd name="T33" fmla="*/ 2147483647 h 2497"/>
              <a:gd name="T34" fmla="*/ 2147483647 w 815"/>
              <a:gd name="T35" fmla="*/ 2147483647 h 2497"/>
              <a:gd name="T36" fmla="*/ 0 w 815"/>
              <a:gd name="T37" fmla="*/ 2147483647 h 24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5"/>
              <a:gd name="T58" fmla="*/ 0 h 2497"/>
              <a:gd name="T59" fmla="*/ 815 w 815"/>
              <a:gd name="T60" fmla="*/ 2497 h 24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5" h="2497">
                <a:moveTo>
                  <a:pt x="814" y="0"/>
                </a:moveTo>
                <a:lnTo>
                  <a:pt x="755" y="83"/>
                </a:lnTo>
                <a:lnTo>
                  <a:pt x="699" y="171"/>
                </a:lnTo>
                <a:lnTo>
                  <a:pt x="630" y="295"/>
                </a:lnTo>
                <a:lnTo>
                  <a:pt x="564" y="446"/>
                </a:lnTo>
                <a:lnTo>
                  <a:pt x="532" y="591"/>
                </a:lnTo>
                <a:lnTo>
                  <a:pt x="488" y="760"/>
                </a:lnTo>
                <a:lnTo>
                  <a:pt x="444" y="921"/>
                </a:lnTo>
                <a:lnTo>
                  <a:pt x="427" y="1090"/>
                </a:lnTo>
                <a:lnTo>
                  <a:pt x="422" y="1223"/>
                </a:lnTo>
                <a:lnTo>
                  <a:pt x="405" y="1380"/>
                </a:lnTo>
                <a:lnTo>
                  <a:pt x="390" y="1541"/>
                </a:lnTo>
                <a:lnTo>
                  <a:pt x="356" y="1698"/>
                </a:lnTo>
                <a:lnTo>
                  <a:pt x="307" y="1864"/>
                </a:lnTo>
                <a:lnTo>
                  <a:pt x="274" y="2019"/>
                </a:lnTo>
                <a:lnTo>
                  <a:pt x="220" y="2163"/>
                </a:lnTo>
                <a:lnTo>
                  <a:pt x="166" y="2289"/>
                </a:lnTo>
                <a:lnTo>
                  <a:pt x="88" y="2401"/>
                </a:lnTo>
                <a:lnTo>
                  <a:pt x="0" y="2496"/>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22" name="Freeform 19"/>
          <p:cNvSpPr>
            <a:spLocks/>
          </p:cNvSpPr>
          <p:nvPr/>
        </p:nvSpPr>
        <p:spPr bwMode="auto">
          <a:xfrm>
            <a:off x="730250" y="1527175"/>
            <a:ext cx="1293812" cy="3967163"/>
          </a:xfrm>
          <a:custGeom>
            <a:avLst/>
            <a:gdLst>
              <a:gd name="T0" fmla="*/ 2147483647 w 815"/>
              <a:gd name="T1" fmla="*/ 0 h 2499"/>
              <a:gd name="T2" fmla="*/ 2147483647 w 815"/>
              <a:gd name="T3" fmla="*/ 2147483647 h 2499"/>
              <a:gd name="T4" fmla="*/ 2147483647 w 815"/>
              <a:gd name="T5" fmla="*/ 2147483647 h 2499"/>
              <a:gd name="T6" fmla="*/ 2147483647 w 815"/>
              <a:gd name="T7" fmla="*/ 2147483647 h 2499"/>
              <a:gd name="T8" fmla="*/ 2147483647 w 815"/>
              <a:gd name="T9" fmla="*/ 2147483647 h 2499"/>
              <a:gd name="T10" fmla="*/ 2147483647 w 815"/>
              <a:gd name="T11" fmla="*/ 2147483647 h 2499"/>
              <a:gd name="T12" fmla="*/ 2147483647 w 815"/>
              <a:gd name="T13" fmla="*/ 2147483647 h 2499"/>
              <a:gd name="T14" fmla="*/ 2147483647 w 815"/>
              <a:gd name="T15" fmla="*/ 2147483647 h 2499"/>
              <a:gd name="T16" fmla="*/ 2147483647 w 815"/>
              <a:gd name="T17" fmla="*/ 2147483647 h 2499"/>
              <a:gd name="T18" fmla="*/ 2147483647 w 815"/>
              <a:gd name="T19" fmla="*/ 2147483647 h 2499"/>
              <a:gd name="T20" fmla="*/ 2147483647 w 815"/>
              <a:gd name="T21" fmla="*/ 2147483647 h 2499"/>
              <a:gd name="T22" fmla="*/ 2147483647 w 815"/>
              <a:gd name="T23" fmla="*/ 2147483647 h 2499"/>
              <a:gd name="T24" fmla="*/ 2147483647 w 815"/>
              <a:gd name="T25" fmla="*/ 2147483647 h 2499"/>
              <a:gd name="T26" fmla="*/ 2147483647 w 815"/>
              <a:gd name="T27" fmla="*/ 2147483647 h 2499"/>
              <a:gd name="T28" fmla="*/ 2147483647 w 815"/>
              <a:gd name="T29" fmla="*/ 2147483647 h 2499"/>
              <a:gd name="T30" fmla="*/ 2147483647 w 815"/>
              <a:gd name="T31" fmla="*/ 2147483647 h 2499"/>
              <a:gd name="T32" fmla="*/ 2147483647 w 815"/>
              <a:gd name="T33" fmla="*/ 2147483647 h 2499"/>
              <a:gd name="T34" fmla="*/ 2147483647 w 815"/>
              <a:gd name="T35" fmla="*/ 2147483647 h 2499"/>
              <a:gd name="T36" fmla="*/ 0 w 815"/>
              <a:gd name="T37" fmla="*/ 2147483647 h 24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5"/>
              <a:gd name="T58" fmla="*/ 0 h 2499"/>
              <a:gd name="T59" fmla="*/ 815 w 815"/>
              <a:gd name="T60" fmla="*/ 2499 h 24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5" h="2499">
                <a:moveTo>
                  <a:pt x="814" y="0"/>
                </a:moveTo>
                <a:lnTo>
                  <a:pt x="765" y="79"/>
                </a:lnTo>
                <a:lnTo>
                  <a:pt x="716" y="190"/>
                </a:lnTo>
                <a:lnTo>
                  <a:pt x="672" y="318"/>
                </a:lnTo>
                <a:lnTo>
                  <a:pt x="645" y="453"/>
                </a:lnTo>
                <a:lnTo>
                  <a:pt x="613" y="593"/>
                </a:lnTo>
                <a:lnTo>
                  <a:pt x="591" y="767"/>
                </a:lnTo>
                <a:lnTo>
                  <a:pt x="559" y="928"/>
                </a:lnTo>
                <a:lnTo>
                  <a:pt x="552" y="1085"/>
                </a:lnTo>
                <a:lnTo>
                  <a:pt x="542" y="1235"/>
                </a:lnTo>
                <a:lnTo>
                  <a:pt x="520" y="1380"/>
                </a:lnTo>
                <a:lnTo>
                  <a:pt x="481" y="1543"/>
                </a:lnTo>
                <a:lnTo>
                  <a:pt x="449" y="1688"/>
                </a:lnTo>
                <a:lnTo>
                  <a:pt x="393" y="1871"/>
                </a:lnTo>
                <a:lnTo>
                  <a:pt x="339" y="2037"/>
                </a:lnTo>
                <a:lnTo>
                  <a:pt x="263" y="2177"/>
                </a:lnTo>
                <a:lnTo>
                  <a:pt x="198" y="2291"/>
                </a:lnTo>
                <a:lnTo>
                  <a:pt x="93" y="2408"/>
                </a:lnTo>
                <a:lnTo>
                  <a:pt x="0" y="2498"/>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23" name="Freeform 20"/>
          <p:cNvSpPr>
            <a:spLocks/>
          </p:cNvSpPr>
          <p:nvPr/>
        </p:nvSpPr>
        <p:spPr bwMode="auto">
          <a:xfrm>
            <a:off x="846137" y="1535113"/>
            <a:ext cx="1222375" cy="3948112"/>
          </a:xfrm>
          <a:custGeom>
            <a:avLst/>
            <a:gdLst>
              <a:gd name="T0" fmla="*/ 2147483647 w 770"/>
              <a:gd name="T1" fmla="*/ 0 h 2487"/>
              <a:gd name="T2" fmla="*/ 2147483647 w 770"/>
              <a:gd name="T3" fmla="*/ 2147483647 h 2487"/>
              <a:gd name="T4" fmla="*/ 2147483647 w 770"/>
              <a:gd name="T5" fmla="*/ 2147483647 h 2487"/>
              <a:gd name="T6" fmla="*/ 2147483647 w 770"/>
              <a:gd name="T7" fmla="*/ 2147483647 h 2487"/>
              <a:gd name="T8" fmla="*/ 2147483647 w 770"/>
              <a:gd name="T9" fmla="*/ 2147483647 h 2487"/>
              <a:gd name="T10" fmla="*/ 2147483647 w 770"/>
              <a:gd name="T11" fmla="*/ 2147483647 h 2487"/>
              <a:gd name="T12" fmla="*/ 2147483647 w 770"/>
              <a:gd name="T13" fmla="*/ 2147483647 h 2487"/>
              <a:gd name="T14" fmla="*/ 2147483647 w 770"/>
              <a:gd name="T15" fmla="*/ 2147483647 h 2487"/>
              <a:gd name="T16" fmla="*/ 2147483647 w 770"/>
              <a:gd name="T17" fmla="*/ 2147483647 h 2487"/>
              <a:gd name="T18" fmla="*/ 2147483647 w 770"/>
              <a:gd name="T19" fmla="*/ 2147483647 h 2487"/>
              <a:gd name="T20" fmla="*/ 2147483647 w 770"/>
              <a:gd name="T21" fmla="*/ 2147483647 h 2487"/>
              <a:gd name="T22" fmla="*/ 2147483647 w 770"/>
              <a:gd name="T23" fmla="*/ 2147483647 h 2487"/>
              <a:gd name="T24" fmla="*/ 2147483647 w 770"/>
              <a:gd name="T25" fmla="*/ 2147483647 h 2487"/>
              <a:gd name="T26" fmla="*/ 2147483647 w 770"/>
              <a:gd name="T27" fmla="*/ 2147483647 h 2487"/>
              <a:gd name="T28" fmla="*/ 2147483647 w 770"/>
              <a:gd name="T29" fmla="*/ 2147483647 h 2487"/>
              <a:gd name="T30" fmla="*/ 2147483647 w 770"/>
              <a:gd name="T31" fmla="*/ 2147483647 h 2487"/>
              <a:gd name="T32" fmla="*/ 2147483647 w 770"/>
              <a:gd name="T33" fmla="*/ 2147483647 h 2487"/>
              <a:gd name="T34" fmla="*/ 2147483647 w 770"/>
              <a:gd name="T35" fmla="*/ 2147483647 h 2487"/>
              <a:gd name="T36" fmla="*/ 0 w 770"/>
              <a:gd name="T37" fmla="*/ 2147483647 h 2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0"/>
              <a:gd name="T58" fmla="*/ 0 h 2487"/>
              <a:gd name="T59" fmla="*/ 770 w 770"/>
              <a:gd name="T60" fmla="*/ 2487 h 2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0" h="2487">
                <a:moveTo>
                  <a:pt x="769" y="0"/>
                </a:moveTo>
                <a:lnTo>
                  <a:pt x="754" y="73"/>
                </a:lnTo>
                <a:lnTo>
                  <a:pt x="732" y="183"/>
                </a:lnTo>
                <a:lnTo>
                  <a:pt x="698" y="323"/>
                </a:lnTo>
                <a:lnTo>
                  <a:pt x="676" y="446"/>
                </a:lnTo>
                <a:lnTo>
                  <a:pt x="654" y="568"/>
                </a:lnTo>
                <a:lnTo>
                  <a:pt x="644" y="765"/>
                </a:lnTo>
                <a:lnTo>
                  <a:pt x="632" y="916"/>
                </a:lnTo>
                <a:lnTo>
                  <a:pt x="627" y="1068"/>
                </a:lnTo>
                <a:lnTo>
                  <a:pt x="610" y="1228"/>
                </a:lnTo>
                <a:lnTo>
                  <a:pt x="589" y="1373"/>
                </a:lnTo>
                <a:lnTo>
                  <a:pt x="568" y="1541"/>
                </a:lnTo>
                <a:lnTo>
                  <a:pt x="514" y="1714"/>
                </a:lnTo>
                <a:lnTo>
                  <a:pt x="449" y="1876"/>
                </a:lnTo>
                <a:lnTo>
                  <a:pt x="366" y="2047"/>
                </a:lnTo>
                <a:lnTo>
                  <a:pt x="290" y="2175"/>
                </a:lnTo>
                <a:lnTo>
                  <a:pt x="192" y="2289"/>
                </a:lnTo>
                <a:lnTo>
                  <a:pt x="115" y="2375"/>
                </a:lnTo>
                <a:lnTo>
                  <a:pt x="0" y="2486"/>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24" name="Line 21"/>
          <p:cNvSpPr>
            <a:spLocks noChangeShapeType="1"/>
          </p:cNvSpPr>
          <p:nvPr/>
        </p:nvSpPr>
        <p:spPr bwMode="auto">
          <a:xfrm flipV="1">
            <a:off x="2114550" y="1531938"/>
            <a:ext cx="0" cy="2206625"/>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25" name="Line 22"/>
          <p:cNvSpPr>
            <a:spLocks noChangeShapeType="1"/>
          </p:cNvSpPr>
          <p:nvPr/>
        </p:nvSpPr>
        <p:spPr bwMode="auto">
          <a:xfrm>
            <a:off x="109537" y="3244850"/>
            <a:ext cx="8904288" cy="1588"/>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26" name="Line 23"/>
          <p:cNvSpPr>
            <a:spLocks noChangeShapeType="1"/>
          </p:cNvSpPr>
          <p:nvPr/>
        </p:nvSpPr>
        <p:spPr bwMode="auto">
          <a:xfrm>
            <a:off x="85725" y="3492500"/>
            <a:ext cx="8982075" cy="1588"/>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27" name="Line 24"/>
          <p:cNvSpPr>
            <a:spLocks noChangeShapeType="1"/>
          </p:cNvSpPr>
          <p:nvPr/>
        </p:nvSpPr>
        <p:spPr bwMode="auto">
          <a:xfrm>
            <a:off x="136525" y="3979863"/>
            <a:ext cx="1924050"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28" name="Line 25"/>
          <p:cNvSpPr>
            <a:spLocks noChangeShapeType="1"/>
          </p:cNvSpPr>
          <p:nvPr/>
        </p:nvSpPr>
        <p:spPr bwMode="auto">
          <a:xfrm>
            <a:off x="2165350" y="3979863"/>
            <a:ext cx="1884362"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29" name="Line 26"/>
          <p:cNvSpPr>
            <a:spLocks noChangeShapeType="1"/>
          </p:cNvSpPr>
          <p:nvPr/>
        </p:nvSpPr>
        <p:spPr bwMode="auto">
          <a:xfrm>
            <a:off x="715962" y="2241550"/>
            <a:ext cx="2414588" cy="1588"/>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30" name="Line 27"/>
          <p:cNvSpPr>
            <a:spLocks noChangeShapeType="1"/>
          </p:cNvSpPr>
          <p:nvPr/>
        </p:nvSpPr>
        <p:spPr bwMode="auto">
          <a:xfrm>
            <a:off x="536575" y="2487613"/>
            <a:ext cx="2768600"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31" name="Line 28"/>
          <p:cNvSpPr>
            <a:spLocks noChangeShapeType="1"/>
          </p:cNvSpPr>
          <p:nvPr/>
        </p:nvSpPr>
        <p:spPr bwMode="auto">
          <a:xfrm>
            <a:off x="338137" y="2747963"/>
            <a:ext cx="3079750"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32" name="Line 29"/>
          <p:cNvSpPr>
            <a:spLocks noChangeShapeType="1"/>
          </p:cNvSpPr>
          <p:nvPr/>
        </p:nvSpPr>
        <p:spPr bwMode="auto">
          <a:xfrm>
            <a:off x="198437" y="2995613"/>
            <a:ext cx="3341688"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33" name="Line 30"/>
          <p:cNvSpPr>
            <a:spLocks noChangeShapeType="1"/>
          </p:cNvSpPr>
          <p:nvPr/>
        </p:nvSpPr>
        <p:spPr bwMode="auto">
          <a:xfrm>
            <a:off x="152400" y="4237038"/>
            <a:ext cx="1797050"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34" name="Line 31"/>
          <p:cNvSpPr>
            <a:spLocks noChangeShapeType="1"/>
          </p:cNvSpPr>
          <p:nvPr/>
        </p:nvSpPr>
        <p:spPr bwMode="auto">
          <a:xfrm>
            <a:off x="179387" y="4511675"/>
            <a:ext cx="1641475" cy="1588"/>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35" name="Line 32"/>
          <p:cNvSpPr>
            <a:spLocks noChangeShapeType="1"/>
          </p:cNvSpPr>
          <p:nvPr/>
        </p:nvSpPr>
        <p:spPr bwMode="auto">
          <a:xfrm>
            <a:off x="222250" y="4760913"/>
            <a:ext cx="1460500"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36" name="Line 33"/>
          <p:cNvSpPr>
            <a:spLocks noChangeShapeType="1"/>
          </p:cNvSpPr>
          <p:nvPr/>
        </p:nvSpPr>
        <p:spPr bwMode="auto">
          <a:xfrm>
            <a:off x="2216150" y="4237038"/>
            <a:ext cx="1793875"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37" name="Line 34"/>
          <p:cNvSpPr>
            <a:spLocks noChangeShapeType="1"/>
          </p:cNvSpPr>
          <p:nvPr/>
        </p:nvSpPr>
        <p:spPr bwMode="auto">
          <a:xfrm>
            <a:off x="2293937" y="4511675"/>
            <a:ext cx="1592263" cy="1588"/>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38" name="Line 35"/>
          <p:cNvSpPr>
            <a:spLocks noChangeShapeType="1"/>
          </p:cNvSpPr>
          <p:nvPr/>
        </p:nvSpPr>
        <p:spPr bwMode="auto">
          <a:xfrm>
            <a:off x="2378075" y="4760913"/>
            <a:ext cx="1422400"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39" name="Line 36"/>
          <p:cNvSpPr>
            <a:spLocks noChangeShapeType="1"/>
          </p:cNvSpPr>
          <p:nvPr/>
        </p:nvSpPr>
        <p:spPr bwMode="auto">
          <a:xfrm>
            <a:off x="1238250" y="1804988"/>
            <a:ext cx="1903412"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40" name="Line 37"/>
          <p:cNvSpPr>
            <a:spLocks noChangeShapeType="1"/>
          </p:cNvSpPr>
          <p:nvPr/>
        </p:nvSpPr>
        <p:spPr bwMode="auto">
          <a:xfrm>
            <a:off x="942975" y="2046288"/>
            <a:ext cx="2459037"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41" name="Line 38"/>
          <p:cNvSpPr>
            <a:spLocks noChangeShapeType="1"/>
          </p:cNvSpPr>
          <p:nvPr/>
        </p:nvSpPr>
        <p:spPr bwMode="auto">
          <a:xfrm>
            <a:off x="1490662" y="1643063"/>
            <a:ext cx="1339850"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42" name="Freeform 39"/>
          <p:cNvSpPr>
            <a:spLocks/>
          </p:cNvSpPr>
          <p:nvPr/>
        </p:nvSpPr>
        <p:spPr bwMode="auto">
          <a:xfrm>
            <a:off x="7535862" y="1870075"/>
            <a:ext cx="706438" cy="427038"/>
          </a:xfrm>
          <a:custGeom>
            <a:avLst/>
            <a:gdLst>
              <a:gd name="T0" fmla="*/ 0 w 445"/>
              <a:gd name="T1" fmla="*/ 0 h 269"/>
              <a:gd name="T2" fmla="*/ 2147483647 w 445"/>
              <a:gd name="T3" fmla="*/ 2147483647 h 269"/>
              <a:gd name="T4" fmla="*/ 2147483647 w 445"/>
              <a:gd name="T5" fmla="*/ 2147483647 h 269"/>
              <a:gd name="T6" fmla="*/ 0 60000 65536"/>
              <a:gd name="T7" fmla="*/ 0 60000 65536"/>
              <a:gd name="T8" fmla="*/ 0 60000 65536"/>
              <a:gd name="T9" fmla="*/ 0 w 445"/>
              <a:gd name="T10" fmla="*/ 0 h 269"/>
              <a:gd name="T11" fmla="*/ 445 w 445"/>
              <a:gd name="T12" fmla="*/ 269 h 269"/>
            </a:gdLst>
            <a:ahLst/>
            <a:cxnLst>
              <a:cxn ang="T6">
                <a:pos x="T0" y="T1"/>
              </a:cxn>
              <a:cxn ang="T7">
                <a:pos x="T2" y="T3"/>
              </a:cxn>
              <a:cxn ang="T8">
                <a:pos x="T4" y="T5"/>
              </a:cxn>
            </a:cxnLst>
            <a:rect l="T9" t="T10" r="T11" b="T12"/>
            <a:pathLst>
              <a:path w="445" h="269">
                <a:moveTo>
                  <a:pt x="0" y="0"/>
                </a:moveTo>
                <a:lnTo>
                  <a:pt x="203" y="118"/>
                </a:lnTo>
                <a:lnTo>
                  <a:pt x="444" y="268"/>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43" name="Line 40"/>
          <p:cNvSpPr>
            <a:spLocks noChangeShapeType="1"/>
          </p:cNvSpPr>
          <p:nvPr/>
        </p:nvSpPr>
        <p:spPr bwMode="auto">
          <a:xfrm>
            <a:off x="4422775" y="1804988"/>
            <a:ext cx="2927350"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44" name="Freeform 41"/>
          <p:cNvSpPr>
            <a:spLocks/>
          </p:cNvSpPr>
          <p:nvPr/>
        </p:nvSpPr>
        <p:spPr bwMode="auto">
          <a:xfrm>
            <a:off x="4292600" y="1601788"/>
            <a:ext cx="495300" cy="496887"/>
          </a:xfrm>
          <a:custGeom>
            <a:avLst/>
            <a:gdLst>
              <a:gd name="T0" fmla="*/ 2147483647 w 312"/>
              <a:gd name="T1" fmla="*/ 0 h 313"/>
              <a:gd name="T2" fmla="*/ 2147483647 w 312"/>
              <a:gd name="T3" fmla="*/ 2147483647 h 313"/>
              <a:gd name="T4" fmla="*/ 2147483647 w 312"/>
              <a:gd name="T5" fmla="*/ 2147483647 h 313"/>
              <a:gd name="T6" fmla="*/ 0 w 312"/>
              <a:gd name="T7" fmla="*/ 2147483647 h 313"/>
              <a:gd name="T8" fmla="*/ 0 60000 65536"/>
              <a:gd name="T9" fmla="*/ 0 60000 65536"/>
              <a:gd name="T10" fmla="*/ 0 60000 65536"/>
              <a:gd name="T11" fmla="*/ 0 60000 65536"/>
              <a:gd name="T12" fmla="*/ 0 w 312"/>
              <a:gd name="T13" fmla="*/ 0 h 313"/>
              <a:gd name="T14" fmla="*/ 312 w 312"/>
              <a:gd name="T15" fmla="*/ 313 h 313"/>
            </a:gdLst>
            <a:ahLst/>
            <a:cxnLst>
              <a:cxn ang="T8">
                <a:pos x="T0" y="T1"/>
              </a:cxn>
              <a:cxn ang="T9">
                <a:pos x="T2" y="T3"/>
              </a:cxn>
              <a:cxn ang="T10">
                <a:pos x="T4" y="T5"/>
              </a:cxn>
              <a:cxn ang="T11">
                <a:pos x="T6" y="T7"/>
              </a:cxn>
            </a:cxnLst>
            <a:rect l="T12" t="T13" r="T14" b="T15"/>
            <a:pathLst>
              <a:path w="312" h="313">
                <a:moveTo>
                  <a:pt x="311" y="0"/>
                </a:moveTo>
                <a:lnTo>
                  <a:pt x="174" y="117"/>
                </a:lnTo>
                <a:lnTo>
                  <a:pt x="76" y="222"/>
                </a:lnTo>
                <a:lnTo>
                  <a:pt x="0" y="312"/>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45" name="Freeform 42"/>
          <p:cNvSpPr>
            <a:spLocks/>
          </p:cNvSpPr>
          <p:nvPr/>
        </p:nvSpPr>
        <p:spPr bwMode="auto">
          <a:xfrm>
            <a:off x="6578600" y="1598613"/>
            <a:ext cx="1738312" cy="3867150"/>
          </a:xfrm>
          <a:custGeom>
            <a:avLst/>
            <a:gdLst>
              <a:gd name="T0" fmla="*/ 0 w 1095"/>
              <a:gd name="T1" fmla="*/ 0 h 2436"/>
              <a:gd name="T2" fmla="*/ 2147483647 w 1095"/>
              <a:gd name="T3" fmla="*/ 2147483647 h 2436"/>
              <a:gd name="T4" fmla="*/ 2147483647 w 1095"/>
              <a:gd name="T5" fmla="*/ 2147483647 h 2436"/>
              <a:gd name="T6" fmla="*/ 2147483647 w 1095"/>
              <a:gd name="T7" fmla="*/ 2147483647 h 2436"/>
              <a:gd name="T8" fmla="*/ 2147483647 w 1095"/>
              <a:gd name="T9" fmla="*/ 2147483647 h 2436"/>
              <a:gd name="T10" fmla="*/ 2147483647 w 1095"/>
              <a:gd name="T11" fmla="*/ 2147483647 h 2436"/>
              <a:gd name="T12" fmla="*/ 2147483647 w 1095"/>
              <a:gd name="T13" fmla="*/ 2147483647 h 2436"/>
              <a:gd name="T14" fmla="*/ 2147483647 w 1095"/>
              <a:gd name="T15" fmla="*/ 2147483647 h 2436"/>
              <a:gd name="T16" fmla="*/ 2147483647 w 1095"/>
              <a:gd name="T17" fmla="*/ 2147483647 h 2436"/>
              <a:gd name="T18" fmla="*/ 2147483647 w 1095"/>
              <a:gd name="T19" fmla="*/ 2147483647 h 2436"/>
              <a:gd name="T20" fmla="*/ 2147483647 w 1095"/>
              <a:gd name="T21" fmla="*/ 2147483647 h 2436"/>
              <a:gd name="T22" fmla="*/ 2147483647 w 1095"/>
              <a:gd name="T23" fmla="*/ 2147483647 h 2436"/>
              <a:gd name="T24" fmla="*/ 2147483647 w 1095"/>
              <a:gd name="T25" fmla="*/ 2147483647 h 2436"/>
              <a:gd name="T26" fmla="*/ 2147483647 w 1095"/>
              <a:gd name="T27" fmla="*/ 2147483647 h 2436"/>
              <a:gd name="T28" fmla="*/ 2147483647 w 1095"/>
              <a:gd name="T29" fmla="*/ 2147483647 h 2436"/>
              <a:gd name="T30" fmla="*/ 2147483647 w 1095"/>
              <a:gd name="T31" fmla="*/ 2147483647 h 2436"/>
              <a:gd name="T32" fmla="*/ 2147483647 w 1095"/>
              <a:gd name="T33" fmla="*/ 2147483647 h 2436"/>
              <a:gd name="T34" fmla="*/ 2147483647 w 1095"/>
              <a:gd name="T35" fmla="*/ 2147483647 h 24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5"/>
              <a:gd name="T55" fmla="*/ 0 h 2436"/>
              <a:gd name="T56" fmla="*/ 1095 w 1095"/>
              <a:gd name="T57" fmla="*/ 2436 h 24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5" h="2436">
                <a:moveTo>
                  <a:pt x="0" y="0"/>
                </a:moveTo>
                <a:lnTo>
                  <a:pt x="176" y="105"/>
                </a:lnTo>
                <a:lnTo>
                  <a:pt x="285" y="190"/>
                </a:lnTo>
                <a:lnTo>
                  <a:pt x="373" y="268"/>
                </a:lnTo>
                <a:lnTo>
                  <a:pt x="505" y="375"/>
                </a:lnTo>
                <a:lnTo>
                  <a:pt x="696" y="553"/>
                </a:lnTo>
                <a:lnTo>
                  <a:pt x="869" y="722"/>
                </a:lnTo>
                <a:lnTo>
                  <a:pt x="1001" y="882"/>
                </a:lnTo>
                <a:lnTo>
                  <a:pt x="1079" y="1034"/>
                </a:lnTo>
                <a:lnTo>
                  <a:pt x="1089" y="1167"/>
                </a:lnTo>
                <a:lnTo>
                  <a:pt x="1094" y="1335"/>
                </a:lnTo>
                <a:lnTo>
                  <a:pt x="1094" y="1490"/>
                </a:lnTo>
                <a:lnTo>
                  <a:pt x="1084" y="1665"/>
                </a:lnTo>
                <a:lnTo>
                  <a:pt x="1067" y="1820"/>
                </a:lnTo>
                <a:lnTo>
                  <a:pt x="1057" y="1991"/>
                </a:lnTo>
                <a:lnTo>
                  <a:pt x="1040" y="2116"/>
                </a:lnTo>
                <a:lnTo>
                  <a:pt x="1023" y="2295"/>
                </a:lnTo>
                <a:lnTo>
                  <a:pt x="984" y="2435"/>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46" name="Freeform 43"/>
          <p:cNvSpPr>
            <a:spLocks/>
          </p:cNvSpPr>
          <p:nvPr/>
        </p:nvSpPr>
        <p:spPr bwMode="auto">
          <a:xfrm>
            <a:off x="6756400" y="1633538"/>
            <a:ext cx="1812925" cy="3824287"/>
          </a:xfrm>
          <a:custGeom>
            <a:avLst/>
            <a:gdLst>
              <a:gd name="T0" fmla="*/ 0 w 1142"/>
              <a:gd name="T1" fmla="*/ 0 h 2409"/>
              <a:gd name="T2" fmla="*/ 2147483647 w 1142"/>
              <a:gd name="T3" fmla="*/ 2147483647 h 2409"/>
              <a:gd name="T4" fmla="*/ 2147483647 w 1142"/>
              <a:gd name="T5" fmla="*/ 2147483647 h 2409"/>
              <a:gd name="T6" fmla="*/ 2147483647 w 1142"/>
              <a:gd name="T7" fmla="*/ 2147483647 h 2409"/>
              <a:gd name="T8" fmla="*/ 2147483647 w 1142"/>
              <a:gd name="T9" fmla="*/ 2147483647 h 2409"/>
              <a:gd name="T10" fmla="*/ 2147483647 w 1142"/>
              <a:gd name="T11" fmla="*/ 2147483647 h 2409"/>
              <a:gd name="T12" fmla="*/ 2147483647 w 1142"/>
              <a:gd name="T13" fmla="*/ 2147483647 h 2409"/>
              <a:gd name="T14" fmla="*/ 2147483647 w 1142"/>
              <a:gd name="T15" fmla="*/ 2147483647 h 2409"/>
              <a:gd name="T16" fmla="*/ 2147483647 w 1142"/>
              <a:gd name="T17" fmla="*/ 2147483647 h 2409"/>
              <a:gd name="T18" fmla="*/ 2147483647 w 1142"/>
              <a:gd name="T19" fmla="*/ 2147483647 h 2409"/>
              <a:gd name="T20" fmla="*/ 2147483647 w 1142"/>
              <a:gd name="T21" fmla="*/ 2147483647 h 2409"/>
              <a:gd name="T22" fmla="*/ 2147483647 w 1142"/>
              <a:gd name="T23" fmla="*/ 2147483647 h 2409"/>
              <a:gd name="T24" fmla="*/ 2147483647 w 1142"/>
              <a:gd name="T25" fmla="*/ 2147483647 h 2409"/>
              <a:gd name="T26" fmla="*/ 2147483647 w 1142"/>
              <a:gd name="T27" fmla="*/ 2147483647 h 2409"/>
              <a:gd name="T28" fmla="*/ 2147483647 w 1142"/>
              <a:gd name="T29" fmla="*/ 2147483647 h 2409"/>
              <a:gd name="T30" fmla="*/ 2147483647 w 1142"/>
              <a:gd name="T31" fmla="*/ 2147483647 h 2409"/>
              <a:gd name="T32" fmla="*/ 2147483647 w 1142"/>
              <a:gd name="T33" fmla="*/ 2147483647 h 2409"/>
              <a:gd name="T34" fmla="*/ 2147483647 w 1142"/>
              <a:gd name="T35" fmla="*/ 2147483647 h 24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2"/>
              <a:gd name="T55" fmla="*/ 0 h 2409"/>
              <a:gd name="T56" fmla="*/ 1142 w 1142"/>
              <a:gd name="T57" fmla="*/ 2409 h 24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2" h="2409">
                <a:moveTo>
                  <a:pt x="0" y="0"/>
                </a:moveTo>
                <a:lnTo>
                  <a:pt x="165" y="95"/>
                </a:lnTo>
                <a:lnTo>
                  <a:pt x="275" y="185"/>
                </a:lnTo>
                <a:lnTo>
                  <a:pt x="373" y="263"/>
                </a:lnTo>
                <a:lnTo>
                  <a:pt x="508" y="375"/>
                </a:lnTo>
                <a:lnTo>
                  <a:pt x="694" y="525"/>
                </a:lnTo>
                <a:lnTo>
                  <a:pt x="881" y="689"/>
                </a:lnTo>
                <a:lnTo>
                  <a:pt x="1040" y="855"/>
                </a:lnTo>
                <a:lnTo>
                  <a:pt x="1121" y="1024"/>
                </a:lnTo>
                <a:lnTo>
                  <a:pt x="1136" y="1178"/>
                </a:lnTo>
                <a:lnTo>
                  <a:pt x="1141" y="1325"/>
                </a:lnTo>
                <a:lnTo>
                  <a:pt x="1136" y="1486"/>
                </a:lnTo>
                <a:lnTo>
                  <a:pt x="1106" y="1643"/>
                </a:lnTo>
                <a:lnTo>
                  <a:pt x="1084" y="1793"/>
                </a:lnTo>
                <a:lnTo>
                  <a:pt x="1050" y="1959"/>
                </a:lnTo>
                <a:lnTo>
                  <a:pt x="1023" y="2111"/>
                </a:lnTo>
                <a:lnTo>
                  <a:pt x="984" y="2234"/>
                </a:lnTo>
                <a:lnTo>
                  <a:pt x="913" y="2408"/>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47" name="Freeform 44"/>
          <p:cNvSpPr>
            <a:spLocks/>
          </p:cNvSpPr>
          <p:nvPr/>
        </p:nvSpPr>
        <p:spPr bwMode="auto">
          <a:xfrm>
            <a:off x="6972300" y="1685925"/>
            <a:ext cx="1857375" cy="3730625"/>
          </a:xfrm>
          <a:custGeom>
            <a:avLst/>
            <a:gdLst>
              <a:gd name="T0" fmla="*/ 0 w 1170"/>
              <a:gd name="T1" fmla="*/ 0 h 2350"/>
              <a:gd name="T2" fmla="*/ 2147483647 w 1170"/>
              <a:gd name="T3" fmla="*/ 2147483647 h 2350"/>
              <a:gd name="T4" fmla="*/ 2147483647 w 1170"/>
              <a:gd name="T5" fmla="*/ 2147483647 h 2350"/>
              <a:gd name="T6" fmla="*/ 2147483647 w 1170"/>
              <a:gd name="T7" fmla="*/ 2147483647 h 2350"/>
              <a:gd name="T8" fmla="*/ 2147483647 w 1170"/>
              <a:gd name="T9" fmla="*/ 2147483647 h 2350"/>
              <a:gd name="T10" fmla="*/ 2147483647 w 1170"/>
              <a:gd name="T11" fmla="*/ 2147483647 h 2350"/>
              <a:gd name="T12" fmla="*/ 2147483647 w 1170"/>
              <a:gd name="T13" fmla="*/ 2147483647 h 2350"/>
              <a:gd name="T14" fmla="*/ 2147483647 w 1170"/>
              <a:gd name="T15" fmla="*/ 2147483647 h 2350"/>
              <a:gd name="T16" fmla="*/ 2147483647 w 1170"/>
              <a:gd name="T17" fmla="*/ 2147483647 h 2350"/>
              <a:gd name="T18" fmla="*/ 2147483647 w 1170"/>
              <a:gd name="T19" fmla="*/ 2147483647 h 2350"/>
              <a:gd name="T20" fmla="*/ 2147483647 w 1170"/>
              <a:gd name="T21" fmla="*/ 2147483647 h 2350"/>
              <a:gd name="T22" fmla="*/ 2147483647 w 1170"/>
              <a:gd name="T23" fmla="*/ 2147483647 h 2350"/>
              <a:gd name="T24" fmla="*/ 2147483647 w 1170"/>
              <a:gd name="T25" fmla="*/ 2147483647 h 2350"/>
              <a:gd name="T26" fmla="*/ 2147483647 w 1170"/>
              <a:gd name="T27" fmla="*/ 2147483647 h 2350"/>
              <a:gd name="T28" fmla="*/ 2147483647 w 1170"/>
              <a:gd name="T29" fmla="*/ 2147483647 h 2350"/>
              <a:gd name="T30" fmla="*/ 2147483647 w 1170"/>
              <a:gd name="T31" fmla="*/ 2147483647 h 2350"/>
              <a:gd name="T32" fmla="*/ 2147483647 w 1170"/>
              <a:gd name="T33" fmla="*/ 2147483647 h 23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0"/>
              <a:gd name="T52" fmla="*/ 0 h 2350"/>
              <a:gd name="T53" fmla="*/ 1170 w 1170"/>
              <a:gd name="T54" fmla="*/ 2350 h 23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0" h="2350">
                <a:moveTo>
                  <a:pt x="0" y="0"/>
                </a:moveTo>
                <a:lnTo>
                  <a:pt x="147" y="93"/>
                </a:lnTo>
                <a:lnTo>
                  <a:pt x="321" y="216"/>
                </a:lnTo>
                <a:lnTo>
                  <a:pt x="480" y="335"/>
                </a:lnTo>
                <a:lnTo>
                  <a:pt x="682" y="496"/>
                </a:lnTo>
                <a:lnTo>
                  <a:pt x="880" y="665"/>
                </a:lnTo>
                <a:lnTo>
                  <a:pt x="1037" y="815"/>
                </a:lnTo>
                <a:lnTo>
                  <a:pt x="1140" y="983"/>
                </a:lnTo>
                <a:lnTo>
                  <a:pt x="1152" y="1128"/>
                </a:lnTo>
                <a:lnTo>
                  <a:pt x="1169" y="1290"/>
                </a:lnTo>
                <a:lnTo>
                  <a:pt x="1147" y="1440"/>
                </a:lnTo>
                <a:lnTo>
                  <a:pt x="1103" y="1603"/>
                </a:lnTo>
                <a:lnTo>
                  <a:pt x="1064" y="1769"/>
                </a:lnTo>
                <a:lnTo>
                  <a:pt x="1020" y="1933"/>
                </a:lnTo>
                <a:lnTo>
                  <a:pt x="978" y="2085"/>
                </a:lnTo>
                <a:lnTo>
                  <a:pt x="912" y="2211"/>
                </a:lnTo>
                <a:lnTo>
                  <a:pt x="831" y="2349"/>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48" name="Freeform 45"/>
          <p:cNvSpPr>
            <a:spLocks/>
          </p:cNvSpPr>
          <p:nvPr/>
        </p:nvSpPr>
        <p:spPr bwMode="auto">
          <a:xfrm>
            <a:off x="5145087" y="1530350"/>
            <a:ext cx="207963" cy="3946525"/>
          </a:xfrm>
          <a:custGeom>
            <a:avLst/>
            <a:gdLst>
              <a:gd name="T0" fmla="*/ 2147483647 w 131"/>
              <a:gd name="T1" fmla="*/ 0 h 2486"/>
              <a:gd name="T2" fmla="*/ 2147483647 w 131"/>
              <a:gd name="T3" fmla="*/ 2147483647 h 2486"/>
              <a:gd name="T4" fmla="*/ 2147483647 w 131"/>
              <a:gd name="T5" fmla="*/ 2147483647 h 2486"/>
              <a:gd name="T6" fmla="*/ 2147483647 w 131"/>
              <a:gd name="T7" fmla="*/ 2147483647 h 2486"/>
              <a:gd name="T8" fmla="*/ 2147483647 w 131"/>
              <a:gd name="T9" fmla="*/ 2147483647 h 2486"/>
              <a:gd name="T10" fmla="*/ 2147483647 w 131"/>
              <a:gd name="T11" fmla="*/ 2147483647 h 2486"/>
              <a:gd name="T12" fmla="*/ 2147483647 w 131"/>
              <a:gd name="T13" fmla="*/ 2147483647 h 2486"/>
              <a:gd name="T14" fmla="*/ 2147483647 w 131"/>
              <a:gd name="T15" fmla="*/ 2147483647 h 2486"/>
              <a:gd name="T16" fmla="*/ 2147483647 w 131"/>
              <a:gd name="T17" fmla="*/ 2147483647 h 2486"/>
              <a:gd name="T18" fmla="*/ 2147483647 w 131"/>
              <a:gd name="T19" fmla="*/ 2147483647 h 2486"/>
              <a:gd name="T20" fmla="*/ 2147483647 w 131"/>
              <a:gd name="T21" fmla="*/ 2147483647 h 2486"/>
              <a:gd name="T22" fmla="*/ 2147483647 w 131"/>
              <a:gd name="T23" fmla="*/ 2147483647 h 2486"/>
              <a:gd name="T24" fmla="*/ 2147483647 w 131"/>
              <a:gd name="T25" fmla="*/ 2147483647 h 2486"/>
              <a:gd name="T26" fmla="*/ 2147483647 w 131"/>
              <a:gd name="T27" fmla="*/ 2147483647 h 2486"/>
              <a:gd name="T28" fmla="*/ 2147483647 w 131"/>
              <a:gd name="T29" fmla="*/ 2147483647 h 2486"/>
              <a:gd name="T30" fmla="*/ 2147483647 w 131"/>
              <a:gd name="T31" fmla="*/ 2147483647 h 2486"/>
              <a:gd name="T32" fmla="*/ 2147483647 w 131"/>
              <a:gd name="T33" fmla="*/ 2147483647 h 2486"/>
              <a:gd name="T34" fmla="*/ 0 w 131"/>
              <a:gd name="T35" fmla="*/ 2147483647 h 24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
              <a:gd name="T55" fmla="*/ 0 h 2486"/>
              <a:gd name="T56" fmla="*/ 131 w 131"/>
              <a:gd name="T57" fmla="*/ 2486 h 24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 h="2486">
                <a:moveTo>
                  <a:pt x="108" y="0"/>
                </a:moveTo>
                <a:lnTo>
                  <a:pt x="115" y="74"/>
                </a:lnTo>
                <a:lnTo>
                  <a:pt x="120" y="190"/>
                </a:lnTo>
                <a:lnTo>
                  <a:pt x="120" y="330"/>
                </a:lnTo>
                <a:lnTo>
                  <a:pt x="125" y="463"/>
                </a:lnTo>
                <a:lnTo>
                  <a:pt x="130" y="603"/>
                </a:lnTo>
                <a:lnTo>
                  <a:pt x="130" y="751"/>
                </a:lnTo>
                <a:lnTo>
                  <a:pt x="130" y="927"/>
                </a:lnTo>
                <a:lnTo>
                  <a:pt x="130" y="1100"/>
                </a:lnTo>
                <a:lnTo>
                  <a:pt x="125" y="1224"/>
                </a:lnTo>
                <a:lnTo>
                  <a:pt x="120" y="1387"/>
                </a:lnTo>
                <a:lnTo>
                  <a:pt x="98" y="1535"/>
                </a:lnTo>
                <a:lnTo>
                  <a:pt x="93" y="1704"/>
                </a:lnTo>
                <a:lnTo>
                  <a:pt x="76" y="1875"/>
                </a:lnTo>
                <a:lnTo>
                  <a:pt x="59" y="2031"/>
                </a:lnTo>
                <a:lnTo>
                  <a:pt x="54" y="2178"/>
                </a:lnTo>
                <a:lnTo>
                  <a:pt x="32" y="2345"/>
                </a:lnTo>
                <a:lnTo>
                  <a:pt x="0" y="2485"/>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49" name="Freeform 46"/>
          <p:cNvSpPr>
            <a:spLocks/>
          </p:cNvSpPr>
          <p:nvPr/>
        </p:nvSpPr>
        <p:spPr bwMode="auto">
          <a:xfrm>
            <a:off x="5222875" y="1512888"/>
            <a:ext cx="400050" cy="3956050"/>
          </a:xfrm>
          <a:custGeom>
            <a:avLst/>
            <a:gdLst>
              <a:gd name="T0" fmla="*/ 2147483647 w 252"/>
              <a:gd name="T1" fmla="*/ 0 h 2492"/>
              <a:gd name="T2" fmla="*/ 2147483647 w 252"/>
              <a:gd name="T3" fmla="*/ 2147483647 h 2492"/>
              <a:gd name="T4" fmla="*/ 2147483647 w 252"/>
              <a:gd name="T5" fmla="*/ 2147483647 h 2492"/>
              <a:gd name="T6" fmla="*/ 2147483647 w 252"/>
              <a:gd name="T7" fmla="*/ 2147483647 h 2492"/>
              <a:gd name="T8" fmla="*/ 2147483647 w 252"/>
              <a:gd name="T9" fmla="*/ 2147483647 h 2492"/>
              <a:gd name="T10" fmla="*/ 2147483647 w 252"/>
              <a:gd name="T11" fmla="*/ 2147483647 h 2492"/>
              <a:gd name="T12" fmla="*/ 2147483647 w 252"/>
              <a:gd name="T13" fmla="*/ 2147483647 h 2492"/>
              <a:gd name="T14" fmla="*/ 2147483647 w 252"/>
              <a:gd name="T15" fmla="*/ 2147483647 h 2492"/>
              <a:gd name="T16" fmla="*/ 2147483647 w 252"/>
              <a:gd name="T17" fmla="*/ 2147483647 h 2492"/>
              <a:gd name="T18" fmla="*/ 2147483647 w 252"/>
              <a:gd name="T19" fmla="*/ 2147483647 h 2492"/>
              <a:gd name="T20" fmla="*/ 2147483647 w 252"/>
              <a:gd name="T21" fmla="*/ 2147483647 h 2492"/>
              <a:gd name="T22" fmla="*/ 2147483647 w 252"/>
              <a:gd name="T23" fmla="*/ 2147483647 h 2492"/>
              <a:gd name="T24" fmla="*/ 2147483647 w 252"/>
              <a:gd name="T25" fmla="*/ 2147483647 h 2492"/>
              <a:gd name="T26" fmla="*/ 2147483647 w 252"/>
              <a:gd name="T27" fmla="*/ 2147483647 h 2492"/>
              <a:gd name="T28" fmla="*/ 2147483647 w 252"/>
              <a:gd name="T29" fmla="*/ 2147483647 h 2492"/>
              <a:gd name="T30" fmla="*/ 2147483647 w 252"/>
              <a:gd name="T31" fmla="*/ 2147483647 h 2492"/>
              <a:gd name="T32" fmla="*/ 2147483647 w 252"/>
              <a:gd name="T33" fmla="*/ 2147483647 h 2492"/>
              <a:gd name="T34" fmla="*/ 0 w 252"/>
              <a:gd name="T35" fmla="*/ 2147483647 h 24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2"/>
              <a:gd name="T55" fmla="*/ 0 h 2492"/>
              <a:gd name="T56" fmla="*/ 252 w 252"/>
              <a:gd name="T57" fmla="*/ 2492 h 24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2" h="2492">
                <a:moveTo>
                  <a:pt x="88" y="0"/>
                </a:moveTo>
                <a:lnTo>
                  <a:pt x="109" y="67"/>
                </a:lnTo>
                <a:lnTo>
                  <a:pt x="136" y="183"/>
                </a:lnTo>
                <a:lnTo>
                  <a:pt x="168" y="323"/>
                </a:lnTo>
                <a:lnTo>
                  <a:pt x="185" y="447"/>
                </a:lnTo>
                <a:lnTo>
                  <a:pt x="207" y="596"/>
                </a:lnTo>
                <a:lnTo>
                  <a:pt x="229" y="755"/>
                </a:lnTo>
                <a:lnTo>
                  <a:pt x="246" y="933"/>
                </a:lnTo>
                <a:lnTo>
                  <a:pt x="251" y="1090"/>
                </a:lnTo>
                <a:lnTo>
                  <a:pt x="246" y="1251"/>
                </a:lnTo>
                <a:lnTo>
                  <a:pt x="224" y="1408"/>
                </a:lnTo>
                <a:lnTo>
                  <a:pt x="207" y="1563"/>
                </a:lnTo>
                <a:lnTo>
                  <a:pt x="185" y="1721"/>
                </a:lnTo>
                <a:lnTo>
                  <a:pt x="152" y="1886"/>
                </a:lnTo>
                <a:lnTo>
                  <a:pt x="120" y="2047"/>
                </a:lnTo>
                <a:lnTo>
                  <a:pt x="88" y="2194"/>
                </a:lnTo>
                <a:lnTo>
                  <a:pt x="49" y="2351"/>
                </a:lnTo>
                <a:lnTo>
                  <a:pt x="0" y="2491"/>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50" name="Freeform 47"/>
          <p:cNvSpPr>
            <a:spLocks/>
          </p:cNvSpPr>
          <p:nvPr/>
        </p:nvSpPr>
        <p:spPr bwMode="auto">
          <a:xfrm>
            <a:off x="5273675" y="1508125"/>
            <a:ext cx="558800" cy="3963988"/>
          </a:xfrm>
          <a:custGeom>
            <a:avLst/>
            <a:gdLst>
              <a:gd name="T0" fmla="*/ 2147483647 w 352"/>
              <a:gd name="T1" fmla="*/ 0 h 2497"/>
              <a:gd name="T2" fmla="*/ 2147483647 w 352"/>
              <a:gd name="T3" fmla="*/ 2147483647 h 2497"/>
              <a:gd name="T4" fmla="*/ 2147483647 w 352"/>
              <a:gd name="T5" fmla="*/ 2147483647 h 2497"/>
              <a:gd name="T6" fmla="*/ 2147483647 w 352"/>
              <a:gd name="T7" fmla="*/ 2147483647 h 2497"/>
              <a:gd name="T8" fmla="*/ 2147483647 w 352"/>
              <a:gd name="T9" fmla="*/ 2147483647 h 2497"/>
              <a:gd name="T10" fmla="*/ 2147483647 w 352"/>
              <a:gd name="T11" fmla="*/ 2147483647 h 2497"/>
              <a:gd name="T12" fmla="*/ 2147483647 w 352"/>
              <a:gd name="T13" fmla="*/ 2147483647 h 2497"/>
              <a:gd name="T14" fmla="*/ 2147483647 w 352"/>
              <a:gd name="T15" fmla="*/ 2147483647 h 2497"/>
              <a:gd name="T16" fmla="*/ 2147483647 w 352"/>
              <a:gd name="T17" fmla="*/ 2147483647 h 2497"/>
              <a:gd name="T18" fmla="*/ 2147483647 w 352"/>
              <a:gd name="T19" fmla="*/ 2147483647 h 2497"/>
              <a:gd name="T20" fmla="*/ 2147483647 w 352"/>
              <a:gd name="T21" fmla="*/ 2147483647 h 2497"/>
              <a:gd name="T22" fmla="*/ 2147483647 w 352"/>
              <a:gd name="T23" fmla="*/ 2147483647 h 2497"/>
              <a:gd name="T24" fmla="*/ 2147483647 w 352"/>
              <a:gd name="T25" fmla="*/ 2147483647 h 2497"/>
              <a:gd name="T26" fmla="*/ 2147483647 w 352"/>
              <a:gd name="T27" fmla="*/ 2147483647 h 2497"/>
              <a:gd name="T28" fmla="*/ 2147483647 w 352"/>
              <a:gd name="T29" fmla="*/ 2147483647 h 2497"/>
              <a:gd name="T30" fmla="*/ 2147483647 w 352"/>
              <a:gd name="T31" fmla="*/ 2147483647 h 2497"/>
              <a:gd name="T32" fmla="*/ 2147483647 w 352"/>
              <a:gd name="T33" fmla="*/ 2147483647 h 2497"/>
              <a:gd name="T34" fmla="*/ 0 w 352"/>
              <a:gd name="T35" fmla="*/ 2147483647 h 24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2"/>
              <a:gd name="T55" fmla="*/ 0 h 2497"/>
              <a:gd name="T56" fmla="*/ 352 w 352"/>
              <a:gd name="T57" fmla="*/ 2497 h 24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2" h="2497">
                <a:moveTo>
                  <a:pt x="88" y="0"/>
                </a:moveTo>
                <a:lnTo>
                  <a:pt x="127" y="85"/>
                </a:lnTo>
                <a:lnTo>
                  <a:pt x="175" y="183"/>
                </a:lnTo>
                <a:lnTo>
                  <a:pt x="229" y="323"/>
                </a:lnTo>
                <a:lnTo>
                  <a:pt x="273" y="468"/>
                </a:lnTo>
                <a:lnTo>
                  <a:pt x="300" y="613"/>
                </a:lnTo>
                <a:lnTo>
                  <a:pt x="322" y="760"/>
                </a:lnTo>
                <a:lnTo>
                  <a:pt x="344" y="945"/>
                </a:lnTo>
                <a:lnTo>
                  <a:pt x="351" y="1100"/>
                </a:lnTo>
                <a:lnTo>
                  <a:pt x="351" y="1263"/>
                </a:lnTo>
                <a:lnTo>
                  <a:pt x="339" y="1408"/>
                </a:lnTo>
                <a:lnTo>
                  <a:pt x="317" y="1558"/>
                </a:lnTo>
                <a:lnTo>
                  <a:pt x="285" y="1715"/>
                </a:lnTo>
                <a:lnTo>
                  <a:pt x="241" y="1886"/>
                </a:lnTo>
                <a:lnTo>
                  <a:pt x="192" y="2054"/>
                </a:lnTo>
                <a:lnTo>
                  <a:pt x="148" y="2194"/>
                </a:lnTo>
                <a:lnTo>
                  <a:pt x="88" y="2346"/>
                </a:lnTo>
                <a:lnTo>
                  <a:pt x="0" y="2496"/>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51" name="Freeform 49"/>
          <p:cNvSpPr>
            <a:spLocks/>
          </p:cNvSpPr>
          <p:nvPr/>
        </p:nvSpPr>
        <p:spPr bwMode="auto">
          <a:xfrm>
            <a:off x="5483225" y="1500188"/>
            <a:ext cx="842962" cy="3892550"/>
          </a:xfrm>
          <a:custGeom>
            <a:avLst/>
            <a:gdLst>
              <a:gd name="T0" fmla="*/ 2147483647 w 531"/>
              <a:gd name="T1" fmla="*/ 0 h 2452"/>
              <a:gd name="T2" fmla="*/ 2147483647 w 531"/>
              <a:gd name="T3" fmla="*/ 2147483647 h 2452"/>
              <a:gd name="T4" fmla="*/ 2147483647 w 531"/>
              <a:gd name="T5" fmla="*/ 2147483647 h 2452"/>
              <a:gd name="T6" fmla="*/ 2147483647 w 531"/>
              <a:gd name="T7" fmla="*/ 2147483647 h 2452"/>
              <a:gd name="T8" fmla="*/ 2147483647 w 531"/>
              <a:gd name="T9" fmla="*/ 2147483647 h 2452"/>
              <a:gd name="T10" fmla="*/ 2147483647 w 531"/>
              <a:gd name="T11" fmla="*/ 2147483647 h 2452"/>
              <a:gd name="T12" fmla="*/ 2147483647 w 531"/>
              <a:gd name="T13" fmla="*/ 2147483647 h 2452"/>
              <a:gd name="T14" fmla="*/ 2147483647 w 531"/>
              <a:gd name="T15" fmla="*/ 2147483647 h 2452"/>
              <a:gd name="T16" fmla="*/ 2147483647 w 531"/>
              <a:gd name="T17" fmla="*/ 2147483647 h 2452"/>
              <a:gd name="T18" fmla="*/ 2147483647 w 531"/>
              <a:gd name="T19" fmla="*/ 2147483647 h 2452"/>
              <a:gd name="T20" fmla="*/ 2147483647 w 531"/>
              <a:gd name="T21" fmla="*/ 2147483647 h 2452"/>
              <a:gd name="T22" fmla="*/ 2147483647 w 531"/>
              <a:gd name="T23" fmla="*/ 2147483647 h 2452"/>
              <a:gd name="T24" fmla="*/ 2147483647 w 531"/>
              <a:gd name="T25" fmla="*/ 2147483647 h 2452"/>
              <a:gd name="T26" fmla="*/ 2147483647 w 531"/>
              <a:gd name="T27" fmla="*/ 2147483647 h 2452"/>
              <a:gd name="T28" fmla="*/ 2147483647 w 531"/>
              <a:gd name="T29" fmla="*/ 2147483647 h 2452"/>
              <a:gd name="T30" fmla="*/ 2147483647 w 531"/>
              <a:gd name="T31" fmla="*/ 2147483647 h 2452"/>
              <a:gd name="T32" fmla="*/ 2147483647 w 531"/>
              <a:gd name="T33" fmla="*/ 2147483647 h 2452"/>
              <a:gd name="T34" fmla="*/ 0 w 531"/>
              <a:gd name="T35" fmla="*/ 2147483647 h 2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1"/>
              <a:gd name="T55" fmla="*/ 0 h 2452"/>
              <a:gd name="T56" fmla="*/ 531 w 531"/>
              <a:gd name="T57" fmla="*/ 2452 h 24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1" h="2452">
                <a:moveTo>
                  <a:pt x="10" y="0"/>
                </a:moveTo>
                <a:lnTo>
                  <a:pt x="88" y="83"/>
                </a:lnTo>
                <a:lnTo>
                  <a:pt x="176" y="193"/>
                </a:lnTo>
                <a:lnTo>
                  <a:pt x="246" y="318"/>
                </a:lnTo>
                <a:lnTo>
                  <a:pt x="312" y="430"/>
                </a:lnTo>
                <a:lnTo>
                  <a:pt x="388" y="586"/>
                </a:lnTo>
                <a:lnTo>
                  <a:pt x="449" y="755"/>
                </a:lnTo>
                <a:lnTo>
                  <a:pt x="508" y="955"/>
                </a:lnTo>
                <a:lnTo>
                  <a:pt x="523" y="1105"/>
                </a:lnTo>
                <a:lnTo>
                  <a:pt x="530" y="1251"/>
                </a:lnTo>
                <a:lnTo>
                  <a:pt x="508" y="1408"/>
                </a:lnTo>
                <a:lnTo>
                  <a:pt x="471" y="1563"/>
                </a:lnTo>
                <a:lnTo>
                  <a:pt x="410" y="1743"/>
                </a:lnTo>
                <a:lnTo>
                  <a:pt x="329" y="1910"/>
                </a:lnTo>
                <a:lnTo>
                  <a:pt x="257" y="2064"/>
                </a:lnTo>
                <a:lnTo>
                  <a:pt x="169" y="2216"/>
                </a:lnTo>
                <a:lnTo>
                  <a:pt x="83" y="2351"/>
                </a:lnTo>
                <a:lnTo>
                  <a:pt x="0" y="2451"/>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52" name="Freeform 50"/>
          <p:cNvSpPr>
            <a:spLocks/>
          </p:cNvSpPr>
          <p:nvPr/>
        </p:nvSpPr>
        <p:spPr bwMode="auto">
          <a:xfrm>
            <a:off x="5559425" y="1500188"/>
            <a:ext cx="1008062" cy="2366962"/>
          </a:xfrm>
          <a:custGeom>
            <a:avLst/>
            <a:gdLst>
              <a:gd name="T0" fmla="*/ 0 w 635"/>
              <a:gd name="T1" fmla="*/ 0 h 1491"/>
              <a:gd name="T2" fmla="*/ 2147483647 w 635"/>
              <a:gd name="T3" fmla="*/ 2147483647 h 1491"/>
              <a:gd name="T4" fmla="*/ 2147483647 w 635"/>
              <a:gd name="T5" fmla="*/ 2147483647 h 1491"/>
              <a:gd name="T6" fmla="*/ 2147483647 w 635"/>
              <a:gd name="T7" fmla="*/ 2147483647 h 1491"/>
              <a:gd name="T8" fmla="*/ 2147483647 w 635"/>
              <a:gd name="T9" fmla="*/ 2147483647 h 1491"/>
              <a:gd name="T10" fmla="*/ 2147483647 w 635"/>
              <a:gd name="T11" fmla="*/ 2147483647 h 1491"/>
              <a:gd name="T12" fmla="*/ 2147483647 w 635"/>
              <a:gd name="T13" fmla="*/ 2147483647 h 1491"/>
              <a:gd name="T14" fmla="*/ 2147483647 w 635"/>
              <a:gd name="T15" fmla="*/ 2147483647 h 1491"/>
              <a:gd name="T16" fmla="*/ 2147483647 w 635"/>
              <a:gd name="T17" fmla="*/ 2147483647 h 1491"/>
              <a:gd name="T18" fmla="*/ 2147483647 w 635"/>
              <a:gd name="T19" fmla="*/ 2147483647 h 1491"/>
              <a:gd name="T20" fmla="*/ 2147483647 w 635"/>
              <a:gd name="T21" fmla="*/ 2147483647 h 14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5"/>
              <a:gd name="T34" fmla="*/ 0 h 1491"/>
              <a:gd name="T35" fmla="*/ 635 w 635"/>
              <a:gd name="T36" fmla="*/ 1491 h 14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5" h="1491">
                <a:moveTo>
                  <a:pt x="0" y="0"/>
                </a:moveTo>
                <a:lnTo>
                  <a:pt x="120" y="112"/>
                </a:lnTo>
                <a:lnTo>
                  <a:pt x="220" y="221"/>
                </a:lnTo>
                <a:lnTo>
                  <a:pt x="318" y="328"/>
                </a:lnTo>
                <a:lnTo>
                  <a:pt x="418" y="458"/>
                </a:lnTo>
                <a:lnTo>
                  <a:pt x="492" y="601"/>
                </a:lnTo>
                <a:lnTo>
                  <a:pt x="558" y="754"/>
                </a:lnTo>
                <a:lnTo>
                  <a:pt x="612" y="955"/>
                </a:lnTo>
                <a:lnTo>
                  <a:pt x="634" y="1112"/>
                </a:lnTo>
                <a:lnTo>
                  <a:pt x="629" y="1260"/>
                </a:lnTo>
                <a:lnTo>
                  <a:pt x="602" y="1490"/>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53" name="Freeform 51"/>
          <p:cNvSpPr>
            <a:spLocks/>
          </p:cNvSpPr>
          <p:nvPr/>
        </p:nvSpPr>
        <p:spPr bwMode="auto">
          <a:xfrm>
            <a:off x="5648325" y="1501775"/>
            <a:ext cx="2076450" cy="3929063"/>
          </a:xfrm>
          <a:custGeom>
            <a:avLst/>
            <a:gdLst>
              <a:gd name="T0" fmla="*/ 0 w 1308"/>
              <a:gd name="T1" fmla="*/ 0 h 2475"/>
              <a:gd name="T2" fmla="*/ 2147483647 w 1308"/>
              <a:gd name="T3" fmla="*/ 2147483647 h 2475"/>
              <a:gd name="T4" fmla="*/ 2147483647 w 1308"/>
              <a:gd name="T5" fmla="*/ 2147483647 h 2475"/>
              <a:gd name="T6" fmla="*/ 2147483647 w 1308"/>
              <a:gd name="T7" fmla="*/ 2147483647 h 2475"/>
              <a:gd name="T8" fmla="*/ 2147483647 w 1308"/>
              <a:gd name="T9" fmla="*/ 2147483647 h 2475"/>
              <a:gd name="T10" fmla="*/ 2147483647 w 1308"/>
              <a:gd name="T11" fmla="*/ 2147483647 h 2475"/>
              <a:gd name="T12" fmla="*/ 2147483647 w 1308"/>
              <a:gd name="T13" fmla="*/ 2147483647 h 2475"/>
              <a:gd name="T14" fmla="*/ 2147483647 w 1308"/>
              <a:gd name="T15" fmla="*/ 2147483647 h 2475"/>
              <a:gd name="T16" fmla="*/ 2147483647 w 1308"/>
              <a:gd name="T17" fmla="*/ 2147483647 h 2475"/>
              <a:gd name="T18" fmla="*/ 2147483647 w 1308"/>
              <a:gd name="T19" fmla="*/ 2147483647 h 2475"/>
              <a:gd name="T20" fmla="*/ 2147483647 w 1308"/>
              <a:gd name="T21" fmla="*/ 2147483647 h 2475"/>
              <a:gd name="T22" fmla="*/ 2147483647 w 1308"/>
              <a:gd name="T23" fmla="*/ 2147483647 h 2475"/>
              <a:gd name="T24" fmla="*/ 2147483647 w 1308"/>
              <a:gd name="T25" fmla="*/ 2147483647 h 2475"/>
              <a:gd name="T26" fmla="*/ 2147483647 w 1308"/>
              <a:gd name="T27" fmla="*/ 2147483647 h 2475"/>
              <a:gd name="T28" fmla="*/ 2147483647 w 1308"/>
              <a:gd name="T29" fmla="*/ 2147483647 h 2475"/>
              <a:gd name="T30" fmla="*/ 2147483647 w 1308"/>
              <a:gd name="T31" fmla="*/ 2147483647 h 2475"/>
              <a:gd name="T32" fmla="*/ 2147483647 w 1308"/>
              <a:gd name="T33" fmla="*/ 2147483647 h 2475"/>
              <a:gd name="T34" fmla="*/ 2147483647 w 1308"/>
              <a:gd name="T35" fmla="*/ 2147483647 h 24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8"/>
              <a:gd name="T55" fmla="*/ 0 h 2475"/>
              <a:gd name="T56" fmla="*/ 1308 w 1308"/>
              <a:gd name="T57" fmla="*/ 2475 h 24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8" h="2475">
                <a:moveTo>
                  <a:pt x="0" y="0"/>
                </a:moveTo>
                <a:lnTo>
                  <a:pt x="120" y="83"/>
                </a:lnTo>
                <a:lnTo>
                  <a:pt x="225" y="171"/>
                </a:lnTo>
                <a:lnTo>
                  <a:pt x="371" y="328"/>
                </a:lnTo>
                <a:lnTo>
                  <a:pt x="475" y="468"/>
                </a:lnTo>
                <a:lnTo>
                  <a:pt x="572" y="618"/>
                </a:lnTo>
                <a:lnTo>
                  <a:pt x="643" y="783"/>
                </a:lnTo>
                <a:lnTo>
                  <a:pt x="699" y="943"/>
                </a:lnTo>
                <a:lnTo>
                  <a:pt x="731" y="1107"/>
                </a:lnTo>
                <a:lnTo>
                  <a:pt x="736" y="1246"/>
                </a:lnTo>
                <a:lnTo>
                  <a:pt x="750" y="1403"/>
                </a:lnTo>
                <a:lnTo>
                  <a:pt x="782" y="1558"/>
                </a:lnTo>
                <a:lnTo>
                  <a:pt x="838" y="1726"/>
                </a:lnTo>
                <a:lnTo>
                  <a:pt x="919" y="1892"/>
                </a:lnTo>
                <a:lnTo>
                  <a:pt x="991" y="2047"/>
                </a:lnTo>
                <a:lnTo>
                  <a:pt x="1077" y="2182"/>
                </a:lnTo>
                <a:lnTo>
                  <a:pt x="1185" y="2339"/>
                </a:lnTo>
                <a:lnTo>
                  <a:pt x="1307" y="2474"/>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54" name="Freeform 52"/>
          <p:cNvSpPr>
            <a:spLocks/>
          </p:cNvSpPr>
          <p:nvPr/>
        </p:nvSpPr>
        <p:spPr bwMode="auto">
          <a:xfrm>
            <a:off x="5775325" y="1508125"/>
            <a:ext cx="2074862" cy="3938588"/>
          </a:xfrm>
          <a:custGeom>
            <a:avLst/>
            <a:gdLst>
              <a:gd name="T0" fmla="*/ 0 w 1307"/>
              <a:gd name="T1" fmla="*/ 0 h 2481"/>
              <a:gd name="T2" fmla="*/ 2147483647 w 1307"/>
              <a:gd name="T3" fmla="*/ 2147483647 h 2481"/>
              <a:gd name="T4" fmla="*/ 2147483647 w 1307"/>
              <a:gd name="T5" fmla="*/ 2147483647 h 2481"/>
              <a:gd name="T6" fmla="*/ 2147483647 w 1307"/>
              <a:gd name="T7" fmla="*/ 2147483647 h 2481"/>
              <a:gd name="T8" fmla="*/ 2147483647 w 1307"/>
              <a:gd name="T9" fmla="*/ 2147483647 h 2481"/>
              <a:gd name="T10" fmla="*/ 2147483647 w 1307"/>
              <a:gd name="T11" fmla="*/ 2147483647 h 2481"/>
              <a:gd name="T12" fmla="*/ 2147483647 w 1307"/>
              <a:gd name="T13" fmla="*/ 2147483647 h 2481"/>
              <a:gd name="T14" fmla="*/ 2147483647 w 1307"/>
              <a:gd name="T15" fmla="*/ 2147483647 h 2481"/>
              <a:gd name="T16" fmla="*/ 2147483647 w 1307"/>
              <a:gd name="T17" fmla="*/ 2147483647 h 2481"/>
              <a:gd name="T18" fmla="*/ 2147483647 w 1307"/>
              <a:gd name="T19" fmla="*/ 2147483647 h 2481"/>
              <a:gd name="T20" fmla="*/ 2147483647 w 1307"/>
              <a:gd name="T21" fmla="*/ 2147483647 h 2481"/>
              <a:gd name="T22" fmla="*/ 2147483647 w 1307"/>
              <a:gd name="T23" fmla="*/ 2147483647 h 2481"/>
              <a:gd name="T24" fmla="*/ 2147483647 w 1307"/>
              <a:gd name="T25" fmla="*/ 2147483647 h 2481"/>
              <a:gd name="T26" fmla="*/ 2147483647 w 1307"/>
              <a:gd name="T27" fmla="*/ 2147483647 h 2481"/>
              <a:gd name="T28" fmla="*/ 2147483647 w 1307"/>
              <a:gd name="T29" fmla="*/ 2147483647 h 2481"/>
              <a:gd name="T30" fmla="*/ 2147483647 w 1307"/>
              <a:gd name="T31" fmla="*/ 2147483647 h 2481"/>
              <a:gd name="T32" fmla="*/ 2147483647 w 1307"/>
              <a:gd name="T33" fmla="*/ 2147483647 h 2481"/>
              <a:gd name="T34" fmla="*/ 2147483647 w 1307"/>
              <a:gd name="T35" fmla="*/ 2147483647 h 24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7"/>
              <a:gd name="T55" fmla="*/ 0 h 2481"/>
              <a:gd name="T56" fmla="*/ 1307 w 1307"/>
              <a:gd name="T57" fmla="*/ 2481 h 24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7" h="2481">
                <a:moveTo>
                  <a:pt x="0" y="0"/>
                </a:moveTo>
                <a:lnTo>
                  <a:pt x="170" y="107"/>
                </a:lnTo>
                <a:lnTo>
                  <a:pt x="295" y="216"/>
                </a:lnTo>
                <a:lnTo>
                  <a:pt x="442" y="368"/>
                </a:lnTo>
                <a:lnTo>
                  <a:pt x="545" y="496"/>
                </a:lnTo>
                <a:lnTo>
                  <a:pt x="650" y="655"/>
                </a:lnTo>
                <a:lnTo>
                  <a:pt x="722" y="810"/>
                </a:lnTo>
                <a:lnTo>
                  <a:pt x="778" y="972"/>
                </a:lnTo>
                <a:lnTo>
                  <a:pt x="810" y="1133"/>
                </a:lnTo>
                <a:lnTo>
                  <a:pt x="815" y="1273"/>
                </a:lnTo>
                <a:lnTo>
                  <a:pt x="827" y="1430"/>
                </a:lnTo>
                <a:lnTo>
                  <a:pt x="859" y="1585"/>
                </a:lnTo>
                <a:lnTo>
                  <a:pt x="915" y="1751"/>
                </a:lnTo>
                <a:lnTo>
                  <a:pt x="963" y="1893"/>
                </a:lnTo>
                <a:lnTo>
                  <a:pt x="1029" y="2047"/>
                </a:lnTo>
                <a:lnTo>
                  <a:pt x="1087" y="2188"/>
                </a:lnTo>
                <a:lnTo>
                  <a:pt x="1169" y="2316"/>
                </a:lnTo>
                <a:lnTo>
                  <a:pt x="1306" y="2480"/>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55" name="Freeform 53"/>
          <p:cNvSpPr>
            <a:spLocks/>
          </p:cNvSpPr>
          <p:nvPr/>
        </p:nvSpPr>
        <p:spPr bwMode="auto">
          <a:xfrm>
            <a:off x="3249612" y="1571625"/>
            <a:ext cx="1633538" cy="3919538"/>
          </a:xfrm>
          <a:custGeom>
            <a:avLst/>
            <a:gdLst>
              <a:gd name="T0" fmla="*/ 2147483647 w 1029"/>
              <a:gd name="T1" fmla="*/ 0 h 2469"/>
              <a:gd name="T2" fmla="*/ 2147483647 w 1029"/>
              <a:gd name="T3" fmla="*/ 2147483647 h 2469"/>
              <a:gd name="T4" fmla="*/ 2147483647 w 1029"/>
              <a:gd name="T5" fmla="*/ 2147483647 h 2469"/>
              <a:gd name="T6" fmla="*/ 2147483647 w 1029"/>
              <a:gd name="T7" fmla="*/ 2147483647 h 2469"/>
              <a:gd name="T8" fmla="*/ 2147483647 w 1029"/>
              <a:gd name="T9" fmla="*/ 2147483647 h 2469"/>
              <a:gd name="T10" fmla="*/ 2147483647 w 1029"/>
              <a:gd name="T11" fmla="*/ 2147483647 h 2469"/>
              <a:gd name="T12" fmla="*/ 2147483647 w 1029"/>
              <a:gd name="T13" fmla="*/ 2147483647 h 2469"/>
              <a:gd name="T14" fmla="*/ 2147483647 w 1029"/>
              <a:gd name="T15" fmla="*/ 2147483647 h 2469"/>
              <a:gd name="T16" fmla="*/ 2147483647 w 1029"/>
              <a:gd name="T17" fmla="*/ 2147483647 h 2469"/>
              <a:gd name="T18" fmla="*/ 2147483647 w 1029"/>
              <a:gd name="T19" fmla="*/ 2147483647 h 2469"/>
              <a:gd name="T20" fmla="*/ 2147483647 w 1029"/>
              <a:gd name="T21" fmla="*/ 2147483647 h 2469"/>
              <a:gd name="T22" fmla="*/ 2147483647 w 1029"/>
              <a:gd name="T23" fmla="*/ 2147483647 h 2469"/>
              <a:gd name="T24" fmla="*/ 2147483647 w 1029"/>
              <a:gd name="T25" fmla="*/ 2147483647 h 2469"/>
              <a:gd name="T26" fmla="*/ 2147483647 w 1029"/>
              <a:gd name="T27" fmla="*/ 2147483647 h 2469"/>
              <a:gd name="T28" fmla="*/ 2147483647 w 1029"/>
              <a:gd name="T29" fmla="*/ 2147483647 h 2469"/>
              <a:gd name="T30" fmla="*/ 2147483647 w 1029"/>
              <a:gd name="T31" fmla="*/ 2147483647 h 2469"/>
              <a:gd name="T32" fmla="*/ 2147483647 w 1029"/>
              <a:gd name="T33" fmla="*/ 2147483647 h 2469"/>
              <a:gd name="T34" fmla="*/ 0 w 1029"/>
              <a:gd name="T35" fmla="*/ 2147483647 h 24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9"/>
              <a:gd name="T55" fmla="*/ 0 h 2469"/>
              <a:gd name="T56" fmla="*/ 1029 w 1029"/>
              <a:gd name="T57" fmla="*/ 2469 h 24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9" h="2469">
                <a:moveTo>
                  <a:pt x="1028" y="0"/>
                </a:moveTo>
                <a:lnTo>
                  <a:pt x="913" y="121"/>
                </a:lnTo>
                <a:lnTo>
                  <a:pt x="787" y="283"/>
                </a:lnTo>
                <a:lnTo>
                  <a:pt x="694" y="423"/>
                </a:lnTo>
                <a:lnTo>
                  <a:pt x="601" y="585"/>
                </a:lnTo>
                <a:lnTo>
                  <a:pt x="530" y="732"/>
                </a:lnTo>
                <a:lnTo>
                  <a:pt x="449" y="898"/>
                </a:lnTo>
                <a:lnTo>
                  <a:pt x="400" y="1060"/>
                </a:lnTo>
                <a:lnTo>
                  <a:pt x="383" y="1200"/>
                </a:lnTo>
                <a:lnTo>
                  <a:pt x="356" y="1363"/>
                </a:lnTo>
                <a:lnTo>
                  <a:pt x="334" y="1523"/>
                </a:lnTo>
                <a:lnTo>
                  <a:pt x="290" y="1691"/>
                </a:lnTo>
                <a:lnTo>
                  <a:pt x="253" y="1846"/>
                </a:lnTo>
                <a:lnTo>
                  <a:pt x="209" y="2010"/>
                </a:lnTo>
                <a:lnTo>
                  <a:pt x="170" y="2152"/>
                </a:lnTo>
                <a:lnTo>
                  <a:pt x="116" y="2266"/>
                </a:lnTo>
                <a:lnTo>
                  <a:pt x="61" y="2359"/>
                </a:lnTo>
                <a:lnTo>
                  <a:pt x="0" y="2468"/>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56" name="Freeform 54"/>
          <p:cNvSpPr>
            <a:spLocks/>
          </p:cNvSpPr>
          <p:nvPr/>
        </p:nvSpPr>
        <p:spPr bwMode="auto">
          <a:xfrm>
            <a:off x="4094162" y="1519238"/>
            <a:ext cx="939800" cy="2279650"/>
          </a:xfrm>
          <a:custGeom>
            <a:avLst/>
            <a:gdLst>
              <a:gd name="T0" fmla="*/ 2147483647 w 592"/>
              <a:gd name="T1" fmla="*/ 0 h 1436"/>
              <a:gd name="T2" fmla="*/ 2147483647 w 592"/>
              <a:gd name="T3" fmla="*/ 2147483647 h 1436"/>
              <a:gd name="T4" fmla="*/ 2147483647 w 592"/>
              <a:gd name="T5" fmla="*/ 2147483647 h 1436"/>
              <a:gd name="T6" fmla="*/ 2147483647 w 592"/>
              <a:gd name="T7" fmla="*/ 2147483647 h 1436"/>
              <a:gd name="T8" fmla="*/ 2147483647 w 592"/>
              <a:gd name="T9" fmla="*/ 2147483647 h 1436"/>
              <a:gd name="T10" fmla="*/ 2147483647 w 592"/>
              <a:gd name="T11" fmla="*/ 2147483647 h 1436"/>
              <a:gd name="T12" fmla="*/ 2147483647 w 592"/>
              <a:gd name="T13" fmla="*/ 2147483647 h 1436"/>
              <a:gd name="T14" fmla="*/ 2147483647 w 592"/>
              <a:gd name="T15" fmla="*/ 2147483647 h 1436"/>
              <a:gd name="T16" fmla="*/ 2147483647 w 592"/>
              <a:gd name="T17" fmla="*/ 2147483647 h 1436"/>
              <a:gd name="T18" fmla="*/ 0 w 592"/>
              <a:gd name="T19" fmla="*/ 2147483647 h 14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2"/>
              <a:gd name="T31" fmla="*/ 0 h 1436"/>
              <a:gd name="T32" fmla="*/ 592 w 592"/>
              <a:gd name="T33" fmla="*/ 1436 h 14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2" h="1436">
                <a:moveTo>
                  <a:pt x="591" y="0"/>
                </a:moveTo>
                <a:lnTo>
                  <a:pt x="439" y="183"/>
                </a:lnTo>
                <a:lnTo>
                  <a:pt x="339" y="323"/>
                </a:lnTo>
                <a:lnTo>
                  <a:pt x="274" y="452"/>
                </a:lnTo>
                <a:lnTo>
                  <a:pt x="192" y="608"/>
                </a:lnTo>
                <a:lnTo>
                  <a:pt x="120" y="777"/>
                </a:lnTo>
                <a:lnTo>
                  <a:pt x="61" y="932"/>
                </a:lnTo>
                <a:lnTo>
                  <a:pt x="17" y="1097"/>
                </a:lnTo>
                <a:lnTo>
                  <a:pt x="5" y="1217"/>
                </a:lnTo>
                <a:lnTo>
                  <a:pt x="0" y="1435"/>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57" name="Freeform 55"/>
          <p:cNvSpPr>
            <a:spLocks/>
          </p:cNvSpPr>
          <p:nvPr/>
        </p:nvSpPr>
        <p:spPr bwMode="auto">
          <a:xfrm>
            <a:off x="4351337" y="1512888"/>
            <a:ext cx="768350" cy="3948112"/>
          </a:xfrm>
          <a:custGeom>
            <a:avLst/>
            <a:gdLst>
              <a:gd name="T0" fmla="*/ 2147483647 w 484"/>
              <a:gd name="T1" fmla="*/ 0 h 2487"/>
              <a:gd name="T2" fmla="*/ 2147483647 w 484"/>
              <a:gd name="T3" fmla="*/ 2147483647 h 2487"/>
              <a:gd name="T4" fmla="*/ 2147483647 w 484"/>
              <a:gd name="T5" fmla="*/ 2147483647 h 2487"/>
              <a:gd name="T6" fmla="*/ 2147483647 w 484"/>
              <a:gd name="T7" fmla="*/ 2147483647 h 2487"/>
              <a:gd name="T8" fmla="*/ 2147483647 w 484"/>
              <a:gd name="T9" fmla="*/ 2147483647 h 2487"/>
              <a:gd name="T10" fmla="*/ 2147483647 w 484"/>
              <a:gd name="T11" fmla="*/ 2147483647 h 2487"/>
              <a:gd name="T12" fmla="*/ 2147483647 w 484"/>
              <a:gd name="T13" fmla="*/ 2147483647 h 2487"/>
              <a:gd name="T14" fmla="*/ 2147483647 w 484"/>
              <a:gd name="T15" fmla="*/ 2147483647 h 2487"/>
              <a:gd name="T16" fmla="*/ 2147483647 w 484"/>
              <a:gd name="T17" fmla="*/ 2147483647 h 2487"/>
              <a:gd name="T18" fmla="*/ 0 w 484"/>
              <a:gd name="T19" fmla="*/ 2147483647 h 2487"/>
              <a:gd name="T20" fmla="*/ 2147483647 w 484"/>
              <a:gd name="T21" fmla="*/ 2147483647 h 2487"/>
              <a:gd name="T22" fmla="*/ 2147483647 w 484"/>
              <a:gd name="T23" fmla="*/ 2147483647 h 2487"/>
              <a:gd name="T24" fmla="*/ 2147483647 w 484"/>
              <a:gd name="T25" fmla="*/ 2147483647 h 2487"/>
              <a:gd name="T26" fmla="*/ 2147483647 w 484"/>
              <a:gd name="T27" fmla="*/ 2147483647 h 2487"/>
              <a:gd name="T28" fmla="*/ 2147483647 w 484"/>
              <a:gd name="T29" fmla="*/ 2147483647 h 2487"/>
              <a:gd name="T30" fmla="*/ 2147483647 w 484"/>
              <a:gd name="T31" fmla="*/ 2147483647 h 2487"/>
              <a:gd name="T32" fmla="*/ 2147483647 w 484"/>
              <a:gd name="T33" fmla="*/ 2147483647 h 2487"/>
              <a:gd name="T34" fmla="*/ 2147483647 w 484"/>
              <a:gd name="T35" fmla="*/ 2147483647 h 24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
              <a:gd name="T55" fmla="*/ 0 h 2487"/>
              <a:gd name="T56" fmla="*/ 484 w 484"/>
              <a:gd name="T57" fmla="*/ 2487 h 24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 h="2487">
                <a:moveTo>
                  <a:pt x="483" y="0"/>
                </a:moveTo>
                <a:lnTo>
                  <a:pt x="432" y="67"/>
                </a:lnTo>
                <a:lnTo>
                  <a:pt x="351" y="183"/>
                </a:lnTo>
                <a:lnTo>
                  <a:pt x="269" y="318"/>
                </a:lnTo>
                <a:lnTo>
                  <a:pt x="198" y="463"/>
                </a:lnTo>
                <a:lnTo>
                  <a:pt x="137" y="620"/>
                </a:lnTo>
                <a:lnTo>
                  <a:pt x="83" y="784"/>
                </a:lnTo>
                <a:lnTo>
                  <a:pt x="34" y="933"/>
                </a:lnTo>
                <a:lnTo>
                  <a:pt x="12" y="1080"/>
                </a:lnTo>
                <a:lnTo>
                  <a:pt x="0" y="1240"/>
                </a:lnTo>
                <a:lnTo>
                  <a:pt x="7" y="1398"/>
                </a:lnTo>
                <a:lnTo>
                  <a:pt x="22" y="1546"/>
                </a:lnTo>
                <a:lnTo>
                  <a:pt x="61" y="1726"/>
                </a:lnTo>
                <a:lnTo>
                  <a:pt x="100" y="1881"/>
                </a:lnTo>
                <a:lnTo>
                  <a:pt x="137" y="2059"/>
                </a:lnTo>
                <a:lnTo>
                  <a:pt x="198" y="2199"/>
                </a:lnTo>
                <a:lnTo>
                  <a:pt x="241" y="2312"/>
                </a:lnTo>
                <a:lnTo>
                  <a:pt x="329" y="2486"/>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58" name="Freeform 56"/>
          <p:cNvSpPr>
            <a:spLocks/>
          </p:cNvSpPr>
          <p:nvPr/>
        </p:nvSpPr>
        <p:spPr bwMode="auto">
          <a:xfrm>
            <a:off x="4597400" y="1512888"/>
            <a:ext cx="608012" cy="3948112"/>
          </a:xfrm>
          <a:custGeom>
            <a:avLst/>
            <a:gdLst>
              <a:gd name="T0" fmla="*/ 2147483647 w 383"/>
              <a:gd name="T1" fmla="*/ 0 h 2487"/>
              <a:gd name="T2" fmla="*/ 2147483647 w 383"/>
              <a:gd name="T3" fmla="*/ 2147483647 h 2487"/>
              <a:gd name="T4" fmla="*/ 2147483647 w 383"/>
              <a:gd name="T5" fmla="*/ 2147483647 h 2487"/>
              <a:gd name="T6" fmla="*/ 2147483647 w 383"/>
              <a:gd name="T7" fmla="*/ 2147483647 h 2487"/>
              <a:gd name="T8" fmla="*/ 2147483647 w 383"/>
              <a:gd name="T9" fmla="*/ 2147483647 h 2487"/>
              <a:gd name="T10" fmla="*/ 2147483647 w 383"/>
              <a:gd name="T11" fmla="*/ 2147483647 h 2487"/>
              <a:gd name="T12" fmla="*/ 2147483647 w 383"/>
              <a:gd name="T13" fmla="*/ 2147483647 h 2487"/>
              <a:gd name="T14" fmla="*/ 2147483647 w 383"/>
              <a:gd name="T15" fmla="*/ 2147483647 h 2487"/>
              <a:gd name="T16" fmla="*/ 2147483647 w 383"/>
              <a:gd name="T17" fmla="*/ 2147483647 h 2487"/>
              <a:gd name="T18" fmla="*/ 0 w 383"/>
              <a:gd name="T19" fmla="*/ 2147483647 h 2487"/>
              <a:gd name="T20" fmla="*/ 0 w 383"/>
              <a:gd name="T21" fmla="*/ 2147483647 h 2487"/>
              <a:gd name="T22" fmla="*/ 2147483647 w 383"/>
              <a:gd name="T23" fmla="*/ 2147483647 h 2487"/>
              <a:gd name="T24" fmla="*/ 2147483647 w 383"/>
              <a:gd name="T25" fmla="*/ 2147483647 h 2487"/>
              <a:gd name="T26" fmla="*/ 2147483647 w 383"/>
              <a:gd name="T27" fmla="*/ 2147483647 h 2487"/>
              <a:gd name="T28" fmla="*/ 2147483647 w 383"/>
              <a:gd name="T29" fmla="*/ 2147483647 h 2487"/>
              <a:gd name="T30" fmla="*/ 2147483647 w 383"/>
              <a:gd name="T31" fmla="*/ 2147483647 h 2487"/>
              <a:gd name="T32" fmla="*/ 2147483647 w 383"/>
              <a:gd name="T33" fmla="*/ 2147483647 h 2487"/>
              <a:gd name="T34" fmla="*/ 2147483647 w 383"/>
              <a:gd name="T35" fmla="*/ 2147483647 h 24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3"/>
              <a:gd name="T55" fmla="*/ 0 h 2487"/>
              <a:gd name="T56" fmla="*/ 383 w 383"/>
              <a:gd name="T57" fmla="*/ 2487 h 24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3" h="2487">
                <a:moveTo>
                  <a:pt x="382" y="0"/>
                </a:moveTo>
                <a:lnTo>
                  <a:pt x="340" y="67"/>
                </a:lnTo>
                <a:lnTo>
                  <a:pt x="274" y="183"/>
                </a:lnTo>
                <a:lnTo>
                  <a:pt x="193" y="335"/>
                </a:lnTo>
                <a:lnTo>
                  <a:pt x="149" y="468"/>
                </a:lnTo>
                <a:lnTo>
                  <a:pt x="105" y="627"/>
                </a:lnTo>
                <a:lnTo>
                  <a:pt x="61" y="767"/>
                </a:lnTo>
                <a:lnTo>
                  <a:pt x="34" y="917"/>
                </a:lnTo>
                <a:lnTo>
                  <a:pt x="12" y="1073"/>
                </a:lnTo>
                <a:lnTo>
                  <a:pt x="0" y="1240"/>
                </a:lnTo>
                <a:lnTo>
                  <a:pt x="0" y="1386"/>
                </a:lnTo>
                <a:lnTo>
                  <a:pt x="17" y="1553"/>
                </a:lnTo>
                <a:lnTo>
                  <a:pt x="44" y="1726"/>
                </a:lnTo>
                <a:lnTo>
                  <a:pt x="71" y="1881"/>
                </a:lnTo>
                <a:lnTo>
                  <a:pt x="88" y="2047"/>
                </a:lnTo>
                <a:lnTo>
                  <a:pt x="127" y="2184"/>
                </a:lnTo>
                <a:lnTo>
                  <a:pt x="164" y="2312"/>
                </a:lnTo>
                <a:lnTo>
                  <a:pt x="215" y="2486"/>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59" name="Freeform 57"/>
          <p:cNvSpPr>
            <a:spLocks/>
          </p:cNvSpPr>
          <p:nvPr/>
        </p:nvSpPr>
        <p:spPr bwMode="auto">
          <a:xfrm>
            <a:off x="4849812" y="1524000"/>
            <a:ext cx="398463" cy="3940175"/>
          </a:xfrm>
          <a:custGeom>
            <a:avLst/>
            <a:gdLst>
              <a:gd name="T0" fmla="*/ 2147483647 w 251"/>
              <a:gd name="T1" fmla="*/ 0 h 2482"/>
              <a:gd name="T2" fmla="*/ 2147483647 w 251"/>
              <a:gd name="T3" fmla="*/ 2147483647 h 2482"/>
              <a:gd name="T4" fmla="*/ 2147483647 w 251"/>
              <a:gd name="T5" fmla="*/ 2147483647 h 2482"/>
              <a:gd name="T6" fmla="*/ 2147483647 w 251"/>
              <a:gd name="T7" fmla="*/ 2147483647 h 2482"/>
              <a:gd name="T8" fmla="*/ 2147483647 w 251"/>
              <a:gd name="T9" fmla="*/ 2147483647 h 2482"/>
              <a:gd name="T10" fmla="*/ 2147483647 w 251"/>
              <a:gd name="T11" fmla="*/ 2147483647 h 2482"/>
              <a:gd name="T12" fmla="*/ 2147483647 w 251"/>
              <a:gd name="T13" fmla="*/ 2147483647 h 2482"/>
              <a:gd name="T14" fmla="*/ 2147483647 w 251"/>
              <a:gd name="T15" fmla="*/ 2147483647 h 2482"/>
              <a:gd name="T16" fmla="*/ 2147483647 w 251"/>
              <a:gd name="T17" fmla="*/ 2147483647 h 2482"/>
              <a:gd name="T18" fmla="*/ 0 w 251"/>
              <a:gd name="T19" fmla="*/ 2147483647 h 2482"/>
              <a:gd name="T20" fmla="*/ 0 w 251"/>
              <a:gd name="T21" fmla="*/ 2147483647 h 2482"/>
              <a:gd name="T22" fmla="*/ 0 w 251"/>
              <a:gd name="T23" fmla="*/ 2147483647 h 2482"/>
              <a:gd name="T24" fmla="*/ 2147483647 w 251"/>
              <a:gd name="T25" fmla="*/ 2147483647 h 2482"/>
              <a:gd name="T26" fmla="*/ 2147483647 w 251"/>
              <a:gd name="T27" fmla="*/ 2147483647 h 2482"/>
              <a:gd name="T28" fmla="*/ 2147483647 w 251"/>
              <a:gd name="T29" fmla="*/ 2147483647 h 2482"/>
              <a:gd name="T30" fmla="*/ 2147483647 w 251"/>
              <a:gd name="T31" fmla="*/ 2147483647 h 2482"/>
              <a:gd name="T32" fmla="*/ 2147483647 w 251"/>
              <a:gd name="T33" fmla="*/ 2147483647 h 2482"/>
              <a:gd name="T34" fmla="*/ 2147483647 w 251"/>
              <a:gd name="T35" fmla="*/ 2147483647 h 24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1"/>
              <a:gd name="T55" fmla="*/ 0 h 2482"/>
              <a:gd name="T56" fmla="*/ 251 w 251"/>
              <a:gd name="T57" fmla="*/ 2482 h 24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1" h="2482">
                <a:moveTo>
                  <a:pt x="250" y="0"/>
                </a:moveTo>
                <a:lnTo>
                  <a:pt x="213" y="67"/>
                </a:lnTo>
                <a:lnTo>
                  <a:pt x="171" y="190"/>
                </a:lnTo>
                <a:lnTo>
                  <a:pt x="127" y="325"/>
                </a:lnTo>
                <a:lnTo>
                  <a:pt x="100" y="453"/>
                </a:lnTo>
                <a:lnTo>
                  <a:pt x="71" y="622"/>
                </a:lnTo>
                <a:lnTo>
                  <a:pt x="49" y="788"/>
                </a:lnTo>
                <a:lnTo>
                  <a:pt x="34" y="912"/>
                </a:lnTo>
                <a:lnTo>
                  <a:pt x="17" y="1069"/>
                </a:lnTo>
                <a:lnTo>
                  <a:pt x="0" y="1235"/>
                </a:lnTo>
                <a:lnTo>
                  <a:pt x="0" y="1398"/>
                </a:lnTo>
                <a:lnTo>
                  <a:pt x="0" y="1543"/>
                </a:lnTo>
                <a:lnTo>
                  <a:pt x="12" y="1698"/>
                </a:lnTo>
                <a:lnTo>
                  <a:pt x="22" y="1871"/>
                </a:lnTo>
                <a:lnTo>
                  <a:pt x="39" y="2027"/>
                </a:lnTo>
                <a:lnTo>
                  <a:pt x="66" y="2189"/>
                </a:lnTo>
                <a:lnTo>
                  <a:pt x="78" y="2307"/>
                </a:lnTo>
                <a:lnTo>
                  <a:pt x="93" y="2481"/>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60" name="Freeform 58"/>
          <p:cNvSpPr>
            <a:spLocks/>
          </p:cNvSpPr>
          <p:nvPr/>
        </p:nvSpPr>
        <p:spPr bwMode="auto">
          <a:xfrm>
            <a:off x="5067300" y="1522413"/>
            <a:ext cx="234950" cy="3965575"/>
          </a:xfrm>
          <a:custGeom>
            <a:avLst/>
            <a:gdLst>
              <a:gd name="T0" fmla="*/ 2147483647 w 148"/>
              <a:gd name="T1" fmla="*/ 0 h 2498"/>
              <a:gd name="T2" fmla="*/ 2147483647 w 148"/>
              <a:gd name="T3" fmla="*/ 2147483647 h 2498"/>
              <a:gd name="T4" fmla="*/ 2147483647 w 148"/>
              <a:gd name="T5" fmla="*/ 2147483647 h 2498"/>
              <a:gd name="T6" fmla="*/ 2147483647 w 148"/>
              <a:gd name="T7" fmla="*/ 2147483647 h 2498"/>
              <a:gd name="T8" fmla="*/ 2147483647 w 148"/>
              <a:gd name="T9" fmla="*/ 2147483647 h 2498"/>
              <a:gd name="T10" fmla="*/ 2147483647 w 148"/>
              <a:gd name="T11" fmla="*/ 2147483647 h 2498"/>
              <a:gd name="T12" fmla="*/ 2147483647 w 148"/>
              <a:gd name="T13" fmla="*/ 2147483647 h 2498"/>
              <a:gd name="T14" fmla="*/ 2147483647 w 148"/>
              <a:gd name="T15" fmla="*/ 2147483647 h 2498"/>
              <a:gd name="T16" fmla="*/ 2147483647 w 148"/>
              <a:gd name="T17" fmla="*/ 2147483647 h 2498"/>
              <a:gd name="T18" fmla="*/ 2147483647 w 148"/>
              <a:gd name="T19" fmla="*/ 2147483647 h 2498"/>
              <a:gd name="T20" fmla="*/ 2147483647 w 148"/>
              <a:gd name="T21" fmla="*/ 2147483647 h 2498"/>
              <a:gd name="T22" fmla="*/ 2147483647 w 148"/>
              <a:gd name="T23" fmla="*/ 2147483647 h 2498"/>
              <a:gd name="T24" fmla="*/ 2147483647 w 148"/>
              <a:gd name="T25" fmla="*/ 2147483647 h 2498"/>
              <a:gd name="T26" fmla="*/ 2147483647 w 148"/>
              <a:gd name="T27" fmla="*/ 2147483647 h 2498"/>
              <a:gd name="T28" fmla="*/ 2147483647 w 148"/>
              <a:gd name="T29" fmla="*/ 2147483647 h 2498"/>
              <a:gd name="T30" fmla="*/ 2147483647 w 148"/>
              <a:gd name="T31" fmla="*/ 2147483647 h 2498"/>
              <a:gd name="T32" fmla="*/ 2147483647 w 148"/>
              <a:gd name="T33" fmla="*/ 2147483647 h 2498"/>
              <a:gd name="T34" fmla="*/ 0 w 148"/>
              <a:gd name="T35" fmla="*/ 2147483647 h 24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8"/>
              <a:gd name="T55" fmla="*/ 0 h 2498"/>
              <a:gd name="T56" fmla="*/ 148 w 148"/>
              <a:gd name="T57" fmla="*/ 2498 h 24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8" h="2498">
                <a:moveTo>
                  <a:pt x="147" y="0"/>
                </a:moveTo>
                <a:lnTo>
                  <a:pt x="120" y="79"/>
                </a:lnTo>
                <a:lnTo>
                  <a:pt x="86" y="195"/>
                </a:lnTo>
                <a:lnTo>
                  <a:pt x="64" y="330"/>
                </a:lnTo>
                <a:lnTo>
                  <a:pt x="54" y="452"/>
                </a:lnTo>
                <a:lnTo>
                  <a:pt x="54" y="603"/>
                </a:lnTo>
                <a:lnTo>
                  <a:pt x="44" y="756"/>
                </a:lnTo>
                <a:lnTo>
                  <a:pt x="44" y="912"/>
                </a:lnTo>
                <a:lnTo>
                  <a:pt x="39" y="1057"/>
                </a:lnTo>
                <a:lnTo>
                  <a:pt x="34" y="1217"/>
                </a:lnTo>
                <a:lnTo>
                  <a:pt x="29" y="1392"/>
                </a:lnTo>
                <a:lnTo>
                  <a:pt x="17" y="1547"/>
                </a:lnTo>
                <a:lnTo>
                  <a:pt x="17" y="1710"/>
                </a:lnTo>
                <a:lnTo>
                  <a:pt x="17" y="1875"/>
                </a:lnTo>
                <a:lnTo>
                  <a:pt x="12" y="2036"/>
                </a:lnTo>
                <a:lnTo>
                  <a:pt x="17" y="2178"/>
                </a:lnTo>
                <a:lnTo>
                  <a:pt x="12" y="2317"/>
                </a:lnTo>
                <a:lnTo>
                  <a:pt x="0" y="2497"/>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61" name="Line 59"/>
          <p:cNvSpPr>
            <a:spLocks noChangeShapeType="1"/>
          </p:cNvSpPr>
          <p:nvPr/>
        </p:nvSpPr>
        <p:spPr bwMode="auto">
          <a:xfrm>
            <a:off x="4449762" y="4991100"/>
            <a:ext cx="1492250" cy="1588"/>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62" name="Line 60"/>
          <p:cNvSpPr>
            <a:spLocks noChangeShapeType="1"/>
          </p:cNvSpPr>
          <p:nvPr/>
        </p:nvSpPr>
        <p:spPr bwMode="auto">
          <a:xfrm>
            <a:off x="4578350" y="5186363"/>
            <a:ext cx="1190625"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63" name="Freeform 61"/>
          <p:cNvSpPr>
            <a:spLocks/>
          </p:cNvSpPr>
          <p:nvPr/>
        </p:nvSpPr>
        <p:spPr bwMode="auto">
          <a:xfrm>
            <a:off x="2136775" y="1527175"/>
            <a:ext cx="749300" cy="3922713"/>
          </a:xfrm>
          <a:custGeom>
            <a:avLst/>
            <a:gdLst>
              <a:gd name="T0" fmla="*/ 0 w 472"/>
              <a:gd name="T1" fmla="*/ 0 h 2471"/>
              <a:gd name="T2" fmla="*/ 2147483647 w 472"/>
              <a:gd name="T3" fmla="*/ 2147483647 h 2471"/>
              <a:gd name="T4" fmla="*/ 2147483647 w 472"/>
              <a:gd name="T5" fmla="*/ 2147483647 h 2471"/>
              <a:gd name="T6" fmla="*/ 2147483647 w 472"/>
              <a:gd name="T7" fmla="*/ 2147483647 h 2471"/>
              <a:gd name="T8" fmla="*/ 2147483647 w 472"/>
              <a:gd name="T9" fmla="*/ 2147483647 h 2471"/>
              <a:gd name="T10" fmla="*/ 2147483647 w 472"/>
              <a:gd name="T11" fmla="*/ 2147483647 h 2471"/>
              <a:gd name="T12" fmla="*/ 2147483647 w 472"/>
              <a:gd name="T13" fmla="*/ 2147483647 h 2471"/>
              <a:gd name="T14" fmla="*/ 2147483647 w 472"/>
              <a:gd name="T15" fmla="*/ 2147483647 h 2471"/>
              <a:gd name="T16" fmla="*/ 2147483647 w 472"/>
              <a:gd name="T17" fmla="*/ 2147483647 h 2471"/>
              <a:gd name="T18" fmla="*/ 2147483647 w 472"/>
              <a:gd name="T19" fmla="*/ 2147483647 h 2471"/>
              <a:gd name="T20" fmla="*/ 2147483647 w 472"/>
              <a:gd name="T21" fmla="*/ 2147483647 h 2471"/>
              <a:gd name="T22" fmla="*/ 2147483647 w 472"/>
              <a:gd name="T23" fmla="*/ 2147483647 h 2471"/>
              <a:gd name="T24" fmla="*/ 2147483647 w 472"/>
              <a:gd name="T25" fmla="*/ 2147483647 h 2471"/>
              <a:gd name="T26" fmla="*/ 2147483647 w 472"/>
              <a:gd name="T27" fmla="*/ 2147483647 h 2471"/>
              <a:gd name="T28" fmla="*/ 2147483647 w 472"/>
              <a:gd name="T29" fmla="*/ 2147483647 h 2471"/>
              <a:gd name="T30" fmla="*/ 2147483647 w 472"/>
              <a:gd name="T31" fmla="*/ 2147483647 h 2471"/>
              <a:gd name="T32" fmla="*/ 2147483647 w 472"/>
              <a:gd name="T33" fmla="*/ 2147483647 h 24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2"/>
              <a:gd name="T52" fmla="*/ 0 h 2471"/>
              <a:gd name="T53" fmla="*/ 472 w 472"/>
              <a:gd name="T54" fmla="*/ 2471 h 24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2" h="2471">
                <a:moveTo>
                  <a:pt x="0" y="0"/>
                </a:moveTo>
                <a:lnTo>
                  <a:pt x="17" y="62"/>
                </a:lnTo>
                <a:lnTo>
                  <a:pt x="39" y="190"/>
                </a:lnTo>
                <a:lnTo>
                  <a:pt x="56" y="325"/>
                </a:lnTo>
                <a:lnTo>
                  <a:pt x="88" y="503"/>
                </a:lnTo>
                <a:lnTo>
                  <a:pt x="105" y="762"/>
                </a:lnTo>
                <a:lnTo>
                  <a:pt x="116" y="917"/>
                </a:lnTo>
                <a:lnTo>
                  <a:pt x="123" y="1069"/>
                </a:lnTo>
                <a:lnTo>
                  <a:pt x="128" y="1218"/>
                </a:lnTo>
                <a:lnTo>
                  <a:pt x="138" y="1380"/>
                </a:lnTo>
                <a:lnTo>
                  <a:pt x="157" y="1537"/>
                </a:lnTo>
                <a:lnTo>
                  <a:pt x="184" y="1701"/>
                </a:lnTo>
                <a:lnTo>
                  <a:pt x="228" y="1872"/>
                </a:lnTo>
                <a:lnTo>
                  <a:pt x="267" y="2043"/>
                </a:lnTo>
                <a:lnTo>
                  <a:pt x="311" y="2176"/>
                </a:lnTo>
                <a:lnTo>
                  <a:pt x="373" y="2304"/>
                </a:lnTo>
                <a:lnTo>
                  <a:pt x="471" y="2470"/>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64" name="Freeform 62"/>
          <p:cNvSpPr>
            <a:spLocks/>
          </p:cNvSpPr>
          <p:nvPr/>
        </p:nvSpPr>
        <p:spPr bwMode="auto">
          <a:xfrm>
            <a:off x="2170112" y="1530350"/>
            <a:ext cx="827088" cy="3965575"/>
          </a:xfrm>
          <a:custGeom>
            <a:avLst/>
            <a:gdLst>
              <a:gd name="T0" fmla="*/ 0 w 521"/>
              <a:gd name="T1" fmla="*/ 0 h 2498"/>
              <a:gd name="T2" fmla="*/ 2147483647 w 521"/>
              <a:gd name="T3" fmla="*/ 2147483647 h 2498"/>
              <a:gd name="T4" fmla="*/ 2147483647 w 521"/>
              <a:gd name="T5" fmla="*/ 2147483647 h 2498"/>
              <a:gd name="T6" fmla="*/ 2147483647 w 521"/>
              <a:gd name="T7" fmla="*/ 2147483647 h 2498"/>
              <a:gd name="T8" fmla="*/ 2147483647 w 521"/>
              <a:gd name="T9" fmla="*/ 2147483647 h 2498"/>
              <a:gd name="T10" fmla="*/ 2147483647 w 521"/>
              <a:gd name="T11" fmla="*/ 2147483647 h 2498"/>
              <a:gd name="T12" fmla="*/ 2147483647 w 521"/>
              <a:gd name="T13" fmla="*/ 2147483647 h 2498"/>
              <a:gd name="T14" fmla="*/ 2147483647 w 521"/>
              <a:gd name="T15" fmla="*/ 2147483647 h 2498"/>
              <a:gd name="T16" fmla="*/ 2147483647 w 521"/>
              <a:gd name="T17" fmla="*/ 2147483647 h 2498"/>
              <a:gd name="T18" fmla="*/ 2147483647 w 521"/>
              <a:gd name="T19" fmla="*/ 2147483647 h 2498"/>
              <a:gd name="T20" fmla="*/ 2147483647 w 521"/>
              <a:gd name="T21" fmla="*/ 2147483647 h 2498"/>
              <a:gd name="T22" fmla="*/ 2147483647 w 521"/>
              <a:gd name="T23" fmla="*/ 2147483647 h 2498"/>
              <a:gd name="T24" fmla="*/ 2147483647 w 521"/>
              <a:gd name="T25" fmla="*/ 2147483647 h 2498"/>
              <a:gd name="T26" fmla="*/ 2147483647 w 521"/>
              <a:gd name="T27" fmla="*/ 2147483647 h 2498"/>
              <a:gd name="T28" fmla="*/ 2147483647 w 521"/>
              <a:gd name="T29" fmla="*/ 2147483647 h 2498"/>
              <a:gd name="T30" fmla="*/ 2147483647 w 521"/>
              <a:gd name="T31" fmla="*/ 2147483647 h 2498"/>
              <a:gd name="T32" fmla="*/ 2147483647 w 521"/>
              <a:gd name="T33" fmla="*/ 2147483647 h 24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1"/>
              <a:gd name="T52" fmla="*/ 0 h 2498"/>
              <a:gd name="T53" fmla="*/ 521 w 521"/>
              <a:gd name="T54" fmla="*/ 2498 h 24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1" h="2498">
                <a:moveTo>
                  <a:pt x="0" y="0"/>
                </a:moveTo>
                <a:lnTo>
                  <a:pt x="56" y="90"/>
                </a:lnTo>
                <a:lnTo>
                  <a:pt x="101" y="173"/>
                </a:lnTo>
                <a:lnTo>
                  <a:pt x="145" y="307"/>
                </a:lnTo>
                <a:lnTo>
                  <a:pt x="216" y="603"/>
                </a:lnTo>
                <a:lnTo>
                  <a:pt x="231" y="751"/>
                </a:lnTo>
                <a:lnTo>
                  <a:pt x="248" y="912"/>
                </a:lnTo>
                <a:lnTo>
                  <a:pt x="265" y="1079"/>
                </a:lnTo>
                <a:lnTo>
                  <a:pt x="275" y="1235"/>
                </a:lnTo>
                <a:lnTo>
                  <a:pt x="275" y="1375"/>
                </a:lnTo>
                <a:lnTo>
                  <a:pt x="292" y="1539"/>
                </a:lnTo>
                <a:lnTo>
                  <a:pt x="309" y="1711"/>
                </a:lnTo>
                <a:lnTo>
                  <a:pt x="336" y="1872"/>
                </a:lnTo>
                <a:lnTo>
                  <a:pt x="358" y="2020"/>
                </a:lnTo>
                <a:lnTo>
                  <a:pt x="390" y="2181"/>
                </a:lnTo>
                <a:lnTo>
                  <a:pt x="434" y="2298"/>
                </a:lnTo>
                <a:lnTo>
                  <a:pt x="520" y="2497"/>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65" name="Freeform 63"/>
          <p:cNvSpPr>
            <a:spLocks/>
          </p:cNvSpPr>
          <p:nvPr/>
        </p:nvSpPr>
        <p:spPr bwMode="auto">
          <a:xfrm>
            <a:off x="2249487" y="1541463"/>
            <a:ext cx="819150" cy="3946525"/>
          </a:xfrm>
          <a:custGeom>
            <a:avLst/>
            <a:gdLst>
              <a:gd name="T0" fmla="*/ 0 w 516"/>
              <a:gd name="T1" fmla="*/ 0 h 2486"/>
              <a:gd name="T2" fmla="*/ 2147483647 w 516"/>
              <a:gd name="T3" fmla="*/ 2147483647 h 2486"/>
              <a:gd name="T4" fmla="*/ 2147483647 w 516"/>
              <a:gd name="T5" fmla="*/ 2147483647 h 2486"/>
              <a:gd name="T6" fmla="*/ 2147483647 w 516"/>
              <a:gd name="T7" fmla="*/ 2147483647 h 2486"/>
              <a:gd name="T8" fmla="*/ 2147483647 w 516"/>
              <a:gd name="T9" fmla="*/ 2147483647 h 2486"/>
              <a:gd name="T10" fmla="*/ 2147483647 w 516"/>
              <a:gd name="T11" fmla="*/ 2147483647 h 2486"/>
              <a:gd name="T12" fmla="*/ 2147483647 w 516"/>
              <a:gd name="T13" fmla="*/ 2147483647 h 2486"/>
              <a:gd name="T14" fmla="*/ 2147483647 w 516"/>
              <a:gd name="T15" fmla="*/ 2147483647 h 2486"/>
              <a:gd name="T16" fmla="*/ 2147483647 w 516"/>
              <a:gd name="T17" fmla="*/ 2147483647 h 2486"/>
              <a:gd name="T18" fmla="*/ 2147483647 w 516"/>
              <a:gd name="T19" fmla="*/ 2147483647 h 2486"/>
              <a:gd name="T20" fmla="*/ 2147483647 w 516"/>
              <a:gd name="T21" fmla="*/ 2147483647 h 2486"/>
              <a:gd name="T22" fmla="*/ 2147483647 w 516"/>
              <a:gd name="T23" fmla="*/ 2147483647 h 2486"/>
              <a:gd name="T24" fmla="*/ 2147483647 w 516"/>
              <a:gd name="T25" fmla="*/ 2147483647 h 2486"/>
              <a:gd name="T26" fmla="*/ 2147483647 w 516"/>
              <a:gd name="T27" fmla="*/ 2147483647 h 2486"/>
              <a:gd name="T28" fmla="*/ 2147483647 w 516"/>
              <a:gd name="T29" fmla="*/ 2147483647 h 2486"/>
              <a:gd name="T30" fmla="*/ 2147483647 w 516"/>
              <a:gd name="T31" fmla="*/ 2147483647 h 2486"/>
              <a:gd name="T32" fmla="*/ 2147483647 w 516"/>
              <a:gd name="T33" fmla="*/ 2147483647 h 2486"/>
              <a:gd name="T34" fmla="*/ 2147483647 w 516"/>
              <a:gd name="T35" fmla="*/ 2147483647 h 2486"/>
              <a:gd name="T36" fmla="*/ 2147483647 w 516"/>
              <a:gd name="T37" fmla="*/ 2147483647 h 24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6"/>
              <a:gd name="T58" fmla="*/ 0 h 2486"/>
              <a:gd name="T59" fmla="*/ 516 w 516"/>
              <a:gd name="T60" fmla="*/ 2486 h 24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6" h="2486">
                <a:moveTo>
                  <a:pt x="0" y="0"/>
                </a:moveTo>
                <a:lnTo>
                  <a:pt x="68" y="100"/>
                </a:lnTo>
                <a:lnTo>
                  <a:pt x="133" y="206"/>
                </a:lnTo>
                <a:lnTo>
                  <a:pt x="189" y="328"/>
                </a:lnTo>
                <a:lnTo>
                  <a:pt x="238" y="440"/>
                </a:lnTo>
                <a:lnTo>
                  <a:pt x="277" y="579"/>
                </a:lnTo>
                <a:lnTo>
                  <a:pt x="321" y="775"/>
                </a:lnTo>
                <a:lnTo>
                  <a:pt x="348" y="933"/>
                </a:lnTo>
                <a:lnTo>
                  <a:pt x="370" y="1050"/>
                </a:lnTo>
                <a:lnTo>
                  <a:pt x="392" y="1228"/>
                </a:lnTo>
                <a:lnTo>
                  <a:pt x="392" y="1375"/>
                </a:lnTo>
                <a:lnTo>
                  <a:pt x="385" y="1552"/>
                </a:lnTo>
                <a:lnTo>
                  <a:pt x="397" y="1704"/>
                </a:lnTo>
                <a:lnTo>
                  <a:pt x="397" y="1860"/>
                </a:lnTo>
                <a:lnTo>
                  <a:pt x="405" y="2019"/>
                </a:lnTo>
                <a:lnTo>
                  <a:pt x="422" y="2162"/>
                </a:lnTo>
                <a:lnTo>
                  <a:pt x="449" y="2292"/>
                </a:lnTo>
                <a:lnTo>
                  <a:pt x="478" y="2393"/>
                </a:lnTo>
                <a:lnTo>
                  <a:pt x="515" y="2485"/>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66" name="Freeform 64"/>
          <p:cNvSpPr>
            <a:spLocks/>
          </p:cNvSpPr>
          <p:nvPr/>
        </p:nvSpPr>
        <p:spPr bwMode="auto">
          <a:xfrm>
            <a:off x="2314575" y="1546225"/>
            <a:ext cx="800100" cy="3948113"/>
          </a:xfrm>
          <a:custGeom>
            <a:avLst/>
            <a:gdLst>
              <a:gd name="T0" fmla="*/ 0 w 504"/>
              <a:gd name="T1" fmla="*/ 0 h 2487"/>
              <a:gd name="T2" fmla="*/ 2147483647 w 504"/>
              <a:gd name="T3" fmla="*/ 2147483647 h 2487"/>
              <a:gd name="T4" fmla="*/ 2147483647 w 504"/>
              <a:gd name="T5" fmla="*/ 2147483647 h 2487"/>
              <a:gd name="T6" fmla="*/ 2147483647 w 504"/>
              <a:gd name="T7" fmla="*/ 2147483647 h 2487"/>
              <a:gd name="T8" fmla="*/ 2147483647 w 504"/>
              <a:gd name="T9" fmla="*/ 2147483647 h 2487"/>
              <a:gd name="T10" fmla="*/ 2147483647 w 504"/>
              <a:gd name="T11" fmla="*/ 2147483647 h 2487"/>
              <a:gd name="T12" fmla="*/ 2147483647 w 504"/>
              <a:gd name="T13" fmla="*/ 2147483647 h 2487"/>
              <a:gd name="T14" fmla="*/ 2147483647 w 504"/>
              <a:gd name="T15" fmla="*/ 2147483647 h 2487"/>
              <a:gd name="T16" fmla="*/ 2147483647 w 504"/>
              <a:gd name="T17" fmla="*/ 2147483647 h 2487"/>
              <a:gd name="T18" fmla="*/ 2147483647 w 504"/>
              <a:gd name="T19" fmla="*/ 2147483647 h 2487"/>
              <a:gd name="T20" fmla="*/ 2147483647 w 504"/>
              <a:gd name="T21" fmla="*/ 2147483647 h 2487"/>
              <a:gd name="T22" fmla="*/ 2147483647 w 504"/>
              <a:gd name="T23" fmla="*/ 2147483647 h 2487"/>
              <a:gd name="T24" fmla="*/ 2147483647 w 504"/>
              <a:gd name="T25" fmla="*/ 2147483647 h 2487"/>
              <a:gd name="T26" fmla="*/ 2147483647 w 504"/>
              <a:gd name="T27" fmla="*/ 2147483647 h 2487"/>
              <a:gd name="T28" fmla="*/ 2147483647 w 504"/>
              <a:gd name="T29" fmla="*/ 2147483647 h 2487"/>
              <a:gd name="T30" fmla="*/ 2147483647 w 504"/>
              <a:gd name="T31" fmla="*/ 2147483647 h 2487"/>
              <a:gd name="T32" fmla="*/ 2147483647 w 504"/>
              <a:gd name="T33" fmla="*/ 2147483647 h 2487"/>
              <a:gd name="T34" fmla="*/ 2147483647 w 504"/>
              <a:gd name="T35" fmla="*/ 2147483647 h 2487"/>
              <a:gd name="T36" fmla="*/ 2147483647 w 504"/>
              <a:gd name="T37" fmla="*/ 2147483647 h 2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4"/>
              <a:gd name="T58" fmla="*/ 0 h 2487"/>
              <a:gd name="T59" fmla="*/ 504 w 504"/>
              <a:gd name="T60" fmla="*/ 2487 h 2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4" h="2487">
                <a:moveTo>
                  <a:pt x="0" y="0"/>
                </a:moveTo>
                <a:lnTo>
                  <a:pt x="78" y="78"/>
                </a:lnTo>
                <a:lnTo>
                  <a:pt x="143" y="161"/>
                </a:lnTo>
                <a:lnTo>
                  <a:pt x="230" y="295"/>
                </a:lnTo>
                <a:lnTo>
                  <a:pt x="290" y="435"/>
                </a:lnTo>
                <a:lnTo>
                  <a:pt x="356" y="591"/>
                </a:lnTo>
                <a:lnTo>
                  <a:pt x="408" y="750"/>
                </a:lnTo>
                <a:lnTo>
                  <a:pt x="447" y="916"/>
                </a:lnTo>
                <a:lnTo>
                  <a:pt x="474" y="1068"/>
                </a:lnTo>
                <a:lnTo>
                  <a:pt x="486" y="1218"/>
                </a:lnTo>
                <a:lnTo>
                  <a:pt x="486" y="1363"/>
                </a:lnTo>
                <a:lnTo>
                  <a:pt x="486" y="1543"/>
                </a:lnTo>
                <a:lnTo>
                  <a:pt x="486" y="1695"/>
                </a:lnTo>
                <a:lnTo>
                  <a:pt x="481" y="1861"/>
                </a:lnTo>
                <a:lnTo>
                  <a:pt x="474" y="2025"/>
                </a:lnTo>
                <a:lnTo>
                  <a:pt x="481" y="2153"/>
                </a:lnTo>
                <a:lnTo>
                  <a:pt x="481" y="2282"/>
                </a:lnTo>
                <a:lnTo>
                  <a:pt x="486" y="2382"/>
                </a:lnTo>
                <a:lnTo>
                  <a:pt x="503" y="2486"/>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67" name="Freeform 65"/>
          <p:cNvSpPr>
            <a:spLocks/>
          </p:cNvSpPr>
          <p:nvPr/>
        </p:nvSpPr>
        <p:spPr bwMode="auto">
          <a:xfrm>
            <a:off x="2419350" y="1557338"/>
            <a:ext cx="925512" cy="3948112"/>
          </a:xfrm>
          <a:custGeom>
            <a:avLst/>
            <a:gdLst>
              <a:gd name="T0" fmla="*/ 0 w 583"/>
              <a:gd name="T1" fmla="*/ 0 h 2487"/>
              <a:gd name="T2" fmla="*/ 2147483647 w 583"/>
              <a:gd name="T3" fmla="*/ 2147483647 h 2487"/>
              <a:gd name="T4" fmla="*/ 2147483647 w 583"/>
              <a:gd name="T5" fmla="*/ 2147483647 h 2487"/>
              <a:gd name="T6" fmla="*/ 2147483647 w 583"/>
              <a:gd name="T7" fmla="*/ 2147483647 h 2487"/>
              <a:gd name="T8" fmla="*/ 2147483647 w 583"/>
              <a:gd name="T9" fmla="*/ 2147483647 h 2487"/>
              <a:gd name="T10" fmla="*/ 2147483647 w 583"/>
              <a:gd name="T11" fmla="*/ 2147483647 h 2487"/>
              <a:gd name="T12" fmla="*/ 2147483647 w 583"/>
              <a:gd name="T13" fmla="*/ 2147483647 h 2487"/>
              <a:gd name="T14" fmla="*/ 2147483647 w 583"/>
              <a:gd name="T15" fmla="*/ 2147483647 h 2487"/>
              <a:gd name="T16" fmla="*/ 2147483647 w 583"/>
              <a:gd name="T17" fmla="*/ 2147483647 h 2487"/>
              <a:gd name="T18" fmla="*/ 2147483647 w 583"/>
              <a:gd name="T19" fmla="*/ 2147483647 h 2487"/>
              <a:gd name="T20" fmla="*/ 2147483647 w 583"/>
              <a:gd name="T21" fmla="*/ 2147483647 h 2487"/>
              <a:gd name="T22" fmla="*/ 2147483647 w 583"/>
              <a:gd name="T23" fmla="*/ 2147483647 h 2487"/>
              <a:gd name="T24" fmla="*/ 2147483647 w 583"/>
              <a:gd name="T25" fmla="*/ 2147483647 h 2487"/>
              <a:gd name="T26" fmla="*/ 2147483647 w 583"/>
              <a:gd name="T27" fmla="*/ 2147483647 h 2487"/>
              <a:gd name="T28" fmla="*/ 2147483647 w 583"/>
              <a:gd name="T29" fmla="*/ 2147483647 h 2487"/>
              <a:gd name="T30" fmla="*/ 2147483647 w 583"/>
              <a:gd name="T31" fmla="*/ 2147483647 h 2487"/>
              <a:gd name="T32" fmla="*/ 2147483647 w 583"/>
              <a:gd name="T33" fmla="*/ 2147483647 h 2487"/>
              <a:gd name="T34" fmla="*/ 2147483647 w 583"/>
              <a:gd name="T35" fmla="*/ 2147483647 h 2487"/>
              <a:gd name="T36" fmla="*/ 2147483647 w 583"/>
              <a:gd name="T37" fmla="*/ 2147483647 h 2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3"/>
              <a:gd name="T58" fmla="*/ 0 h 2487"/>
              <a:gd name="T59" fmla="*/ 583 w 583"/>
              <a:gd name="T60" fmla="*/ 2487 h 2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3" h="2487">
                <a:moveTo>
                  <a:pt x="0" y="0"/>
                </a:moveTo>
                <a:lnTo>
                  <a:pt x="81" y="73"/>
                </a:lnTo>
                <a:lnTo>
                  <a:pt x="140" y="145"/>
                </a:lnTo>
                <a:lnTo>
                  <a:pt x="260" y="308"/>
                </a:lnTo>
                <a:lnTo>
                  <a:pt x="329" y="420"/>
                </a:lnTo>
                <a:lnTo>
                  <a:pt x="408" y="580"/>
                </a:lnTo>
                <a:lnTo>
                  <a:pt x="479" y="750"/>
                </a:lnTo>
                <a:lnTo>
                  <a:pt x="540" y="917"/>
                </a:lnTo>
                <a:lnTo>
                  <a:pt x="574" y="1075"/>
                </a:lnTo>
                <a:lnTo>
                  <a:pt x="582" y="1208"/>
                </a:lnTo>
                <a:lnTo>
                  <a:pt x="582" y="1365"/>
                </a:lnTo>
                <a:lnTo>
                  <a:pt x="579" y="1510"/>
                </a:lnTo>
                <a:lnTo>
                  <a:pt x="557" y="1690"/>
                </a:lnTo>
                <a:lnTo>
                  <a:pt x="540" y="1833"/>
                </a:lnTo>
                <a:lnTo>
                  <a:pt x="523" y="2009"/>
                </a:lnTo>
                <a:lnTo>
                  <a:pt x="508" y="2159"/>
                </a:lnTo>
                <a:lnTo>
                  <a:pt x="496" y="2277"/>
                </a:lnTo>
                <a:lnTo>
                  <a:pt x="479" y="2389"/>
                </a:lnTo>
                <a:lnTo>
                  <a:pt x="464" y="2486"/>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68" name="Freeform 66"/>
          <p:cNvSpPr>
            <a:spLocks/>
          </p:cNvSpPr>
          <p:nvPr/>
        </p:nvSpPr>
        <p:spPr bwMode="auto">
          <a:xfrm>
            <a:off x="76200" y="1501775"/>
            <a:ext cx="8996362" cy="4014788"/>
          </a:xfrm>
          <a:custGeom>
            <a:avLst/>
            <a:gdLst>
              <a:gd name="T0" fmla="*/ 2147483647 w 5667"/>
              <a:gd name="T1" fmla="*/ 2147483647 h 2529"/>
              <a:gd name="T2" fmla="*/ 2147483647 w 5667"/>
              <a:gd name="T3" fmla="*/ 2147483647 h 2529"/>
              <a:gd name="T4" fmla="*/ 2147483647 w 5667"/>
              <a:gd name="T5" fmla="*/ 2147483647 h 2529"/>
              <a:gd name="T6" fmla="*/ 2147483647 w 5667"/>
              <a:gd name="T7" fmla="*/ 2147483647 h 2529"/>
              <a:gd name="T8" fmla="*/ 2147483647 w 5667"/>
              <a:gd name="T9" fmla="*/ 2147483647 h 2529"/>
              <a:gd name="T10" fmla="*/ 2147483647 w 5667"/>
              <a:gd name="T11" fmla="*/ 2147483647 h 2529"/>
              <a:gd name="T12" fmla="*/ 0 w 5667"/>
              <a:gd name="T13" fmla="*/ 2147483647 h 2529"/>
              <a:gd name="T14" fmla="*/ 2147483647 w 5667"/>
              <a:gd name="T15" fmla="*/ 2147483647 h 2529"/>
              <a:gd name="T16" fmla="*/ 2147483647 w 5667"/>
              <a:gd name="T17" fmla="*/ 2147483647 h 2529"/>
              <a:gd name="T18" fmla="*/ 2147483647 w 5667"/>
              <a:gd name="T19" fmla="*/ 2147483647 h 2529"/>
              <a:gd name="T20" fmla="*/ 2147483647 w 5667"/>
              <a:gd name="T21" fmla="*/ 2147483647 h 2529"/>
              <a:gd name="T22" fmla="*/ 2147483647 w 5667"/>
              <a:gd name="T23" fmla="*/ 2147483647 h 2529"/>
              <a:gd name="T24" fmla="*/ 2147483647 w 5667"/>
              <a:gd name="T25" fmla="*/ 2147483647 h 2529"/>
              <a:gd name="T26" fmla="*/ 2147483647 w 5667"/>
              <a:gd name="T27" fmla="*/ 2147483647 h 2529"/>
              <a:gd name="T28" fmla="*/ 2147483647 w 5667"/>
              <a:gd name="T29" fmla="*/ 2147483647 h 2529"/>
              <a:gd name="T30" fmla="*/ 2147483647 w 5667"/>
              <a:gd name="T31" fmla="*/ 2147483647 h 2529"/>
              <a:gd name="T32" fmla="*/ 2147483647 w 5667"/>
              <a:gd name="T33" fmla="*/ 2147483647 h 2529"/>
              <a:gd name="T34" fmla="*/ 2147483647 w 5667"/>
              <a:gd name="T35" fmla="*/ 2147483647 h 2529"/>
              <a:gd name="T36" fmla="*/ 2147483647 w 5667"/>
              <a:gd name="T37" fmla="*/ 2147483647 h 2529"/>
              <a:gd name="T38" fmla="*/ 2147483647 w 5667"/>
              <a:gd name="T39" fmla="*/ 2147483647 h 2529"/>
              <a:gd name="T40" fmla="*/ 2147483647 w 5667"/>
              <a:gd name="T41" fmla="*/ 2147483647 h 2529"/>
              <a:gd name="T42" fmla="*/ 2147483647 w 5667"/>
              <a:gd name="T43" fmla="*/ 2147483647 h 2529"/>
              <a:gd name="T44" fmla="*/ 2147483647 w 5667"/>
              <a:gd name="T45" fmla="*/ 2147483647 h 2529"/>
              <a:gd name="T46" fmla="*/ 2147483647 w 5667"/>
              <a:gd name="T47" fmla="*/ 2147483647 h 2529"/>
              <a:gd name="T48" fmla="*/ 2147483647 w 5667"/>
              <a:gd name="T49" fmla="*/ 2147483647 h 2529"/>
              <a:gd name="T50" fmla="*/ 2147483647 w 5667"/>
              <a:gd name="T51" fmla="*/ 2147483647 h 2529"/>
              <a:gd name="T52" fmla="*/ 2147483647 w 5667"/>
              <a:gd name="T53" fmla="*/ 2147483647 h 2529"/>
              <a:gd name="T54" fmla="*/ 2147483647 w 5667"/>
              <a:gd name="T55" fmla="*/ 2147483647 h 2529"/>
              <a:gd name="T56" fmla="*/ 2147483647 w 5667"/>
              <a:gd name="T57" fmla="*/ 2147483647 h 2529"/>
              <a:gd name="T58" fmla="*/ 2147483647 w 5667"/>
              <a:gd name="T59" fmla="*/ 2147483647 h 2529"/>
              <a:gd name="T60" fmla="*/ 2147483647 w 5667"/>
              <a:gd name="T61" fmla="*/ 2147483647 h 2529"/>
              <a:gd name="T62" fmla="*/ 2147483647 w 5667"/>
              <a:gd name="T63" fmla="*/ 2147483647 h 2529"/>
              <a:gd name="T64" fmla="*/ 2147483647 w 5667"/>
              <a:gd name="T65" fmla="*/ 2147483647 h 2529"/>
              <a:gd name="T66" fmla="*/ 2147483647 w 5667"/>
              <a:gd name="T67" fmla="*/ 2147483647 h 2529"/>
              <a:gd name="T68" fmla="*/ 2147483647 w 5667"/>
              <a:gd name="T69" fmla="*/ 2147483647 h 2529"/>
              <a:gd name="T70" fmla="*/ 2147483647 w 5667"/>
              <a:gd name="T71" fmla="*/ 2147483647 h 2529"/>
              <a:gd name="T72" fmla="*/ 2147483647 w 5667"/>
              <a:gd name="T73" fmla="*/ 0 h 2529"/>
              <a:gd name="T74" fmla="*/ 2147483647 w 5667"/>
              <a:gd name="T75" fmla="*/ 2147483647 h 2529"/>
              <a:gd name="T76" fmla="*/ 2147483647 w 5667"/>
              <a:gd name="T77" fmla="*/ 2147483647 h 2529"/>
              <a:gd name="T78" fmla="*/ 2147483647 w 5667"/>
              <a:gd name="T79" fmla="*/ 2147483647 h 2529"/>
              <a:gd name="T80" fmla="*/ 2147483647 w 5667"/>
              <a:gd name="T81" fmla="*/ 2147483647 h 2529"/>
              <a:gd name="T82" fmla="*/ 2147483647 w 5667"/>
              <a:gd name="T83" fmla="*/ 2147483647 h 2529"/>
              <a:gd name="T84" fmla="*/ 2147483647 w 5667"/>
              <a:gd name="T85" fmla="*/ 2147483647 h 25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67"/>
              <a:gd name="T130" fmla="*/ 0 h 2529"/>
              <a:gd name="T131" fmla="*/ 5667 w 5667"/>
              <a:gd name="T132" fmla="*/ 2529 h 25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67" h="2529">
                <a:moveTo>
                  <a:pt x="2142" y="373"/>
                </a:moveTo>
                <a:lnTo>
                  <a:pt x="2038" y="268"/>
                </a:lnTo>
                <a:lnTo>
                  <a:pt x="1928" y="183"/>
                </a:lnTo>
                <a:lnTo>
                  <a:pt x="1786" y="112"/>
                </a:lnTo>
                <a:lnTo>
                  <a:pt x="1634" y="60"/>
                </a:lnTo>
                <a:lnTo>
                  <a:pt x="1492" y="33"/>
                </a:lnTo>
                <a:lnTo>
                  <a:pt x="1337" y="16"/>
                </a:lnTo>
                <a:lnTo>
                  <a:pt x="1205" y="16"/>
                </a:lnTo>
                <a:lnTo>
                  <a:pt x="1064" y="28"/>
                </a:lnTo>
                <a:lnTo>
                  <a:pt x="895" y="78"/>
                </a:lnTo>
                <a:lnTo>
                  <a:pt x="758" y="161"/>
                </a:lnTo>
                <a:lnTo>
                  <a:pt x="638" y="251"/>
                </a:lnTo>
                <a:lnTo>
                  <a:pt x="534" y="340"/>
                </a:lnTo>
                <a:lnTo>
                  <a:pt x="424" y="446"/>
                </a:lnTo>
                <a:lnTo>
                  <a:pt x="322" y="563"/>
                </a:lnTo>
                <a:lnTo>
                  <a:pt x="238" y="677"/>
                </a:lnTo>
                <a:lnTo>
                  <a:pt x="160" y="784"/>
                </a:lnTo>
                <a:lnTo>
                  <a:pt x="96" y="885"/>
                </a:lnTo>
                <a:lnTo>
                  <a:pt x="49" y="978"/>
                </a:lnTo>
                <a:lnTo>
                  <a:pt x="15" y="1078"/>
                </a:lnTo>
                <a:lnTo>
                  <a:pt x="0" y="1211"/>
                </a:lnTo>
                <a:lnTo>
                  <a:pt x="0" y="1350"/>
                </a:lnTo>
                <a:lnTo>
                  <a:pt x="8" y="1481"/>
                </a:lnTo>
                <a:lnTo>
                  <a:pt x="25" y="1604"/>
                </a:lnTo>
                <a:lnTo>
                  <a:pt x="42" y="1742"/>
                </a:lnTo>
                <a:lnTo>
                  <a:pt x="64" y="1906"/>
                </a:lnTo>
                <a:lnTo>
                  <a:pt x="95" y="2070"/>
                </a:lnTo>
                <a:lnTo>
                  <a:pt x="130" y="2215"/>
                </a:lnTo>
                <a:lnTo>
                  <a:pt x="169" y="2319"/>
                </a:lnTo>
                <a:lnTo>
                  <a:pt x="216" y="2397"/>
                </a:lnTo>
                <a:lnTo>
                  <a:pt x="272" y="2469"/>
                </a:lnTo>
                <a:lnTo>
                  <a:pt x="333" y="2516"/>
                </a:lnTo>
                <a:lnTo>
                  <a:pt x="385" y="2519"/>
                </a:lnTo>
                <a:lnTo>
                  <a:pt x="490" y="2502"/>
                </a:lnTo>
                <a:lnTo>
                  <a:pt x="603" y="2462"/>
                </a:lnTo>
                <a:lnTo>
                  <a:pt x="707" y="2412"/>
                </a:lnTo>
                <a:lnTo>
                  <a:pt x="783" y="2353"/>
                </a:lnTo>
                <a:lnTo>
                  <a:pt x="878" y="2262"/>
                </a:lnTo>
                <a:lnTo>
                  <a:pt x="962" y="2151"/>
                </a:lnTo>
                <a:lnTo>
                  <a:pt x="1043" y="2004"/>
                </a:lnTo>
                <a:lnTo>
                  <a:pt x="1124" y="1847"/>
                </a:lnTo>
                <a:lnTo>
                  <a:pt x="1192" y="1707"/>
                </a:lnTo>
                <a:lnTo>
                  <a:pt x="1239" y="1585"/>
                </a:lnTo>
                <a:lnTo>
                  <a:pt x="1270" y="1486"/>
                </a:lnTo>
                <a:lnTo>
                  <a:pt x="1283" y="1403"/>
                </a:lnTo>
                <a:lnTo>
                  <a:pt x="1310" y="1617"/>
                </a:lnTo>
                <a:lnTo>
                  <a:pt x="1381" y="1859"/>
                </a:lnTo>
                <a:lnTo>
                  <a:pt x="1471" y="2129"/>
                </a:lnTo>
                <a:lnTo>
                  <a:pt x="1536" y="2255"/>
                </a:lnTo>
                <a:lnTo>
                  <a:pt x="1607" y="2364"/>
                </a:lnTo>
                <a:lnTo>
                  <a:pt x="1717" y="2464"/>
                </a:lnTo>
                <a:lnTo>
                  <a:pt x="1840" y="2519"/>
                </a:lnTo>
                <a:lnTo>
                  <a:pt x="1945" y="2528"/>
                </a:lnTo>
                <a:lnTo>
                  <a:pt x="2050" y="2509"/>
                </a:lnTo>
                <a:lnTo>
                  <a:pt x="2131" y="2452"/>
                </a:lnTo>
                <a:lnTo>
                  <a:pt x="2224" y="2341"/>
                </a:lnTo>
                <a:lnTo>
                  <a:pt x="2301" y="2184"/>
                </a:lnTo>
                <a:lnTo>
                  <a:pt x="2399" y="1934"/>
                </a:lnTo>
                <a:lnTo>
                  <a:pt x="2485" y="1686"/>
                </a:lnTo>
                <a:lnTo>
                  <a:pt x="2534" y="1439"/>
                </a:lnTo>
                <a:lnTo>
                  <a:pt x="2561" y="1667"/>
                </a:lnTo>
                <a:lnTo>
                  <a:pt x="2627" y="1887"/>
                </a:lnTo>
                <a:lnTo>
                  <a:pt x="2688" y="2058"/>
                </a:lnTo>
                <a:lnTo>
                  <a:pt x="2754" y="2205"/>
                </a:lnTo>
                <a:lnTo>
                  <a:pt x="2836" y="2331"/>
                </a:lnTo>
                <a:lnTo>
                  <a:pt x="2907" y="2428"/>
                </a:lnTo>
                <a:lnTo>
                  <a:pt x="3010" y="2492"/>
                </a:lnTo>
                <a:lnTo>
                  <a:pt x="3147" y="2514"/>
                </a:lnTo>
                <a:lnTo>
                  <a:pt x="3284" y="2502"/>
                </a:lnTo>
                <a:lnTo>
                  <a:pt x="3404" y="2462"/>
                </a:lnTo>
                <a:lnTo>
                  <a:pt x="3507" y="2397"/>
                </a:lnTo>
                <a:lnTo>
                  <a:pt x="3611" y="2302"/>
                </a:lnTo>
                <a:lnTo>
                  <a:pt x="3716" y="2165"/>
                </a:lnTo>
                <a:lnTo>
                  <a:pt x="3814" y="2023"/>
                </a:lnTo>
                <a:lnTo>
                  <a:pt x="3897" y="1885"/>
                </a:lnTo>
                <a:lnTo>
                  <a:pt x="3966" y="1757"/>
                </a:lnTo>
                <a:lnTo>
                  <a:pt x="4015" y="1636"/>
                </a:lnTo>
                <a:lnTo>
                  <a:pt x="4059" y="1479"/>
                </a:lnTo>
                <a:lnTo>
                  <a:pt x="4130" y="1642"/>
                </a:lnTo>
                <a:lnTo>
                  <a:pt x="4201" y="1807"/>
                </a:lnTo>
                <a:lnTo>
                  <a:pt x="4290" y="1968"/>
                </a:lnTo>
                <a:lnTo>
                  <a:pt x="4356" y="2087"/>
                </a:lnTo>
                <a:lnTo>
                  <a:pt x="4455" y="2219"/>
                </a:lnTo>
                <a:lnTo>
                  <a:pt x="4575" y="2340"/>
                </a:lnTo>
                <a:lnTo>
                  <a:pt x="4705" y="2435"/>
                </a:lnTo>
                <a:lnTo>
                  <a:pt x="4859" y="2490"/>
                </a:lnTo>
                <a:lnTo>
                  <a:pt x="5028" y="2519"/>
                </a:lnTo>
                <a:lnTo>
                  <a:pt x="5154" y="2480"/>
                </a:lnTo>
                <a:lnTo>
                  <a:pt x="5257" y="2407"/>
                </a:lnTo>
                <a:lnTo>
                  <a:pt x="5357" y="2267"/>
                </a:lnTo>
                <a:lnTo>
                  <a:pt x="5448" y="2117"/>
                </a:lnTo>
                <a:lnTo>
                  <a:pt x="5514" y="1951"/>
                </a:lnTo>
                <a:lnTo>
                  <a:pt x="5580" y="1754"/>
                </a:lnTo>
                <a:lnTo>
                  <a:pt x="5631" y="1578"/>
                </a:lnTo>
                <a:lnTo>
                  <a:pt x="5656" y="1426"/>
                </a:lnTo>
                <a:lnTo>
                  <a:pt x="5666" y="1246"/>
                </a:lnTo>
                <a:lnTo>
                  <a:pt x="5644" y="1113"/>
                </a:lnTo>
                <a:lnTo>
                  <a:pt x="5529" y="938"/>
                </a:lnTo>
                <a:lnTo>
                  <a:pt x="5365" y="778"/>
                </a:lnTo>
                <a:lnTo>
                  <a:pt x="5154" y="613"/>
                </a:lnTo>
                <a:lnTo>
                  <a:pt x="5001" y="506"/>
                </a:lnTo>
                <a:lnTo>
                  <a:pt x="5165" y="506"/>
                </a:lnTo>
                <a:lnTo>
                  <a:pt x="5062" y="408"/>
                </a:lnTo>
                <a:lnTo>
                  <a:pt x="4896" y="311"/>
                </a:lnTo>
                <a:lnTo>
                  <a:pt x="4685" y="223"/>
                </a:lnTo>
                <a:lnTo>
                  <a:pt x="4471" y="150"/>
                </a:lnTo>
                <a:lnTo>
                  <a:pt x="4265" y="95"/>
                </a:lnTo>
                <a:lnTo>
                  <a:pt x="4049" y="50"/>
                </a:lnTo>
                <a:lnTo>
                  <a:pt x="3838" y="16"/>
                </a:lnTo>
                <a:lnTo>
                  <a:pt x="3572" y="0"/>
                </a:lnTo>
                <a:lnTo>
                  <a:pt x="3338" y="0"/>
                </a:lnTo>
                <a:lnTo>
                  <a:pt x="3125" y="10"/>
                </a:lnTo>
                <a:lnTo>
                  <a:pt x="2978" y="50"/>
                </a:lnTo>
                <a:lnTo>
                  <a:pt x="2847" y="112"/>
                </a:lnTo>
                <a:lnTo>
                  <a:pt x="2732" y="194"/>
                </a:lnTo>
                <a:lnTo>
                  <a:pt x="2617" y="295"/>
                </a:lnTo>
                <a:lnTo>
                  <a:pt x="2551" y="385"/>
                </a:lnTo>
                <a:lnTo>
                  <a:pt x="2649" y="385"/>
                </a:lnTo>
                <a:lnTo>
                  <a:pt x="2578" y="458"/>
                </a:lnTo>
                <a:lnTo>
                  <a:pt x="2507" y="551"/>
                </a:lnTo>
                <a:lnTo>
                  <a:pt x="2433" y="665"/>
                </a:lnTo>
                <a:lnTo>
                  <a:pt x="2355" y="788"/>
                </a:lnTo>
                <a:lnTo>
                  <a:pt x="2289" y="933"/>
                </a:lnTo>
                <a:lnTo>
                  <a:pt x="2235" y="1121"/>
                </a:lnTo>
                <a:lnTo>
                  <a:pt x="2180" y="928"/>
                </a:lnTo>
                <a:lnTo>
                  <a:pt x="2121" y="788"/>
                </a:lnTo>
                <a:lnTo>
                  <a:pt x="2043" y="632"/>
                </a:lnTo>
                <a:lnTo>
                  <a:pt x="1967" y="501"/>
                </a:lnTo>
                <a:lnTo>
                  <a:pt x="1862" y="373"/>
                </a:lnTo>
                <a:lnTo>
                  <a:pt x="2142" y="373"/>
                </a:lnTo>
              </a:path>
            </a:pathLst>
          </a:custGeom>
          <a:noFill/>
          <a:ln w="12700" cap="rnd">
            <a:solidFill>
              <a:schemeClr val="bg1"/>
            </a:solidFill>
            <a:round/>
            <a:headEnd/>
            <a:tailEnd/>
          </a:ln>
        </p:spPr>
        <p:txBody>
          <a:bodyPr/>
          <a:lstStyle/>
          <a:p>
            <a:pPr algn="l"/>
            <a:endParaRPr lang="en-US" sz="2400" b="0" dirty="0">
              <a:latin typeface="+mj-lt"/>
              <a:cs typeface="Arial" pitchFamily="34" charset="0"/>
            </a:endParaRPr>
          </a:p>
        </p:txBody>
      </p:sp>
      <p:sp>
        <p:nvSpPr>
          <p:cNvPr id="69" name="Line 67"/>
          <p:cNvSpPr>
            <a:spLocks noChangeShapeType="1"/>
          </p:cNvSpPr>
          <p:nvPr/>
        </p:nvSpPr>
        <p:spPr bwMode="auto">
          <a:xfrm>
            <a:off x="466725" y="5353050"/>
            <a:ext cx="685800" cy="1588"/>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70" name="Line 68"/>
          <p:cNvSpPr>
            <a:spLocks noChangeShapeType="1"/>
          </p:cNvSpPr>
          <p:nvPr/>
        </p:nvSpPr>
        <p:spPr bwMode="auto">
          <a:xfrm>
            <a:off x="276225" y="4991100"/>
            <a:ext cx="1276350" cy="1588"/>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71" name="Line 69"/>
          <p:cNvSpPr>
            <a:spLocks noChangeShapeType="1"/>
          </p:cNvSpPr>
          <p:nvPr/>
        </p:nvSpPr>
        <p:spPr bwMode="auto">
          <a:xfrm>
            <a:off x="354012" y="5186363"/>
            <a:ext cx="1016000"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72" name="Line 70"/>
          <p:cNvSpPr>
            <a:spLocks noChangeShapeType="1"/>
          </p:cNvSpPr>
          <p:nvPr/>
        </p:nvSpPr>
        <p:spPr bwMode="auto">
          <a:xfrm>
            <a:off x="2471737" y="4991100"/>
            <a:ext cx="1243013" cy="1588"/>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73" name="Line 71"/>
          <p:cNvSpPr>
            <a:spLocks noChangeShapeType="1"/>
          </p:cNvSpPr>
          <p:nvPr/>
        </p:nvSpPr>
        <p:spPr bwMode="auto">
          <a:xfrm>
            <a:off x="2601912" y="5186363"/>
            <a:ext cx="1025525"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74" name="Line 72"/>
          <p:cNvSpPr>
            <a:spLocks noChangeShapeType="1"/>
          </p:cNvSpPr>
          <p:nvPr/>
        </p:nvSpPr>
        <p:spPr bwMode="auto">
          <a:xfrm>
            <a:off x="2741612" y="5353050"/>
            <a:ext cx="746125" cy="1588"/>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75" name="Line 73"/>
          <p:cNvSpPr>
            <a:spLocks noChangeShapeType="1"/>
          </p:cNvSpPr>
          <p:nvPr/>
        </p:nvSpPr>
        <p:spPr bwMode="auto">
          <a:xfrm>
            <a:off x="4157662" y="3983038"/>
            <a:ext cx="2316163"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76" name="Line 74"/>
          <p:cNvSpPr>
            <a:spLocks noChangeShapeType="1"/>
          </p:cNvSpPr>
          <p:nvPr/>
        </p:nvSpPr>
        <p:spPr bwMode="auto">
          <a:xfrm>
            <a:off x="4181475" y="4240213"/>
            <a:ext cx="2195512"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77" name="Line 75"/>
          <p:cNvSpPr>
            <a:spLocks noChangeShapeType="1"/>
          </p:cNvSpPr>
          <p:nvPr/>
        </p:nvSpPr>
        <p:spPr bwMode="auto">
          <a:xfrm>
            <a:off x="4278312" y="4518025"/>
            <a:ext cx="1971675" cy="1588"/>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78" name="Line 76"/>
          <p:cNvSpPr>
            <a:spLocks noChangeShapeType="1"/>
          </p:cNvSpPr>
          <p:nvPr/>
        </p:nvSpPr>
        <p:spPr bwMode="auto">
          <a:xfrm>
            <a:off x="4384675" y="4768850"/>
            <a:ext cx="1720850" cy="1588"/>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79" name="Freeform 77"/>
          <p:cNvSpPr>
            <a:spLocks/>
          </p:cNvSpPr>
          <p:nvPr/>
        </p:nvSpPr>
        <p:spPr bwMode="auto">
          <a:xfrm>
            <a:off x="336550" y="1549400"/>
            <a:ext cx="1389062" cy="3892550"/>
          </a:xfrm>
          <a:custGeom>
            <a:avLst/>
            <a:gdLst>
              <a:gd name="T0" fmla="*/ 2147483647 w 875"/>
              <a:gd name="T1" fmla="*/ 0 h 2452"/>
              <a:gd name="T2" fmla="*/ 2147483647 w 875"/>
              <a:gd name="T3" fmla="*/ 2147483647 h 2452"/>
              <a:gd name="T4" fmla="*/ 2147483647 w 875"/>
              <a:gd name="T5" fmla="*/ 2147483647 h 2452"/>
              <a:gd name="T6" fmla="*/ 2147483647 w 875"/>
              <a:gd name="T7" fmla="*/ 2147483647 h 2452"/>
              <a:gd name="T8" fmla="*/ 2147483647 w 875"/>
              <a:gd name="T9" fmla="*/ 2147483647 h 2452"/>
              <a:gd name="T10" fmla="*/ 2147483647 w 875"/>
              <a:gd name="T11" fmla="*/ 2147483647 h 2452"/>
              <a:gd name="T12" fmla="*/ 2147483647 w 875"/>
              <a:gd name="T13" fmla="*/ 2147483647 h 2452"/>
              <a:gd name="T14" fmla="*/ 2147483647 w 875"/>
              <a:gd name="T15" fmla="*/ 2147483647 h 2452"/>
              <a:gd name="T16" fmla="*/ 2147483647 w 875"/>
              <a:gd name="T17" fmla="*/ 2147483647 h 2452"/>
              <a:gd name="T18" fmla="*/ 0 w 875"/>
              <a:gd name="T19" fmla="*/ 2147483647 h 2452"/>
              <a:gd name="T20" fmla="*/ 0 w 875"/>
              <a:gd name="T21" fmla="*/ 2147483647 h 2452"/>
              <a:gd name="T22" fmla="*/ 2147483647 w 875"/>
              <a:gd name="T23" fmla="*/ 2147483647 h 2452"/>
              <a:gd name="T24" fmla="*/ 2147483647 w 875"/>
              <a:gd name="T25" fmla="*/ 2147483647 h 2452"/>
              <a:gd name="T26" fmla="*/ 2147483647 w 875"/>
              <a:gd name="T27" fmla="*/ 2147483647 h 2452"/>
              <a:gd name="T28" fmla="*/ 2147483647 w 875"/>
              <a:gd name="T29" fmla="*/ 2147483647 h 2452"/>
              <a:gd name="T30" fmla="*/ 2147483647 w 875"/>
              <a:gd name="T31" fmla="*/ 2147483647 h 2452"/>
              <a:gd name="T32" fmla="*/ 2147483647 w 875"/>
              <a:gd name="T33" fmla="*/ 2147483647 h 2452"/>
              <a:gd name="T34" fmla="*/ 2147483647 w 875"/>
              <a:gd name="T35" fmla="*/ 2147483647 h 2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5"/>
              <a:gd name="T55" fmla="*/ 0 h 2452"/>
              <a:gd name="T56" fmla="*/ 875 w 875"/>
              <a:gd name="T57" fmla="*/ 2452 h 24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5" h="2452">
                <a:moveTo>
                  <a:pt x="874" y="0"/>
                </a:moveTo>
                <a:lnTo>
                  <a:pt x="764" y="62"/>
                </a:lnTo>
                <a:lnTo>
                  <a:pt x="606" y="166"/>
                </a:lnTo>
                <a:lnTo>
                  <a:pt x="474" y="285"/>
                </a:lnTo>
                <a:lnTo>
                  <a:pt x="364" y="420"/>
                </a:lnTo>
                <a:lnTo>
                  <a:pt x="260" y="573"/>
                </a:lnTo>
                <a:lnTo>
                  <a:pt x="154" y="744"/>
                </a:lnTo>
                <a:lnTo>
                  <a:pt x="81" y="895"/>
                </a:lnTo>
                <a:lnTo>
                  <a:pt x="17" y="1057"/>
                </a:lnTo>
                <a:lnTo>
                  <a:pt x="0" y="1200"/>
                </a:lnTo>
                <a:lnTo>
                  <a:pt x="0" y="1363"/>
                </a:lnTo>
                <a:lnTo>
                  <a:pt x="5" y="1513"/>
                </a:lnTo>
                <a:lnTo>
                  <a:pt x="17" y="1688"/>
                </a:lnTo>
                <a:lnTo>
                  <a:pt x="32" y="1864"/>
                </a:lnTo>
                <a:lnTo>
                  <a:pt x="49" y="2024"/>
                </a:lnTo>
                <a:lnTo>
                  <a:pt x="59" y="2161"/>
                </a:lnTo>
                <a:lnTo>
                  <a:pt x="81" y="2278"/>
                </a:lnTo>
                <a:lnTo>
                  <a:pt x="137" y="2451"/>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80" name="Freeform 78"/>
          <p:cNvSpPr>
            <a:spLocks/>
          </p:cNvSpPr>
          <p:nvPr/>
        </p:nvSpPr>
        <p:spPr bwMode="auto">
          <a:xfrm>
            <a:off x="6205537" y="1535113"/>
            <a:ext cx="1878013" cy="3948112"/>
          </a:xfrm>
          <a:custGeom>
            <a:avLst/>
            <a:gdLst>
              <a:gd name="T0" fmla="*/ 0 w 1183"/>
              <a:gd name="T1" fmla="*/ 0 h 2487"/>
              <a:gd name="T2" fmla="*/ 2147483647 w 1183"/>
              <a:gd name="T3" fmla="*/ 2147483647 h 2487"/>
              <a:gd name="T4" fmla="*/ 2147483647 w 1183"/>
              <a:gd name="T5" fmla="*/ 2147483647 h 2487"/>
              <a:gd name="T6" fmla="*/ 2147483647 w 1183"/>
              <a:gd name="T7" fmla="*/ 2147483647 h 2487"/>
              <a:gd name="T8" fmla="*/ 2147483647 w 1183"/>
              <a:gd name="T9" fmla="*/ 2147483647 h 2487"/>
              <a:gd name="T10" fmla="*/ 2147483647 w 1183"/>
              <a:gd name="T11" fmla="*/ 2147483647 h 2487"/>
              <a:gd name="T12" fmla="*/ 2147483647 w 1183"/>
              <a:gd name="T13" fmla="*/ 2147483647 h 2487"/>
              <a:gd name="T14" fmla="*/ 2147483647 w 1183"/>
              <a:gd name="T15" fmla="*/ 2147483647 h 2487"/>
              <a:gd name="T16" fmla="*/ 2147483647 w 1183"/>
              <a:gd name="T17" fmla="*/ 2147483647 h 2487"/>
              <a:gd name="T18" fmla="*/ 2147483647 w 1183"/>
              <a:gd name="T19" fmla="*/ 2147483647 h 2487"/>
              <a:gd name="T20" fmla="*/ 2147483647 w 1183"/>
              <a:gd name="T21" fmla="*/ 2147483647 h 2487"/>
              <a:gd name="T22" fmla="*/ 2147483647 w 1183"/>
              <a:gd name="T23" fmla="*/ 2147483647 h 2487"/>
              <a:gd name="T24" fmla="*/ 2147483647 w 1183"/>
              <a:gd name="T25" fmla="*/ 2147483647 h 2487"/>
              <a:gd name="T26" fmla="*/ 2147483647 w 1183"/>
              <a:gd name="T27" fmla="*/ 2147483647 h 2487"/>
              <a:gd name="T28" fmla="*/ 2147483647 w 1183"/>
              <a:gd name="T29" fmla="*/ 2147483647 h 2487"/>
              <a:gd name="T30" fmla="*/ 2147483647 w 1183"/>
              <a:gd name="T31" fmla="*/ 2147483647 h 2487"/>
              <a:gd name="T32" fmla="*/ 2147483647 w 1183"/>
              <a:gd name="T33" fmla="*/ 2147483647 h 2487"/>
              <a:gd name="T34" fmla="*/ 2147483647 w 1183"/>
              <a:gd name="T35" fmla="*/ 2147483647 h 24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3"/>
              <a:gd name="T55" fmla="*/ 0 h 2487"/>
              <a:gd name="T56" fmla="*/ 1183 w 1183"/>
              <a:gd name="T57" fmla="*/ 2487 h 24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3" h="2487">
                <a:moveTo>
                  <a:pt x="0" y="0"/>
                </a:moveTo>
                <a:lnTo>
                  <a:pt x="191" y="105"/>
                </a:lnTo>
                <a:lnTo>
                  <a:pt x="323" y="206"/>
                </a:lnTo>
                <a:lnTo>
                  <a:pt x="444" y="306"/>
                </a:lnTo>
                <a:lnTo>
                  <a:pt x="549" y="435"/>
                </a:lnTo>
                <a:lnTo>
                  <a:pt x="679" y="579"/>
                </a:lnTo>
                <a:lnTo>
                  <a:pt x="826" y="760"/>
                </a:lnTo>
                <a:lnTo>
                  <a:pt x="941" y="928"/>
                </a:lnTo>
                <a:lnTo>
                  <a:pt x="1001" y="1078"/>
                </a:lnTo>
                <a:lnTo>
                  <a:pt x="1017" y="1223"/>
                </a:lnTo>
                <a:lnTo>
                  <a:pt x="1011" y="1380"/>
                </a:lnTo>
                <a:lnTo>
                  <a:pt x="1023" y="1551"/>
                </a:lnTo>
                <a:lnTo>
                  <a:pt x="1038" y="1714"/>
                </a:lnTo>
                <a:lnTo>
                  <a:pt x="1050" y="1859"/>
                </a:lnTo>
                <a:lnTo>
                  <a:pt x="1072" y="2037"/>
                </a:lnTo>
                <a:lnTo>
                  <a:pt x="1089" y="2187"/>
                </a:lnTo>
                <a:lnTo>
                  <a:pt x="1126" y="2350"/>
                </a:lnTo>
                <a:lnTo>
                  <a:pt x="1182" y="2486"/>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81" name="Line 79"/>
          <p:cNvSpPr>
            <a:spLocks noChangeShapeType="1"/>
          </p:cNvSpPr>
          <p:nvPr/>
        </p:nvSpPr>
        <p:spPr bwMode="auto">
          <a:xfrm>
            <a:off x="4675187" y="1643063"/>
            <a:ext cx="1935163"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82" name="Freeform 80"/>
          <p:cNvSpPr>
            <a:spLocks/>
          </p:cNvSpPr>
          <p:nvPr/>
        </p:nvSpPr>
        <p:spPr bwMode="auto">
          <a:xfrm>
            <a:off x="5916612" y="1511300"/>
            <a:ext cx="2103438" cy="3990975"/>
          </a:xfrm>
          <a:custGeom>
            <a:avLst/>
            <a:gdLst>
              <a:gd name="T0" fmla="*/ 0 w 1325"/>
              <a:gd name="T1" fmla="*/ 0 h 2514"/>
              <a:gd name="T2" fmla="*/ 2147483647 w 1325"/>
              <a:gd name="T3" fmla="*/ 2147483647 h 2514"/>
              <a:gd name="T4" fmla="*/ 2147483647 w 1325"/>
              <a:gd name="T5" fmla="*/ 2147483647 h 2514"/>
              <a:gd name="T6" fmla="*/ 2147483647 w 1325"/>
              <a:gd name="T7" fmla="*/ 2147483647 h 2514"/>
              <a:gd name="T8" fmla="*/ 2147483647 w 1325"/>
              <a:gd name="T9" fmla="*/ 2147483647 h 2514"/>
              <a:gd name="T10" fmla="*/ 2147483647 w 1325"/>
              <a:gd name="T11" fmla="*/ 2147483647 h 2514"/>
              <a:gd name="T12" fmla="*/ 2147483647 w 1325"/>
              <a:gd name="T13" fmla="*/ 2147483647 h 2514"/>
              <a:gd name="T14" fmla="*/ 2147483647 w 1325"/>
              <a:gd name="T15" fmla="*/ 2147483647 h 2514"/>
              <a:gd name="T16" fmla="*/ 2147483647 w 1325"/>
              <a:gd name="T17" fmla="*/ 2147483647 h 2514"/>
              <a:gd name="T18" fmla="*/ 2147483647 w 1325"/>
              <a:gd name="T19" fmla="*/ 2147483647 h 2514"/>
              <a:gd name="T20" fmla="*/ 2147483647 w 1325"/>
              <a:gd name="T21" fmla="*/ 2147483647 h 2514"/>
              <a:gd name="T22" fmla="*/ 2147483647 w 1325"/>
              <a:gd name="T23" fmla="*/ 2147483647 h 2514"/>
              <a:gd name="T24" fmla="*/ 2147483647 w 1325"/>
              <a:gd name="T25" fmla="*/ 2147483647 h 2514"/>
              <a:gd name="T26" fmla="*/ 2147483647 w 1325"/>
              <a:gd name="T27" fmla="*/ 2147483647 h 2514"/>
              <a:gd name="T28" fmla="*/ 2147483647 w 1325"/>
              <a:gd name="T29" fmla="*/ 2147483647 h 2514"/>
              <a:gd name="T30" fmla="*/ 2147483647 w 1325"/>
              <a:gd name="T31" fmla="*/ 2147483647 h 2514"/>
              <a:gd name="T32" fmla="*/ 2147483647 w 1325"/>
              <a:gd name="T33" fmla="*/ 2147483647 h 2514"/>
              <a:gd name="T34" fmla="*/ 2147483647 w 1325"/>
              <a:gd name="T35" fmla="*/ 2147483647 h 25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5"/>
              <a:gd name="T55" fmla="*/ 0 h 2514"/>
              <a:gd name="T56" fmla="*/ 1325 w 1325"/>
              <a:gd name="T57" fmla="*/ 2514 h 25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5" h="2514">
                <a:moveTo>
                  <a:pt x="0" y="0"/>
                </a:moveTo>
                <a:lnTo>
                  <a:pt x="164" y="107"/>
                </a:lnTo>
                <a:lnTo>
                  <a:pt x="311" y="223"/>
                </a:lnTo>
                <a:lnTo>
                  <a:pt x="426" y="323"/>
                </a:lnTo>
                <a:lnTo>
                  <a:pt x="545" y="463"/>
                </a:lnTo>
                <a:lnTo>
                  <a:pt x="657" y="613"/>
                </a:lnTo>
                <a:lnTo>
                  <a:pt x="757" y="767"/>
                </a:lnTo>
                <a:lnTo>
                  <a:pt x="827" y="933"/>
                </a:lnTo>
                <a:lnTo>
                  <a:pt x="871" y="1090"/>
                </a:lnTo>
                <a:lnTo>
                  <a:pt x="887" y="1235"/>
                </a:lnTo>
                <a:lnTo>
                  <a:pt x="893" y="1397"/>
                </a:lnTo>
                <a:lnTo>
                  <a:pt x="920" y="1558"/>
                </a:lnTo>
                <a:lnTo>
                  <a:pt x="946" y="1715"/>
                </a:lnTo>
                <a:lnTo>
                  <a:pt x="985" y="1871"/>
                </a:lnTo>
                <a:lnTo>
                  <a:pt x="1034" y="2054"/>
                </a:lnTo>
                <a:lnTo>
                  <a:pt x="1094" y="2188"/>
                </a:lnTo>
                <a:lnTo>
                  <a:pt x="1192" y="2345"/>
                </a:lnTo>
                <a:lnTo>
                  <a:pt x="1324" y="2513"/>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83" name="Freeform 81"/>
          <p:cNvSpPr>
            <a:spLocks/>
          </p:cNvSpPr>
          <p:nvPr/>
        </p:nvSpPr>
        <p:spPr bwMode="auto">
          <a:xfrm>
            <a:off x="6064250" y="1535113"/>
            <a:ext cx="2006600" cy="3963987"/>
          </a:xfrm>
          <a:custGeom>
            <a:avLst/>
            <a:gdLst>
              <a:gd name="T0" fmla="*/ 0 w 1264"/>
              <a:gd name="T1" fmla="*/ 0 h 2497"/>
              <a:gd name="T2" fmla="*/ 2147483647 w 1264"/>
              <a:gd name="T3" fmla="*/ 2147483647 h 2497"/>
              <a:gd name="T4" fmla="*/ 2147483647 w 1264"/>
              <a:gd name="T5" fmla="*/ 2147483647 h 2497"/>
              <a:gd name="T6" fmla="*/ 2147483647 w 1264"/>
              <a:gd name="T7" fmla="*/ 2147483647 h 2497"/>
              <a:gd name="T8" fmla="*/ 2147483647 w 1264"/>
              <a:gd name="T9" fmla="*/ 2147483647 h 2497"/>
              <a:gd name="T10" fmla="*/ 2147483647 w 1264"/>
              <a:gd name="T11" fmla="*/ 2147483647 h 2497"/>
              <a:gd name="T12" fmla="*/ 2147483647 w 1264"/>
              <a:gd name="T13" fmla="*/ 2147483647 h 2497"/>
              <a:gd name="T14" fmla="*/ 2147483647 w 1264"/>
              <a:gd name="T15" fmla="*/ 2147483647 h 2497"/>
              <a:gd name="T16" fmla="*/ 2147483647 w 1264"/>
              <a:gd name="T17" fmla="*/ 2147483647 h 2497"/>
              <a:gd name="T18" fmla="*/ 2147483647 w 1264"/>
              <a:gd name="T19" fmla="*/ 2147483647 h 2497"/>
              <a:gd name="T20" fmla="*/ 2147483647 w 1264"/>
              <a:gd name="T21" fmla="*/ 2147483647 h 2497"/>
              <a:gd name="T22" fmla="*/ 2147483647 w 1264"/>
              <a:gd name="T23" fmla="*/ 2147483647 h 2497"/>
              <a:gd name="T24" fmla="*/ 2147483647 w 1264"/>
              <a:gd name="T25" fmla="*/ 2147483647 h 2497"/>
              <a:gd name="T26" fmla="*/ 2147483647 w 1264"/>
              <a:gd name="T27" fmla="*/ 2147483647 h 2497"/>
              <a:gd name="T28" fmla="*/ 2147483647 w 1264"/>
              <a:gd name="T29" fmla="*/ 2147483647 h 2497"/>
              <a:gd name="T30" fmla="*/ 2147483647 w 1264"/>
              <a:gd name="T31" fmla="*/ 2147483647 h 2497"/>
              <a:gd name="T32" fmla="*/ 2147483647 w 1264"/>
              <a:gd name="T33" fmla="*/ 2147483647 h 2497"/>
              <a:gd name="T34" fmla="*/ 2147483647 w 1264"/>
              <a:gd name="T35" fmla="*/ 2147483647 h 24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4"/>
              <a:gd name="T55" fmla="*/ 0 h 2497"/>
              <a:gd name="T56" fmla="*/ 1264 w 1264"/>
              <a:gd name="T57" fmla="*/ 2497 h 24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4" h="2497">
                <a:moveTo>
                  <a:pt x="0" y="0"/>
                </a:moveTo>
                <a:lnTo>
                  <a:pt x="191" y="117"/>
                </a:lnTo>
                <a:lnTo>
                  <a:pt x="338" y="221"/>
                </a:lnTo>
                <a:lnTo>
                  <a:pt x="447" y="323"/>
                </a:lnTo>
                <a:lnTo>
                  <a:pt x="549" y="440"/>
                </a:lnTo>
                <a:lnTo>
                  <a:pt x="657" y="579"/>
                </a:lnTo>
                <a:lnTo>
                  <a:pt x="789" y="760"/>
                </a:lnTo>
                <a:lnTo>
                  <a:pt x="880" y="921"/>
                </a:lnTo>
                <a:lnTo>
                  <a:pt x="940" y="1090"/>
                </a:lnTo>
                <a:lnTo>
                  <a:pt x="946" y="1238"/>
                </a:lnTo>
                <a:lnTo>
                  <a:pt x="952" y="1380"/>
                </a:lnTo>
                <a:lnTo>
                  <a:pt x="968" y="1518"/>
                </a:lnTo>
                <a:lnTo>
                  <a:pt x="984" y="1681"/>
                </a:lnTo>
                <a:lnTo>
                  <a:pt x="1016" y="1864"/>
                </a:lnTo>
                <a:lnTo>
                  <a:pt x="1050" y="2024"/>
                </a:lnTo>
                <a:lnTo>
                  <a:pt x="1082" y="2159"/>
                </a:lnTo>
                <a:lnTo>
                  <a:pt x="1138" y="2299"/>
                </a:lnTo>
                <a:lnTo>
                  <a:pt x="1263" y="2496"/>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84" name="Freeform 82"/>
          <p:cNvSpPr>
            <a:spLocks/>
          </p:cNvSpPr>
          <p:nvPr/>
        </p:nvSpPr>
        <p:spPr bwMode="auto">
          <a:xfrm>
            <a:off x="6372225" y="1557338"/>
            <a:ext cx="1730375" cy="3930650"/>
          </a:xfrm>
          <a:custGeom>
            <a:avLst/>
            <a:gdLst>
              <a:gd name="T0" fmla="*/ 0 w 1090"/>
              <a:gd name="T1" fmla="*/ 0 h 2476"/>
              <a:gd name="T2" fmla="*/ 2147483647 w 1090"/>
              <a:gd name="T3" fmla="*/ 2147483647 h 2476"/>
              <a:gd name="T4" fmla="*/ 2147483647 w 1090"/>
              <a:gd name="T5" fmla="*/ 2147483647 h 2476"/>
              <a:gd name="T6" fmla="*/ 2147483647 w 1090"/>
              <a:gd name="T7" fmla="*/ 2147483647 h 2476"/>
              <a:gd name="T8" fmla="*/ 2147483647 w 1090"/>
              <a:gd name="T9" fmla="*/ 2147483647 h 2476"/>
              <a:gd name="T10" fmla="*/ 2147483647 w 1090"/>
              <a:gd name="T11" fmla="*/ 2147483647 h 2476"/>
              <a:gd name="T12" fmla="*/ 2147483647 w 1090"/>
              <a:gd name="T13" fmla="*/ 2147483647 h 2476"/>
              <a:gd name="T14" fmla="*/ 2147483647 w 1090"/>
              <a:gd name="T15" fmla="*/ 2147483647 h 2476"/>
              <a:gd name="T16" fmla="*/ 2147483647 w 1090"/>
              <a:gd name="T17" fmla="*/ 2147483647 h 2476"/>
              <a:gd name="T18" fmla="*/ 2147483647 w 1090"/>
              <a:gd name="T19" fmla="*/ 2147483647 h 2476"/>
              <a:gd name="T20" fmla="*/ 2147483647 w 1090"/>
              <a:gd name="T21" fmla="*/ 2147483647 h 2476"/>
              <a:gd name="T22" fmla="*/ 2147483647 w 1090"/>
              <a:gd name="T23" fmla="*/ 2147483647 h 2476"/>
              <a:gd name="T24" fmla="*/ 2147483647 w 1090"/>
              <a:gd name="T25" fmla="*/ 2147483647 h 2476"/>
              <a:gd name="T26" fmla="*/ 2147483647 w 1090"/>
              <a:gd name="T27" fmla="*/ 2147483647 h 2476"/>
              <a:gd name="T28" fmla="*/ 2147483647 w 1090"/>
              <a:gd name="T29" fmla="*/ 2147483647 h 2476"/>
              <a:gd name="T30" fmla="*/ 2147483647 w 1090"/>
              <a:gd name="T31" fmla="*/ 2147483647 h 2476"/>
              <a:gd name="T32" fmla="*/ 2147483647 w 1090"/>
              <a:gd name="T33" fmla="*/ 2147483647 h 2476"/>
              <a:gd name="T34" fmla="*/ 2147483647 w 1090"/>
              <a:gd name="T35" fmla="*/ 2147483647 h 24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0"/>
              <a:gd name="T55" fmla="*/ 0 h 2476"/>
              <a:gd name="T56" fmla="*/ 1090 w 1090"/>
              <a:gd name="T57" fmla="*/ 2476 h 24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0" h="2476">
                <a:moveTo>
                  <a:pt x="0" y="0"/>
                </a:moveTo>
                <a:lnTo>
                  <a:pt x="154" y="85"/>
                </a:lnTo>
                <a:lnTo>
                  <a:pt x="268" y="161"/>
                </a:lnTo>
                <a:lnTo>
                  <a:pt x="390" y="268"/>
                </a:lnTo>
                <a:lnTo>
                  <a:pt x="532" y="402"/>
                </a:lnTo>
                <a:lnTo>
                  <a:pt x="696" y="575"/>
                </a:lnTo>
                <a:lnTo>
                  <a:pt x="854" y="739"/>
                </a:lnTo>
                <a:lnTo>
                  <a:pt x="974" y="900"/>
                </a:lnTo>
                <a:lnTo>
                  <a:pt x="1052" y="1067"/>
                </a:lnTo>
                <a:lnTo>
                  <a:pt x="1062" y="1212"/>
                </a:lnTo>
                <a:lnTo>
                  <a:pt x="1074" y="1370"/>
                </a:lnTo>
                <a:lnTo>
                  <a:pt x="1074" y="1518"/>
                </a:lnTo>
                <a:lnTo>
                  <a:pt x="1074" y="1693"/>
                </a:lnTo>
                <a:lnTo>
                  <a:pt x="1074" y="1853"/>
                </a:lnTo>
                <a:lnTo>
                  <a:pt x="1067" y="2019"/>
                </a:lnTo>
                <a:lnTo>
                  <a:pt x="1067" y="2161"/>
                </a:lnTo>
                <a:lnTo>
                  <a:pt x="1084" y="2333"/>
                </a:lnTo>
                <a:lnTo>
                  <a:pt x="1089" y="2475"/>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85" name="Line 83"/>
          <p:cNvSpPr>
            <a:spLocks noChangeShapeType="1"/>
          </p:cNvSpPr>
          <p:nvPr/>
        </p:nvSpPr>
        <p:spPr bwMode="auto">
          <a:xfrm>
            <a:off x="6607175" y="3979863"/>
            <a:ext cx="2414587"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86" name="Line 84"/>
          <p:cNvSpPr>
            <a:spLocks noChangeShapeType="1"/>
          </p:cNvSpPr>
          <p:nvPr/>
        </p:nvSpPr>
        <p:spPr bwMode="auto">
          <a:xfrm>
            <a:off x="6696075" y="4237038"/>
            <a:ext cx="2239962"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87" name="Line 85"/>
          <p:cNvSpPr>
            <a:spLocks noChangeShapeType="1"/>
          </p:cNvSpPr>
          <p:nvPr/>
        </p:nvSpPr>
        <p:spPr bwMode="auto">
          <a:xfrm>
            <a:off x="6834187" y="4511675"/>
            <a:ext cx="1997075" cy="1588"/>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88" name="Line 86"/>
          <p:cNvSpPr>
            <a:spLocks noChangeShapeType="1"/>
          </p:cNvSpPr>
          <p:nvPr/>
        </p:nvSpPr>
        <p:spPr bwMode="auto">
          <a:xfrm>
            <a:off x="6973887" y="4760913"/>
            <a:ext cx="1771650" cy="1587"/>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89" name="Line 87"/>
          <p:cNvSpPr>
            <a:spLocks noChangeShapeType="1"/>
          </p:cNvSpPr>
          <p:nvPr/>
        </p:nvSpPr>
        <p:spPr bwMode="auto">
          <a:xfrm>
            <a:off x="7145337" y="4997450"/>
            <a:ext cx="1493838" cy="1588"/>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90" name="Line 88"/>
          <p:cNvSpPr>
            <a:spLocks noChangeShapeType="1"/>
          </p:cNvSpPr>
          <p:nvPr/>
        </p:nvSpPr>
        <p:spPr bwMode="auto">
          <a:xfrm>
            <a:off x="7324725" y="5191125"/>
            <a:ext cx="1190625" cy="1588"/>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91" name="Line 89"/>
          <p:cNvSpPr>
            <a:spLocks noChangeShapeType="1"/>
          </p:cNvSpPr>
          <p:nvPr/>
        </p:nvSpPr>
        <p:spPr bwMode="auto">
          <a:xfrm>
            <a:off x="7550150" y="5359400"/>
            <a:ext cx="817562" cy="1588"/>
          </a:xfrm>
          <a:prstGeom prst="line">
            <a:avLst/>
          </a:prstGeom>
          <a:noFill/>
          <a:ln w="12700">
            <a:solidFill>
              <a:srgbClr val="666666"/>
            </a:solidFill>
            <a:round/>
            <a:headEnd/>
            <a:tailEnd/>
          </a:ln>
        </p:spPr>
        <p:txBody>
          <a:bodyPr wrap="none" anchor="ctr"/>
          <a:lstStyle/>
          <a:p>
            <a:pPr algn="l"/>
            <a:endParaRPr lang="en-US" sz="2400" b="0" dirty="0">
              <a:latin typeface="+mj-lt"/>
              <a:cs typeface="Arial" pitchFamily="34" charset="0"/>
            </a:endParaRPr>
          </a:p>
        </p:txBody>
      </p:sp>
      <p:sp>
        <p:nvSpPr>
          <p:cNvPr id="92" name="Freeform 90"/>
          <p:cNvSpPr>
            <a:spLocks/>
          </p:cNvSpPr>
          <p:nvPr/>
        </p:nvSpPr>
        <p:spPr bwMode="auto">
          <a:xfrm>
            <a:off x="5005387" y="2557463"/>
            <a:ext cx="41275" cy="42862"/>
          </a:xfrm>
          <a:custGeom>
            <a:avLst/>
            <a:gdLst>
              <a:gd name="T0" fmla="*/ 2147483647 w 26"/>
              <a:gd name="T1" fmla="*/ 2147483647 h 27"/>
              <a:gd name="T2" fmla="*/ 2147483647 w 26"/>
              <a:gd name="T3" fmla="*/ 2147483647 h 27"/>
              <a:gd name="T4" fmla="*/ 2147483647 w 26"/>
              <a:gd name="T5" fmla="*/ 2147483647 h 27"/>
              <a:gd name="T6" fmla="*/ 0 w 26"/>
              <a:gd name="T7" fmla="*/ 2147483647 h 27"/>
              <a:gd name="T8" fmla="*/ 2147483647 w 26"/>
              <a:gd name="T9" fmla="*/ 0 h 27"/>
              <a:gd name="T10" fmla="*/ 2147483647 w 26"/>
              <a:gd name="T11" fmla="*/ 2147483647 h 27"/>
              <a:gd name="T12" fmla="*/ 0 60000 65536"/>
              <a:gd name="T13" fmla="*/ 0 60000 65536"/>
              <a:gd name="T14" fmla="*/ 0 60000 65536"/>
              <a:gd name="T15" fmla="*/ 0 60000 65536"/>
              <a:gd name="T16" fmla="*/ 0 60000 65536"/>
              <a:gd name="T17" fmla="*/ 0 60000 65536"/>
              <a:gd name="T18" fmla="*/ 0 w 26"/>
              <a:gd name="T19" fmla="*/ 0 h 27"/>
              <a:gd name="T20" fmla="*/ 26 w 2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6" h="27">
                <a:moveTo>
                  <a:pt x="25" y="2"/>
                </a:moveTo>
                <a:lnTo>
                  <a:pt x="25" y="24"/>
                </a:lnTo>
                <a:lnTo>
                  <a:pt x="17" y="26"/>
                </a:lnTo>
                <a:lnTo>
                  <a:pt x="0" y="5"/>
                </a:lnTo>
                <a:lnTo>
                  <a:pt x="10" y="0"/>
                </a:lnTo>
                <a:lnTo>
                  <a:pt x="25" y="2"/>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93" name="Freeform 91"/>
          <p:cNvSpPr>
            <a:spLocks/>
          </p:cNvSpPr>
          <p:nvPr/>
        </p:nvSpPr>
        <p:spPr bwMode="auto">
          <a:xfrm>
            <a:off x="4994275" y="2547938"/>
            <a:ext cx="42862" cy="41275"/>
          </a:xfrm>
          <a:custGeom>
            <a:avLst/>
            <a:gdLst>
              <a:gd name="T0" fmla="*/ 2147483647 w 27"/>
              <a:gd name="T1" fmla="*/ 2147483647 h 26"/>
              <a:gd name="T2" fmla="*/ 2147483647 w 27"/>
              <a:gd name="T3" fmla="*/ 2147483647 h 26"/>
              <a:gd name="T4" fmla="*/ 2147483647 w 27"/>
              <a:gd name="T5" fmla="*/ 2147483647 h 26"/>
              <a:gd name="T6" fmla="*/ 0 w 27"/>
              <a:gd name="T7" fmla="*/ 2147483647 h 26"/>
              <a:gd name="T8" fmla="*/ 2147483647 w 27"/>
              <a:gd name="T9" fmla="*/ 0 h 26"/>
              <a:gd name="T10" fmla="*/ 2147483647 w 27"/>
              <a:gd name="T11" fmla="*/ 2147483647 h 26"/>
              <a:gd name="T12" fmla="*/ 0 60000 65536"/>
              <a:gd name="T13" fmla="*/ 0 60000 65536"/>
              <a:gd name="T14" fmla="*/ 0 60000 65536"/>
              <a:gd name="T15" fmla="*/ 0 60000 65536"/>
              <a:gd name="T16" fmla="*/ 0 60000 65536"/>
              <a:gd name="T17" fmla="*/ 0 60000 65536"/>
              <a:gd name="T18" fmla="*/ 0 w 27"/>
              <a:gd name="T19" fmla="*/ 0 h 26"/>
              <a:gd name="T20" fmla="*/ 27 w 2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7" h="26">
                <a:moveTo>
                  <a:pt x="26" y="2"/>
                </a:moveTo>
                <a:lnTo>
                  <a:pt x="26" y="23"/>
                </a:lnTo>
                <a:lnTo>
                  <a:pt x="17" y="25"/>
                </a:lnTo>
                <a:lnTo>
                  <a:pt x="0" y="5"/>
                </a:lnTo>
                <a:lnTo>
                  <a:pt x="10" y="0"/>
                </a:lnTo>
                <a:lnTo>
                  <a:pt x="26" y="2"/>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94" name="Freeform 92"/>
          <p:cNvSpPr>
            <a:spLocks/>
          </p:cNvSpPr>
          <p:nvPr/>
        </p:nvSpPr>
        <p:spPr bwMode="auto">
          <a:xfrm>
            <a:off x="4930775" y="2487613"/>
            <a:ext cx="36512" cy="61912"/>
          </a:xfrm>
          <a:custGeom>
            <a:avLst/>
            <a:gdLst>
              <a:gd name="T0" fmla="*/ 2147483647 w 23"/>
              <a:gd name="T1" fmla="*/ 0 h 39"/>
              <a:gd name="T2" fmla="*/ 0 w 23"/>
              <a:gd name="T3" fmla="*/ 2147483647 h 39"/>
              <a:gd name="T4" fmla="*/ 2147483647 w 23"/>
              <a:gd name="T5" fmla="*/ 2147483647 h 39"/>
              <a:gd name="T6" fmla="*/ 2147483647 w 23"/>
              <a:gd name="T7" fmla="*/ 2147483647 h 39"/>
              <a:gd name="T8" fmla="*/ 2147483647 w 23"/>
              <a:gd name="T9" fmla="*/ 0 h 39"/>
              <a:gd name="T10" fmla="*/ 0 60000 65536"/>
              <a:gd name="T11" fmla="*/ 0 60000 65536"/>
              <a:gd name="T12" fmla="*/ 0 60000 65536"/>
              <a:gd name="T13" fmla="*/ 0 60000 65536"/>
              <a:gd name="T14" fmla="*/ 0 60000 65536"/>
              <a:gd name="T15" fmla="*/ 0 w 23"/>
              <a:gd name="T16" fmla="*/ 0 h 39"/>
              <a:gd name="T17" fmla="*/ 23 w 23"/>
              <a:gd name="T18" fmla="*/ 39 h 39"/>
            </a:gdLst>
            <a:ahLst/>
            <a:cxnLst>
              <a:cxn ang="T10">
                <a:pos x="T0" y="T1"/>
              </a:cxn>
              <a:cxn ang="T11">
                <a:pos x="T2" y="T3"/>
              </a:cxn>
              <a:cxn ang="T12">
                <a:pos x="T4" y="T5"/>
              </a:cxn>
              <a:cxn ang="T13">
                <a:pos x="T6" y="T7"/>
              </a:cxn>
              <a:cxn ang="T14">
                <a:pos x="T8" y="T9"/>
              </a:cxn>
            </a:cxnLst>
            <a:rect l="T15" t="T16" r="T17" b="T18"/>
            <a:pathLst>
              <a:path w="23" h="39">
                <a:moveTo>
                  <a:pt x="22" y="0"/>
                </a:moveTo>
                <a:lnTo>
                  <a:pt x="0" y="7"/>
                </a:lnTo>
                <a:lnTo>
                  <a:pt x="3" y="38"/>
                </a:lnTo>
                <a:lnTo>
                  <a:pt x="19" y="35"/>
                </a:lnTo>
                <a:lnTo>
                  <a:pt x="22" y="0"/>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95" name="Freeform 93"/>
          <p:cNvSpPr>
            <a:spLocks/>
          </p:cNvSpPr>
          <p:nvPr/>
        </p:nvSpPr>
        <p:spPr bwMode="auto">
          <a:xfrm>
            <a:off x="4919662" y="2476500"/>
            <a:ext cx="36513" cy="61913"/>
          </a:xfrm>
          <a:custGeom>
            <a:avLst/>
            <a:gdLst>
              <a:gd name="T0" fmla="*/ 2147483647 w 23"/>
              <a:gd name="T1" fmla="*/ 0 h 39"/>
              <a:gd name="T2" fmla="*/ 0 w 23"/>
              <a:gd name="T3" fmla="*/ 2147483647 h 39"/>
              <a:gd name="T4" fmla="*/ 2147483647 w 23"/>
              <a:gd name="T5" fmla="*/ 2147483647 h 39"/>
              <a:gd name="T6" fmla="*/ 2147483647 w 23"/>
              <a:gd name="T7" fmla="*/ 2147483647 h 39"/>
              <a:gd name="T8" fmla="*/ 2147483647 w 23"/>
              <a:gd name="T9" fmla="*/ 0 h 39"/>
              <a:gd name="T10" fmla="*/ 0 60000 65536"/>
              <a:gd name="T11" fmla="*/ 0 60000 65536"/>
              <a:gd name="T12" fmla="*/ 0 60000 65536"/>
              <a:gd name="T13" fmla="*/ 0 60000 65536"/>
              <a:gd name="T14" fmla="*/ 0 60000 65536"/>
              <a:gd name="T15" fmla="*/ 0 w 23"/>
              <a:gd name="T16" fmla="*/ 0 h 39"/>
              <a:gd name="T17" fmla="*/ 23 w 23"/>
              <a:gd name="T18" fmla="*/ 39 h 39"/>
            </a:gdLst>
            <a:ahLst/>
            <a:cxnLst>
              <a:cxn ang="T10">
                <a:pos x="T0" y="T1"/>
              </a:cxn>
              <a:cxn ang="T11">
                <a:pos x="T2" y="T3"/>
              </a:cxn>
              <a:cxn ang="T12">
                <a:pos x="T4" y="T5"/>
              </a:cxn>
              <a:cxn ang="T13">
                <a:pos x="T6" y="T7"/>
              </a:cxn>
              <a:cxn ang="T14">
                <a:pos x="T8" y="T9"/>
              </a:cxn>
            </a:cxnLst>
            <a:rect l="T15" t="T16" r="T17" b="T18"/>
            <a:pathLst>
              <a:path w="23" h="39">
                <a:moveTo>
                  <a:pt x="22" y="0"/>
                </a:moveTo>
                <a:lnTo>
                  <a:pt x="0" y="7"/>
                </a:lnTo>
                <a:lnTo>
                  <a:pt x="3" y="38"/>
                </a:lnTo>
                <a:lnTo>
                  <a:pt x="19" y="35"/>
                </a:lnTo>
                <a:lnTo>
                  <a:pt x="22" y="0"/>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96" name="Freeform 94"/>
          <p:cNvSpPr>
            <a:spLocks/>
          </p:cNvSpPr>
          <p:nvPr/>
        </p:nvSpPr>
        <p:spPr bwMode="auto">
          <a:xfrm>
            <a:off x="7377112" y="5141913"/>
            <a:ext cx="1025525" cy="365125"/>
          </a:xfrm>
          <a:custGeom>
            <a:avLst/>
            <a:gdLst>
              <a:gd name="T0" fmla="*/ 2147483647 w 646"/>
              <a:gd name="T1" fmla="*/ 2147483647 h 230"/>
              <a:gd name="T2" fmla="*/ 2147483647 w 646"/>
              <a:gd name="T3" fmla="*/ 2147483647 h 230"/>
              <a:gd name="T4" fmla="*/ 2147483647 w 646"/>
              <a:gd name="T5" fmla="*/ 2147483647 h 230"/>
              <a:gd name="T6" fmla="*/ 2147483647 w 646"/>
              <a:gd name="T7" fmla="*/ 2147483647 h 230"/>
              <a:gd name="T8" fmla="*/ 2147483647 w 646"/>
              <a:gd name="T9" fmla="*/ 2147483647 h 230"/>
              <a:gd name="T10" fmla="*/ 2147483647 w 646"/>
              <a:gd name="T11" fmla="*/ 0 h 230"/>
              <a:gd name="T12" fmla="*/ 2147483647 w 646"/>
              <a:gd name="T13" fmla="*/ 2147483647 h 230"/>
              <a:gd name="T14" fmla="*/ 2147483647 w 646"/>
              <a:gd name="T15" fmla="*/ 2147483647 h 230"/>
              <a:gd name="T16" fmla="*/ 2147483647 w 646"/>
              <a:gd name="T17" fmla="*/ 2147483647 h 230"/>
              <a:gd name="T18" fmla="*/ 2147483647 w 646"/>
              <a:gd name="T19" fmla="*/ 2147483647 h 230"/>
              <a:gd name="T20" fmla="*/ 2147483647 w 646"/>
              <a:gd name="T21" fmla="*/ 2147483647 h 230"/>
              <a:gd name="T22" fmla="*/ 2147483647 w 646"/>
              <a:gd name="T23" fmla="*/ 2147483647 h 230"/>
              <a:gd name="T24" fmla="*/ 2147483647 w 646"/>
              <a:gd name="T25" fmla="*/ 2147483647 h 230"/>
              <a:gd name="T26" fmla="*/ 2147483647 w 646"/>
              <a:gd name="T27" fmla="*/ 2147483647 h 230"/>
              <a:gd name="T28" fmla="*/ 2147483647 w 646"/>
              <a:gd name="T29" fmla="*/ 2147483647 h 230"/>
              <a:gd name="T30" fmla="*/ 2147483647 w 646"/>
              <a:gd name="T31" fmla="*/ 2147483647 h 230"/>
              <a:gd name="T32" fmla="*/ 2147483647 w 646"/>
              <a:gd name="T33" fmla="*/ 2147483647 h 230"/>
              <a:gd name="T34" fmla="*/ 2147483647 w 646"/>
              <a:gd name="T35" fmla="*/ 2147483647 h 230"/>
              <a:gd name="T36" fmla="*/ 2147483647 w 646"/>
              <a:gd name="T37" fmla="*/ 2147483647 h 230"/>
              <a:gd name="T38" fmla="*/ 2147483647 w 646"/>
              <a:gd name="T39" fmla="*/ 2147483647 h 230"/>
              <a:gd name="T40" fmla="*/ 2147483647 w 646"/>
              <a:gd name="T41" fmla="*/ 2147483647 h 230"/>
              <a:gd name="T42" fmla="*/ 2147483647 w 646"/>
              <a:gd name="T43" fmla="*/ 2147483647 h 230"/>
              <a:gd name="T44" fmla="*/ 2147483647 w 646"/>
              <a:gd name="T45" fmla="*/ 2147483647 h 230"/>
              <a:gd name="T46" fmla="*/ 2147483647 w 646"/>
              <a:gd name="T47" fmla="*/ 2147483647 h 230"/>
              <a:gd name="T48" fmla="*/ 2147483647 w 646"/>
              <a:gd name="T49" fmla="*/ 2147483647 h 230"/>
              <a:gd name="T50" fmla="*/ 2147483647 w 646"/>
              <a:gd name="T51" fmla="*/ 2147483647 h 230"/>
              <a:gd name="T52" fmla="*/ 2147483647 w 646"/>
              <a:gd name="T53" fmla="*/ 2147483647 h 230"/>
              <a:gd name="T54" fmla="*/ 2147483647 w 646"/>
              <a:gd name="T55" fmla="*/ 2147483647 h 230"/>
              <a:gd name="T56" fmla="*/ 2147483647 w 646"/>
              <a:gd name="T57" fmla="*/ 2147483647 h 230"/>
              <a:gd name="T58" fmla="*/ 2147483647 w 646"/>
              <a:gd name="T59" fmla="*/ 2147483647 h 230"/>
              <a:gd name="T60" fmla="*/ 2147483647 w 646"/>
              <a:gd name="T61" fmla="*/ 2147483647 h 230"/>
              <a:gd name="T62" fmla="*/ 2147483647 w 646"/>
              <a:gd name="T63" fmla="*/ 2147483647 h 230"/>
              <a:gd name="T64" fmla="*/ 2147483647 w 646"/>
              <a:gd name="T65" fmla="*/ 2147483647 h 230"/>
              <a:gd name="T66" fmla="*/ 2147483647 w 646"/>
              <a:gd name="T67" fmla="*/ 2147483647 h 230"/>
              <a:gd name="T68" fmla="*/ 2147483647 w 646"/>
              <a:gd name="T69" fmla="*/ 2147483647 h 230"/>
              <a:gd name="T70" fmla="*/ 2147483647 w 646"/>
              <a:gd name="T71" fmla="*/ 2147483647 h 230"/>
              <a:gd name="T72" fmla="*/ 2147483647 w 646"/>
              <a:gd name="T73" fmla="*/ 2147483647 h 230"/>
              <a:gd name="T74" fmla="*/ 2147483647 w 646"/>
              <a:gd name="T75" fmla="*/ 2147483647 h 230"/>
              <a:gd name="T76" fmla="*/ 2147483647 w 646"/>
              <a:gd name="T77" fmla="*/ 2147483647 h 230"/>
              <a:gd name="T78" fmla="*/ 2147483647 w 646"/>
              <a:gd name="T79" fmla="*/ 2147483647 h 230"/>
              <a:gd name="T80" fmla="*/ 2147483647 w 646"/>
              <a:gd name="T81" fmla="*/ 2147483647 h 230"/>
              <a:gd name="T82" fmla="*/ 2147483647 w 646"/>
              <a:gd name="T83" fmla="*/ 2147483647 h 230"/>
              <a:gd name="T84" fmla="*/ 2147483647 w 646"/>
              <a:gd name="T85" fmla="*/ 2147483647 h 230"/>
              <a:gd name="T86" fmla="*/ 2147483647 w 646"/>
              <a:gd name="T87" fmla="*/ 2147483647 h 230"/>
              <a:gd name="T88" fmla="*/ 2147483647 w 646"/>
              <a:gd name="T89" fmla="*/ 2147483647 h 230"/>
              <a:gd name="T90" fmla="*/ 2147483647 w 646"/>
              <a:gd name="T91" fmla="*/ 2147483647 h 230"/>
              <a:gd name="T92" fmla="*/ 2147483647 w 646"/>
              <a:gd name="T93" fmla="*/ 2147483647 h 230"/>
              <a:gd name="T94" fmla="*/ 2147483647 w 646"/>
              <a:gd name="T95" fmla="*/ 2147483647 h 230"/>
              <a:gd name="T96" fmla="*/ 2147483647 w 646"/>
              <a:gd name="T97" fmla="*/ 2147483647 h 230"/>
              <a:gd name="T98" fmla="*/ 2147483647 w 646"/>
              <a:gd name="T99" fmla="*/ 2147483647 h 230"/>
              <a:gd name="T100" fmla="*/ 2147483647 w 646"/>
              <a:gd name="T101" fmla="*/ 2147483647 h 230"/>
              <a:gd name="T102" fmla="*/ 2147483647 w 646"/>
              <a:gd name="T103" fmla="*/ 2147483647 h 230"/>
              <a:gd name="T104" fmla="*/ 2147483647 w 646"/>
              <a:gd name="T105" fmla="*/ 2147483647 h 230"/>
              <a:gd name="T106" fmla="*/ 2147483647 w 646"/>
              <a:gd name="T107" fmla="*/ 2147483647 h 2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6"/>
              <a:gd name="T163" fmla="*/ 0 h 230"/>
              <a:gd name="T164" fmla="*/ 646 w 646"/>
              <a:gd name="T165" fmla="*/ 230 h 2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6" h="230">
                <a:moveTo>
                  <a:pt x="59" y="9"/>
                </a:moveTo>
                <a:lnTo>
                  <a:pt x="125" y="9"/>
                </a:lnTo>
                <a:lnTo>
                  <a:pt x="147" y="10"/>
                </a:lnTo>
                <a:lnTo>
                  <a:pt x="172" y="14"/>
                </a:lnTo>
                <a:lnTo>
                  <a:pt x="182" y="19"/>
                </a:lnTo>
                <a:lnTo>
                  <a:pt x="192" y="12"/>
                </a:lnTo>
                <a:lnTo>
                  <a:pt x="206" y="7"/>
                </a:lnTo>
                <a:lnTo>
                  <a:pt x="216" y="3"/>
                </a:lnTo>
                <a:lnTo>
                  <a:pt x="231" y="2"/>
                </a:lnTo>
                <a:lnTo>
                  <a:pt x="240" y="2"/>
                </a:lnTo>
                <a:lnTo>
                  <a:pt x="247" y="2"/>
                </a:lnTo>
                <a:lnTo>
                  <a:pt x="255" y="0"/>
                </a:lnTo>
                <a:lnTo>
                  <a:pt x="270" y="12"/>
                </a:lnTo>
                <a:lnTo>
                  <a:pt x="275" y="12"/>
                </a:lnTo>
                <a:lnTo>
                  <a:pt x="280" y="19"/>
                </a:lnTo>
                <a:lnTo>
                  <a:pt x="284" y="21"/>
                </a:lnTo>
                <a:lnTo>
                  <a:pt x="297" y="19"/>
                </a:lnTo>
                <a:lnTo>
                  <a:pt x="307" y="19"/>
                </a:lnTo>
                <a:lnTo>
                  <a:pt x="319" y="19"/>
                </a:lnTo>
                <a:lnTo>
                  <a:pt x="326" y="19"/>
                </a:lnTo>
                <a:lnTo>
                  <a:pt x="336" y="19"/>
                </a:lnTo>
                <a:lnTo>
                  <a:pt x="343" y="12"/>
                </a:lnTo>
                <a:lnTo>
                  <a:pt x="350" y="9"/>
                </a:lnTo>
                <a:lnTo>
                  <a:pt x="360" y="7"/>
                </a:lnTo>
                <a:lnTo>
                  <a:pt x="363" y="7"/>
                </a:lnTo>
                <a:lnTo>
                  <a:pt x="371" y="5"/>
                </a:lnTo>
                <a:lnTo>
                  <a:pt x="385" y="9"/>
                </a:lnTo>
                <a:lnTo>
                  <a:pt x="397" y="10"/>
                </a:lnTo>
                <a:lnTo>
                  <a:pt x="410" y="12"/>
                </a:lnTo>
                <a:lnTo>
                  <a:pt x="434" y="15"/>
                </a:lnTo>
                <a:lnTo>
                  <a:pt x="463" y="24"/>
                </a:lnTo>
                <a:lnTo>
                  <a:pt x="473" y="26"/>
                </a:lnTo>
                <a:lnTo>
                  <a:pt x="486" y="29"/>
                </a:lnTo>
                <a:lnTo>
                  <a:pt x="500" y="31"/>
                </a:lnTo>
                <a:lnTo>
                  <a:pt x="510" y="36"/>
                </a:lnTo>
                <a:lnTo>
                  <a:pt x="517" y="38"/>
                </a:lnTo>
                <a:lnTo>
                  <a:pt x="532" y="34"/>
                </a:lnTo>
                <a:lnTo>
                  <a:pt x="539" y="29"/>
                </a:lnTo>
                <a:lnTo>
                  <a:pt x="550" y="29"/>
                </a:lnTo>
                <a:lnTo>
                  <a:pt x="564" y="34"/>
                </a:lnTo>
                <a:lnTo>
                  <a:pt x="569" y="36"/>
                </a:lnTo>
                <a:lnTo>
                  <a:pt x="583" y="38"/>
                </a:lnTo>
                <a:lnTo>
                  <a:pt x="588" y="41"/>
                </a:lnTo>
                <a:lnTo>
                  <a:pt x="596" y="45"/>
                </a:lnTo>
                <a:lnTo>
                  <a:pt x="608" y="52"/>
                </a:lnTo>
                <a:lnTo>
                  <a:pt x="616" y="53"/>
                </a:lnTo>
                <a:lnTo>
                  <a:pt x="623" y="59"/>
                </a:lnTo>
                <a:lnTo>
                  <a:pt x="631" y="64"/>
                </a:lnTo>
                <a:lnTo>
                  <a:pt x="637" y="67"/>
                </a:lnTo>
                <a:lnTo>
                  <a:pt x="642" y="74"/>
                </a:lnTo>
                <a:lnTo>
                  <a:pt x="642" y="79"/>
                </a:lnTo>
                <a:lnTo>
                  <a:pt x="645" y="84"/>
                </a:lnTo>
                <a:lnTo>
                  <a:pt x="637" y="91"/>
                </a:lnTo>
                <a:lnTo>
                  <a:pt x="625" y="95"/>
                </a:lnTo>
                <a:lnTo>
                  <a:pt x="613" y="103"/>
                </a:lnTo>
                <a:lnTo>
                  <a:pt x="598" y="105"/>
                </a:lnTo>
                <a:lnTo>
                  <a:pt x="588" y="114"/>
                </a:lnTo>
                <a:lnTo>
                  <a:pt x="583" y="121"/>
                </a:lnTo>
                <a:lnTo>
                  <a:pt x="577" y="126"/>
                </a:lnTo>
                <a:lnTo>
                  <a:pt x="588" y="131"/>
                </a:lnTo>
                <a:lnTo>
                  <a:pt x="588" y="136"/>
                </a:lnTo>
                <a:lnTo>
                  <a:pt x="576" y="143"/>
                </a:lnTo>
                <a:lnTo>
                  <a:pt x="567" y="150"/>
                </a:lnTo>
                <a:lnTo>
                  <a:pt x="561" y="157"/>
                </a:lnTo>
                <a:lnTo>
                  <a:pt x="554" y="158"/>
                </a:lnTo>
                <a:lnTo>
                  <a:pt x="549" y="158"/>
                </a:lnTo>
                <a:lnTo>
                  <a:pt x="535" y="162"/>
                </a:lnTo>
                <a:lnTo>
                  <a:pt x="530" y="172"/>
                </a:lnTo>
                <a:lnTo>
                  <a:pt x="522" y="179"/>
                </a:lnTo>
                <a:lnTo>
                  <a:pt x="566" y="186"/>
                </a:lnTo>
                <a:lnTo>
                  <a:pt x="561" y="193"/>
                </a:lnTo>
                <a:lnTo>
                  <a:pt x="540" y="198"/>
                </a:lnTo>
                <a:lnTo>
                  <a:pt x="512" y="195"/>
                </a:lnTo>
                <a:lnTo>
                  <a:pt x="488" y="198"/>
                </a:lnTo>
                <a:lnTo>
                  <a:pt x="466" y="205"/>
                </a:lnTo>
                <a:lnTo>
                  <a:pt x="456" y="214"/>
                </a:lnTo>
                <a:lnTo>
                  <a:pt x="453" y="227"/>
                </a:lnTo>
                <a:lnTo>
                  <a:pt x="431" y="229"/>
                </a:lnTo>
                <a:lnTo>
                  <a:pt x="409" y="226"/>
                </a:lnTo>
                <a:lnTo>
                  <a:pt x="375" y="222"/>
                </a:lnTo>
                <a:lnTo>
                  <a:pt x="360" y="217"/>
                </a:lnTo>
                <a:lnTo>
                  <a:pt x="334" y="212"/>
                </a:lnTo>
                <a:lnTo>
                  <a:pt x="316" y="208"/>
                </a:lnTo>
                <a:lnTo>
                  <a:pt x="295" y="205"/>
                </a:lnTo>
                <a:lnTo>
                  <a:pt x="270" y="201"/>
                </a:lnTo>
                <a:lnTo>
                  <a:pt x="253" y="193"/>
                </a:lnTo>
                <a:lnTo>
                  <a:pt x="238" y="189"/>
                </a:lnTo>
                <a:lnTo>
                  <a:pt x="233" y="188"/>
                </a:lnTo>
                <a:lnTo>
                  <a:pt x="206" y="181"/>
                </a:lnTo>
                <a:lnTo>
                  <a:pt x="179" y="169"/>
                </a:lnTo>
                <a:lnTo>
                  <a:pt x="155" y="160"/>
                </a:lnTo>
                <a:lnTo>
                  <a:pt x="144" y="153"/>
                </a:lnTo>
                <a:lnTo>
                  <a:pt x="127" y="146"/>
                </a:lnTo>
                <a:lnTo>
                  <a:pt x="113" y="139"/>
                </a:lnTo>
                <a:lnTo>
                  <a:pt x="98" y="133"/>
                </a:lnTo>
                <a:lnTo>
                  <a:pt x="84" y="124"/>
                </a:lnTo>
                <a:lnTo>
                  <a:pt x="73" y="114"/>
                </a:lnTo>
                <a:lnTo>
                  <a:pt x="59" y="103"/>
                </a:lnTo>
                <a:lnTo>
                  <a:pt x="46" y="96"/>
                </a:lnTo>
                <a:lnTo>
                  <a:pt x="29" y="83"/>
                </a:lnTo>
                <a:lnTo>
                  <a:pt x="17" y="74"/>
                </a:lnTo>
                <a:lnTo>
                  <a:pt x="5" y="65"/>
                </a:lnTo>
                <a:lnTo>
                  <a:pt x="0" y="57"/>
                </a:lnTo>
                <a:lnTo>
                  <a:pt x="19" y="52"/>
                </a:lnTo>
                <a:lnTo>
                  <a:pt x="8" y="33"/>
                </a:lnTo>
                <a:lnTo>
                  <a:pt x="32" y="26"/>
                </a:lnTo>
                <a:lnTo>
                  <a:pt x="24" y="19"/>
                </a:lnTo>
                <a:lnTo>
                  <a:pt x="49" y="15"/>
                </a:lnTo>
                <a:lnTo>
                  <a:pt x="59" y="9"/>
                </a:lnTo>
              </a:path>
            </a:pathLst>
          </a:custGeom>
          <a:solidFill>
            <a:srgbClr val="008000">
              <a:alpha val="12941"/>
            </a:srgbClr>
          </a:solid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97" name="Freeform 95"/>
          <p:cNvSpPr>
            <a:spLocks/>
          </p:cNvSpPr>
          <p:nvPr/>
        </p:nvSpPr>
        <p:spPr bwMode="auto">
          <a:xfrm>
            <a:off x="7366000" y="5130800"/>
            <a:ext cx="1025525" cy="365125"/>
          </a:xfrm>
          <a:custGeom>
            <a:avLst/>
            <a:gdLst>
              <a:gd name="T0" fmla="*/ 2147483647 w 646"/>
              <a:gd name="T1" fmla="*/ 2147483647 h 230"/>
              <a:gd name="T2" fmla="*/ 2147483647 w 646"/>
              <a:gd name="T3" fmla="*/ 2147483647 h 230"/>
              <a:gd name="T4" fmla="*/ 2147483647 w 646"/>
              <a:gd name="T5" fmla="*/ 2147483647 h 230"/>
              <a:gd name="T6" fmla="*/ 2147483647 w 646"/>
              <a:gd name="T7" fmla="*/ 2147483647 h 230"/>
              <a:gd name="T8" fmla="*/ 2147483647 w 646"/>
              <a:gd name="T9" fmla="*/ 2147483647 h 230"/>
              <a:gd name="T10" fmla="*/ 2147483647 w 646"/>
              <a:gd name="T11" fmla="*/ 0 h 230"/>
              <a:gd name="T12" fmla="*/ 2147483647 w 646"/>
              <a:gd name="T13" fmla="*/ 2147483647 h 230"/>
              <a:gd name="T14" fmla="*/ 2147483647 w 646"/>
              <a:gd name="T15" fmla="*/ 2147483647 h 230"/>
              <a:gd name="T16" fmla="*/ 2147483647 w 646"/>
              <a:gd name="T17" fmla="*/ 2147483647 h 230"/>
              <a:gd name="T18" fmla="*/ 2147483647 w 646"/>
              <a:gd name="T19" fmla="*/ 2147483647 h 230"/>
              <a:gd name="T20" fmla="*/ 2147483647 w 646"/>
              <a:gd name="T21" fmla="*/ 2147483647 h 230"/>
              <a:gd name="T22" fmla="*/ 2147483647 w 646"/>
              <a:gd name="T23" fmla="*/ 2147483647 h 230"/>
              <a:gd name="T24" fmla="*/ 2147483647 w 646"/>
              <a:gd name="T25" fmla="*/ 2147483647 h 230"/>
              <a:gd name="T26" fmla="*/ 2147483647 w 646"/>
              <a:gd name="T27" fmla="*/ 2147483647 h 230"/>
              <a:gd name="T28" fmla="*/ 2147483647 w 646"/>
              <a:gd name="T29" fmla="*/ 2147483647 h 230"/>
              <a:gd name="T30" fmla="*/ 2147483647 w 646"/>
              <a:gd name="T31" fmla="*/ 2147483647 h 230"/>
              <a:gd name="T32" fmla="*/ 2147483647 w 646"/>
              <a:gd name="T33" fmla="*/ 2147483647 h 230"/>
              <a:gd name="T34" fmla="*/ 2147483647 w 646"/>
              <a:gd name="T35" fmla="*/ 2147483647 h 230"/>
              <a:gd name="T36" fmla="*/ 2147483647 w 646"/>
              <a:gd name="T37" fmla="*/ 2147483647 h 230"/>
              <a:gd name="T38" fmla="*/ 2147483647 w 646"/>
              <a:gd name="T39" fmla="*/ 2147483647 h 230"/>
              <a:gd name="T40" fmla="*/ 2147483647 w 646"/>
              <a:gd name="T41" fmla="*/ 2147483647 h 230"/>
              <a:gd name="T42" fmla="*/ 2147483647 w 646"/>
              <a:gd name="T43" fmla="*/ 2147483647 h 230"/>
              <a:gd name="T44" fmla="*/ 2147483647 w 646"/>
              <a:gd name="T45" fmla="*/ 2147483647 h 230"/>
              <a:gd name="T46" fmla="*/ 2147483647 w 646"/>
              <a:gd name="T47" fmla="*/ 2147483647 h 230"/>
              <a:gd name="T48" fmla="*/ 2147483647 w 646"/>
              <a:gd name="T49" fmla="*/ 2147483647 h 230"/>
              <a:gd name="T50" fmla="*/ 2147483647 w 646"/>
              <a:gd name="T51" fmla="*/ 2147483647 h 230"/>
              <a:gd name="T52" fmla="*/ 2147483647 w 646"/>
              <a:gd name="T53" fmla="*/ 2147483647 h 230"/>
              <a:gd name="T54" fmla="*/ 2147483647 w 646"/>
              <a:gd name="T55" fmla="*/ 2147483647 h 230"/>
              <a:gd name="T56" fmla="*/ 2147483647 w 646"/>
              <a:gd name="T57" fmla="*/ 2147483647 h 230"/>
              <a:gd name="T58" fmla="*/ 2147483647 w 646"/>
              <a:gd name="T59" fmla="*/ 2147483647 h 230"/>
              <a:gd name="T60" fmla="*/ 2147483647 w 646"/>
              <a:gd name="T61" fmla="*/ 2147483647 h 230"/>
              <a:gd name="T62" fmla="*/ 2147483647 w 646"/>
              <a:gd name="T63" fmla="*/ 2147483647 h 230"/>
              <a:gd name="T64" fmla="*/ 2147483647 w 646"/>
              <a:gd name="T65" fmla="*/ 2147483647 h 230"/>
              <a:gd name="T66" fmla="*/ 2147483647 w 646"/>
              <a:gd name="T67" fmla="*/ 2147483647 h 230"/>
              <a:gd name="T68" fmla="*/ 2147483647 w 646"/>
              <a:gd name="T69" fmla="*/ 2147483647 h 230"/>
              <a:gd name="T70" fmla="*/ 2147483647 w 646"/>
              <a:gd name="T71" fmla="*/ 2147483647 h 230"/>
              <a:gd name="T72" fmla="*/ 2147483647 w 646"/>
              <a:gd name="T73" fmla="*/ 2147483647 h 230"/>
              <a:gd name="T74" fmla="*/ 2147483647 w 646"/>
              <a:gd name="T75" fmla="*/ 2147483647 h 230"/>
              <a:gd name="T76" fmla="*/ 2147483647 w 646"/>
              <a:gd name="T77" fmla="*/ 2147483647 h 230"/>
              <a:gd name="T78" fmla="*/ 2147483647 w 646"/>
              <a:gd name="T79" fmla="*/ 2147483647 h 230"/>
              <a:gd name="T80" fmla="*/ 2147483647 w 646"/>
              <a:gd name="T81" fmla="*/ 2147483647 h 230"/>
              <a:gd name="T82" fmla="*/ 2147483647 w 646"/>
              <a:gd name="T83" fmla="*/ 2147483647 h 230"/>
              <a:gd name="T84" fmla="*/ 2147483647 w 646"/>
              <a:gd name="T85" fmla="*/ 2147483647 h 230"/>
              <a:gd name="T86" fmla="*/ 2147483647 w 646"/>
              <a:gd name="T87" fmla="*/ 2147483647 h 230"/>
              <a:gd name="T88" fmla="*/ 2147483647 w 646"/>
              <a:gd name="T89" fmla="*/ 2147483647 h 230"/>
              <a:gd name="T90" fmla="*/ 2147483647 w 646"/>
              <a:gd name="T91" fmla="*/ 2147483647 h 230"/>
              <a:gd name="T92" fmla="*/ 2147483647 w 646"/>
              <a:gd name="T93" fmla="*/ 2147483647 h 230"/>
              <a:gd name="T94" fmla="*/ 2147483647 w 646"/>
              <a:gd name="T95" fmla="*/ 2147483647 h 230"/>
              <a:gd name="T96" fmla="*/ 2147483647 w 646"/>
              <a:gd name="T97" fmla="*/ 2147483647 h 230"/>
              <a:gd name="T98" fmla="*/ 2147483647 w 646"/>
              <a:gd name="T99" fmla="*/ 2147483647 h 230"/>
              <a:gd name="T100" fmla="*/ 2147483647 w 646"/>
              <a:gd name="T101" fmla="*/ 2147483647 h 230"/>
              <a:gd name="T102" fmla="*/ 2147483647 w 646"/>
              <a:gd name="T103" fmla="*/ 2147483647 h 230"/>
              <a:gd name="T104" fmla="*/ 2147483647 w 646"/>
              <a:gd name="T105" fmla="*/ 2147483647 h 230"/>
              <a:gd name="T106" fmla="*/ 2147483647 w 646"/>
              <a:gd name="T107" fmla="*/ 2147483647 h 2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6"/>
              <a:gd name="T163" fmla="*/ 0 h 230"/>
              <a:gd name="T164" fmla="*/ 646 w 646"/>
              <a:gd name="T165" fmla="*/ 230 h 2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6" h="230">
                <a:moveTo>
                  <a:pt x="59" y="9"/>
                </a:moveTo>
                <a:lnTo>
                  <a:pt x="125" y="9"/>
                </a:lnTo>
                <a:lnTo>
                  <a:pt x="147" y="10"/>
                </a:lnTo>
                <a:lnTo>
                  <a:pt x="172" y="14"/>
                </a:lnTo>
                <a:lnTo>
                  <a:pt x="182" y="19"/>
                </a:lnTo>
                <a:lnTo>
                  <a:pt x="192" y="12"/>
                </a:lnTo>
                <a:lnTo>
                  <a:pt x="206" y="7"/>
                </a:lnTo>
                <a:lnTo>
                  <a:pt x="216" y="3"/>
                </a:lnTo>
                <a:lnTo>
                  <a:pt x="231" y="2"/>
                </a:lnTo>
                <a:lnTo>
                  <a:pt x="240" y="2"/>
                </a:lnTo>
                <a:lnTo>
                  <a:pt x="247" y="2"/>
                </a:lnTo>
                <a:lnTo>
                  <a:pt x="255" y="0"/>
                </a:lnTo>
                <a:lnTo>
                  <a:pt x="270" y="12"/>
                </a:lnTo>
                <a:lnTo>
                  <a:pt x="275" y="12"/>
                </a:lnTo>
                <a:lnTo>
                  <a:pt x="280" y="19"/>
                </a:lnTo>
                <a:lnTo>
                  <a:pt x="284" y="21"/>
                </a:lnTo>
                <a:lnTo>
                  <a:pt x="297" y="19"/>
                </a:lnTo>
                <a:lnTo>
                  <a:pt x="307" y="19"/>
                </a:lnTo>
                <a:lnTo>
                  <a:pt x="319" y="19"/>
                </a:lnTo>
                <a:lnTo>
                  <a:pt x="326" y="19"/>
                </a:lnTo>
                <a:lnTo>
                  <a:pt x="336" y="19"/>
                </a:lnTo>
                <a:lnTo>
                  <a:pt x="343" y="12"/>
                </a:lnTo>
                <a:lnTo>
                  <a:pt x="350" y="9"/>
                </a:lnTo>
                <a:lnTo>
                  <a:pt x="360" y="7"/>
                </a:lnTo>
                <a:lnTo>
                  <a:pt x="363" y="7"/>
                </a:lnTo>
                <a:lnTo>
                  <a:pt x="371" y="5"/>
                </a:lnTo>
                <a:lnTo>
                  <a:pt x="385" y="9"/>
                </a:lnTo>
                <a:lnTo>
                  <a:pt x="397" y="10"/>
                </a:lnTo>
                <a:lnTo>
                  <a:pt x="410" y="12"/>
                </a:lnTo>
                <a:lnTo>
                  <a:pt x="434" y="15"/>
                </a:lnTo>
                <a:lnTo>
                  <a:pt x="463" y="24"/>
                </a:lnTo>
                <a:lnTo>
                  <a:pt x="473" y="26"/>
                </a:lnTo>
                <a:lnTo>
                  <a:pt x="486" y="29"/>
                </a:lnTo>
                <a:lnTo>
                  <a:pt x="500" y="31"/>
                </a:lnTo>
                <a:lnTo>
                  <a:pt x="510" y="36"/>
                </a:lnTo>
                <a:lnTo>
                  <a:pt x="517" y="38"/>
                </a:lnTo>
                <a:lnTo>
                  <a:pt x="532" y="34"/>
                </a:lnTo>
                <a:lnTo>
                  <a:pt x="539" y="29"/>
                </a:lnTo>
                <a:lnTo>
                  <a:pt x="550" y="29"/>
                </a:lnTo>
                <a:lnTo>
                  <a:pt x="564" y="34"/>
                </a:lnTo>
                <a:lnTo>
                  <a:pt x="569" y="36"/>
                </a:lnTo>
                <a:lnTo>
                  <a:pt x="583" y="38"/>
                </a:lnTo>
                <a:lnTo>
                  <a:pt x="588" y="41"/>
                </a:lnTo>
                <a:lnTo>
                  <a:pt x="596" y="45"/>
                </a:lnTo>
                <a:lnTo>
                  <a:pt x="608" y="52"/>
                </a:lnTo>
                <a:lnTo>
                  <a:pt x="616" y="53"/>
                </a:lnTo>
                <a:lnTo>
                  <a:pt x="623" y="59"/>
                </a:lnTo>
                <a:lnTo>
                  <a:pt x="631" y="64"/>
                </a:lnTo>
                <a:lnTo>
                  <a:pt x="637" y="67"/>
                </a:lnTo>
                <a:lnTo>
                  <a:pt x="642" y="74"/>
                </a:lnTo>
                <a:lnTo>
                  <a:pt x="642" y="79"/>
                </a:lnTo>
                <a:lnTo>
                  <a:pt x="645" y="84"/>
                </a:lnTo>
                <a:lnTo>
                  <a:pt x="637" y="91"/>
                </a:lnTo>
                <a:lnTo>
                  <a:pt x="625" y="95"/>
                </a:lnTo>
                <a:lnTo>
                  <a:pt x="613" y="105"/>
                </a:lnTo>
                <a:lnTo>
                  <a:pt x="598" y="107"/>
                </a:lnTo>
                <a:lnTo>
                  <a:pt x="588" y="114"/>
                </a:lnTo>
                <a:lnTo>
                  <a:pt x="583" y="121"/>
                </a:lnTo>
                <a:lnTo>
                  <a:pt x="577" y="126"/>
                </a:lnTo>
                <a:lnTo>
                  <a:pt x="588" y="131"/>
                </a:lnTo>
                <a:lnTo>
                  <a:pt x="588" y="136"/>
                </a:lnTo>
                <a:lnTo>
                  <a:pt x="576" y="143"/>
                </a:lnTo>
                <a:lnTo>
                  <a:pt x="567" y="150"/>
                </a:lnTo>
                <a:lnTo>
                  <a:pt x="561" y="157"/>
                </a:lnTo>
                <a:lnTo>
                  <a:pt x="554" y="158"/>
                </a:lnTo>
                <a:lnTo>
                  <a:pt x="549" y="158"/>
                </a:lnTo>
                <a:lnTo>
                  <a:pt x="535" y="162"/>
                </a:lnTo>
                <a:lnTo>
                  <a:pt x="530" y="172"/>
                </a:lnTo>
                <a:lnTo>
                  <a:pt x="522" y="179"/>
                </a:lnTo>
                <a:lnTo>
                  <a:pt x="566" y="186"/>
                </a:lnTo>
                <a:lnTo>
                  <a:pt x="561" y="193"/>
                </a:lnTo>
                <a:lnTo>
                  <a:pt x="540" y="198"/>
                </a:lnTo>
                <a:lnTo>
                  <a:pt x="512" y="195"/>
                </a:lnTo>
                <a:lnTo>
                  <a:pt x="488" y="198"/>
                </a:lnTo>
                <a:lnTo>
                  <a:pt x="466" y="205"/>
                </a:lnTo>
                <a:lnTo>
                  <a:pt x="456" y="214"/>
                </a:lnTo>
                <a:lnTo>
                  <a:pt x="453" y="227"/>
                </a:lnTo>
                <a:lnTo>
                  <a:pt x="431" y="229"/>
                </a:lnTo>
                <a:lnTo>
                  <a:pt x="409" y="226"/>
                </a:lnTo>
                <a:lnTo>
                  <a:pt x="375" y="222"/>
                </a:lnTo>
                <a:lnTo>
                  <a:pt x="360" y="217"/>
                </a:lnTo>
                <a:lnTo>
                  <a:pt x="334" y="212"/>
                </a:lnTo>
                <a:lnTo>
                  <a:pt x="316" y="208"/>
                </a:lnTo>
                <a:lnTo>
                  <a:pt x="295" y="205"/>
                </a:lnTo>
                <a:lnTo>
                  <a:pt x="270" y="201"/>
                </a:lnTo>
                <a:lnTo>
                  <a:pt x="253" y="193"/>
                </a:lnTo>
                <a:lnTo>
                  <a:pt x="238" y="189"/>
                </a:lnTo>
                <a:lnTo>
                  <a:pt x="233" y="188"/>
                </a:lnTo>
                <a:lnTo>
                  <a:pt x="206" y="181"/>
                </a:lnTo>
                <a:lnTo>
                  <a:pt x="179" y="169"/>
                </a:lnTo>
                <a:lnTo>
                  <a:pt x="155" y="160"/>
                </a:lnTo>
                <a:lnTo>
                  <a:pt x="144" y="153"/>
                </a:lnTo>
                <a:lnTo>
                  <a:pt x="127" y="146"/>
                </a:lnTo>
                <a:lnTo>
                  <a:pt x="113" y="139"/>
                </a:lnTo>
                <a:lnTo>
                  <a:pt x="98" y="133"/>
                </a:lnTo>
                <a:lnTo>
                  <a:pt x="84" y="124"/>
                </a:lnTo>
                <a:lnTo>
                  <a:pt x="73" y="114"/>
                </a:lnTo>
                <a:lnTo>
                  <a:pt x="59" y="105"/>
                </a:lnTo>
                <a:lnTo>
                  <a:pt x="46" y="96"/>
                </a:lnTo>
                <a:lnTo>
                  <a:pt x="30" y="83"/>
                </a:lnTo>
                <a:lnTo>
                  <a:pt x="17" y="74"/>
                </a:lnTo>
                <a:lnTo>
                  <a:pt x="5" y="65"/>
                </a:lnTo>
                <a:lnTo>
                  <a:pt x="0" y="57"/>
                </a:lnTo>
                <a:lnTo>
                  <a:pt x="19" y="52"/>
                </a:lnTo>
                <a:lnTo>
                  <a:pt x="8" y="33"/>
                </a:lnTo>
                <a:lnTo>
                  <a:pt x="32" y="26"/>
                </a:lnTo>
                <a:lnTo>
                  <a:pt x="24" y="19"/>
                </a:lnTo>
                <a:lnTo>
                  <a:pt x="49" y="15"/>
                </a:lnTo>
                <a:lnTo>
                  <a:pt x="59" y="9"/>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98" name="Freeform 96"/>
          <p:cNvSpPr>
            <a:spLocks/>
          </p:cNvSpPr>
          <p:nvPr/>
        </p:nvSpPr>
        <p:spPr bwMode="auto">
          <a:xfrm>
            <a:off x="8707437" y="4346575"/>
            <a:ext cx="107950" cy="204788"/>
          </a:xfrm>
          <a:custGeom>
            <a:avLst/>
            <a:gdLst>
              <a:gd name="T0" fmla="*/ 2147483647 w 68"/>
              <a:gd name="T1" fmla="*/ 2147483647 h 129"/>
              <a:gd name="T2" fmla="*/ 2147483647 w 68"/>
              <a:gd name="T3" fmla="*/ 0 h 129"/>
              <a:gd name="T4" fmla="*/ 2147483647 w 68"/>
              <a:gd name="T5" fmla="*/ 2147483647 h 129"/>
              <a:gd name="T6" fmla="*/ 2147483647 w 68"/>
              <a:gd name="T7" fmla="*/ 2147483647 h 129"/>
              <a:gd name="T8" fmla="*/ 2147483647 w 68"/>
              <a:gd name="T9" fmla="*/ 2147483647 h 129"/>
              <a:gd name="T10" fmla="*/ 2147483647 w 68"/>
              <a:gd name="T11" fmla="*/ 2147483647 h 129"/>
              <a:gd name="T12" fmla="*/ 2147483647 w 68"/>
              <a:gd name="T13" fmla="*/ 2147483647 h 129"/>
              <a:gd name="T14" fmla="*/ 2147483647 w 68"/>
              <a:gd name="T15" fmla="*/ 2147483647 h 129"/>
              <a:gd name="T16" fmla="*/ 2147483647 w 68"/>
              <a:gd name="T17" fmla="*/ 2147483647 h 129"/>
              <a:gd name="T18" fmla="*/ 2147483647 w 68"/>
              <a:gd name="T19" fmla="*/ 2147483647 h 129"/>
              <a:gd name="T20" fmla="*/ 2147483647 w 68"/>
              <a:gd name="T21" fmla="*/ 2147483647 h 129"/>
              <a:gd name="T22" fmla="*/ 2147483647 w 68"/>
              <a:gd name="T23" fmla="*/ 2147483647 h 129"/>
              <a:gd name="T24" fmla="*/ 2147483647 w 68"/>
              <a:gd name="T25" fmla="*/ 2147483647 h 129"/>
              <a:gd name="T26" fmla="*/ 2147483647 w 68"/>
              <a:gd name="T27" fmla="*/ 2147483647 h 129"/>
              <a:gd name="T28" fmla="*/ 2147483647 w 68"/>
              <a:gd name="T29" fmla="*/ 2147483647 h 129"/>
              <a:gd name="T30" fmla="*/ 2147483647 w 68"/>
              <a:gd name="T31" fmla="*/ 2147483647 h 129"/>
              <a:gd name="T32" fmla="*/ 2147483647 w 68"/>
              <a:gd name="T33" fmla="*/ 2147483647 h 129"/>
              <a:gd name="T34" fmla="*/ 2147483647 w 68"/>
              <a:gd name="T35" fmla="*/ 2147483647 h 129"/>
              <a:gd name="T36" fmla="*/ 2147483647 w 68"/>
              <a:gd name="T37" fmla="*/ 2147483647 h 129"/>
              <a:gd name="T38" fmla="*/ 2147483647 w 68"/>
              <a:gd name="T39" fmla="*/ 2147483647 h 129"/>
              <a:gd name="T40" fmla="*/ 2147483647 w 68"/>
              <a:gd name="T41" fmla="*/ 2147483647 h 129"/>
              <a:gd name="T42" fmla="*/ 2147483647 w 68"/>
              <a:gd name="T43" fmla="*/ 2147483647 h 129"/>
              <a:gd name="T44" fmla="*/ 2147483647 w 68"/>
              <a:gd name="T45" fmla="*/ 2147483647 h 129"/>
              <a:gd name="T46" fmla="*/ 2147483647 w 68"/>
              <a:gd name="T47" fmla="*/ 2147483647 h 129"/>
              <a:gd name="T48" fmla="*/ 2147483647 w 68"/>
              <a:gd name="T49" fmla="*/ 2147483647 h 129"/>
              <a:gd name="T50" fmla="*/ 2147483647 w 68"/>
              <a:gd name="T51" fmla="*/ 2147483647 h 129"/>
              <a:gd name="T52" fmla="*/ 2147483647 w 68"/>
              <a:gd name="T53" fmla="*/ 2147483647 h 129"/>
              <a:gd name="T54" fmla="*/ 2147483647 w 68"/>
              <a:gd name="T55" fmla="*/ 2147483647 h 129"/>
              <a:gd name="T56" fmla="*/ 2147483647 w 68"/>
              <a:gd name="T57" fmla="*/ 2147483647 h 129"/>
              <a:gd name="T58" fmla="*/ 2147483647 w 68"/>
              <a:gd name="T59" fmla="*/ 2147483647 h 129"/>
              <a:gd name="T60" fmla="*/ 2147483647 w 68"/>
              <a:gd name="T61" fmla="*/ 2147483647 h 129"/>
              <a:gd name="T62" fmla="*/ 2147483647 w 68"/>
              <a:gd name="T63" fmla="*/ 2147483647 h 129"/>
              <a:gd name="T64" fmla="*/ 2147483647 w 68"/>
              <a:gd name="T65" fmla="*/ 2147483647 h 129"/>
              <a:gd name="T66" fmla="*/ 2147483647 w 68"/>
              <a:gd name="T67" fmla="*/ 2147483647 h 129"/>
              <a:gd name="T68" fmla="*/ 0 w 68"/>
              <a:gd name="T69" fmla="*/ 2147483647 h 129"/>
              <a:gd name="T70" fmla="*/ 2147483647 w 68"/>
              <a:gd name="T71" fmla="*/ 2147483647 h 129"/>
              <a:gd name="T72" fmla="*/ 2147483647 w 68"/>
              <a:gd name="T73" fmla="*/ 2147483647 h 129"/>
              <a:gd name="T74" fmla="*/ 2147483647 w 68"/>
              <a:gd name="T75" fmla="*/ 2147483647 h 129"/>
              <a:gd name="T76" fmla="*/ 2147483647 w 68"/>
              <a:gd name="T77" fmla="*/ 2147483647 h 129"/>
              <a:gd name="T78" fmla="*/ 2147483647 w 68"/>
              <a:gd name="T79" fmla="*/ 2147483647 h 129"/>
              <a:gd name="T80" fmla="*/ 2147483647 w 68"/>
              <a:gd name="T81" fmla="*/ 2147483647 h 129"/>
              <a:gd name="T82" fmla="*/ 2147483647 w 68"/>
              <a:gd name="T83" fmla="*/ 2147483647 h 129"/>
              <a:gd name="T84" fmla="*/ 2147483647 w 68"/>
              <a:gd name="T85" fmla="*/ 2147483647 h 129"/>
              <a:gd name="T86" fmla="*/ 2147483647 w 68"/>
              <a:gd name="T87" fmla="*/ 2147483647 h 129"/>
              <a:gd name="T88" fmla="*/ 2147483647 w 68"/>
              <a:gd name="T89" fmla="*/ 2147483647 h 129"/>
              <a:gd name="T90" fmla="*/ 2147483647 w 68"/>
              <a:gd name="T91" fmla="*/ 2147483647 h 129"/>
              <a:gd name="T92" fmla="*/ 2147483647 w 68"/>
              <a:gd name="T93" fmla="*/ 2147483647 h 1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129"/>
              <a:gd name="T143" fmla="*/ 68 w 68"/>
              <a:gd name="T144" fmla="*/ 129 h 1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129">
                <a:moveTo>
                  <a:pt x="22" y="2"/>
                </a:moveTo>
                <a:lnTo>
                  <a:pt x="28" y="0"/>
                </a:lnTo>
                <a:lnTo>
                  <a:pt x="40" y="14"/>
                </a:lnTo>
                <a:lnTo>
                  <a:pt x="39" y="54"/>
                </a:lnTo>
                <a:lnTo>
                  <a:pt x="47" y="54"/>
                </a:lnTo>
                <a:lnTo>
                  <a:pt x="49" y="59"/>
                </a:lnTo>
                <a:lnTo>
                  <a:pt x="52" y="67"/>
                </a:lnTo>
                <a:lnTo>
                  <a:pt x="54" y="73"/>
                </a:lnTo>
                <a:lnTo>
                  <a:pt x="60" y="71"/>
                </a:lnTo>
                <a:lnTo>
                  <a:pt x="65" y="62"/>
                </a:lnTo>
                <a:lnTo>
                  <a:pt x="67" y="67"/>
                </a:lnTo>
                <a:lnTo>
                  <a:pt x="64" y="74"/>
                </a:lnTo>
                <a:lnTo>
                  <a:pt x="60" y="80"/>
                </a:lnTo>
                <a:lnTo>
                  <a:pt x="59" y="90"/>
                </a:lnTo>
                <a:lnTo>
                  <a:pt x="50" y="95"/>
                </a:lnTo>
                <a:lnTo>
                  <a:pt x="45" y="97"/>
                </a:lnTo>
                <a:lnTo>
                  <a:pt x="39" y="102"/>
                </a:lnTo>
                <a:lnTo>
                  <a:pt x="37" y="107"/>
                </a:lnTo>
                <a:lnTo>
                  <a:pt x="39" y="112"/>
                </a:lnTo>
                <a:lnTo>
                  <a:pt x="40" y="121"/>
                </a:lnTo>
                <a:lnTo>
                  <a:pt x="32" y="125"/>
                </a:lnTo>
                <a:lnTo>
                  <a:pt x="27" y="126"/>
                </a:lnTo>
                <a:lnTo>
                  <a:pt x="22" y="128"/>
                </a:lnTo>
                <a:lnTo>
                  <a:pt x="18" y="126"/>
                </a:lnTo>
                <a:lnTo>
                  <a:pt x="10" y="125"/>
                </a:lnTo>
                <a:lnTo>
                  <a:pt x="7" y="121"/>
                </a:lnTo>
                <a:lnTo>
                  <a:pt x="10" y="114"/>
                </a:lnTo>
                <a:lnTo>
                  <a:pt x="17" y="112"/>
                </a:lnTo>
                <a:lnTo>
                  <a:pt x="22" y="104"/>
                </a:lnTo>
                <a:lnTo>
                  <a:pt x="22" y="100"/>
                </a:lnTo>
                <a:lnTo>
                  <a:pt x="17" y="97"/>
                </a:lnTo>
                <a:lnTo>
                  <a:pt x="10" y="92"/>
                </a:lnTo>
                <a:lnTo>
                  <a:pt x="5" y="92"/>
                </a:lnTo>
                <a:lnTo>
                  <a:pt x="2" y="90"/>
                </a:lnTo>
                <a:lnTo>
                  <a:pt x="0" y="85"/>
                </a:lnTo>
                <a:lnTo>
                  <a:pt x="2" y="81"/>
                </a:lnTo>
                <a:lnTo>
                  <a:pt x="5" y="81"/>
                </a:lnTo>
                <a:lnTo>
                  <a:pt x="10" y="80"/>
                </a:lnTo>
                <a:lnTo>
                  <a:pt x="17" y="74"/>
                </a:lnTo>
                <a:lnTo>
                  <a:pt x="20" y="73"/>
                </a:lnTo>
                <a:lnTo>
                  <a:pt x="23" y="54"/>
                </a:lnTo>
                <a:lnTo>
                  <a:pt x="20" y="48"/>
                </a:lnTo>
                <a:lnTo>
                  <a:pt x="15" y="45"/>
                </a:lnTo>
                <a:lnTo>
                  <a:pt x="13" y="35"/>
                </a:lnTo>
                <a:lnTo>
                  <a:pt x="15" y="24"/>
                </a:lnTo>
                <a:lnTo>
                  <a:pt x="17" y="17"/>
                </a:lnTo>
                <a:lnTo>
                  <a:pt x="22" y="2"/>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99" name="Freeform 97"/>
          <p:cNvSpPr>
            <a:spLocks/>
          </p:cNvSpPr>
          <p:nvPr/>
        </p:nvSpPr>
        <p:spPr bwMode="auto">
          <a:xfrm>
            <a:off x="8696325" y="4335463"/>
            <a:ext cx="107950" cy="204787"/>
          </a:xfrm>
          <a:custGeom>
            <a:avLst/>
            <a:gdLst>
              <a:gd name="T0" fmla="*/ 2147483647 w 68"/>
              <a:gd name="T1" fmla="*/ 2147483647 h 129"/>
              <a:gd name="T2" fmla="*/ 2147483647 w 68"/>
              <a:gd name="T3" fmla="*/ 0 h 129"/>
              <a:gd name="T4" fmla="*/ 2147483647 w 68"/>
              <a:gd name="T5" fmla="*/ 2147483647 h 129"/>
              <a:gd name="T6" fmla="*/ 2147483647 w 68"/>
              <a:gd name="T7" fmla="*/ 2147483647 h 129"/>
              <a:gd name="T8" fmla="*/ 2147483647 w 68"/>
              <a:gd name="T9" fmla="*/ 2147483647 h 129"/>
              <a:gd name="T10" fmla="*/ 2147483647 w 68"/>
              <a:gd name="T11" fmla="*/ 2147483647 h 129"/>
              <a:gd name="T12" fmla="*/ 2147483647 w 68"/>
              <a:gd name="T13" fmla="*/ 2147483647 h 129"/>
              <a:gd name="T14" fmla="*/ 2147483647 w 68"/>
              <a:gd name="T15" fmla="*/ 2147483647 h 129"/>
              <a:gd name="T16" fmla="*/ 2147483647 w 68"/>
              <a:gd name="T17" fmla="*/ 2147483647 h 129"/>
              <a:gd name="T18" fmla="*/ 2147483647 w 68"/>
              <a:gd name="T19" fmla="*/ 2147483647 h 129"/>
              <a:gd name="T20" fmla="*/ 2147483647 w 68"/>
              <a:gd name="T21" fmla="*/ 2147483647 h 129"/>
              <a:gd name="T22" fmla="*/ 2147483647 w 68"/>
              <a:gd name="T23" fmla="*/ 2147483647 h 129"/>
              <a:gd name="T24" fmla="*/ 2147483647 w 68"/>
              <a:gd name="T25" fmla="*/ 2147483647 h 129"/>
              <a:gd name="T26" fmla="*/ 2147483647 w 68"/>
              <a:gd name="T27" fmla="*/ 2147483647 h 129"/>
              <a:gd name="T28" fmla="*/ 2147483647 w 68"/>
              <a:gd name="T29" fmla="*/ 2147483647 h 129"/>
              <a:gd name="T30" fmla="*/ 2147483647 w 68"/>
              <a:gd name="T31" fmla="*/ 2147483647 h 129"/>
              <a:gd name="T32" fmla="*/ 2147483647 w 68"/>
              <a:gd name="T33" fmla="*/ 2147483647 h 129"/>
              <a:gd name="T34" fmla="*/ 2147483647 w 68"/>
              <a:gd name="T35" fmla="*/ 2147483647 h 129"/>
              <a:gd name="T36" fmla="*/ 2147483647 w 68"/>
              <a:gd name="T37" fmla="*/ 2147483647 h 129"/>
              <a:gd name="T38" fmla="*/ 2147483647 w 68"/>
              <a:gd name="T39" fmla="*/ 2147483647 h 129"/>
              <a:gd name="T40" fmla="*/ 2147483647 w 68"/>
              <a:gd name="T41" fmla="*/ 2147483647 h 129"/>
              <a:gd name="T42" fmla="*/ 2147483647 w 68"/>
              <a:gd name="T43" fmla="*/ 2147483647 h 129"/>
              <a:gd name="T44" fmla="*/ 2147483647 w 68"/>
              <a:gd name="T45" fmla="*/ 2147483647 h 129"/>
              <a:gd name="T46" fmla="*/ 2147483647 w 68"/>
              <a:gd name="T47" fmla="*/ 2147483647 h 129"/>
              <a:gd name="T48" fmla="*/ 2147483647 w 68"/>
              <a:gd name="T49" fmla="*/ 2147483647 h 129"/>
              <a:gd name="T50" fmla="*/ 2147483647 w 68"/>
              <a:gd name="T51" fmla="*/ 2147483647 h 129"/>
              <a:gd name="T52" fmla="*/ 2147483647 w 68"/>
              <a:gd name="T53" fmla="*/ 2147483647 h 129"/>
              <a:gd name="T54" fmla="*/ 2147483647 w 68"/>
              <a:gd name="T55" fmla="*/ 2147483647 h 129"/>
              <a:gd name="T56" fmla="*/ 2147483647 w 68"/>
              <a:gd name="T57" fmla="*/ 2147483647 h 129"/>
              <a:gd name="T58" fmla="*/ 2147483647 w 68"/>
              <a:gd name="T59" fmla="*/ 2147483647 h 129"/>
              <a:gd name="T60" fmla="*/ 2147483647 w 68"/>
              <a:gd name="T61" fmla="*/ 2147483647 h 129"/>
              <a:gd name="T62" fmla="*/ 2147483647 w 68"/>
              <a:gd name="T63" fmla="*/ 2147483647 h 129"/>
              <a:gd name="T64" fmla="*/ 2147483647 w 68"/>
              <a:gd name="T65" fmla="*/ 2147483647 h 129"/>
              <a:gd name="T66" fmla="*/ 2147483647 w 68"/>
              <a:gd name="T67" fmla="*/ 2147483647 h 129"/>
              <a:gd name="T68" fmla="*/ 0 w 68"/>
              <a:gd name="T69" fmla="*/ 2147483647 h 129"/>
              <a:gd name="T70" fmla="*/ 2147483647 w 68"/>
              <a:gd name="T71" fmla="*/ 2147483647 h 129"/>
              <a:gd name="T72" fmla="*/ 2147483647 w 68"/>
              <a:gd name="T73" fmla="*/ 2147483647 h 129"/>
              <a:gd name="T74" fmla="*/ 2147483647 w 68"/>
              <a:gd name="T75" fmla="*/ 2147483647 h 129"/>
              <a:gd name="T76" fmla="*/ 2147483647 w 68"/>
              <a:gd name="T77" fmla="*/ 2147483647 h 129"/>
              <a:gd name="T78" fmla="*/ 2147483647 w 68"/>
              <a:gd name="T79" fmla="*/ 2147483647 h 129"/>
              <a:gd name="T80" fmla="*/ 2147483647 w 68"/>
              <a:gd name="T81" fmla="*/ 2147483647 h 129"/>
              <a:gd name="T82" fmla="*/ 2147483647 w 68"/>
              <a:gd name="T83" fmla="*/ 2147483647 h 129"/>
              <a:gd name="T84" fmla="*/ 2147483647 w 68"/>
              <a:gd name="T85" fmla="*/ 2147483647 h 129"/>
              <a:gd name="T86" fmla="*/ 2147483647 w 68"/>
              <a:gd name="T87" fmla="*/ 2147483647 h 129"/>
              <a:gd name="T88" fmla="*/ 2147483647 w 68"/>
              <a:gd name="T89" fmla="*/ 2147483647 h 129"/>
              <a:gd name="T90" fmla="*/ 2147483647 w 68"/>
              <a:gd name="T91" fmla="*/ 2147483647 h 129"/>
              <a:gd name="T92" fmla="*/ 2147483647 w 68"/>
              <a:gd name="T93" fmla="*/ 2147483647 h 1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129"/>
              <a:gd name="T143" fmla="*/ 68 w 68"/>
              <a:gd name="T144" fmla="*/ 129 h 1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129">
                <a:moveTo>
                  <a:pt x="22" y="2"/>
                </a:moveTo>
                <a:lnTo>
                  <a:pt x="28" y="0"/>
                </a:lnTo>
                <a:lnTo>
                  <a:pt x="40" y="14"/>
                </a:lnTo>
                <a:lnTo>
                  <a:pt x="39" y="54"/>
                </a:lnTo>
                <a:lnTo>
                  <a:pt x="47" y="54"/>
                </a:lnTo>
                <a:lnTo>
                  <a:pt x="49" y="59"/>
                </a:lnTo>
                <a:lnTo>
                  <a:pt x="52" y="67"/>
                </a:lnTo>
                <a:lnTo>
                  <a:pt x="54" y="73"/>
                </a:lnTo>
                <a:lnTo>
                  <a:pt x="60" y="71"/>
                </a:lnTo>
                <a:lnTo>
                  <a:pt x="65" y="62"/>
                </a:lnTo>
                <a:lnTo>
                  <a:pt x="67" y="67"/>
                </a:lnTo>
                <a:lnTo>
                  <a:pt x="64" y="74"/>
                </a:lnTo>
                <a:lnTo>
                  <a:pt x="60" y="80"/>
                </a:lnTo>
                <a:lnTo>
                  <a:pt x="59" y="90"/>
                </a:lnTo>
                <a:lnTo>
                  <a:pt x="50" y="95"/>
                </a:lnTo>
                <a:lnTo>
                  <a:pt x="45" y="97"/>
                </a:lnTo>
                <a:lnTo>
                  <a:pt x="39" y="102"/>
                </a:lnTo>
                <a:lnTo>
                  <a:pt x="37" y="107"/>
                </a:lnTo>
                <a:lnTo>
                  <a:pt x="39" y="112"/>
                </a:lnTo>
                <a:lnTo>
                  <a:pt x="40" y="121"/>
                </a:lnTo>
                <a:lnTo>
                  <a:pt x="32" y="125"/>
                </a:lnTo>
                <a:lnTo>
                  <a:pt x="27" y="126"/>
                </a:lnTo>
                <a:lnTo>
                  <a:pt x="22" y="128"/>
                </a:lnTo>
                <a:lnTo>
                  <a:pt x="18" y="126"/>
                </a:lnTo>
                <a:lnTo>
                  <a:pt x="10" y="125"/>
                </a:lnTo>
                <a:lnTo>
                  <a:pt x="7" y="121"/>
                </a:lnTo>
                <a:lnTo>
                  <a:pt x="10" y="114"/>
                </a:lnTo>
                <a:lnTo>
                  <a:pt x="17" y="112"/>
                </a:lnTo>
                <a:lnTo>
                  <a:pt x="22" y="104"/>
                </a:lnTo>
                <a:lnTo>
                  <a:pt x="22" y="100"/>
                </a:lnTo>
                <a:lnTo>
                  <a:pt x="17" y="97"/>
                </a:lnTo>
                <a:lnTo>
                  <a:pt x="10" y="92"/>
                </a:lnTo>
                <a:lnTo>
                  <a:pt x="5" y="92"/>
                </a:lnTo>
                <a:lnTo>
                  <a:pt x="2" y="90"/>
                </a:lnTo>
                <a:lnTo>
                  <a:pt x="0" y="85"/>
                </a:lnTo>
                <a:lnTo>
                  <a:pt x="2" y="81"/>
                </a:lnTo>
                <a:lnTo>
                  <a:pt x="5" y="81"/>
                </a:lnTo>
                <a:lnTo>
                  <a:pt x="10" y="80"/>
                </a:lnTo>
                <a:lnTo>
                  <a:pt x="17" y="74"/>
                </a:lnTo>
                <a:lnTo>
                  <a:pt x="20" y="73"/>
                </a:lnTo>
                <a:lnTo>
                  <a:pt x="23" y="54"/>
                </a:lnTo>
                <a:lnTo>
                  <a:pt x="20" y="48"/>
                </a:lnTo>
                <a:lnTo>
                  <a:pt x="15" y="45"/>
                </a:lnTo>
                <a:lnTo>
                  <a:pt x="13" y="35"/>
                </a:lnTo>
                <a:lnTo>
                  <a:pt x="15" y="24"/>
                </a:lnTo>
                <a:lnTo>
                  <a:pt x="17" y="17"/>
                </a:lnTo>
                <a:lnTo>
                  <a:pt x="22" y="2"/>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00" name="Freeform 98"/>
          <p:cNvSpPr>
            <a:spLocks/>
          </p:cNvSpPr>
          <p:nvPr/>
        </p:nvSpPr>
        <p:spPr bwMode="auto">
          <a:xfrm>
            <a:off x="8502650" y="4505325"/>
            <a:ext cx="198437" cy="174625"/>
          </a:xfrm>
          <a:custGeom>
            <a:avLst/>
            <a:gdLst>
              <a:gd name="T0" fmla="*/ 2147483647 w 125"/>
              <a:gd name="T1" fmla="*/ 0 h 110"/>
              <a:gd name="T2" fmla="*/ 2147483647 w 125"/>
              <a:gd name="T3" fmla="*/ 0 h 110"/>
              <a:gd name="T4" fmla="*/ 2147483647 w 125"/>
              <a:gd name="T5" fmla="*/ 2147483647 h 110"/>
              <a:gd name="T6" fmla="*/ 2147483647 w 125"/>
              <a:gd name="T7" fmla="*/ 2147483647 h 110"/>
              <a:gd name="T8" fmla="*/ 2147483647 w 125"/>
              <a:gd name="T9" fmla="*/ 2147483647 h 110"/>
              <a:gd name="T10" fmla="*/ 2147483647 w 125"/>
              <a:gd name="T11" fmla="*/ 2147483647 h 110"/>
              <a:gd name="T12" fmla="*/ 2147483647 w 125"/>
              <a:gd name="T13" fmla="*/ 2147483647 h 110"/>
              <a:gd name="T14" fmla="*/ 2147483647 w 125"/>
              <a:gd name="T15" fmla="*/ 2147483647 h 110"/>
              <a:gd name="T16" fmla="*/ 2147483647 w 125"/>
              <a:gd name="T17" fmla="*/ 2147483647 h 110"/>
              <a:gd name="T18" fmla="*/ 2147483647 w 125"/>
              <a:gd name="T19" fmla="*/ 2147483647 h 110"/>
              <a:gd name="T20" fmla="*/ 2147483647 w 125"/>
              <a:gd name="T21" fmla="*/ 2147483647 h 110"/>
              <a:gd name="T22" fmla="*/ 2147483647 w 125"/>
              <a:gd name="T23" fmla="*/ 2147483647 h 110"/>
              <a:gd name="T24" fmla="*/ 2147483647 w 125"/>
              <a:gd name="T25" fmla="*/ 2147483647 h 110"/>
              <a:gd name="T26" fmla="*/ 0 w 125"/>
              <a:gd name="T27" fmla="*/ 2147483647 h 110"/>
              <a:gd name="T28" fmla="*/ 2147483647 w 125"/>
              <a:gd name="T29" fmla="*/ 2147483647 h 110"/>
              <a:gd name="T30" fmla="*/ 2147483647 w 125"/>
              <a:gd name="T31" fmla="*/ 2147483647 h 110"/>
              <a:gd name="T32" fmla="*/ 2147483647 w 125"/>
              <a:gd name="T33" fmla="*/ 2147483647 h 110"/>
              <a:gd name="T34" fmla="*/ 2147483647 w 125"/>
              <a:gd name="T35" fmla="*/ 2147483647 h 110"/>
              <a:gd name="T36" fmla="*/ 2147483647 w 125"/>
              <a:gd name="T37" fmla="*/ 2147483647 h 110"/>
              <a:gd name="T38" fmla="*/ 2147483647 w 125"/>
              <a:gd name="T39" fmla="*/ 2147483647 h 110"/>
              <a:gd name="T40" fmla="*/ 2147483647 w 125"/>
              <a:gd name="T41" fmla="*/ 2147483647 h 110"/>
              <a:gd name="T42" fmla="*/ 2147483647 w 125"/>
              <a:gd name="T43" fmla="*/ 2147483647 h 110"/>
              <a:gd name="T44" fmla="*/ 2147483647 w 125"/>
              <a:gd name="T45" fmla="*/ 2147483647 h 110"/>
              <a:gd name="T46" fmla="*/ 2147483647 w 125"/>
              <a:gd name="T47" fmla="*/ 2147483647 h 110"/>
              <a:gd name="T48" fmla="*/ 2147483647 w 125"/>
              <a:gd name="T49" fmla="*/ 2147483647 h 110"/>
              <a:gd name="T50" fmla="*/ 2147483647 w 125"/>
              <a:gd name="T51" fmla="*/ 2147483647 h 110"/>
              <a:gd name="T52" fmla="*/ 2147483647 w 125"/>
              <a:gd name="T53" fmla="*/ 2147483647 h 110"/>
              <a:gd name="T54" fmla="*/ 2147483647 w 125"/>
              <a:gd name="T55" fmla="*/ 0 h 1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5"/>
              <a:gd name="T85" fmla="*/ 0 h 110"/>
              <a:gd name="T86" fmla="*/ 125 w 125"/>
              <a:gd name="T87" fmla="*/ 110 h 1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5" h="110">
                <a:moveTo>
                  <a:pt x="87" y="0"/>
                </a:moveTo>
                <a:lnTo>
                  <a:pt x="102" y="0"/>
                </a:lnTo>
                <a:lnTo>
                  <a:pt x="124" y="31"/>
                </a:lnTo>
                <a:lnTo>
                  <a:pt x="100" y="55"/>
                </a:lnTo>
                <a:lnTo>
                  <a:pt x="100" y="66"/>
                </a:lnTo>
                <a:lnTo>
                  <a:pt x="95" y="69"/>
                </a:lnTo>
                <a:lnTo>
                  <a:pt x="82" y="69"/>
                </a:lnTo>
                <a:lnTo>
                  <a:pt x="65" y="83"/>
                </a:lnTo>
                <a:lnTo>
                  <a:pt x="49" y="97"/>
                </a:lnTo>
                <a:lnTo>
                  <a:pt x="39" y="109"/>
                </a:lnTo>
                <a:lnTo>
                  <a:pt x="39" y="99"/>
                </a:lnTo>
                <a:lnTo>
                  <a:pt x="22" y="100"/>
                </a:lnTo>
                <a:lnTo>
                  <a:pt x="14" y="100"/>
                </a:lnTo>
                <a:lnTo>
                  <a:pt x="0" y="100"/>
                </a:lnTo>
                <a:lnTo>
                  <a:pt x="19" y="83"/>
                </a:lnTo>
                <a:lnTo>
                  <a:pt x="25" y="74"/>
                </a:lnTo>
                <a:lnTo>
                  <a:pt x="31" y="74"/>
                </a:lnTo>
                <a:lnTo>
                  <a:pt x="44" y="61"/>
                </a:lnTo>
                <a:lnTo>
                  <a:pt x="49" y="61"/>
                </a:lnTo>
                <a:lnTo>
                  <a:pt x="49" y="59"/>
                </a:lnTo>
                <a:lnTo>
                  <a:pt x="56" y="54"/>
                </a:lnTo>
                <a:lnTo>
                  <a:pt x="65" y="54"/>
                </a:lnTo>
                <a:lnTo>
                  <a:pt x="61" y="38"/>
                </a:lnTo>
                <a:lnTo>
                  <a:pt x="63" y="38"/>
                </a:lnTo>
                <a:lnTo>
                  <a:pt x="71" y="29"/>
                </a:lnTo>
                <a:lnTo>
                  <a:pt x="75" y="36"/>
                </a:lnTo>
                <a:lnTo>
                  <a:pt x="88" y="24"/>
                </a:lnTo>
                <a:lnTo>
                  <a:pt x="87" y="0"/>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01" name="Freeform 99"/>
          <p:cNvSpPr>
            <a:spLocks/>
          </p:cNvSpPr>
          <p:nvPr/>
        </p:nvSpPr>
        <p:spPr bwMode="auto">
          <a:xfrm>
            <a:off x="8493125" y="4494213"/>
            <a:ext cx="196850" cy="174625"/>
          </a:xfrm>
          <a:custGeom>
            <a:avLst/>
            <a:gdLst>
              <a:gd name="T0" fmla="*/ 2147483647 w 124"/>
              <a:gd name="T1" fmla="*/ 0 h 110"/>
              <a:gd name="T2" fmla="*/ 2147483647 w 124"/>
              <a:gd name="T3" fmla="*/ 0 h 110"/>
              <a:gd name="T4" fmla="*/ 2147483647 w 124"/>
              <a:gd name="T5" fmla="*/ 2147483647 h 110"/>
              <a:gd name="T6" fmla="*/ 2147483647 w 124"/>
              <a:gd name="T7" fmla="*/ 2147483647 h 110"/>
              <a:gd name="T8" fmla="*/ 2147483647 w 124"/>
              <a:gd name="T9" fmla="*/ 2147483647 h 110"/>
              <a:gd name="T10" fmla="*/ 2147483647 w 124"/>
              <a:gd name="T11" fmla="*/ 2147483647 h 110"/>
              <a:gd name="T12" fmla="*/ 2147483647 w 124"/>
              <a:gd name="T13" fmla="*/ 2147483647 h 110"/>
              <a:gd name="T14" fmla="*/ 2147483647 w 124"/>
              <a:gd name="T15" fmla="*/ 2147483647 h 110"/>
              <a:gd name="T16" fmla="*/ 2147483647 w 124"/>
              <a:gd name="T17" fmla="*/ 2147483647 h 110"/>
              <a:gd name="T18" fmla="*/ 2147483647 w 124"/>
              <a:gd name="T19" fmla="*/ 2147483647 h 110"/>
              <a:gd name="T20" fmla="*/ 2147483647 w 124"/>
              <a:gd name="T21" fmla="*/ 2147483647 h 110"/>
              <a:gd name="T22" fmla="*/ 2147483647 w 124"/>
              <a:gd name="T23" fmla="*/ 2147483647 h 110"/>
              <a:gd name="T24" fmla="*/ 2147483647 w 124"/>
              <a:gd name="T25" fmla="*/ 2147483647 h 110"/>
              <a:gd name="T26" fmla="*/ 0 w 124"/>
              <a:gd name="T27" fmla="*/ 2147483647 h 110"/>
              <a:gd name="T28" fmla="*/ 2147483647 w 124"/>
              <a:gd name="T29" fmla="*/ 2147483647 h 110"/>
              <a:gd name="T30" fmla="*/ 2147483647 w 124"/>
              <a:gd name="T31" fmla="*/ 2147483647 h 110"/>
              <a:gd name="T32" fmla="*/ 2147483647 w 124"/>
              <a:gd name="T33" fmla="*/ 2147483647 h 110"/>
              <a:gd name="T34" fmla="*/ 2147483647 w 124"/>
              <a:gd name="T35" fmla="*/ 2147483647 h 110"/>
              <a:gd name="T36" fmla="*/ 2147483647 w 124"/>
              <a:gd name="T37" fmla="*/ 2147483647 h 110"/>
              <a:gd name="T38" fmla="*/ 2147483647 w 124"/>
              <a:gd name="T39" fmla="*/ 2147483647 h 110"/>
              <a:gd name="T40" fmla="*/ 2147483647 w 124"/>
              <a:gd name="T41" fmla="*/ 2147483647 h 110"/>
              <a:gd name="T42" fmla="*/ 2147483647 w 124"/>
              <a:gd name="T43" fmla="*/ 2147483647 h 110"/>
              <a:gd name="T44" fmla="*/ 2147483647 w 124"/>
              <a:gd name="T45" fmla="*/ 2147483647 h 110"/>
              <a:gd name="T46" fmla="*/ 2147483647 w 124"/>
              <a:gd name="T47" fmla="*/ 2147483647 h 110"/>
              <a:gd name="T48" fmla="*/ 2147483647 w 124"/>
              <a:gd name="T49" fmla="*/ 2147483647 h 110"/>
              <a:gd name="T50" fmla="*/ 2147483647 w 124"/>
              <a:gd name="T51" fmla="*/ 2147483647 h 110"/>
              <a:gd name="T52" fmla="*/ 2147483647 w 124"/>
              <a:gd name="T53" fmla="*/ 2147483647 h 110"/>
              <a:gd name="T54" fmla="*/ 2147483647 w 124"/>
              <a:gd name="T55" fmla="*/ 0 h 1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4"/>
              <a:gd name="T85" fmla="*/ 0 h 110"/>
              <a:gd name="T86" fmla="*/ 124 w 124"/>
              <a:gd name="T87" fmla="*/ 110 h 1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4" h="110">
                <a:moveTo>
                  <a:pt x="86" y="0"/>
                </a:moveTo>
                <a:lnTo>
                  <a:pt x="101" y="0"/>
                </a:lnTo>
                <a:lnTo>
                  <a:pt x="123" y="31"/>
                </a:lnTo>
                <a:lnTo>
                  <a:pt x="99" y="55"/>
                </a:lnTo>
                <a:lnTo>
                  <a:pt x="99" y="66"/>
                </a:lnTo>
                <a:lnTo>
                  <a:pt x="94" y="69"/>
                </a:lnTo>
                <a:lnTo>
                  <a:pt x="81" y="69"/>
                </a:lnTo>
                <a:lnTo>
                  <a:pt x="64" y="83"/>
                </a:lnTo>
                <a:lnTo>
                  <a:pt x="49" y="97"/>
                </a:lnTo>
                <a:lnTo>
                  <a:pt x="39" y="109"/>
                </a:lnTo>
                <a:lnTo>
                  <a:pt x="39" y="99"/>
                </a:lnTo>
                <a:lnTo>
                  <a:pt x="22" y="100"/>
                </a:lnTo>
                <a:lnTo>
                  <a:pt x="13" y="100"/>
                </a:lnTo>
                <a:lnTo>
                  <a:pt x="0" y="100"/>
                </a:lnTo>
                <a:lnTo>
                  <a:pt x="19" y="83"/>
                </a:lnTo>
                <a:lnTo>
                  <a:pt x="25" y="74"/>
                </a:lnTo>
                <a:lnTo>
                  <a:pt x="32" y="74"/>
                </a:lnTo>
                <a:lnTo>
                  <a:pt x="44" y="61"/>
                </a:lnTo>
                <a:lnTo>
                  <a:pt x="49" y="61"/>
                </a:lnTo>
                <a:lnTo>
                  <a:pt x="49" y="59"/>
                </a:lnTo>
                <a:lnTo>
                  <a:pt x="56" y="54"/>
                </a:lnTo>
                <a:lnTo>
                  <a:pt x="64" y="54"/>
                </a:lnTo>
                <a:lnTo>
                  <a:pt x="61" y="38"/>
                </a:lnTo>
                <a:lnTo>
                  <a:pt x="62" y="38"/>
                </a:lnTo>
                <a:lnTo>
                  <a:pt x="71" y="29"/>
                </a:lnTo>
                <a:lnTo>
                  <a:pt x="74" y="36"/>
                </a:lnTo>
                <a:lnTo>
                  <a:pt x="88" y="24"/>
                </a:lnTo>
                <a:lnTo>
                  <a:pt x="86" y="0"/>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02" name="Freeform 100"/>
          <p:cNvSpPr>
            <a:spLocks/>
          </p:cNvSpPr>
          <p:nvPr/>
        </p:nvSpPr>
        <p:spPr bwMode="auto">
          <a:xfrm>
            <a:off x="8139112" y="4516438"/>
            <a:ext cx="76200" cy="95250"/>
          </a:xfrm>
          <a:custGeom>
            <a:avLst/>
            <a:gdLst>
              <a:gd name="T0" fmla="*/ 0 w 48"/>
              <a:gd name="T1" fmla="*/ 0 h 60"/>
              <a:gd name="T2" fmla="*/ 2147483647 w 48"/>
              <a:gd name="T3" fmla="*/ 0 h 60"/>
              <a:gd name="T4" fmla="*/ 2147483647 w 48"/>
              <a:gd name="T5" fmla="*/ 2147483647 h 60"/>
              <a:gd name="T6" fmla="*/ 2147483647 w 48"/>
              <a:gd name="T7" fmla="*/ 2147483647 h 60"/>
              <a:gd name="T8" fmla="*/ 2147483647 w 48"/>
              <a:gd name="T9" fmla="*/ 2147483647 h 60"/>
              <a:gd name="T10" fmla="*/ 2147483647 w 48"/>
              <a:gd name="T11" fmla="*/ 2147483647 h 60"/>
              <a:gd name="T12" fmla="*/ 2147483647 w 48"/>
              <a:gd name="T13" fmla="*/ 2147483647 h 60"/>
              <a:gd name="T14" fmla="*/ 2147483647 w 48"/>
              <a:gd name="T15" fmla="*/ 2147483647 h 60"/>
              <a:gd name="T16" fmla="*/ 2147483647 w 48"/>
              <a:gd name="T17" fmla="*/ 2147483647 h 60"/>
              <a:gd name="T18" fmla="*/ 2147483647 w 48"/>
              <a:gd name="T19" fmla="*/ 2147483647 h 60"/>
              <a:gd name="T20" fmla="*/ 2147483647 w 48"/>
              <a:gd name="T21" fmla="*/ 2147483647 h 60"/>
              <a:gd name="T22" fmla="*/ 2147483647 w 48"/>
              <a:gd name="T23" fmla="*/ 2147483647 h 60"/>
              <a:gd name="T24" fmla="*/ 2147483647 w 48"/>
              <a:gd name="T25" fmla="*/ 2147483647 h 60"/>
              <a:gd name="T26" fmla="*/ 2147483647 w 48"/>
              <a:gd name="T27" fmla="*/ 2147483647 h 60"/>
              <a:gd name="T28" fmla="*/ 0 w 48"/>
              <a:gd name="T29" fmla="*/ 2147483647 h 60"/>
              <a:gd name="T30" fmla="*/ 0 w 48"/>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60"/>
              <a:gd name="T50" fmla="*/ 48 w 4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60">
                <a:moveTo>
                  <a:pt x="0" y="0"/>
                </a:moveTo>
                <a:lnTo>
                  <a:pt x="10" y="0"/>
                </a:lnTo>
                <a:lnTo>
                  <a:pt x="22" y="7"/>
                </a:lnTo>
                <a:lnTo>
                  <a:pt x="47" y="7"/>
                </a:lnTo>
                <a:lnTo>
                  <a:pt x="44" y="19"/>
                </a:lnTo>
                <a:lnTo>
                  <a:pt x="47" y="29"/>
                </a:lnTo>
                <a:lnTo>
                  <a:pt x="39" y="29"/>
                </a:lnTo>
                <a:lnTo>
                  <a:pt x="37" y="31"/>
                </a:lnTo>
                <a:lnTo>
                  <a:pt x="32" y="33"/>
                </a:lnTo>
                <a:lnTo>
                  <a:pt x="37" y="59"/>
                </a:lnTo>
                <a:lnTo>
                  <a:pt x="22" y="57"/>
                </a:lnTo>
                <a:lnTo>
                  <a:pt x="8" y="49"/>
                </a:lnTo>
                <a:lnTo>
                  <a:pt x="8" y="31"/>
                </a:lnTo>
                <a:lnTo>
                  <a:pt x="8" y="24"/>
                </a:lnTo>
                <a:lnTo>
                  <a:pt x="0" y="19"/>
                </a:lnTo>
                <a:lnTo>
                  <a:pt x="0" y="0"/>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03" name="Freeform 101"/>
          <p:cNvSpPr>
            <a:spLocks/>
          </p:cNvSpPr>
          <p:nvPr/>
        </p:nvSpPr>
        <p:spPr bwMode="auto">
          <a:xfrm>
            <a:off x="8128000" y="4505325"/>
            <a:ext cx="76200" cy="95250"/>
          </a:xfrm>
          <a:custGeom>
            <a:avLst/>
            <a:gdLst>
              <a:gd name="T0" fmla="*/ 0 w 48"/>
              <a:gd name="T1" fmla="*/ 0 h 60"/>
              <a:gd name="T2" fmla="*/ 2147483647 w 48"/>
              <a:gd name="T3" fmla="*/ 0 h 60"/>
              <a:gd name="T4" fmla="*/ 2147483647 w 48"/>
              <a:gd name="T5" fmla="*/ 2147483647 h 60"/>
              <a:gd name="T6" fmla="*/ 2147483647 w 48"/>
              <a:gd name="T7" fmla="*/ 2147483647 h 60"/>
              <a:gd name="T8" fmla="*/ 2147483647 w 48"/>
              <a:gd name="T9" fmla="*/ 2147483647 h 60"/>
              <a:gd name="T10" fmla="*/ 2147483647 w 48"/>
              <a:gd name="T11" fmla="*/ 2147483647 h 60"/>
              <a:gd name="T12" fmla="*/ 2147483647 w 48"/>
              <a:gd name="T13" fmla="*/ 2147483647 h 60"/>
              <a:gd name="T14" fmla="*/ 2147483647 w 48"/>
              <a:gd name="T15" fmla="*/ 2147483647 h 60"/>
              <a:gd name="T16" fmla="*/ 2147483647 w 48"/>
              <a:gd name="T17" fmla="*/ 2147483647 h 60"/>
              <a:gd name="T18" fmla="*/ 2147483647 w 48"/>
              <a:gd name="T19" fmla="*/ 2147483647 h 60"/>
              <a:gd name="T20" fmla="*/ 2147483647 w 48"/>
              <a:gd name="T21" fmla="*/ 2147483647 h 60"/>
              <a:gd name="T22" fmla="*/ 2147483647 w 48"/>
              <a:gd name="T23" fmla="*/ 2147483647 h 60"/>
              <a:gd name="T24" fmla="*/ 2147483647 w 48"/>
              <a:gd name="T25" fmla="*/ 2147483647 h 60"/>
              <a:gd name="T26" fmla="*/ 2147483647 w 48"/>
              <a:gd name="T27" fmla="*/ 2147483647 h 60"/>
              <a:gd name="T28" fmla="*/ 0 w 48"/>
              <a:gd name="T29" fmla="*/ 2147483647 h 60"/>
              <a:gd name="T30" fmla="*/ 0 w 48"/>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60"/>
              <a:gd name="T50" fmla="*/ 48 w 48"/>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60">
                <a:moveTo>
                  <a:pt x="0" y="0"/>
                </a:moveTo>
                <a:lnTo>
                  <a:pt x="10" y="0"/>
                </a:lnTo>
                <a:lnTo>
                  <a:pt x="22" y="7"/>
                </a:lnTo>
                <a:lnTo>
                  <a:pt x="47" y="7"/>
                </a:lnTo>
                <a:lnTo>
                  <a:pt x="44" y="19"/>
                </a:lnTo>
                <a:lnTo>
                  <a:pt x="47" y="29"/>
                </a:lnTo>
                <a:lnTo>
                  <a:pt x="39" y="29"/>
                </a:lnTo>
                <a:lnTo>
                  <a:pt x="37" y="31"/>
                </a:lnTo>
                <a:lnTo>
                  <a:pt x="32" y="33"/>
                </a:lnTo>
                <a:lnTo>
                  <a:pt x="37" y="59"/>
                </a:lnTo>
                <a:lnTo>
                  <a:pt x="22" y="57"/>
                </a:lnTo>
                <a:lnTo>
                  <a:pt x="8" y="49"/>
                </a:lnTo>
                <a:lnTo>
                  <a:pt x="8" y="31"/>
                </a:lnTo>
                <a:lnTo>
                  <a:pt x="8" y="24"/>
                </a:lnTo>
                <a:lnTo>
                  <a:pt x="0" y="19"/>
                </a:lnTo>
                <a:lnTo>
                  <a:pt x="0" y="0"/>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04" name="Freeform 102"/>
          <p:cNvSpPr>
            <a:spLocks/>
          </p:cNvSpPr>
          <p:nvPr/>
        </p:nvSpPr>
        <p:spPr bwMode="auto">
          <a:xfrm>
            <a:off x="8275637" y="3573463"/>
            <a:ext cx="125413" cy="96837"/>
          </a:xfrm>
          <a:custGeom>
            <a:avLst/>
            <a:gdLst>
              <a:gd name="T0" fmla="*/ 2147483647 w 79"/>
              <a:gd name="T1" fmla="*/ 2147483647 h 61"/>
              <a:gd name="T2" fmla="*/ 0 w 79"/>
              <a:gd name="T3" fmla="*/ 2147483647 h 61"/>
              <a:gd name="T4" fmla="*/ 2147483647 w 79"/>
              <a:gd name="T5" fmla="*/ 2147483647 h 61"/>
              <a:gd name="T6" fmla="*/ 2147483647 w 79"/>
              <a:gd name="T7" fmla="*/ 2147483647 h 61"/>
              <a:gd name="T8" fmla="*/ 2147483647 w 79"/>
              <a:gd name="T9" fmla="*/ 2147483647 h 61"/>
              <a:gd name="T10" fmla="*/ 2147483647 w 79"/>
              <a:gd name="T11" fmla="*/ 2147483647 h 61"/>
              <a:gd name="T12" fmla="*/ 2147483647 w 79"/>
              <a:gd name="T13" fmla="*/ 2147483647 h 61"/>
              <a:gd name="T14" fmla="*/ 2147483647 w 79"/>
              <a:gd name="T15" fmla="*/ 2147483647 h 61"/>
              <a:gd name="T16" fmla="*/ 2147483647 w 79"/>
              <a:gd name="T17" fmla="*/ 2147483647 h 61"/>
              <a:gd name="T18" fmla="*/ 2147483647 w 79"/>
              <a:gd name="T19" fmla="*/ 2147483647 h 61"/>
              <a:gd name="T20" fmla="*/ 2147483647 w 79"/>
              <a:gd name="T21" fmla="*/ 0 h 61"/>
              <a:gd name="T22" fmla="*/ 2147483647 w 79"/>
              <a:gd name="T23" fmla="*/ 2147483647 h 61"/>
              <a:gd name="T24" fmla="*/ 2147483647 w 79"/>
              <a:gd name="T25" fmla="*/ 2147483647 h 61"/>
              <a:gd name="T26" fmla="*/ 2147483647 w 79"/>
              <a:gd name="T27" fmla="*/ 2147483647 h 61"/>
              <a:gd name="T28" fmla="*/ 2147483647 w 79"/>
              <a:gd name="T29" fmla="*/ 2147483647 h 61"/>
              <a:gd name="T30" fmla="*/ 2147483647 w 79"/>
              <a:gd name="T31" fmla="*/ 2147483647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61"/>
              <a:gd name="T50" fmla="*/ 79 w 79"/>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61">
                <a:moveTo>
                  <a:pt x="14" y="22"/>
                </a:moveTo>
                <a:lnTo>
                  <a:pt x="0" y="48"/>
                </a:lnTo>
                <a:lnTo>
                  <a:pt x="5" y="58"/>
                </a:lnTo>
                <a:lnTo>
                  <a:pt x="27" y="60"/>
                </a:lnTo>
                <a:lnTo>
                  <a:pt x="46" y="60"/>
                </a:lnTo>
                <a:lnTo>
                  <a:pt x="53" y="50"/>
                </a:lnTo>
                <a:lnTo>
                  <a:pt x="58" y="39"/>
                </a:lnTo>
                <a:lnTo>
                  <a:pt x="78" y="39"/>
                </a:lnTo>
                <a:lnTo>
                  <a:pt x="75" y="24"/>
                </a:lnTo>
                <a:lnTo>
                  <a:pt x="75" y="9"/>
                </a:lnTo>
                <a:lnTo>
                  <a:pt x="54" y="0"/>
                </a:lnTo>
                <a:lnTo>
                  <a:pt x="51" y="17"/>
                </a:lnTo>
                <a:lnTo>
                  <a:pt x="64" y="27"/>
                </a:lnTo>
                <a:lnTo>
                  <a:pt x="44" y="27"/>
                </a:lnTo>
                <a:lnTo>
                  <a:pt x="37" y="34"/>
                </a:lnTo>
                <a:lnTo>
                  <a:pt x="14" y="22"/>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05" name="Freeform 103"/>
          <p:cNvSpPr>
            <a:spLocks/>
          </p:cNvSpPr>
          <p:nvPr/>
        </p:nvSpPr>
        <p:spPr bwMode="auto">
          <a:xfrm>
            <a:off x="8264525" y="3562350"/>
            <a:ext cx="125412" cy="96838"/>
          </a:xfrm>
          <a:custGeom>
            <a:avLst/>
            <a:gdLst>
              <a:gd name="T0" fmla="*/ 2147483647 w 79"/>
              <a:gd name="T1" fmla="*/ 2147483647 h 61"/>
              <a:gd name="T2" fmla="*/ 0 w 79"/>
              <a:gd name="T3" fmla="*/ 2147483647 h 61"/>
              <a:gd name="T4" fmla="*/ 2147483647 w 79"/>
              <a:gd name="T5" fmla="*/ 2147483647 h 61"/>
              <a:gd name="T6" fmla="*/ 2147483647 w 79"/>
              <a:gd name="T7" fmla="*/ 2147483647 h 61"/>
              <a:gd name="T8" fmla="*/ 2147483647 w 79"/>
              <a:gd name="T9" fmla="*/ 2147483647 h 61"/>
              <a:gd name="T10" fmla="*/ 2147483647 w 79"/>
              <a:gd name="T11" fmla="*/ 2147483647 h 61"/>
              <a:gd name="T12" fmla="*/ 2147483647 w 79"/>
              <a:gd name="T13" fmla="*/ 2147483647 h 61"/>
              <a:gd name="T14" fmla="*/ 2147483647 w 79"/>
              <a:gd name="T15" fmla="*/ 2147483647 h 61"/>
              <a:gd name="T16" fmla="*/ 2147483647 w 79"/>
              <a:gd name="T17" fmla="*/ 2147483647 h 61"/>
              <a:gd name="T18" fmla="*/ 2147483647 w 79"/>
              <a:gd name="T19" fmla="*/ 2147483647 h 61"/>
              <a:gd name="T20" fmla="*/ 2147483647 w 79"/>
              <a:gd name="T21" fmla="*/ 0 h 61"/>
              <a:gd name="T22" fmla="*/ 2147483647 w 79"/>
              <a:gd name="T23" fmla="*/ 2147483647 h 61"/>
              <a:gd name="T24" fmla="*/ 2147483647 w 79"/>
              <a:gd name="T25" fmla="*/ 2147483647 h 61"/>
              <a:gd name="T26" fmla="*/ 2147483647 w 79"/>
              <a:gd name="T27" fmla="*/ 2147483647 h 61"/>
              <a:gd name="T28" fmla="*/ 2147483647 w 79"/>
              <a:gd name="T29" fmla="*/ 2147483647 h 61"/>
              <a:gd name="T30" fmla="*/ 2147483647 w 79"/>
              <a:gd name="T31" fmla="*/ 2147483647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61"/>
              <a:gd name="T50" fmla="*/ 79 w 79"/>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61">
                <a:moveTo>
                  <a:pt x="14" y="22"/>
                </a:moveTo>
                <a:lnTo>
                  <a:pt x="0" y="48"/>
                </a:lnTo>
                <a:lnTo>
                  <a:pt x="5" y="58"/>
                </a:lnTo>
                <a:lnTo>
                  <a:pt x="27" y="60"/>
                </a:lnTo>
                <a:lnTo>
                  <a:pt x="46" y="60"/>
                </a:lnTo>
                <a:lnTo>
                  <a:pt x="53" y="50"/>
                </a:lnTo>
                <a:lnTo>
                  <a:pt x="58" y="39"/>
                </a:lnTo>
                <a:lnTo>
                  <a:pt x="78" y="39"/>
                </a:lnTo>
                <a:lnTo>
                  <a:pt x="75" y="24"/>
                </a:lnTo>
                <a:lnTo>
                  <a:pt x="75" y="9"/>
                </a:lnTo>
                <a:lnTo>
                  <a:pt x="54" y="0"/>
                </a:lnTo>
                <a:lnTo>
                  <a:pt x="51" y="17"/>
                </a:lnTo>
                <a:lnTo>
                  <a:pt x="64" y="27"/>
                </a:lnTo>
                <a:lnTo>
                  <a:pt x="44" y="27"/>
                </a:lnTo>
                <a:lnTo>
                  <a:pt x="37" y="34"/>
                </a:lnTo>
                <a:lnTo>
                  <a:pt x="14" y="22"/>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06" name="Freeform 104"/>
          <p:cNvSpPr>
            <a:spLocks/>
          </p:cNvSpPr>
          <p:nvPr/>
        </p:nvSpPr>
        <p:spPr bwMode="auto">
          <a:xfrm>
            <a:off x="7165975" y="3000375"/>
            <a:ext cx="76200" cy="71438"/>
          </a:xfrm>
          <a:custGeom>
            <a:avLst/>
            <a:gdLst>
              <a:gd name="T0" fmla="*/ 0 w 48"/>
              <a:gd name="T1" fmla="*/ 2147483647 h 45"/>
              <a:gd name="T2" fmla="*/ 2147483647 w 48"/>
              <a:gd name="T3" fmla="*/ 2147483647 h 45"/>
              <a:gd name="T4" fmla="*/ 2147483647 w 48"/>
              <a:gd name="T5" fmla="*/ 2147483647 h 45"/>
              <a:gd name="T6" fmla="*/ 2147483647 w 48"/>
              <a:gd name="T7" fmla="*/ 2147483647 h 45"/>
              <a:gd name="T8" fmla="*/ 2147483647 w 48"/>
              <a:gd name="T9" fmla="*/ 2147483647 h 45"/>
              <a:gd name="T10" fmla="*/ 2147483647 w 48"/>
              <a:gd name="T11" fmla="*/ 2147483647 h 45"/>
              <a:gd name="T12" fmla="*/ 2147483647 w 48"/>
              <a:gd name="T13" fmla="*/ 2147483647 h 45"/>
              <a:gd name="T14" fmla="*/ 2147483647 w 48"/>
              <a:gd name="T15" fmla="*/ 2147483647 h 45"/>
              <a:gd name="T16" fmla="*/ 2147483647 w 48"/>
              <a:gd name="T17" fmla="*/ 2147483647 h 45"/>
              <a:gd name="T18" fmla="*/ 2147483647 w 48"/>
              <a:gd name="T19" fmla="*/ 0 h 45"/>
              <a:gd name="T20" fmla="*/ 2147483647 w 48"/>
              <a:gd name="T21" fmla="*/ 0 h 45"/>
              <a:gd name="T22" fmla="*/ 2147483647 w 48"/>
              <a:gd name="T23" fmla="*/ 2147483647 h 45"/>
              <a:gd name="T24" fmla="*/ 0 w 48"/>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5"/>
              <a:gd name="T41" fmla="*/ 48 w 48"/>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5">
                <a:moveTo>
                  <a:pt x="0" y="34"/>
                </a:moveTo>
                <a:lnTo>
                  <a:pt x="8" y="42"/>
                </a:lnTo>
                <a:lnTo>
                  <a:pt x="18" y="41"/>
                </a:lnTo>
                <a:lnTo>
                  <a:pt x="34" y="44"/>
                </a:lnTo>
                <a:lnTo>
                  <a:pt x="45" y="44"/>
                </a:lnTo>
                <a:lnTo>
                  <a:pt x="47" y="29"/>
                </a:lnTo>
                <a:lnTo>
                  <a:pt x="44" y="19"/>
                </a:lnTo>
                <a:lnTo>
                  <a:pt x="35" y="7"/>
                </a:lnTo>
                <a:lnTo>
                  <a:pt x="27" y="7"/>
                </a:lnTo>
                <a:lnTo>
                  <a:pt x="23" y="0"/>
                </a:lnTo>
                <a:lnTo>
                  <a:pt x="12" y="0"/>
                </a:lnTo>
                <a:lnTo>
                  <a:pt x="12" y="14"/>
                </a:lnTo>
                <a:lnTo>
                  <a:pt x="0" y="34"/>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07" name="Freeform 105"/>
          <p:cNvSpPr>
            <a:spLocks/>
          </p:cNvSpPr>
          <p:nvPr/>
        </p:nvSpPr>
        <p:spPr bwMode="auto">
          <a:xfrm>
            <a:off x="7154862" y="2989263"/>
            <a:ext cx="76200" cy="73025"/>
          </a:xfrm>
          <a:custGeom>
            <a:avLst/>
            <a:gdLst>
              <a:gd name="T0" fmla="*/ 0 w 48"/>
              <a:gd name="T1" fmla="*/ 2147483647 h 46"/>
              <a:gd name="T2" fmla="*/ 2147483647 w 48"/>
              <a:gd name="T3" fmla="*/ 2147483647 h 46"/>
              <a:gd name="T4" fmla="*/ 2147483647 w 48"/>
              <a:gd name="T5" fmla="*/ 2147483647 h 46"/>
              <a:gd name="T6" fmla="*/ 2147483647 w 48"/>
              <a:gd name="T7" fmla="*/ 2147483647 h 46"/>
              <a:gd name="T8" fmla="*/ 2147483647 w 48"/>
              <a:gd name="T9" fmla="*/ 2147483647 h 46"/>
              <a:gd name="T10" fmla="*/ 2147483647 w 48"/>
              <a:gd name="T11" fmla="*/ 2147483647 h 46"/>
              <a:gd name="T12" fmla="*/ 2147483647 w 48"/>
              <a:gd name="T13" fmla="*/ 2147483647 h 46"/>
              <a:gd name="T14" fmla="*/ 2147483647 w 48"/>
              <a:gd name="T15" fmla="*/ 2147483647 h 46"/>
              <a:gd name="T16" fmla="*/ 2147483647 w 48"/>
              <a:gd name="T17" fmla="*/ 2147483647 h 46"/>
              <a:gd name="T18" fmla="*/ 2147483647 w 48"/>
              <a:gd name="T19" fmla="*/ 0 h 46"/>
              <a:gd name="T20" fmla="*/ 2147483647 w 48"/>
              <a:gd name="T21" fmla="*/ 0 h 46"/>
              <a:gd name="T22" fmla="*/ 2147483647 w 48"/>
              <a:gd name="T23" fmla="*/ 2147483647 h 46"/>
              <a:gd name="T24" fmla="*/ 0 w 48"/>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6"/>
              <a:gd name="T41" fmla="*/ 48 w 4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6">
                <a:moveTo>
                  <a:pt x="0" y="35"/>
                </a:moveTo>
                <a:lnTo>
                  <a:pt x="8" y="43"/>
                </a:lnTo>
                <a:lnTo>
                  <a:pt x="18" y="42"/>
                </a:lnTo>
                <a:lnTo>
                  <a:pt x="34" y="45"/>
                </a:lnTo>
                <a:lnTo>
                  <a:pt x="45" y="45"/>
                </a:lnTo>
                <a:lnTo>
                  <a:pt x="47" y="29"/>
                </a:lnTo>
                <a:lnTo>
                  <a:pt x="44" y="19"/>
                </a:lnTo>
                <a:lnTo>
                  <a:pt x="35" y="7"/>
                </a:lnTo>
                <a:lnTo>
                  <a:pt x="27" y="7"/>
                </a:lnTo>
                <a:lnTo>
                  <a:pt x="23" y="0"/>
                </a:lnTo>
                <a:lnTo>
                  <a:pt x="12" y="0"/>
                </a:lnTo>
                <a:lnTo>
                  <a:pt x="12" y="14"/>
                </a:lnTo>
                <a:lnTo>
                  <a:pt x="0" y="35"/>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08" name="Freeform 106"/>
          <p:cNvSpPr>
            <a:spLocks/>
          </p:cNvSpPr>
          <p:nvPr/>
        </p:nvSpPr>
        <p:spPr bwMode="auto">
          <a:xfrm>
            <a:off x="7369175" y="2873375"/>
            <a:ext cx="71437" cy="92075"/>
          </a:xfrm>
          <a:custGeom>
            <a:avLst/>
            <a:gdLst>
              <a:gd name="T0" fmla="*/ 2147483647 w 45"/>
              <a:gd name="T1" fmla="*/ 0 h 58"/>
              <a:gd name="T2" fmla="*/ 2147483647 w 45"/>
              <a:gd name="T3" fmla="*/ 2147483647 h 58"/>
              <a:gd name="T4" fmla="*/ 2147483647 w 45"/>
              <a:gd name="T5" fmla="*/ 2147483647 h 58"/>
              <a:gd name="T6" fmla="*/ 2147483647 w 45"/>
              <a:gd name="T7" fmla="*/ 2147483647 h 58"/>
              <a:gd name="T8" fmla="*/ 2147483647 w 45"/>
              <a:gd name="T9" fmla="*/ 2147483647 h 58"/>
              <a:gd name="T10" fmla="*/ 2147483647 w 45"/>
              <a:gd name="T11" fmla="*/ 2147483647 h 58"/>
              <a:gd name="T12" fmla="*/ 2147483647 w 45"/>
              <a:gd name="T13" fmla="*/ 2147483647 h 58"/>
              <a:gd name="T14" fmla="*/ 2147483647 w 45"/>
              <a:gd name="T15" fmla="*/ 2147483647 h 58"/>
              <a:gd name="T16" fmla="*/ 2147483647 w 45"/>
              <a:gd name="T17" fmla="*/ 2147483647 h 58"/>
              <a:gd name="T18" fmla="*/ 2147483647 w 45"/>
              <a:gd name="T19" fmla="*/ 2147483647 h 58"/>
              <a:gd name="T20" fmla="*/ 2147483647 w 45"/>
              <a:gd name="T21" fmla="*/ 2147483647 h 58"/>
              <a:gd name="T22" fmla="*/ 2147483647 w 45"/>
              <a:gd name="T23" fmla="*/ 2147483647 h 58"/>
              <a:gd name="T24" fmla="*/ 2147483647 w 45"/>
              <a:gd name="T25" fmla="*/ 2147483647 h 58"/>
              <a:gd name="T26" fmla="*/ 0 w 45"/>
              <a:gd name="T27" fmla="*/ 2147483647 h 58"/>
              <a:gd name="T28" fmla="*/ 2147483647 w 45"/>
              <a:gd name="T29" fmla="*/ 0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58"/>
              <a:gd name="T47" fmla="*/ 45 w 45"/>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58">
                <a:moveTo>
                  <a:pt x="10" y="0"/>
                </a:moveTo>
                <a:lnTo>
                  <a:pt x="29" y="2"/>
                </a:lnTo>
                <a:lnTo>
                  <a:pt x="36" y="17"/>
                </a:lnTo>
                <a:lnTo>
                  <a:pt x="44" y="26"/>
                </a:lnTo>
                <a:lnTo>
                  <a:pt x="37" y="33"/>
                </a:lnTo>
                <a:lnTo>
                  <a:pt x="44" y="41"/>
                </a:lnTo>
                <a:lnTo>
                  <a:pt x="41" y="52"/>
                </a:lnTo>
                <a:lnTo>
                  <a:pt x="34" y="57"/>
                </a:lnTo>
                <a:lnTo>
                  <a:pt x="22" y="55"/>
                </a:lnTo>
                <a:lnTo>
                  <a:pt x="14" y="55"/>
                </a:lnTo>
                <a:lnTo>
                  <a:pt x="8" y="48"/>
                </a:lnTo>
                <a:lnTo>
                  <a:pt x="3" y="40"/>
                </a:lnTo>
                <a:lnTo>
                  <a:pt x="3" y="31"/>
                </a:lnTo>
                <a:lnTo>
                  <a:pt x="0" y="19"/>
                </a:lnTo>
                <a:lnTo>
                  <a:pt x="10" y="0"/>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09" name="Freeform 107"/>
          <p:cNvSpPr>
            <a:spLocks/>
          </p:cNvSpPr>
          <p:nvPr/>
        </p:nvSpPr>
        <p:spPr bwMode="auto">
          <a:xfrm>
            <a:off x="7358062" y="2862263"/>
            <a:ext cx="71438" cy="92075"/>
          </a:xfrm>
          <a:custGeom>
            <a:avLst/>
            <a:gdLst>
              <a:gd name="T0" fmla="*/ 2147483647 w 45"/>
              <a:gd name="T1" fmla="*/ 0 h 58"/>
              <a:gd name="T2" fmla="*/ 2147483647 w 45"/>
              <a:gd name="T3" fmla="*/ 2147483647 h 58"/>
              <a:gd name="T4" fmla="*/ 2147483647 w 45"/>
              <a:gd name="T5" fmla="*/ 2147483647 h 58"/>
              <a:gd name="T6" fmla="*/ 2147483647 w 45"/>
              <a:gd name="T7" fmla="*/ 2147483647 h 58"/>
              <a:gd name="T8" fmla="*/ 2147483647 w 45"/>
              <a:gd name="T9" fmla="*/ 2147483647 h 58"/>
              <a:gd name="T10" fmla="*/ 2147483647 w 45"/>
              <a:gd name="T11" fmla="*/ 2147483647 h 58"/>
              <a:gd name="T12" fmla="*/ 2147483647 w 45"/>
              <a:gd name="T13" fmla="*/ 2147483647 h 58"/>
              <a:gd name="T14" fmla="*/ 2147483647 w 45"/>
              <a:gd name="T15" fmla="*/ 2147483647 h 58"/>
              <a:gd name="T16" fmla="*/ 2147483647 w 45"/>
              <a:gd name="T17" fmla="*/ 2147483647 h 58"/>
              <a:gd name="T18" fmla="*/ 2147483647 w 45"/>
              <a:gd name="T19" fmla="*/ 2147483647 h 58"/>
              <a:gd name="T20" fmla="*/ 2147483647 w 45"/>
              <a:gd name="T21" fmla="*/ 2147483647 h 58"/>
              <a:gd name="T22" fmla="*/ 2147483647 w 45"/>
              <a:gd name="T23" fmla="*/ 2147483647 h 58"/>
              <a:gd name="T24" fmla="*/ 2147483647 w 45"/>
              <a:gd name="T25" fmla="*/ 2147483647 h 58"/>
              <a:gd name="T26" fmla="*/ 0 w 45"/>
              <a:gd name="T27" fmla="*/ 2147483647 h 58"/>
              <a:gd name="T28" fmla="*/ 2147483647 w 45"/>
              <a:gd name="T29" fmla="*/ 0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58"/>
              <a:gd name="T47" fmla="*/ 45 w 45"/>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58">
                <a:moveTo>
                  <a:pt x="10" y="0"/>
                </a:moveTo>
                <a:lnTo>
                  <a:pt x="30" y="2"/>
                </a:lnTo>
                <a:lnTo>
                  <a:pt x="36" y="17"/>
                </a:lnTo>
                <a:lnTo>
                  <a:pt x="44" y="26"/>
                </a:lnTo>
                <a:lnTo>
                  <a:pt x="37" y="33"/>
                </a:lnTo>
                <a:lnTo>
                  <a:pt x="44" y="41"/>
                </a:lnTo>
                <a:lnTo>
                  <a:pt x="41" y="52"/>
                </a:lnTo>
                <a:lnTo>
                  <a:pt x="36" y="57"/>
                </a:lnTo>
                <a:lnTo>
                  <a:pt x="22" y="55"/>
                </a:lnTo>
                <a:lnTo>
                  <a:pt x="14" y="55"/>
                </a:lnTo>
                <a:lnTo>
                  <a:pt x="8" y="48"/>
                </a:lnTo>
                <a:lnTo>
                  <a:pt x="3" y="40"/>
                </a:lnTo>
                <a:lnTo>
                  <a:pt x="3" y="31"/>
                </a:lnTo>
                <a:lnTo>
                  <a:pt x="0" y="19"/>
                </a:lnTo>
                <a:lnTo>
                  <a:pt x="10" y="0"/>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10" name="Freeform 108"/>
          <p:cNvSpPr>
            <a:spLocks/>
          </p:cNvSpPr>
          <p:nvPr/>
        </p:nvSpPr>
        <p:spPr bwMode="auto">
          <a:xfrm>
            <a:off x="7356475" y="2363788"/>
            <a:ext cx="127000" cy="85725"/>
          </a:xfrm>
          <a:custGeom>
            <a:avLst/>
            <a:gdLst>
              <a:gd name="T0" fmla="*/ 2147483647 w 80"/>
              <a:gd name="T1" fmla="*/ 0 h 54"/>
              <a:gd name="T2" fmla="*/ 2147483647 w 80"/>
              <a:gd name="T3" fmla="*/ 2147483647 h 54"/>
              <a:gd name="T4" fmla="*/ 2147483647 w 80"/>
              <a:gd name="T5" fmla="*/ 2147483647 h 54"/>
              <a:gd name="T6" fmla="*/ 2147483647 w 80"/>
              <a:gd name="T7" fmla="*/ 2147483647 h 54"/>
              <a:gd name="T8" fmla="*/ 2147483647 w 80"/>
              <a:gd name="T9" fmla="*/ 2147483647 h 54"/>
              <a:gd name="T10" fmla="*/ 2147483647 w 80"/>
              <a:gd name="T11" fmla="*/ 2147483647 h 54"/>
              <a:gd name="T12" fmla="*/ 2147483647 w 80"/>
              <a:gd name="T13" fmla="*/ 2147483647 h 54"/>
              <a:gd name="T14" fmla="*/ 2147483647 w 80"/>
              <a:gd name="T15" fmla="*/ 2147483647 h 54"/>
              <a:gd name="T16" fmla="*/ 2147483647 w 80"/>
              <a:gd name="T17" fmla="*/ 2147483647 h 54"/>
              <a:gd name="T18" fmla="*/ 2147483647 w 80"/>
              <a:gd name="T19" fmla="*/ 2147483647 h 54"/>
              <a:gd name="T20" fmla="*/ 2147483647 w 80"/>
              <a:gd name="T21" fmla="*/ 2147483647 h 54"/>
              <a:gd name="T22" fmla="*/ 2147483647 w 80"/>
              <a:gd name="T23" fmla="*/ 2147483647 h 54"/>
              <a:gd name="T24" fmla="*/ 2147483647 w 80"/>
              <a:gd name="T25" fmla="*/ 2147483647 h 54"/>
              <a:gd name="T26" fmla="*/ 2147483647 w 80"/>
              <a:gd name="T27" fmla="*/ 2147483647 h 54"/>
              <a:gd name="T28" fmla="*/ 2147483647 w 80"/>
              <a:gd name="T29" fmla="*/ 2147483647 h 54"/>
              <a:gd name="T30" fmla="*/ 2147483647 w 80"/>
              <a:gd name="T31" fmla="*/ 2147483647 h 54"/>
              <a:gd name="T32" fmla="*/ 2147483647 w 80"/>
              <a:gd name="T33" fmla="*/ 2147483647 h 54"/>
              <a:gd name="T34" fmla="*/ 2147483647 w 80"/>
              <a:gd name="T35" fmla="*/ 2147483647 h 54"/>
              <a:gd name="T36" fmla="*/ 2147483647 w 80"/>
              <a:gd name="T37" fmla="*/ 2147483647 h 54"/>
              <a:gd name="T38" fmla="*/ 0 w 80"/>
              <a:gd name="T39" fmla="*/ 2147483647 h 54"/>
              <a:gd name="T40" fmla="*/ 2147483647 w 80"/>
              <a:gd name="T41" fmla="*/ 2147483647 h 54"/>
              <a:gd name="T42" fmla="*/ 2147483647 w 80"/>
              <a:gd name="T43" fmla="*/ 2147483647 h 54"/>
              <a:gd name="T44" fmla="*/ 2147483647 w 80"/>
              <a:gd name="T45" fmla="*/ 0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54"/>
              <a:gd name="T71" fmla="*/ 80 w 80"/>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54">
                <a:moveTo>
                  <a:pt x="12" y="0"/>
                </a:moveTo>
                <a:lnTo>
                  <a:pt x="22" y="9"/>
                </a:lnTo>
                <a:lnTo>
                  <a:pt x="32" y="7"/>
                </a:lnTo>
                <a:lnTo>
                  <a:pt x="45" y="9"/>
                </a:lnTo>
                <a:lnTo>
                  <a:pt x="59" y="9"/>
                </a:lnTo>
                <a:lnTo>
                  <a:pt x="66" y="14"/>
                </a:lnTo>
                <a:lnTo>
                  <a:pt x="74" y="26"/>
                </a:lnTo>
                <a:lnTo>
                  <a:pt x="79" y="31"/>
                </a:lnTo>
                <a:lnTo>
                  <a:pt x="61" y="34"/>
                </a:lnTo>
                <a:lnTo>
                  <a:pt x="55" y="38"/>
                </a:lnTo>
                <a:lnTo>
                  <a:pt x="61" y="44"/>
                </a:lnTo>
                <a:lnTo>
                  <a:pt x="61" y="51"/>
                </a:lnTo>
                <a:lnTo>
                  <a:pt x="42" y="44"/>
                </a:lnTo>
                <a:lnTo>
                  <a:pt x="29" y="39"/>
                </a:lnTo>
                <a:lnTo>
                  <a:pt x="22" y="41"/>
                </a:lnTo>
                <a:lnTo>
                  <a:pt x="22" y="51"/>
                </a:lnTo>
                <a:lnTo>
                  <a:pt x="12" y="53"/>
                </a:lnTo>
                <a:lnTo>
                  <a:pt x="7" y="44"/>
                </a:lnTo>
                <a:lnTo>
                  <a:pt x="5" y="34"/>
                </a:lnTo>
                <a:lnTo>
                  <a:pt x="0" y="32"/>
                </a:lnTo>
                <a:lnTo>
                  <a:pt x="5" y="22"/>
                </a:lnTo>
                <a:lnTo>
                  <a:pt x="13" y="19"/>
                </a:lnTo>
                <a:lnTo>
                  <a:pt x="12" y="0"/>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11" name="Freeform 109"/>
          <p:cNvSpPr>
            <a:spLocks/>
          </p:cNvSpPr>
          <p:nvPr/>
        </p:nvSpPr>
        <p:spPr bwMode="auto">
          <a:xfrm>
            <a:off x="7345362" y="2352675"/>
            <a:ext cx="127000" cy="85725"/>
          </a:xfrm>
          <a:custGeom>
            <a:avLst/>
            <a:gdLst>
              <a:gd name="T0" fmla="*/ 2147483647 w 80"/>
              <a:gd name="T1" fmla="*/ 0 h 54"/>
              <a:gd name="T2" fmla="*/ 2147483647 w 80"/>
              <a:gd name="T3" fmla="*/ 2147483647 h 54"/>
              <a:gd name="T4" fmla="*/ 2147483647 w 80"/>
              <a:gd name="T5" fmla="*/ 2147483647 h 54"/>
              <a:gd name="T6" fmla="*/ 2147483647 w 80"/>
              <a:gd name="T7" fmla="*/ 2147483647 h 54"/>
              <a:gd name="T8" fmla="*/ 2147483647 w 80"/>
              <a:gd name="T9" fmla="*/ 2147483647 h 54"/>
              <a:gd name="T10" fmla="*/ 2147483647 w 80"/>
              <a:gd name="T11" fmla="*/ 2147483647 h 54"/>
              <a:gd name="T12" fmla="*/ 2147483647 w 80"/>
              <a:gd name="T13" fmla="*/ 2147483647 h 54"/>
              <a:gd name="T14" fmla="*/ 2147483647 w 80"/>
              <a:gd name="T15" fmla="*/ 2147483647 h 54"/>
              <a:gd name="T16" fmla="*/ 2147483647 w 80"/>
              <a:gd name="T17" fmla="*/ 2147483647 h 54"/>
              <a:gd name="T18" fmla="*/ 2147483647 w 80"/>
              <a:gd name="T19" fmla="*/ 2147483647 h 54"/>
              <a:gd name="T20" fmla="*/ 2147483647 w 80"/>
              <a:gd name="T21" fmla="*/ 2147483647 h 54"/>
              <a:gd name="T22" fmla="*/ 2147483647 w 80"/>
              <a:gd name="T23" fmla="*/ 2147483647 h 54"/>
              <a:gd name="T24" fmla="*/ 2147483647 w 80"/>
              <a:gd name="T25" fmla="*/ 2147483647 h 54"/>
              <a:gd name="T26" fmla="*/ 2147483647 w 80"/>
              <a:gd name="T27" fmla="*/ 2147483647 h 54"/>
              <a:gd name="T28" fmla="*/ 2147483647 w 80"/>
              <a:gd name="T29" fmla="*/ 2147483647 h 54"/>
              <a:gd name="T30" fmla="*/ 2147483647 w 80"/>
              <a:gd name="T31" fmla="*/ 2147483647 h 54"/>
              <a:gd name="T32" fmla="*/ 2147483647 w 80"/>
              <a:gd name="T33" fmla="*/ 2147483647 h 54"/>
              <a:gd name="T34" fmla="*/ 2147483647 w 80"/>
              <a:gd name="T35" fmla="*/ 2147483647 h 54"/>
              <a:gd name="T36" fmla="*/ 2147483647 w 80"/>
              <a:gd name="T37" fmla="*/ 2147483647 h 54"/>
              <a:gd name="T38" fmla="*/ 0 w 80"/>
              <a:gd name="T39" fmla="*/ 2147483647 h 54"/>
              <a:gd name="T40" fmla="*/ 2147483647 w 80"/>
              <a:gd name="T41" fmla="*/ 2147483647 h 54"/>
              <a:gd name="T42" fmla="*/ 2147483647 w 80"/>
              <a:gd name="T43" fmla="*/ 2147483647 h 54"/>
              <a:gd name="T44" fmla="*/ 2147483647 w 80"/>
              <a:gd name="T45" fmla="*/ 0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54"/>
              <a:gd name="T71" fmla="*/ 80 w 80"/>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54">
                <a:moveTo>
                  <a:pt x="12" y="0"/>
                </a:moveTo>
                <a:lnTo>
                  <a:pt x="22" y="9"/>
                </a:lnTo>
                <a:lnTo>
                  <a:pt x="32" y="7"/>
                </a:lnTo>
                <a:lnTo>
                  <a:pt x="45" y="9"/>
                </a:lnTo>
                <a:lnTo>
                  <a:pt x="59" y="9"/>
                </a:lnTo>
                <a:lnTo>
                  <a:pt x="66" y="14"/>
                </a:lnTo>
                <a:lnTo>
                  <a:pt x="74" y="26"/>
                </a:lnTo>
                <a:lnTo>
                  <a:pt x="79" y="31"/>
                </a:lnTo>
                <a:lnTo>
                  <a:pt x="61" y="34"/>
                </a:lnTo>
                <a:lnTo>
                  <a:pt x="55" y="38"/>
                </a:lnTo>
                <a:lnTo>
                  <a:pt x="61" y="44"/>
                </a:lnTo>
                <a:lnTo>
                  <a:pt x="61" y="51"/>
                </a:lnTo>
                <a:lnTo>
                  <a:pt x="44" y="44"/>
                </a:lnTo>
                <a:lnTo>
                  <a:pt x="29" y="39"/>
                </a:lnTo>
                <a:lnTo>
                  <a:pt x="22" y="41"/>
                </a:lnTo>
                <a:lnTo>
                  <a:pt x="22" y="51"/>
                </a:lnTo>
                <a:lnTo>
                  <a:pt x="12" y="53"/>
                </a:lnTo>
                <a:lnTo>
                  <a:pt x="7" y="44"/>
                </a:lnTo>
                <a:lnTo>
                  <a:pt x="5" y="34"/>
                </a:lnTo>
                <a:lnTo>
                  <a:pt x="0" y="32"/>
                </a:lnTo>
                <a:lnTo>
                  <a:pt x="5" y="22"/>
                </a:lnTo>
                <a:lnTo>
                  <a:pt x="13" y="19"/>
                </a:lnTo>
                <a:lnTo>
                  <a:pt x="12" y="0"/>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12" name="Freeform 110"/>
          <p:cNvSpPr>
            <a:spLocks/>
          </p:cNvSpPr>
          <p:nvPr/>
        </p:nvSpPr>
        <p:spPr bwMode="auto">
          <a:xfrm>
            <a:off x="7462837" y="3792538"/>
            <a:ext cx="904875" cy="684212"/>
          </a:xfrm>
          <a:custGeom>
            <a:avLst/>
            <a:gdLst>
              <a:gd name="T0" fmla="*/ 2147483647 w 570"/>
              <a:gd name="T1" fmla="*/ 2147483647 h 431"/>
              <a:gd name="T2" fmla="*/ 2147483647 w 570"/>
              <a:gd name="T3" fmla="*/ 2147483647 h 431"/>
              <a:gd name="T4" fmla="*/ 2147483647 w 570"/>
              <a:gd name="T5" fmla="*/ 2147483647 h 431"/>
              <a:gd name="T6" fmla="*/ 2147483647 w 570"/>
              <a:gd name="T7" fmla="*/ 2147483647 h 431"/>
              <a:gd name="T8" fmla="*/ 2147483647 w 570"/>
              <a:gd name="T9" fmla="*/ 2147483647 h 431"/>
              <a:gd name="T10" fmla="*/ 2147483647 w 570"/>
              <a:gd name="T11" fmla="*/ 2147483647 h 431"/>
              <a:gd name="T12" fmla="*/ 2147483647 w 570"/>
              <a:gd name="T13" fmla="*/ 2147483647 h 431"/>
              <a:gd name="T14" fmla="*/ 2147483647 w 570"/>
              <a:gd name="T15" fmla="*/ 2147483647 h 431"/>
              <a:gd name="T16" fmla="*/ 2147483647 w 570"/>
              <a:gd name="T17" fmla="*/ 2147483647 h 431"/>
              <a:gd name="T18" fmla="*/ 2147483647 w 570"/>
              <a:gd name="T19" fmla="*/ 2147483647 h 431"/>
              <a:gd name="T20" fmla="*/ 2147483647 w 570"/>
              <a:gd name="T21" fmla="*/ 2147483647 h 431"/>
              <a:gd name="T22" fmla="*/ 2147483647 w 570"/>
              <a:gd name="T23" fmla="*/ 2147483647 h 431"/>
              <a:gd name="T24" fmla="*/ 2147483647 w 570"/>
              <a:gd name="T25" fmla="*/ 2147483647 h 431"/>
              <a:gd name="T26" fmla="*/ 2147483647 w 570"/>
              <a:gd name="T27" fmla="*/ 2147483647 h 431"/>
              <a:gd name="T28" fmla="*/ 2147483647 w 570"/>
              <a:gd name="T29" fmla="*/ 2147483647 h 431"/>
              <a:gd name="T30" fmla="*/ 2147483647 w 570"/>
              <a:gd name="T31" fmla="*/ 2147483647 h 431"/>
              <a:gd name="T32" fmla="*/ 2147483647 w 570"/>
              <a:gd name="T33" fmla="*/ 2147483647 h 431"/>
              <a:gd name="T34" fmla="*/ 2147483647 w 570"/>
              <a:gd name="T35" fmla="*/ 2147483647 h 431"/>
              <a:gd name="T36" fmla="*/ 2147483647 w 570"/>
              <a:gd name="T37" fmla="*/ 2147483647 h 431"/>
              <a:gd name="T38" fmla="*/ 2147483647 w 570"/>
              <a:gd name="T39" fmla="*/ 2147483647 h 431"/>
              <a:gd name="T40" fmla="*/ 2147483647 w 570"/>
              <a:gd name="T41" fmla="*/ 2147483647 h 431"/>
              <a:gd name="T42" fmla="*/ 2147483647 w 570"/>
              <a:gd name="T43" fmla="*/ 2147483647 h 431"/>
              <a:gd name="T44" fmla="*/ 2147483647 w 570"/>
              <a:gd name="T45" fmla="*/ 2147483647 h 431"/>
              <a:gd name="T46" fmla="*/ 2147483647 w 570"/>
              <a:gd name="T47" fmla="*/ 2147483647 h 431"/>
              <a:gd name="T48" fmla="*/ 2147483647 w 570"/>
              <a:gd name="T49" fmla="*/ 2147483647 h 431"/>
              <a:gd name="T50" fmla="*/ 2147483647 w 570"/>
              <a:gd name="T51" fmla="*/ 2147483647 h 431"/>
              <a:gd name="T52" fmla="*/ 2147483647 w 570"/>
              <a:gd name="T53" fmla="*/ 2147483647 h 431"/>
              <a:gd name="T54" fmla="*/ 2147483647 w 570"/>
              <a:gd name="T55" fmla="*/ 2147483647 h 431"/>
              <a:gd name="T56" fmla="*/ 2147483647 w 570"/>
              <a:gd name="T57" fmla="*/ 2147483647 h 431"/>
              <a:gd name="T58" fmla="*/ 2147483647 w 570"/>
              <a:gd name="T59" fmla="*/ 2147483647 h 431"/>
              <a:gd name="T60" fmla="*/ 2147483647 w 570"/>
              <a:gd name="T61" fmla="*/ 2147483647 h 431"/>
              <a:gd name="T62" fmla="*/ 2147483647 w 570"/>
              <a:gd name="T63" fmla="*/ 2147483647 h 431"/>
              <a:gd name="T64" fmla="*/ 2147483647 w 570"/>
              <a:gd name="T65" fmla="*/ 2147483647 h 431"/>
              <a:gd name="T66" fmla="*/ 2147483647 w 570"/>
              <a:gd name="T67" fmla="*/ 2147483647 h 431"/>
              <a:gd name="T68" fmla="*/ 2147483647 w 570"/>
              <a:gd name="T69" fmla="*/ 2147483647 h 431"/>
              <a:gd name="T70" fmla="*/ 2147483647 w 570"/>
              <a:gd name="T71" fmla="*/ 2147483647 h 431"/>
              <a:gd name="T72" fmla="*/ 2147483647 w 570"/>
              <a:gd name="T73" fmla="*/ 2147483647 h 431"/>
              <a:gd name="T74" fmla="*/ 2147483647 w 570"/>
              <a:gd name="T75" fmla="*/ 2147483647 h 431"/>
              <a:gd name="T76" fmla="*/ 2147483647 w 570"/>
              <a:gd name="T77" fmla="*/ 2147483647 h 431"/>
              <a:gd name="T78" fmla="*/ 2147483647 w 570"/>
              <a:gd name="T79" fmla="*/ 2147483647 h 431"/>
              <a:gd name="T80" fmla="*/ 2147483647 w 570"/>
              <a:gd name="T81" fmla="*/ 2147483647 h 431"/>
              <a:gd name="T82" fmla="*/ 2147483647 w 570"/>
              <a:gd name="T83" fmla="*/ 2147483647 h 431"/>
              <a:gd name="T84" fmla="*/ 2147483647 w 570"/>
              <a:gd name="T85" fmla="*/ 2147483647 h 431"/>
              <a:gd name="T86" fmla="*/ 2147483647 w 570"/>
              <a:gd name="T87" fmla="*/ 2147483647 h 431"/>
              <a:gd name="T88" fmla="*/ 2147483647 w 570"/>
              <a:gd name="T89" fmla="*/ 2147483647 h 431"/>
              <a:gd name="T90" fmla="*/ 2147483647 w 570"/>
              <a:gd name="T91" fmla="*/ 2147483647 h 431"/>
              <a:gd name="T92" fmla="*/ 2147483647 w 570"/>
              <a:gd name="T93" fmla="*/ 2147483647 h 431"/>
              <a:gd name="T94" fmla="*/ 2147483647 w 570"/>
              <a:gd name="T95" fmla="*/ 2147483647 h 431"/>
              <a:gd name="T96" fmla="*/ 2147483647 w 570"/>
              <a:gd name="T97" fmla="*/ 0 h 4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431"/>
              <a:gd name="T149" fmla="*/ 570 w 570"/>
              <a:gd name="T150" fmla="*/ 431 h 4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431">
                <a:moveTo>
                  <a:pt x="409" y="0"/>
                </a:moveTo>
                <a:lnTo>
                  <a:pt x="439" y="0"/>
                </a:lnTo>
                <a:lnTo>
                  <a:pt x="439" y="35"/>
                </a:lnTo>
                <a:lnTo>
                  <a:pt x="451" y="45"/>
                </a:lnTo>
                <a:lnTo>
                  <a:pt x="454" y="50"/>
                </a:lnTo>
                <a:lnTo>
                  <a:pt x="461" y="50"/>
                </a:lnTo>
                <a:lnTo>
                  <a:pt x="464" y="57"/>
                </a:lnTo>
                <a:lnTo>
                  <a:pt x="468" y="92"/>
                </a:lnTo>
                <a:lnTo>
                  <a:pt x="485" y="114"/>
                </a:lnTo>
                <a:lnTo>
                  <a:pt x="510" y="147"/>
                </a:lnTo>
                <a:lnTo>
                  <a:pt x="510" y="152"/>
                </a:lnTo>
                <a:lnTo>
                  <a:pt x="537" y="180"/>
                </a:lnTo>
                <a:lnTo>
                  <a:pt x="537" y="185"/>
                </a:lnTo>
                <a:lnTo>
                  <a:pt x="564" y="207"/>
                </a:lnTo>
                <a:lnTo>
                  <a:pt x="569" y="247"/>
                </a:lnTo>
                <a:lnTo>
                  <a:pt x="564" y="283"/>
                </a:lnTo>
                <a:lnTo>
                  <a:pt x="555" y="300"/>
                </a:lnTo>
                <a:lnTo>
                  <a:pt x="545" y="309"/>
                </a:lnTo>
                <a:lnTo>
                  <a:pt x="542" y="325"/>
                </a:lnTo>
                <a:lnTo>
                  <a:pt x="532" y="340"/>
                </a:lnTo>
                <a:lnTo>
                  <a:pt x="523" y="347"/>
                </a:lnTo>
                <a:lnTo>
                  <a:pt x="525" y="352"/>
                </a:lnTo>
                <a:lnTo>
                  <a:pt x="515" y="363"/>
                </a:lnTo>
                <a:lnTo>
                  <a:pt x="510" y="385"/>
                </a:lnTo>
                <a:lnTo>
                  <a:pt x="508" y="397"/>
                </a:lnTo>
                <a:lnTo>
                  <a:pt x="498" y="402"/>
                </a:lnTo>
                <a:lnTo>
                  <a:pt x="496" y="408"/>
                </a:lnTo>
                <a:lnTo>
                  <a:pt x="490" y="418"/>
                </a:lnTo>
                <a:lnTo>
                  <a:pt x="478" y="420"/>
                </a:lnTo>
                <a:lnTo>
                  <a:pt x="469" y="423"/>
                </a:lnTo>
                <a:lnTo>
                  <a:pt x="458" y="430"/>
                </a:lnTo>
                <a:lnTo>
                  <a:pt x="442" y="416"/>
                </a:lnTo>
                <a:lnTo>
                  <a:pt x="425" y="418"/>
                </a:lnTo>
                <a:lnTo>
                  <a:pt x="420" y="418"/>
                </a:lnTo>
                <a:lnTo>
                  <a:pt x="397" y="421"/>
                </a:lnTo>
                <a:lnTo>
                  <a:pt x="382" y="408"/>
                </a:lnTo>
                <a:lnTo>
                  <a:pt x="371" y="394"/>
                </a:lnTo>
                <a:lnTo>
                  <a:pt x="365" y="395"/>
                </a:lnTo>
                <a:lnTo>
                  <a:pt x="358" y="383"/>
                </a:lnTo>
                <a:lnTo>
                  <a:pt x="355" y="373"/>
                </a:lnTo>
                <a:lnTo>
                  <a:pt x="351" y="370"/>
                </a:lnTo>
                <a:lnTo>
                  <a:pt x="351" y="352"/>
                </a:lnTo>
                <a:lnTo>
                  <a:pt x="353" y="342"/>
                </a:lnTo>
                <a:lnTo>
                  <a:pt x="350" y="335"/>
                </a:lnTo>
                <a:lnTo>
                  <a:pt x="336" y="338"/>
                </a:lnTo>
                <a:lnTo>
                  <a:pt x="329" y="340"/>
                </a:lnTo>
                <a:lnTo>
                  <a:pt x="317" y="340"/>
                </a:lnTo>
                <a:lnTo>
                  <a:pt x="312" y="340"/>
                </a:lnTo>
                <a:lnTo>
                  <a:pt x="307" y="340"/>
                </a:lnTo>
                <a:lnTo>
                  <a:pt x="299" y="330"/>
                </a:lnTo>
                <a:lnTo>
                  <a:pt x="290" y="316"/>
                </a:lnTo>
                <a:lnTo>
                  <a:pt x="289" y="318"/>
                </a:lnTo>
                <a:lnTo>
                  <a:pt x="274" y="318"/>
                </a:lnTo>
                <a:lnTo>
                  <a:pt x="272" y="313"/>
                </a:lnTo>
                <a:lnTo>
                  <a:pt x="263" y="318"/>
                </a:lnTo>
                <a:lnTo>
                  <a:pt x="255" y="316"/>
                </a:lnTo>
                <a:lnTo>
                  <a:pt x="241" y="316"/>
                </a:lnTo>
                <a:lnTo>
                  <a:pt x="233" y="313"/>
                </a:lnTo>
                <a:lnTo>
                  <a:pt x="230" y="318"/>
                </a:lnTo>
                <a:lnTo>
                  <a:pt x="216" y="319"/>
                </a:lnTo>
                <a:lnTo>
                  <a:pt x="213" y="316"/>
                </a:lnTo>
                <a:lnTo>
                  <a:pt x="204" y="325"/>
                </a:lnTo>
                <a:lnTo>
                  <a:pt x="194" y="333"/>
                </a:lnTo>
                <a:lnTo>
                  <a:pt x="187" y="333"/>
                </a:lnTo>
                <a:lnTo>
                  <a:pt x="177" y="344"/>
                </a:lnTo>
                <a:lnTo>
                  <a:pt x="162" y="344"/>
                </a:lnTo>
                <a:lnTo>
                  <a:pt x="150" y="347"/>
                </a:lnTo>
                <a:lnTo>
                  <a:pt x="137" y="352"/>
                </a:lnTo>
                <a:lnTo>
                  <a:pt x="130" y="359"/>
                </a:lnTo>
                <a:lnTo>
                  <a:pt x="125" y="357"/>
                </a:lnTo>
                <a:lnTo>
                  <a:pt x="120" y="364"/>
                </a:lnTo>
                <a:lnTo>
                  <a:pt x="113" y="366"/>
                </a:lnTo>
                <a:lnTo>
                  <a:pt x="105" y="375"/>
                </a:lnTo>
                <a:lnTo>
                  <a:pt x="78" y="375"/>
                </a:lnTo>
                <a:lnTo>
                  <a:pt x="66" y="363"/>
                </a:lnTo>
                <a:lnTo>
                  <a:pt x="64" y="357"/>
                </a:lnTo>
                <a:lnTo>
                  <a:pt x="61" y="363"/>
                </a:lnTo>
                <a:lnTo>
                  <a:pt x="56" y="354"/>
                </a:lnTo>
                <a:lnTo>
                  <a:pt x="57" y="332"/>
                </a:lnTo>
                <a:lnTo>
                  <a:pt x="61" y="318"/>
                </a:lnTo>
                <a:lnTo>
                  <a:pt x="56" y="309"/>
                </a:lnTo>
                <a:lnTo>
                  <a:pt x="51" y="299"/>
                </a:lnTo>
                <a:lnTo>
                  <a:pt x="49" y="287"/>
                </a:lnTo>
                <a:lnTo>
                  <a:pt x="41" y="281"/>
                </a:lnTo>
                <a:lnTo>
                  <a:pt x="39" y="280"/>
                </a:lnTo>
                <a:lnTo>
                  <a:pt x="37" y="275"/>
                </a:lnTo>
                <a:lnTo>
                  <a:pt x="25" y="259"/>
                </a:lnTo>
                <a:lnTo>
                  <a:pt x="10" y="221"/>
                </a:lnTo>
                <a:lnTo>
                  <a:pt x="5" y="195"/>
                </a:lnTo>
                <a:lnTo>
                  <a:pt x="5" y="180"/>
                </a:lnTo>
                <a:lnTo>
                  <a:pt x="0" y="174"/>
                </a:lnTo>
                <a:lnTo>
                  <a:pt x="2" y="161"/>
                </a:lnTo>
                <a:lnTo>
                  <a:pt x="7" y="154"/>
                </a:lnTo>
                <a:lnTo>
                  <a:pt x="25" y="135"/>
                </a:lnTo>
                <a:lnTo>
                  <a:pt x="44" y="136"/>
                </a:lnTo>
                <a:lnTo>
                  <a:pt x="47" y="140"/>
                </a:lnTo>
                <a:lnTo>
                  <a:pt x="71" y="140"/>
                </a:lnTo>
                <a:lnTo>
                  <a:pt x="73" y="135"/>
                </a:lnTo>
                <a:lnTo>
                  <a:pt x="78" y="136"/>
                </a:lnTo>
                <a:lnTo>
                  <a:pt x="84" y="131"/>
                </a:lnTo>
                <a:lnTo>
                  <a:pt x="89" y="133"/>
                </a:lnTo>
                <a:lnTo>
                  <a:pt x="95" y="130"/>
                </a:lnTo>
                <a:lnTo>
                  <a:pt x="93" y="124"/>
                </a:lnTo>
                <a:lnTo>
                  <a:pt x="98" y="112"/>
                </a:lnTo>
                <a:lnTo>
                  <a:pt x="105" y="107"/>
                </a:lnTo>
                <a:lnTo>
                  <a:pt x="101" y="104"/>
                </a:lnTo>
                <a:lnTo>
                  <a:pt x="105" y="100"/>
                </a:lnTo>
                <a:lnTo>
                  <a:pt x="101" y="95"/>
                </a:lnTo>
                <a:lnTo>
                  <a:pt x="111" y="86"/>
                </a:lnTo>
                <a:lnTo>
                  <a:pt x="127" y="85"/>
                </a:lnTo>
                <a:lnTo>
                  <a:pt x="142" y="64"/>
                </a:lnTo>
                <a:lnTo>
                  <a:pt x="160" y="47"/>
                </a:lnTo>
                <a:lnTo>
                  <a:pt x="169" y="45"/>
                </a:lnTo>
                <a:lnTo>
                  <a:pt x="174" y="40"/>
                </a:lnTo>
                <a:lnTo>
                  <a:pt x="182" y="40"/>
                </a:lnTo>
                <a:lnTo>
                  <a:pt x="198" y="55"/>
                </a:lnTo>
                <a:lnTo>
                  <a:pt x="203" y="57"/>
                </a:lnTo>
                <a:lnTo>
                  <a:pt x="208" y="50"/>
                </a:lnTo>
                <a:lnTo>
                  <a:pt x="218" y="40"/>
                </a:lnTo>
                <a:lnTo>
                  <a:pt x="225" y="38"/>
                </a:lnTo>
                <a:lnTo>
                  <a:pt x="231" y="24"/>
                </a:lnTo>
                <a:lnTo>
                  <a:pt x="238" y="22"/>
                </a:lnTo>
                <a:lnTo>
                  <a:pt x="247" y="17"/>
                </a:lnTo>
                <a:lnTo>
                  <a:pt x="255" y="12"/>
                </a:lnTo>
                <a:lnTo>
                  <a:pt x="263" y="12"/>
                </a:lnTo>
                <a:lnTo>
                  <a:pt x="270" y="5"/>
                </a:lnTo>
                <a:lnTo>
                  <a:pt x="280" y="5"/>
                </a:lnTo>
                <a:lnTo>
                  <a:pt x="292" y="5"/>
                </a:lnTo>
                <a:lnTo>
                  <a:pt x="307" y="9"/>
                </a:lnTo>
                <a:lnTo>
                  <a:pt x="317" y="16"/>
                </a:lnTo>
                <a:lnTo>
                  <a:pt x="319" y="21"/>
                </a:lnTo>
                <a:lnTo>
                  <a:pt x="321" y="24"/>
                </a:lnTo>
                <a:lnTo>
                  <a:pt x="322" y="33"/>
                </a:lnTo>
                <a:lnTo>
                  <a:pt x="321" y="36"/>
                </a:lnTo>
                <a:lnTo>
                  <a:pt x="321" y="45"/>
                </a:lnTo>
                <a:lnTo>
                  <a:pt x="319" y="50"/>
                </a:lnTo>
                <a:lnTo>
                  <a:pt x="344" y="69"/>
                </a:lnTo>
                <a:lnTo>
                  <a:pt x="353" y="79"/>
                </a:lnTo>
                <a:lnTo>
                  <a:pt x="363" y="83"/>
                </a:lnTo>
                <a:lnTo>
                  <a:pt x="373" y="88"/>
                </a:lnTo>
                <a:lnTo>
                  <a:pt x="380" y="90"/>
                </a:lnTo>
                <a:lnTo>
                  <a:pt x="390" y="85"/>
                </a:lnTo>
                <a:lnTo>
                  <a:pt x="398" y="69"/>
                </a:lnTo>
                <a:lnTo>
                  <a:pt x="402" y="57"/>
                </a:lnTo>
                <a:lnTo>
                  <a:pt x="405" y="33"/>
                </a:lnTo>
                <a:lnTo>
                  <a:pt x="409" y="22"/>
                </a:lnTo>
                <a:lnTo>
                  <a:pt x="409" y="0"/>
                </a:lnTo>
              </a:path>
            </a:pathLst>
          </a:custGeom>
          <a:solidFill>
            <a:srgbClr val="008000">
              <a:alpha val="12941"/>
            </a:srgbClr>
          </a:solid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13" name="Freeform 111"/>
          <p:cNvSpPr>
            <a:spLocks/>
          </p:cNvSpPr>
          <p:nvPr/>
        </p:nvSpPr>
        <p:spPr bwMode="auto">
          <a:xfrm>
            <a:off x="7453312" y="3781425"/>
            <a:ext cx="904875" cy="684213"/>
          </a:xfrm>
          <a:custGeom>
            <a:avLst/>
            <a:gdLst>
              <a:gd name="T0" fmla="*/ 2147483647 w 570"/>
              <a:gd name="T1" fmla="*/ 2147483647 h 431"/>
              <a:gd name="T2" fmla="*/ 2147483647 w 570"/>
              <a:gd name="T3" fmla="*/ 2147483647 h 431"/>
              <a:gd name="T4" fmla="*/ 2147483647 w 570"/>
              <a:gd name="T5" fmla="*/ 2147483647 h 431"/>
              <a:gd name="T6" fmla="*/ 2147483647 w 570"/>
              <a:gd name="T7" fmla="*/ 2147483647 h 431"/>
              <a:gd name="T8" fmla="*/ 2147483647 w 570"/>
              <a:gd name="T9" fmla="*/ 2147483647 h 431"/>
              <a:gd name="T10" fmla="*/ 2147483647 w 570"/>
              <a:gd name="T11" fmla="*/ 2147483647 h 431"/>
              <a:gd name="T12" fmla="*/ 2147483647 w 570"/>
              <a:gd name="T13" fmla="*/ 2147483647 h 431"/>
              <a:gd name="T14" fmla="*/ 2147483647 w 570"/>
              <a:gd name="T15" fmla="*/ 2147483647 h 431"/>
              <a:gd name="T16" fmla="*/ 2147483647 w 570"/>
              <a:gd name="T17" fmla="*/ 2147483647 h 431"/>
              <a:gd name="T18" fmla="*/ 2147483647 w 570"/>
              <a:gd name="T19" fmla="*/ 2147483647 h 431"/>
              <a:gd name="T20" fmla="*/ 2147483647 w 570"/>
              <a:gd name="T21" fmla="*/ 2147483647 h 431"/>
              <a:gd name="T22" fmla="*/ 2147483647 w 570"/>
              <a:gd name="T23" fmla="*/ 2147483647 h 431"/>
              <a:gd name="T24" fmla="*/ 2147483647 w 570"/>
              <a:gd name="T25" fmla="*/ 2147483647 h 431"/>
              <a:gd name="T26" fmla="*/ 2147483647 w 570"/>
              <a:gd name="T27" fmla="*/ 2147483647 h 431"/>
              <a:gd name="T28" fmla="*/ 2147483647 w 570"/>
              <a:gd name="T29" fmla="*/ 2147483647 h 431"/>
              <a:gd name="T30" fmla="*/ 2147483647 w 570"/>
              <a:gd name="T31" fmla="*/ 2147483647 h 431"/>
              <a:gd name="T32" fmla="*/ 2147483647 w 570"/>
              <a:gd name="T33" fmla="*/ 2147483647 h 431"/>
              <a:gd name="T34" fmla="*/ 2147483647 w 570"/>
              <a:gd name="T35" fmla="*/ 2147483647 h 431"/>
              <a:gd name="T36" fmla="*/ 2147483647 w 570"/>
              <a:gd name="T37" fmla="*/ 2147483647 h 431"/>
              <a:gd name="T38" fmla="*/ 2147483647 w 570"/>
              <a:gd name="T39" fmla="*/ 2147483647 h 431"/>
              <a:gd name="T40" fmla="*/ 2147483647 w 570"/>
              <a:gd name="T41" fmla="*/ 2147483647 h 431"/>
              <a:gd name="T42" fmla="*/ 2147483647 w 570"/>
              <a:gd name="T43" fmla="*/ 2147483647 h 431"/>
              <a:gd name="T44" fmla="*/ 2147483647 w 570"/>
              <a:gd name="T45" fmla="*/ 2147483647 h 431"/>
              <a:gd name="T46" fmla="*/ 2147483647 w 570"/>
              <a:gd name="T47" fmla="*/ 2147483647 h 431"/>
              <a:gd name="T48" fmla="*/ 2147483647 w 570"/>
              <a:gd name="T49" fmla="*/ 2147483647 h 431"/>
              <a:gd name="T50" fmla="*/ 2147483647 w 570"/>
              <a:gd name="T51" fmla="*/ 2147483647 h 431"/>
              <a:gd name="T52" fmla="*/ 2147483647 w 570"/>
              <a:gd name="T53" fmla="*/ 2147483647 h 431"/>
              <a:gd name="T54" fmla="*/ 2147483647 w 570"/>
              <a:gd name="T55" fmla="*/ 2147483647 h 431"/>
              <a:gd name="T56" fmla="*/ 2147483647 w 570"/>
              <a:gd name="T57" fmla="*/ 2147483647 h 431"/>
              <a:gd name="T58" fmla="*/ 2147483647 w 570"/>
              <a:gd name="T59" fmla="*/ 2147483647 h 431"/>
              <a:gd name="T60" fmla="*/ 2147483647 w 570"/>
              <a:gd name="T61" fmla="*/ 2147483647 h 431"/>
              <a:gd name="T62" fmla="*/ 2147483647 w 570"/>
              <a:gd name="T63" fmla="*/ 2147483647 h 431"/>
              <a:gd name="T64" fmla="*/ 2147483647 w 570"/>
              <a:gd name="T65" fmla="*/ 2147483647 h 431"/>
              <a:gd name="T66" fmla="*/ 2147483647 w 570"/>
              <a:gd name="T67" fmla="*/ 2147483647 h 431"/>
              <a:gd name="T68" fmla="*/ 2147483647 w 570"/>
              <a:gd name="T69" fmla="*/ 2147483647 h 431"/>
              <a:gd name="T70" fmla="*/ 2147483647 w 570"/>
              <a:gd name="T71" fmla="*/ 2147483647 h 431"/>
              <a:gd name="T72" fmla="*/ 2147483647 w 570"/>
              <a:gd name="T73" fmla="*/ 2147483647 h 431"/>
              <a:gd name="T74" fmla="*/ 2147483647 w 570"/>
              <a:gd name="T75" fmla="*/ 2147483647 h 431"/>
              <a:gd name="T76" fmla="*/ 2147483647 w 570"/>
              <a:gd name="T77" fmla="*/ 2147483647 h 431"/>
              <a:gd name="T78" fmla="*/ 2147483647 w 570"/>
              <a:gd name="T79" fmla="*/ 2147483647 h 431"/>
              <a:gd name="T80" fmla="*/ 2147483647 w 570"/>
              <a:gd name="T81" fmla="*/ 2147483647 h 431"/>
              <a:gd name="T82" fmla="*/ 2147483647 w 570"/>
              <a:gd name="T83" fmla="*/ 2147483647 h 431"/>
              <a:gd name="T84" fmla="*/ 2147483647 w 570"/>
              <a:gd name="T85" fmla="*/ 2147483647 h 431"/>
              <a:gd name="T86" fmla="*/ 2147483647 w 570"/>
              <a:gd name="T87" fmla="*/ 2147483647 h 431"/>
              <a:gd name="T88" fmla="*/ 2147483647 w 570"/>
              <a:gd name="T89" fmla="*/ 2147483647 h 431"/>
              <a:gd name="T90" fmla="*/ 2147483647 w 570"/>
              <a:gd name="T91" fmla="*/ 2147483647 h 431"/>
              <a:gd name="T92" fmla="*/ 2147483647 w 570"/>
              <a:gd name="T93" fmla="*/ 2147483647 h 431"/>
              <a:gd name="T94" fmla="*/ 2147483647 w 570"/>
              <a:gd name="T95" fmla="*/ 2147483647 h 431"/>
              <a:gd name="T96" fmla="*/ 2147483647 w 570"/>
              <a:gd name="T97" fmla="*/ 0 h 4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431"/>
              <a:gd name="T149" fmla="*/ 570 w 570"/>
              <a:gd name="T150" fmla="*/ 431 h 4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431">
                <a:moveTo>
                  <a:pt x="409" y="0"/>
                </a:moveTo>
                <a:lnTo>
                  <a:pt x="439" y="0"/>
                </a:lnTo>
                <a:lnTo>
                  <a:pt x="439" y="35"/>
                </a:lnTo>
                <a:lnTo>
                  <a:pt x="451" y="45"/>
                </a:lnTo>
                <a:lnTo>
                  <a:pt x="454" y="50"/>
                </a:lnTo>
                <a:lnTo>
                  <a:pt x="461" y="50"/>
                </a:lnTo>
                <a:lnTo>
                  <a:pt x="464" y="57"/>
                </a:lnTo>
                <a:lnTo>
                  <a:pt x="468" y="92"/>
                </a:lnTo>
                <a:lnTo>
                  <a:pt x="485" y="114"/>
                </a:lnTo>
                <a:lnTo>
                  <a:pt x="510" y="147"/>
                </a:lnTo>
                <a:lnTo>
                  <a:pt x="510" y="152"/>
                </a:lnTo>
                <a:lnTo>
                  <a:pt x="537" y="180"/>
                </a:lnTo>
                <a:lnTo>
                  <a:pt x="537" y="185"/>
                </a:lnTo>
                <a:lnTo>
                  <a:pt x="564" y="207"/>
                </a:lnTo>
                <a:lnTo>
                  <a:pt x="569" y="247"/>
                </a:lnTo>
                <a:lnTo>
                  <a:pt x="564" y="283"/>
                </a:lnTo>
                <a:lnTo>
                  <a:pt x="555" y="300"/>
                </a:lnTo>
                <a:lnTo>
                  <a:pt x="545" y="309"/>
                </a:lnTo>
                <a:lnTo>
                  <a:pt x="542" y="325"/>
                </a:lnTo>
                <a:lnTo>
                  <a:pt x="532" y="340"/>
                </a:lnTo>
                <a:lnTo>
                  <a:pt x="523" y="347"/>
                </a:lnTo>
                <a:lnTo>
                  <a:pt x="525" y="352"/>
                </a:lnTo>
                <a:lnTo>
                  <a:pt x="515" y="363"/>
                </a:lnTo>
                <a:lnTo>
                  <a:pt x="510" y="385"/>
                </a:lnTo>
                <a:lnTo>
                  <a:pt x="508" y="397"/>
                </a:lnTo>
                <a:lnTo>
                  <a:pt x="498" y="402"/>
                </a:lnTo>
                <a:lnTo>
                  <a:pt x="496" y="408"/>
                </a:lnTo>
                <a:lnTo>
                  <a:pt x="490" y="418"/>
                </a:lnTo>
                <a:lnTo>
                  <a:pt x="478" y="420"/>
                </a:lnTo>
                <a:lnTo>
                  <a:pt x="469" y="423"/>
                </a:lnTo>
                <a:lnTo>
                  <a:pt x="458" y="430"/>
                </a:lnTo>
                <a:lnTo>
                  <a:pt x="442" y="416"/>
                </a:lnTo>
                <a:lnTo>
                  <a:pt x="425" y="418"/>
                </a:lnTo>
                <a:lnTo>
                  <a:pt x="420" y="418"/>
                </a:lnTo>
                <a:lnTo>
                  <a:pt x="397" y="421"/>
                </a:lnTo>
                <a:lnTo>
                  <a:pt x="382" y="408"/>
                </a:lnTo>
                <a:lnTo>
                  <a:pt x="371" y="394"/>
                </a:lnTo>
                <a:lnTo>
                  <a:pt x="365" y="395"/>
                </a:lnTo>
                <a:lnTo>
                  <a:pt x="358" y="383"/>
                </a:lnTo>
                <a:lnTo>
                  <a:pt x="355" y="373"/>
                </a:lnTo>
                <a:lnTo>
                  <a:pt x="351" y="370"/>
                </a:lnTo>
                <a:lnTo>
                  <a:pt x="351" y="352"/>
                </a:lnTo>
                <a:lnTo>
                  <a:pt x="353" y="342"/>
                </a:lnTo>
                <a:lnTo>
                  <a:pt x="350" y="335"/>
                </a:lnTo>
                <a:lnTo>
                  <a:pt x="336" y="338"/>
                </a:lnTo>
                <a:lnTo>
                  <a:pt x="329" y="340"/>
                </a:lnTo>
                <a:lnTo>
                  <a:pt x="317" y="340"/>
                </a:lnTo>
                <a:lnTo>
                  <a:pt x="312" y="340"/>
                </a:lnTo>
                <a:lnTo>
                  <a:pt x="307" y="340"/>
                </a:lnTo>
                <a:lnTo>
                  <a:pt x="299" y="330"/>
                </a:lnTo>
                <a:lnTo>
                  <a:pt x="290" y="318"/>
                </a:lnTo>
                <a:lnTo>
                  <a:pt x="289" y="319"/>
                </a:lnTo>
                <a:lnTo>
                  <a:pt x="274" y="319"/>
                </a:lnTo>
                <a:lnTo>
                  <a:pt x="272" y="314"/>
                </a:lnTo>
                <a:lnTo>
                  <a:pt x="263" y="319"/>
                </a:lnTo>
                <a:lnTo>
                  <a:pt x="255" y="318"/>
                </a:lnTo>
                <a:lnTo>
                  <a:pt x="241" y="318"/>
                </a:lnTo>
                <a:lnTo>
                  <a:pt x="233" y="314"/>
                </a:lnTo>
                <a:lnTo>
                  <a:pt x="230" y="319"/>
                </a:lnTo>
                <a:lnTo>
                  <a:pt x="216" y="319"/>
                </a:lnTo>
                <a:lnTo>
                  <a:pt x="213" y="318"/>
                </a:lnTo>
                <a:lnTo>
                  <a:pt x="204" y="325"/>
                </a:lnTo>
                <a:lnTo>
                  <a:pt x="194" y="333"/>
                </a:lnTo>
                <a:lnTo>
                  <a:pt x="187" y="333"/>
                </a:lnTo>
                <a:lnTo>
                  <a:pt x="177" y="344"/>
                </a:lnTo>
                <a:lnTo>
                  <a:pt x="162" y="344"/>
                </a:lnTo>
                <a:lnTo>
                  <a:pt x="150" y="347"/>
                </a:lnTo>
                <a:lnTo>
                  <a:pt x="137" y="352"/>
                </a:lnTo>
                <a:lnTo>
                  <a:pt x="130" y="359"/>
                </a:lnTo>
                <a:lnTo>
                  <a:pt x="125" y="357"/>
                </a:lnTo>
                <a:lnTo>
                  <a:pt x="120" y="364"/>
                </a:lnTo>
                <a:lnTo>
                  <a:pt x="113" y="366"/>
                </a:lnTo>
                <a:lnTo>
                  <a:pt x="105" y="375"/>
                </a:lnTo>
                <a:lnTo>
                  <a:pt x="78" y="375"/>
                </a:lnTo>
                <a:lnTo>
                  <a:pt x="66" y="363"/>
                </a:lnTo>
                <a:lnTo>
                  <a:pt x="64" y="357"/>
                </a:lnTo>
                <a:lnTo>
                  <a:pt x="61" y="363"/>
                </a:lnTo>
                <a:lnTo>
                  <a:pt x="56" y="354"/>
                </a:lnTo>
                <a:lnTo>
                  <a:pt x="57" y="332"/>
                </a:lnTo>
                <a:lnTo>
                  <a:pt x="61" y="319"/>
                </a:lnTo>
                <a:lnTo>
                  <a:pt x="56" y="309"/>
                </a:lnTo>
                <a:lnTo>
                  <a:pt x="51" y="299"/>
                </a:lnTo>
                <a:lnTo>
                  <a:pt x="49" y="287"/>
                </a:lnTo>
                <a:lnTo>
                  <a:pt x="41" y="281"/>
                </a:lnTo>
                <a:lnTo>
                  <a:pt x="39" y="280"/>
                </a:lnTo>
                <a:lnTo>
                  <a:pt x="37" y="275"/>
                </a:lnTo>
                <a:lnTo>
                  <a:pt x="25" y="259"/>
                </a:lnTo>
                <a:lnTo>
                  <a:pt x="10" y="221"/>
                </a:lnTo>
                <a:lnTo>
                  <a:pt x="5" y="195"/>
                </a:lnTo>
                <a:lnTo>
                  <a:pt x="5" y="180"/>
                </a:lnTo>
                <a:lnTo>
                  <a:pt x="0" y="174"/>
                </a:lnTo>
                <a:lnTo>
                  <a:pt x="2" y="161"/>
                </a:lnTo>
                <a:lnTo>
                  <a:pt x="7" y="154"/>
                </a:lnTo>
                <a:lnTo>
                  <a:pt x="25" y="135"/>
                </a:lnTo>
                <a:lnTo>
                  <a:pt x="44" y="136"/>
                </a:lnTo>
                <a:lnTo>
                  <a:pt x="47" y="140"/>
                </a:lnTo>
                <a:lnTo>
                  <a:pt x="71" y="140"/>
                </a:lnTo>
                <a:lnTo>
                  <a:pt x="73" y="135"/>
                </a:lnTo>
                <a:lnTo>
                  <a:pt x="78" y="136"/>
                </a:lnTo>
                <a:lnTo>
                  <a:pt x="84" y="131"/>
                </a:lnTo>
                <a:lnTo>
                  <a:pt x="89" y="133"/>
                </a:lnTo>
                <a:lnTo>
                  <a:pt x="95" y="130"/>
                </a:lnTo>
                <a:lnTo>
                  <a:pt x="93" y="124"/>
                </a:lnTo>
                <a:lnTo>
                  <a:pt x="98" y="112"/>
                </a:lnTo>
                <a:lnTo>
                  <a:pt x="105" y="107"/>
                </a:lnTo>
                <a:lnTo>
                  <a:pt x="101" y="104"/>
                </a:lnTo>
                <a:lnTo>
                  <a:pt x="105" y="100"/>
                </a:lnTo>
                <a:lnTo>
                  <a:pt x="101" y="95"/>
                </a:lnTo>
                <a:lnTo>
                  <a:pt x="111" y="86"/>
                </a:lnTo>
                <a:lnTo>
                  <a:pt x="127" y="85"/>
                </a:lnTo>
                <a:lnTo>
                  <a:pt x="142" y="64"/>
                </a:lnTo>
                <a:lnTo>
                  <a:pt x="160" y="47"/>
                </a:lnTo>
                <a:lnTo>
                  <a:pt x="169" y="45"/>
                </a:lnTo>
                <a:lnTo>
                  <a:pt x="174" y="40"/>
                </a:lnTo>
                <a:lnTo>
                  <a:pt x="182" y="40"/>
                </a:lnTo>
                <a:lnTo>
                  <a:pt x="198" y="55"/>
                </a:lnTo>
                <a:lnTo>
                  <a:pt x="203" y="57"/>
                </a:lnTo>
                <a:lnTo>
                  <a:pt x="208" y="50"/>
                </a:lnTo>
                <a:lnTo>
                  <a:pt x="218" y="40"/>
                </a:lnTo>
                <a:lnTo>
                  <a:pt x="225" y="38"/>
                </a:lnTo>
                <a:lnTo>
                  <a:pt x="231" y="24"/>
                </a:lnTo>
                <a:lnTo>
                  <a:pt x="238" y="22"/>
                </a:lnTo>
                <a:lnTo>
                  <a:pt x="247" y="17"/>
                </a:lnTo>
                <a:lnTo>
                  <a:pt x="255" y="12"/>
                </a:lnTo>
                <a:lnTo>
                  <a:pt x="263" y="12"/>
                </a:lnTo>
                <a:lnTo>
                  <a:pt x="270" y="5"/>
                </a:lnTo>
                <a:lnTo>
                  <a:pt x="280" y="5"/>
                </a:lnTo>
                <a:lnTo>
                  <a:pt x="292" y="5"/>
                </a:lnTo>
                <a:lnTo>
                  <a:pt x="307" y="9"/>
                </a:lnTo>
                <a:lnTo>
                  <a:pt x="317" y="16"/>
                </a:lnTo>
                <a:lnTo>
                  <a:pt x="319" y="21"/>
                </a:lnTo>
                <a:lnTo>
                  <a:pt x="321" y="24"/>
                </a:lnTo>
                <a:lnTo>
                  <a:pt x="322" y="33"/>
                </a:lnTo>
                <a:lnTo>
                  <a:pt x="321" y="36"/>
                </a:lnTo>
                <a:lnTo>
                  <a:pt x="321" y="45"/>
                </a:lnTo>
                <a:lnTo>
                  <a:pt x="319" y="50"/>
                </a:lnTo>
                <a:lnTo>
                  <a:pt x="344" y="69"/>
                </a:lnTo>
                <a:lnTo>
                  <a:pt x="353" y="79"/>
                </a:lnTo>
                <a:lnTo>
                  <a:pt x="363" y="83"/>
                </a:lnTo>
                <a:lnTo>
                  <a:pt x="373" y="88"/>
                </a:lnTo>
                <a:lnTo>
                  <a:pt x="380" y="90"/>
                </a:lnTo>
                <a:lnTo>
                  <a:pt x="390" y="85"/>
                </a:lnTo>
                <a:lnTo>
                  <a:pt x="398" y="69"/>
                </a:lnTo>
                <a:lnTo>
                  <a:pt x="402" y="57"/>
                </a:lnTo>
                <a:lnTo>
                  <a:pt x="405" y="33"/>
                </a:lnTo>
                <a:lnTo>
                  <a:pt x="409" y="22"/>
                </a:lnTo>
                <a:lnTo>
                  <a:pt x="409" y="0"/>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14" name="Freeform 112"/>
          <p:cNvSpPr>
            <a:spLocks/>
          </p:cNvSpPr>
          <p:nvPr/>
        </p:nvSpPr>
        <p:spPr bwMode="auto">
          <a:xfrm>
            <a:off x="7254875" y="3649663"/>
            <a:ext cx="496887" cy="95250"/>
          </a:xfrm>
          <a:custGeom>
            <a:avLst/>
            <a:gdLst>
              <a:gd name="T0" fmla="*/ 2147483647 w 313"/>
              <a:gd name="T1" fmla="*/ 2147483647 h 60"/>
              <a:gd name="T2" fmla="*/ 2147483647 w 313"/>
              <a:gd name="T3" fmla="*/ 2147483647 h 60"/>
              <a:gd name="T4" fmla="*/ 2147483647 w 313"/>
              <a:gd name="T5" fmla="*/ 2147483647 h 60"/>
              <a:gd name="T6" fmla="*/ 2147483647 w 313"/>
              <a:gd name="T7" fmla="*/ 2147483647 h 60"/>
              <a:gd name="T8" fmla="*/ 2147483647 w 313"/>
              <a:gd name="T9" fmla="*/ 2147483647 h 60"/>
              <a:gd name="T10" fmla="*/ 2147483647 w 313"/>
              <a:gd name="T11" fmla="*/ 2147483647 h 60"/>
              <a:gd name="T12" fmla="*/ 2147483647 w 313"/>
              <a:gd name="T13" fmla="*/ 2147483647 h 60"/>
              <a:gd name="T14" fmla="*/ 2147483647 w 313"/>
              <a:gd name="T15" fmla="*/ 2147483647 h 60"/>
              <a:gd name="T16" fmla="*/ 2147483647 w 313"/>
              <a:gd name="T17" fmla="*/ 2147483647 h 60"/>
              <a:gd name="T18" fmla="*/ 2147483647 w 313"/>
              <a:gd name="T19" fmla="*/ 2147483647 h 60"/>
              <a:gd name="T20" fmla="*/ 2147483647 w 313"/>
              <a:gd name="T21" fmla="*/ 2147483647 h 60"/>
              <a:gd name="T22" fmla="*/ 2147483647 w 313"/>
              <a:gd name="T23" fmla="*/ 2147483647 h 60"/>
              <a:gd name="T24" fmla="*/ 2147483647 w 313"/>
              <a:gd name="T25" fmla="*/ 2147483647 h 60"/>
              <a:gd name="T26" fmla="*/ 2147483647 w 313"/>
              <a:gd name="T27" fmla="*/ 2147483647 h 60"/>
              <a:gd name="T28" fmla="*/ 2147483647 w 313"/>
              <a:gd name="T29" fmla="*/ 2147483647 h 60"/>
              <a:gd name="T30" fmla="*/ 2147483647 w 313"/>
              <a:gd name="T31" fmla="*/ 2147483647 h 60"/>
              <a:gd name="T32" fmla="*/ 2147483647 w 313"/>
              <a:gd name="T33" fmla="*/ 2147483647 h 60"/>
              <a:gd name="T34" fmla="*/ 2147483647 w 313"/>
              <a:gd name="T35" fmla="*/ 2147483647 h 60"/>
              <a:gd name="T36" fmla="*/ 2147483647 w 313"/>
              <a:gd name="T37" fmla="*/ 2147483647 h 60"/>
              <a:gd name="T38" fmla="*/ 2147483647 w 313"/>
              <a:gd name="T39" fmla="*/ 2147483647 h 60"/>
              <a:gd name="T40" fmla="*/ 2147483647 w 313"/>
              <a:gd name="T41" fmla="*/ 2147483647 h 60"/>
              <a:gd name="T42" fmla="*/ 2147483647 w 313"/>
              <a:gd name="T43" fmla="*/ 2147483647 h 60"/>
              <a:gd name="T44" fmla="*/ 2147483647 w 313"/>
              <a:gd name="T45" fmla="*/ 2147483647 h 60"/>
              <a:gd name="T46" fmla="*/ 2147483647 w 313"/>
              <a:gd name="T47" fmla="*/ 2147483647 h 60"/>
              <a:gd name="T48" fmla="*/ 2147483647 w 313"/>
              <a:gd name="T49" fmla="*/ 2147483647 h 60"/>
              <a:gd name="T50" fmla="*/ 2147483647 w 313"/>
              <a:gd name="T51" fmla="*/ 2147483647 h 60"/>
              <a:gd name="T52" fmla="*/ 2147483647 w 313"/>
              <a:gd name="T53" fmla="*/ 2147483647 h 60"/>
              <a:gd name="T54" fmla="*/ 2147483647 w 313"/>
              <a:gd name="T55" fmla="*/ 2147483647 h 60"/>
              <a:gd name="T56" fmla="*/ 2147483647 w 313"/>
              <a:gd name="T57" fmla="*/ 2147483647 h 60"/>
              <a:gd name="T58" fmla="*/ 2147483647 w 313"/>
              <a:gd name="T59" fmla="*/ 2147483647 h 60"/>
              <a:gd name="T60" fmla="*/ 2147483647 w 313"/>
              <a:gd name="T61" fmla="*/ 2147483647 h 60"/>
              <a:gd name="T62" fmla="*/ 2147483647 w 313"/>
              <a:gd name="T63" fmla="*/ 2147483647 h 60"/>
              <a:gd name="T64" fmla="*/ 2147483647 w 313"/>
              <a:gd name="T65" fmla="*/ 2147483647 h 60"/>
              <a:gd name="T66" fmla="*/ 2147483647 w 313"/>
              <a:gd name="T67" fmla="*/ 2147483647 h 60"/>
              <a:gd name="T68" fmla="*/ 0 w 313"/>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3"/>
              <a:gd name="T106" fmla="*/ 0 h 60"/>
              <a:gd name="T107" fmla="*/ 313 w 313"/>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3" h="60">
                <a:moveTo>
                  <a:pt x="0" y="0"/>
                </a:moveTo>
                <a:lnTo>
                  <a:pt x="24" y="9"/>
                </a:lnTo>
                <a:lnTo>
                  <a:pt x="44" y="9"/>
                </a:lnTo>
                <a:lnTo>
                  <a:pt x="62" y="9"/>
                </a:lnTo>
                <a:lnTo>
                  <a:pt x="76" y="9"/>
                </a:lnTo>
                <a:lnTo>
                  <a:pt x="86" y="10"/>
                </a:lnTo>
                <a:lnTo>
                  <a:pt x="100" y="16"/>
                </a:lnTo>
                <a:lnTo>
                  <a:pt x="105" y="28"/>
                </a:lnTo>
                <a:lnTo>
                  <a:pt x="111" y="33"/>
                </a:lnTo>
                <a:lnTo>
                  <a:pt x="123" y="31"/>
                </a:lnTo>
                <a:lnTo>
                  <a:pt x="137" y="31"/>
                </a:lnTo>
                <a:lnTo>
                  <a:pt x="152" y="38"/>
                </a:lnTo>
                <a:lnTo>
                  <a:pt x="162" y="42"/>
                </a:lnTo>
                <a:lnTo>
                  <a:pt x="169" y="42"/>
                </a:lnTo>
                <a:lnTo>
                  <a:pt x="170" y="33"/>
                </a:lnTo>
                <a:lnTo>
                  <a:pt x="175" y="28"/>
                </a:lnTo>
                <a:lnTo>
                  <a:pt x="196" y="31"/>
                </a:lnTo>
                <a:lnTo>
                  <a:pt x="212" y="31"/>
                </a:lnTo>
                <a:lnTo>
                  <a:pt x="228" y="31"/>
                </a:lnTo>
                <a:lnTo>
                  <a:pt x="239" y="36"/>
                </a:lnTo>
                <a:lnTo>
                  <a:pt x="246" y="40"/>
                </a:lnTo>
                <a:lnTo>
                  <a:pt x="258" y="38"/>
                </a:lnTo>
                <a:lnTo>
                  <a:pt x="266" y="35"/>
                </a:lnTo>
                <a:lnTo>
                  <a:pt x="272" y="31"/>
                </a:lnTo>
                <a:lnTo>
                  <a:pt x="285" y="31"/>
                </a:lnTo>
                <a:lnTo>
                  <a:pt x="293" y="28"/>
                </a:lnTo>
                <a:lnTo>
                  <a:pt x="305" y="24"/>
                </a:lnTo>
                <a:lnTo>
                  <a:pt x="312" y="24"/>
                </a:lnTo>
                <a:lnTo>
                  <a:pt x="310" y="36"/>
                </a:lnTo>
                <a:lnTo>
                  <a:pt x="307" y="42"/>
                </a:lnTo>
                <a:lnTo>
                  <a:pt x="300" y="47"/>
                </a:lnTo>
                <a:lnTo>
                  <a:pt x="293" y="47"/>
                </a:lnTo>
                <a:lnTo>
                  <a:pt x="292" y="47"/>
                </a:lnTo>
                <a:lnTo>
                  <a:pt x="283" y="49"/>
                </a:lnTo>
                <a:lnTo>
                  <a:pt x="277" y="56"/>
                </a:lnTo>
                <a:lnTo>
                  <a:pt x="270" y="54"/>
                </a:lnTo>
                <a:lnTo>
                  <a:pt x="263" y="50"/>
                </a:lnTo>
                <a:lnTo>
                  <a:pt x="256" y="54"/>
                </a:lnTo>
                <a:lnTo>
                  <a:pt x="250" y="56"/>
                </a:lnTo>
                <a:lnTo>
                  <a:pt x="245" y="56"/>
                </a:lnTo>
                <a:lnTo>
                  <a:pt x="239" y="59"/>
                </a:lnTo>
                <a:lnTo>
                  <a:pt x="226" y="59"/>
                </a:lnTo>
                <a:lnTo>
                  <a:pt x="221" y="54"/>
                </a:lnTo>
                <a:lnTo>
                  <a:pt x="214" y="47"/>
                </a:lnTo>
                <a:lnTo>
                  <a:pt x="206" y="54"/>
                </a:lnTo>
                <a:lnTo>
                  <a:pt x="201" y="59"/>
                </a:lnTo>
                <a:lnTo>
                  <a:pt x="194" y="59"/>
                </a:lnTo>
                <a:lnTo>
                  <a:pt x="182" y="47"/>
                </a:lnTo>
                <a:lnTo>
                  <a:pt x="179" y="49"/>
                </a:lnTo>
                <a:lnTo>
                  <a:pt x="172" y="49"/>
                </a:lnTo>
                <a:lnTo>
                  <a:pt x="167" y="56"/>
                </a:lnTo>
                <a:lnTo>
                  <a:pt x="157" y="54"/>
                </a:lnTo>
                <a:lnTo>
                  <a:pt x="147" y="54"/>
                </a:lnTo>
                <a:lnTo>
                  <a:pt x="142" y="50"/>
                </a:lnTo>
                <a:lnTo>
                  <a:pt x="135" y="47"/>
                </a:lnTo>
                <a:lnTo>
                  <a:pt x="125" y="49"/>
                </a:lnTo>
                <a:lnTo>
                  <a:pt x="115" y="56"/>
                </a:lnTo>
                <a:lnTo>
                  <a:pt x="108" y="54"/>
                </a:lnTo>
                <a:lnTo>
                  <a:pt x="100" y="50"/>
                </a:lnTo>
                <a:lnTo>
                  <a:pt x="88" y="45"/>
                </a:lnTo>
                <a:lnTo>
                  <a:pt x="78" y="45"/>
                </a:lnTo>
                <a:lnTo>
                  <a:pt x="57" y="40"/>
                </a:lnTo>
                <a:lnTo>
                  <a:pt x="44" y="36"/>
                </a:lnTo>
                <a:lnTo>
                  <a:pt x="35" y="35"/>
                </a:lnTo>
                <a:lnTo>
                  <a:pt x="22" y="33"/>
                </a:lnTo>
                <a:lnTo>
                  <a:pt x="13" y="26"/>
                </a:lnTo>
                <a:lnTo>
                  <a:pt x="5" y="24"/>
                </a:lnTo>
                <a:lnTo>
                  <a:pt x="2" y="23"/>
                </a:lnTo>
                <a:lnTo>
                  <a:pt x="0" y="19"/>
                </a:lnTo>
                <a:lnTo>
                  <a:pt x="0" y="0"/>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15" name="Freeform 113"/>
          <p:cNvSpPr>
            <a:spLocks/>
          </p:cNvSpPr>
          <p:nvPr/>
        </p:nvSpPr>
        <p:spPr bwMode="auto">
          <a:xfrm>
            <a:off x="7243762" y="3638550"/>
            <a:ext cx="496888" cy="95250"/>
          </a:xfrm>
          <a:custGeom>
            <a:avLst/>
            <a:gdLst>
              <a:gd name="T0" fmla="*/ 2147483647 w 313"/>
              <a:gd name="T1" fmla="*/ 2147483647 h 60"/>
              <a:gd name="T2" fmla="*/ 2147483647 w 313"/>
              <a:gd name="T3" fmla="*/ 2147483647 h 60"/>
              <a:gd name="T4" fmla="*/ 2147483647 w 313"/>
              <a:gd name="T5" fmla="*/ 2147483647 h 60"/>
              <a:gd name="T6" fmla="*/ 2147483647 w 313"/>
              <a:gd name="T7" fmla="*/ 2147483647 h 60"/>
              <a:gd name="T8" fmla="*/ 2147483647 w 313"/>
              <a:gd name="T9" fmla="*/ 2147483647 h 60"/>
              <a:gd name="T10" fmla="*/ 2147483647 w 313"/>
              <a:gd name="T11" fmla="*/ 2147483647 h 60"/>
              <a:gd name="T12" fmla="*/ 2147483647 w 313"/>
              <a:gd name="T13" fmla="*/ 2147483647 h 60"/>
              <a:gd name="T14" fmla="*/ 2147483647 w 313"/>
              <a:gd name="T15" fmla="*/ 2147483647 h 60"/>
              <a:gd name="T16" fmla="*/ 2147483647 w 313"/>
              <a:gd name="T17" fmla="*/ 2147483647 h 60"/>
              <a:gd name="T18" fmla="*/ 2147483647 w 313"/>
              <a:gd name="T19" fmla="*/ 2147483647 h 60"/>
              <a:gd name="T20" fmla="*/ 2147483647 w 313"/>
              <a:gd name="T21" fmla="*/ 2147483647 h 60"/>
              <a:gd name="T22" fmla="*/ 2147483647 w 313"/>
              <a:gd name="T23" fmla="*/ 2147483647 h 60"/>
              <a:gd name="T24" fmla="*/ 2147483647 w 313"/>
              <a:gd name="T25" fmla="*/ 2147483647 h 60"/>
              <a:gd name="T26" fmla="*/ 2147483647 w 313"/>
              <a:gd name="T27" fmla="*/ 2147483647 h 60"/>
              <a:gd name="T28" fmla="*/ 2147483647 w 313"/>
              <a:gd name="T29" fmla="*/ 2147483647 h 60"/>
              <a:gd name="T30" fmla="*/ 2147483647 w 313"/>
              <a:gd name="T31" fmla="*/ 2147483647 h 60"/>
              <a:gd name="T32" fmla="*/ 2147483647 w 313"/>
              <a:gd name="T33" fmla="*/ 2147483647 h 60"/>
              <a:gd name="T34" fmla="*/ 2147483647 w 313"/>
              <a:gd name="T35" fmla="*/ 2147483647 h 60"/>
              <a:gd name="T36" fmla="*/ 2147483647 w 313"/>
              <a:gd name="T37" fmla="*/ 2147483647 h 60"/>
              <a:gd name="T38" fmla="*/ 2147483647 w 313"/>
              <a:gd name="T39" fmla="*/ 2147483647 h 60"/>
              <a:gd name="T40" fmla="*/ 2147483647 w 313"/>
              <a:gd name="T41" fmla="*/ 2147483647 h 60"/>
              <a:gd name="T42" fmla="*/ 2147483647 w 313"/>
              <a:gd name="T43" fmla="*/ 2147483647 h 60"/>
              <a:gd name="T44" fmla="*/ 2147483647 w 313"/>
              <a:gd name="T45" fmla="*/ 2147483647 h 60"/>
              <a:gd name="T46" fmla="*/ 2147483647 w 313"/>
              <a:gd name="T47" fmla="*/ 2147483647 h 60"/>
              <a:gd name="T48" fmla="*/ 2147483647 w 313"/>
              <a:gd name="T49" fmla="*/ 2147483647 h 60"/>
              <a:gd name="T50" fmla="*/ 2147483647 w 313"/>
              <a:gd name="T51" fmla="*/ 2147483647 h 60"/>
              <a:gd name="T52" fmla="*/ 2147483647 w 313"/>
              <a:gd name="T53" fmla="*/ 2147483647 h 60"/>
              <a:gd name="T54" fmla="*/ 2147483647 w 313"/>
              <a:gd name="T55" fmla="*/ 2147483647 h 60"/>
              <a:gd name="T56" fmla="*/ 2147483647 w 313"/>
              <a:gd name="T57" fmla="*/ 2147483647 h 60"/>
              <a:gd name="T58" fmla="*/ 2147483647 w 313"/>
              <a:gd name="T59" fmla="*/ 2147483647 h 60"/>
              <a:gd name="T60" fmla="*/ 2147483647 w 313"/>
              <a:gd name="T61" fmla="*/ 2147483647 h 60"/>
              <a:gd name="T62" fmla="*/ 2147483647 w 313"/>
              <a:gd name="T63" fmla="*/ 2147483647 h 60"/>
              <a:gd name="T64" fmla="*/ 2147483647 w 313"/>
              <a:gd name="T65" fmla="*/ 2147483647 h 60"/>
              <a:gd name="T66" fmla="*/ 2147483647 w 313"/>
              <a:gd name="T67" fmla="*/ 2147483647 h 60"/>
              <a:gd name="T68" fmla="*/ 0 w 313"/>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3"/>
              <a:gd name="T106" fmla="*/ 0 h 60"/>
              <a:gd name="T107" fmla="*/ 313 w 313"/>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3" h="60">
                <a:moveTo>
                  <a:pt x="0" y="0"/>
                </a:moveTo>
                <a:lnTo>
                  <a:pt x="24" y="9"/>
                </a:lnTo>
                <a:lnTo>
                  <a:pt x="44" y="9"/>
                </a:lnTo>
                <a:lnTo>
                  <a:pt x="62" y="9"/>
                </a:lnTo>
                <a:lnTo>
                  <a:pt x="76" y="9"/>
                </a:lnTo>
                <a:lnTo>
                  <a:pt x="86" y="10"/>
                </a:lnTo>
                <a:lnTo>
                  <a:pt x="100" y="16"/>
                </a:lnTo>
                <a:lnTo>
                  <a:pt x="106" y="28"/>
                </a:lnTo>
                <a:lnTo>
                  <a:pt x="111" y="33"/>
                </a:lnTo>
                <a:lnTo>
                  <a:pt x="123" y="31"/>
                </a:lnTo>
                <a:lnTo>
                  <a:pt x="137" y="31"/>
                </a:lnTo>
                <a:lnTo>
                  <a:pt x="152" y="38"/>
                </a:lnTo>
                <a:lnTo>
                  <a:pt x="162" y="42"/>
                </a:lnTo>
                <a:lnTo>
                  <a:pt x="169" y="42"/>
                </a:lnTo>
                <a:lnTo>
                  <a:pt x="170" y="33"/>
                </a:lnTo>
                <a:lnTo>
                  <a:pt x="175" y="28"/>
                </a:lnTo>
                <a:lnTo>
                  <a:pt x="196" y="31"/>
                </a:lnTo>
                <a:lnTo>
                  <a:pt x="212" y="31"/>
                </a:lnTo>
                <a:lnTo>
                  <a:pt x="228" y="31"/>
                </a:lnTo>
                <a:lnTo>
                  <a:pt x="239" y="36"/>
                </a:lnTo>
                <a:lnTo>
                  <a:pt x="246" y="40"/>
                </a:lnTo>
                <a:lnTo>
                  <a:pt x="258" y="38"/>
                </a:lnTo>
                <a:lnTo>
                  <a:pt x="266" y="35"/>
                </a:lnTo>
                <a:lnTo>
                  <a:pt x="272" y="31"/>
                </a:lnTo>
                <a:lnTo>
                  <a:pt x="285" y="31"/>
                </a:lnTo>
                <a:lnTo>
                  <a:pt x="293" y="28"/>
                </a:lnTo>
                <a:lnTo>
                  <a:pt x="305" y="24"/>
                </a:lnTo>
                <a:lnTo>
                  <a:pt x="312" y="24"/>
                </a:lnTo>
                <a:lnTo>
                  <a:pt x="310" y="36"/>
                </a:lnTo>
                <a:lnTo>
                  <a:pt x="307" y="42"/>
                </a:lnTo>
                <a:lnTo>
                  <a:pt x="300" y="47"/>
                </a:lnTo>
                <a:lnTo>
                  <a:pt x="293" y="47"/>
                </a:lnTo>
                <a:lnTo>
                  <a:pt x="292" y="47"/>
                </a:lnTo>
                <a:lnTo>
                  <a:pt x="283" y="49"/>
                </a:lnTo>
                <a:lnTo>
                  <a:pt x="277" y="56"/>
                </a:lnTo>
                <a:lnTo>
                  <a:pt x="270" y="54"/>
                </a:lnTo>
                <a:lnTo>
                  <a:pt x="263" y="50"/>
                </a:lnTo>
                <a:lnTo>
                  <a:pt x="256" y="54"/>
                </a:lnTo>
                <a:lnTo>
                  <a:pt x="250" y="56"/>
                </a:lnTo>
                <a:lnTo>
                  <a:pt x="245" y="56"/>
                </a:lnTo>
                <a:lnTo>
                  <a:pt x="239" y="59"/>
                </a:lnTo>
                <a:lnTo>
                  <a:pt x="226" y="59"/>
                </a:lnTo>
                <a:lnTo>
                  <a:pt x="221" y="54"/>
                </a:lnTo>
                <a:lnTo>
                  <a:pt x="214" y="47"/>
                </a:lnTo>
                <a:lnTo>
                  <a:pt x="206" y="54"/>
                </a:lnTo>
                <a:lnTo>
                  <a:pt x="201" y="59"/>
                </a:lnTo>
                <a:lnTo>
                  <a:pt x="194" y="59"/>
                </a:lnTo>
                <a:lnTo>
                  <a:pt x="182" y="47"/>
                </a:lnTo>
                <a:lnTo>
                  <a:pt x="179" y="49"/>
                </a:lnTo>
                <a:lnTo>
                  <a:pt x="172" y="49"/>
                </a:lnTo>
                <a:lnTo>
                  <a:pt x="167" y="56"/>
                </a:lnTo>
                <a:lnTo>
                  <a:pt x="157" y="54"/>
                </a:lnTo>
                <a:lnTo>
                  <a:pt x="147" y="54"/>
                </a:lnTo>
                <a:lnTo>
                  <a:pt x="142" y="50"/>
                </a:lnTo>
                <a:lnTo>
                  <a:pt x="135" y="47"/>
                </a:lnTo>
                <a:lnTo>
                  <a:pt x="125" y="49"/>
                </a:lnTo>
                <a:lnTo>
                  <a:pt x="115" y="56"/>
                </a:lnTo>
                <a:lnTo>
                  <a:pt x="108" y="54"/>
                </a:lnTo>
                <a:lnTo>
                  <a:pt x="100" y="50"/>
                </a:lnTo>
                <a:lnTo>
                  <a:pt x="88" y="45"/>
                </a:lnTo>
                <a:lnTo>
                  <a:pt x="78" y="45"/>
                </a:lnTo>
                <a:lnTo>
                  <a:pt x="57" y="40"/>
                </a:lnTo>
                <a:lnTo>
                  <a:pt x="44" y="36"/>
                </a:lnTo>
                <a:lnTo>
                  <a:pt x="35" y="35"/>
                </a:lnTo>
                <a:lnTo>
                  <a:pt x="22" y="33"/>
                </a:lnTo>
                <a:lnTo>
                  <a:pt x="13" y="26"/>
                </a:lnTo>
                <a:lnTo>
                  <a:pt x="5" y="24"/>
                </a:lnTo>
                <a:lnTo>
                  <a:pt x="2" y="23"/>
                </a:lnTo>
                <a:lnTo>
                  <a:pt x="0" y="19"/>
                </a:lnTo>
                <a:lnTo>
                  <a:pt x="0" y="0"/>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16" name="Freeform 114"/>
          <p:cNvSpPr>
            <a:spLocks/>
          </p:cNvSpPr>
          <p:nvPr/>
        </p:nvSpPr>
        <p:spPr bwMode="auto">
          <a:xfrm>
            <a:off x="7524750" y="3465513"/>
            <a:ext cx="227012" cy="180975"/>
          </a:xfrm>
          <a:custGeom>
            <a:avLst/>
            <a:gdLst>
              <a:gd name="T0" fmla="*/ 2147483647 w 143"/>
              <a:gd name="T1" fmla="*/ 2147483647 h 114"/>
              <a:gd name="T2" fmla="*/ 2147483647 w 143"/>
              <a:gd name="T3" fmla="*/ 0 h 114"/>
              <a:gd name="T4" fmla="*/ 2147483647 w 143"/>
              <a:gd name="T5" fmla="*/ 2147483647 h 114"/>
              <a:gd name="T6" fmla="*/ 2147483647 w 143"/>
              <a:gd name="T7" fmla="*/ 2147483647 h 114"/>
              <a:gd name="T8" fmla="*/ 2147483647 w 143"/>
              <a:gd name="T9" fmla="*/ 2147483647 h 114"/>
              <a:gd name="T10" fmla="*/ 2147483647 w 143"/>
              <a:gd name="T11" fmla="*/ 2147483647 h 114"/>
              <a:gd name="T12" fmla="*/ 2147483647 w 143"/>
              <a:gd name="T13" fmla="*/ 2147483647 h 114"/>
              <a:gd name="T14" fmla="*/ 2147483647 w 143"/>
              <a:gd name="T15" fmla="*/ 2147483647 h 114"/>
              <a:gd name="T16" fmla="*/ 2147483647 w 143"/>
              <a:gd name="T17" fmla="*/ 2147483647 h 114"/>
              <a:gd name="T18" fmla="*/ 2147483647 w 143"/>
              <a:gd name="T19" fmla="*/ 2147483647 h 114"/>
              <a:gd name="T20" fmla="*/ 2147483647 w 143"/>
              <a:gd name="T21" fmla="*/ 2147483647 h 114"/>
              <a:gd name="T22" fmla="*/ 2147483647 w 143"/>
              <a:gd name="T23" fmla="*/ 2147483647 h 114"/>
              <a:gd name="T24" fmla="*/ 2147483647 w 143"/>
              <a:gd name="T25" fmla="*/ 2147483647 h 114"/>
              <a:gd name="T26" fmla="*/ 2147483647 w 143"/>
              <a:gd name="T27" fmla="*/ 2147483647 h 114"/>
              <a:gd name="T28" fmla="*/ 2147483647 w 143"/>
              <a:gd name="T29" fmla="*/ 2147483647 h 114"/>
              <a:gd name="T30" fmla="*/ 2147483647 w 143"/>
              <a:gd name="T31" fmla="*/ 2147483647 h 114"/>
              <a:gd name="T32" fmla="*/ 2147483647 w 143"/>
              <a:gd name="T33" fmla="*/ 2147483647 h 114"/>
              <a:gd name="T34" fmla="*/ 2147483647 w 143"/>
              <a:gd name="T35" fmla="*/ 2147483647 h 114"/>
              <a:gd name="T36" fmla="*/ 2147483647 w 143"/>
              <a:gd name="T37" fmla="*/ 2147483647 h 114"/>
              <a:gd name="T38" fmla="*/ 2147483647 w 143"/>
              <a:gd name="T39" fmla="*/ 2147483647 h 114"/>
              <a:gd name="T40" fmla="*/ 2147483647 w 143"/>
              <a:gd name="T41" fmla="*/ 2147483647 h 114"/>
              <a:gd name="T42" fmla="*/ 2147483647 w 143"/>
              <a:gd name="T43" fmla="*/ 2147483647 h 114"/>
              <a:gd name="T44" fmla="*/ 2147483647 w 143"/>
              <a:gd name="T45" fmla="*/ 2147483647 h 114"/>
              <a:gd name="T46" fmla="*/ 2147483647 w 143"/>
              <a:gd name="T47" fmla="*/ 2147483647 h 114"/>
              <a:gd name="T48" fmla="*/ 2147483647 w 143"/>
              <a:gd name="T49" fmla="*/ 2147483647 h 114"/>
              <a:gd name="T50" fmla="*/ 2147483647 w 143"/>
              <a:gd name="T51" fmla="*/ 2147483647 h 114"/>
              <a:gd name="T52" fmla="*/ 2147483647 w 143"/>
              <a:gd name="T53" fmla="*/ 2147483647 h 114"/>
              <a:gd name="T54" fmla="*/ 2147483647 w 143"/>
              <a:gd name="T55" fmla="*/ 2147483647 h 114"/>
              <a:gd name="T56" fmla="*/ 2147483647 w 143"/>
              <a:gd name="T57" fmla="*/ 2147483647 h 114"/>
              <a:gd name="T58" fmla="*/ 2147483647 w 143"/>
              <a:gd name="T59" fmla="*/ 2147483647 h 114"/>
              <a:gd name="T60" fmla="*/ 2147483647 w 143"/>
              <a:gd name="T61" fmla="*/ 2147483647 h 114"/>
              <a:gd name="T62" fmla="*/ 2147483647 w 143"/>
              <a:gd name="T63" fmla="*/ 2147483647 h 114"/>
              <a:gd name="T64" fmla="*/ 2147483647 w 143"/>
              <a:gd name="T65" fmla="*/ 2147483647 h 114"/>
              <a:gd name="T66" fmla="*/ 2147483647 w 143"/>
              <a:gd name="T67" fmla="*/ 2147483647 h 114"/>
              <a:gd name="T68" fmla="*/ 2147483647 w 143"/>
              <a:gd name="T69" fmla="*/ 2147483647 h 114"/>
              <a:gd name="T70" fmla="*/ 2147483647 w 143"/>
              <a:gd name="T71" fmla="*/ 2147483647 h 114"/>
              <a:gd name="T72" fmla="*/ 2147483647 w 143"/>
              <a:gd name="T73" fmla="*/ 2147483647 h 114"/>
              <a:gd name="T74" fmla="*/ 2147483647 w 143"/>
              <a:gd name="T75" fmla="*/ 2147483647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114"/>
              <a:gd name="T116" fmla="*/ 143 w 143"/>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114">
                <a:moveTo>
                  <a:pt x="35" y="0"/>
                </a:moveTo>
                <a:lnTo>
                  <a:pt x="69" y="2"/>
                </a:lnTo>
                <a:lnTo>
                  <a:pt x="101" y="2"/>
                </a:lnTo>
                <a:lnTo>
                  <a:pt x="118" y="0"/>
                </a:lnTo>
                <a:lnTo>
                  <a:pt x="142" y="10"/>
                </a:lnTo>
                <a:lnTo>
                  <a:pt x="127" y="14"/>
                </a:lnTo>
                <a:lnTo>
                  <a:pt x="118" y="19"/>
                </a:lnTo>
                <a:lnTo>
                  <a:pt x="113" y="23"/>
                </a:lnTo>
                <a:lnTo>
                  <a:pt x="110" y="26"/>
                </a:lnTo>
                <a:lnTo>
                  <a:pt x="110" y="30"/>
                </a:lnTo>
                <a:lnTo>
                  <a:pt x="110" y="35"/>
                </a:lnTo>
                <a:lnTo>
                  <a:pt x="100" y="38"/>
                </a:lnTo>
                <a:lnTo>
                  <a:pt x="91" y="38"/>
                </a:lnTo>
                <a:lnTo>
                  <a:pt x="88" y="40"/>
                </a:lnTo>
                <a:lnTo>
                  <a:pt x="79" y="40"/>
                </a:lnTo>
                <a:lnTo>
                  <a:pt x="76" y="35"/>
                </a:lnTo>
                <a:lnTo>
                  <a:pt x="69" y="28"/>
                </a:lnTo>
                <a:lnTo>
                  <a:pt x="63" y="23"/>
                </a:lnTo>
                <a:lnTo>
                  <a:pt x="49" y="23"/>
                </a:lnTo>
                <a:lnTo>
                  <a:pt x="46" y="23"/>
                </a:lnTo>
                <a:lnTo>
                  <a:pt x="42" y="31"/>
                </a:lnTo>
                <a:lnTo>
                  <a:pt x="44" y="40"/>
                </a:lnTo>
                <a:lnTo>
                  <a:pt x="44" y="45"/>
                </a:lnTo>
                <a:lnTo>
                  <a:pt x="46" y="50"/>
                </a:lnTo>
                <a:lnTo>
                  <a:pt x="52" y="49"/>
                </a:lnTo>
                <a:lnTo>
                  <a:pt x="63" y="43"/>
                </a:lnTo>
                <a:lnTo>
                  <a:pt x="69" y="43"/>
                </a:lnTo>
                <a:lnTo>
                  <a:pt x="74" y="47"/>
                </a:lnTo>
                <a:lnTo>
                  <a:pt x="74" y="50"/>
                </a:lnTo>
                <a:lnTo>
                  <a:pt x="71" y="57"/>
                </a:lnTo>
                <a:lnTo>
                  <a:pt x="69" y="61"/>
                </a:lnTo>
                <a:lnTo>
                  <a:pt x="69" y="64"/>
                </a:lnTo>
                <a:lnTo>
                  <a:pt x="68" y="70"/>
                </a:lnTo>
                <a:lnTo>
                  <a:pt x="71" y="75"/>
                </a:lnTo>
                <a:lnTo>
                  <a:pt x="78" y="82"/>
                </a:lnTo>
                <a:lnTo>
                  <a:pt x="79" y="80"/>
                </a:lnTo>
                <a:lnTo>
                  <a:pt x="79" y="87"/>
                </a:lnTo>
                <a:lnTo>
                  <a:pt x="76" y="92"/>
                </a:lnTo>
                <a:lnTo>
                  <a:pt x="73" y="97"/>
                </a:lnTo>
                <a:lnTo>
                  <a:pt x="71" y="106"/>
                </a:lnTo>
                <a:lnTo>
                  <a:pt x="64" y="110"/>
                </a:lnTo>
                <a:lnTo>
                  <a:pt x="59" y="110"/>
                </a:lnTo>
                <a:lnTo>
                  <a:pt x="54" y="110"/>
                </a:lnTo>
                <a:lnTo>
                  <a:pt x="54" y="103"/>
                </a:lnTo>
                <a:lnTo>
                  <a:pt x="52" y="90"/>
                </a:lnTo>
                <a:lnTo>
                  <a:pt x="47" y="87"/>
                </a:lnTo>
                <a:lnTo>
                  <a:pt x="46" y="82"/>
                </a:lnTo>
                <a:lnTo>
                  <a:pt x="47" y="71"/>
                </a:lnTo>
                <a:lnTo>
                  <a:pt x="42" y="68"/>
                </a:lnTo>
                <a:lnTo>
                  <a:pt x="30" y="71"/>
                </a:lnTo>
                <a:lnTo>
                  <a:pt x="25" y="68"/>
                </a:lnTo>
                <a:lnTo>
                  <a:pt x="20" y="73"/>
                </a:lnTo>
                <a:lnTo>
                  <a:pt x="25" y="76"/>
                </a:lnTo>
                <a:lnTo>
                  <a:pt x="34" y="80"/>
                </a:lnTo>
                <a:lnTo>
                  <a:pt x="35" y="83"/>
                </a:lnTo>
                <a:lnTo>
                  <a:pt x="41" y="90"/>
                </a:lnTo>
                <a:lnTo>
                  <a:pt x="41" y="96"/>
                </a:lnTo>
                <a:lnTo>
                  <a:pt x="35" y="104"/>
                </a:lnTo>
                <a:lnTo>
                  <a:pt x="29" y="111"/>
                </a:lnTo>
                <a:lnTo>
                  <a:pt x="25" y="113"/>
                </a:lnTo>
                <a:lnTo>
                  <a:pt x="25" y="108"/>
                </a:lnTo>
                <a:lnTo>
                  <a:pt x="25" y="103"/>
                </a:lnTo>
                <a:lnTo>
                  <a:pt x="27" y="96"/>
                </a:lnTo>
                <a:lnTo>
                  <a:pt x="19" y="90"/>
                </a:lnTo>
                <a:lnTo>
                  <a:pt x="10" y="85"/>
                </a:lnTo>
                <a:lnTo>
                  <a:pt x="8" y="80"/>
                </a:lnTo>
                <a:lnTo>
                  <a:pt x="0" y="76"/>
                </a:lnTo>
                <a:lnTo>
                  <a:pt x="2" y="68"/>
                </a:lnTo>
                <a:lnTo>
                  <a:pt x="8" y="63"/>
                </a:lnTo>
                <a:lnTo>
                  <a:pt x="14" y="54"/>
                </a:lnTo>
                <a:lnTo>
                  <a:pt x="19" y="45"/>
                </a:lnTo>
                <a:lnTo>
                  <a:pt x="20" y="37"/>
                </a:lnTo>
                <a:lnTo>
                  <a:pt x="19" y="28"/>
                </a:lnTo>
                <a:lnTo>
                  <a:pt x="22" y="24"/>
                </a:lnTo>
                <a:lnTo>
                  <a:pt x="25" y="21"/>
                </a:lnTo>
                <a:lnTo>
                  <a:pt x="20" y="14"/>
                </a:lnTo>
                <a:lnTo>
                  <a:pt x="35" y="0"/>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17" name="Freeform 115"/>
          <p:cNvSpPr>
            <a:spLocks/>
          </p:cNvSpPr>
          <p:nvPr/>
        </p:nvSpPr>
        <p:spPr bwMode="auto">
          <a:xfrm>
            <a:off x="7513637" y="3454400"/>
            <a:ext cx="227013" cy="180975"/>
          </a:xfrm>
          <a:custGeom>
            <a:avLst/>
            <a:gdLst>
              <a:gd name="T0" fmla="*/ 2147483647 w 143"/>
              <a:gd name="T1" fmla="*/ 2147483647 h 114"/>
              <a:gd name="T2" fmla="*/ 2147483647 w 143"/>
              <a:gd name="T3" fmla="*/ 0 h 114"/>
              <a:gd name="T4" fmla="*/ 2147483647 w 143"/>
              <a:gd name="T5" fmla="*/ 2147483647 h 114"/>
              <a:gd name="T6" fmla="*/ 2147483647 w 143"/>
              <a:gd name="T7" fmla="*/ 2147483647 h 114"/>
              <a:gd name="T8" fmla="*/ 2147483647 w 143"/>
              <a:gd name="T9" fmla="*/ 2147483647 h 114"/>
              <a:gd name="T10" fmla="*/ 2147483647 w 143"/>
              <a:gd name="T11" fmla="*/ 2147483647 h 114"/>
              <a:gd name="T12" fmla="*/ 2147483647 w 143"/>
              <a:gd name="T13" fmla="*/ 2147483647 h 114"/>
              <a:gd name="T14" fmla="*/ 2147483647 w 143"/>
              <a:gd name="T15" fmla="*/ 2147483647 h 114"/>
              <a:gd name="T16" fmla="*/ 2147483647 w 143"/>
              <a:gd name="T17" fmla="*/ 2147483647 h 114"/>
              <a:gd name="T18" fmla="*/ 2147483647 w 143"/>
              <a:gd name="T19" fmla="*/ 2147483647 h 114"/>
              <a:gd name="T20" fmla="*/ 2147483647 w 143"/>
              <a:gd name="T21" fmla="*/ 2147483647 h 114"/>
              <a:gd name="T22" fmla="*/ 2147483647 w 143"/>
              <a:gd name="T23" fmla="*/ 2147483647 h 114"/>
              <a:gd name="T24" fmla="*/ 2147483647 w 143"/>
              <a:gd name="T25" fmla="*/ 2147483647 h 114"/>
              <a:gd name="T26" fmla="*/ 2147483647 w 143"/>
              <a:gd name="T27" fmla="*/ 2147483647 h 114"/>
              <a:gd name="T28" fmla="*/ 2147483647 w 143"/>
              <a:gd name="T29" fmla="*/ 2147483647 h 114"/>
              <a:gd name="T30" fmla="*/ 2147483647 w 143"/>
              <a:gd name="T31" fmla="*/ 2147483647 h 114"/>
              <a:gd name="T32" fmla="*/ 2147483647 w 143"/>
              <a:gd name="T33" fmla="*/ 2147483647 h 114"/>
              <a:gd name="T34" fmla="*/ 2147483647 w 143"/>
              <a:gd name="T35" fmla="*/ 2147483647 h 114"/>
              <a:gd name="T36" fmla="*/ 2147483647 w 143"/>
              <a:gd name="T37" fmla="*/ 2147483647 h 114"/>
              <a:gd name="T38" fmla="*/ 2147483647 w 143"/>
              <a:gd name="T39" fmla="*/ 2147483647 h 114"/>
              <a:gd name="T40" fmla="*/ 2147483647 w 143"/>
              <a:gd name="T41" fmla="*/ 2147483647 h 114"/>
              <a:gd name="T42" fmla="*/ 2147483647 w 143"/>
              <a:gd name="T43" fmla="*/ 2147483647 h 114"/>
              <a:gd name="T44" fmla="*/ 2147483647 w 143"/>
              <a:gd name="T45" fmla="*/ 2147483647 h 114"/>
              <a:gd name="T46" fmla="*/ 2147483647 w 143"/>
              <a:gd name="T47" fmla="*/ 2147483647 h 114"/>
              <a:gd name="T48" fmla="*/ 2147483647 w 143"/>
              <a:gd name="T49" fmla="*/ 2147483647 h 114"/>
              <a:gd name="T50" fmla="*/ 2147483647 w 143"/>
              <a:gd name="T51" fmla="*/ 2147483647 h 114"/>
              <a:gd name="T52" fmla="*/ 2147483647 w 143"/>
              <a:gd name="T53" fmla="*/ 2147483647 h 114"/>
              <a:gd name="T54" fmla="*/ 2147483647 w 143"/>
              <a:gd name="T55" fmla="*/ 2147483647 h 114"/>
              <a:gd name="T56" fmla="*/ 2147483647 w 143"/>
              <a:gd name="T57" fmla="*/ 2147483647 h 114"/>
              <a:gd name="T58" fmla="*/ 2147483647 w 143"/>
              <a:gd name="T59" fmla="*/ 2147483647 h 114"/>
              <a:gd name="T60" fmla="*/ 2147483647 w 143"/>
              <a:gd name="T61" fmla="*/ 2147483647 h 114"/>
              <a:gd name="T62" fmla="*/ 2147483647 w 143"/>
              <a:gd name="T63" fmla="*/ 2147483647 h 114"/>
              <a:gd name="T64" fmla="*/ 2147483647 w 143"/>
              <a:gd name="T65" fmla="*/ 2147483647 h 114"/>
              <a:gd name="T66" fmla="*/ 2147483647 w 143"/>
              <a:gd name="T67" fmla="*/ 2147483647 h 114"/>
              <a:gd name="T68" fmla="*/ 2147483647 w 143"/>
              <a:gd name="T69" fmla="*/ 2147483647 h 114"/>
              <a:gd name="T70" fmla="*/ 2147483647 w 143"/>
              <a:gd name="T71" fmla="*/ 2147483647 h 114"/>
              <a:gd name="T72" fmla="*/ 2147483647 w 143"/>
              <a:gd name="T73" fmla="*/ 2147483647 h 114"/>
              <a:gd name="T74" fmla="*/ 2147483647 w 143"/>
              <a:gd name="T75" fmla="*/ 2147483647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114"/>
              <a:gd name="T116" fmla="*/ 143 w 143"/>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114">
                <a:moveTo>
                  <a:pt x="35" y="0"/>
                </a:moveTo>
                <a:lnTo>
                  <a:pt x="69" y="2"/>
                </a:lnTo>
                <a:lnTo>
                  <a:pt x="101" y="2"/>
                </a:lnTo>
                <a:lnTo>
                  <a:pt x="118" y="0"/>
                </a:lnTo>
                <a:lnTo>
                  <a:pt x="142" y="10"/>
                </a:lnTo>
                <a:lnTo>
                  <a:pt x="127" y="14"/>
                </a:lnTo>
                <a:lnTo>
                  <a:pt x="118" y="19"/>
                </a:lnTo>
                <a:lnTo>
                  <a:pt x="113" y="23"/>
                </a:lnTo>
                <a:lnTo>
                  <a:pt x="110" y="26"/>
                </a:lnTo>
                <a:lnTo>
                  <a:pt x="110" y="30"/>
                </a:lnTo>
                <a:lnTo>
                  <a:pt x="110" y="35"/>
                </a:lnTo>
                <a:lnTo>
                  <a:pt x="100" y="38"/>
                </a:lnTo>
                <a:lnTo>
                  <a:pt x="91" y="38"/>
                </a:lnTo>
                <a:lnTo>
                  <a:pt x="88" y="40"/>
                </a:lnTo>
                <a:lnTo>
                  <a:pt x="79" y="40"/>
                </a:lnTo>
                <a:lnTo>
                  <a:pt x="76" y="35"/>
                </a:lnTo>
                <a:lnTo>
                  <a:pt x="69" y="28"/>
                </a:lnTo>
                <a:lnTo>
                  <a:pt x="63" y="23"/>
                </a:lnTo>
                <a:lnTo>
                  <a:pt x="49" y="23"/>
                </a:lnTo>
                <a:lnTo>
                  <a:pt x="46" y="23"/>
                </a:lnTo>
                <a:lnTo>
                  <a:pt x="42" y="31"/>
                </a:lnTo>
                <a:lnTo>
                  <a:pt x="44" y="40"/>
                </a:lnTo>
                <a:lnTo>
                  <a:pt x="44" y="45"/>
                </a:lnTo>
                <a:lnTo>
                  <a:pt x="46" y="50"/>
                </a:lnTo>
                <a:lnTo>
                  <a:pt x="52" y="49"/>
                </a:lnTo>
                <a:lnTo>
                  <a:pt x="63" y="43"/>
                </a:lnTo>
                <a:lnTo>
                  <a:pt x="69" y="43"/>
                </a:lnTo>
                <a:lnTo>
                  <a:pt x="74" y="47"/>
                </a:lnTo>
                <a:lnTo>
                  <a:pt x="74" y="50"/>
                </a:lnTo>
                <a:lnTo>
                  <a:pt x="71" y="57"/>
                </a:lnTo>
                <a:lnTo>
                  <a:pt x="69" y="61"/>
                </a:lnTo>
                <a:lnTo>
                  <a:pt x="69" y="64"/>
                </a:lnTo>
                <a:lnTo>
                  <a:pt x="68" y="70"/>
                </a:lnTo>
                <a:lnTo>
                  <a:pt x="71" y="75"/>
                </a:lnTo>
                <a:lnTo>
                  <a:pt x="78" y="82"/>
                </a:lnTo>
                <a:lnTo>
                  <a:pt x="79" y="80"/>
                </a:lnTo>
                <a:lnTo>
                  <a:pt x="79" y="87"/>
                </a:lnTo>
                <a:lnTo>
                  <a:pt x="76" y="92"/>
                </a:lnTo>
                <a:lnTo>
                  <a:pt x="73" y="97"/>
                </a:lnTo>
                <a:lnTo>
                  <a:pt x="71" y="106"/>
                </a:lnTo>
                <a:lnTo>
                  <a:pt x="64" y="110"/>
                </a:lnTo>
                <a:lnTo>
                  <a:pt x="59" y="110"/>
                </a:lnTo>
                <a:lnTo>
                  <a:pt x="54" y="110"/>
                </a:lnTo>
                <a:lnTo>
                  <a:pt x="54" y="103"/>
                </a:lnTo>
                <a:lnTo>
                  <a:pt x="52" y="90"/>
                </a:lnTo>
                <a:lnTo>
                  <a:pt x="47" y="87"/>
                </a:lnTo>
                <a:lnTo>
                  <a:pt x="46" y="82"/>
                </a:lnTo>
                <a:lnTo>
                  <a:pt x="47" y="71"/>
                </a:lnTo>
                <a:lnTo>
                  <a:pt x="42" y="68"/>
                </a:lnTo>
                <a:lnTo>
                  <a:pt x="30" y="71"/>
                </a:lnTo>
                <a:lnTo>
                  <a:pt x="25" y="68"/>
                </a:lnTo>
                <a:lnTo>
                  <a:pt x="20" y="73"/>
                </a:lnTo>
                <a:lnTo>
                  <a:pt x="25" y="76"/>
                </a:lnTo>
                <a:lnTo>
                  <a:pt x="34" y="80"/>
                </a:lnTo>
                <a:lnTo>
                  <a:pt x="35" y="83"/>
                </a:lnTo>
                <a:lnTo>
                  <a:pt x="41" y="90"/>
                </a:lnTo>
                <a:lnTo>
                  <a:pt x="41" y="96"/>
                </a:lnTo>
                <a:lnTo>
                  <a:pt x="35" y="104"/>
                </a:lnTo>
                <a:lnTo>
                  <a:pt x="29" y="111"/>
                </a:lnTo>
                <a:lnTo>
                  <a:pt x="25" y="113"/>
                </a:lnTo>
                <a:lnTo>
                  <a:pt x="25" y="108"/>
                </a:lnTo>
                <a:lnTo>
                  <a:pt x="25" y="103"/>
                </a:lnTo>
                <a:lnTo>
                  <a:pt x="27" y="96"/>
                </a:lnTo>
                <a:lnTo>
                  <a:pt x="19" y="90"/>
                </a:lnTo>
                <a:lnTo>
                  <a:pt x="10" y="85"/>
                </a:lnTo>
                <a:lnTo>
                  <a:pt x="8" y="80"/>
                </a:lnTo>
                <a:lnTo>
                  <a:pt x="0" y="76"/>
                </a:lnTo>
                <a:lnTo>
                  <a:pt x="2" y="68"/>
                </a:lnTo>
                <a:lnTo>
                  <a:pt x="8" y="63"/>
                </a:lnTo>
                <a:lnTo>
                  <a:pt x="14" y="54"/>
                </a:lnTo>
                <a:lnTo>
                  <a:pt x="19" y="45"/>
                </a:lnTo>
                <a:lnTo>
                  <a:pt x="20" y="37"/>
                </a:lnTo>
                <a:lnTo>
                  <a:pt x="19" y="28"/>
                </a:lnTo>
                <a:lnTo>
                  <a:pt x="22" y="24"/>
                </a:lnTo>
                <a:lnTo>
                  <a:pt x="25" y="21"/>
                </a:lnTo>
                <a:lnTo>
                  <a:pt x="20" y="14"/>
                </a:lnTo>
                <a:lnTo>
                  <a:pt x="35" y="0"/>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18" name="Freeform 116"/>
          <p:cNvSpPr>
            <a:spLocks/>
          </p:cNvSpPr>
          <p:nvPr/>
        </p:nvSpPr>
        <p:spPr bwMode="auto">
          <a:xfrm>
            <a:off x="7289800" y="3386138"/>
            <a:ext cx="247650" cy="249237"/>
          </a:xfrm>
          <a:custGeom>
            <a:avLst/>
            <a:gdLst>
              <a:gd name="T0" fmla="*/ 0 w 156"/>
              <a:gd name="T1" fmla="*/ 2147483647 h 157"/>
              <a:gd name="T2" fmla="*/ 2147483647 w 156"/>
              <a:gd name="T3" fmla="*/ 2147483647 h 157"/>
              <a:gd name="T4" fmla="*/ 2147483647 w 156"/>
              <a:gd name="T5" fmla="*/ 2147483647 h 157"/>
              <a:gd name="T6" fmla="*/ 2147483647 w 156"/>
              <a:gd name="T7" fmla="*/ 2147483647 h 157"/>
              <a:gd name="T8" fmla="*/ 2147483647 w 156"/>
              <a:gd name="T9" fmla="*/ 0 h 157"/>
              <a:gd name="T10" fmla="*/ 2147483647 w 156"/>
              <a:gd name="T11" fmla="*/ 2147483647 h 157"/>
              <a:gd name="T12" fmla="*/ 2147483647 w 156"/>
              <a:gd name="T13" fmla="*/ 2147483647 h 157"/>
              <a:gd name="T14" fmla="*/ 2147483647 w 156"/>
              <a:gd name="T15" fmla="*/ 2147483647 h 157"/>
              <a:gd name="T16" fmla="*/ 2147483647 w 156"/>
              <a:gd name="T17" fmla="*/ 0 h 157"/>
              <a:gd name="T18" fmla="*/ 2147483647 w 156"/>
              <a:gd name="T19" fmla="*/ 0 h 157"/>
              <a:gd name="T20" fmla="*/ 2147483647 w 156"/>
              <a:gd name="T21" fmla="*/ 2147483647 h 157"/>
              <a:gd name="T22" fmla="*/ 2147483647 w 156"/>
              <a:gd name="T23" fmla="*/ 2147483647 h 157"/>
              <a:gd name="T24" fmla="*/ 2147483647 w 156"/>
              <a:gd name="T25" fmla="*/ 2147483647 h 157"/>
              <a:gd name="T26" fmla="*/ 2147483647 w 156"/>
              <a:gd name="T27" fmla="*/ 2147483647 h 157"/>
              <a:gd name="T28" fmla="*/ 2147483647 w 156"/>
              <a:gd name="T29" fmla="*/ 2147483647 h 157"/>
              <a:gd name="T30" fmla="*/ 2147483647 w 156"/>
              <a:gd name="T31" fmla="*/ 2147483647 h 157"/>
              <a:gd name="T32" fmla="*/ 2147483647 w 156"/>
              <a:gd name="T33" fmla="*/ 2147483647 h 157"/>
              <a:gd name="T34" fmla="*/ 2147483647 w 156"/>
              <a:gd name="T35" fmla="*/ 2147483647 h 157"/>
              <a:gd name="T36" fmla="*/ 2147483647 w 156"/>
              <a:gd name="T37" fmla="*/ 2147483647 h 157"/>
              <a:gd name="T38" fmla="*/ 2147483647 w 156"/>
              <a:gd name="T39" fmla="*/ 2147483647 h 157"/>
              <a:gd name="T40" fmla="*/ 2147483647 w 156"/>
              <a:gd name="T41" fmla="*/ 2147483647 h 157"/>
              <a:gd name="T42" fmla="*/ 2147483647 w 156"/>
              <a:gd name="T43" fmla="*/ 2147483647 h 157"/>
              <a:gd name="T44" fmla="*/ 2147483647 w 156"/>
              <a:gd name="T45" fmla="*/ 2147483647 h 157"/>
              <a:gd name="T46" fmla="*/ 2147483647 w 156"/>
              <a:gd name="T47" fmla="*/ 2147483647 h 157"/>
              <a:gd name="T48" fmla="*/ 2147483647 w 156"/>
              <a:gd name="T49" fmla="*/ 2147483647 h 157"/>
              <a:gd name="T50" fmla="*/ 2147483647 w 156"/>
              <a:gd name="T51" fmla="*/ 2147483647 h 157"/>
              <a:gd name="T52" fmla="*/ 2147483647 w 156"/>
              <a:gd name="T53" fmla="*/ 2147483647 h 157"/>
              <a:gd name="T54" fmla="*/ 2147483647 w 156"/>
              <a:gd name="T55" fmla="*/ 2147483647 h 157"/>
              <a:gd name="T56" fmla="*/ 2147483647 w 156"/>
              <a:gd name="T57" fmla="*/ 2147483647 h 157"/>
              <a:gd name="T58" fmla="*/ 2147483647 w 156"/>
              <a:gd name="T59" fmla="*/ 2147483647 h 157"/>
              <a:gd name="T60" fmla="*/ 2147483647 w 156"/>
              <a:gd name="T61" fmla="*/ 2147483647 h 157"/>
              <a:gd name="T62" fmla="*/ 2147483647 w 156"/>
              <a:gd name="T63" fmla="*/ 2147483647 h 157"/>
              <a:gd name="T64" fmla="*/ 2147483647 w 156"/>
              <a:gd name="T65" fmla="*/ 2147483647 h 157"/>
              <a:gd name="T66" fmla="*/ 2147483647 w 156"/>
              <a:gd name="T67" fmla="*/ 2147483647 h 157"/>
              <a:gd name="T68" fmla="*/ 2147483647 w 156"/>
              <a:gd name="T69" fmla="*/ 2147483647 h 157"/>
              <a:gd name="T70" fmla="*/ 2147483647 w 156"/>
              <a:gd name="T71" fmla="*/ 2147483647 h 157"/>
              <a:gd name="T72" fmla="*/ 2147483647 w 156"/>
              <a:gd name="T73" fmla="*/ 2147483647 h 157"/>
              <a:gd name="T74" fmla="*/ 0 w 156"/>
              <a:gd name="T75" fmla="*/ 2147483647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
              <a:gd name="T115" fmla="*/ 0 h 157"/>
              <a:gd name="T116" fmla="*/ 156 w 156"/>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 h="157">
                <a:moveTo>
                  <a:pt x="0" y="52"/>
                </a:moveTo>
                <a:lnTo>
                  <a:pt x="32" y="28"/>
                </a:lnTo>
                <a:lnTo>
                  <a:pt x="49" y="17"/>
                </a:lnTo>
                <a:lnTo>
                  <a:pt x="57" y="9"/>
                </a:lnTo>
                <a:lnTo>
                  <a:pt x="81" y="0"/>
                </a:lnTo>
                <a:lnTo>
                  <a:pt x="94" y="19"/>
                </a:lnTo>
                <a:lnTo>
                  <a:pt x="108" y="10"/>
                </a:lnTo>
                <a:lnTo>
                  <a:pt x="113" y="5"/>
                </a:lnTo>
                <a:lnTo>
                  <a:pt x="125" y="0"/>
                </a:lnTo>
                <a:lnTo>
                  <a:pt x="131" y="0"/>
                </a:lnTo>
                <a:lnTo>
                  <a:pt x="133" y="7"/>
                </a:lnTo>
                <a:lnTo>
                  <a:pt x="133" y="12"/>
                </a:lnTo>
                <a:lnTo>
                  <a:pt x="126" y="21"/>
                </a:lnTo>
                <a:lnTo>
                  <a:pt x="126" y="26"/>
                </a:lnTo>
                <a:lnTo>
                  <a:pt x="145" y="49"/>
                </a:lnTo>
                <a:lnTo>
                  <a:pt x="148" y="62"/>
                </a:lnTo>
                <a:lnTo>
                  <a:pt x="153" y="62"/>
                </a:lnTo>
                <a:lnTo>
                  <a:pt x="155" y="69"/>
                </a:lnTo>
                <a:lnTo>
                  <a:pt x="148" y="76"/>
                </a:lnTo>
                <a:lnTo>
                  <a:pt x="143" y="73"/>
                </a:lnTo>
                <a:lnTo>
                  <a:pt x="131" y="78"/>
                </a:lnTo>
                <a:lnTo>
                  <a:pt x="133" y="92"/>
                </a:lnTo>
                <a:lnTo>
                  <a:pt x="120" y="101"/>
                </a:lnTo>
                <a:lnTo>
                  <a:pt x="120" y="123"/>
                </a:lnTo>
                <a:lnTo>
                  <a:pt x="120" y="139"/>
                </a:lnTo>
                <a:lnTo>
                  <a:pt x="113" y="146"/>
                </a:lnTo>
                <a:lnTo>
                  <a:pt x="108" y="156"/>
                </a:lnTo>
                <a:lnTo>
                  <a:pt x="101" y="154"/>
                </a:lnTo>
                <a:lnTo>
                  <a:pt x="91" y="149"/>
                </a:lnTo>
                <a:lnTo>
                  <a:pt x="83" y="144"/>
                </a:lnTo>
                <a:lnTo>
                  <a:pt x="77" y="135"/>
                </a:lnTo>
                <a:lnTo>
                  <a:pt x="54" y="137"/>
                </a:lnTo>
                <a:lnTo>
                  <a:pt x="34" y="132"/>
                </a:lnTo>
                <a:lnTo>
                  <a:pt x="20" y="118"/>
                </a:lnTo>
                <a:lnTo>
                  <a:pt x="12" y="107"/>
                </a:lnTo>
                <a:lnTo>
                  <a:pt x="5" y="99"/>
                </a:lnTo>
                <a:lnTo>
                  <a:pt x="5" y="81"/>
                </a:lnTo>
                <a:lnTo>
                  <a:pt x="0" y="52"/>
                </a:lnTo>
              </a:path>
            </a:pathLst>
          </a:custGeom>
          <a:solidFill>
            <a:srgbClr val="008000">
              <a:alpha val="12941"/>
            </a:srgbClr>
          </a:solid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19" name="Freeform 117"/>
          <p:cNvSpPr>
            <a:spLocks/>
          </p:cNvSpPr>
          <p:nvPr/>
        </p:nvSpPr>
        <p:spPr bwMode="auto">
          <a:xfrm>
            <a:off x="7278687" y="3375025"/>
            <a:ext cx="247650" cy="249238"/>
          </a:xfrm>
          <a:custGeom>
            <a:avLst/>
            <a:gdLst>
              <a:gd name="T0" fmla="*/ 0 w 156"/>
              <a:gd name="T1" fmla="*/ 2147483647 h 157"/>
              <a:gd name="T2" fmla="*/ 2147483647 w 156"/>
              <a:gd name="T3" fmla="*/ 2147483647 h 157"/>
              <a:gd name="T4" fmla="*/ 2147483647 w 156"/>
              <a:gd name="T5" fmla="*/ 2147483647 h 157"/>
              <a:gd name="T6" fmla="*/ 2147483647 w 156"/>
              <a:gd name="T7" fmla="*/ 2147483647 h 157"/>
              <a:gd name="T8" fmla="*/ 2147483647 w 156"/>
              <a:gd name="T9" fmla="*/ 0 h 157"/>
              <a:gd name="T10" fmla="*/ 2147483647 w 156"/>
              <a:gd name="T11" fmla="*/ 2147483647 h 157"/>
              <a:gd name="T12" fmla="*/ 2147483647 w 156"/>
              <a:gd name="T13" fmla="*/ 2147483647 h 157"/>
              <a:gd name="T14" fmla="*/ 2147483647 w 156"/>
              <a:gd name="T15" fmla="*/ 2147483647 h 157"/>
              <a:gd name="T16" fmla="*/ 2147483647 w 156"/>
              <a:gd name="T17" fmla="*/ 0 h 157"/>
              <a:gd name="T18" fmla="*/ 2147483647 w 156"/>
              <a:gd name="T19" fmla="*/ 0 h 157"/>
              <a:gd name="T20" fmla="*/ 2147483647 w 156"/>
              <a:gd name="T21" fmla="*/ 2147483647 h 157"/>
              <a:gd name="T22" fmla="*/ 2147483647 w 156"/>
              <a:gd name="T23" fmla="*/ 2147483647 h 157"/>
              <a:gd name="T24" fmla="*/ 2147483647 w 156"/>
              <a:gd name="T25" fmla="*/ 2147483647 h 157"/>
              <a:gd name="T26" fmla="*/ 2147483647 w 156"/>
              <a:gd name="T27" fmla="*/ 2147483647 h 157"/>
              <a:gd name="T28" fmla="*/ 2147483647 w 156"/>
              <a:gd name="T29" fmla="*/ 2147483647 h 157"/>
              <a:gd name="T30" fmla="*/ 2147483647 w 156"/>
              <a:gd name="T31" fmla="*/ 2147483647 h 157"/>
              <a:gd name="T32" fmla="*/ 2147483647 w 156"/>
              <a:gd name="T33" fmla="*/ 2147483647 h 157"/>
              <a:gd name="T34" fmla="*/ 2147483647 w 156"/>
              <a:gd name="T35" fmla="*/ 2147483647 h 157"/>
              <a:gd name="T36" fmla="*/ 2147483647 w 156"/>
              <a:gd name="T37" fmla="*/ 2147483647 h 157"/>
              <a:gd name="T38" fmla="*/ 2147483647 w 156"/>
              <a:gd name="T39" fmla="*/ 2147483647 h 157"/>
              <a:gd name="T40" fmla="*/ 2147483647 w 156"/>
              <a:gd name="T41" fmla="*/ 2147483647 h 157"/>
              <a:gd name="T42" fmla="*/ 2147483647 w 156"/>
              <a:gd name="T43" fmla="*/ 2147483647 h 157"/>
              <a:gd name="T44" fmla="*/ 2147483647 w 156"/>
              <a:gd name="T45" fmla="*/ 2147483647 h 157"/>
              <a:gd name="T46" fmla="*/ 2147483647 w 156"/>
              <a:gd name="T47" fmla="*/ 2147483647 h 157"/>
              <a:gd name="T48" fmla="*/ 2147483647 w 156"/>
              <a:gd name="T49" fmla="*/ 2147483647 h 157"/>
              <a:gd name="T50" fmla="*/ 2147483647 w 156"/>
              <a:gd name="T51" fmla="*/ 2147483647 h 157"/>
              <a:gd name="T52" fmla="*/ 2147483647 w 156"/>
              <a:gd name="T53" fmla="*/ 2147483647 h 157"/>
              <a:gd name="T54" fmla="*/ 2147483647 w 156"/>
              <a:gd name="T55" fmla="*/ 2147483647 h 157"/>
              <a:gd name="T56" fmla="*/ 2147483647 w 156"/>
              <a:gd name="T57" fmla="*/ 2147483647 h 157"/>
              <a:gd name="T58" fmla="*/ 2147483647 w 156"/>
              <a:gd name="T59" fmla="*/ 2147483647 h 157"/>
              <a:gd name="T60" fmla="*/ 2147483647 w 156"/>
              <a:gd name="T61" fmla="*/ 2147483647 h 157"/>
              <a:gd name="T62" fmla="*/ 2147483647 w 156"/>
              <a:gd name="T63" fmla="*/ 2147483647 h 157"/>
              <a:gd name="T64" fmla="*/ 2147483647 w 156"/>
              <a:gd name="T65" fmla="*/ 2147483647 h 157"/>
              <a:gd name="T66" fmla="*/ 2147483647 w 156"/>
              <a:gd name="T67" fmla="*/ 2147483647 h 157"/>
              <a:gd name="T68" fmla="*/ 2147483647 w 156"/>
              <a:gd name="T69" fmla="*/ 2147483647 h 157"/>
              <a:gd name="T70" fmla="*/ 2147483647 w 156"/>
              <a:gd name="T71" fmla="*/ 2147483647 h 157"/>
              <a:gd name="T72" fmla="*/ 2147483647 w 156"/>
              <a:gd name="T73" fmla="*/ 2147483647 h 157"/>
              <a:gd name="T74" fmla="*/ 0 w 156"/>
              <a:gd name="T75" fmla="*/ 2147483647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
              <a:gd name="T115" fmla="*/ 0 h 157"/>
              <a:gd name="T116" fmla="*/ 156 w 156"/>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 h="157">
                <a:moveTo>
                  <a:pt x="0" y="52"/>
                </a:moveTo>
                <a:lnTo>
                  <a:pt x="32" y="28"/>
                </a:lnTo>
                <a:lnTo>
                  <a:pt x="49" y="17"/>
                </a:lnTo>
                <a:lnTo>
                  <a:pt x="57" y="9"/>
                </a:lnTo>
                <a:lnTo>
                  <a:pt x="83" y="0"/>
                </a:lnTo>
                <a:lnTo>
                  <a:pt x="94" y="19"/>
                </a:lnTo>
                <a:lnTo>
                  <a:pt x="108" y="10"/>
                </a:lnTo>
                <a:lnTo>
                  <a:pt x="113" y="5"/>
                </a:lnTo>
                <a:lnTo>
                  <a:pt x="125" y="0"/>
                </a:lnTo>
                <a:lnTo>
                  <a:pt x="131" y="0"/>
                </a:lnTo>
                <a:lnTo>
                  <a:pt x="133" y="7"/>
                </a:lnTo>
                <a:lnTo>
                  <a:pt x="133" y="12"/>
                </a:lnTo>
                <a:lnTo>
                  <a:pt x="126" y="21"/>
                </a:lnTo>
                <a:lnTo>
                  <a:pt x="126" y="26"/>
                </a:lnTo>
                <a:lnTo>
                  <a:pt x="145" y="49"/>
                </a:lnTo>
                <a:lnTo>
                  <a:pt x="148" y="62"/>
                </a:lnTo>
                <a:lnTo>
                  <a:pt x="153" y="62"/>
                </a:lnTo>
                <a:lnTo>
                  <a:pt x="155" y="69"/>
                </a:lnTo>
                <a:lnTo>
                  <a:pt x="148" y="76"/>
                </a:lnTo>
                <a:lnTo>
                  <a:pt x="143" y="73"/>
                </a:lnTo>
                <a:lnTo>
                  <a:pt x="131" y="78"/>
                </a:lnTo>
                <a:lnTo>
                  <a:pt x="133" y="92"/>
                </a:lnTo>
                <a:lnTo>
                  <a:pt x="120" y="101"/>
                </a:lnTo>
                <a:lnTo>
                  <a:pt x="120" y="123"/>
                </a:lnTo>
                <a:lnTo>
                  <a:pt x="120" y="139"/>
                </a:lnTo>
                <a:lnTo>
                  <a:pt x="113" y="146"/>
                </a:lnTo>
                <a:lnTo>
                  <a:pt x="108" y="156"/>
                </a:lnTo>
                <a:lnTo>
                  <a:pt x="101" y="154"/>
                </a:lnTo>
                <a:lnTo>
                  <a:pt x="91" y="149"/>
                </a:lnTo>
                <a:lnTo>
                  <a:pt x="84" y="144"/>
                </a:lnTo>
                <a:lnTo>
                  <a:pt x="77" y="135"/>
                </a:lnTo>
                <a:lnTo>
                  <a:pt x="54" y="137"/>
                </a:lnTo>
                <a:lnTo>
                  <a:pt x="34" y="132"/>
                </a:lnTo>
                <a:lnTo>
                  <a:pt x="20" y="118"/>
                </a:lnTo>
                <a:lnTo>
                  <a:pt x="12" y="107"/>
                </a:lnTo>
                <a:lnTo>
                  <a:pt x="5" y="99"/>
                </a:lnTo>
                <a:lnTo>
                  <a:pt x="5" y="81"/>
                </a:lnTo>
                <a:lnTo>
                  <a:pt x="0" y="52"/>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20" name="Freeform 118"/>
          <p:cNvSpPr>
            <a:spLocks/>
          </p:cNvSpPr>
          <p:nvPr/>
        </p:nvSpPr>
        <p:spPr bwMode="auto">
          <a:xfrm>
            <a:off x="7816850" y="3525838"/>
            <a:ext cx="479425" cy="231775"/>
          </a:xfrm>
          <a:custGeom>
            <a:avLst/>
            <a:gdLst>
              <a:gd name="T0" fmla="*/ 2147483647 w 302"/>
              <a:gd name="T1" fmla="*/ 2147483647 h 146"/>
              <a:gd name="T2" fmla="*/ 2147483647 w 302"/>
              <a:gd name="T3" fmla="*/ 2147483647 h 146"/>
              <a:gd name="T4" fmla="*/ 2147483647 w 302"/>
              <a:gd name="T5" fmla="*/ 2147483647 h 146"/>
              <a:gd name="T6" fmla="*/ 2147483647 w 302"/>
              <a:gd name="T7" fmla="*/ 2147483647 h 146"/>
              <a:gd name="T8" fmla="*/ 2147483647 w 302"/>
              <a:gd name="T9" fmla="*/ 2147483647 h 146"/>
              <a:gd name="T10" fmla="*/ 2147483647 w 302"/>
              <a:gd name="T11" fmla="*/ 2147483647 h 146"/>
              <a:gd name="T12" fmla="*/ 2147483647 w 302"/>
              <a:gd name="T13" fmla="*/ 2147483647 h 146"/>
              <a:gd name="T14" fmla="*/ 2147483647 w 302"/>
              <a:gd name="T15" fmla="*/ 2147483647 h 146"/>
              <a:gd name="T16" fmla="*/ 2147483647 w 302"/>
              <a:gd name="T17" fmla="*/ 2147483647 h 146"/>
              <a:gd name="T18" fmla="*/ 2147483647 w 302"/>
              <a:gd name="T19" fmla="*/ 2147483647 h 146"/>
              <a:gd name="T20" fmla="*/ 2147483647 w 302"/>
              <a:gd name="T21" fmla="*/ 2147483647 h 146"/>
              <a:gd name="T22" fmla="*/ 2147483647 w 302"/>
              <a:gd name="T23" fmla="*/ 2147483647 h 146"/>
              <a:gd name="T24" fmla="*/ 2147483647 w 302"/>
              <a:gd name="T25" fmla="*/ 2147483647 h 146"/>
              <a:gd name="T26" fmla="*/ 2147483647 w 302"/>
              <a:gd name="T27" fmla="*/ 2147483647 h 146"/>
              <a:gd name="T28" fmla="*/ 2147483647 w 302"/>
              <a:gd name="T29" fmla="*/ 2147483647 h 146"/>
              <a:gd name="T30" fmla="*/ 2147483647 w 302"/>
              <a:gd name="T31" fmla="*/ 2147483647 h 146"/>
              <a:gd name="T32" fmla="*/ 2147483647 w 302"/>
              <a:gd name="T33" fmla="*/ 2147483647 h 146"/>
              <a:gd name="T34" fmla="*/ 2147483647 w 302"/>
              <a:gd name="T35" fmla="*/ 2147483647 h 146"/>
              <a:gd name="T36" fmla="*/ 2147483647 w 302"/>
              <a:gd name="T37" fmla="*/ 2147483647 h 146"/>
              <a:gd name="T38" fmla="*/ 2147483647 w 302"/>
              <a:gd name="T39" fmla="*/ 2147483647 h 146"/>
              <a:gd name="T40" fmla="*/ 2147483647 w 302"/>
              <a:gd name="T41" fmla="*/ 2147483647 h 146"/>
              <a:gd name="T42" fmla="*/ 2147483647 w 302"/>
              <a:gd name="T43" fmla="*/ 2147483647 h 146"/>
              <a:gd name="T44" fmla="*/ 2147483647 w 302"/>
              <a:gd name="T45" fmla="*/ 2147483647 h 146"/>
              <a:gd name="T46" fmla="*/ 2147483647 w 302"/>
              <a:gd name="T47" fmla="*/ 2147483647 h 146"/>
              <a:gd name="T48" fmla="*/ 2147483647 w 302"/>
              <a:gd name="T49" fmla="*/ 2147483647 h 146"/>
              <a:gd name="T50" fmla="*/ 2147483647 w 302"/>
              <a:gd name="T51" fmla="*/ 2147483647 h 146"/>
              <a:gd name="T52" fmla="*/ 2147483647 w 302"/>
              <a:gd name="T53" fmla="*/ 2147483647 h 146"/>
              <a:gd name="T54" fmla="*/ 2147483647 w 302"/>
              <a:gd name="T55" fmla="*/ 2147483647 h 146"/>
              <a:gd name="T56" fmla="*/ 2147483647 w 302"/>
              <a:gd name="T57" fmla="*/ 2147483647 h 146"/>
              <a:gd name="T58" fmla="*/ 2147483647 w 302"/>
              <a:gd name="T59" fmla="*/ 2147483647 h 146"/>
              <a:gd name="T60" fmla="*/ 2147483647 w 302"/>
              <a:gd name="T61" fmla="*/ 2147483647 h 146"/>
              <a:gd name="T62" fmla="*/ 2147483647 w 302"/>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2"/>
              <a:gd name="T97" fmla="*/ 0 h 146"/>
              <a:gd name="T98" fmla="*/ 302 w 302"/>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2" h="146">
                <a:moveTo>
                  <a:pt x="0" y="0"/>
                </a:moveTo>
                <a:lnTo>
                  <a:pt x="27" y="2"/>
                </a:lnTo>
                <a:lnTo>
                  <a:pt x="49" y="3"/>
                </a:lnTo>
                <a:lnTo>
                  <a:pt x="59" y="24"/>
                </a:lnTo>
                <a:lnTo>
                  <a:pt x="61" y="31"/>
                </a:lnTo>
                <a:lnTo>
                  <a:pt x="64" y="35"/>
                </a:lnTo>
                <a:lnTo>
                  <a:pt x="71" y="29"/>
                </a:lnTo>
                <a:lnTo>
                  <a:pt x="83" y="29"/>
                </a:lnTo>
                <a:lnTo>
                  <a:pt x="90" y="35"/>
                </a:lnTo>
                <a:lnTo>
                  <a:pt x="93" y="33"/>
                </a:lnTo>
                <a:lnTo>
                  <a:pt x="103" y="24"/>
                </a:lnTo>
                <a:lnTo>
                  <a:pt x="105" y="24"/>
                </a:lnTo>
                <a:lnTo>
                  <a:pt x="113" y="19"/>
                </a:lnTo>
                <a:lnTo>
                  <a:pt x="122" y="19"/>
                </a:lnTo>
                <a:lnTo>
                  <a:pt x="149" y="29"/>
                </a:lnTo>
                <a:lnTo>
                  <a:pt x="161" y="29"/>
                </a:lnTo>
                <a:lnTo>
                  <a:pt x="172" y="38"/>
                </a:lnTo>
                <a:lnTo>
                  <a:pt x="184" y="41"/>
                </a:lnTo>
                <a:lnTo>
                  <a:pt x="194" y="48"/>
                </a:lnTo>
                <a:lnTo>
                  <a:pt x="203" y="50"/>
                </a:lnTo>
                <a:lnTo>
                  <a:pt x="225" y="57"/>
                </a:lnTo>
                <a:lnTo>
                  <a:pt x="235" y="69"/>
                </a:lnTo>
                <a:lnTo>
                  <a:pt x="240" y="76"/>
                </a:lnTo>
                <a:lnTo>
                  <a:pt x="238" y="79"/>
                </a:lnTo>
                <a:lnTo>
                  <a:pt x="247" y="86"/>
                </a:lnTo>
                <a:lnTo>
                  <a:pt x="254" y="88"/>
                </a:lnTo>
                <a:lnTo>
                  <a:pt x="257" y="90"/>
                </a:lnTo>
                <a:lnTo>
                  <a:pt x="265" y="91"/>
                </a:lnTo>
                <a:lnTo>
                  <a:pt x="279" y="102"/>
                </a:lnTo>
                <a:lnTo>
                  <a:pt x="279" y="109"/>
                </a:lnTo>
                <a:lnTo>
                  <a:pt x="287" y="116"/>
                </a:lnTo>
                <a:lnTo>
                  <a:pt x="289" y="119"/>
                </a:lnTo>
                <a:lnTo>
                  <a:pt x="301" y="133"/>
                </a:lnTo>
                <a:lnTo>
                  <a:pt x="291" y="145"/>
                </a:lnTo>
                <a:lnTo>
                  <a:pt x="287" y="145"/>
                </a:lnTo>
                <a:lnTo>
                  <a:pt x="277" y="145"/>
                </a:lnTo>
                <a:lnTo>
                  <a:pt x="274" y="140"/>
                </a:lnTo>
                <a:lnTo>
                  <a:pt x="269" y="140"/>
                </a:lnTo>
                <a:lnTo>
                  <a:pt x="264" y="142"/>
                </a:lnTo>
                <a:lnTo>
                  <a:pt x="238" y="114"/>
                </a:lnTo>
                <a:lnTo>
                  <a:pt x="223" y="116"/>
                </a:lnTo>
                <a:lnTo>
                  <a:pt x="208" y="114"/>
                </a:lnTo>
                <a:lnTo>
                  <a:pt x="203" y="117"/>
                </a:lnTo>
                <a:lnTo>
                  <a:pt x="198" y="123"/>
                </a:lnTo>
                <a:lnTo>
                  <a:pt x="196" y="119"/>
                </a:lnTo>
                <a:lnTo>
                  <a:pt x="189" y="128"/>
                </a:lnTo>
                <a:lnTo>
                  <a:pt x="179" y="140"/>
                </a:lnTo>
                <a:lnTo>
                  <a:pt x="171" y="135"/>
                </a:lnTo>
                <a:lnTo>
                  <a:pt x="161" y="131"/>
                </a:lnTo>
                <a:lnTo>
                  <a:pt x="154" y="131"/>
                </a:lnTo>
                <a:lnTo>
                  <a:pt x="144" y="128"/>
                </a:lnTo>
                <a:lnTo>
                  <a:pt x="139" y="131"/>
                </a:lnTo>
                <a:lnTo>
                  <a:pt x="132" y="114"/>
                </a:lnTo>
                <a:lnTo>
                  <a:pt x="120" y="98"/>
                </a:lnTo>
                <a:lnTo>
                  <a:pt x="108" y="79"/>
                </a:lnTo>
                <a:lnTo>
                  <a:pt x="98" y="69"/>
                </a:lnTo>
                <a:lnTo>
                  <a:pt x="90" y="59"/>
                </a:lnTo>
                <a:lnTo>
                  <a:pt x="71" y="59"/>
                </a:lnTo>
                <a:lnTo>
                  <a:pt x="54" y="64"/>
                </a:lnTo>
                <a:lnTo>
                  <a:pt x="46" y="57"/>
                </a:lnTo>
                <a:lnTo>
                  <a:pt x="29" y="52"/>
                </a:lnTo>
                <a:lnTo>
                  <a:pt x="20" y="47"/>
                </a:lnTo>
                <a:lnTo>
                  <a:pt x="20" y="26"/>
                </a:lnTo>
                <a:lnTo>
                  <a:pt x="22" y="16"/>
                </a:lnTo>
                <a:lnTo>
                  <a:pt x="0" y="0"/>
                </a:lnTo>
              </a:path>
            </a:pathLst>
          </a:custGeom>
          <a:solidFill>
            <a:srgbClr val="008000">
              <a:alpha val="12941"/>
            </a:srgbClr>
          </a:solid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21" name="Freeform 119"/>
          <p:cNvSpPr>
            <a:spLocks/>
          </p:cNvSpPr>
          <p:nvPr/>
        </p:nvSpPr>
        <p:spPr bwMode="auto">
          <a:xfrm>
            <a:off x="7805737" y="3514725"/>
            <a:ext cx="479425" cy="231775"/>
          </a:xfrm>
          <a:custGeom>
            <a:avLst/>
            <a:gdLst>
              <a:gd name="T0" fmla="*/ 2147483647 w 302"/>
              <a:gd name="T1" fmla="*/ 2147483647 h 146"/>
              <a:gd name="T2" fmla="*/ 2147483647 w 302"/>
              <a:gd name="T3" fmla="*/ 2147483647 h 146"/>
              <a:gd name="T4" fmla="*/ 2147483647 w 302"/>
              <a:gd name="T5" fmla="*/ 2147483647 h 146"/>
              <a:gd name="T6" fmla="*/ 2147483647 w 302"/>
              <a:gd name="T7" fmla="*/ 2147483647 h 146"/>
              <a:gd name="T8" fmla="*/ 2147483647 w 302"/>
              <a:gd name="T9" fmla="*/ 2147483647 h 146"/>
              <a:gd name="T10" fmla="*/ 2147483647 w 302"/>
              <a:gd name="T11" fmla="*/ 2147483647 h 146"/>
              <a:gd name="T12" fmla="*/ 2147483647 w 302"/>
              <a:gd name="T13" fmla="*/ 2147483647 h 146"/>
              <a:gd name="T14" fmla="*/ 2147483647 w 302"/>
              <a:gd name="T15" fmla="*/ 2147483647 h 146"/>
              <a:gd name="T16" fmla="*/ 2147483647 w 302"/>
              <a:gd name="T17" fmla="*/ 2147483647 h 146"/>
              <a:gd name="T18" fmla="*/ 2147483647 w 302"/>
              <a:gd name="T19" fmla="*/ 2147483647 h 146"/>
              <a:gd name="T20" fmla="*/ 2147483647 w 302"/>
              <a:gd name="T21" fmla="*/ 2147483647 h 146"/>
              <a:gd name="T22" fmla="*/ 2147483647 w 302"/>
              <a:gd name="T23" fmla="*/ 2147483647 h 146"/>
              <a:gd name="T24" fmla="*/ 2147483647 w 302"/>
              <a:gd name="T25" fmla="*/ 2147483647 h 146"/>
              <a:gd name="T26" fmla="*/ 2147483647 w 302"/>
              <a:gd name="T27" fmla="*/ 2147483647 h 146"/>
              <a:gd name="T28" fmla="*/ 2147483647 w 302"/>
              <a:gd name="T29" fmla="*/ 2147483647 h 146"/>
              <a:gd name="T30" fmla="*/ 2147483647 w 302"/>
              <a:gd name="T31" fmla="*/ 2147483647 h 146"/>
              <a:gd name="T32" fmla="*/ 2147483647 w 302"/>
              <a:gd name="T33" fmla="*/ 2147483647 h 146"/>
              <a:gd name="T34" fmla="*/ 2147483647 w 302"/>
              <a:gd name="T35" fmla="*/ 2147483647 h 146"/>
              <a:gd name="T36" fmla="*/ 2147483647 w 302"/>
              <a:gd name="T37" fmla="*/ 2147483647 h 146"/>
              <a:gd name="T38" fmla="*/ 2147483647 w 302"/>
              <a:gd name="T39" fmla="*/ 2147483647 h 146"/>
              <a:gd name="T40" fmla="*/ 2147483647 w 302"/>
              <a:gd name="T41" fmla="*/ 2147483647 h 146"/>
              <a:gd name="T42" fmla="*/ 2147483647 w 302"/>
              <a:gd name="T43" fmla="*/ 2147483647 h 146"/>
              <a:gd name="T44" fmla="*/ 2147483647 w 302"/>
              <a:gd name="T45" fmla="*/ 2147483647 h 146"/>
              <a:gd name="T46" fmla="*/ 2147483647 w 302"/>
              <a:gd name="T47" fmla="*/ 2147483647 h 146"/>
              <a:gd name="T48" fmla="*/ 2147483647 w 302"/>
              <a:gd name="T49" fmla="*/ 2147483647 h 146"/>
              <a:gd name="T50" fmla="*/ 2147483647 w 302"/>
              <a:gd name="T51" fmla="*/ 2147483647 h 146"/>
              <a:gd name="T52" fmla="*/ 2147483647 w 302"/>
              <a:gd name="T53" fmla="*/ 2147483647 h 146"/>
              <a:gd name="T54" fmla="*/ 2147483647 w 302"/>
              <a:gd name="T55" fmla="*/ 2147483647 h 146"/>
              <a:gd name="T56" fmla="*/ 2147483647 w 302"/>
              <a:gd name="T57" fmla="*/ 2147483647 h 146"/>
              <a:gd name="T58" fmla="*/ 2147483647 w 302"/>
              <a:gd name="T59" fmla="*/ 2147483647 h 146"/>
              <a:gd name="T60" fmla="*/ 2147483647 w 302"/>
              <a:gd name="T61" fmla="*/ 2147483647 h 146"/>
              <a:gd name="T62" fmla="*/ 2147483647 w 302"/>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2"/>
              <a:gd name="T97" fmla="*/ 0 h 146"/>
              <a:gd name="T98" fmla="*/ 302 w 302"/>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2" h="146">
                <a:moveTo>
                  <a:pt x="0" y="0"/>
                </a:moveTo>
                <a:lnTo>
                  <a:pt x="27" y="2"/>
                </a:lnTo>
                <a:lnTo>
                  <a:pt x="49" y="3"/>
                </a:lnTo>
                <a:lnTo>
                  <a:pt x="59" y="24"/>
                </a:lnTo>
                <a:lnTo>
                  <a:pt x="61" y="31"/>
                </a:lnTo>
                <a:lnTo>
                  <a:pt x="64" y="35"/>
                </a:lnTo>
                <a:lnTo>
                  <a:pt x="71" y="29"/>
                </a:lnTo>
                <a:lnTo>
                  <a:pt x="83" y="29"/>
                </a:lnTo>
                <a:lnTo>
                  <a:pt x="90" y="35"/>
                </a:lnTo>
                <a:lnTo>
                  <a:pt x="93" y="33"/>
                </a:lnTo>
                <a:lnTo>
                  <a:pt x="103" y="24"/>
                </a:lnTo>
                <a:lnTo>
                  <a:pt x="105" y="24"/>
                </a:lnTo>
                <a:lnTo>
                  <a:pt x="113" y="19"/>
                </a:lnTo>
                <a:lnTo>
                  <a:pt x="122" y="19"/>
                </a:lnTo>
                <a:lnTo>
                  <a:pt x="149" y="29"/>
                </a:lnTo>
                <a:lnTo>
                  <a:pt x="161" y="29"/>
                </a:lnTo>
                <a:lnTo>
                  <a:pt x="172" y="38"/>
                </a:lnTo>
                <a:lnTo>
                  <a:pt x="184" y="41"/>
                </a:lnTo>
                <a:lnTo>
                  <a:pt x="194" y="48"/>
                </a:lnTo>
                <a:lnTo>
                  <a:pt x="203" y="50"/>
                </a:lnTo>
                <a:lnTo>
                  <a:pt x="225" y="57"/>
                </a:lnTo>
                <a:lnTo>
                  <a:pt x="235" y="69"/>
                </a:lnTo>
                <a:lnTo>
                  <a:pt x="240" y="76"/>
                </a:lnTo>
                <a:lnTo>
                  <a:pt x="238" y="79"/>
                </a:lnTo>
                <a:lnTo>
                  <a:pt x="247" y="86"/>
                </a:lnTo>
                <a:lnTo>
                  <a:pt x="254" y="88"/>
                </a:lnTo>
                <a:lnTo>
                  <a:pt x="257" y="90"/>
                </a:lnTo>
                <a:lnTo>
                  <a:pt x="265" y="91"/>
                </a:lnTo>
                <a:lnTo>
                  <a:pt x="279" y="102"/>
                </a:lnTo>
                <a:lnTo>
                  <a:pt x="279" y="109"/>
                </a:lnTo>
                <a:lnTo>
                  <a:pt x="287" y="116"/>
                </a:lnTo>
                <a:lnTo>
                  <a:pt x="289" y="119"/>
                </a:lnTo>
                <a:lnTo>
                  <a:pt x="301" y="133"/>
                </a:lnTo>
                <a:lnTo>
                  <a:pt x="291" y="145"/>
                </a:lnTo>
                <a:lnTo>
                  <a:pt x="287" y="145"/>
                </a:lnTo>
                <a:lnTo>
                  <a:pt x="277" y="145"/>
                </a:lnTo>
                <a:lnTo>
                  <a:pt x="274" y="140"/>
                </a:lnTo>
                <a:lnTo>
                  <a:pt x="269" y="140"/>
                </a:lnTo>
                <a:lnTo>
                  <a:pt x="264" y="142"/>
                </a:lnTo>
                <a:lnTo>
                  <a:pt x="238" y="114"/>
                </a:lnTo>
                <a:lnTo>
                  <a:pt x="223" y="116"/>
                </a:lnTo>
                <a:lnTo>
                  <a:pt x="208" y="114"/>
                </a:lnTo>
                <a:lnTo>
                  <a:pt x="203" y="117"/>
                </a:lnTo>
                <a:lnTo>
                  <a:pt x="198" y="123"/>
                </a:lnTo>
                <a:lnTo>
                  <a:pt x="196" y="119"/>
                </a:lnTo>
                <a:lnTo>
                  <a:pt x="189" y="128"/>
                </a:lnTo>
                <a:lnTo>
                  <a:pt x="179" y="140"/>
                </a:lnTo>
                <a:lnTo>
                  <a:pt x="171" y="135"/>
                </a:lnTo>
                <a:lnTo>
                  <a:pt x="161" y="131"/>
                </a:lnTo>
                <a:lnTo>
                  <a:pt x="154" y="131"/>
                </a:lnTo>
                <a:lnTo>
                  <a:pt x="144" y="128"/>
                </a:lnTo>
                <a:lnTo>
                  <a:pt x="139" y="131"/>
                </a:lnTo>
                <a:lnTo>
                  <a:pt x="132" y="114"/>
                </a:lnTo>
                <a:lnTo>
                  <a:pt x="120" y="98"/>
                </a:lnTo>
                <a:lnTo>
                  <a:pt x="108" y="79"/>
                </a:lnTo>
                <a:lnTo>
                  <a:pt x="98" y="69"/>
                </a:lnTo>
                <a:lnTo>
                  <a:pt x="90" y="59"/>
                </a:lnTo>
                <a:lnTo>
                  <a:pt x="71" y="59"/>
                </a:lnTo>
                <a:lnTo>
                  <a:pt x="54" y="64"/>
                </a:lnTo>
                <a:lnTo>
                  <a:pt x="46" y="57"/>
                </a:lnTo>
                <a:lnTo>
                  <a:pt x="29" y="52"/>
                </a:lnTo>
                <a:lnTo>
                  <a:pt x="20" y="47"/>
                </a:lnTo>
                <a:lnTo>
                  <a:pt x="20" y="26"/>
                </a:lnTo>
                <a:lnTo>
                  <a:pt x="22" y="16"/>
                </a:lnTo>
                <a:lnTo>
                  <a:pt x="0" y="0"/>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22" name="Freeform 120"/>
          <p:cNvSpPr>
            <a:spLocks/>
          </p:cNvSpPr>
          <p:nvPr/>
        </p:nvSpPr>
        <p:spPr bwMode="auto">
          <a:xfrm>
            <a:off x="6935787" y="3362325"/>
            <a:ext cx="290513" cy="304800"/>
          </a:xfrm>
          <a:custGeom>
            <a:avLst/>
            <a:gdLst>
              <a:gd name="T0" fmla="*/ 0 w 183"/>
              <a:gd name="T1" fmla="*/ 2147483647 h 192"/>
              <a:gd name="T2" fmla="*/ 2147483647 w 183"/>
              <a:gd name="T3" fmla="*/ 0 h 192"/>
              <a:gd name="T4" fmla="*/ 2147483647 w 183"/>
              <a:gd name="T5" fmla="*/ 2147483647 h 192"/>
              <a:gd name="T6" fmla="*/ 2147483647 w 183"/>
              <a:gd name="T7" fmla="*/ 2147483647 h 192"/>
              <a:gd name="T8" fmla="*/ 2147483647 w 183"/>
              <a:gd name="T9" fmla="*/ 2147483647 h 192"/>
              <a:gd name="T10" fmla="*/ 2147483647 w 183"/>
              <a:gd name="T11" fmla="*/ 2147483647 h 192"/>
              <a:gd name="T12" fmla="*/ 2147483647 w 183"/>
              <a:gd name="T13" fmla="*/ 2147483647 h 192"/>
              <a:gd name="T14" fmla="*/ 2147483647 w 183"/>
              <a:gd name="T15" fmla="*/ 2147483647 h 192"/>
              <a:gd name="T16" fmla="*/ 2147483647 w 183"/>
              <a:gd name="T17" fmla="*/ 2147483647 h 192"/>
              <a:gd name="T18" fmla="*/ 2147483647 w 183"/>
              <a:gd name="T19" fmla="*/ 2147483647 h 192"/>
              <a:gd name="T20" fmla="*/ 2147483647 w 183"/>
              <a:gd name="T21" fmla="*/ 2147483647 h 192"/>
              <a:gd name="T22" fmla="*/ 2147483647 w 183"/>
              <a:gd name="T23" fmla="*/ 2147483647 h 192"/>
              <a:gd name="T24" fmla="*/ 2147483647 w 183"/>
              <a:gd name="T25" fmla="*/ 2147483647 h 192"/>
              <a:gd name="T26" fmla="*/ 2147483647 w 183"/>
              <a:gd name="T27" fmla="*/ 2147483647 h 192"/>
              <a:gd name="T28" fmla="*/ 2147483647 w 183"/>
              <a:gd name="T29" fmla="*/ 2147483647 h 192"/>
              <a:gd name="T30" fmla="*/ 2147483647 w 183"/>
              <a:gd name="T31" fmla="*/ 2147483647 h 192"/>
              <a:gd name="T32" fmla="*/ 2147483647 w 183"/>
              <a:gd name="T33" fmla="*/ 2147483647 h 192"/>
              <a:gd name="T34" fmla="*/ 2147483647 w 183"/>
              <a:gd name="T35" fmla="*/ 2147483647 h 192"/>
              <a:gd name="T36" fmla="*/ 2147483647 w 183"/>
              <a:gd name="T37" fmla="*/ 2147483647 h 192"/>
              <a:gd name="T38" fmla="*/ 2147483647 w 183"/>
              <a:gd name="T39" fmla="*/ 2147483647 h 192"/>
              <a:gd name="T40" fmla="*/ 2147483647 w 183"/>
              <a:gd name="T41" fmla="*/ 2147483647 h 192"/>
              <a:gd name="T42" fmla="*/ 2147483647 w 183"/>
              <a:gd name="T43" fmla="*/ 2147483647 h 192"/>
              <a:gd name="T44" fmla="*/ 2147483647 w 183"/>
              <a:gd name="T45" fmla="*/ 2147483647 h 192"/>
              <a:gd name="T46" fmla="*/ 2147483647 w 183"/>
              <a:gd name="T47" fmla="*/ 2147483647 h 192"/>
              <a:gd name="T48" fmla="*/ 2147483647 w 183"/>
              <a:gd name="T49" fmla="*/ 2147483647 h 192"/>
              <a:gd name="T50" fmla="*/ 2147483647 w 183"/>
              <a:gd name="T51" fmla="*/ 2147483647 h 192"/>
              <a:gd name="T52" fmla="*/ 2147483647 w 183"/>
              <a:gd name="T53" fmla="*/ 2147483647 h 192"/>
              <a:gd name="T54" fmla="*/ 2147483647 w 183"/>
              <a:gd name="T55" fmla="*/ 2147483647 h 192"/>
              <a:gd name="T56" fmla="*/ 2147483647 w 183"/>
              <a:gd name="T57" fmla="*/ 2147483647 h 192"/>
              <a:gd name="T58" fmla="*/ 2147483647 w 183"/>
              <a:gd name="T59" fmla="*/ 2147483647 h 192"/>
              <a:gd name="T60" fmla="*/ 2147483647 w 183"/>
              <a:gd name="T61" fmla="*/ 2147483647 h 192"/>
              <a:gd name="T62" fmla="*/ 2147483647 w 183"/>
              <a:gd name="T63" fmla="*/ 2147483647 h 192"/>
              <a:gd name="T64" fmla="*/ 2147483647 w 183"/>
              <a:gd name="T65" fmla="*/ 2147483647 h 192"/>
              <a:gd name="T66" fmla="*/ 2147483647 w 183"/>
              <a:gd name="T67" fmla="*/ 2147483647 h 192"/>
              <a:gd name="T68" fmla="*/ 2147483647 w 183"/>
              <a:gd name="T69" fmla="*/ 2147483647 h 192"/>
              <a:gd name="T70" fmla="*/ 2147483647 w 183"/>
              <a:gd name="T71" fmla="*/ 2147483647 h 192"/>
              <a:gd name="T72" fmla="*/ 2147483647 w 183"/>
              <a:gd name="T73" fmla="*/ 2147483647 h 192"/>
              <a:gd name="T74" fmla="*/ 2147483647 w 183"/>
              <a:gd name="T75" fmla="*/ 2147483647 h 192"/>
              <a:gd name="T76" fmla="*/ 0 w 183"/>
              <a:gd name="T77" fmla="*/ 2147483647 h 1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3"/>
              <a:gd name="T118" fmla="*/ 0 h 192"/>
              <a:gd name="T119" fmla="*/ 183 w 183"/>
              <a:gd name="T120" fmla="*/ 192 h 1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3" h="192">
                <a:moveTo>
                  <a:pt x="0" y="5"/>
                </a:moveTo>
                <a:lnTo>
                  <a:pt x="19" y="0"/>
                </a:lnTo>
                <a:lnTo>
                  <a:pt x="40" y="9"/>
                </a:lnTo>
                <a:lnTo>
                  <a:pt x="44" y="17"/>
                </a:lnTo>
                <a:lnTo>
                  <a:pt x="44" y="21"/>
                </a:lnTo>
                <a:lnTo>
                  <a:pt x="49" y="22"/>
                </a:lnTo>
                <a:lnTo>
                  <a:pt x="49" y="26"/>
                </a:lnTo>
                <a:lnTo>
                  <a:pt x="56" y="28"/>
                </a:lnTo>
                <a:lnTo>
                  <a:pt x="56" y="34"/>
                </a:lnTo>
                <a:lnTo>
                  <a:pt x="78" y="55"/>
                </a:lnTo>
                <a:lnTo>
                  <a:pt x="81" y="55"/>
                </a:lnTo>
                <a:lnTo>
                  <a:pt x="84" y="60"/>
                </a:lnTo>
                <a:lnTo>
                  <a:pt x="88" y="65"/>
                </a:lnTo>
                <a:lnTo>
                  <a:pt x="91" y="65"/>
                </a:lnTo>
                <a:lnTo>
                  <a:pt x="106" y="72"/>
                </a:lnTo>
                <a:lnTo>
                  <a:pt x="135" y="76"/>
                </a:lnTo>
                <a:lnTo>
                  <a:pt x="136" y="100"/>
                </a:lnTo>
                <a:lnTo>
                  <a:pt x="143" y="103"/>
                </a:lnTo>
                <a:lnTo>
                  <a:pt x="142" y="112"/>
                </a:lnTo>
                <a:lnTo>
                  <a:pt x="158" y="124"/>
                </a:lnTo>
                <a:lnTo>
                  <a:pt x="174" y="129"/>
                </a:lnTo>
                <a:lnTo>
                  <a:pt x="174" y="169"/>
                </a:lnTo>
                <a:lnTo>
                  <a:pt x="182" y="184"/>
                </a:lnTo>
                <a:lnTo>
                  <a:pt x="177" y="189"/>
                </a:lnTo>
                <a:lnTo>
                  <a:pt x="167" y="191"/>
                </a:lnTo>
                <a:lnTo>
                  <a:pt x="165" y="177"/>
                </a:lnTo>
                <a:lnTo>
                  <a:pt x="148" y="191"/>
                </a:lnTo>
                <a:lnTo>
                  <a:pt x="136" y="170"/>
                </a:lnTo>
                <a:lnTo>
                  <a:pt x="130" y="157"/>
                </a:lnTo>
                <a:lnTo>
                  <a:pt x="110" y="138"/>
                </a:lnTo>
                <a:lnTo>
                  <a:pt x="104" y="138"/>
                </a:lnTo>
                <a:lnTo>
                  <a:pt x="86" y="127"/>
                </a:lnTo>
                <a:lnTo>
                  <a:pt x="83" y="117"/>
                </a:lnTo>
                <a:lnTo>
                  <a:pt x="83" y="110"/>
                </a:lnTo>
                <a:lnTo>
                  <a:pt x="67" y="83"/>
                </a:lnTo>
                <a:lnTo>
                  <a:pt x="61" y="65"/>
                </a:lnTo>
                <a:lnTo>
                  <a:pt x="42" y="50"/>
                </a:lnTo>
                <a:lnTo>
                  <a:pt x="17" y="26"/>
                </a:lnTo>
                <a:lnTo>
                  <a:pt x="0" y="5"/>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23" name="Freeform 121"/>
          <p:cNvSpPr>
            <a:spLocks/>
          </p:cNvSpPr>
          <p:nvPr/>
        </p:nvSpPr>
        <p:spPr bwMode="auto">
          <a:xfrm>
            <a:off x="6924675" y="3351213"/>
            <a:ext cx="290512" cy="304800"/>
          </a:xfrm>
          <a:custGeom>
            <a:avLst/>
            <a:gdLst>
              <a:gd name="T0" fmla="*/ 0 w 183"/>
              <a:gd name="T1" fmla="*/ 2147483647 h 192"/>
              <a:gd name="T2" fmla="*/ 2147483647 w 183"/>
              <a:gd name="T3" fmla="*/ 0 h 192"/>
              <a:gd name="T4" fmla="*/ 2147483647 w 183"/>
              <a:gd name="T5" fmla="*/ 2147483647 h 192"/>
              <a:gd name="T6" fmla="*/ 2147483647 w 183"/>
              <a:gd name="T7" fmla="*/ 2147483647 h 192"/>
              <a:gd name="T8" fmla="*/ 2147483647 w 183"/>
              <a:gd name="T9" fmla="*/ 2147483647 h 192"/>
              <a:gd name="T10" fmla="*/ 2147483647 w 183"/>
              <a:gd name="T11" fmla="*/ 2147483647 h 192"/>
              <a:gd name="T12" fmla="*/ 2147483647 w 183"/>
              <a:gd name="T13" fmla="*/ 2147483647 h 192"/>
              <a:gd name="T14" fmla="*/ 2147483647 w 183"/>
              <a:gd name="T15" fmla="*/ 2147483647 h 192"/>
              <a:gd name="T16" fmla="*/ 2147483647 w 183"/>
              <a:gd name="T17" fmla="*/ 2147483647 h 192"/>
              <a:gd name="T18" fmla="*/ 2147483647 w 183"/>
              <a:gd name="T19" fmla="*/ 2147483647 h 192"/>
              <a:gd name="T20" fmla="*/ 2147483647 w 183"/>
              <a:gd name="T21" fmla="*/ 2147483647 h 192"/>
              <a:gd name="T22" fmla="*/ 2147483647 w 183"/>
              <a:gd name="T23" fmla="*/ 2147483647 h 192"/>
              <a:gd name="T24" fmla="*/ 2147483647 w 183"/>
              <a:gd name="T25" fmla="*/ 2147483647 h 192"/>
              <a:gd name="T26" fmla="*/ 2147483647 w 183"/>
              <a:gd name="T27" fmla="*/ 2147483647 h 192"/>
              <a:gd name="T28" fmla="*/ 2147483647 w 183"/>
              <a:gd name="T29" fmla="*/ 2147483647 h 192"/>
              <a:gd name="T30" fmla="*/ 2147483647 w 183"/>
              <a:gd name="T31" fmla="*/ 2147483647 h 192"/>
              <a:gd name="T32" fmla="*/ 2147483647 w 183"/>
              <a:gd name="T33" fmla="*/ 2147483647 h 192"/>
              <a:gd name="T34" fmla="*/ 2147483647 w 183"/>
              <a:gd name="T35" fmla="*/ 2147483647 h 192"/>
              <a:gd name="T36" fmla="*/ 2147483647 w 183"/>
              <a:gd name="T37" fmla="*/ 2147483647 h 192"/>
              <a:gd name="T38" fmla="*/ 2147483647 w 183"/>
              <a:gd name="T39" fmla="*/ 2147483647 h 192"/>
              <a:gd name="T40" fmla="*/ 2147483647 w 183"/>
              <a:gd name="T41" fmla="*/ 2147483647 h 192"/>
              <a:gd name="T42" fmla="*/ 2147483647 w 183"/>
              <a:gd name="T43" fmla="*/ 2147483647 h 192"/>
              <a:gd name="T44" fmla="*/ 2147483647 w 183"/>
              <a:gd name="T45" fmla="*/ 2147483647 h 192"/>
              <a:gd name="T46" fmla="*/ 2147483647 w 183"/>
              <a:gd name="T47" fmla="*/ 2147483647 h 192"/>
              <a:gd name="T48" fmla="*/ 2147483647 w 183"/>
              <a:gd name="T49" fmla="*/ 2147483647 h 192"/>
              <a:gd name="T50" fmla="*/ 2147483647 w 183"/>
              <a:gd name="T51" fmla="*/ 2147483647 h 192"/>
              <a:gd name="T52" fmla="*/ 2147483647 w 183"/>
              <a:gd name="T53" fmla="*/ 2147483647 h 192"/>
              <a:gd name="T54" fmla="*/ 2147483647 w 183"/>
              <a:gd name="T55" fmla="*/ 2147483647 h 192"/>
              <a:gd name="T56" fmla="*/ 2147483647 w 183"/>
              <a:gd name="T57" fmla="*/ 2147483647 h 192"/>
              <a:gd name="T58" fmla="*/ 2147483647 w 183"/>
              <a:gd name="T59" fmla="*/ 2147483647 h 192"/>
              <a:gd name="T60" fmla="*/ 2147483647 w 183"/>
              <a:gd name="T61" fmla="*/ 2147483647 h 192"/>
              <a:gd name="T62" fmla="*/ 2147483647 w 183"/>
              <a:gd name="T63" fmla="*/ 2147483647 h 192"/>
              <a:gd name="T64" fmla="*/ 2147483647 w 183"/>
              <a:gd name="T65" fmla="*/ 2147483647 h 192"/>
              <a:gd name="T66" fmla="*/ 2147483647 w 183"/>
              <a:gd name="T67" fmla="*/ 2147483647 h 192"/>
              <a:gd name="T68" fmla="*/ 2147483647 w 183"/>
              <a:gd name="T69" fmla="*/ 2147483647 h 192"/>
              <a:gd name="T70" fmla="*/ 2147483647 w 183"/>
              <a:gd name="T71" fmla="*/ 2147483647 h 192"/>
              <a:gd name="T72" fmla="*/ 2147483647 w 183"/>
              <a:gd name="T73" fmla="*/ 2147483647 h 192"/>
              <a:gd name="T74" fmla="*/ 2147483647 w 183"/>
              <a:gd name="T75" fmla="*/ 2147483647 h 192"/>
              <a:gd name="T76" fmla="*/ 0 w 183"/>
              <a:gd name="T77" fmla="*/ 2147483647 h 1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3"/>
              <a:gd name="T118" fmla="*/ 0 h 192"/>
              <a:gd name="T119" fmla="*/ 183 w 183"/>
              <a:gd name="T120" fmla="*/ 192 h 1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3" h="192">
                <a:moveTo>
                  <a:pt x="0" y="5"/>
                </a:moveTo>
                <a:lnTo>
                  <a:pt x="19" y="0"/>
                </a:lnTo>
                <a:lnTo>
                  <a:pt x="40" y="9"/>
                </a:lnTo>
                <a:lnTo>
                  <a:pt x="44" y="17"/>
                </a:lnTo>
                <a:lnTo>
                  <a:pt x="44" y="21"/>
                </a:lnTo>
                <a:lnTo>
                  <a:pt x="49" y="22"/>
                </a:lnTo>
                <a:lnTo>
                  <a:pt x="49" y="26"/>
                </a:lnTo>
                <a:lnTo>
                  <a:pt x="56" y="28"/>
                </a:lnTo>
                <a:lnTo>
                  <a:pt x="56" y="34"/>
                </a:lnTo>
                <a:lnTo>
                  <a:pt x="78" y="55"/>
                </a:lnTo>
                <a:lnTo>
                  <a:pt x="81" y="55"/>
                </a:lnTo>
                <a:lnTo>
                  <a:pt x="84" y="60"/>
                </a:lnTo>
                <a:lnTo>
                  <a:pt x="88" y="65"/>
                </a:lnTo>
                <a:lnTo>
                  <a:pt x="91" y="65"/>
                </a:lnTo>
                <a:lnTo>
                  <a:pt x="106" y="72"/>
                </a:lnTo>
                <a:lnTo>
                  <a:pt x="135" y="76"/>
                </a:lnTo>
                <a:lnTo>
                  <a:pt x="136" y="100"/>
                </a:lnTo>
                <a:lnTo>
                  <a:pt x="143" y="103"/>
                </a:lnTo>
                <a:lnTo>
                  <a:pt x="142" y="112"/>
                </a:lnTo>
                <a:lnTo>
                  <a:pt x="158" y="124"/>
                </a:lnTo>
                <a:lnTo>
                  <a:pt x="174" y="129"/>
                </a:lnTo>
                <a:lnTo>
                  <a:pt x="174" y="169"/>
                </a:lnTo>
                <a:lnTo>
                  <a:pt x="182" y="184"/>
                </a:lnTo>
                <a:lnTo>
                  <a:pt x="177" y="189"/>
                </a:lnTo>
                <a:lnTo>
                  <a:pt x="167" y="191"/>
                </a:lnTo>
                <a:lnTo>
                  <a:pt x="165" y="177"/>
                </a:lnTo>
                <a:lnTo>
                  <a:pt x="148" y="191"/>
                </a:lnTo>
                <a:lnTo>
                  <a:pt x="136" y="170"/>
                </a:lnTo>
                <a:lnTo>
                  <a:pt x="130" y="157"/>
                </a:lnTo>
                <a:lnTo>
                  <a:pt x="110" y="138"/>
                </a:lnTo>
                <a:lnTo>
                  <a:pt x="104" y="138"/>
                </a:lnTo>
                <a:lnTo>
                  <a:pt x="86" y="127"/>
                </a:lnTo>
                <a:lnTo>
                  <a:pt x="83" y="117"/>
                </a:lnTo>
                <a:lnTo>
                  <a:pt x="83" y="110"/>
                </a:lnTo>
                <a:lnTo>
                  <a:pt x="67" y="83"/>
                </a:lnTo>
                <a:lnTo>
                  <a:pt x="61" y="65"/>
                </a:lnTo>
                <a:lnTo>
                  <a:pt x="42" y="50"/>
                </a:lnTo>
                <a:lnTo>
                  <a:pt x="17" y="26"/>
                </a:lnTo>
                <a:lnTo>
                  <a:pt x="0" y="5"/>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24" name="Freeform 122"/>
          <p:cNvSpPr>
            <a:spLocks/>
          </p:cNvSpPr>
          <p:nvPr/>
        </p:nvSpPr>
        <p:spPr bwMode="auto">
          <a:xfrm>
            <a:off x="7446962" y="3035300"/>
            <a:ext cx="280988" cy="336550"/>
          </a:xfrm>
          <a:custGeom>
            <a:avLst/>
            <a:gdLst>
              <a:gd name="T0" fmla="*/ 2147483647 w 177"/>
              <a:gd name="T1" fmla="*/ 0 h 212"/>
              <a:gd name="T2" fmla="*/ 2147483647 w 177"/>
              <a:gd name="T3" fmla="*/ 0 h 212"/>
              <a:gd name="T4" fmla="*/ 2147483647 w 177"/>
              <a:gd name="T5" fmla="*/ 2147483647 h 212"/>
              <a:gd name="T6" fmla="*/ 2147483647 w 177"/>
              <a:gd name="T7" fmla="*/ 2147483647 h 212"/>
              <a:gd name="T8" fmla="*/ 2147483647 w 177"/>
              <a:gd name="T9" fmla="*/ 2147483647 h 212"/>
              <a:gd name="T10" fmla="*/ 2147483647 w 177"/>
              <a:gd name="T11" fmla="*/ 2147483647 h 212"/>
              <a:gd name="T12" fmla="*/ 2147483647 w 177"/>
              <a:gd name="T13" fmla="*/ 2147483647 h 212"/>
              <a:gd name="T14" fmla="*/ 2147483647 w 177"/>
              <a:gd name="T15" fmla="*/ 2147483647 h 212"/>
              <a:gd name="T16" fmla="*/ 2147483647 w 177"/>
              <a:gd name="T17" fmla="*/ 2147483647 h 212"/>
              <a:gd name="T18" fmla="*/ 2147483647 w 177"/>
              <a:gd name="T19" fmla="*/ 2147483647 h 212"/>
              <a:gd name="T20" fmla="*/ 2147483647 w 177"/>
              <a:gd name="T21" fmla="*/ 2147483647 h 212"/>
              <a:gd name="T22" fmla="*/ 2147483647 w 177"/>
              <a:gd name="T23" fmla="*/ 2147483647 h 212"/>
              <a:gd name="T24" fmla="*/ 2147483647 w 177"/>
              <a:gd name="T25" fmla="*/ 2147483647 h 212"/>
              <a:gd name="T26" fmla="*/ 2147483647 w 177"/>
              <a:gd name="T27" fmla="*/ 2147483647 h 212"/>
              <a:gd name="T28" fmla="*/ 2147483647 w 177"/>
              <a:gd name="T29" fmla="*/ 2147483647 h 212"/>
              <a:gd name="T30" fmla="*/ 2147483647 w 177"/>
              <a:gd name="T31" fmla="*/ 2147483647 h 212"/>
              <a:gd name="T32" fmla="*/ 2147483647 w 177"/>
              <a:gd name="T33" fmla="*/ 2147483647 h 212"/>
              <a:gd name="T34" fmla="*/ 2147483647 w 177"/>
              <a:gd name="T35" fmla="*/ 2147483647 h 212"/>
              <a:gd name="T36" fmla="*/ 2147483647 w 177"/>
              <a:gd name="T37" fmla="*/ 2147483647 h 212"/>
              <a:gd name="T38" fmla="*/ 2147483647 w 177"/>
              <a:gd name="T39" fmla="*/ 2147483647 h 212"/>
              <a:gd name="T40" fmla="*/ 2147483647 w 177"/>
              <a:gd name="T41" fmla="*/ 2147483647 h 212"/>
              <a:gd name="T42" fmla="*/ 2147483647 w 177"/>
              <a:gd name="T43" fmla="*/ 2147483647 h 212"/>
              <a:gd name="T44" fmla="*/ 2147483647 w 177"/>
              <a:gd name="T45" fmla="*/ 2147483647 h 212"/>
              <a:gd name="T46" fmla="*/ 2147483647 w 177"/>
              <a:gd name="T47" fmla="*/ 2147483647 h 212"/>
              <a:gd name="T48" fmla="*/ 2147483647 w 177"/>
              <a:gd name="T49" fmla="*/ 2147483647 h 212"/>
              <a:gd name="T50" fmla="*/ 2147483647 w 177"/>
              <a:gd name="T51" fmla="*/ 2147483647 h 212"/>
              <a:gd name="T52" fmla="*/ 2147483647 w 177"/>
              <a:gd name="T53" fmla="*/ 2147483647 h 212"/>
              <a:gd name="T54" fmla="*/ 2147483647 w 177"/>
              <a:gd name="T55" fmla="*/ 2147483647 h 212"/>
              <a:gd name="T56" fmla="*/ 2147483647 w 177"/>
              <a:gd name="T57" fmla="*/ 2147483647 h 212"/>
              <a:gd name="T58" fmla="*/ 2147483647 w 177"/>
              <a:gd name="T59" fmla="*/ 2147483647 h 212"/>
              <a:gd name="T60" fmla="*/ 2147483647 w 177"/>
              <a:gd name="T61" fmla="*/ 2147483647 h 212"/>
              <a:gd name="T62" fmla="*/ 2147483647 w 177"/>
              <a:gd name="T63" fmla="*/ 2147483647 h 212"/>
              <a:gd name="T64" fmla="*/ 2147483647 w 177"/>
              <a:gd name="T65" fmla="*/ 2147483647 h 212"/>
              <a:gd name="T66" fmla="*/ 2147483647 w 177"/>
              <a:gd name="T67" fmla="*/ 2147483647 h 212"/>
              <a:gd name="T68" fmla="*/ 2147483647 w 177"/>
              <a:gd name="T69" fmla="*/ 2147483647 h 212"/>
              <a:gd name="T70" fmla="*/ 2147483647 w 177"/>
              <a:gd name="T71" fmla="*/ 2147483647 h 212"/>
              <a:gd name="T72" fmla="*/ 2147483647 w 177"/>
              <a:gd name="T73" fmla="*/ 2147483647 h 212"/>
              <a:gd name="T74" fmla="*/ 2147483647 w 177"/>
              <a:gd name="T75" fmla="*/ 2147483647 h 212"/>
              <a:gd name="T76" fmla="*/ 2147483647 w 177"/>
              <a:gd name="T77" fmla="*/ 2147483647 h 212"/>
              <a:gd name="T78" fmla="*/ 2147483647 w 177"/>
              <a:gd name="T79" fmla="*/ 2147483647 h 212"/>
              <a:gd name="T80" fmla="*/ 2147483647 w 177"/>
              <a:gd name="T81" fmla="*/ 2147483647 h 212"/>
              <a:gd name="T82" fmla="*/ 2147483647 w 177"/>
              <a:gd name="T83" fmla="*/ 2147483647 h 212"/>
              <a:gd name="T84" fmla="*/ 2147483647 w 177"/>
              <a:gd name="T85" fmla="*/ 2147483647 h 212"/>
              <a:gd name="T86" fmla="*/ 2147483647 w 177"/>
              <a:gd name="T87" fmla="*/ 2147483647 h 212"/>
              <a:gd name="T88" fmla="*/ 2147483647 w 177"/>
              <a:gd name="T89" fmla="*/ 2147483647 h 212"/>
              <a:gd name="T90" fmla="*/ 2147483647 w 177"/>
              <a:gd name="T91" fmla="*/ 2147483647 h 212"/>
              <a:gd name="T92" fmla="*/ 2147483647 w 177"/>
              <a:gd name="T93" fmla="*/ 2147483647 h 212"/>
              <a:gd name="T94" fmla="*/ 2147483647 w 177"/>
              <a:gd name="T95" fmla="*/ 2147483647 h 212"/>
              <a:gd name="T96" fmla="*/ 0 w 177"/>
              <a:gd name="T97" fmla="*/ 2147483647 h 212"/>
              <a:gd name="T98" fmla="*/ 2147483647 w 177"/>
              <a:gd name="T99" fmla="*/ 2147483647 h 212"/>
              <a:gd name="T100" fmla="*/ 2147483647 w 177"/>
              <a:gd name="T101" fmla="*/ 2147483647 h 212"/>
              <a:gd name="T102" fmla="*/ 2147483647 w 177"/>
              <a:gd name="T103" fmla="*/ 2147483647 h 212"/>
              <a:gd name="T104" fmla="*/ 2147483647 w 177"/>
              <a:gd name="T105" fmla="*/ 2147483647 h 212"/>
              <a:gd name="T106" fmla="*/ 2147483647 w 177"/>
              <a:gd name="T107" fmla="*/ 0 h 2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
              <a:gd name="T163" fmla="*/ 0 h 212"/>
              <a:gd name="T164" fmla="*/ 177 w 177"/>
              <a:gd name="T165" fmla="*/ 212 h 2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 h="212">
                <a:moveTo>
                  <a:pt x="12" y="0"/>
                </a:moveTo>
                <a:lnTo>
                  <a:pt x="27" y="0"/>
                </a:lnTo>
                <a:lnTo>
                  <a:pt x="44" y="22"/>
                </a:lnTo>
                <a:lnTo>
                  <a:pt x="41" y="43"/>
                </a:lnTo>
                <a:lnTo>
                  <a:pt x="51" y="50"/>
                </a:lnTo>
                <a:lnTo>
                  <a:pt x="56" y="64"/>
                </a:lnTo>
                <a:lnTo>
                  <a:pt x="68" y="71"/>
                </a:lnTo>
                <a:lnTo>
                  <a:pt x="81" y="73"/>
                </a:lnTo>
                <a:lnTo>
                  <a:pt x="102" y="83"/>
                </a:lnTo>
                <a:lnTo>
                  <a:pt x="115" y="97"/>
                </a:lnTo>
                <a:lnTo>
                  <a:pt x="118" y="97"/>
                </a:lnTo>
                <a:lnTo>
                  <a:pt x="135" y="107"/>
                </a:lnTo>
                <a:lnTo>
                  <a:pt x="135" y="133"/>
                </a:lnTo>
                <a:lnTo>
                  <a:pt x="140" y="145"/>
                </a:lnTo>
                <a:lnTo>
                  <a:pt x="146" y="150"/>
                </a:lnTo>
                <a:lnTo>
                  <a:pt x="152" y="157"/>
                </a:lnTo>
                <a:lnTo>
                  <a:pt x="159" y="166"/>
                </a:lnTo>
                <a:lnTo>
                  <a:pt x="162" y="176"/>
                </a:lnTo>
                <a:lnTo>
                  <a:pt x="176" y="185"/>
                </a:lnTo>
                <a:lnTo>
                  <a:pt x="174" y="195"/>
                </a:lnTo>
                <a:lnTo>
                  <a:pt x="161" y="197"/>
                </a:lnTo>
                <a:lnTo>
                  <a:pt x="156" y="189"/>
                </a:lnTo>
                <a:lnTo>
                  <a:pt x="146" y="189"/>
                </a:lnTo>
                <a:lnTo>
                  <a:pt x="146" y="211"/>
                </a:lnTo>
                <a:lnTo>
                  <a:pt x="137" y="211"/>
                </a:lnTo>
                <a:lnTo>
                  <a:pt x="127" y="201"/>
                </a:lnTo>
                <a:lnTo>
                  <a:pt x="120" y="195"/>
                </a:lnTo>
                <a:lnTo>
                  <a:pt x="120" y="183"/>
                </a:lnTo>
                <a:lnTo>
                  <a:pt x="105" y="183"/>
                </a:lnTo>
                <a:lnTo>
                  <a:pt x="100" y="195"/>
                </a:lnTo>
                <a:lnTo>
                  <a:pt x="95" y="183"/>
                </a:lnTo>
                <a:lnTo>
                  <a:pt x="93" y="171"/>
                </a:lnTo>
                <a:lnTo>
                  <a:pt x="112" y="166"/>
                </a:lnTo>
                <a:lnTo>
                  <a:pt x="122" y="169"/>
                </a:lnTo>
                <a:lnTo>
                  <a:pt x="124" y="149"/>
                </a:lnTo>
                <a:lnTo>
                  <a:pt x="113" y="144"/>
                </a:lnTo>
                <a:lnTo>
                  <a:pt x="107" y="126"/>
                </a:lnTo>
                <a:lnTo>
                  <a:pt x="102" y="105"/>
                </a:lnTo>
                <a:lnTo>
                  <a:pt x="83" y="99"/>
                </a:lnTo>
                <a:lnTo>
                  <a:pt x="74" y="88"/>
                </a:lnTo>
                <a:lnTo>
                  <a:pt x="59" y="83"/>
                </a:lnTo>
                <a:lnTo>
                  <a:pt x="68" y="104"/>
                </a:lnTo>
                <a:lnTo>
                  <a:pt x="51" y="112"/>
                </a:lnTo>
                <a:lnTo>
                  <a:pt x="41" y="90"/>
                </a:lnTo>
                <a:lnTo>
                  <a:pt x="32" y="85"/>
                </a:lnTo>
                <a:lnTo>
                  <a:pt x="32" y="73"/>
                </a:lnTo>
                <a:lnTo>
                  <a:pt x="20" y="59"/>
                </a:lnTo>
                <a:lnTo>
                  <a:pt x="7" y="50"/>
                </a:lnTo>
                <a:lnTo>
                  <a:pt x="0" y="42"/>
                </a:lnTo>
                <a:lnTo>
                  <a:pt x="3" y="35"/>
                </a:lnTo>
                <a:lnTo>
                  <a:pt x="14" y="38"/>
                </a:lnTo>
                <a:lnTo>
                  <a:pt x="17" y="29"/>
                </a:lnTo>
                <a:lnTo>
                  <a:pt x="14" y="17"/>
                </a:lnTo>
                <a:lnTo>
                  <a:pt x="12" y="0"/>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25" name="Freeform 123"/>
          <p:cNvSpPr>
            <a:spLocks/>
          </p:cNvSpPr>
          <p:nvPr/>
        </p:nvSpPr>
        <p:spPr bwMode="auto">
          <a:xfrm>
            <a:off x="7435850" y="3024188"/>
            <a:ext cx="280987" cy="336550"/>
          </a:xfrm>
          <a:custGeom>
            <a:avLst/>
            <a:gdLst>
              <a:gd name="T0" fmla="*/ 2147483647 w 177"/>
              <a:gd name="T1" fmla="*/ 0 h 212"/>
              <a:gd name="T2" fmla="*/ 2147483647 w 177"/>
              <a:gd name="T3" fmla="*/ 0 h 212"/>
              <a:gd name="T4" fmla="*/ 2147483647 w 177"/>
              <a:gd name="T5" fmla="*/ 2147483647 h 212"/>
              <a:gd name="T6" fmla="*/ 2147483647 w 177"/>
              <a:gd name="T7" fmla="*/ 2147483647 h 212"/>
              <a:gd name="T8" fmla="*/ 2147483647 w 177"/>
              <a:gd name="T9" fmla="*/ 2147483647 h 212"/>
              <a:gd name="T10" fmla="*/ 2147483647 w 177"/>
              <a:gd name="T11" fmla="*/ 2147483647 h 212"/>
              <a:gd name="T12" fmla="*/ 2147483647 w 177"/>
              <a:gd name="T13" fmla="*/ 2147483647 h 212"/>
              <a:gd name="T14" fmla="*/ 2147483647 w 177"/>
              <a:gd name="T15" fmla="*/ 2147483647 h 212"/>
              <a:gd name="T16" fmla="*/ 2147483647 w 177"/>
              <a:gd name="T17" fmla="*/ 2147483647 h 212"/>
              <a:gd name="T18" fmla="*/ 2147483647 w 177"/>
              <a:gd name="T19" fmla="*/ 2147483647 h 212"/>
              <a:gd name="T20" fmla="*/ 2147483647 w 177"/>
              <a:gd name="T21" fmla="*/ 2147483647 h 212"/>
              <a:gd name="T22" fmla="*/ 2147483647 w 177"/>
              <a:gd name="T23" fmla="*/ 2147483647 h 212"/>
              <a:gd name="T24" fmla="*/ 2147483647 w 177"/>
              <a:gd name="T25" fmla="*/ 2147483647 h 212"/>
              <a:gd name="T26" fmla="*/ 2147483647 w 177"/>
              <a:gd name="T27" fmla="*/ 2147483647 h 212"/>
              <a:gd name="T28" fmla="*/ 2147483647 w 177"/>
              <a:gd name="T29" fmla="*/ 2147483647 h 212"/>
              <a:gd name="T30" fmla="*/ 2147483647 w 177"/>
              <a:gd name="T31" fmla="*/ 2147483647 h 212"/>
              <a:gd name="T32" fmla="*/ 2147483647 w 177"/>
              <a:gd name="T33" fmla="*/ 2147483647 h 212"/>
              <a:gd name="T34" fmla="*/ 2147483647 w 177"/>
              <a:gd name="T35" fmla="*/ 2147483647 h 212"/>
              <a:gd name="T36" fmla="*/ 2147483647 w 177"/>
              <a:gd name="T37" fmla="*/ 2147483647 h 212"/>
              <a:gd name="T38" fmla="*/ 2147483647 w 177"/>
              <a:gd name="T39" fmla="*/ 2147483647 h 212"/>
              <a:gd name="T40" fmla="*/ 2147483647 w 177"/>
              <a:gd name="T41" fmla="*/ 2147483647 h 212"/>
              <a:gd name="T42" fmla="*/ 2147483647 w 177"/>
              <a:gd name="T43" fmla="*/ 2147483647 h 212"/>
              <a:gd name="T44" fmla="*/ 2147483647 w 177"/>
              <a:gd name="T45" fmla="*/ 2147483647 h 212"/>
              <a:gd name="T46" fmla="*/ 2147483647 w 177"/>
              <a:gd name="T47" fmla="*/ 2147483647 h 212"/>
              <a:gd name="T48" fmla="*/ 2147483647 w 177"/>
              <a:gd name="T49" fmla="*/ 2147483647 h 212"/>
              <a:gd name="T50" fmla="*/ 2147483647 w 177"/>
              <a:gd name="T51" fmla="*/ 2147483647 h 212"/>
              <a:gd name="T52" fmla="*/ 2147483647 w 177"/>
              <a:gd name="T53" fmla="*/ 2147483647 h 212"/>
              <a:gd name="T54" fmla="*/ 2147483647 w 177"/>
              <a:gd name="T55" fmla="*/ 2147483647 h 212"/>
              <a:gd name="T56" fmla="*/ 2147483647 w 177"/>
              <a:gd name="T57" fmla="*/ 2147483647 h 212"/>
              <a:gd name="T58" fmla="*/ 2147483647 w 177"/>
              <a:gd name="T59" fmla="*/ 2147483647 h 212"/>
              <a:gd name="T60" fmla="*/ 2147483647 w 177"/>
              <a:gd name="T61" fmla="*/ 2147483647 h 212"/>
              <a:gd name="T62" fmla="*/ 2147483647 w 177"/>
              <a:gd name="T63" fmla="*/ 2147483647 h 212"/>
              <a:gd name="T64" fmla="*/ 2147483647 w 177"/>
              <a:gd name="T65" fmla="*/ 2147483647 h 212"/>
              <a:gd name="T66" fmla="*/ 2147483647 w 177"/>
              <a:gd name="T67" fmla="*/ 2147483647 h 212"/>
              <a:gd name="T68" fmla="*/ 2147483647 w 177"/>
              <a:gd name="T69" fmla="*/ 2147483647 h 212"/>
              <a:gd name="T70" fmla="*/ 2147483647 w 177"/>
              <a:gd name="T71" fmla="*/ 2147483647 h 212"/>
              <a:gd name="T72" fmla="*/ 2147483647 w 177"/>
              <a:gd name="T73" fmla="*/ 2147483647 h 212"/>
              <a:gd name="T74" fmla="*/ 2147483647 w 177"/>
              <a:gd name="T75" fmla="*/ 2147483647 h 212"/>
              <a:gd name="T76" fmla="*/ 2147483647 w 177"/>
              <a:gd name="T77" fmla="*/ 2147483647 h 212"/>
              <a:gd name="T78" fmla="*/ 2147483647 w 177"/>
              <a:gd name="T79" fmla="*/ 2147483647 h 212"/>
              <a:gd name="T80" fmla="*/ 2147483647 w 177"/>
              <a:gd name="T81" fmla="*/ 2147483647 h 212"/>
              <a:gd name="T82" fmla="*/ 2147483647 w 177"/>
              <a:gd name="T83" fmla="*/ 2147483647 h 212"/>
              <a:gd name="T84" fmla="*/ 2147483647 w 177"/>
              <a:gd name="T85" fmla="*/ 2147483647 h 212"/>
              <a:gd name="T86" fmla="*/ 2147483647 w 177"/>
              <a:gd name="T87" fmla="*/ 2147483647 h 212"/>
              <a:gd name="T88" fmla="*/ 2147483647 w 177"/>
              <a:gd name="T89" fmla="*/ 2147483647 h 212"/>
              <a:gd name="T90" fmla="*/ 2147483647 w 177"/>
              <a:gd name="T91" fmla="*/ 2147483647 h 212"/>
              <a:gd name="T92" fmla="*/ 2147483647 w 177"/>
              <a:gd name="T93" fmla="*/ 2147483647 h 212"/>
              <a:gd name="T94" fmla="*/ 2147483647 w 177"/>
              <a:gd name="T95" fmla="*/ 2147483647 h 212"/>
              <a:gd name="T96" fmla="*/ 0 w 177"/>
              <a:gd name="T97" fmla="*/ 2147483647 h 212"/>
              <a:gd name="T98" fmla="*/ 2147483647 w 177"/>
              <a:gd name="T99" fmla="*/ 2147483647 h 212"/>
              <a:gd name="T100" fmla="*/ 2147483647 w 177"/>
              <a:gd name="T101" fmla="*/ 2147483647 h 212"/>
              <a:gd name="T102" fmla="*/ 2147483647 w 177"/>
              <a:gd name="T103" fmla="*/ 2147483647 h 212"/>
              <a:gd name="T104" fmla="*/ 2147483647 w 177"/>
              <a:gd name="T105" fmla="*/ 2147483647 h 212"/>
              <a:gd name="T106" fmla="*/ 2147483647 w 177"/>
              <a:gd name="T107" fmla="*/ 0 h 2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
              <a:gd name="T163" fmla="*/ 0 h 212"/>
              <a:gd name="T164" fmla="*/ 177 w 177"/>
              <a:gd name="T165" fmla="*/ 212 h 2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 h="212">
                <a:moveTo>
                  <a:pt x="12" y="0"/>
                </a:moveTo>
                <a:lnTo>
                  <a:pt x="27" y="0"/>
                </a:lnTo>
                <a:lnTo>
                  <a:pt x="44" y="22"/>
                </a:lnTo>
                <a:lnTo>
                  <a:pt x="41" y="43"/>
                </a:lnTo>
                <a:lnTo>
                  <a:pt x="51" y="50"/>
                </a:lnTo>
                <a:lnTo>
                  <a:pt x="56" y="64"/>
                </a:lnTo>
                <a:lnTo>
                  <a:pt x="68" y="71"/>
                </a:lnTo>
                <a:lnTo>
                  <a:pt x="81" y="73"/>
                </a:lnTo>
                <a:lnTo>
                  <a:pt x="102" y="83"/>
                </a:lnTo>
                <a:lnTo>
                  <a:pt x="115" y="97"/>
                </a:lnTo>
                <a:lnTo>
                  <a:pt x="118" y="97"/>
                </a:lnTo>
                <a:lnTo>
                  <a:pt x="135" y="107"/>
                </a:lnTo>
                <a:lnTo>
                  <a:pt x="135" y="133"/>
                </a:lnTo>
                <a:lnTo>
                  <a:pt x="140" y="145"/>
                </a:lnTo>
                <a:lnTo>
                  <a:pt x="146" y="152"/>
                </a:lnTo>
                <a:lnTo>
                  <a:pt x="152" y="157"/>
                </a:lnTo>
                <a:lnTo>
                  <a:pt x="159" y="166"/>
                </a:lnTo>
                <a:lnTo>
                  <a:pt x="162" y="176"/>
                </a:lnTo>
                <a:lnTo>
                  <a:pt x="176" y="185"/>
                </a:lnTo>
                <a:lnTo>
                  <a:pt x="174" y="195"/>
                </a:lnTo>
                <a:lnTo>
                  <a:pt x="161" y="197"/>
                </a:lnTo>
                <a:lnTo>
                  <a:pt x="156" y="189"/>
                </a:lnTo>
                <a:lnTo>
                  <a:pt x="146" y="189"/>
                </a:lnTo>
                <a:lnTo>
                  <a:pt x="146" y="211"/>
                </a:lnTo>
                <a:lnTo>
                  <a:pt x="137" y="211"/>
                </a:lnTo>
                <a:lnTo>
                  <a:pt x="127" y="201"/>
                </a:lnTo>
                <a:lnTo>
                  <a:pt x="120" y="195"/>
                </a:lnTo>
                <a:lnTo>
                  <a:pt x="120" y="183"/>
                </a:lnTo>
                <a:lnTo>
                  <a:pt x="105" y="183"/>
                </a:lnTo>
                <a:lnTo>
                  <a:pt x="100" y="195"/>
                </a:lnTo>
                <a:lnTo>
                  <a:pt x="95" y="183"/>
                </a:lnTo>
                <a:lnTo>
                  <a:pt x="93" y="171"/>
                </a:lnTo>
                <a:lnTo>
                  <a:pt x="112" y="166"/>
                </a:lnTo>
                <a:lnTo>
                  <a:pt x="122" y="169"/>
                </a:lnTo>
                <a:lnTo>
                  <a:pt x="124" y="150"/>
                </a:lnTo>
                <a:lnTo>
                  <a:pt x="113" y="144"/>
                </a:lnTo>
                <a:lnTo>
                  <a:pt x="107" y="126"/>
                </a:lnTo>
                <a:lnTo>
                  <a:pt x="102" y="105"/>
                </a:lnTo>
                <a:lnTo>
                  <a:pt x="83" y="99"/>
                </a:lnTo>
                <a:lnTo>
                  <a:pt x="74" y="88"/>
                </a:lnTo>
                <a:lnTo>
                  <a:pt x="59" y="83"/>
                </a:lnTo>
                <a:lnTo>
                  <a:pt x="68" y="104"/>
                </a:lnTo>
                <a:lnTo>
                  <a:pt x="51" y="112"/>
                </a:lnTo>
                <a:lnTo>
                  <a:pt x="41" y="90"/>
                </a:lnTo>
                <a:lnTo>
                  <a:pt x="32" y="85"/>
                </a:lnTo>
                <a:lnTo>
                  <a:pt x="32" y="73"/>
                </a:lnTo>
                <a:lnTo>
                  <a:pt x="20" y="59"/>
                </a:lnTo>
                <a:lnTo>
                  <a:pt x="7" y="50"/>
                </a:lnTo>
                <a:lnTo>
                  <a:pt x="0" y="42"/>
                </a:lnTo>
                <a:lnTo>
                  <a:pt x="3" y="35"/>
                </a:lnTo>
                <a:lnTo>
                  <a:pt x="14" y="38"/>
                </a:lnTo>
                <a:lnTo>
                  <a:pt x="17" y="29"/>
                </a:lnTo>
                <a:lnTo>
                  <a:pt x="14" y="17"/>
                </a:lnTo>
                <a:lnTo>
                  <a:pt x="12" y="0"/>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26" name="Freeform 124"/>
          <p:cNvSpPr>
            <a:spLocks/>
          </p:cNvSpPr>
          <p:nvPr/>
        </p:nvSpPr>
        <p:spPr bwMode="auto">
          <a:xfrm>
            <a:off x="7385050" y="2465388"/>
            <a:ext cx="206375" cy="288925"/>
          </a:xfrm>
          <a:custGeom>
            <a:avLst/>
            <a:gdLst>
              <a:gd name="T0" fmla="*/ 2147483647 w 130"/>
              <a:gd name="T1" fmla="*/ 0 h 182"/>
              <a:gd name="T2" fmla="*/ 2147483647 w 130"/>
              <a:gd name="T3" fmla="*/ 2147483647 h 182"/>
              <a:gd name="T4" fmla="*/ 2147483647 w 130"/>
              <a:gd name="T5" fmla="*/ 2147483647 h 182"/>
              <a:gd name="T6" fmla="*/ 2147483647 w 130"/>
              <a:gd name="T7" fmla="*/ 2147483647 h 182"/>
              <a:gd name="T8" fmla="*/ 2147483647 w 130"/>
              <a:gd name="T9" fmla="*/ 2147483647 h 182"/>
              <a:gd name="T10" fmla="*/ 2147483647 w 130"/>
              <a:gd name="T11" fmla="*/ 2147483647 h 182"/>
              <a:gd name="T12" fmla="*/ 2147483647 w 130"/>
              <a:gd name="T13" fmla="*/ 2147483647 h 182"/>
              <a:gd name="T14" fmla="*/ 2147483647 w 130"/>
              <a:gd name="T15" fmla="*/ 2147483647 h 182"/>
              <a:gd name="T16" fmla="*/ 2147483647 w 130"/>
              <a:gd name="T17" fmla="*/ 2147483647 h 182"/>
              <a:gd name="T18" fmla="*/ 2147483647 w 130"/>
              <a:gd name="T19" fmla="*/ 2147483647 h 182"/>
              <a:gd name="T20" fmla="*/ 2147483647 w 130"/>
              <a:gd name="T21" fmla="*/ 2147483647 h 182"/>
              <a:gd name="T22" fmla="*/ 2147483647 w 130"/>
              <a:gd name="T23" fmla="*/ 2147483647 h 182"/>
              <a:gd name="T24" fmla="*/ 2147483647 w 130"/>
              <a:gd name="T25" fmla="*/ 2147483647 h 182"/>
              <a:gd name="T26" fmla="*/ 2147483647 w 130"/>
              <a:gd name="T27" fmla="*/ 2147483647 h 182"/>
              <a:gd name="T28" fmla="*/ 2147483647 w 130"/>
              <a:gd name="T29" fmla="*/ 2147483647 h 182"/>
              <a:gd name="T30" fmla="*/ 2147483647 w 130"/>
              <a:gd name="T31" fmla="*/ 2147483647 h 182"/>
              <a:gd name="T32" fmla="*/ 2147483647 w 130"/>
              <a:gd name="T33" fmla="*/ 2147483647 h 182"/>
              <a:gd name="T34" fmla="*/ 2147483647 w 130"/>
              <a:gd name="T35" fmla="*/ 2147483647 h 182"/>
              <a:gd name="T36" fmla="*/ 2147483647 w 130"/>
              <a:gd name="T37" fmla="*/ 2147483647 h 182"/>
              <a:gd name="T38" fmla="*/ 2147483647 w 130"/>
              <a:gd name="T39" fmla="*/ 2147483647 h 182"/>
              <a:gd name="T40" fmla="*/ 2147483647 w 130"/>
              <a:gd name="T41" fmla="*/ 2147483647 h 182"/>
              <a:gd name="T42" fmla="*/ 2147483647 w 130"/>
              <a:gd name="T43" fmla="*/ 2147483647 h 182"/>
              <a:gd name="T44" fmla="*/ 2147483647 w 130"/>
              <a:gd name="T45" fmla="*/ 2147483647 h 182"/>
              <a:gd name="T46" fmla="*/ 2147483647 w 130"/>
              <a:gd name="T47" fmla="*/ 2147483647 h 182"/>
              <a:gd name="T48" fmla="*/ 2147483647 w 130"/>
              <a:gd name="T49" fmla="*/ 2147483647 h 182"/>
              <a:gd name="T50" fmla="*/ 2147483647 w 130"/>
              <a:gd name="T51" fmla="*/ 2147483647 h 182"/>
              <a:gd name="T52" fmla="*/ 2147483647 w 130"/>
              <a:gd name="T53" fmla="*/ 2147483647 h 182"/>
              <a:gd name="T54" fmla="*/ 2147483647 w 130"/>
              <a:gd name="T55" fmla="*/ 2147483647 h 182"/>
              <a:gd name="T56" fmla="*/ 2147483647 w 130"/>
              <a:gd name="T57" fmla="*/ 2147483647 h 182"/>
              <a:gd name="T58" fmla="*/ 2147483647 w 130"/>
              <a:gd name="T59" fmla="*/ 2147483647 h 182"/>
              <a:gd name="T60" fmla="*/ 2147483647 w 130"/>
              <a:gd name="T61" fmla="*/ 2147483647 h 182"/>
              <a:gd name="T62" fmla="*/ 2147483647 w 130"/>
              <a:gd name="T63" fmla="*/ 2147483647 h 182"/>
              <a:gd name="T64" fmla="*/ 2147483647 w 130"/>
              <a:gd name="T65" fmla="*/ 2147483647 h 182"/>
              <a:gd name="T66" fmla="*/ 2147483647 w 130"/>
              <a:gd name="T67" fmla="*/ 2147483647 h 182"/>
              <a:gd name="T68" fmla="*/ 2147483647 w 130"/>
              <a:gd name="T69" fmla="*/ 2147483647 h 182"/>
              <a:gd name="T70" fmla="*/ 2147483647 w 130"/>
              <a:gd name="T71" fmla="*/ 2147483647 h 182"/>
              <a:gd name="T72" fmla="*/ 2147483647 w 130"/>
              <a:gd name="T73" fmla="*/ 2147483647 h 182"/>
              <a:gd name="T74" fmla="*/ 2147483647 w 130"/>
              <a:gd name="T75" fmla="*/ 2147483647 h 182"/>
              <a:gd name="T76" fmla="*/ 2147483647 w 130"/>
              <a:gd name="T77" fmla="*/ 2147483647 h 182"/>
              <a:gd name="T78" fmla="*/ 0 w 130"/>
              <a:gd name="T79" fmla="*/ 2147483647 h 182"/>
              <a:gd name="T80" fmla="*/ 2147483647 w 130"/>
              <a:gd name="T81" fmla="*/ 2147483647 h 182"/>
              <a:gd name="T82" fmla="*/ 2147483647 w 130"/>
              <a:gd name="T83" fmla="*/ 2147483647 h 182"/>
              <a:gd name="T84" fmla="*/ 2147483647 w 130"/>
              <a:gd name="T85" fmla="*/ 2147483647 h 182"/>
              <a:gd name="T86" fmla="*/ 2147483647 w 130"/>
              <a:gd name="T87" fmla="*/ 2147483647 h 182"/>
              <a:gd name="T88" fmla="*/ 2147483647 w 130"/>
              <a:gd name="T89" fmla="*/ 2147483647 h 182"/>
              <a:gd name="T90" fmla="*/ 2147483647 w 130"/>
              <a:gd name="T91" fmla="*/ 2147483647 h 182"/>
              <a:gd name="T92" fmla="*/ 2147483647 w 130"/>
              <a:gd name="T93" fmla="*/ 2147483647 h 182"/>
              <a:gd name="T94" fmla="*/ 2147483647 w 130"/>
              <a:gd name="T95" fmla="*/ 2147483647 h 182"/>
              <a:gd name="T96" fmla="*/ 2147483647 w 130"/>
              <a:gd name="T97" fmla="*/ 2147483647 h 182"/>
              <a:gd name="T98" fmla="*/ 2147483647 w 130"/>
              <a:gd name="T99" fmla="*/ 2147483647 h 182"/>
              <a:gd name="T100" fmla="*/ 2147483647 w 130"/>
              <a:gd name="T101" fmla="*/ 2147483647 h 182"/>
              <a:gd name="T102" fmla="*/ 2147483647 w 130"/>
              <a:gd name="T103" fmla="*/ 2147483647 h 182"/>
              <a:gd name="T104" fmla="*/ 2147483647 w 130"/>
              <a:gd name="T105" fmla="*/ 2147483647 h 182"/>
              <a:gd name="T106" fmla="*/ 2147483647 w 130"/>
              <a:gd name="T107" fmla="*/ 2147483647 h 182"/>
              <a:gd name="T108" fmla="*/ 2147483647 w 130"/>
              <a:gd name="T109" fmla="*/ 2147483647 h 182"/>
              <a:gd name="T110" fmla="*/ 2147483647 w 130"/>
              <a:gd name="T111" fmla="*/ 2147483647 h 182"/>
              <a:gd name="T112" fmla="*/ 2147483647 w 130"/>
              <a:gd name="T113" fmla="*/ 2147483647 h 182"/>
              <a:gd name="T114" fmla="*/ 2147483647 w 130"/>
              <a:gd name="T115" fmla="*/ 2147483647 h 182"/>
              <a:gd name="T116" fmla="*/ 2147483647 w 130"/>
              <a:gd name="T117" fmla="*/ 2147483647 h 182"/>
              <a:gd name="T118" fmla="*/ 2147483647 w 130"/>
              <a:gd name="T119" fmla="*/ 2147483647 h 182"/>
              <a:gd name="T120" fmla="*/ 2147483647 w 130"/>
              <a:gd name="T121" fmla="*/ 0 h 1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0"/>
              <a:gd name="T184" fmla="*/ 0 h 182"/>
              <a:gd name="T185" fmla="*/ 130 w 130"/>
              <a:gd name="T186" fmla="*/ 182 h 1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0" h="182">
                <a:moveTo>
                  <a:pt x="25" y="0"/>
                </a:moveTo>
                <a:lnTo>
                  <a:pt x="51" y="12"/>
                </a:lnTo>
                <a:lnTo>
                  <a:pt x="66" y="26"/>
                </a:lnTo>
                <a:lnTo>
                  <a:pt x="76" y="41"/>
                </a:lnTo>
                <a:lnTo>
                  <a:pt x="85" y="41"/>
                </a:lnTo>
                <a:lnTo>
                  <a:pt x="83" y="52"/>
                </a:lnTo>
                <a:lnTo>
                  <a:pt x="93" y="59"/>
                </a:lnTo>
                <a:lnTo>
                  <a:pt x="100" y="69"/>
                </a:lnTo>
                <a:lnTo>
                  <a:pt x="117" y="90"/>
                </a:lnTo>
                <a:lnTo>
                  <a:pt x="129" y="114"/>
                </a:lnTo>
                <a:lnTo>
                  <a:pt x="107" y="112"/>
                </a:lnTo>
                <a:lnTo>
                  <a:pt x="90" y="109"/>
                </a:lnTo>
                <a:lnTo>
                  <a:pt x="102" y="126"/>
                </a:lnTo>
                <a:lnTo>
                  <a:pt x="102" y="136"/>
                </a:lnTo>
                <a:lnTo>
                  <a:pt x="102" y="147"/>
                </a:lnTo>
                <a:lnTo>
                  <a:pt x="95" y="141"/>
                </a:lnTo>
                <a:lnTo>
                  <a:pt x="87" y="133"/>
                </a:lnTo>
                <a:lnTo>
                  <a:pt x="71" y="122"/>
                </a:lnTo>
                <a:lnTo>
                  <a:pt x="63" y="117"/>
                </a:lnTo>
                <a:lnTo>
                  <a:pt x="49" y="122"/>
                </a:lnTo>
                <a:lnTo>
                  <a:pt x="41" y="126"/>
                </a:lnTo>
                <a:lnTo>
                  <a:pt x="46" y="134"/>
                </a:lnTo>
                <a:lnTo>
                  <a:pt x="59" y="141"/>
                </a:lnTo>
                <a:lnTo>
                  <a:pt x="73" y="148"/>
                </a:lnTo>
                <a:lnTo>
                  <a:pt x="78" y="160"/>
                </a:lnTo>
                <a:lnTo>
                  <a:pt x="76" y="176"/>
                </a:lnTo>
                <a:lnTo>
                  <a:pt x="76" y="181"/>
                </a:lnTo>
                <a:lnTo>
                  <a:pt x="71" y="181"/>
                </a:lnTo>
                <a:lnTo>
                  <a:pt x="63" y="176"/>
                </a:lnTo>
                <a:lnTo>
                  <a:pt x="59" y="174"/>
                </a:lnTo>
                <a:lnTo>
                  <a:pt x="54" y="171"/>
                </a:lnTo>
                <a:lnTo>
                  <a:pt x="49" y="179"/>
                </a:lnTo>
                <a:lnTo>
                  <a:pt x="41" y="181"/>
                </a:lnTo>
                <a:lnTo>
                  <a:pt x="34" y="174"/>
                </a:lnTo>
                <a:lnTo>
                  <a:pt x="34" y="159"/>
                </a:lnTo>
                <a:lnTo>
                  <a:pt x="32" y="150"/>
                </a:lnTo>
                <a:lnTo>
                  <a:pt x="24" y="145"/>
                </a:lnTo>
                <a:lnTo>
                  <a:pt x="17" y="153"/>
                </a:lnTo>
                <a:lnTo>
                  <a:pt x="3" y="153"/>
                </a:lnTo>
                <a:lnTo>
                  <a:pt x="0" y="147"/>
                </a:lnTo>
                <a:lnTo>
                  <a:pt x="3" y="129"/>
                </a:lnTo>
                <a:lnTo>
                  <a:pt x="14" y="119"/>
                </a:lnTo>
                <a:lnTo>
                  <a:pt x="12" y="91"/>
                </a:lnTo>
                <a:lnTo>
                  <a:pt x="12" y="84"/>
                </a:lnTo>
                <a:lnTo>
                  <a:pt x="20" y="83"/>
                </a:lnTo>
                <a:lnTo>
                  <a:pt x="29" y="90"/>
                </a:lnTo>
                <a:lnTo>
                  <a:pt x="44" y="93"/>
                </a:lnTo>
                <a:lnTo>
                  <a:pt x="44" y="81"/>
                </a:lnTo>
                <a:lnTo>
                  <a:pt x="37" y="74"/>
                </a:lnTo>
                <a:lnTo>
                  <a:pt x="34" y="69"/>
                </a:lnTo>
                <a:lnTo>
                  <a:pt x="39" y="69"/>
                </a:lnTo>
                <a:lnTo>
                  <a:pt x="42" y="69"/>
                </a:lnTo>
                <a:lnTo>
                  <a:pt x="46" y="69"/>
                </a:lnTo>
                <a:lnTo>
                  <a:pt x="49" y="69"/>
                </a:lnTo>
                <a:lnTo>
                  <a:pt x="54" y="64"/>
                </a:lnTo>
                <a:lnTo>
                  <a:pt x="53" y="59"/>
                </a:lnTo>
                <a:lnTo>
                  <a:pt x="48" y="47"/>
                </a:lnTo>
                <a:lnTo>
                  <a:pt x="37" y="34"/>
                </a:lnTo>
                <a:lnTo>
                  <a:pt x="24" y="28"/>
                </a:lnTo>
                <a:lnTo>
                  <a:pt x="19" y="17"/>
                </a:lnTo>
                <a:lnTo>
                  <a:pt x="25" y="0"/>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27" name="Freeform 125"/>
          <p:cNvSpPr>
            <a:spLocks/>
          </p:cNvSpPr>
          <p:nvPr/>
        </p:nvSpPr>
        <p:spPr bwMode="auto">
          <a:xfrm>
            <a:off x="7375525" y="2454275"/>
            <a:ext cx="204787" cy="288925"/>
          </a:xfrm>
          <a:custGeom>
            <a:avLst/>
            <a:gdLst>
              <a:gd name="T0" fmla="*/ 2147483647 w 129"/>
              <a:gd name="T1" fmla="*/ 0 h 182"/>
              <a:gd name="T2" fmla="*/ 2147483647 w 129"/>
              <a:gd name="T3" fmla="*/ 2147483647 h 182"/>
              <a:gd name="T4" fmla="*/ 2147483647 w 129"/>
              <a:gd name="T5" fmla="*/ 2147483647 h 182"/>
              <a:gd name="T6" fmla="*/ 2147483647 w 129"/>
              <a:gd name="T7" fmla="*/ 2147483647 h 182"/>
              <a:gd name="T8" fmla="*/ 2147483647 w 129"/>
              <a:gd name="T9" fmla="*/ 2147483647 h 182"/>
              <a:gd name="T10" fmla="*/ 2147483647 w 129"/>
              <a:gd name="T11" fmla="*/ 2147483647 h 182"/>
              <a:gd name="T12" fmla="*/ 2147483647 w 129"/>
              <a:gd name="T13" fmla="*/ 2147483647 h 182"/>
              <a:gd name="T14" fmla="*/ 2147483647 w 129"/>
              <a:gd name="T15" fmla="*/ 2147483647 h 182"/>
              <a:gd name="T16" fmla="*/ 2147483647 w 129"/>
              <a:gd name="T17" fmla="*/ 2147483647 h 182"/>
              <a:gd name="T18" fmla="*/ 2147483647 w 129"/>
              <a:gd name="T19" fmla="*/ 2147483647 h 182"/>
              <a:gd name="T20" fmla="*/ 2147483647 w 129"/>
              <a:gd name="T21" fmla="*/ 2147483647 h 182"/>
              <a:gd name="T22" fmla="*/ 2147483647 w 129"/>
              <a:gd name="T23" fmla="*/ 2147483647 h 182"/>
              <a:gd name="T24" fmla="*/ 2147483647 w 129"/>
              <a:gd name="T25" fmla="*/ 2147483647 h 182"/>
              <a:gd name="T26" fmla="*/ 2147483647 w 129"/>
              <a:gd name="T27" fmla="*/ 2147483647 h 182"/>
              <a:gd name="T28" fmla="*/ 2147483647 w 129"/>
              <a:gd name="T29" fmla="*/ 2147483647 h 182"/>
              <a:gd name="T30" fmla="*/ 2147483647 w 129"/>
              <a:gd name="T31" fmla="*/ 2147483647 h 182"/>
              <a:gd name="T32" fmla="*/ 2147483647 w 129"/>
              <a:gd name="T33" fmla="*/ 2147483647 h 182"/>
              <a:gd name="T34" fmla="*/ 2147483647 w 129"/>
              <a:gd name="T35" fmla="*/ 2147483647 h 182"/>
              <a:gd name="T36" fmla="*/ 2147483647 w 129"/>
              <a:gd name="T37" fmla="*/ 2147483647 h 182"/>
              <a:gd name="T38" fmla="*/ 2147483647 w 129"/>
              <a:gd name="T39" fmla="*/ 2147483647 h 182"/>
              <a:gd name="T40" fmla="*/ 2147483647 w 129"/>
              <a:gd name="T41" fmla="*/ 2147483647 h 182"/>
              <a:gd name="T42" fmla="*/ 2147483647 w 129"/>
              <a:gd name="T43" fmla="*/ 2147483647 h 182"/>
              <a:gd name="T44" fmla="*/ 2147483647 w 129"/>
              <a:gd name="T45" fmla="*/ 2147483647 h 182"/>
              <a:gd name="T46" fmla="*/ 2147483647 w 129"/>
              <a:gd name="T47" fmla="*/ 2147483647 h 182"/>
              <a:gd name="T48" fmla="*/ 2147483647 w 129"/>
              <a:gd name="T49" fmla="*/ 2147483647 h 182"/>
              <a:gd name="T50" fmla="*/ 2147483647 w 129"/>
              <a:gd name="T51" fmla="*/ 2147483647 h 182"/>
              <a:gd name="T52" fmla="*/ 2147483647 w 129"/>
              <a:gd name="T53" fmla="*/ 2147483647 h 182"/>
              <a:gd name="T54" fmla="*/ 2147483647 w 129"/>
              <a:gd name="T55" fmla="*/ 2147483647 h 182"/>
              <a:gd name="T56" fmla="*/ 2147483647 w 129"/>
              <a:gd name="T57" fmla="*/ 2147483647 h 182"/>
              <a:gd name="T58" fmla="*/ 2147483647 w 129"/>
              <a:gd name="T59" fmla="*/ 2147483647 h 182"/>
              <a:gd name="T60" fmla="*/ 2147483647 w 129"/>
              <a:gd name="T61" fmla="*/ 2147483647 h 182"/>
              <a:gd name="T62" fmla="*/ 2147483647 w 129"/>
              <a:gd name="T63" fmla="*/ 2147483647 h 182"/>
              <a:gd name="T64" fmla="*/ 2147483647 w 129"/>
              <a:gd name="T65" fmla="*/ 2147483647 h 182"/>
              <a:gd name="T66" fmla="*/ 2147483647 w 129"/>
              <a:gd name="T67" fmla="*/ 2147483647 h 182"/>
              <a:gd name="T68" fmla="*/ 2147483647 w 129"/>
              <a:gd name="T69" fmla="*/ 2147483647 h 182"/>
              <a:gd name="T70" fmla="*/ 2147483647 w 129"/>
              <a:gd name="T71" fmla="*/ 2147483647 h 182"/>
              <a:gd name="T72" fmla="*/ 2147483647 w 129"/>
              <a:gd name="T73" fmla="*/ 2147483647 h 182"/>
              <a:gd name="T74" fmla="*/ 2147483647 w 129"/>
              <a:gd name="T75" fmla="*/ 2147483647 h 182"/>
              <a:gd name="T76" fmla="*/ 2147483647 w 129"/>
              <a:gd name="T77" fmla="*/ 2147483647 h 182"/>
              <a:gd name="T78" fmla="*/ 0 w 129"/>
              <a:gd name="T79" fmla="*/ 2147483647 h 182"/>
              <a:gd name="T80" fmla="*/ 2147483647 w 129"/>
              <a:gd name="T81" fmla="*/ 2147483647 h 182"/>
              <a:gd name="T82" fmla="*/ 2147483647 w 129"/>
              <a:gd name="T83" fmla="*/ 2147483647 h 182"/>
              <a:gd name="T84" fmla="*/ 2147483647 w 129"/>
              <a:gd name="T85" fmla="*/ 2147483647 h 182"/>
              <a:gd name="T86" fmla="*/ 2147483647 w 129"/>
              <a:gd name="T87" fmla="*/ 2147483647 h 182"/>
              <a:gd name="T88" fmla="*/ 2147483647 w 129"/>
              <a:gd name="T89" fmla="*/ 2147483647 h 182"/>
              <a:gd name="T90" fmla="*/ 2147483647 w 129"/>
              <a:gd name="T91" fmla="*/ 2147483647 h 182"/>
              <a:gd name="T92" fmla="*/ 2147483647 w 129"/>
              <a:gd name="T93" fmla="*/ 2147483647 h 182"/>
              <a:gd name="T94" fmla="*/ 2147483647 w 129"/>
              <a:gd name="T95" fmla="*/ 2147483647 h 182"/>
              <a:gd name="T96" fmla="*/ 2147483647 w 129"/>
              <a:gd name="T97" fmla="*/ 2147483647 h 182"/>
              <a:gd name="T98" fmla="*/ 2147483647 w 129"/>
              <a:gd name="T99" fmla="*/ 2147483647 h 182"/>
              <a:gd name="T100" fmla="*/ 2147483647 w 129"/>
              <a:gd name="T101" fmla="*/ 2147483647 h 182"/>
              <a:gd name="T102" fmla="*/ 2147483647 w 129"/>
              <a:gd name="T103" fmla="*/ 2147483647 h 182"/>
              <a:gd name="T104" fmla="*/ 2147483647 w 129"/>
              <a:gd name="T105" fmla="*/ 2147483647 h 182"/>
              <a:gd name="T106" fmla="*/ 2147483647 w 129"/>
              <a:gd name="T107" fmla="*/ 2147483647 h 182"/>
              <a:gd name="T108" fmla="*/ 2147483647 w 129"/>
              <a:gd name="T109" fmla="*/ 2147483647 h 182"/>
              <a:gd name="T110" fmla="*/ 2147483647 w 129"/>
              <a:gd name="T111" fmla="*/ 2147483647 h 182"/>
              <a:gd name="T112" fmla="*/ 2147483647 w 129"/>
              <a:gd name="T113" fmla="*/ 2147483647 h 182"/>
              <a:gd name="T114" fmla="*/ 2147483647 w 129"/>
              <a:gd name="T115" fmla="*/ 2147483647 h 182"/>
              <a:gd name="T116" fmla="*/ 2147483647 w 129"/>
              <a:gd name="T117" fmla="*/ 2147483647 h 182"/>
              <a:gd name="T118" fmla="*/ 2147483647 w 129"/>
              <a:gd name="T119" fmla="*/ 2147483647 h 182"/>
              <a:gd name="T120" fmla="*/ 2147483647 w 129"/>
              <a:gd name="T121" fmla="*/ 0 h 1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9"/>
              <a:gd name="T184" fmla="*/ 0 h 182"/>
              <a:gd name="T185" fmla="*/ 129 w 129"/>
              <a:gd name="T186" fmla="*/ 182 h 1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9" h="182">
                <a:moveTo>
                  <a:pt x="25" y="0"/>
                </a:moveTo>
                <a:lnTo>
                  <a:pt x="51" y="12"/>
                </a:lnTo>
                <a:lnTo>
                  <a:pt x="66" y="26"/>
                </a:lnTo>
                <a:lnTo>
                  <a:pt x="76" y="41"/>
                </a:lnTo>
                <a:lnTo>
                  <a:pt x="84" y="41"/>
                </a:lnTo>
                <a:lnTo>
                  <a:pt x="83" y="52"/>
                </a:lnTo>
                <a:lnTo>
                  <a:pt x="93" y="59"/>
                </a:lnTo>
                <a:lnTo>
                  <a:pt x="99" y="69"/>
                </a:lnTo>
                <a:lnTo>
                  <a:pt x="116" y="90"/>
                </a:lnTo>
                <a:lnTo>
                  <a:pt x="128" y="114"/>
                </a:lnTo>
                <a:lnTo>
                  <a:pt x="106" y="112"/>
                </a:lnTo>
                <a:lnTo>
                  <a:pt x="89" y="109"/>
                </a:lnTo>
                <a:lnTo>
                  <a:pt x="101" y="126"/>
                </a:lnTo>
                <a:lnTo>
                  <a:pt x="101" y="136"/>
                </a:lnTo>
                <a:lnTo>
                  <a:pt x="101" y="147"/>
                </a:lnTo>
                <a:lnTo>
                  <a:pt x="94" y="141"/>
                </a:lnTo>
                <a:lnTo>
                  <a:pt x="86" y="133"/>
                </a:lnTo>
                <a:lnTo>
                  <a:pt x="71" y="122"/>
                </a:lnTo>
                <a:lnTo>
                  <a:pt x="62" y="117"/>
                </a:lnTo>
                <a:lnTo>
                  <a:pt x="49" y="122"/>
                </a:lnTo>
                <a:lnTo>
                  <a:pt x="40" y="126"/>
                </a:lnTo>
                <a:lnTo>
                  <a:pt x="45" y="134"/>
                </a:lnTo>
                <a:lnTo>
                  <a:pt x="59" y="141"/>
                </a:lnTo>
                <a:lnTo>
                  <a:pt x="72" y="148"/>
                </a:lnTo>
                <a:lnTo>
                  <a:pt x="77" y="160"/>
                </a:lnTo>
                <a:lnTo>
                  <a:pt x="76" y="176"/>
                </a:lnTo>
                <a:lnTo>
                  <a:pt x="76" y="181"/>
                </a:lnTo>
                <a:lnTo>
                  <a:pt x="71" y="181"/>
                </a:lnTo>
                <a:lnTo>
                  <a:pt x="62" y="176"/>
                </a:lnTo>
                <a:lnTo>
                  <a:pt x="59" y="174"/>
                </a:lnTo>
                <a:lnTo>
                  <a:pt x="54" y="171"/>
                </a:lnTo>
                <a:lnTo>
                  <a:pt x="49" y="179"/>
                </a:lnTo>
                <a:lnTo>
                  <a:pt x="40" y="181"/>
                </a:lnTo>
                <a:lnTo>
                  <a:pt x="34" y="174"/>
                </a:lnTo>
                <a:lnTo>
                  <a:pt x="34" y="159"/>
                </a:lnTo>
                <a:lnTo>
                  <a:pt x="32" y="150"/>
                </a:lnTo>
                <a:lnTo>
                  <a:pt x="25" y="145"/>
                </a:lnTo>
                <a:lnTo>
                  <a:pt x="17" y="153"/>
                </a:lnTo>
                <a:lnTo>
                  <a:pt x="3" y="153"/>
                </a:lnTo>
                <a:lnTo>
                  <a:pt x="0" y="147"/>
                </a:lnTo>
                <a:lnTo>
                  <a:pt x="3" y="129"/>
                </a:lnTo>
                <a:lnTo>
                  <a:pt x="13" y="119"/>
                </a:lnTo>
                <a:lnTo>
                  <a:pt x="12" y="91"/>
                </a:lnTo>
                <a:lnTo>
                  <a:pt x="12" y="84"/>
                </a:lnTo>
                <a:lnTo>
                  <a:pt x="22" y="83"/>
                </a:lnTo>
                <a:lnTo>
                  <a:pt x="29" y="90"/>
                </a:lnTo>
                <a:lnTo>
                  <a:pt x="44" y="93"/>
                </a:lnTo>
                <a:lnTo>
                  <a:pt x="44" y="81"/>
                </a:lnTo>
                <a:lnTo>
                  <a:pt x="37" y="74"/>
                </a:lnTo>
                <a:lnTo>
                  <a:pt x="34" y="69"/>
                </a:lnTo>
                <a:lnTo>
                  <a:pt x="39" y="69"/>
                </a:lnTo>
                <a:lnTo>
                  <a:pt x="42" y="69"/>
                </a:lnTo>
                <a:lnTo>
                  <a:pt x="45" y="69"/>
                </a:lnTo>
                <a:lnTo>
                  <a:pt x="49" y="69"/>
                </a:lnTo>
                <a:lnTo>
                  <a:pt x="54" y="64"/>
                </a:lnTo>
                <a:lnTo>
                  <a:pt x="52" y="59"/>
                </a:lnTo>
                <a:lnTo>
                  <a:pt x="47" y="47"/>
                </a:lnTo>
                <a:lnTo>
                  <a:pt x="37" y="34"/>
                </a:lnTo>
                <a:lnTo>
                  <a:pt x="25" y="28"/>
                </a:lnTo>
                <a:lnTo>
                  <a:pt x="20" y="17"/>
                </a:lnTo>
                <a:lnTo>
                  <a:pt x="25" y="0"/>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28" name="Freeform 126"/>
          <p:cNvSpPr>
            <a:spLocks/>
          </p:cNvSpPr>
          <p:nvPr/>
        </p:nvSpPr>
        <p:spPr bwMode="auto">
          <a:xfrm>
            <a:off x="7150100" y="2125663"/>
            <a:ext cx="227012" cy="231775"/>
          </a:xfrm>
          <a:custGeom>
            <a:avLst/>
            <a:gdLst>
              <a:gd name="T0" fmla="*/ 0 w 143"/>
              <a:gd name="T1" fmla="*/ 0 h 146"/>
              <a:gd name="T2" fmla="*/ 2147483647 w 143"/>
              <a:gd name="T3" fmla="*/ 0 h 146"/>
              <a:gd name="T4" fmla="*/ 2147483647 w 143"/>
              <a:gd name="T5" fmla="*/ 2147483647 h 146"/>
              <a:gd name="T6" fmla="*/ 2147483647 w 143"/>
              <a:gd name="T7" fmla="*/ 2147483647 h 146"/>
              <a:gd name="T8" fmla="*/ 2147483647 w 143"/>
              <a:gd name="T9" fmla="*/ 2147483647 h 146"/>
              <a:gd name="T10" fmla="*/ 2147483647 w 143"/>
              <a:gd name="T11" fmla="*/ 2147483647 h 146"/>
              <a:gd name="T12" fmla="*/ 2147483647 w 143"/>
              <a:gd name="T13" fmla="*/ 2147483647 h 146"/>
              <a:gd name="T14" fmla="*/ 2147483647 w 143"/>
              <a:gd name="T15" fmla="*/ 2147483647 h 146"/>
              <a:gd name="T16" fmla="*/ 2147483647 w 143"/>
              <a:gd name="T17" fmla="*/ 2147483647 h 146"/>
              <a:gd name="T18" fmla="*/ 2147483647 w 143"/>
              <a:gd name="T19" fmla="*/ 2147483647 h 146"/>
              <a:gd name="T20" fmla="*/ 2147483647 w 143"/>
              <a:gd name="T21" fmla="*/ 2147483647 h 146"/>
              <a:gd name="T22" fmla="*/ 2147483647 w 143"/>
              <a:gd name="T23" fmla="*/ 2147483647 h 146"/>
              <a:gd name="T24" fmla="*/ 2147483647 w 143"/>
              <a:gd name="T25" fmla="*/ 2147483647 h 146"/>
              <a:gd name="T26" fmla="*/ 2147483647 w 143"/>
              <a:gd name="T27" fmla="*/ 2147483647 h 146"/>
              <a:gd name="T28" fmla="*/ 2147483647 w 143"/>
              <a:gd name="T29" fmla="*/ 2147483647 h 146"/>
              <a:gd name="T30" fmla="*/ 2147483647 w 143"/>
              <a:gd name="T31" fmla="*/ 2147483647 h 146"/>
              <a:gd name="T32" fmla="*/ 2147483647 w 143"/>
              <a:gd name="T33" fmla="*/ 2147483647 h 146"/>
              <a:gd name="T34" fmla="*/ 2147483647 w 143"/>
              <a:gd name="T35" fmla="*/ 2147483647 h 146"/>
              <a:gd name="T36" fmla="*/ 2147483647 w 143"/>
              <a:gd name="T37" fmla="*/ 2147483647 h 146"/>
              <a:gd name="T38" fmla="*/ 2147483647 w 143"/>
              <a:gd name="T39" fmla="*/ 2147483647 h 146"/>
              <a:gd name="T40" fmla="*/ 2147483647 w 143"/>
              <a:gd name="T41" fmla="*/ 2147483647 h 146"/>
              <a:gd name="T42" fmla="*/ 2147483647 w 143"/>
              <a:gd name="T43" fmla="*/ 2147483647 h 146"/>
              <a:gd name="T44" fmla="*/ 2147483647 w 143"/>
              <a:gd name="T45" fmla="*/ 2147483647 h 146"/>
              <a:gd name="T46" fmla="*/ 2147483647 w 143"/>
              <a:gd name="T47" fmla="*/ 2147483647 h 146"/>
              <a:gd name="T48" fmla="*/ 2147483647 w 143"/>
              <a:gd name="T49" fmla="*/ 2147483647 h 146"/>
              <a:gd name="T50" fmla="*/ 2147483647 w 143"/>
              <a:gd name="T51" fmla="*/ 2147483647 h 146"/>
              <a:gd name="T52" fmla="*/ 2147483647 w 143"/>
              <a:gd name="T53" fmla="*/ 2147483647 h 146"/>
              <a:gd name="T54" fmla="*/ 2147483647 w 143"/>
              <a:gd name="T55" fmla="*/ 2147483647 h 146"/>
              <a:gd name="T56" fmla="*/ 2147483647 w 143"/>
              <a:gd name="T57" fmla="*/ 2147483647 h 146"/>
              <a:gd name="T58" fmla="*/ 2147483647 w 143"/>
              <a:gd name="T59" fmla="*/ 2147483647 h 146"/>
              <a:gd name="T60" fmla="*/ 2147483647 w 143"/>
              <a:gd name="T61" fmla="*/ 2147483647 h 146"/>
              <a:gd name="T62" fmla="*/ 2147483647 w 143"/>
              <a:gd name="T63" fmla="*/ 2147483647 h 146"/>
              <a:gd name="T64" fmla="*/ 2147483647 w 143"/>
              <a:gd name="T65" fmla="*/ 2147483647 h 146"/>
              <a:gd name="T66" fmla="*/ 2147483647 w 143"/>
              <a:gd name="T67" fmla="*/ 2147483647 h 146"/>
              <a:gd name="T68" fmla="*/ 0 w 143"/>
              <a:gd name="T69" fmla="*/ 0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
              <a:gd name="T106" fmla="*/ 0 h 146"/>
              <a:gd name="T107" fmla="*/ 143 w 143"/>
              <a:gd name="T108" fmla="*/ 146 h 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 h="146">
                <a:moveTo>
                  <a:pt x="0" y="0"/>
                </a:moveTo>
                <a:lnTo>
                  <a:pt x="14" y="0"/>
                </a:lnTo>
                <a:lnTo>
                  <a:pt x="19" y="10"/>
                </a:lnTo>
                <a:lnTo>
                  <a:pt x="37" y="26"/>
                </a:lnTo>
                <a:lnTo>
                  <a:pt x="46" y="43"/>
                </a:lnTo>
                <a:lnTo>
                  <a:pt x="59" y="45"/>
                </a:lnTo>
                <a:lnTo>
                  <a:pt x="69" y="48"/>
                </a:lnTo>
                <a:lnTo>
                  <a:pt x="78" y="55"/>
                </a:lnTo>
                <a:lnTo>
                  <a:pt x="88" y="55"/>
                </a:lnTo>
                <a:lnTo>
                  <a:pt x="100" y="66"/>
                </a:lnTo>
                <a:lnTo>
                  <a:pt x="110" y="74"/>
                </a:lnTo>
                <a:lnTo>
                  <a:pt x="122" y="79"/>
                </a:lnTo>
                <a:lnTo>
                  <a:pt x="120" y="83"/>
                </a:lnTo>
                <a:lnTo>
                  <a:pt x="113" y="86"/>
                </a:lnTo>
                <a:lnTo>
                  <a:pt x="106" y="86"/>
                </a:lnTo>
                <a:lnTo>
                  <a:pt x="103" y="91"/>
                </a:lnTo>
                <a:lnTo>
                  <a:pt x="117" y="102"/>
                </a:lnTo>
                <a:lnTo>
                  <a:pt x="127" y="112"/>
                </a:lnTo>
                <a:lnTo>
                  <a:pt x="142" y="123"/>
                </a:lnTo>
                <a:lnTo>
                  <a:pt x="132" y="135"/>
                </a:lnTo>
                <a:lnTo>
                  <a:pt x="123" y="138"/>
                </a:lnTo>
                <a:lnTo>
                  <a:pt x="125" y="145"/>
                </a:lnTo>
                <a:lnTo>
                  <a:pt x="110" y="145"/>
                </a:lnTo>
                <a:lnTo>
                  <a:pt x="105" y="140"/>
                </a:lnTo>
                <a:lnTo>
                  <a:pt x="93" y="126"/>
                </a:lnTo>
                <a:lnTo>
                  <a:pt x="85" y="114"/>
                </a:lnTo>
                <a:lnTo>
                  <a:pt x="71" y="93"/>
                </a:lnTo>
                <a:lnTo>
                  <a:pt x="56" y="79"/>
                </a:lnTo>
                <a:lnTo>
                  <a:pt x="39" y="57"/>
                </a:lnTo>
                <a:lnTo>
                  <a:pt x="29" y="50"/>
                </a:lnTo>
                <a:lnTo>
                  <a:pt x="20" y="45"/>
                </a:lnTo>
                <a:lnTo>
                  <a:pt x="17" y="33"/>
                </a:lnTo>
                <a:lnTo>
                  <a:pt x="2" y="22"/>
                </a:lnTo>
                <a:lnTo>
                  <a:pt x="2" y="16"/>
                </a:lnTo>
                <a:lnTo>
                  <a:pt x="0" y="0"/>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29" name="Freeform 127"/>
          <p:cNvSpPr>
            <a:spLocks/>
          </p:cNvSpPr>
          <p:nvPr/>
        </p:nvSpPr>
        <p:spPr bwMode="auto">
          <a:xfrm>
            <a:off x="7138987" y="2114550"/>
            <a:ext cx="227013" cy="231775"/>
          </a:xfrm>
          <a:custGeom>
            <a:avLst/>
            <a:gdLst>
              <a:gd name="T0" fmla="*/ 0 w 143"/>
              <a:gd name="T1" fmla="*/ 0 h 146"/>
              <a:gd name="T2" fmla="*/ 2147483647 w 143"/>
              <a:gd name="T3" fmla="*/ 0 h 146"/>
              <a:gd name="T4" fmla="*/ 2147483647 w 143"/>
              <a:gd name="T5" fmla="*/ 2147483647 h 146"/>
              <a:gd name="T6" fmla="*/ 2147483647 w 143"/>
              <a:gd name="T7" fmla="*/ 2147483647 h 146"/>
              <a:gd name="T8" fmla="*/ 2147483647 w 143"/>
              <a:gd name="T9" fmla="*/ 2147483647 h 146"/>
              <a:gd name="T10" fmla="*/ 2147483647 w 143"/>
              <a:gd name="T11" fmla="*/ 2147483647 h 146"/>
              <a:gd name="T12" fmla="*/ 2147483647 w 143"/>
              <a:gd name="T13" fmla="*/ 2147483647 h 146"/>
              <a:gd name="T14" fmla="*/ 2147483647 w 143"/>
              <a:gd name="T15" fmla="*/ 2147483647 h 146"/>
              <a:gd name="T16" fmla="*/ 2147483647 w 143"/>
              <a:gd name="T17" fmla="*/ 2147483647 h 146"/>
              <a:gd name="T18" fmla="*/ 2147483647 w 143"/>
              <a:gd name="T19" fmla="*/ 2147483647 h 146"/>
              <a:gd name="T20" fmla="*/ 2147483647 w 143"/>
              <a:gd name="T21" fmla="*/ 2147483647 h 146"/>
              <a:gd name="T22" fmla="*/ 2147483647 w 143"/>
              <a:gd name="T23" fmla="*/ 2147483647 h 146"/>
              <a:gd name="T24" fmla="*/ 2147483647 w 143"/>
              <a:gd name="T25" fmla="*/ 2147483647 h 146"/>
              <a:gd name="T26" fmla="*/ 2147483647 w 143"/>
              <a:gd name="T27" fmla="*/ 2147483647 h 146"/>
              <a:gd name="T28" fmla="*/ 2147483647 w 143"/>
              <a:gd name="T29" fmla="*/ 2147483647 h 146"/>
              <a:gd name="T30" fmla="*/ 2147483647 w 143"/>
              <a:gd name="T31" fmla="*/ 2147483647 h 146"/>
              <a:gd name="T32" fmla="*/ 2147483647 w 143"/>
              <a:gd name="T33" fmla="*/ 2147483647 h 146"/>
              <a:gd name="T34" fmla="*/ 2147483647 w 143"/>
              <a:gd name="T35" fmla="*/ 2147483647 h 146"/>
              <a:gd name="T36" fmla="*/ 2147483647 w 143"/>
              <a:gd name="T37" fmla="*/ 2147483647 h 146"/>
              <a:gd name="T38" fmla="*/ 2147483647 w 143"/>
              <a:gd name="T39" fmla="*/ 2147483647 h 146"/>
              <a:gd name="T40" fmla="*/ 2147483647 w 143"/>
              <a:gd name="T41" fmla="*/ 2147483647 h 146"/>
              <a:gd name="T42" fmla="*/ 2147483647 w 143"/>
              <a:gd name="T43" fmla="*/ 2147483647 h 146"/>
              <a:gd name="T44" fmla="*/ 2147483647 w 143"/>
              <a:gd name="T45" fmla="*/ 2147483647 h 146"/>
              <a:gd name="T46" fmla="*/ 2147483647 w 143"/>
              <a:gd name="T47" fmla="*/ 2147483647 h 146"/>
              <a:gd name="T48" fmla="*/ 2147483647 w 143"/>
              <a:gd name="T49" fmla="*/ 2147483647 h 146"/>
              <a:gd name="T50" fmla="*/ 2147483647 w 143"/>
              <a:gd name="T51" fmla="*/ 2147483647 h 146"/>
              <a:gd name="T52" fmla="*/ 2147483647 w 143"/>
              <a:gd name="T53" fmla="*/ 2147483647 h 146"/>
              <a:gd name="T54" fmla="*/ 2147483647 w 143"/>
              <a:gd name="T55" fmla="*/ 2147483647 h 146"/>
              <a:gd name="T56" fmla="*/ 2147483647 w 143"/>
              <a:gd name="T57" fmla="*/ 2147483647 h 146"/>
              <a:gd name="T58" fmla="*/ 2147483647 w 143"/>
              <a:gd name="T59" fmla="*/ 2147483647 h 146"/>
              <a:gd name="T60" fmla="*/ 2147483647 w 143"/>
              <a:gd name="T61" fmla="*/ 2147483647 h 146"/>
              <a:gd name="T62" fmla="*/ 2147483647 w 143"/>
              <a:gd name="T63" fmla="*/ 2147483647 h 146"/>
              <a:gd name="T64" fmla="*/ 2147483647 w 143"/>
              <a:gd name="T65" fmla="*/ 2147483647 h 146"/>
              <a:gd name="T66" fmla="*/ 2147483647 w 143"/>
              <a:gd name="T67" fmla="*/ 2147483647 h 146"/>
              <a:gd name="T68" fmla="*/ 0 w 143"/>
              <a:gd name="T69" fmla="*/ 0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
              <a:gd name="T106" fmla="*/ 0 h 146"/>
              <a:gd name="T107" fmla="*/ 143 w 143"/>
              <a:gd name="T108" fmla="*/ 146 h 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 h="146">
                <a:moveTo>
                  <a:pt x="0" y="0"/>
                </a:moveTo>
                <a:lnTo>
                  <a:pt x="14" y="0"/>
                </a:lnTo>
                <a:lnTo>
                  <a:pt x="19" y="10"/>
                </a:lnTo>
                <a:lnTo>
                  <a:pt x="37" y="26"/>
                </a:lnTo>
                <a:lnTo>
                  <a:pt x="46" y="43"/>
                </a:lnTo>
                <a:lnTo>
                  <a:pt x="59" y="45"/>
                </a:lnTo>
                <a:lnTo>
                  <a:pt x="69" y="48"/>
                </a:lnTo>
                <a:lnTo>
                  <a:pt x="78" y="55"/>
                </a:lnTo>
                <a:lnTo>
                  <a:pt x="88" y="55"/>
                </a:lnTo>
                <a:lnTo>
                  <a:pt x="100" y="66"/>
                </a:lnTo>
                <a:lnTo>
                  <a:pt x="110" y="74"/>
                </a:lnTo>
                <a:lnTo>
                  <a:pt x="122" y="79"/>
                </a:lnTo>
                <a:lnTo>
                  <a:pt x="120" y="85"/>
                </a:lnTo>
                <a:lnTo>
                  <a:pt x="113" y="86"/>
                </a:lnTo>
                <a:lnTo>
                  <a:pt x="106" y="86"/>
                </a:lnTo>
                <a:lnTo>
                  <a:pt x="103" y="91"/>
                </a:lnTo>
                <a:lnTo>
                  <a:pt x="117" y="102"/>
                </a:lnTo>
                <a:lnTo>
                  <a:pt x="127" y="112"/>
                </a:lnTo>
                <a:lnTo>
                  <a:pt x="142" y="123"/>
                </a:lnTo>
                <a:lnTo>
                  <a:pt x="132" y="135"/>
                </a:lnTo>
                <a:lnTo>
                  <a:pt x="123" y="138"/>
                </a:lnTo>
                <a:lnTo>
                  <a:pt x="125" y="145"/>
                </a:lnTo>
                <a:lnTo>
                  <a:pt x="110" y="145"/>
                </a:lnTo>
                <a:lnTo>
                  <a:pt x="105" y="140"/>
                </a:lnTo>
                <a:lnTo>
                  <a:pt x="93" y="126"/>
                </a:lnTo>
                <a:lnTo>
                  <a:pt x="85" y="114"/>
                </a:lnTo>
                <a:lnTo>
                  <a:pt x="71" y="93"/>
                </a:lnTo>
                <a:lnTo>
                  <a:pt x="56" y="79"/>
                </a:lnTo>
                <a:lnTo>
                  <a:pt x="39" y="57"/>
                </a:lnTo>
                <a:lnTo>
                  <a:pt x="29" y="50"/>
                </a:lnTo>
                <a:lnTo>
                  <a:pt x="20" y="45"/>
                </a:lnTo>
                <a:lnTo>
                  <a:pt x="17" y="33"/>
                </a:lnTo>
                <a:lnTo>
                  <a:pt x="2" y="22"/>
                </a:lnTo>
                <a:lnTo>
                  <a:pt x="2" y="16"/>
                </a:lnTo>
                <a:lnTo>
                  <a:pt x="0" y="0"/>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30" name="Freeform 128"/>
          <p:cNvSpPr>
            <a:spLocks/>
          </p:cNvSpPr>
          <p:nvPr/>
        </p:nvSpPr>
        <p:spPr bwMode="auto">
          <a:xfrm>
            <a:off x="4203700" y="2601913"/>
            <a:ext cx="1636712" cy="1762125"/>
          </a:xfrm>
          <a:custGeom>
            <a:avLst/>
            <a:gdLst>
              <a:gd name="T0" fmla="*/ 2147483647 w 1031"/>
              <a:gd name="T1" fmla="*/ 2147483647 h 1110"/>
              <a:gd name="T2" fmla="*/ 2147483647 w 1031"/>
              <a:gd name="T3" fmla="*/ 2147483647 h 1110"/>
              <a:gd name="T4" fmla="*/ 2147483647 w 1031"/>
              <a:gd name="T5" fmla="*/ 2147483647 h 1110"/>
              <a:gd name="T6" fmla="*/ 2147483647 w 1031"/>
              <a:gd name="T7" fmla="*/ 2147483647 h 1110"/>
              <a:gd name="T8" fmla="*/ 2147483647 w 1031"/>
              <a:gd name="T9" fmla="*/ 2147483647 h 1110"/>
              <a:gd name="T10" fmla="*/ 2147483647 w 1031"/>
              <a:gd name="T11" fmla="*/ 2147483647 h 1110"/>
              <a:gd name="T12" fmla="*/ 2147483647 w 1031"/>
              <a:gd name="T13" fmla="*/ 2147483647 h 1110"/>
              <a:gd name="T14" fmla="*/ 2147483647 w 1031"/>
              <a:gd name="T15" fmla="*/ 2147483647 h 1110"/>
              <a:gd name="T16" fmla="*/ 2147483647 w 1031"/>
              <a:gd name="T17" fmla="*/ 2147483647 h 1110"/>
              <a:gd name="T18" fmla="*/ 2147483647 w 1031"/>
              <a:gd name="T19" fmla="*/ 2147483647 h 1110"/>
              <a:gd name="T20" fmla="*/ 2147483647 w 1031"/>
              <a:gd name="T21" fmla="*/ 2147483647 h 1110"/>
              <a:gd name="T22" fmla="*/ 2147483647 w 1031"/>
              <a:gd name="T23" fmla="*/ 2147483647 h 1110"/>
              <a:gd name="T24" fmla="*/ 2147483647 w 1031"/>
              <a:gd name="T25" fmla="*/ 2147483647 h 1110"/>
              <a:gd name="T26" fmla="*/ 2147483647 w 1031"/>
              <a:gd name="T27" fmla="*/ 2147483647 h 1110"/>
              <a:gd name="T28" fmla="*/ 2147483647 w 1031"/>
              <a:gd name="T29" fmla="*/ 2147483647 h 1110"/>
              <a:gd name="T30" fmla="*/ 2147483647 w 1031"/>
              <a:gd name="T31" fmla="*/ 2147483647 h 1110"/>
              <a:gd name="T32" fmla="*/ 2147483647 w 1031"/>
              <a:gd name="T33" fmla="*/ 2147483647 h 1110"/>
              <a:gd name="T34" fmla="*/ 2147483647 w 1031"/>
              <a:gd name="T35" fmla="*/ 2147483647 h 1110"/>
              <a:gd name="T36" fmla="*/ 2147483647 w 1031"/>
              <a:gd name="T37" fmla="*/ 2147483647 h 1110"/>
              <a:gd name="T38" fmla="*/ 2147483647 w 1031"/>
              <a:gd name="T39" fmla="*/ 2147483647 h 1110"/>
              <a:gd name="T40" fmla="*/ 2147483647 w 1031"/>
              <a:gd name="T41" fmla="*/ 2147483647 h 1110"/>
              <a:gd name="T42" fmla="*/ 2147483647 w 1031"/>
              <a:gd name="T43" fmla="*/ 2147483647 h 1110"/>
              <a:gd name="T44" fmla="*/ 2147483647 w 1031"/>
              <a:gd name="T45" fmla="*/ 2147483647 h 1110"/>
              <a:gd name="T46" fmla="*/ 2147483647 w 1031"/>
              <a:gd name="T47" fmla="*/ 2147483647 h 1110"/>
              <a:gd name="T48" fmla="*/ 2147483647 w 1031"/>
              <a:gd name="T49" fmla="*/ 2147483647 h 1110"/>
              <a:gd name="T50" fmla="*/ 2147483647 w 1031"/>
              <a:gd name="T51" fmla="*/ 2147483647 h 1110"/>
              <a:gd name="T52" fmla="*/ 2147483647 w 1031"/>
              <a:gd name="T53" fmla="*/ 2147483647 h 1110"/>
              <a:gd name="T54" fmla="*/ 2147483647 w 1031"/>
              <a:gd name="T55" fmla="*/ 2147483647 h 1110"/>
              <a:gd name="T56" fmla="*/ 2147483647 w 1031"/>
              <a:gd name="T57" fmla="*/ 2147483647 h 1110"/>
              <a:gd name="T58" fmla="*/ 2147483647 w 1031"/>
              <a:gd name="T59" fmla="*/ 2147483647 h 1110"/>
              <a:gd name="T60" fmla="*/ 2147483647 w 1031"/>
              <a:gd name="T61" fmla="*/ 2147483647 h 1110"/>
              <a:gd name="T62" fmla="*/ 2147483647 w 1031"/>
              <a:gd name="T63" fmla="*/ 2147483647 h 1110"/>
              <a:gd name="T64" fmla="*/ 2147483647 w 1031"/>
              <a:gd name="T65" fmla="*/ 2147483647 h 1110"/>
              <a:gd name="T66" fmla="*/ 2147483647 w 1031"/>
              <a:gd name="T67" fmla="*/ 2147483647 h 1110"/>
              <a:gd name="T68" fmla="*/ 2147483647 w 1031"/>
              <a:gd name="T69" fmla="*/ 2147483647 h 1110"/>
              <a:gd name="T70" fmla="*/ 2147483647 w 1031"/>
              <a:gd name="T71" fmla="*/ 2147483647 h 1110"/>
              <a:gd name="T72" fmla="*/ 2147483647 w 1031"/>
              <a:gd name="T73" fmla="*/ 2147483647 h 1110"/>
              <a:gd name="T74" fmla="*/ 2147483647 w 1031"/>
              <a:gd name="T75" fmla="*/ 2147483647 h 1110"/>
              <a:gd name="T76" fmla="*/ 2147483647 w 1031"/>
              <a:gd name="T77" fmla="*/ 2147483647 h 1110"/>
              <a:gd name="T78" fmla="*/ 2147483647 w 1031"/>
              <a:gd name="T79" fmla="*/ 2147483647 h 1110"/>
              <a:gd name="T80" fmla="*/ 2147483647 w 1031"/>
              <a:gd name="T81" fmla="*/ 2147483647 h 1110"/>
              <a:gd name="T82" fmla="*/ 2147483647 w 1031"/>
              <a:gd name="T83" fmla="*/ 2147483647 h 1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1"/>
              <a:gd name="T127" fmla="*/ 0 h 1110"/>
              <a:gd name="T128" fmla="*/ 1031 w 1031"/>
              <a:gd name="T129" fmla="*/ 1110 h 1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1" h="1110">
                <a:moveTo>
                  <a:pt x="770" y="131"/>
                </a:moveTo>
                <a:lnTo>
                  <a:pt x="787" y="178"/>
                </a:lnTo>
                <a:lnTo>
                  <a:pt x="819" y="249"/>
                </a:lnTo>
                <a:lnTo>
                  <a:pt x="883" y="363"/>
                </a:lnTo>
                <a:lnTo>
                  <a:pt x="907" y="378"/>
                </a:lnTo>
                <a:lnTo>
                  <a:pt x="922" y="411"/>
                </a:lnTo>
                <a:lnTo>
                  <a:pt x="973" y="409"/>
                </a:lnTo>
                <a:lnTo>
                  <a:pt x="1006" y="399"/>
                </a:lnTo>
                <a:lnTo>
                  <a:pt x="1030" y="399"/>
                </a:lnTo>
                <a:lnTo>
                  <a:pt x="1028" y="442"/>
                </a:lnTo>
                <a:lnTo>
                  <a:pt x="1020" y="466"/>
                </a:lnTo>
                <a:lnTo>
                  <a:pt x="927" y="567"/>
                </a:lnTo>
                <a:lnTo>
                  <a:pt x="843" y="670"/>
                </a:lnTo>
                <a:lnTo>
                  <a:pt x="844" y="710"/>
                </a:lnTo>
                <a:lnTo>
                  <a:pt x="868" y="739"/>
                </a:lnTo>
                <a:lnTo>
                  <a:pt x="856" y="760"/>
                </a:lnTo>
                <a:lnTo>
                  <a:pt x="863" y="791"/>
                </a:lnTo>
                <a:lnTo>
                  <a:pt x="856" y="814"/>
                </a:lnTo>
                <a:lnTo>
                  <a:pt x="836" y="833"/>
                </a:lnTo>
                <a:lnTo>
                  <a:pt x="819" y="833"/>
                </a:lnTo>
                <a:lnTo>
                  <a:pt x="790" y="865"/>
                </a:lnTo>
                <a:lnTo>
                  <a:pt x="765" y="903"/>
                </a:lnTo>
                <a:lnTo>
                  <a:pt x="770" y="945"/>
                </a:lnTo>
                <a:lnTo>
                  <a:pt x="745" y="964"/>
                </a:lnTo>
                <a:lnTo>
                  <a:pt x="721" y="1007"/>
                </a:lnTo>
                <a:lnTo>
                  <a:pt x="692" y="1047"/>
                </a:lnTo>
                <a:lnTo>
                  <a:pt x="677" y="1062"/>
                </a:lnTo>
                <a:lnTo>
                  <a:pt x="664" y="1064"/>
                </a:lnTo>
                <a:lnTo>
                  <a:pt x="640" y="1090"/>
                </a:lnTo>
                <a:lnTo>
                  <a:pt x="601" y="1106"/>
                </a:lnTo>
                <a:lnTo>
                  <a:pt x="554" y="1109"/>
                </a:lnTo>
                <a:lnTo>
                  <a:pt x="527" y="1092"/>
                </a:lnTo>
                <a:lnTo>
                  <a:pt x="523" y="1074"/>
                </a:lnTo>
                <a:lnTo>
                  <a:pt x="518" y="1054"/>
                </a:lnTo>
                <a:lnTo>
                  <a:pt x="500" y="1042"/>
                </a:lnTo>
                <a:lnTo>
                  <a:pt x="485" y="998"/>
                </a:lnTo>
                <a:lnTo>
                  <a:pt x="480" y="978"/>
                </a:lnTo>
                <a:lnTo>
                  <a:pt x="478" y="952"/>
                </a:lnTo>
                <a:lnTo>
                  <a:pt x="469" y="933"/>
                </a:lnTo>
                <a:lnTo>
                  <a:pt x="468" y="921"/>
                </a:lnTo>
                <a:lnTo>
                  <a:pt x="453" y="902"/>
                </a:lnTo>
                <a:lnTo>
                  <a:pt x="436" y="886"/>
                </a:lnTo>
                <a:lnTo>
                  <a:pt x="424" y="860"/>
                </a:lnTo>
                <a:lnTo>
                  <a:pt x="415" y="841"/>
                </a:lnTo>
                <a:lnTo>
                  <a:pt x="419" y="810"/>
                </a:lnTo>
                <a:lnTo>
                  <a:pt x="444" y="764"/>
                </a:lnTo>
                <a:lnTo>
                  <a:pt x="449" y="715"/>
                </a:lnTo>
                <a:lnTo>
                  <a:pt x="431" y="658"/>
                </a:lnTo>
                <a:lnTo>
                  <a:pt x="404" y="636"/>
                </a:lnTo>
                <a:lnTo>
                  <a:pt x="385" y="605"/>
                </a:lnTo>
                <a:lnTo>
                  <a:pt x="392" y="556"/>
                </a:lnTo>
                <a:lnTo>
                  <a:pt x="378" y="520"/>
                </a:lnTo>
                <a:lnTo>
                  <a:pt x="346" y="516"/>
                </a:lnTo>
                <a:lnTo>
                  <a:pt x="312" y="489"/>
                </a:lnTo>
                <a:lnTo>
                  <a:pt x="270" y="473"/>
                </a:lnTo>
                <a:lnTo>
                  <a:pt x="226" y="497"/>
                </a:lnTo>
                <a:lnTo>
                  <a:pt x="111" y="491"/>
                </a:lnTo>
                <a:lnTo>
                  <a:pt x="49" y="430"/>
                </a:lnTo>
                <a:lnTo>
                  <a:pt x="0" y="349"/>
                </a:lnTo>
                <a:lnTo>
                  <a:pt x="8" y="321"/>
                </a:lnTo>
                <a:lnTo>
                  <a:pt x="30" y="301"/>
                </a:lnTo>
                <a:lnTo>
                  <a:pt x="41" y="244"/>
                </a:lnTo>
                <a:lnTo>
                  <a:pt x="56" y="202"/>
                </a:lnTo>
                <a:lnTo>
                  <a:pt x="100" y="159"/>
                </a:lnTo>
                <a:lnTo>
                  <a:pt x="145" y="140"/>
                </a:lnTo>
                <a:lnTo>
                  <a:pt x="187" y="97"/>
                </a:lnTo>
                <a:lnTo>
                  <a:pt x="198" y="78"/>
                </a:lnTo>
                <a:lnTo>
                  <a:pt x="253" y="29"/>
                </a:lnTo>
                <a:lnTo>
                  <a:pt x="289" y="48"/>
                </a:lnTo>
                <a:lnTo>
                  <a:pt x="314" y="47"/>
                </a:lnTo>
                <a:lnTo>
                  <a:pt x="344" y="21"/>
                </a:lnTo>
                <a:lnTo>
                  <a:pt x="380" y="17"/>
                </a:lnTo>
                <a:lnTo>
                  <a:pt x="404" y="24"/>
                </a:lnTo>
                <a:lnTo>
                  <a:pt x="426" y="3"/>
                </a:lnTo>
                <a:lnTo>
                  <a:pt x="454" y="0"/>
                </a:lnTo>
                <a:lnTo>
                  <a:pt x="461" y="38"/>
                </a:lnTo>
                <a:lnTo>
                  <a:pt x="480" y="66"/>
                </a:lnTo>
                <a:lnTo>
                  <a:pt x="532" y="93"/>
                </a:lnTo>
                <a:lnTo>
                  <a:pt x="576" y="98"/>
                </a:lnTo>
                <a:lnTo>
                  <a:pt x="581" y="67"/>
                </a:lnTo>
                <a:lnTo>
                  <a:pt x="613" y="67"/>
                </a:lnTo>
                <a:lnTo>
                  <a:pt x="653" y="86"/>
                </a:lnTo>
                <a:lnTo>
                  <a:pt x="697" y="97"/>
                </a:lnTo>
                <a:lnTo>
                  <a:pt x="736" y="85"/>
                </a:lnTo>
                <a:lnTo>
                  <a:pt x="770" y="131"/>
                </a:lnTo>
              </a:path>
            </a:pathLst>
          </a:custGeom>
          <a:solidFill>
            <a:srgbClr val="008000">
              <a:alpha val="12941"/>
            </a:srgbClr>
          </a:solid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31" name="Freeform 129"/>
          <p:cNvSpPr>
            <a:spLocks/>
          </p:cNvSpPr>
          <p:nvPr/>
        </p:nvSpPr>
        <p:spPr bwMode="auto">
          <a:xfrm>
            <a:off x="4192587" y="2590800"/>
            <a:ext cx="1636713" cy="1762125"/>
          </a:xfrm>
          <a:custGeom>
            <a:avLst/>
            <a:gdLst>
              <a:gd name="T0" fmla="*/ 2147483647 w 1031"/>
              <a:gd name="T1" fmla="*/ 2147483647 h 1110"/>
              <a:gd name="T2" fmla="*/ 2147483647 w 1031"/>
              <a:gd name="T3" fmla="*/ 2147483647 h 1110"/>
              <a:gd name="T4" fmla="*/ 2147483647 w 1031"/>
              <a:gd name="T5" fmla="*/ 2147483647 h 1110"/>
              <a:gd name="T6" fmla="*/ 2147483647 w 1031"/>
              <a:gd name="T7" fmla="*/ 2147483647 h 1110"/>
              <a:gd name="T8" fmla="*/ 2147483647 w 1031"/>
              <a:gd name="T9" fmla="*/ 2147483647 h 1110"/>
              <a:gd name="T10" fmla="*/ 2147483647 w 1031"/>
              <a:gd name="T11" fmla="*/ 2147483647 h 1110"/>
              <a:gd name="T12" fmla="*/ 2147483647 w 1031"/>
              <a:gd name="T13" fmla="*/ 2147483647 h 1110"/>
              <a:gd name="T14" fmla="*/ 2147483647 w 1031"/>
              <a:gd name="T15" fmla="*/ 2147483647 h 1110"/>
              <a:gd name="T16" fmla="*/ 2147483647 w 1031"/>
              <a:gd name="T17" fmla="*/ 2147483647 h 1110"/>
              <a:gd name="T18" fmla="*/ 2147483647 w 1031"/>
              <a:gd name="T19" fmla="*/ 2147483647 h 1110"/>
              <a:gd name="T20" fmla="*/ 2147483647 w 1031"/>
              <a:gd name="T21" fmla="*/ 2147483647 h 1110"/>
              <a:gd name="T22" fmla="*/ 2147483647 w 1031"/>
              <a:gd name="T23" fmla="*/ 2147483647 h 1110"/>
              <a:gd name="T24" fmla="*/ 2147483647 w 1031"/>
              <a:gd name="T25" fmla="*/ 2147483647 h 1110"/>
              <a:gd name="T26" fmla="*/ 2147483647 w 1031"/>
              <a:gd name="T27" fmla="*/ 2147483647 h 1110"/>
              <a:gd name="T28" fmla="*/ 2147483647 w 1031"/>
              <a:gd name="T29" fmla="*/ 2147483647 h 1110"/>
              <a:gd name="T30" fmla="*/ 2147483647 w 1031"/>
              <a:gd name="T31" fmla="*/ 2147483647 h 1110"/>
              <a:gd name="T32" fmla="*/ 2147483647 w 1031"/>
              <a:gd name="T33" fmla="*/ 2147483647 h 1110"/>
              <a:gd name="T34" fmla="*/ 2147483647 w 1031"/>
              <a:gd name="T35" fmla="*/ 2147483647 h 1110"/>
              <a:gd name="T36" fmla="*/ 2147483647 w 1031"/>
              <a:gd name="T37" fmla="*/ 2147483647 h 1110"/>
              <a:gd name="T38" fmla="*/ 2147483647 w 1031"/>
              <a:gd name="T39" fmla="*/ 2147483647 h 1110"/>
              <a:gd name="T40" fmla="*/ 2147483647 w 1031"/>
              <a:gd name="T41" fmla="*/ 2147483647 h 1110"/>
              <a:gd name="T42" fmla="*/ 2147483647 w 1031"/>
              <a:gd name="T43" fmla="*/ 2147483647 h 1110"/>
              <a:gd name="T44" fmla="*/ 2147483647 w 1031"/>
              <a:gd name="T45" fmla="*/ 2147483647 h 1110"/>
              <a:gd name="T46" fmla="*/ 2147483647 w 1031"/>
              <a:gd name="T47" fmla="*/ 2147483647 h 1110"/>
              <a:gd name="T48" fmla="*/ 2147483647 w 1031"/>
              <a:gd name="T49" fmla="*/ 2147483647 h 1110"/>
              <a:gd name="T50" fmla="*/ 2147483647 w 1031"/>
              <a:gd name="T51" fmla="*/ 2147483647 h 1110"/>
              <a:gd name="T52" fmla="*/ 2147483647 w 1031"/>
              <a:gd name="T53" fmla="*/ 2147483647 h 1110"/>
              <a:gd name="T54" fmla="*/ 2147483647 w 1031"/>
              <a:gd name="T55" fmla="*/ 2147483647 h 1110"/>
              <a:gd name="T56" fmla="*/ 2147483647 w 1031"/>
              <a:gd name="T57" fmla="*/ 2147483647 h 1110"/>
              <a:gd name="T58" fmla="*/ 2147483647 w 1031"/>
              <a:gd name="T59" fmla="*/ 2147483647 h 1110"/>
              <a:gd name="T60" fmla="*/ 2147483647 w 1031"/>
              <a:gd name="T61" fmla="*/ 2147483647 h 1110"/>
              <a:gd name="T62" fmla="*/ 2147483647 w 1031"/>
              <a:gd name="T63" fmla="*/ 2147483647 h 1110"/>
              <a:gd name="T64" fmla="*/ 2147483647 w 1031"/>
              <a:gd name="T65" fmla="*/ 2147483647 h 1110"/>
              <a:gd name="T66" fmla="*/ 2147483647 w 1031"/>
              <a:gd name="T67" fmla="*/ 2147483647 h 1110"/>
              <a:gd name="T68" fmla="*/ 2147483647 w 1031"/>
              <a:gd name="T69" fmla="*/ 2147483647 h 1110"/>
              <a:gd name="T70" fmla="*/ 2147483647 w 1031"/>
              <a:gd name="T71" fmla="*/ 2147483647 h 1110"/>
              <a:gd name="T72" fmla="*/ 2147483647 w 1031"/>
              <a:gd name="T73" fmla="*/ 2147483647 h 1110"/>
              <a:gd name="T74" fmla="*/ 2147483647 w 1031"/>
              <a:gd name="T75" fmla="*/ 2147483647 h 1110"/>
              <a:gd name="T76" fmla="*/ 2147483647 w 1031"/>
              <a:gd name="T77" fmla="*/ 2147483647 h 1110"/>
              <a:gd name="T78" fmla="*/ 2147483647 w 1031"/>
              <a:gd name="T79" fmla="*/ 2147483647 h 1110"/>
              <a:gd name="T80" fmla="*/ 2147483647 w 1031"/>
              <a:gd name="T81" fmla="*/ 2147483647 h 1110"/>
              <a:gd name="T82" fmla="*/ 2147483647 w 1031"/>
              <a:gd name="T83" fmla="*/ 2147483647 h 1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1"/>
              <a:gd name="T127" fmla="*/ 0 h 1110"/>
              <a:gd name="T128" fmla="*/ 1031 w 1031"/>
              <a:gd name="T129" fmla="*/ 1110 h 1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1" h="1110">
                <a:moveTo>
                  <a:pt x="770" y="131"/>
                </a:moveTo>
                <a:lnTo>
                  <a:pt x="787" y="178"/>
                </a:lnTo>
                <a:lnTo>
                  <a:pt x="819" y="249"/>
                </a:lnTo>
                <a:lnTo>
                  <a:pt x="883" y="363"/>
                </a:lnTo>
                <a:lnTo>
                  <a:pt x="907" y="378"/>
                </a:lnTo>
                <a:lnTo>
                  <a:pt x="922" y="411"/>
                </a:lnTo>
                <a:lnTo>
                  <a:pt x="973" y="409"/>
                </a:lnTo>
                <a:lnTo>
                  <a:pt x="1006" y="399"/>
                </a:lnTo>
                <a:lnTo>
                  <a:pt x="1030" y="399"/>
                </a:lnTo>
                <a:lnTo>
                  <a:pt x="1028" y="442"/>
                </a:lnTo>
                <a:lnTo>
                  <a:pt x="1020" y="466"/>
                </a:lnTo>
                <a:lnTo>
                  <a:pt x="927" y="567"/>
                </a:lnTo>
                <a:lnTo>
                  <a:pt x="843" y="670"/>
                </a:lnTo>
                <a:lnTo>
                  <a:pt x="844" y="710"/>
                </a:lnTo>
                <a:lnTo>
                  <a:pt x="868" y="739"/>
                </a:lnTo>
                <a:lnTo>
                  <a:pt x="856" y="760"/>
                </a:lnTo>
                <a:lnTo>
                  <a:pt x="863" y="791"/>
                </a:lnTo>
                <a:lnTo>
                  <a:pt x="856" y="814"/>
                </a:lnTo>
                <a:lnTo>
                  <a:pt x="836" y="833"/>
                </a:lnTo>
                <a:lnTo>
                  <a:pt x="819" y="833"/>
                </a:lnTo>
                <a:lnTo>
                  <a:pt x="790" y="865"/>
                </a:lnTo>
                <a:lnTo>
                  <a:pt x="765" y="903"/>
                </a:lnTo>
                <a:lnTo>
                  <a:pt x="770" y="945"/>
                </a:lnTo>
                <a:lnTo>
                  <a:pt x="745" y="964"/>
                </a:lnTo>
                <a:lnTo>
                  <a:pt x="721" y="1007"/>
                </a:lnTo>
                <a:lnTo>
                  <a:pt x="692" y="1047"/>
                </a:lnTo>
                <a:lnTo>
                  <a:pt x="677" y="1062"/>
                </a:lnTo>
                <a:lnTo>
                  <a:pt x="664" y="1066"/>
                </a:lnTo>
                <a:lnTo>
                  <a:pt x="640" y="1090"/>
                </a:lnTo>
                <a:lnTo>
                  <a:pt x="603" y="1106"/>
                </a:lnTo>
                <a:lnTo>
                  <a:pt x="554" y="1109"/>
                </a:lnTo>
                <a:lnTo>
                  <a:pt x="527" y="1092"/>
                </a:lnTo>
                <a:lnTo>
                  <a:pt x="523" y="1074"/>
                </a:lnTo>
                <a:lnTo>
                  <a:pt x="518" y="1054"/>
                </a:lnTo>
                <a:lnTo>
                  <a:pt x="500" y="1042"/>
                </a:lnTo>
                <a:lnTo>
                  <a:pt x="485" y="998"/>
                </a:lnTo>
                <a:lnTo>
                  <a:pt x="480" y="978"/>
                </a:lnTo>
                <a:lnTo>
                  <a:pt x="478" y="952"/>
                </a:lnTo>
                <a:lnTo>
                  <a:pt x="469" y="933"/>
                </a:lnTo>
                <a:lnTo>
                  <a:pt x="468" y="921"/>
                </a:lnTo>
                <a:lnTo>
                  <a:pt x="453" y="902"/>
                </a:lnTo>
                <a:lnTo>
                  <a:pt x="436" y="886"/>
                </a:lnTo>
                <a:lnTo>
                  <a:pt x="424" y="860"/>
                </a:lnTo>
                <a:lnTo>
                  <a:pt x="415" y="841"/>
                </a:lnTo>
                <a:lnTo>
                  <a:pt x="419" y="810"/>
                </a:lnTo>
                <a:lnTo>
                  <a:pt x="444" y="764"/>
                </a:lnTo>
                <a:lnTo>
                  <a:pt x="449" y="715"/>
                </a:lnTo>
                <a:lnTo>
                  <a:pt x="431" y="658"/>
                </a:lnTo>
                <a:lnTo>
                  <a:pt x="404" y="636"/>
                </a:lnTo>
                <a:lnTo>
                  <a:pt x="385" y="605"/>
                </a:lnTo>
                <a:lnTo>
                  <a:pt x="392" y="556"/>
                </a:lnTo>
                <a:lnTo>
                  <a:pt x="378" y="520"/>
                </a:lnTo>
                <a:lnTo>
                  <a:pt x="346" y="516"/>
                </a:lnTo>
                <a:lnTo>
                  <a:pt x="312" y="489"/>
                </a:lnTo>
                <a:lnTo>
                  <a:pt x="270" y="473"/>
                </a:lnTo>
                <a:lnTo>
                  <a:pt x="226" y="497"/>
                </a:lnTo>
                <a:lnTo>
                  <a:pt x="111" y="491"/>
                </a:lnTo>
                <a:lnTo>
                  <a:pt x="49" y="430"/>
                </a:lnTo>
                <a:lnTo>
                  <a:pt x="0" y="349"/>
                </a:lnTo>
                <a:lnTo>
                  <a:pt x="8" y="321"/>
                </a:lnTo>
                <a:lnTo>
                  <a:pt x="30" y="301"/>
                </a:lnTo>
                <a:lnTo>
                  <a:pt x="41" y="244"/>
                </a:lnTo>
                <a:lnTo>
                  <a:pt x="56" y="202"/>
                </a:lnTo>
                <a:lnTo>
                  <a:pt x="100" y="159"/>
                </a:lnTo>
                <a:lnTo>
                  <a:pt x="145" y="140"/>
                </a:lnTo>
                <a:lnTo>
                  <a:pt x="187" y="97"/>
                </a:lnTo>
                <a:lnTo>
                  <a:pt x="198" y="78"/>
                </a:lnTo>
                <a:lnTo>
                  <a:pt x="253" y="29"/>
                </a:lnTo>
                <a:lnTo>
                  <a:pt x="289" y="48"/>
                </a:lnTo>
                <a:lnTo>
                  <a:pt x="314" y="47"/>
                </a:lnTo>
                <a:lnTo>
                  <a:pt x="344" y="21"/>
                </a:lnTo>
                <a:lnTo>
                  <a:pt x="380" y="17"/>
                </a:lnTo>
                <a:lnTo>
                  <a:pt x="404" y="24"/>
                </a:lnTo>
                <a:lnTo>
                  <a:pt x="426" y="3"/>
                </a:lnTo>
                <a:lnTo>
                  <a:pt x="454" y="0"/>
                </a:lnTo>
                <a:lnTo>
                  <a:pt x="461" y="38"/>
                </a:lnTo>
                <a:lnTo>
                  <a:pt x="480" y="66"/>
                </a:lnTo>
                <a:lnTo>
                  <a:pt x="532" y="93"/>
                </a:lnTo>
                <a:lnTo>
                  <a:pt x="576" y="98"/>
                </a:lnTo>
                <a:lnTo>
                  <a:pt x="581" y="67"/>
                </a:lnTo>
                <a:lnTo>
                  <a:pt x="613" y="67"/>
                </a:lnTo>
                <a:lnTo>
                  <a:pt x="653" y="86"/>
                </a:lnTo>
                <a:lnTo>
                  <a:pt x="697" y="97"/>
                </a:lnTo>
                <a:lnTo>
                  <a:pt x="736" y="85"/>
                </a:lnTo>
                <a:lnTo>
                  <a:pt x="770" y="131"/>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32" name="Freeform 130"/>
          <p:cNvSpPr>
            <a:spLocks/>
          </p:cNvSpPr>
          <p:nvPr/>
        </p:nvSpPr>
        <p:spPr bwMode="auto">
          <a:xfrm>
            <a:off x="4603750" y="2111375"/>
            <a:ext cx="106362" cy="127000"/>
          </a:xfrm>
          <a:custGeom>
            <a:avLst/>
            <a:gdLst>
              <a:gd name="T0" fmla="*/ 2147483647 w 67"/>
              <a:gd name="T1" fmla="*/ 2147483647 h 80"/>
              <a:gd name="T2" fmla="*/ 2147483647 w 67"/>
              <a:gd name="T3" fmla="*/ 2147483647 h 80"/>
              <a:gd name="T4" fmla="*/ 2147483647 w 67"/>
              <a:gd name="T5" fmla="*/ 2147483647 h 80"/>
              <a:gd name="T6" fmla="*/ 2147483647 w 67"/>
              <a:gd name="T7" fmla="*/ 0 h 80"/>
              <a:gd name="T8" fmla="*/ 2147483647 w 67"/>
              <a:gd name="T9" fmla="*/ 2147483647 h 80"/>
              <a:gd name="T10" fmla="*/ 2147483647 w 67"/>
              <a:gd name="T11" fmla="*/ 2147483647 h 80"/>
              <a:gd name="T12" fmla="*/ 2147483647 w 67"/>
              <a:gd name="T13" fmla="*/ 2147483647 h 80"/>
              <a:gd name="T14" fmla="*/ 2147483647 w 67"/>
              <a:gd name="T15" fmla="*/ 2147483647 h 80"/>
              <a:gd name="T16" fmla="*/ 2147483647 w 67"/>
              <a:gd name="T17" fmla="*/ 2147483647 h 80"/>
              <a:gd name="T18" fmla="*/ 2147483647 w 67"/>
              <a:gd name="T19" fmla="*/ 2147483647 h 80"/>
              <a:gd name="T20" fmla="*/ 2147483647 w 67"/>
              <a:gd name="T21" fmla="*/ 2147483647 h 80"/>
              <a:gd name="T22" fmla="*/ 2147483647 w 67"/>
              <a:gd name="T23" fmla="*/ 2147483647 h 80"/>
              <a:gd name="T24" fmla="*/ 2147483647 w 67"/>
              <a:gd name="T25" fmla="*/ 2147483647 h 80"/>
              <a:gd name="T26" fmla="*/ 2147483647 w 67"/>
              <a:gd name="T27" fmla="*/ 2147483647 h 80"/>
              <a:gd name="T28" fmla="*/ 2147483647 w 67"/>
              <a:gd name="T29" fmla="*/ 2147483647 h 80"/>
              <a:gd name="T30" fmla="*/ 2147483647 w 67"/>
              <a:gd name="T31" fmla="*/ 2147483647 h 80"/>
              <a:gd name="T32" fmla="*/ 2147483647 w 67"/>
              <a:gd name="T33" fmla="*/ 2147483647 h 80"/>
              <a:gd name="T34" fmla="*/ 2147483647 w 67"/>
              <a:gd name="T35" fmla="*/ 2147483647 h 80"/>
              <a:gd name="T36" fmla="*/ 2147483647 w 67"/>
              <a:gd name="T37" fmla="*/ 2147483647 h 80"/>
              <a:gd name="T38" fmla="*/ 2147483647 w 67"/>
              <a:gd name="T39" fmla="*/ 2147483647 h 80"/>
              <a:gd name="T40" fmla="*/ 2147483647 w 67"/>
              <a:gd name="T41" fmla="*/ 2147483647 h 80"/>
              <a:gd name="T42" fmla="*/ 2147483647 w 67"/>
              <a:gd name="T43" fmla="*/ 2147483647 h 80"/>
              <a:gd name="T44" fmla="*/ 2147483647 w 67"/>
              <a:gd name="T45" fmla="*/ 2147483647 h 80"/>
              <a:gd name="T46" fmla="*/ 2147483647 w 67"/>
              <a:gd name="T47" fmla="*/ 2147483647 h 80"/>
              <a:gd name="T48" fmla="*/ 2147483647 w 67"/>
              <a:gd name="T49" fmla="*/ 2147483647 h 80"/>
              <a:gd name="T50" fmla="*/ 2147483647 w 67"/>
              <a:gd name="T51" fmla="*/ 2147483647 h 80"/>
              <a:gd name="T52" fmla="*/ 0 w 67"/>
              <a:gd name="T53" fmla="*/ 2147483647 h 80"/>
              <a:gd name="T54" fmla="*/ 0 w 67"/>
              <a:gd name="T55" fmla="*/ 2147483647 h 80"/>
              <a:gd name="T56" fmla="*/ 2147483647 w 67"/>
              <a:gd name="T57" fmla="*/ 2147483647 h 80"/>
              <a:gd name="T58" fmla="*/ 2147483647 w 67"/>
              <a:gd name="T59" fmla="*/ 2147483647 h 80"/>
              <a:gd name="T60" fmla="*/ 2147483647 w 67"/>
              <a:gd name="T61" fmla="*/ 2147483647 h 80"/>
              <a:gd name="T62" fmla="*/ 2147483647 w 67"/>
              <a:gd name="T63" fmla="*/ 2147483647 h 80"/>
              <a:gd name="T64" fmla="*/ 2147483647 w 67"/>
              <a:gd name="T65" fmla="*/ 2147483647 h 80"/>
              <a:gd name="T66" fmla="*/ 2147483647 w 67"/>
              <a:gd name="T67" fmla="*/ 2147483647 h 80"/>
              <a:gd name="T68" fmla="*/ 2147483647 w 67"/>
              <a:gd name="T69" fmla="*/ 2147483647 h 80"/>
              <a:gd name="T70" fmla="*/ 2147483647 w 67"/>
              <a:gd name="T71" fmla="*/ 2147483647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7"/>
              <a:gd name="T109" fmla="*/ 0 h 80"/>
              <a:gd name="T110" fmla="*/ 67 w 67"/>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7" h="80">
                <a:moveTo>
                  <a:pt x="15" y="24"/>
                </a:moveTo>
                <a:lnTo>
                  <a:pt x="20" y="15"/>
                </a:lnTo>
                <a:lnTo>
                  <a:pt x="32" y="15"/>
                </a:lnTo>
                <a:lnTo>
                  <a:pt x="49" y="0"/>
                </a:lnTo>
                <a:lnTo>
                  <a:pt x="54" y="10"/>
                </a:lnTo>
                <a:lnTo>
                  <a:pt x="63" y="10"/>
                </a:lnTo>
                <a:lnTo>
                  <a:pt x="66" y="15"/>
                </a:lnTo>
                <a:lnTo>
                  <a:pt x="61" y="24"/>
                </a:lnTo>
                <a:lnTo>
                  <a:pt x="54" y="27"/>
                </a:lnTo>
                <a:lnTo>
                  <a:pt x="54" y="34"/>
                </a:lnTo>
                <a:lnTo>
                  <a:pt x="52" y="38"/>
                </a:lnTo>
                <a:lnTo>
                  <a:pt x="51" y="43"/>
                </a:lnTo>
                <a:lnTo>
                  <a:pt x="54" y="50"/>
                </a:lnTo>
                <a:lnTo>
                  <a:pt x="49" y="57"/>
                </a:lnTo>
                <a:lnTo>
                  <a:pt x="44" y="60"/>
                </a:lnTo>
                <a:lnTo>
                  <a:pt x="39" y="60"/>
                </a:lnTo>
                <a:lnTo>
                  <a:pt x="37" y="62"/>
                </a:lnTo>
                <a:lnTo>
                  <a:pt x="36" y="67"/>
                </a:lnTo>
                <a:lnTo>
                  <a:pt x="27" y="69"/>
                </a:lnTo>
                <a:lnTo>
                  <a:pt x="25" y="67"/>
                </a:lnTo>
                <a:lnTo>
                  <a:pt x="19" y="72"/>
                </a:lnTo>
                <a:lnTo>
                  <a:pt x="17" y="74"/>
                </a:lnTo>
                <a:lnTo>
                  <a:pt x="8" y="79"/>
                </a:lnTo>
                <a:lnTo>
                  <a:pt x="5" y="79"/>
                </a:lnTo>
                <a:lnTo>
                  <a:pt x="3" y="76"/>
                </a:lnTo>
                <a:lnTo>
                  <a:pt x="2" y="67"/>
                </a:lnTo>
                <a:lnTo>
                  <a:pt x="0" y="65"/>
                </a:lnTo>
                <a:lnTo>
                  <a:pt x="0" y="58"/>
                </a:lnTo>
                <a:lnTo>
                  <a:pt x="5" y="55"/>
                </a:lnTo>
                <a:lnTo>
                  <a:pt x="10" y="52"/>
                </a:lnTo>
                <a:lnTo>
                  <a:pt x="14" y="45"/>
                </a:lnTo>
                <a:lnTo>
                  <a:pt x="19" y="45"/>
                </a:lnTo>
                <a:lnTo>
                  <a:pt x="22" y="46"/>
                </a:lnTo>
                <a:lnTo>
                  <a:pt x="27" y="45"/>
                </a:lnTo>
                <a:lnTo>
                  <a:pt x="22" y="43"/>
                </a:lnTo>
                <a:lnTo>
                  <a:pt x="15" y="24"/>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33" name="Freeform 131"/>
          <p:cNvSpPr>
            <a:spLocks/>
          </p:cNvSpPr>
          <p:nvPr/>
        </p:nvSpPr>
        <p:spPr bwMode="auto">
          <a:xfrm>
            <a:off x="4592637" y="2100263"/>
            <a:ext cx="106363" cy="127000"/>
          </a:xfrm>
          <a:custGeom>
            <a:avLst/>
            <a:gdLst>
              <a:gd name="T0" fmla="*/ 2147483647 w 67"/>
              <a:gd name="T1" fmla="*/ 2147483647 h 80"/>
              <a:gd name="T2" fmla="*/ 2147483647 w 67"/>
              <a:gd name="T3" fmla="*/ 2147483647 h 80"/>
              <a:gd name="T4" fmla="*/ 2147483647 w 67"/>
              <a:gd name="T5" fmla="*/ 2147483647 h 80"/>
              <a:gd name="T6" fmla="*/ 2147483647 w 67"/>
              <a:gd name="T7" fmla="*/ 0 h 80"/>
              <a:gd name="T8" fmla="*/ 2147483647 w 67"/>
              <a:gd name="T9" fmla="*/ 2147483647 h 80"/>
              <a:gd name="T10" fmla="*/ 2147483647 w 67"/>
              <a:gd name="T11" fmla="*/ 2147483647 h 80"/>
              <a:gd name="T12" fmla="*/ 2147483647 w 67"/>
              <a:gd name="T13" fmla="*/ 2147483647 h 80"/>
              <a:gd name="T14" fmla="*/ 2147483647 w 67"/>
              <a:gd name="T15" fmla="*/ 2147483647 h 80"/>
              <a:gd name="T16" fmla="*/ 2147483647 w 67"/>
              <a:gd name="T17" fmla="*/ 2147483647 h 80"/>
              <a:gd name="T18" fmla="*/ 2147483647 w 67"/>
              <a:gd name="T19" fmla="*/ 2147483647 h 80"/>
              <a:gd name="T20" fmla="*/ 2147483647 w 67"/>
              <a:gd name="T21" fmla="*/ 2147483647 h 80"/>
              <a:gd name="T22" fmla="*/ 2147483647 w 67"/>
              <a:gd name="T23" fmla="*/ 2147483647 h 80"/>
              <a:gd name="T24" fmla="*/ 2147483647 w 67"/>
              <a:gd name="T25" fmla="*/ 2147483647 h 80"/>
              <a:gd name="T26" fmla="*/ 2147483647 w 67"/>
              <a:gd name="T27" fmla="*/ 2147483647 h 80"/>
              <a:gd name="T28" fmla="*/ 2147483647 w 67"/>
              <a:gd name="T29" fmla="*/ 2147483647 h 80"/>
              <a:gd name="T30" fmla="*/ 2147483647 w 67"/>
              <a:gd name="T31" fmla="*/ 2147483647 h 80"/>
              <a:gd name="T32" fmla="*/ 2147483647 w 67"/>
              <a:gd name="T33" fmla="*/ 2147483647 h 80"/>
              <a:gd name="T34" fmla="*/ 2147483647 w 67"/>
              <a:gd name="T35" fmla="*/ 2147483647 h 80"/>
              <a:gd name="T36" fmla="*/ 2147483647 w 67"/>
              <a:gd name="T37" fmla="*/ 2147483647 h 80"/>
              <a:gd name="T38" fmla="*/ 2147483647 w 67"/>
              <a:gd name="T39" fmla="*/ 2147483647 h 80"/>
              <a:gd name="T40" fmla="*/ 2147483647 w 67"/>
              <a:gd name="T41" fmla="*/ 2147483647 h 80"/>
              <a:gd name="T42" fmla="*/ 2147483647 w 67"/>
              <a:gd name="T43" fmla="*/ 2147483647 h 80"/>
              <a:gd name="T44" fmla="*/ 2147483647 w 67"/>
              <a:gd name="T45" fmla="*/ 2147483647 h 80"/>
              <a:gd name="T46" fmla="*/ 2147483647 w 67"/>
              <a:gd name="T47" fmla="*/ 2147483647 h 80"/>
              <a:gd name="T48" fmla="*/ 2147483647 w 67"/>
              <a:gd name="T49" fmla="*/ 2147483647 h 80"/>
              <a:gd name="T50" fmla="*/ 2147483647 w 67"/>
              <a:gd name="T51" fmla="*/ 2147483647 h 80"/>
              <a:gd name="T52" fmla="*/ 0 w 67"/>
              <a:gd name="T53" fmla="*/ 2147483647 h 80"/>
              <a:gd name="T54" fmla="*/ 0 w 67"/>
              <a:gd name="T55" fmla="*/ 2147483647 h 80"/>
              <a:gd name="T56" fmla="*/ 2147483647 w 67"/>
              <a:gd name="T57" fmla="*/ 2147483647 h 80"/>
              <a:gd name="T58" fmla="*/ 2147483647 w 67"/>
              <a:gd name="T59" fmla="*/ 2147483647 h 80"/>
              <a:gd name="T60" fmla="*/ 2147483647 w 67"/>
              <a:gd name="T61" fmla="*/ 2147483647 h 80"/>
              <a:gd name="T62" fmla="*/ 2147483647 w 67"/>
              <a:gd name="T63" fmla="*/ 2147483647 h 80"/>
              <a:gd name="T64" fmla="*/ 2147483647 w 67"/>
              <a:gd name="T65" fmla="*/ 2147483647 h 80"/>
              <a:gd name="T66" fmla="*/ 2147483647 w 67"/>
              <a:gd name="T67" fmla="*/ 2147483647 h 80"/>
              <a:gd name="T68" fmla="*/ 2147483647 w 67"/>
              <a:gd name="T69" fmla="*/ 2147483647 h 80"/>
              <a:gd name="T70" fmla="*/ 2147483647 w 67"/>
              <a:gd name="T71" fmla="*/ 2147483647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7"/>
              <a:gd name="T109" fmla="*/ 0 h 80"/>
              <a:gd name="T110" fmla="*/ 67 w 67"/>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7" h="80">
                <a:moveTo>
                  <a:pt x="15" y="24"/>
                </a:moveTo>
                <a:lnTo>
                  <a:pt x="20" y="15"/>
                </a:lnTo>
                <a:lnTo>
                  <a:pt x="32" y="15"/>
                </a:lnTo>
                <a:lnTo>
                  <a:pt x="49" y="0"/>
                </a:lnTo>
                <a:lnTo>
                  <a:pt x="54" y="10"/>
                </a:lnTo>
                <a:lnTo>
                  <a:pt x="63" y="10"/>
                </a:lnTo>
                <a:lnTo>
                  <a:pt x="66" y="15"/>
                </a:lnTo>
                <a:lnTo>
                  <a:pt x="61" y="24"/>
                </a:lnTo>
                <a:lnTo>
                  <a:pt x="54" y="27"/>
                </a:lnTo>
                <a:lnTo>
                  <a:pt x="54" y="34"/>
                </a:lnTo>
                <a:lnTo>
                  <a:pt x="52" y="38"/>
                </a:lnTo>
                <a:lnTo>
                  <a:pt x="51" y="43"/>
                </a:lnTo>
                <a:lnTo>
                  <a:pt x="54" y="50"/>
                </a:lnTo>
                <a:lnTo>
                  <a:pt x="49" y="57"/>
                </a:lnTo>
                <a:lnTo>
                  <a:pt x="44" y="60"/>
                </a:lnTo>
                <a:lnTo>
                  <a:pt x="39" y="60"/>
                </a:lnTo>
                <a:lnTo>
                  <a:pt x="37" y="62"/>
                </a:lnTo>
                <a:lnTo>
                  <a:pt x="36" y="67"/>
                </a:lnTo>
                <a:lnTo>
                  <a:pt x="27" y="69"/>
                </a:lnTo>
                <a:lnTo>
                  <a:pt x="25" y="67"/>
                </a:lnTo>
                <a:lnTo>
                  <a:pt x="19" y="72"/>
                </a:lnTo>
                <a:lnTo>
                  <a:pt x="17" y="74"/>
                </a:lnTo>
                <a:lnTo>
                  <a:pt x="8" y="79"/>
                </a:lnTo>
                <a:lnTo>
                  <a:pt x="5" y="79"/>
                </a:lnTo>
                <a:lnTo>
                  <a:pt x="3" y="76"/>
                </a:lnTo>
                <a:lnTo>
                  <a:pt x="2" y="67"/>
                </a:lnTo>
                <a:lnTo>
                  <a:pt x="0" y="65"/>
                </a:lnTo>
                <a:lnTo>
                  <a:pt x="0" y="58"/>
                </a:lnTo>
                <a:lnTo>
                  <a:pt x="5" y="55"/>
                </a:lnTo>
                <a:lnTo>
                  <a:pt x="10" y="52"/>
                </a:lnTo>
                <a:lnTo>
                  <a:pt x="14" y="45"/>
                </a:lnTo>
                <a:lnTo>
                  <a:pt x="19" y="45"/>
                </a:lnTo>
                <a:lnTo>
                  <a:pt x="22" y="46"/>
                </a:lnTo>
                <a:lnTo>
                  <a:pt x="27" y="45"/>
                </a:lnTo>
                <a:lnTo>
                  <a:pt x="22" y="43"/>
                </a:lnTo>
                <a:lnTo>
                  <a:pt x="15" y="24"/>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34" name="Freeform 132"/>
          <p:cNvSpPr>
            <a:spLocks/>
          </p:cNvSpPr>
          <p:nvPr/>
        </p:nvSpPr>
        <p:spPr bwMode="auto">
          <a:xfrm>
            <a:off x="4700587" y="2025650"/>
            <a:ext cx="127000" cy="227013"/>
          </a:xfrm>
          <a:custGeom>
            <a:avLst/>
            <a:gdLst>
              <a:gd name="T0" fmla="*/ 2147483647 w 80"/>
              <a:gd name="T1" fmla="*/ 2147483647 h 143"/>
              <a:gd name="T2" fmla="*/ 2147483647 w 80"/>
              <a:gd name="T3" fmla="*/ 2147483647 h 143"/>
              <a:gd name="T4" fmla="*/ 2147483647 w 80"/>
              <a:gd name="T5" fmla="*/ 2147483647 h 143"/>
              <a:gd name="T6" fmla="*/ 2147483647 w 80"/>
              <a:gd name="T7" fmla="*/ 2147483647 h 143"/>
              <a:gd name="T8" fmla="*/ 2147483647 w 80"/>
              <a:gd name="T9" fmla="*/ 2147483647 h 143"/>
              <a:gd name="T10" fmla="*/ 2147483647 w 80"/>
              <a:gd name="T11" fmla="*/ 2147483647 h 143"/>
              <a:gd name="T12" fmla="*/ 2147483647 w 80"/>
              <a:gd name="T13" fmla="*/ 2147483647 h 143"/>
              <a:gd name="T14" fmla="*/ 2147483647 w 80"/>
              <a:gd name="T15" fmla="*/ 2147483647 h 143"/>
              <a:gd name="T16" fmla="*/ 2147483647 w 80"/>
              <a:gd name="T17" fmla="*/ 2147483647 h 143"/>
              <a:gd name="T18" fmla="*/ 2147483647 w 80"/>
              <a:gd name="T19" fmla="*/ 2147483647 h 143"/>
              <a:gd name="T20" fmla="*/ 2147483647 w 80"/>
              <a:gd name="T21" fmla="*/ 2147483647 h 143"/>
              <a:gd name="T22" fmla="*/ 2147483647 w 80"/>
              <a:gd name="T23" fmla="*/ 2147483647 h 143"/>
              <a:gd name="T24" fmla="*/ 2147483647 w 80"/>
              <a:gd name="T25" fmla="*/ 2147483647 h 143"/>
              <a:gd name="T26" fmla="*/ 2147483647 w 80"/>
              <a:gd name="T27" fmla="*/ 2147483647 h 143"/>
              <a:gd name="T28" fmla="*/ 2147483647 w 80"/>
              <a:gd name="T29" fmla="*/ 2147483647 h 143"/>
              <a:gd name="T30" fmla="*/ 2147483647 w 80"/>
              <a:gd name="T31" fmla="*/ 2147483647 h 143"/>
              <a:gd name="T32" fmla="*/ 2147483647 w 80"/>
              <a:gd name="T33" fmla="*/ 2147483647 h 143"/>
              <a:gd name="T34" fmla="*/ 2147483647 w 80"/>
              <a:gd name="T35" fmla="*/ 2147483647 h 143"/>
              <a:gd name="T36" fmla="*/ 2147483647 w 80"/>
              <a:gd name="T37" fmla="*/ 2147483647 h 143"/>
              <a:gd name="T38" fmla="*/ 2147483647 w 80"/>
              <a:gd name="T39" fmla="*/ 2147483647 h 143"/>
              <a:gd name="T40" fmla="*/ 2147483647 w 80"/>
              <a:gd name="T41" fmla="*/ 2147483647 h 143"/>
              <a:gd name="T42" fmla="*/ 2147483647 w 80"/>
              <a:gd name="T43" fmla="*/ 2147483647 h 143"/>
              <a:gd name="T44" fmla="*/ 2147483647 w 80"/>
              <a:gd name="T45" fmla="*/ 2147483647 h 143"/>
              <a:gd name="T46" fmla="*/ 2147483647 w 80"/>
              <a:gd name="T47" fmla="*/ 2147483647 h 143"/>
              <a:gd name="T48" fmla="*/ 2147483647 w 80"/>
              <a:gd name="T49" fmla="*/ 2147483647 h 143"/>
              <a:gd name="T50" fmla="*/ 0 w 80"/>
              <a:gd name="T51" fmla="*/ 2147483647 h 143"/>
              <a:gd name="T52" fmla="*/ 2147483647 w 80"/>
              <a:gd name="T53" fmla="*/ 2147483647 h 143"/>
              <a:gd name="T54" fmla="*/ 2147483647 w 80"/>
              <a:gd name="T55" fmla="*/ 2147483647 h 143"/>
              <a:gd name="T56" fmla="*/ 2147483647 w 80"/>
              <a:gd name="T57" fmla="*/ 2147483647 h 143"/>
              <a:gd name="T58" fmla="*/ 2147483647 w 80"/>
              <a:gd name="T59" fmla="*/ 2147483647 h 143"/>
              <a:gd name="T60" fmla="*/ 2147483647 w 80"/>
              <a:gd name="T61" fmla="*/ 2147483647 h 143"/>
              <a:gd name="T62" fmla="*/ 2147483647 w 80"/>
              <a:gd name="T63" fmla="*/ 2147483647 h 143"/>
              <a:gd name="T64" fmla="*/ 2147483647 w 80"/>
              <a:gd name="T65" fmla="*/ 2147483647 h 143"/>
              <a:gd name="T66" fmla="*/ 2147483647 w 80"/>
              <a:gd name="T67" fmla="*/ 2147483647 h 143"/>
              <a:gd name="T68" fmla="*/ 2147483647 w 80"/>
              <a:gd name="T69" fmla="*/ 2147483647 h 143"/>
              <a:gd name="T70" fmla="*/ 2147483647 w 80"/>
              <a:gd name="T71" fmla="*/ 2147483647 h 143"/>
              <a:gd name="T72" fmla="*/ 2147483647 w 80"/>
              <a:gd name="T73" fmla="*/ 2147483647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143"/>
              <a:gd name="T113" fmla="*/ 80 w 80"/>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143">
                <a:moveTo>
                  <a:pt x="25" y="21"/>
                </a:moveTo>
                <a:lnTo>
                  <a:pt x="30" y="16"/>
                </a:lnTo>
                <a:lnTo>
                  <a:pt x="45" y="17"/>
                </a:lnTo>
                <a:lnTo>
                  <a:pt x="49" y="14"/>
                </a:lnTo>
                <a:lnTo>
                  <a:pt x="52" y="9"/>
                </a:lnTo>
                <a:lnTo>
                  <a:pt x="55" y="9"/>
                </a:lnTo>
                <a:lnTo>
                  <a:pt x="59" y="7"/>
                </a:lnTo>
                <a:lnTo>
                  <a:pt x="64" y="3"/>
                </a:lnTo>
                <a:lnTo>
                  <a:pt x="71" y="0"/>
                </a:lnTo>
                <a:lnTo>
                  <a:pt x="79" y="2"/>
                </a:lnTo>
                <a:lnTo>
                  <a:pt x="77" y="9"/>
                </a:lnTo>
                <a:lnTo>
                  <a:pt x="74" y="14"/>
                </a:lnTo>
                <a:lnTo>
                  <a:pt x="71" y="16"/>
                </a:lnTo>
                <a:lnTo>
                  <a:pt x="67" y="17"/>
                </a:lnTo>
                <a:lnTo>
                  <a:pt x="57" y="21"/>
                </a:lnTo>
                <a:lnTo>
                  <a:pt x="57" y="28"/>
                </a:lnTo>
                <a:lnTo>
                  <a:pt x="59" y="31"/>
                </a:lnTo>
                <a:lnTo>
                  <a:pt x="69" y="28"/>
                </a:lnTo>
                <a:lnTo>
                  <a:pt x="77" y="24"/>
                </a:lnTo>
                <a:lnTo>
                  <a:pt x="79" y="28"/>
                </a:lnTo>
                <a:lnTo>
                  <a:pt x="79" y="38"/>
                </a:lnTo>
                <a:lnTo>
                  <a:pt x="72" y="40"/>
                </a:lnTo>
                <a:lnTo>
                  <a:pt x="66" y="40"/>
                </a:lnTo>
                <a:lnTo>
                  <a:pt x="61" y="45"/>
                </a:lnTo>
                <a:lnTo>
                  <a:pt x="59" y="48"/>
                </a:lnTo>
                <a:lnTo>
                  <a:pt x="59" y="54"/>
                </a:lnTo>
                <a:lnTo>
                  <a:pt x="64" y="61"/>
                </a:lnTo>
                <a:lnTo>
                  <a:pt x="69" y="66"/>
                </a:lnTo>
                <a:lnTo>
                  <a:pt x="72" y="71"/>
                </a:lnTo>
                <a:lnTo>
                  <a:pt x="74" y="78"/>
                </a:lnTo>
                <a:lnTo>
                  <a:pt x="76" y="85"/>
                </a:lnTo>
                <a:lnTo>
                  <a:pt x="79" y="94"/>
                </a:lnTo>
                <a:lnTo>
                  <a:pt x="79" y="106"/>
                </a:lnTo>
                <a:lnTo>
                  <a:pt x="76" y="113"/>
                </a:lnTo>
                <a:lnTo>
                  <a:pt x="69" y="118"/>
                </a:lnTo>
                <a:lnTo>
                  <a:pt x="67" y="121"/>
                </a:lnTo>
                <a:lnTo>
                  <a:pt x="71" y="128"/>
                </a:lnTo>
                <a:lnTo>
                  <a:pt x="74" y="135"/>
                </a:lnTo>
                <a:lnTo>
                  <a:pt x="64" y="135"/>
                </a:lnTo>
                <a:lnTo>
                  <a:pt x="55" y="135"/>
                </a:lnTo>
                <a:lnTo>
                  <a:pt x="52" y="133"/>
                </a:lnTo>
                <a:lnTo>
                  <a:pt x="45" y="133"/>
                </a:lnTo>
                <a:lnTo>
                  <a:pt x="37" y="135"/>
                </a:lnTo>
                <a:lnTo>
                  <a:pt x="30" y="139"/>
                </a:lnTo>
                <a:lnTo>
                  <a:pt x="25" y="139"/>
                </a:lnTo>
                <a:lnTo>
                  <a:pt x="22" y="140"/>
                </a:lnTo>
                <a:lnTo>
                  <a:pt x="13" y="142"/>
                </a:lnTo>
                <a:lnTo>
                  <a:pt x="12" y="142"/>
                </a:lnTo>
                <a:lnTo>
                  <a:pt x="8" y="139"/>
                </a:lnTo>
                <a:lnTo>
                  <a:pt x="3" y="137"/>
                </a:lnTo>
                <a:lnTo>
                  <a:pt x="0" y="135"/>
                </a:lnTo>
                <a:lnTo>
                  <a:pt x="0" y="128"/>
                </a:lnTo>
                <a:lnTo>
                  <a:pt x="3" y="119"/>
                </a:lnTo>
                <a:lnTo>
                  <a:pt x="8" y="119"/>
                </a:lnTo>
                <a:lnTo>
                  <a:pt x="13" y="118"/>
                </a:lnTo>
                <a:lnTo>
                  <a:pt x="20" y="118"/>
                </a:lnTo>
                <a:lnTo>
                  <a:pt x="20" y="116"/>
                </a:lnTo>
                <a:lnTo>
                  <a:pt x="13" y="113"/>
                </a:lnTo>
                <a:lnTo>
                  <a:pt x="13" y="107"/>
                </a:lnTo>
                <a:lnTo>
                  <a:pt x="13" y="104"/>
                </a:lnTo>
                <a:lnTo>
                  <a:pt x="20" y="100"/>
                </a:lnTo>
                <a:lnTo>
                  <a:pt x="24" y="99"/>
                </a:lnTo>
                <a:lnTo>
                  <a:pt x="27" y="97"/>
                </a:lnTo>
                <a:lnTo>
                  <a:pt x="32" y="97"/>
                </a:lnTo>
                <a:lnTo>
                  <a:pt x="35" y="95"/>
                </a:lnTo>
                <a:lnTo>
                  <a:pt x="37" y="81"/>
                </a:lnTo>
                <a:lnTo>
                  <a:pt x="42" y="71"/>
                </a:lnTo>
                <a:lnTo>
                  <a:pt x="42" y="66"/>
                </a:lnTo>
                <a:lnTo>
                  <a:pt x="30" y="64"/>
                </a:lnTo>
                <a:lnTo>
                  <a:pt x="34" y="55"/>
                </a:lnTo>
                <a:lnTo>
                  <a:pt x="25" y="50"/>
                </a:lnTo>
                <a:lnTo>
                  <a:pt x="17" y="52"/>
                </a:lnTo>
                <a:lnTo>
                  <a:pt x="27" y="40"/>
                </a:lnTo>
                <a:lnTo>
                  <a:pt x="25" y="21"/>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35" name="Freeform 133"/>
          <p:cNvSpPr>
            <a:spLocks/>
          </p:cNvSpPr>
          <p:nvPr/>
        </p:nvSpPr>
        <p:spPr bwMode="auto">
          <a:xfrm>
            <a:off x="4689475" y="2014538"/>
            <a:ext cx="127000" cy="230187"/>
          </a:xfrm>
          <a:custGeom>
            <a:avLst/>
            <a:gdLst>
              <a:gd name="T0" fmla="*/ 2147483647 w 80"/>
              <a:gd name="T1" fmla="*/ 2147483647 h 145"/>
              <a:gd name="T2" fmla="*/ 2147483647 w 80"/>
              <a:gd name="T3" fmla="*/ 2147483647 h 145"/>
              <a:gd name="T4" fmla="*/ 2147483647 w 80"/>
              <a:gd name="T5" fmla="*/ 2147483647 h 145"/>
              <a:gd name="T6" fmla="*/ 2147483647 w 80"/>
              <a:gd name="T7" fmla="*/ 2147483647 h 145"/>
              <a:gd name="T8" fmla="*/ 2147483647 w 80"/>
              <a:gd name="T9" fmla="*/ 2147483647 h 145"/>
              <a:gd name="T10" fmla="*/ 2147483647 w 80"/>
              <a:gd name="T11" fmla="*/ 2147483647 h 145"/>
              <a:gd name="T12" fmla="*/ 2147483647 w 80"/>
              <a:gd name="T13" fmla="*/ 2147483647 h 145"/>
              <a:gd name="T14" fmla="*/ 2147483647 w 80"/>
              <a:gd name="T15" fmla="*/ 2147483647 h 145"/>
              <a:gd name="T16" fmla="*/ 2147483647 w 80"/>
              <a:gd name="T17" fmla="*/ 2147483647 h 145"/>
              <a:gd name="T18" fmla="*/ 2147483647 w 80"/>
              <a:gd name="T19" fmla="*/ 2147483647 h 145"/>
              <a:gd name="T20" fmla="*/ 2147483647 w 80"/>
              <a:gd name="T21" fmla="*/ 2147483647 h 145"/>
              <a:gd name="T22" fmla="*/ 2147483647 w 80"/>
              <a:gd name="T23" fmla="*/ 2147483647 h 145"/>
              <a:gd name="T24" fmla="*/ 2147483647 w 80"/>
              <a:gd name="T25" fmla="*/ 2147483647 h 145"/>
              <a:gd name="T26" fmla="*/ 2147483647 w 80"/>
              <a:gd name="T27" fmla="*/ 2147483647 h 145"/>
              <a:gd name="T28" fmla="*/ 2147483647 w 80"/>
              <a:gd name="T29" fmla="*/ 2147483647 h 145"/>
              <a:gd name="T30" fmla="*/ 2147483647 w 80"/>
              <a:gd name="T31" fmla="*/ 2147483647 h 145"/>
              <a:gd name="T32" fmla="*/ 2147483647 w 80"/>
              <a:gd name="T33" fmla="*/ 2147483647 h 145"/>
              <a:gd name="T34" fmla="*/ 2147483647 w 80"/>
              <a:gd name="T35" fmla="*/ 2147483647 h 145"/>
              <a:gd name="T36" fmla="*/ 2147483647 w 80"/>
              <a:gd name="T37" fmla="*/ 2147483647 h 145"/>
              <a:gd name="T38" fmla="*/ 2147483647 w 80"/>
              <a:gd name="T39" fmla="*/ 2147483647 h 145"/>
              <a:gd name="T40" fmla="*/ 2147483647 w 80"/>
              <a:gd name="T41" fmla="*/ 2147483647 h 145"/>
              <a:gd name="T42" fmla="*/ 2147483647 w 80"/>
              <a:gd name="T43" fmla="*/ 2147483647 h 145"/>
              <a:gd name="T44" fmla="*/ 2147483647 w 80"/>
              <a:gd name="T45" fmla="*/ 2147483647 h 145"/>
              <a:gd name="T46" fmla="*/ 2147483647 w 80"/>
              <a:gd name="T47" fmla="*/ 2147483647 h 145"/>
              <a:gd name="T48" fmla="*/ 2147483647 w 80"/>
              <a:gd name="T49" fmla="*/ 2147483647 h 145"/>
              <a:gd name="T50" fmla="*/ 0 w 80"/>
              <a:gd name="T51" fmla="*/ 2147483647 h 145"/>
              <a:gd name="T52" fmla="*/ 2147483647 w 80"/>
              <a:gd name="T53" fmla="*/ 2147483647 h 145"/>
              <a:gd name="T54" fmla="*/ 2147483647 w 80"/>
              <a:gd name="T55" fmla="*/ 2147483647 h 145"/>
              <a:gd name="T56" fmla="*/ 2147483647 w 80"/>
              <a:gd name="T57" fmla="*/ 2147483647 h 145"/>
              <a:gd name="T58" fmla="*/ 2147483647 w 80"/>
              <a:gd name="T59" fmla="*/ 2147483647 h 145"/>
              <a:gd name="T60" fmla="*/ 2147483647 w 80"/>
              <a:gd name="T61" fmla="*/ 2147483647 h 145"/>
              <a:gd name="T62" fmla="*/ 2147483647 w 80"/>
              <a:gd name="T63" fmla="*/ 2147483647 h 145"/>
              <a:gd name="T64" fmla="*/ 2147483647 w 80"/>
              <a:gd name="T65" fmla="*/ 2147483647 h 145"/>
              <a:gd name="T66" fmla="*/ 2147483647 w 80"/>
              <a:gd name="T67" fmla="*/ 2147483647 h 145"/>
              <a:gd name="T68" fmla="*/ 2147483647 w 80"/>
              <a:gd name="T69" fmla="*/ 2147483647 h 145"/>
              <a:gd name="T70" fmla="*/ 2147483647 w 80"/>
              <a:gd name="T71" fmla="*/ 2147483647 h 145"/>
              <a:gd name="T72" fmla="*/ 2147483647 w 80"/>
              <a:gd name="T73" fmla="*/ 2147483647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145"/>
              <a:gd name="T113" fmla="*/ 80 w 80"/>
              <a:gd name="T114" fmla="*/ 145 h 1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145">
                <a:moveTo>
                  <a:pt x="25" y="21"/>
                </a:moveTo>
                <a:lnTo>
                  <a:pt x="30" y="16"/>
                </a:lnTo>
                <a:lnTo>
                  <a:pt x="45" y="17"/>
                </a:lnTo>
                <a:lnTo>
                  <a:pt x="49" y="14"/>
                </a:lnTo>
                <a:lnTo>
                  <a:pt x="52" y="9"/>
                </a:lnTo>
                <a:lnTo>
                  <a:pt x="55" y="9"/>
                </a:lnTo>
                <a:lnTo>
                  <a:pt x="59" y="7"/>
                </a:lnTo>
                <a:lnTo>
                  <a:pt x="64" y="3"/>
                </a:lnTo>
                <a:lnTo>
                  <a:pt x="71" y="0"/>
                </a:lnTo>
                <a:lnTo>
                  <a:pt x="79" y="2"/>
                </a:lnTo>
                <a:lnTo>
                  <a:pt x="77" y="9"/>
                </a:lnTo>
                <a:lnTo>
                  <a:pt x="74" y="14"/>
                </a:lnTo>
                <a:lnTo>
                  <a:pt x="71" y="16"/>
                </a:lnTo>
                <a:lnTo>
                  <a:pt x="67" y="17"/>
                </a:lnTo>
                <a:lnTo>
                  <a:pt x="57" y="21"/>
                </a:lnTo>
                <a:lnTo>
                  <a:pt x="57" y="28"/>
                </a:lnTo>
                <a:lnTo>
                  <a:pt x="59" y="31"/>
                </a:lnTo>
                <a:lnTo>
                  <a:pt x="69" y="28"/>
                </a:lnTo>
                <a:lnTo>
                  <a:pt x="77" y="24"/>
                </a:lnTo>
                <a:lnTo>
                  <a:pt x="79" y="28"/>
                </a:lnTo>
                <a:lnTo>
                  <a:pt x="79" y="38"/>
                </a:lnTo>
                <a:lnTo>
                  <a:pt x="72" y="40"/>
                </a:lnTo>
                <a:lnTo>
                  <a:pt x="66" y="40"/>
                </a:lnTo>
                <a:lnTo>
                  <a:pt x="61" y="45"/>
                </a:lnTo>
                <a:lnTo>
                  <a:pt x="59" y="49"/>
                </a:lnTo>
                <a:lnTo>
                  <a:pt x="59" y="54"/>
                </a:lnTo>
                <a:lnTo>
                  <a:pt x="64" y="61"/>
                </a:lnTo>
                <a:lnTo>
                  <a:pt x="69" y="66"/>
                </a:lnTo>
                <a:lnTo>
                  <a:pt x="72" y="71"/>
                </a:lnTo>
                <a:lnTo>
                  <a:pt x="74" y="78"/>
                </a:lnTo>
                <a:lnTo>
                  <a:pt x="76" y="85"/>
                </a:lnTo>
                <a:lnTo>
                  <a:pt x="79" y="94"/>
                </a:lnTo>
                <a:lnTo>
                  <a:pt x="79" y="106"/>
                </a:lnTo>
                <a:lnTo>
                  <a:pt x="76" y="113"/>
                </a:lnTo>
                <a:lnTo>
                  <a:pt x="69" y="118"/>
                </a:lnTo>
                <a:lnTo>
                  <a:pt x="67" y="121"/>
                </a:lnTo>
                <a:lnTo>
                  <a:pt x="71" y="128"/>
                </a:lnTo>
                <a:lnTo>
                  <a:pt x="74" y="135"/>
                </a:lnTo>
                <a:lnTo>
                  <a:pt x="64" y="135"/>
                </a:lnTo>
                <a:lnTo>
                  <a:pt x="55" y="135"/>
                </a:lnTo>
                <a:lnTo>
                  <a:pt x="52" y="134"/>
                </a:lnTo>
                <a:lnTo>
                  <a:pt x="45" y="134"/>
                </a:lnTo>
                <a:lnTo>
                  <a:pt x="37" y="135"/>
                </a:lnTo>
                <a:lnTo>
                  <a:pt x="30" y="139"/>
                </a:lnTo>
                <a:lnTo>
                  <a:pt x="25" y="139"/>
                </a:lnTo>
                <a:lnTo>
                  <a:pt x="22" y="141"/>
                </a:lnTo>
                <a:lnTo>
                  <a:pt x="13" y="144"/>
                </a:lnTo>
                <a:lnTo>
                  <a:pt x="12" y="142"/>
                </a:lnTo>
                <a:lnTo>
                  <a:pt x="8" y="139"/>
                </a:lnTo>
                <a:lnTo>
                  <a:pt x="3" y="137"/>
                </a:lnTo>
                <a:lnTo>
                  <a:pt x="0" y="135"/>
                </a:lnTo>
                <a:lnTo>
                  <a:pt x="0" y="128"/>
                </a:lnTo>
                <a:lnTo>
                  <a:pt x="3" y="120"/>
                </a:lnTo>
                <a:lnTo>
                  <a:pt x="8" y="120"/>
                </a:lnTo>
                <a:lnTo>
                  <a:pt x="13" y="118"/>
                </a:lnTo>
                <a:lnTo>
                  <a:pt x="20" y="118"/>
                </a:lnTo>
                <a:lnTo>
                  <a:pt x="20" y="116"/>
                </a:lnTo>
                <a:lnTo>
                  <a:pt x="13" y="113"/>
                </a:lnTo>
                <a:lnTo>
                  <a:pt x="13" y="108"/>
                </a:lnTo>
                <a:lnTo>
                  <a:pt x="13" y="104"/>
                </a:lnTo>
                <a:lnTo>
                  <a:pt x="20" y="101"/>
                </a:lnTo>
                <a:lnTo>
                  <a:pt x="24" y="99"/>
                </a:lnTo>
                <a:lnTo>
                  <a:pt x="27" y="97"/>
                </a:lnTo>
                <a:lnTo>
                  <a:pt x="32" y="97"/>
                </a:lnTo>
                <a:lnTo>
                  <a:pt x="35" y="95"/>
                </a:lnTo>
                <a:lnTo>
                  <a:pt x="37" y="82"/>
                </a:lnTo>
                <a:lnTo>
                  <a:pt x="42" y="71"/>
                </a:lnTo>
                <a:lnTo>
                  <a:pt x="42" y="66"/>
                </a:lnTo>
                <a:lnTo>
                  <a:pt x="30" y="64"/>
                </a:lnTo>
                <a:lnTo>
                  <a:pt x="34" y="56"/>
                </a:lnTo>
                <a:lnTo>
                  <a:pt x="25" y="50"/>
                </a:lnTo>
                <a:lnTo>
                  <a:pt x="17" y="52"/>
                </a:lnTo>
                <a:lnTo>
                  <a:pt x="27" y="40"/>
                </a:lnTo>
                <a:lnTo>
                  <a:pt x="25" y="21"/>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36" name="Freeform 134"/>
          <p:cNvSpPr>
            <a:spLocks/>
          </p:cNvSpPr>
          <p:nvPr/>
        </p:nvSpPr>
        <p:spPr bwMode="auto">
          <a:xfrm>
            <a:off x="4313237" y="1647825"/>
            <a:ext cx="725488" cy="382588"/>
          </a:xfrm>
          <a:custGeom>
            <a:avLst/>
            <a:gdLst>
              <a:gd name="T0" fmla="*/ 2147483647 w 457"/>
              <a:gd name="T1" fmla="*/ 2147483647 h 241"/>
              <a:gd name="T2" fmla="*/ 2147483647 w 457"/>
              <a:gd name="T3" fmla="*/ 2147483647 h 241"/>
              <a:gd name="T4" fmla="*/ 2147483647 w 457"/>
              <a:gd name="T5" fmla="*/ 2147483647 h 241"/>
              <a:gd name="T6" fmla="*/ 2147483647 w 457"/>
              <a:gd name="T7" fmla="*/ 2147483647 h 241"/>
              <a:gd name="T8" fmla="*/ 2147483647 w 457"/>
              <a:gd name="T9" fmla="*/ 2147483647 h 241"/>
              <a:gd name="T10" fmla="*/ 2147483647 w 457"/>
              <a:gd name="T11" fmla="*/ 2147483647 h 241"/>
              <a:gd name="T12" fmla="*/ 2147483647 w 457"/>
              <a:gd name="T13" fmla="*/ 2147483647 h 241"/>
              <a:gd name="T14" fmla="*/ 2147483647 w 457"/>
              <a:gd name="T15" fmla="*/ 2147483647 h 241"/>
              <a:gd name="T16" fmla="*/ 2147483647 w 457"/>
              <a:gd name="T17" fmla="*/ 2147483647 h 241"/>
              <a:gd name="T18" fmla="*/ 2147483647 w 457"/>
              <a:gd name="T19" fmla="*/ 2147483647 h 241"/>
              <a:gd name="T20" fmla="*/ 2147483647 w 457"/>
              <a:gd name="T21" fmla="*/ 2147483647 h 241"/>
              <a:gd name="T22" fmla="*/ 2147483647 w 457"/>
              <a:gd name="T23" fmla="*/ 2147483647 h 241"/>
              <a:gd name="T24" fmla="*/ 2147483647 w 457"/>
              <a:gd name="T25" fmla="*/ 2147483647 h 241"/>
              <a:gd name="T26" fmla="*/ 2147483647 w 457"/>
              <a:gd name="T27" fmla="*/ 2147483647 h 241"/>
              <a:gd name="T28" fmla="*/ 2147483647 w 457"/>
              <a:gd name="T29" fmla="*/ 2147483647 h 241"/>
              <a:gd name="T30" fmla="*/ 2147483647 w 457"/>
              <a:gd name="T31" fmla="*/ 2147483647 h 241"/>
              <a:gd name="T32" fmla="*/ 2147483647 w 457"/>
              <a:gd name="T33" fmla="*/ 2147483647 h 241"/>
              <a:gd name="T34" fmla="*/ 2147483647 w 457"/>
              <a:gd name="T35" fmla="*/ 2147483647 h 241"/>
              <a:gd name="T36" fmla="*/ 2147483647 w 457"/>
              <a:gd name="T37" fmla="*/ 2147483647 h 241"/>
              <a:gd name="T38" fmla="*/ 2147483647 w 457"/>
              <a:gd name="T39" fmla="*/ 2147483647 h 241"/>
              <a:gd name="T40" fmla="*/ 2147483647 w 457"/>
              <a:gd name="T41" fmla="*/ 2147483647 h 241"/>
              <a:gd name="T42" fmla="*/ 2147483647 w 457"/>
              <a:gd name="T43" fmla="*/ 2147483647 h 241"/>
              <a:gd name="T44" fmla="*/ 2147483647 w 457"/>
              <a:gd name="T45" fmla="*/ 2147483647 h 241"/>
              <a:gd name="T46" fmla="*/ 2147483647 w 457"/>
              <a:gd name="T47" fmla="*/ 2147483647 h 241"/>
              <a:gd name="T48" fmla="*/ 2147483647 w 457"/>
              <a:gd name="T49" fmla="*/ 2147483647 h 241"/>
              <a:gd name="T50" fmla="*/ 2147483647 w 457"/>
              <a:gd name="T51" fmla="*/ 2147483647 h 241"/>
              <a:gd name="T52" fmla="*/ 2147483647 w 457"/>
              <a:gd name="T53" fmla="*/ 2147483647 h 241"/>
              <a:gd name="T54" fmla="*/ 2147483647 w 457"/>
              <a:gd name="T55" fmla="*/ 2147483647 h 241"/>
              <a:gd name="T56" fmla="*/ 2147483647 w 457"/>
              <a:gd name="T57" fmla="*/ 2147483647 h 241"/>
              <a:gd name="T58" fmla="*/ 2147483647 w 457"/>
              <a:gd name="T59" fmla="*/ 0 h 241"/>
              <a:gd name="T60" fmla="*/ 2147483647 w 457"/>
              <a:gd name="T61" fmla="*/ 2147483647 h 241"/>
              <a:gd name="T62" fmla="*/ 2147483647 w 457"/>
              <a:gd name="T63" fmla="*/ 2147483647 h 241"/>
              <a:gd name="T64" fmla="*/ 2147483647 w 457"/>
              <a:gd name="T65" fmla="*/ 2147483647 h 241"/>
              <a:gd name="T66" fmla="*/ 2147483647 w 457"/>
              <a:gd name="T67" fmla="*/ 2147483647 h 241"/>
              <a:gd name="T68" fmla="*/ 2147483647 w 457"/>
              <a:gd name="T69" fmla="*/ 2147483647 h 241"/>
              <a:gd name="T70" fmla="*/ 2147483647 w 457"/>
              <a:gd name="T71" fmla="*/ 2147483647 h 241"/>
              <a:gd name="T72" fmla="*/ 2147483647 w 457"/>
              <a:gd name="T73" fmla="*/ 2147483647 h 241"/>
              <a:gd name="T74" fmla="*/ 2147483647 w 457"/>
              <a:gd name="T75" fmla="*/ 2147483647 h 241"/>
              <a:gd name="T76" fmla="*/ 2147483647 w 457"/>
              <a:gd name="T77" fmla="*/ 2147483647 h 241"/>
              <a:gd name="T78" fmla="*/ 2147483647 w 457"/>
              <a:gd name="T79" fmla="*/ 2147483647 h 241"/>
              <a:gd name="T80" fmla="*/ 2147483647 w 457"/>
              <a:gd name="T81" fmla="*/ 2147483647 h 241"/>
              <a:gd name="T82" fmla="*/ 2147483647 w 457"/>
              <a:gd name="T83" fmla="*/ 2147483647 h 241"/>
              <a:gd name="T84" fmla="*/ 2147483647 w 457"/>
              <a:gd name="T85" fmla="*/ 2147483647 h 241"/>
              <a:gd name="T86" fmla="*/ 0 w 457"/>
              <a:gd name="T87" fmla="*/ 2147483647 h 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7"/>
              <a:gd name="T133" fmla="*/ 0 h 241"/>
              <a:gd name="T134" fmla="*/ 457 w 457"/>
              <a:gd name="T135" fmla="*/ 241 h 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7" h="241">
                <a:moveTo>
                  <a:pt x="0" y="240"/>
                </a:moveTo>
                <a:lnTo>
                  <a:pt x="29" y="235"/>
                </a:lnTo>
                <a:lnTo>
                  <a:pt x="39" y="224"/>
                </a:lnTo>
                <a:lnTo>
                  <a:pt x="46" y="218"/>
                </a:lnTo>
                <a:lnTo>
                  <a:pt x="49" y="212"/>
                </a:lnTo>
                <a:lnTo>
                  <a:pt x="56" y="212"/>
                </a:lnTo>
                <a:lnTo>
                  <a:pt x="62" y="207"/>
                </a:lnTo>
                <a:lnTo>
                  <a:pt x="71" y="207"/>
                </a:lnTo>
                <a:lnTo>
                  <a:pt x="76" y="207"/>
                </a:lnTo>
                <a:lnTo>
                  <a:pt x="83" y="207"/>
                </a:lnTo>
                <a:lnTo>
                  <a:pt x="86" y="207"/>
                </a:lnTo>
                <a:lnTo>
                  <a:pt x="93" y="200"/>
                </a:lnTo>
                <a:lnTo>
                  <a:pt x="96" y="195"/>
                </a:lnTo>
                <a:lnTo>
                  <a:pt x="105" y="190"/>
                </a:lnTo>
                <a:lnTo>
                  <a:pt x="111" y="188"/>
                </a:lnTo>
                <a:lnTo>
                  <a:pt x="117" y="185"/>
                </a:lnTo>
                <a:lnTo>
                  <a:pt x="123" y="183"/>
                </a:lnTo>
                <a:lnTo>
                  <a:pt x="128" y="180"/>
                </a:lnTo>
                <a:lnTo>
                  <a:pt x="135" y="176"/>
                </a:lnTo>
                <a:lnTo>
                  <a:pt x="142" y="173"/>
                </a:lnTo>
                <a:lnTo>
                  <a:pt x="150" y="167"/>
                </a:lnTo>
                <a:lnTo>
                  <a:pt x="159" y="169"/>
                </a:lnTo>
                <a:lnTo>
                  <a:pt x="172" y="173"/>
                </a:lnTo>
                <a:lnTo>
                  <a:pt x="186" y="173"/>
                </a:lnTo>
                <a:lnTo>
                  <a:pt x="201" y="167"/>
                </a:lnTo>
                <a:lnTo>
                  <a:pt x="208" y="166"/>
                </a:lnTo>
                <a:lnTo>
                  <a:pt x="213" y="155"/>
                </a:lnTo>
                <a:lnTo>
                  <a:pt x="220" y="148"/>
                </a:lnTo>
                <a:lnTo>
                  <a:pt x="231" y="140"/>
                </a:lnTo>
                <a:lnTo>
                  <a:pt x="235" y="135"/>
                </a:lnTo>
                <a:lnTo>
                  <a:pt x="235" y="128"/>
                </a:lnTo>
                <a:lnTo>
                  <a:pt x="245" y="123"/>
                </a:lnTo>
                <a:lnTo>
                  <a:pt x="250" y="117"/>
                </a:lnTo>
                <a:lnTo>
                  <a:pt x="253" y="112"/>
                </a:lnTo>
                <a:lnTo>
                  <a:pt x="257" y="111"/>
                </a:lnTo>
                <a:lnTo>
                  <a:pt x="274" y="100"/>
                </a:lnTo>
                <a:lnTo>
                  <a:pt x="274" y="111"/>
                </a:lnTo>
                <a:lnTo>
                  <a:pt x="270" y="116"/>
                </a:lnTo>
                <a:lnTo>
                  <a:pt x="274" y="121"/>
                </a:lnTo>
                <a:lnTo>
                  <a:pt x="285" y="123"/>
                </a:lnTo>
                <a:lnTo>
                  <a:pt x="292" y="123"/>
                </a:lnTo>
                <a:lnTo>
                  <a:pt x="299" y="117"/>
                </a:lnTo>
                <a:lnTo>
                  <a:pt x="304" y="111"/>
                </a:lnTo>
                <a:lnTo>
                  <a:pt x="304" y="105"/>
                </a:lnTo>
                <a:lnTo>
                  <a:pt x="309" y="100"/>
                </a:lnTo>
                <a:lnTo>
                  <a:pt x="309" y="95"/>
                </a:lnTo>
                <a:lnTo>
                  <a:pt x="314" y="88"/>
                </a:lnTo>
                <a:lnTo>
                  <a:pt x="318" y="85"/>
                </a:lnTo>
                <a:lnTo>
                  <a:pt x="326" y="85"/>
                </a:lnTo>
                <a:lnTo>
                  <a:pt x="343" y="85"/>
                </a:lnTo>
                <a:lnTo>
                  <a:pt x="356" y="78"/>
                </a:lnTo>
                <a:lnTo>
                  <a:pt x="368" y="67"/>
                </a:lnTo>
                <a:lnTo>
                  <a:pt x="382" y="64"/>
                </a:lnTo>
                <a:lnTo>
                  <a:pt x="394" y="57"/>
                </a:lnTo>
                <a:lnTo>
                  <a:pt x="402" y="43"/>
                </a:lnTo>
                <a:lnTo>
                  <a:pt x="421" y="28"/>
                </a:lnTo>
                <a:lnTo>
                  <a:pt x="432" y="21"/>
                </a:lnTo>
                <a:lnTo>
                  <a:pt x="444" y="14"/>
                </a:lnTo>
                <a:lnTo>
                  <a:pt x="456" y="5"/>
                </a:lnTo>
                <a:lnTo>
                  <a:pt x="436" y="0"/>
                </a:lnTo>
                <a:lnTo>
                  <a:pt x="415" y="0"/>
                </a:lnTo>
                <a:lnTo>
                  <a:pt x="395" y="9"/>
                </a:lnTo>
                <a:lnTo>
                  <a:pt x="385" y="14"/>
                </a:lnTo>
                <a:lnTo>
                  <a:pt x="368" y="17"/>
                </a:lnTo>
                <a:lnTo>
                  <a:pt x="350" y="19"/>
                </a:lnTo>
                <a:lnTo>
                  <a:pt x="339" y="22"/>
                </a:lnTo>
                <a:lnTo>
                  <a:pt x="318" y="31"/>
                </a:lnTo>
                <a:lnTo>
                  <a:pt x="304" y="36"/>
                </a:lnTo>
                <a:lnTo>
                  <a:pt x="290" y="41"/>
                </a:lnTo>
                <a:lnTo>
                  <a:pt x="274" y="45"/>
                </a:lnTo>
                <a:lnTo>
                  <a:pt x="257" y="50"/>
                </a:lnTo>
                <a:lnTo>
                  <a:pt x="242" y="57"/>
                </a:lnTo>
                <a:lnTo>
                  <a:pt x="230" y="64"/>
                </a:lnTo>
                <a:lnTo>
                  <a:pt x="220" y="73"/>
                </a:lnTo>
                <a:lnTo>
                  <a:pt x="209" y="79"/>
                </a:lnTo>
                <a:lnTo>
                  <a:pt x="201" y="85"/>
                </a:lnTo>
                <a:lnTo>
                  <a:pt x="182" y="95"/>
                </a:lnTo>
                <a:lnTo>
                  <a:pt x="164" y="105"/>
                </a:lnTo>
                <a:lnTo>
                  <a:pt x="142" y="117"/>
                </a:lnTo>
                <a:lnTo>
                  <a:pt x="127" y="133"/>
                </a:lnTo>
                <a:lnTo>
                  <a:pt x="110" y="145"/>
                </a:lnTo>
                <a:lnTo>
                  <a:pt x="95" y="152"/>
                </a:lnTo>
                <a:lnTo>
                  <a:pt x="79" y="167"/>
                </a:lnTo>
                <a:lnTo>
                  <a:pt x="69" y="178"/>
                </a:lnTo>
                <a:lnTo>
                  <a:pt x="56" y="188"/>
                </a:lnTo>
                <a:lnTo>
                  <a:pt x="42" y="195"/>
                </a:lnTo>
                <a:lnTo>
                  <a:pt x="29" y="202"/>
                </a:lnTo>
                <a:lnTo>
                  <a:pt x="0" y="240"/>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37" name="Freeform 135"/>
          <p:cNvSpPr>
            <a:spLocks/>
          </p:cNvSpPr>
          <p:nvPr/>
        </p:nvSpPr>
        <p:spPr bwMode="auto">
          <a:xfrm>
            <a:off x="4303712" y="1636713"/>
            <a:ext cx="723900" cy="382587"/>
          </a:xfrm>
          <a:custGeom>
            <a:avLst/>
            <a:gdLst>
              <a:gd name="T0" fmla="*/ 2147483647 w 456"/>
              <a:gd name="T1" fmla="*/ 2147483647 h 241"/>
              <a:gd name="T2" fmla="*/ 2147483647 w 456"/>
              <a:gd name="T3" fmla="*/ 2147483647 h 241"/>
              <a:gd name="T4" fmla="*/ 2147483647 w 456"/>
              <a:gd name="T5" fmla="*/ 2147483647 h 241"/>
              <a:gd name="T6" fmla="*/ 2147483647 w 456"/>
              <a:gd name="T7" fmla="*/ 2147483647 h 241"/>
              <a:gd name="T8" fmla="*/ 2147483647 w 456"/>
              <a:gd name="T9" fmla="*/ 2147483647 h 241"/>
              <a:gd name="T10" fmla="*/ 2147483647 w 456"/>
              <a:gd name="T11" fmla="*/ 2147483647 h 241"/>
              <a:gd name="T12" fmla="*/ 2147483647 w 456"/>
              <a:gd name="T13" fmla="*/ 2147483647 h 241"/>
              <a:gd name="T14" fmla="*/ 2147483647 w 456"/>
              <a:gd name="T15" fmla="*/ 2147483647 h 241"/>
              <a:gd name="T16" fmla="*/ 2147483647 w 456"/>
              <a:gd name="T17" fmla="*/ 2147483647 h 241"/>
              <a:gd name="T18" fmla="*/ 2147483647 w 456"/>
              <a:gd name="T19" fmla="*/ 2147483647 h 241"/>
              <a:gd name="T20" fmla="*/ 2147483647 w 456"/>
              <a:gd name="T21" fmla="*/ 2147483647 h 241"/>
              <a:gd name="T22" fmla="*/ 2147483647 w 456"/>
              <a:gd name="T23" fmla="*/ 2147483647 h 241"/>
              <a:gd name="T24" fmla="*/ 2147483647 w 456"/>
              <a:gd name="T25" fmla="*/ 2147483647 h 241"/>
              <a:gd name="T26" fmla="*/ 2147483647 w 456"/>
              <a:gd name="T27" fmla="*/ 2147483647 h 241"/>
              <a:gd name="T28" fmla="*/ 2147483647 w 456"/>
              <a:gd name="T29" fmla="*/ 2147483647 h 241"/>
              <a:gd name="T30" fmla="*/ 2147483647 w 456"/>
              <a:gd name="T31" fmla="*/ 2147483647 h 241"/>
              <a:gd name="T32" fmla="*/ 2147483647 w 456"/>
              <a:gd name="T33" fmla="*/ 2147483647 h 241"/>
              <a:gd name="T34" fmla="*/ 2147483647 w 456"/>
              <a:gd name="T35" fmla="*/ 2147483647 h 241"/>
              <a:gd name="T36" fmla="*/ 2147483647 w 456"/>
              <a:gd name="T37" fmla="*/ 2147483647 h 241"/>
              <a:gd name="T38" fmla="*/ 2147483647 w 456"/>
              <a:gd name="T39" fmla="*/ 2147483647 h 241"/>
              <a:gd name="T40" fmla="*/ 2147483647 w 456"/>
              <a:gd name="T41" fmla="*/ 2147483647 h 241"/>
              <a:gd name="T42" fmla="*/ 2147483647 w 456"/>
              <a:gd name="T43" fmla="*/ 2147483647 h 241"/>
              <a:gd name="T44" fmla="*/ 2147483647 w 456"/>
              <a:gd name="T45" fmla="*/ 2147483647 h 241"/>
              <a:gd name="T46" fmla="*/ 2147483647 w 456"/>
              <a:gd name="T47" fmla="*/ 2147483647 h 241"/>
              <a:gd name="T48" fmla="*/ 2147483647 w 456"/>
              <a:gd name="T49" fmla="*/ 2147483647 h 241"/>
              <a:gd name="T50" fmla="*/ 2147483647 w 456"/>
              <a:gd name="T51" fmla="*/ 2147483647 h 241"/>
              <a:gd name="T52" fmla="*/ 2147483647 w 456"/>
              <a:gd name="T53" fmla="*/ 2147483647 h 241"/>
              <a:gd name="T54" fmla="*/ 2147483647 w 456"/>
              <a:gd name="T55" fmla="*/ 2147483647 h 241"/>
              <a:gd name="T56" fmla="*/ 2147483647 w 456"/>
              <a:gd name="T57" fmla="*/ 2147483647 h 241"/>
              <a:gd name="T58" fmla="*/ 2147483647 w 456"/>
              <a:gd name="T59" fmla="*/ 0 h 241"/>
              <a:gd name="T60" fmla="*/ 2147483647 w 456"/>
              <a:gd name="T61" fmla="*/ 2147483647 h 241"/>
              <a:gd name="T62" fmla="*/ 2147483647 w 456"/>
              <a:gd name="T63" fmla="*/ 2147483647 h 241"/>
              <a:gd name="T64" fmla="*/ 2147483647 w 456"/>
              <a:gd name="T65" fmla="*/ 2147483647 h 241"/>
              <a:gd name="T66" fmla="*/ 2147483647 w 456"/>
              <a:gd name="T67" fmla="*/ 2147483647 h 241"/>
              <a:gd name="T68" fmla="*/ 2147483647 w 456"/>
              <a:gd name="T69" fmla="*/ 2147483647 h 241"/>
              <a:gd name="T70" fmla="*/ 2147483647 w 456"/>
              <a:gd name="T71" fmla="*/ 2147483647 h 241"/>
              <a:gd name="T72" fmla="*/ 2147483647 w 456"/>
              <a:gd name="T73" fmla="*/ 2147483647 h 241"/>
              <a:gd name="T74" fmla="*/ 2147483647 w 456"/>
              <a:gd name="T75" fmla="*/ 2147483647 h 241"/>
              <a:gd name="T76" fmla="*/ 2147483647 w 456"/>
              <a:gd name="T77" fmla="*/ 2147483647 h 241"/>
              <a:gd name="T78" fmla="*/ 2147483647 w 456"/>
              <a:gd name="T79" fmla="*/ 2147483647 h 241"/>
              <a:gd name="T80" fmla="*/ 2147483647 w 456"/>
              <a:gd name="T81" fmla="*/ 2147483647 h 241"/>
              <a:gd name="T82" fmla="*/ 2147483647 w 456"/>
              <a:gd name="T83" fmla="*/ 2147483647 h 241"/>
              <a:gd name="T84" fmla="*/ 2147483647 w 456"/>
              <a:gd name="T85" fmla="*/ 2147483647 h 241"/>
              <a:gd name="T86" fmla="*/ 0 w 456"/>
              <a:gd name="T87" fmla="*/ 2147483647 h 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6"/>
              <a:gd name="T133" fmla="*/ 0 h 241"/>
              <a:gd name="T134" fmla="*/ 456 w 456"/>
              <a:gd name="T135" fmla="*/ 241 h 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6" h="241">
                <a:moveTo>
                  <a:pt x="0" y="240"/>
                </a:moveTo>
                <a:lnTo>
                  <a:pt x="29" y="235"/>
                </a:lnTo>
                <a:lnTo>
                  <a:pt x="39" y="224"/>
                </a:lnTo>
                <a:lnTo>
                  <a:pt x="45" y="218"/>
                </a:lnTo>
                <a:lnTo>
                  <a:pt x="49" y="212"/>
                </a:lnTo>
                <a:lnTo>
                  <a:pt x="56" y="212"/>
                </a:lnTo>
                <a:lnTo>
                  <a:pt x="62" y="207"/>
                </a:lnTo>
                <a:lnTo>
                  <a:pt x="71" y="207"/>
                </a:lnTo>
                <a:lnTo>
                  <a:pt x="76" y="207"/>
                </a:lnTo>
                <a:lnTo>
                  <a:pt x="83" y="207"/>
                </a:lnTo>
                <a:lnTo>
                  <a:pt x="86" y="207"/>
                </a:lnTo>
                <a:lnTo>
                  <a:pt x="93" y="200"/>
                </a:lnTo>
                <a:lnTo>
                  <a:pt x="96" y="195"/>
                </a:lnTo>
                <a:lnTo>
                  <a:pt x="104" y="190"/>
                </a:lnTo>
                <a:lnTo>
                  <a:pt x="111" y="188"/>
                </a:lnTo>
                <a:lnTo>
                  <a:pt x="116" y="185"/>
                </a:lnTo>
                <a:lnTo>
                  <a:pt x="123" y="183"/>
                </a:lnTo>
                <a:lnTo>
                  <a:pt x="128" y="180"/>
                </a:lnTo>
                <a:lnTo>
                  <a:pt x="135" y="176"/>
                </a:lnTo>
                <a:lnTo>
                  <a:pt x="142" y="173"/>
                </a:lnTo>
                <a:lnTo>
                  <a:pt x="150" y="167"/>
                </a:lnTo>
                <a:lnTo>
                  <a:pt x="158" y="169"/>
                </a:lnTo>
                <a:lnTo>
                  <a:pt x="172" y="173"/>
                </a:lnTo>
                <a:lnTo>
                  <a:pt x="185" y="173"/>
                </a:lnTo>
                <a:lnTo>
                  <a:pt x="201" y="167"/>
                </a:lnTo>
                <a:lnTo>
                  <a:pt x="207" y="166"/>
                </a:lnTo>
                <a:lnTo>
                  <a:pt x="212" y="155"/>
                </a:lnTo>
                <a:lnTo>
                  <a:pt x="219" y="148"/>
                </a:lnTo>
                <a:lnTo>
                  <a:pt x="231" y="140"/>
                </a:lnTo>
                <a:lnTo>
                  <a:pt x="234" y="135"/>
                </a:lnTo>
                <a:lnTo>
                  <a:pt x="234" y="128"/>
                </a:lnTo>
                <a:lnTo>
                  <a:pt x="244" y="123"/>
                </a:lnTo>
                <a:lnTo>
                  <a:pt x="249" y="117"/>
                </a:lnTo>
                <a:lnTo>
                  <a:pt x="253" y="112"/>
                </a:lnTo>
                <a:lnTo>
                  <a:pt x="256" y="111"/>
                </a:lnTo>
                <a:lnTo>
                  <a:pt x="273" y="100"/>
                </a:lnTo>
                <a:lnTo>
                  <a:pt x="273" y="111"/>
                </a:lnTo>
                <a:lnTo>
                  <a:pt x="270" y="116"/>
                </a:lnTo>
                <a:lnTo>
                  <a:pt x="273" y="121"/>
                </a:lnTo>
                <a:lnTo>
                  <a:pt x="285" y="123"/>
                </a:lnTo>
                <a:lnTo>
                  <a:pt x="292" y="123"/>
                </a:lnTo>
                <a:lnTo>
                  <a:pt x="298" y="117"/>
                </a:lnTo>
                <a:lnTo>
                  <a:pt x="303" y="111"/>
                </a:lnTo>
                <a:lnTo>
                  <a:pt x="303" y="105"/>
                </a:lnTo>
                <a:lnTo>
                  <a:pt x="308" y="100"/>
                </a:lnTo>
                <a:lnTo>
                  <a:pt x="308" y="95"/>
                </a:lnTo>
                <a:lnTo>
                  <a:pt x="313" y="88"/>
                </a:lnTo>
                <a:lnTo>
                  <a:pt x="317" y="85"/>
                </a:lnTo>
                <a:lnTo>
                  <a:pt x="325" y="85"/>
                </a:lnTo>
                <a:lnTo>
                  <a:pt x="342" y="85"/>
                </a:lnTo>
                <a:lnTo>
                  <a:pt x="356" y="78"/>
                </a:lnTo>
                <a:lnTo>
                  <a:pt x="367" y="67"/>
                </a:lnTo>
                <a:lnTo>
                  <a:pt x="381" y="66"/>
                </a:lnTo>
                <a:lnTo>
                  <a:pt x="393" y="57"/>
                </a:lnTo>
                <a:lnTo>
                  <a:pt x="401" y="43"/>
                </a:lnTo>
                <a:lnTo>
                  <a:pt x="420" y="28"/>
                </a:lnTo>
                <a:lnTo>
                  <a:pt x="431" y="21"/>
                </a:lnTo>
                <a:lnTo>
                  <a:pt x="443" y="14"/>
                </a:lnTo>
                <a:lnTo>
                  <a:pt x="455" y="5"/>
                </a:lnTo>
                <a:lnTo>
                  <a:pt x="435" y="0"/>
                </a:lnTo>
                <a:lnTo>
                  <a:pt x="415" y="0"/>
                </a:lnTo>
                <a:lnTo>
                  <a:pt x="394" y="9"/>
                </a:lnTo>
                <a:lnTo>
                  <a:pt x="384" y="14"/>
                </a:lnTo>
                <a:lnTo>
                  <a:pt x="367" y="17"/>
                </a:lnTo>
                <a:lnTo>
                  <a:pt x="349" y="19"/>
                </a:lnTo>
                <a:lnTo>
                  <a:pt x="339" y="22"/>
                </a:lnTo>
                <a:lnTo>
                  <a:pt x="317" y="31"/>
                </a:lnTo>
                <a:lnTo>
                  <a:pt x="303" y="36"/>
                </a:lnTo>
                <a:lnTo>
                  <a:pt x="290" y="41"/>
                </a:lnTo>
                <a:lnTo>
                  <a:pt x="273" y="45"/>
                </a:lnTo>
                <a:lnTo>
                  <a:pt x="256" y="50"/>
                </a:lnTo>
                <a:lnTo>
                  <a:pt x="241" y="57"/>
                </a:lnTo>
                <a:lnTo>
                  <a:pt x="229" y="66"/>
                </a:lnTo>
                <a:lnTo>
                  <a:pt x="219" y="73"/>
                </a:lnTo>
                <a:lnTo>
                  <a:pt x="209" y="79"/>
                </a:lnTo>
                <a:lnTo>
                  <a:pt x="201" y="85"/>
                </a:lnTo>
                <a:lnTo>
                  <a:pt x="182" y="95"/>
                </a:lnTo>
                <a:lnTo>
                  <a:pt x="163" y="105"/>
                </a:lnTo>
                <a:lnTo>
                  <a:pt x="142" y="117"/>
                </a:lnTo>
                <a:lnTo>
                  <a:pt x="126" y="133"/>
                </a:lnTo>
                <a:lnTo>
                  <a:pt x="110" y="145"/>
                </a:lnTo>
                <a:lnTo>
                  <a:pt x="94" y="152"/>
                </a:lnTo>
                <a:lnTo>
                  <a:pt x="79" y="167"/>
                </a:lnTo>
                <a:lnTo>
                  <a:pt x="69" y="178"/>
                </a:lnTo>
                <a:lnTo>
                  <a:pt x="56" y="188"/>
                </a:lnTo>
                <a:lnTo>
                  <a:pt x="42" y="195"/>
                </a:lnTo>
                <a:lnTo>
                  <a:pt x="29" y="202"/>
                </a:lnTo>
                <a:lnTo>
                  <a:pt x="0" y="240"/>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38" name="Freeform 136"/>
          <p:cNvSpPr>
            <a:spLocks/>
          </p:cNvSpPr>
          <p:nvPr/>
        </p:nvSpPr>
        <p:spPr bwMode="auto">
          <a:xfrm>
            <a:off x="4648200" y="5138738"/>
            <a:ext cx="1076325" cy="355600"/>
          </a:xfrm>
          <a:custGeom>
            <a:avLst/>
            <a:gdLst>
              <a:gd name="T0" fmla="*/ 2147483647 w 678"/>
              <a:gd name="T1" fmla="*/ 2147483647 h 224"/>
              <a:gd name="T2" fmla="*/ 2147483647 w 678"/>
              <a:gd name="T3" fmla="*/ 2147483647 h 224"/>
              <a:gd name="T4" fmla="*/ 2147483647 w 678"/>
              <a:gd name="T5" fmla="*/ 2147483647 h 224"/>
              <a:gd name="T6" fmla="*/ 2147483647 w 678"/>
              <a:gd name="T7" fmla="*/ 2147483647 h 224"/>
              <a:gd name="T8" fmla="*/ 2147483647 w 678"/>
              <a:gd name="T9" fmla="*/ 2147483647 h 224"/>
              <a:gd name="T10" fmla="*/ 2147483647 w 678"/>
              <a:gd name="T11" fmla="*/ 2147483647 h 224"/>
              <a:gd name="T12" fmla="*/ 2147483647 w 678"/>
              <a:gd name="T13" fmla="*/ 2147483647 h 224"/>
              <a:gd name="T14" fmla="*/ 2147483647 w 678"/>
              <a:gd name="T15" fmla="*/ 2147483647 h 224"/>
              <a:gd name="T16" fmla="*/ 2147483647 w 678"/>
              <a:gd name="T17" fmla="*/ 2147483647 h 224"/>
              <a:gd name="T18" fmla="*/ 2147483647 w 678"/>
              <a:gd name="T19" fmla="*/ 2147483647 h 224"/>
              <a:gd name="T20" fmla="*/ 2147483647 w 678"/>
              <a:gd name="T21" fmla="*/ 2147483647 h 224"/>
              <a:gd name="T22" fmla="*/ 2147483647 w 678"/>
              <a:gd name="T23" fmla="*/ 2147483647 h 224"/>
              <a:gd name="T24" fmla="*/ 2147483647 w 678"/>
              <a:gd name="T25" fmla="*/ 2147483647 h 224"/>
              <a:gd name="T26" fmla="*/ 2147483647 w 678"/>
              <a:gd name="T27" fmla="*/ 2147483647 h 224"/>
              <a:gd name="T28" fmla="*/ 2147483647 w 678"/>
              <a:gd name="T29" fmla="*/ 2147483647 h 224"/>
              <a:gd name="T30" fmla="*/ 2147483647 w 678"/>
              <a:gd name="T31" fmla="*/ 2147483647 h 224"/>
              <a:gd name="T32" fmla="*/ 2147483647 w 678"/>
              <a:gd name="T33" fmla="*/ 2147483647 h 224"/>
              <a:gd name="T34" fmla="*/ 2147483647 w 678"/>
              <a:gd name="T35" fmla="*/ 2147483647 h 224"/>
              <a:gd name="T36" fmla="*/ 2147483647 w 678"/>
              <a:gd name="T37" fmla="*/ 2147483647 h 224"/>
              <a:gd name="T38" fmla="*/ 2147483647 w 678"/>
              <a:gd name="T39" fmla="*/ 2147483647 h 224"/>
              <a:gd name="T40" fmla="*/ 2147483647 w 678"/>
              <a:gd name="T41" fmla="*/ 0 h 224"/>
              <a:gd name="T42" fmla="*/ 2147483647 w 678"/>
              <a:gd name="T43" fmla="*/ 2147483647 h 224"/>
              <a:gd name="T44" fmla="*/ 2147483647 w 678"/>
              <a:gd name="T45" fmla="*/ 2147483647 h 224"/>
              <a:gd name="T46" fmla="*/ 2147483647 w 678"/>
              <a:gd name="T47" fmla="*/ 2147483647 h 224"/>
              <a:gd name="T48" fmla="*/ 2147483647 w 678"/>
              <a:gd name="T49" fmla="*/ 2147483647 h 224"/>
              <a:gd name="T50" fmla="*/ 2147483647 w 678"/>
              <a:gd name="T51" fmla="*/ 2147483647 h 224"/>
              <a:gd name="T52" fmla="*/ 2147483647 w 678"/>
              <a:gd name="T53" fmla="*/ 2147483647 h 224"/>
              <a:gd name="T54" fmla="*/ 2147483647 w 678"/>
              <a:gd name="T55" fmla="*/ 2147483647 h 224"/>
              <a:gd name="T56" fmla="*/ 2147483647 w 678"/>
              <a:gd name="T57" fmla="*/ 2147483647 h 224"/>
              <a:gd name="T58" fmla="*/ 2147483647 w 678"/>
              <a:gd name="T59" fmla="*/ 2147483647 h 224"/>
              <a:gd name="T60" fmla="*/ 2147483647 w 678"/>
              <a:gd name="T61" fmla="*/ 2147483647 h 224"/>
              <a:gd name="T62" fmla="*/ 2147483647 w 678"/>
              <a:gd name="T63" fmla="*/ 2147483647 h 224"/>
              <a:gd name="T64" fmla="*/ 2147483647 w 678"/>
              <a:gd name="T65" fmla="*/ 2147483647 h 224"/>
              <a:gd name="T66" fmla="*/ 2147483647 w 678"/>
              <a:gd name="T67" fmla="*/ 2147483647 h 224"/>
              <a:gd name="T68" fmla="*/ 2147483647 w 678"/>
              <a:gd name="T69" fmla="*/ 2147483647 h 224"/>
              <a:gd name="T70" fmla="*/ 2147483647 w 678"/>
              <a:gd name="T71" fmla="*/ 2147483647 h 224"/>
              <a:gd name="T72" fmla="*/ 2147483647 w 678"/>
              <a:gd name="T73" fmla="*/ 2147483647 h 224"/>
              <a:gd name="T74" fmla="*/ 2147483647 w 678"/>
              <a:gd name="T75" fmla="*/ 2147483647 h 224"/>
              <a:gd name="T76" fmla="*/ 2147483647 w 678"/>
              <a:gd name="T77" fmla="*/ 2147483647 h 224"/>
              <a:gd name="T78" fmla="*/ 2147483647 w 678"/>
              <a:gd name="T79" fmla="*/ 2147483647 h 224"/>
              <a:gd name="T80" fmla="*/ 2147483647 w 678"/>
              <a:gd name="T81" fmla="*/ 2147483647 h 224"/>
              <a:gd name="T82" fmla="*/ 2147483647 w 678"/>
              <a:gd name="T83" fmla="*/ 2147483647 h 224"/>
              <a:gd name="T84" fmla="*/ 2147483647 w 678"/>
              <a:gd name="T85" fmla="*/ 2147483647 h 224"/>
              <a:gd name="T86" fmla="*/ 2147483647 w 678"/>
              <a:gd name="T87" fmla="*/ 2147483647 h 224"/>
              <a:gd name="T88" fmla="*/ 0 w 678"/>
              <a:gd name="T89" fmla="*/ 2147483647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8"/>
              <a:gd name="T136" fmla="*/ 0 h 224"/>
              <a:gd name="T137" fmla="*/ 678 w 678"/>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8" h="224">
                <a:moveTo>
                  <a:pt x="0" y="99"/>
                </a:moveTo>
                <a:lnTo>
                  <a:pt x="66" y="69"/>
                </a:lnTo>
                <a:lnTo>
                  <a:pt x="83" y="67"/>
                </a:lnTo>
                <a:lnTo>
                  <a:pt x="93" y="62"/>
                </a:lnTo>
                <a:lnTo>
                  <a:pt x="167" y="66"/>
                </a:lnTo>
                <a:lnTo>
                  <a:pt x="172" y="59"/>
                </a:lnTo>
                <a:lnTo>
                  <a:pt x="181" y="55"/>
                </a:lnTo>
                <a:lnTo>
                  <a:pt x="196" y="50"/>
                </a:lnTo>
                <a:lnTo>
                  <a:pt x="206" y="43"/>
                </a:lnTo>
                <a:lnTo>
                  <a:pt x="216" y="43"/>
                </a:lnTo>
                <a:lnTo>
                  <a:pt x="219" y="43"/>
                </a:lnTo>
                <a:lnTo>
                  <a:pt x="223" y="43"/>
                </a:lnTo>
                <a:lnTo>
                  <a:pt x="236" y="45"/>
                </a:lnTo>
                <a:lnTo>
                  <a:pt x="250" y="50"/>
                </a:lnTo>
                <a:lnTo>
                  <a:pt x="258" y="61"/>
                </a:lnTo>
                <a:lnTo>
                  <a:pt x="263" y="59"/>
                </a:lnTo>
                <a:lnTo>
                  <a:pt x="267" y="67"/>
                </a:lnTo>
                <a:lnTo>
                  <a:pt x="285" y="66"/>
                </a:lnTo>
                <a:lnTo>
                  <a:pt x="302" y="61"/>
                </a:lnTo>
                <a:lnTo>
                  <a:pt x="312" y="59"/>
                </a:lnTo>
                <a:lnTo>
                  <a:pt x="322" y="54"/>
                </a:lnTo>
                <a:lnTo>
                  <a:pt x="336" y="48"/>
                </a:lnTo>
                <a:lnTo>
                  <a:pt x="348" y="48"/>
                </a:lnTo>
                <a:lnTo>
                  <a:pt x="356" y="45"/>
                </a:lnTo>
                <a:lnTo>
                  <a:pt x="366" y="40"/>
                </a:lnTo>
                <a:lnTo>
                  <a:pt x="373" y="45"/>
                </a:lnTo>
                <a:lnTo>
                  <a:pt x="393" y="50"/>
                </a:lnTo>
                <a:lnTo>
                  <a:pt x="414" y="54"/>
                </a:lnTo>
                <a:lnTo>
                  <a:pt x="434" y="54"/>
                </a:lnTo>
                <a:lnTo>
                  <a:pt x="442" y="45"/>
                </a:lnTo>
                <a:lnTo>
                  <a:pt x="447" y="45"/>
                </a:lnTo>
                <a:lnTo>
                  <a:pt x="452" y="40"/>
                </a:lnTo>
                <a:lnTo>
                  <a:pt x="468" y="31"/>
                </a:lnTo>
                <a:lnTo>
                  <a:pt x="486" y="28"/>
                </a:lnTo>
                <a:lnTo>
                  <a:pt x="496" y="28"/>
                </a:lnTo>
                <a:lnTo>
                  <a:pt x="512" y="22"/>
                </a:lnTo>
                <a:lnTo>
                  <a:pt x="518" y="22"/>
                </a:lnTo>
                <a:lnTo>
                  <a:pt x="535" y="10"/>
                </a:lnTo>
                <a:lnTo>
                  <a:pt x="540" y="12"/>
                </a:lnTo>
                <a:lnTo>
                  <a:pt x="545" y="5"/>
                </a:lnTo>
                <a:lnTo>
                  <a:pt x="550" y="3"/>
                </a:lnTo>
                <a:lnTo>
                  <a:pt x="557" y="0"/>
                </a:lnTo>
                <a:lnTo>
                  <a:pt x="557" y="9"/>
                </a:lnTo>
                <a:lnTo>
                  <a:pt x="564" y="16"/>
                </a:lnTo>
                <a:lnTo>
                  <a:pt x="569" y="24"/>
                </a:lnTo>
                <a:lnTo>
                  <a:pt x="574" y="29"/>
                </a:lnTo>
                <a:lnTo>
                  <a:pt x="579" y="29"/>
                </a:lnTo>
                <a:lnTo>
                  <a:pt x="584" y="33"/>
                </a:lnTo>
                <a:lnTo>
                  <a:pt x="591" y="33"/>
                </a:lnTo>
                <a:lnTo>
                  <a:pt x="591" y="36"/>
                </a:lnTo>
                <a:lnTo>
                  <a:pt x="625" y="36"/>
                </a:lnTo>
                <a:lnTo>
                  <a:pt x="638" y="47"/>
                </a:lnTo>
                <a:lnTo>
                  <a:pt x="642" y="47"/>
                </a:lnTo>
                <a:lnTo>
                  <a:pt x="645" y="54"/>
                </a:lnTo>
                <a:lnTo>
                  <a:pt x="653" y="50"/>
                </a:lnTo>
                <a:lnTo>
                  <a:pt x="675" y="55"/>
                </a:lnTo>
                <a:lnTo>
                  <a:pt x="670" y="66"/>
                </a:lnTo>
                <a:lnTo>
                  <a:pt x="677" y="74"/>
                </a:lnTo>
                <a:lnTo>
                  <a:pt x="652" y="93"/>
                </a:lnTo>
                <a:lnTo>
                  <a:pt x="631" y="107"/>
                </a:lnTo>
                <a:lnTo>
                  <a:pt x="606" y="130"/>
                </a:lnTo>
                <a:lnTo>
                  <a:pt x="562" y="159"/>
                </a:lnTo>
                <a:lnTo>
                  <a:pt x="520" y="178"/>
                </a:lnTo>
                <a:lnTo>
                  <a:pt x="486" y="195"/>
                </a:lnTo>
                <a:lnTo>
                  <a:pt x="464" y="201"/>
                </a:lnTo>
                <a:lnTo>
                  <a:pt x="437" y="207"/>
                </a:lnTo>
                <a:lnTo>
                  <a:pt x="415" y="213"/>
                </a:lnTo>
                <a:lnTo>
                  <a:pt x="402" y="213"/>
                </a:lnTo>
                <a:lnTo>
                  <a:pt x="380" y="218"/>
                </a:lnTo>
                <a:lnTo>
                  <a:pt x="368" y="216"/>
                </a:lnTo>
                <a:lnTo>
                  <a:pt x="348" y="220"/>
                </a:lnTo>
                <a:lnTo>
                  <a:pt x="326" y="218"/>
                </a:lnTo>
                <a:lnTo>
                  <a:pt x="301" y="220"/>
                </a:lnTo>
                <a:lnTo>
                  <a:pt x="285" y="223"/>
                </a:lnTo>
                <a:lnTo>
                  <a:pt x="268" y="218"/>
                </a:lnTo>
                <a:lnTo>
                  <a:pt x="248" y="214"/>
                </a:lnTo>
                <a:lnTo>
                  <a:pt x="228" y="216"/>
                </a:lnTo>
                <a:lnTo>
                  <a:pt x="206" y="214"/>
                </a:lnTo>
                <a:lnTo>
                  <a:pt x="187" y="211"/>
                </a:lnTo>
                <a:lnTo>
                  <a:pt x="171" y="209"/>
                </a:lnTo>
                <a:lnTo>
                  <a:pt x="157" y="209"/>
                </a:lnTo>
                <a:lnTo>
                  <a:pt x="142" y="201"/>
                </a:lnTo>
                <a:lnTo>
                  <a:pt x="120" y="192"/>
                </a:lnTo>
                <a:lnTo>
                  <a:pt x="101" y="180"/>
                </a:lnTo>
                <a:lnTo>
                  <a:pt x="83" y="169"/>
                </a:lnTo>
                <a:lnTo>
                  <a:pt x="61" y="156"/>
                </a:lnTo>
                <a:lnTo>
                  <a:pt x="42" y="142"/>
                </a:lnTo>
                <a:lnTo>
                  <a:pt x="29" y="128"/>
                </a:lnTo>
                <a:lnTo>
                  <a:pt x="15" y="116"/>
                </a:lnTo>
                <a:lnTo>
                  <a:pt x="0" y="99"/>
                </a:lnTo>
              </a:path>
            </a:pathLst>
          </a:custGeom>
          <a:solidFill>
            <a:srgbClr val="008000">
              <a:alpha val="12941"/>
            </a:srgbClr>
          </a:solid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39" name="Freeform 137"/>
          <p:cNvSpPr>
            <a:spLocks/>
          </p:cNvSpPr>
          <p:nvPr/>
        </p:nvSpPr>
        <p:spPr bwMode="auto">
          <a:xfrm>
            <a:off x="4638675" y="5127625"/>
            <a:ext cx="1076325" cy="355600"/>
          </a:xfrm>
          <a:custGeom>
            <a:avLst/>
            <a:gdLst>
              <a:gd name="T0" fmla="*/ 2147483647 w 678"/>
              <a:gd name="T1" fmla="*/ 2147483647 h 224"/>
              <a:gd name="T2" fmla="*/ 2147483647 w 678"/>
              <a:gd name="T3" fmla="*/ 2147483647 h 224"/>
              <a:gd name="T4" fmla="*/ 2147483647 w 678"/>
              <a:gd name="T5" fmla="*/ 2147483647 h 224"/>
              <a:gd name="T6" fmla="*/ 2147483647 w 678"/>
              <a:gd name="T7" fmla="*/ 2147483647 h 224"/>
              <a:gd name="T8" fmla="*/ 2147483647 w 678"/>
              <a:gd name="T9" fmla="*/ 2147483647 h 224"/>
              <a:gd name="T10" fmla="*/ 2147483647 w 678"/>
              <a:gd name="T11" fmla="*/ 2147483647 h 224"/>
              <a:gd name="T12" fmla="*/ 2147483647 w 678"/>
              <a:gd name="T13" fmla="*/ 2147483647 h 224"/>
              <a:gd name="T14" fmla="*/ 2147483647 w 678"/>
              <a:gd name="T15" fmla="*/ 2147483647 h 224"/>
              <a:gd name="T16" fmla="*/ 2147483647 w 678"/>
              <a:gd name="T17" fmla="*/ 2147483647 h 224"/>
              <a:gd name="T18" fmla="*/ 2147483647 w 678"/>
              <a:gd name="T19" fmla="*/ 2147483647 h 224"/>
              <a:gd name="T20" fmla="*/ 2147483647 w 678"/>
              <a:gd name="T21" fmla="*/ 2147483647 h 224"/>
              <a:gd name="T22" fmla="*/ 2147483647 w 678"/>
              <a:gd name="T23" fmla="*/ 2147483647 h 224"/>
              <a:gd name="T24" fmla="*/ 2147483647 w 678"/>
              <a:gd name="T25" fmla="*/ 2147483647 h 224"/>
              <a:gd name="T26" fmla="*/ 2147483647 w 678"/>
              <a:gd name="T27" fmla="*/ 2147483647 h 224"/>
              <a:gd name="T28" fmla="*/ 2147483647 w 678"/>
              <a:gd name="T29" fmla="*/ 2147483647 h 224"/>
              <a:gd name="T30" fmla="*/ 2147483647 w 678"/>
              <a:gd name="T31" fmla="*/ 2147483647 h 224"/>
              <a:gd name="T32" fmla="*/ 2147483647 w 678"/>
              <a:gd name="T33" fmla="*/ 2147483647 h 224"/>
              <a:gd name="T34" fmla="*/ 2147483647 w 678"/>
              <a:gd name="T35" fmla="*/ 2147483647 h 224"/>
              <a:gd name="T36" fmla="*/ 2147483647 w 678"/>
              <a:gd name="T37" fmla="*/ 2147483647 h 224"/>
              <a:gd name="T38" fmla="*/ 2147483647 w 678"/>
              <a:gd name="T39" fmla="*/ 2147483647 h 224"/>
              <a:gd name="T40" fmla="*/ 2147483647 w 678"/>
              <a:gd name="T41" fmla="*/ 0 h 224"/>
              <a:gd name="T42" fmla="*/ 2147483647 w 678"/>
              <a:gd name="T43" fmla="*/ 2147483647 h 224"/>
              <a:gd name="T44" fmla="*/ 2147483647 w 678"/>
              <a:gd name="T45" fmla="*/ 2147483647 h 224"/>
              <a:gd name="T46" fmla="*/ 2147483647 w 678"/>
              <a:gd name="T47" fmla="*/ 2147483647 h 224"/>
              <a:gd name="T48" fmla="*/ 2147483647 w 678"/>
              <a:gd name="T49" fmla="*/ 2147483647 h 224"/>
              <a:gd name="T50" fmla="*/ 2147483647 w 678"/>
              <a:gd name="T51" fmla="*/ 2147483647 h 224"/>
              <a:gd name="T52" fmla="*/ 2147483647 w 678"/>
              <a:gd name="T53" fmla="*/ 2147483647 h 224"/>
              <a:gd name="T54" fmla="*/ 2147483647 w 678"/>
              <a:gd name="T55" fmla="*/ 2147483647 h 224"/>
              <a:gd name="T56" fmla="*/ 2147483647 w 678"/>
              <a:gd name="T57" fmla="*/ 2147483647 h 224"/>
              <a:gd name="T58" fmla="*/ 2147483647 w 678"/>
              <a:gd name="T59" fmla="*/ 2147483647 h 224"/>
              <a:gd name="T60" fmla="*/ 2147483647 w 678"/>
              <a:gd name="T61" fmla="*/ 2147483647 h 224"/>
              <a:gd name="T62" fmla="*/ 2147483647 w 678"/>
              <a:gd name="T63" fmla="*/ 2147483647 h 224"/>
              <a:gd name="T64" fmla="*/ 2147483647 w 678"/>
              <a:gd name="T65" fmla="*/ 2147483647 h 224"/>
              <a:gd name="T66" fmla="*/ 2147483647 w 678"/>
              <a:gd name="T67" fmla="*/ 2147483647 h 224"/>
              <a:gd name="T68" fmla="*/ 2147483647 w 678"/>
              <a:gd name="T69" fmla="*/ 2147483647 h 224"/>
              <a:gd name="T70" fmla="*/ 2147483647 w 678"/>
              <a:gd name="T71" fmla="*/ 2147483647 h 224"/>
              <a:gd name="T72" fmla="*/ 2147483647 w 678"/>
              <a:gd name="T73" fmla="*/ 2147483647 h 224"/>
              <a:gd name="T74" fmla="*/ 2147483647 w 678"/>
              <a:gd name="T75" fmla="*/ 2147483647 h 224"/>
              <a:gd name="T76" fmla="*/ 2147483647 w 678"/>
              <a:gd name="T77" fmla="*/ 2147483647 h 224"/>
              <a:gd name="T78" fmla="*/ 2147483647 w 678"/>
              <a:gd name="T79" fmla="*/ 2147483647 h 224"/>
              <a:gd name="T80" fmla="*/ 2147483647 w 678"/>
              <a:gd name="T81" fmla="*/ 2147483647 h 224"/>
              <a:gd name="T82" fmla="*/ 2147483647 w 678"/>
              <a:gd name="T83" fmla="*/ 2147483647 h 224"/>
              <a:gd name="T84" fmla="*/ 2147483647 w 678"/>
              <a:gd name="T85" fmla="*/ 2147483647 h 224"/>
              <a:gd name="T86" fmla="*/ 2147483647 w 678"/>
              <a:gd name="T87" fmla="*/ 2147483647 h 224"/>
              <a:gd name="T88" fmla="*/ 0 w 678"/>
              <a:gd name="T89" fmla="*/ 2147483647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8"/>
              <a:gd name="T136" fmla="*/ 0 h 224"/>
              <a:gd name="T137" fmla="*/ 678 w 678"/>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8" h="224">
                <a:moveTo>
                  <a:pt x="0" y="99"/>
                </a:moveTo>
                <a:lnTo>
                  <a:pt x="66" y="69"/>
                </a:lnTo>
                <a:lnTo>
                  <a:pt x="83" y="67"/>
                </a:lnTo>
                <a:lnTo>
                  <a:pt x="93" y="62"/>
                </a:lnTo>
                <a:lnTo>
                  <a:pt x="167" y="66"/>
                </a:lnTo>
                <a:lnTo>
                  <a:pt x="172" y="59"/>
                </a:lnTo>
                <a:lnTo>
                  <a:pt x="181" y="55"/>
                </a:lnTo>
                <a:lnTo>
                  <a:pt x="196" y="50"/>
                </a:lnTo>
                <a:lnTo>
                  <a:pt x="206" y="43"/>
                </a:lnTo>
                <a:lnTo>
                  <a:pt x="216" y="43"/>
                </a:lnTo>
                <a:lnTo>
                  <a:pt x="219" y="43"/>
                </a:lnTo>
                <a:lnTo>
                  <a:pt x="223" y="43"/>
                </a:lnTo>
                <a:lnTo>
                  <a:pt x="236" y="45"/>
                </a:lnTo>
                <a:lnTo>
                  <a:pt x="250" y="50"/>
                </a:lnTo>
                <a:lnTo>
                  <a:pt x="258" y="61"/>
                </a:lnTo>
                <a:lnTo>
                  <a:pt x="263" y="59"/>
                </a:lnTo>
                <a:lnTo>
                  <a:pt x="267" y="67"/>
                </a:lnTo>
                <a:lnTo>
                  <a:pt x="285" y="66"/>
                </a:lnTo>
                <a:lnTo>
                  <a:pt x="302" y="61"/>
                </a:lnTo>
                <a:lnTo>
                  <a:pt x="312" y="59"/>
                </a:lnTo>
                <a:lnTo>
                  <a:pt x="322" y="54"/>
                </a:lnTo>
                <a:lnTo>
                  <a:pt x="336" y="48"/>
                </a:lnTo>
                <a:lnTo>
                  <a:pt x="348" y="48"/>
                </a:lnTo>
                <a:lnTo>
                  <a:pt x="356" y="45"/>
                </a:lnTo>
                <a:lnTo>
                  <a:pt x="366" y="40"/>
                </a:lnTo>
                <a:lnTo>
                  <a:pt x="373" y="45"/>
                </a:lnTo>
                <a:lnTo>
                  <a:pt x="393" y="50"/>
                </a:lnTo>
                <a:lnTo>
                  <a:pt x="414" y="54"/>
                </a:lnTo>
                <a:lnTo>
                  <a:pt x="434" y="54"/>
                </a:lnTo>
                <a:lnTo>
                  <a:pt x="442" y="45"/>
                </a:lnTo>
                <a:lnTo>
                  <a:pt x="447" y="45"/>
                </a:lnTo>
                <a:lnTo>
                  <a:pt x="452" y="40"/>
                </a:lnTo>
                <a:lnTo>
                  <a:pt x="468" y="31"/>
                </a:lnTo>
                <a:lnTo>
                  <a:pt x="486" y="28"/>
                </a:lnTo>
                <a:lnTo>
                  <a:pt x="496" y="28"/>
                </a:lnTo>
                <a:lnTo>
                  <a:pt x="512" y="22"/>
                </a:lnTo>
                <a:lnTo>
                  <a:pt x="518" y="22"/>
                </a:lnTo>
                <a:lnTo>
                  <a:pt x="535" y="10"/>
                </a:lnTo>
                <a:lnTo>
                  <a:pt x="540" y="12"/>
                </a:lnTo>
                <a:lnTo>
                  <a:pt x="545" y="5"/>
                </a:lnTo>
                <a:lnTo>
                  <a:pt x="550" y="3"/>
                </a:lnTo>
                <a:lnTo>
                  <a:pt x="557" y="0"/>
                </a:lnTo>
                <a:lnTo>
                  <a:pt x="557" y="9"/>
                </a:lnTo>
                <a:lnTo>
                  <a:pt x="564" y="16"/>
                </a:lnTo>
                <a:lnTo>
                  <a:pt x="569" y="24"/>
                </a:lnTo>
                <a:lnTo>
                  <a:pt x="574" y="29"/>
                </a:lnTo>
                <a:lnTo>
                  <a:pt x="579" y="29"/>
                </a:lnTo>
                <a:lnTo>
                  <a:pt x="584" y="33"/>
                </a:lnTo>
                <a:lnTo>
                  <a:pt x="591" y="33"/>
                </a:lnTo>
                <a:lnTo>
                  <a:pt x="591" y="36"/>
                </a:lnTo>
                <a:lnTo>
                  <a:pt x="625" y="36"/>
                </a:lnTo>
                <a:lnTo>
                  <a:pt x="638" y="47"/>
                </a:lnTo>
                <a:lnTo>
                  <a:pt x="642" y="47"/>
                </a:lnTo>
                <a:lnTo>
                  <a:pt x="645" y="54"/>
                </a:lnTo>
                <a:lnTo>
                  <a:pt x="653" y="50"/>
                </a:lnTo>
                <a:lnTo>
                  <a:pt x="675" y="55"/>
                </a:lnTo>
                <a:lnTo>
                  <a:pt x="670" y="66"/>
                </a:lnTo>
                <a:lnTo>
                  <a:pt x="677" y="74"/>
                </a:lnTo>
                <a:lnTo>
                  <a:pt x="652" y="93"/>
                </a:lnTo>
                <a:lnTo>
                  <a:pt x="631" y="109"/>
                </a:lnTo>
                <a:lnTo>
                  <a:pt x="606" y="130"/>
                </a:lnTo>
                <a:lnTo>
                  <a:pt x="562" y="159"/>
                </a:lnTo>
                <a:lnTo>
                  <a:pt x="520" y="178"/>
                </a:lnTo>
                <a:lnTo>
                  <a:pt x="486" y="195"/>
                </a:lnTo>
                <a:lnTo>
                  <a:pt x="464" y="201"/>
                </a:lnTo>
                <a:lnTo>
                  <a:pt x="437" y="207"/>
                </a:lnTo>
                <a:lnTo>
                  <a:pt x="415" y="213"/>
                </a:lnTo>
                <a:lnTo>
                  <a:pt x="402" y="213"/>
                </a:lnTo>
                <a:lnTo>
                  <a:pt x="380" y="218"/>
                </a:lnTo>
                <a:lnTo>
                  <a:pt x="368" y="216"/>
                </a:lnTo>
                <a:lnTo>
                  <a:pt x="348" y="220"/>
                </a:lnTo>
                <a:lnTo>
                  <a:pt x="326" y="218"/>
                </a:lnTo>
                <a:lnTo>
                  <a:pt x="301" y="220"/>
                </a:lnTo>
                <a:lnTo>
                  <a:pt x="285" y="223"/>
                </a:lnTo>
                <a:lnTo>
                  <a:pt x="268" y="218"/>
                </a:lnTo>
                <a:lnTo>
                  <a:pt x="248" y="214"/>
                </a:lnTo>
                <a:lnTo>
                  <a:pt x="228" y="216"/>
                </a:lnTo>
                <a:lnTo>
                  <a:pt x="206" y="214"/>
                </a:lnTo>
                <a:lnTo>
                  <a:pt x="187" y="211"/>
                </a:lnTo>
                <a:lnTo>
                  <a:pt x="171" y="209"/>
                </a:lnTo>
                <a:lnTo>
                  <a:pt x="157" y="209"/>
                </a:lnTo>
                <a:lnTo>
                  <a:pt x="142" y="201"/>
                </a:lnTo>
                <a:lnTo>
                  <a:pt x="120" y="192"/>
                </a:lnTo>
                <a:lnTo>
                  <a:pt x="101" y="180"/>
                </a:lnTo>
                <a:lnTo>
                  <a:pt x="83" y="169"/>
                </a:lnTo>
                <a:lnTo>
                  <a:pt x="61" y="156"/>
                </a:lnTo>
                <a:lnTo>
                  <a:pt x="42" y="142"/>
                </a:lnTo>
                <a:lnTo>
                  <a:pt x="29" y="128"/>
                </a:lnTo>
                <a:lnTo>
                  <a:pt x="15" y="116"/>
                </a:lnTo>
                <a:lnTo>
                  <a:pt x="0" y="99"/>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40" name="Freeform 138"/>
          <p:cNvSpPr>
            <a:spLocks/>
          </p:cNvSpPr>
          <p:nvPr/>
        </p:nvSpPr>
        <p:spPr bwMode="auto">
          <a:xfrm>
            <a:off x="5597525" y="3805238"/>
            <a:ext cx="215900" cy="374650"/>
          </a:xfrm>
          <a:custGeom>
            <a:avLst/>
            <a:gdLst>
              <a:gd name="T0" fmla="*/ 2147483647 w 136"/>
              <a:gd name="T1" fmla="*/ 2147483647 h 236"/>
              <a:gd name="T2" fmla="*/ 2147483647 w 136"/>
              <a:gd name="T3" fmla="*/ 2147483647 h 236"/>
              <a:gd name="T4" fmla="*/ 2147483647 w 136"/>
              <a:gd name="T5" fmla="*/ 2147483647 h 236"/>
              <a:gd name="T6" fmla="*/ 0 w 136"/>
              <a:gd name="T7" fmla="*/ 2147483647 h 236"/>
              <a:gd name="T8" fmla="*/ 0 w 136"/>
              <a:gd name="T9" fmla="*/ 2147483647 h 236"/>
              <a:gd name="T10" fmla="*/ 2147483647 w 136"/>
              <a:gd name="T11" fmla="*/ 2147483647 h 236"/>
              <a:gd name="T12" fmla="*/ 2147483647 w 136"/>
              <a:gd name="T13" fmla="*/ 2147483647 h 236"/>
              <a:gd name="T14" fmla="*/ 2147483647 w 136"/>
              <a:gd name="T15" fmla="*/ 2147483647 h 236"/>
              <a:gd name="T16" fmla="*/ 2147483647 w 136"/>
              <a:gd name="T17" fmla="*/ 2147483647 h 236"/>
              <a:gd name="T18" fmla="*/ 2147483647 w 136"/>
              <a:gd name="T19" fmla="*/ 2147483647 h 236"/>
              <a:gd name="T20" fmla="*/ 2147483647 w 136"/>
              <a:gd name="T21" fmla="*/ 2147483647 h 236"/>
              <a:gd name="T22" fmla="*/ 2147483647 w 136"/>
              <a:gd name="T23" fmla="*/ 2147483647 h 236"/>
              <a:gd name="T24" fmla="*/ 2147483647 w 136"/>
              <a:gd name="T25" fmla="*/ 2147483647 h 236"/>
              <a:gd name="T26" fmla="*/ 2147483647 w 136"/>
              <a:gd name="T27" fmla="*/ 2147483647 h 236"/>
              <a:gd name="T28" fmla="*/ 2147483647 w 136"/>
              <a:gd name="T29" fmla="*/ 2147483647 h 236"/>
              <a:gd name="T30" fmla="*/ 2147483647 w 136"/>
              <a:gd name="T31" fmla="*/ 2147483647 h 236"/>
              <a:gd name="T32" fmla="*/ 2147483647 w 136"/>
              <a:gd name="T33" fmla="*/ 2147483647 h 236"/>
              <a:gd name="T34" fmla="*/ 2147483647 w 136"/>
              <a:gd name="T35" fmla="*/ 2147483647 h 236"/>
              <a:gd name="T36" fmla="*/ 2147483647 w 136"/>
              <a:gd name="T37" fmla="*/ 2147483647 h 236"/>
              <a:gd name="T38" fmla="*/ 2147483647 w 136"/>
              <a:gd name="T39" fmla="*/ 2147483647 h 236"/>
              <a:gd name="T40" fmla="*/ 2147483647 w 136"/>
              <a:gd name="T41" fmla="*/ 2147483647 h 236"/>
              <a:gd name="T42" fmla="*/ 2147483647 w 136"/>
              <a:gd name="T43" fmla="*/ 2147483647 h 236"/>
              <a:gd name="T44" fmla="*/ 2147483647 w 136"/>
              <a:gd name="T45" fmla="*/ 2147483647 h 236"/>
              <a:gd name="T46" fmla="*/ 2147483647 w 136"/>
              <a:gd name="T47" fmla="*/ 2147483647 h 236"/>
              <a:gd name="T48" fmla="*/ 2147483647 w 136"/>
              <a:gd name="T49" fmla="*/ 2147483647 h 236"/>
              <a:gd name="T50" fmla="*/ 2147483647 w 136"/>
              <a:gd name="T51" fmla="*/ 0 h 236"/>
              <a:gd name="T52" fmla="*/ 2147483647 w 136"/>
              <a:gd name="T53" fmla="*/ 2147483647 h 236"/>
              <a:gd name="T54" fmla="*/ 2147483647 w 136"/>
              <a:gd name="T55" fmla="*/ 2147483647 h 236"/>
              <a:gd name="T56" fmla="*/ 2147483647 w 136"/>
              <a:gd name="T57" fmla="*/ 2147483647 h 236"/>
              <a:gd name="T58" fmla="*/ 2147483647 w 136"/>
              <a:gd name="T59" fmla="*/ 2147483647 h 236"/>
              <a:gd name="T60" fmla="*/ 2147483647 w 136"/>
              <a:gd name="T61" fmla="*/ 2147483647 h 236"/>
              <a:gd name="T62" fmla="*/ 2147483647 w 136"/>
              <a:gd name="T63" fmla="*/ 2147483647 h 236"/>
              <a:gd name="T64" fmla="*/ 2147483647 w 136"/>
              <a:gd name="T65" fmla="*/ 2147483647 h 236"/>
              <a:gd name="T66" fmla="*/ 2147483647 w 136"/>
              <a:gd name="T67" fmla="*/ 2147483647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236"/>
              <a:gd name="T104" fmla="*/ 136 w 136"/>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236">
                <a:moveTo>
                  <a:pt x="25" y="74"/>
                </a:moveTo>
                <a:lnTo>
                  <a:pt x="22" y="121"/>
                </a:lnTo>
                <a:lnTo>
                  <a:pt x="10" y="150"/>
                </a:lnTo>
                <a:lnTo>
                  <a:pt x="0" y="178"/>
                </a:lnTo>
                <a:lnTo>
                  <a:pt x="0" y="199"/>
                </a:lnTo>
                <a:lnTo>
                  <a:pt x="3" y="216"/>
                </a:lnTo>
                <a:lnTo>
                  <a:pt x="15" y="232"/>
                </a:lnTo>
                <a:lnTo>
                  <a:pt x="25" y="233"/>
                </a:lnTo>
                <a:lnTo>
                  <a:pt x="34" y="233"/>
                </a:lnTo>
                <a:lnTo>
                  <a:pt x="44" y="235"/>
                </a:lnTo>
                <a:lnTo>
                  <a:pt x="49" y="223"/>
                </a:lnTo>
                <a:lnTo>
                  <a:pt x="54" y="192"/>
                </a:lnTo>
                <a:lnTo>
                  <a:pt x="69" y="171"/>
                </a:lnTo>
                <a:lnTo>
                  <a:pt x="73" y="140"/>
                </a:lnTo>
                <a:lnTo>
                  <a:pt x="79" y="128"/>
                </a:lnTo>
                <a:lnTo>
                  <a:pt x="86" y="119"/>
                </a:lnTo>
                <a:lnTo>
                  <a:pt x="91" y="97"/>
                </a:lnTo>
                <a:lnTo>
                  <a:pt x="101" y="83"/>
                </a:lnTo>
                <a:lnTo>
                  <a:pt x="108" y="73"/>
                </a:lnTo>
                <a:lnTo>
                  <a:pt x="115" y="64"/>
                </a:lnTo>
                <a:lnTo>
                  <a:pt x="115" y="59"/>
                </a:lnTo>
                <a:lnTo>
                  <a:pt x="130" y="47"/>
                </a:lnTo>
                <a:lnTo>
                  <a:pt x="132" y="26"/>
                </a:lnTo>
                <a:lnTo>
                  <a:pt x="135" y="14"/>
                </a:lnTo>
                <a:lnTo>
                  <a:pt x="121" y="9"/>
                </a:lnTo>
                <a:lnTo>
                  <a:pt x="113" y="0"/>
                </a:lnTo>
                <a:lnTo>
                  <a:pt x="101" y="9"/>
                </a:lnTo>
                <a:lnTo>
                  <a:pt x="91" y="29"/>
                </a:lnTo>
                <a:lnTo>
                  <a:pt x="79" y="45"/>
                </a:lnTo>
                <a:lnTo>
                  <a:pt x="69" y="57"/>
                </a:lnTo>
                <a:lnTo>
                  <a:pt x="64" y="57"/>
                </a:lnTo>
                <a:lnTo>
                  <a:pt x="54" y="64"/>
                </a:lnTo>
                <a:lnTo>
                  <a:pt x="49" y="71"/>
                </a:lnTo>
                <a:lnTo>
                  <a:pt x="25" y="74"/>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41" name="Freeform 139"/>
          <p:cNvSpPr>
            <a:spLocks/>
          </p:cNvSpPr>
          <p:nvPr/>
        </p:nvSpPr>
        <p:spPr bwMode="auto">
          <a:xfrm>
            <a:off x="5586412" y="3795713"/>
            <a:ext cx="215900" cy="373062"/>
          </a:xfrm>
          <a:custGeom>
            <a:avLst/>
            <a:gdLst>
              <a:gd name="T0" fmla="*/ 2147483647 w 136"/>
              <a:gd name="T1" fmla="*/ 2147483647 h 235"/>
              <a:gd name="T2" fmla="*/ 2147483647 w 136"/>
              <a:gd name="T3" fmla="*/ 2147483647 h 235"/>
              <a:gd name="T4" fmla="*/ 2147483647 w 136"/>
              <a:gd name="T5" fmla="*/ 2147483647 h 235"/>
              <a:gd name="T6" fmla="*/ 0 w 136"/>
              <a:gd name="T7" fmla="*/ 2147483647 h 235"/>
              <a:gd name="T8" fmla="*/ 0 w 136"/>
              <a:gd name="T9" fmla="*/ 2147483647 h 235"/>
              <a:gd name="T10" fmla="*/ 2147483647 w 136"/>
              <a:gd name="T11" fmla="*/ 2147483647 h 235"/>
              <a:gd name="T12" fmla="*/ 2147483647 w 136"/>
              <a:gd name="T13" fmla="*/ 2147483647 h 235"/>
              <a:gd name="T14" fmla="*/ 2147483647 w 136"/>
              <a:gd name="T15" fmla="*/ 2147483647 h 235"/>
              <a:gd name="T16" fmla="*/ 2147483647 w 136"/>
              <a:gd name="T17" fmla="*/ 2147483647 h 235"/>
              <a:gd name="T18" fmla="*/ 2147483647 w 136"/>
              <a:gd name="T19" fmla="*/ 2147483647 h 235"/>
              <a:gd name="T20" fmla="*/ 2147483647 w 136"/>
              <a:gd name="T21" fmla="*/ 2147483647 h 235"/>
              <a:gd name="T22" fmla="*/ 2147483647 w 136"/>
              <a:gd name="T23" fmla="*/ 2147483647 h 235"/>
              <a:gd name="T24" fmla="*/ 2147483647 w 136"/>
              <a:gd name="T25" fmla="*/ 2147483647 h 235"/>
              <a:gd name="T26" fmla="*/ 2147483647 w 136"/>
              <a:gd name="T27" fmla="*/ 2147483647 h 235"/>
              <a:gd name="T28" fmla="*/ 2147483647 w 136"/>
              <a:gd name="T29" fmla="*/ 2147483647 h 235"/>
              <a:gd name="T30" fmla="*/ 2147483647 w 136"/>
              <a:gd name="T31" fmla="*/ 2147483647 h 235"/>
              <a:gd name="T32" fmla="*/ 2147483647 w 136"/>
              <a:gd name="T33" fmla="*/ 2147483647 h 235"/>
              <a:gd name="T34" fmla="*/ 2147483647 w 136"/>
              <a:gd name="T35" fmla="*/ 2147483647 h 235"/>
              <a:gd name="T36" fmla="*/ 2147483647 w 136"/>
              <a:gd name="T37" fmla="*/ 2147483647 h 235"/>
              <a:gd name="T38" fmla="*/ 2147483647 w 136"/>
              <a:gd name="T39" fmla="*/ 2147483647 h 235"/>
              <a:gd name="T40" fmla="*/ 2147483647 w 136"/>
              <a:gd name="T41" fmla="*/ 2147483647 h 235"/>
              <a:gd name="T42" fmla="*/ 2147483647 w 136"/>
              <a:gd name="T43" fmla="*/ 2147483647 h 235"/>
              <a:gd name="T44" fmla="*/ 2147483647 w 136"/>
              <a:gd name="T45" fmla="*/ 2147483647 h 235"/>
              <a:gd name="T46" fmla="*/ 2147483647 w 136"/>
              <a:gd name="T47" fmla="*/ 2147483647 h 235"/>
              <a:gd name="T48" fmla="*/ 2147483647 w 136"/>
              <a:gd name="T49" fmla="*/ 2147483647 h 235"/>
              <a:gd name="T50" fmla="*/ 2147483647 w 136"/>
              <a:gd name="T51" fmla="*/ 0 h 235"/>
              <a:gd name="T52" fmla="*/ 2147483647 w 136"/>
              <a:gd name="T53" fmla="*/ 2147483647 h 235"/>
              <a:gd name="T54" fmla="*/ 2147483647 w 136"/>
              <a:gd name="T55" fmla="*/ 2147483647 h 235"/>
              <a:gd name="T56" fmla="*/ 2147483647 w 136"/>
              <a:gd name="T57" fmla="*/ 2147483647 h 235"/>
              <a:gd name="T58" fmla="*/ 2147483647 w 136"/>
              <a:gd name="T59" fmla="*/ 2147483647 h 235"/>
              <a:gd name="T60" fmla="*/ 2147483647 w 136"/>
              <a:gd name="T61" fmla="*/ 2147483647 h 235"/>
              <a:gd name="T62" fmla="*/ 2147483647 w 136"/>
              <a:gd name="T63" fmla="*/ 2147483647 h 235"/>
              <a:gd name="T64" fmla="*/ 2147483647 w 136"/>
              <a:gd name="T65" fmla="*/ 2147483647 h 235"/>
              <a:gd name="T66" fmla="*/ 2147483647 w 136"/>
              <a:gd name="T67" fmla="*/ 2147483647 h 2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235"/>
              <a:gd name="T104" fmla="*/ 136 w 136"/>
              <a:gd name="T105" fmla="*/ 235 h 2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235">
                <a:moveTo>
                  <a:pt x="25" y="74"/>
                </a:moveTo>
                <a:lnTo>
                  <a:pt x="22" y="120"/>
                </a:lnTo>
                <a:lnTo>
                  <a:pt x="10" y="150"/>
                </a:lnTo>
                <a:lnTo>
                  <a:pt x="0" y="177"/>
                </a:lnTo>
                <a:lnTo>
                  <a:pt x="0" y="198"/>
                </a:lnTo>
                <a:lnTo>
                  <a:pt x="3" y="215"/>
                </a:lnTo>
                <a:lnTo>
                  <a:pt x="15" y="231"/>
                </a:lnTo>
                <a:lnTo>
                  <a:pt x="25" y="232"/>
                </a:lnTo>
                <a:lnTo>
                  <a:pt x="34" y="232"/>
                </a:lnTo>
                <a:lnTo>
                  <a:pt x="44" y="234"/>
                </a:lnTo>
                <a:lnTo>
                  <a:pt x="49" y="222"/>
                </a:lnTo>
                <a:lnTo>
                  <a:pt x="54" y="191"/>
                </a:lnTo>
                <a:lnTo>
                  <a:pt x="69" y="170"/>
                </a:lnTo>
                <a:lnTo>
                  <a:pt x="73" y="139"/>
                </a:lnTo>
                <a:lnTo>
                  <a:pt x="79" y="127"/>
                </a:lnTo>
                <a:lnTo>
                  <a:pt x="86" y="119"/>
                </a:lnTo>
                <a:lnTo>
                  <a:pt x="91" y="96"/>
                </a:lnTo>
                <a:lnTo>
                  <a:pt x="101" y="83"/>
                </a:lnTo>
                <a:lnTo>
                  <a:pt x="108" y="72"/>
                </a:lnTo>
                <a:lnTo>
                  <a:pt x="115" y="64"/>
                </a:lnTo>
                <a:lnTo>
                  <a:pt x="115" y="58"/>
                </a:lnTo>
                <a:lnTo>
                  <a:pt x="130" y="46"/>
                </a:lnTo>
                <a:lnTo>
                  <a:pt x="132" y="26"/>
                </a:lnTo>
                <a:lnTo>
                  <a:pt x="135" y="14"/>
                </a:lnTo>
                <a:lnTo>
                  <a:pt x="121" y="9"/>
                </a:lnTo>
                <a:lnTo>
                  <a:pt x="113" y="0"/>
                </a:lnTo>
                <a:lnTo>
                  <a:pt x="101" y="9"/>
                </a:lnTo>
                <a:lnTo>
                  <a:pt x="91" y="29"/>
                </a:lnTo>
                <a:lnTo>
                  <a:pt x="79" y="45"/>
                </a:lnTo>
                <a:lnTo>
                  <a:pt x="69" y="57"/>
                </a:lnTo>
                <a:lnTo>
                  <a:pt x="64" y="57"/>
                </a:lnTo>
                <a:lnTo>
                  <a:pt x="54" y="64"/>
                </a:lnTo>
                <a:lnTo>
                  <a:pt x="49" y="71"/>
                </a:lnTo>
                <a:lnTo>
                  <a:pt x="25" y="74"/>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42" name="Freeform 142"/>
          <p:cNvSpPr>
            <a:spLocks/>
          </p:cNvSpPr>
          <p:nvPr/>
        </p:nvSpPr>
        <p:spPr bwMode="auto">
          <a:xfrm>
            <a:off x="520700" y="5245100"/>
            <a:ext cx="800100" cy="257175"/>
          </a:xfrm>
          <a:custGeom>
            <a:avLst/>
            <a:gdLst>
              <a:gd name="T0" fmla="*/ 2147483647 w 504"/>
              <a:gd name="T1" fmla="*/ 2147483647 h 162"/>
              <a:gd name="T2" fmla="*/ 2147483647 w 504"/>
              <a:gd name="T3" fmla="*/ 2147483647 h 162"/>
              <a:gd name="T4" fmla="*/ 2147483647 w 504"/>
              <a:gd name="T5" fmla="*/ 2147483647 h 162"/>
              <a:gd name="T6" fmla="*/ 2147483647 w 504"/>
              <a:gd name="T7" fmla="*/ 2147483647 h 162"/>
              <a:gd name="T8" fmla="*/ 2147483647 w 504"/>
              <a:gd name="T9" fmla="*/ 2147483647 h 162"/>
              <a:gd name="T10" fmla="*/ 2147483647 w 504"/>
              <a:gd name="T11" fmla="*/ 2147483647 h 162"/>
              <a:gd name="T12" fmla="*/ 2147483647 w 504"/>
              <a:gd name="T13" fmla="*/ 2147483647 h 162"/>
              <a:gd name="T14" fmla="*/ 2147483647 w 504"/>
              <a:gd name="T15" fmla="*/ 2147483647 h 162"/>
              <a:gd name="T16" fmla="*/ 2147483647 w 504"/>
              <a:gd name="T17" fmla="*/ 2147483647 h 162"/>
              <a:gd name="T18" fmla="*/ 2147483647 w 504"/>
              <a:gd name="T19" fmla="*/ 2147483647 h 162"/>
              <a:gd name="T20" fmla="*/ 2147483647 w 504"/>
              <a:gd name="T21" fmla="*/ 2147483647 h 162"/>
              <a:gd name="T22" fmla="*/ 2147483647 w 504"/>
              <a:gd name="T23" fmla="*/ 2147483647 h 162"/>
              <a:gd name="T24" fmla="*/ 2147483647 w 504"/>
              <a:gd name="T25" fmla="*/ 2147483647 h 162"/>
              <a:gd name="T26" fmla="*/ 2147483647 w 504"/>
              <a:gd name="T27" fmla="*/ 2147483647 h 162"/>
              <a:gd name="T28" fmla="*/ 2147483647 w 504"/>
              <a:gd name="T29" fmla="*/ 2147483647 h 162"/>
              <a:gd name="T30" fmla="*/ 2147483647 w 504"/>
              <a:gd name="T31" fmla="*/ 2147483647 h 162"/>
              <a:gd name="T32" fmla="*/ 2147483647 w 504"/>
              <a:gd name="T33" fmla="*/ 2147483647 h 162"/>
              <a:gd name="T34" fmla="*/ 2147483647 w 504"/>
              <a:gd name="T35" fmla="*/ 2147483647 h 162"/>
              <a:gd name="T36" fmla="*/ 2147483647 w 504"/>
              <a:gd name="T37" fmla="*/ 2147483647 h 162"/>
              <a:gd name="T38" fmla="*/ 2147483647 w 504"/>
              <a:gd name="T39" fmla="*/ 2147483647 h 162"/>
              <a:gd name="T40" fmla="*/ 2147483647 w 504"/>
              <a:gd name="T41" fmla="*/ 2147483647 h 162"/>
              <a:gd name="T42" fmla="*/ 2147483647 w 504"/>
              <a:gd name="T43" fmla="*/ 2147483647 h 162"/>
              <a:gd name="T44" fmla="*/ 2147483647 w 504"/>
              <a:gd name="T45" fmla="*/ 2147483647 h 162"/>
              <a:gd name="T46" fmla="*/ 2147483647 w 504"/>
              <a:gd name="T47" fmla="*/ 2147483647 h 162"/>
              <a:gd name="T48" fmla="*/ 2147483647 w 504"/>
              <a:gd name="T49" fmla="*/ 2147483647 h 162"/>
              <a:gd name="T50" fmla="*/ 2147483647 w 504"/>
              <a:gd name="T51" fmla="*/ 2147483647 h 162"/>
              <a:gd name="T52" fmla="*/ 2147483647 w 504"/>
              <a:gd name="T53" fmla="*/ 2147483647 h 162"/>
              <a:gd name="T54" fmla="*/ 2147483647 w 504"/>
              <a:gd name="T55" fmla="*/ 2147483647 h 162"/>
              <a:gd name="T56" fmla="*/ 2147483647 w 504"/>
              <a:gd name="T57" fmla="*/ 2147483647 h 162"/>
              <a:gd name="T58" fmla="*/ 2147483647 w 504"/>
              <a:gd name="T59" fmla="*/ 2147483647 h 162"/>
              <a:gd name="T60" fmla="*/ 2147483647 w 504"/>
              <a:gd name="T61" fmla="*/ 2147483647 h 162"/>
              <a:gd name="T62" fmla="*/ 2147483647 w 504"/>
              <a:gd name="T63" fmla="*/ 2147483647 h 162"/>
              <a:gd name="T64" fmla="*/ 2147483647 w 504"/>
              <a:gd name="T65" fmla="*/ 2147483647 h 162"/>
              <a:gd name="T66" fmla="*/ 2147483647 w 504"/>
              <a:gd name="T67" fmla="*/ 2147483647 h 162"/>
              <a:gd name="T68" fmla="*/ 2147483647 w 504"/>
              <a:gd name="T69" fmla="*/ 2147483647 h 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4"/>
              <a:gd name="T106" fmla="*/ 0 h 162"/>
              <a:gd name="T107" fmla="*/ 504 w 504"/>
              <a:gd name="T108" fmla="*/ 162 h 1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4" h="162">
                <a:moveTo>
                  <a:pt x="105" y="76"/>
                </a:moveTo>
                <a:lnTo>
                  <a:pt x="103" y="59"/>
                </a:lnTo>
                <a:lnTo>
                  <a:pt x="113" y="55"/>
                </a:lnTo>
                <a:lnTo>
                  <a:pt x="128" y="61"/>
                </a:lnTo>
                <a:lnTo>
                  <a:pt x="147" y="66"/>
                </a:lnTo>
                <a:lnTo>
                  <a:pt x="162" y="50"/>
                </a:lnTo>
                <a:lnTo>
                  <a:pt x="160" y="40"/>
                </a:lnTo>
                <a:lnTo>
                  <a:pt x="184" y="47"/>
                </a:lnTo>
                <a:lnTo>
                  <a:pt x="194" y="47"/>
                </a:lnTo>
                <a:lnTo>
                  <a:pt x="204" y="48"/>
                </a:lnTo>
                <a:lnTo>
                  <a:pt x="223" y="36"/>
                </a:lnTo>
                <a:lnTo>
                  <a:pt x="245" y="31"/>
                </a:lnTo>
                <a:lnTo>
                  <a:pt x="267" y="31"/>
                </a:lnTo>
                <a:lnTo>
                  <a:pt x="280" y="26"/>
                </a:lnTo>
                <a:lnTo>
                  <a:pt x="302" y="28"/>
                </a:lnTo>
                <a:lnTo>
                  <a:pt x="321" y="28"/>
                </a:lnTo>
                <a:lnTo>
                  <a:pt x="338" y="26"/>
                </a:lnTo>
                <a:lnTo>
                  <a:pt x="365" y="28"/>
                </a:lnTo>
                <a:lnTo>
                  <a:pt x="376" y="26"/>
                </a:lnTo>
                <a:lnTo>
                  <a:pt x="402" y="38"/>
                </a:lnTo>
                <a:lnTo>
                  <a:pt x="425" y="35"/>
                </a:lnTo>
                <a:lnTo>
                  <a:pt x="441" y="19"/>
                </a:lnTo>
                <a:lnTo>
                  <a:pt x="454" y="16"/>
                </a:lnTo>
                <a:lnTo>
                  <a:pt x="474" y="2"/>
                </a:lnTo>
                <a:lnTo>
                  <a:pt x="503" y="0"/>
                </a:lnTo>
                <a:lnTo>
                  <a:pt x="493" y="12"/>
                </a:lnTo>
                <a:lnTo>
                  <a:pt x="483" y="19"/>
                </a:lnTo>
                <a:lnTo>
                  <a:pt x="473" y="29"/>
                </a:lnTo>
                <a:lnTo>
                  <a:pt x="457" y="38"/>
                </a:lnTo>
                <a:lnTo>
                  <a:pt x="449" y="48"/>
                </a:lnTo>
                <a:lnTo>
                  <a:pt x="435" y="55"/>
                </a:lnTo>
                <a:lnTo>
                  <a:pt x="425" y="62"/>
                </a:lnTo>
                <a:lnTo>
                  <a:pt x="415" y="68"/>
                </a:lnTo>
                <a:lnTo>
                  <a:pt x="407" y="74"/>
                </a:lnTo>
                <a:lnTo>
                  <a:pt x="393" y="76"/>
                </a:lnTo>
                <a:lnTo>
                  <a:pt x="383" y="81"/>
                </a:lnTo>
                <a:lnTo>
                  <a:pt x="373" y="88"/>
                </a:lnTo>
                <a:lnTo>
                  <a:pt x="353" y="99"/>
                </a:lnTo>
                <a:lnTo>
                  <a:pt x="338" y="102"/>
                </a:lnTo>
                <a:lnTo>
                  <a:pt x="321" y="111"/>
                </a:lnTo>
                <a:lnTo>
                  <a:pt x="304" y="116"/>
                </a:lnTo>
                <a:lnTo>
                  <a:pt x="289" y="123"/>
                </a:lnTo>
                <a:lnTo>
                  <a:pt x="272" y="128"/>
                </a:lnTo>
                <a:lnTo>
                  <a:pt x="255" y="135"/>
                </a:lnTo>
                <a:lnTo>
                  <a:pt x="240" y="138"/>
                </a:lnTo>
                <a:lnTo>
                  <a:pt x="224" y="142"/>
                </a:lnTo>
                <a:lnTo>
                  <a:pt x="209" y="147"/>
                </a:lnTo>
                <a:lnTo>
                  <a:pt x="189" y="151"/>
                </a:lnTo>
                <a:lnTo>
                  <a:pt x="170" y="152"/>
                </a:lnTo>
                <a:lnTo>
                  <a:pt x="154" y="158"/>
                </a:lnTo>
                <a:lnTo>
                  <a:pt x="133" y="161"/>
                </a:lnTo>
                <a:lnTo>
                  <a:pt x="115" y="161"/>
                </a:lnTo>
                <a:lnTo>
                  <a:pt x="96" y="159"/>
                </a:lnTo>
                <a:lnTo>
                  <a:pt x="78" y="161"/>
                </a:lnTo>
                <a:lnTo>
                  <a:pt x="61" y="152"/>
                </a:lnTo>
                <a:lnTo>
                  <a:pt x="47" y="145"/>
                </a:lnTo>
                <a:lnTo>
                  <a:pt x="32" y="137"/>
                </a:lnTo>
                <a:lnTo>
                  <a:pt x="15" y="123"/>
                </a:lnTo>
                <a:lnTo>
                  <a:pt x="0" y="113"/>
                </a:lnTo>
                <a:lnTo>
                  <a:pt x="44" y="107"/>
                </a:lnTo>
                <a:lnTo>
                  <a:pt x="51" y="107"/>
                </a:lnTo>
                <a:lnTo>
                  <a:pt x="54" y="104"/>
                </a:lnTo>
                <a:lnTo>
                  <a:pt x="66" y="102"/>
                </a:lnTo>
                <a:lnTo>
                  <a:pt x="79" y="107"/>
                </a:lnTo>
                <a:lnTo>
                  <a:pt x="89" y="116"/>
                </a:lnTo>
                <a:lnTo>
                  <a:pt x="95" y="116"/>
                </a:lnTo>
                <a:lnTo>
                  <a:pt x="101" y="121"/>
                </a:lnTo>
                <a:lnTo>
                  <a:pt x="111" y="116"/>
                </a:lnTo>
                <a:lnTo>
                  <a:pt x="115" y="102"/>
                </a:lnTo>
                <a:lnTo>
                  <a:pt x="118" y="90"/>
                </a:lnTo>
                <a:lnTo>
                  <a:pt x="105" y="76"/>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43" name="Freeform 143"/>
          <p:cNvSpPr>
            <a:spLocks/>
          </p:cNvSpPr>
          <p:nvPr/>
        </p:nvSpPr>
        <p:spPr bwMode="auto">
          <a:xfrm>
            <a:off x="511175" y="5233988"/>
            <a:ext cx="800100" cy="257175"/>
          </a:xfrm>
          <a:custGeom>
            <a:avLst/>
            <a:gdLst>
              <a:gd name="T0" fmla="*/ 2147483647 w 504"/>
              <a:gd name="T1" fmla="*/ 2147483647 h 162"/>
              <a:gd name="T2" fmla="*/ 2147483647 w 504"/>
              <a:gd name="T3" fmla="*/ 2147483647 h 162"/>
              <a:gd name="T4" fmla="*/ 2147483647 w 504"/>
              <a:gd name="T5" fmla="*/ 2147483647 h 162"/>
              <a:gd name="T6" fmla="*/ 2147483647 w 504"/>
              <a:gd name="T7" fmla="*/ 2147483647 h 162"/>
              <a:gd name="T8" fmla="*/ 2147483647 w 504"/>
              <a:gd name="T9" fmla="*/ 2147483647 h 162"/>
              <a:gd name="T10" fmla="*/ 2147483647 w 504"/>
              <a:gd name="T11" fmla="*/ 2147483647 h 162"/>
              <a:gd name="T12" fmla="*/ 2147483647 w 504"/>
              <a:gd name="T13" fmla="*/ 2147483647 h 162"/>
              <a:gd name="T14" fmla="*/ 2147483647 w 504"/>
              <a:gd name="T15" fmla="*/ 2147483647 h 162"/>
              <a:gd name="T16" fmla="*/ 2147483647 w 504"/>
              <a:gd name="T17" fmla="*/ 2147483647 h 162"/>
              <a:gd name="T18" fmla="*/ 2147483647 w 504"/>
              <a:gd name="T19" fmla="*/ 2147483647 h 162"/>
              <a:gd name="T20" fmla="*/ 2147483647 w 504"/>
              <a:gd name="T21" fmla="*/ 2147483647 h 162"/>
              <a:gd name="T22" fmla="*/ 2147483647 w 504"/>
              <a:gd name="T23" fmla="*/ 2147483647 h 162"/>
              <a:gd name="T24" fmla="*/ 2147483647 w 504"/>
              <a:gd name="T25" fmla="*/ 2147483647 h 162"/>
              <a:gd name="T26" fmla="*/ 2147483647 w 504"/>
              <a:gd name="T27" fmla="*/ 2147483647 h 162"/>
              <a:gd name="T28" fmla="*/ 2147483647 w 504"/>
              <a:gd name="T29" fmla="*/ 2147483647 h 162"/>
              <a:gd name="T30" fmla="*/ 2147483647 w 504"/>
              <a:gd name="T31" fmla="*/ 2147483647 h 162"/>
              <a:gd name="T32" fmla="*/ 2147483647 w 504"/>
              <a:gd name="T33" fmla="*/ 2147483647 h 162"/>
              <a:gd name="T34" fmla="*/ 2147483647 w 504"/>
              <a:gd name="T35" fmla="*/ 2147483647 h 162"/>
              <a:gd name="T36" fmla="*/ 2147483647 w 504"/>
              <a:gd name="T37" fmla="*/ 2147483647 h 162"/>
              <a:gd name="T38" fmla="*/ 2147483647 w 504"/>
              <a:gd name="T39" fmla="*/ 2147483647 h 162"/>
              <a:gd name="T40" fmla="*/ 2147483647 w 504"/>
              <a:gd name="T41" fmla="*/ 2147483647 h 162"/>
              <a:gd name="T42" fmla="*/ 2147483647 w 504"/>
              <a:gd name="T43" fmla="*/ 2147483647 h 162"/>
              <a:gd name="T44" fmla="*/ 2147483647 w 504"/>
              <a:gd name="T45" fmla="*/ 2147483647 h 162"/>
              <a:gd name="T46" fmla="*/ 2147483647 w 504"/>
              <a:gd name="T47" fmla="*/ 2147483647 h 162"/>
              <a:gd name="T48" fmla="*/ 2147483647 w 504"/>
              <a:gd name="T49" fmla="*/ 2147483647 h 162"/>
              <a:gd name="T50" fmla="*/ 2147483647 w 504"/>
              <a:gd name="T51" fmla="*/ 2147483647 h 162"/>
              <a:gd name="T52" fmla="*/ 2147483647 w 504"/>
              <a:gd name="T53" fmla="*/ 2147483647 h 162"/>
              <a:gd name="T54" fmla="*/ 2147483647 w 504"/>
              <a:gd name="T55" fmla="*/ 2147483647 h 162"/>
              <a:gd name="T56" fmla="*/ 2147483647 w 504"/>
              <a:gd name="T57" fmla="*/ 2147483647 h 162"/>
              <a:gd name="T58" fmla="*/ 2147483647 w 504"/>
              <a:gd name="T59" fmla="*/ 2147483647 h 162"/>
              <a:gd name="T60" fmla="*/ 2147483647 w 504"/>
              <a:gd name="T61" fmla="*/ 2147483647 h 162"/>
              <a:gd name="T62" fmla="*/ 2147483647 w 504"/>
              <a:gd name="T63" fmla="*/ 2147483647 h 162"/>
              <a:gd name="T64" fmla="*/ 2147483647 w 504"/>
              <a:gd name="T65" fmla="*/ 2147483647 h 162"/>
              <a:gd name="T66" fmla="*/ 2147483647 w 504"/>
              <a:gd name="T67" fmla="*/ 2147483647 h 162"/>
              <a:gd name="T68" fmla="*/ 2147483647 w 504"/>
              <a:gd name="T69" fmla="*/ 2147483647 h 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4"/>
              <a:gd name="T106" fmla="*/ 0 h 162"/>
              <a:gd name="T107" fmla="*/ 504 w 504"/>
              <a:gd name="T108" fmla="*/ 162 h 1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4" h="162">
                <a:moveTo>
                  <a:pt x="105" y="76"/>
                </a:moveTo>
                <a:lnTo>
                  <a:pt x="103" y="59"/>
                </a:lnTo>
                <a:lnTo>
                  <a:pt x="113" y="55"/>
                </a:lnTo>
                <a:lnTo>
                  <a:pt x="128" y="61"/>
                </a:lnTo>
                <a:lnTo>
                  <a:pt x="147" y="66"/>
                </a:lnTo>
                <a:lnTo>
                  <a:pt x="162" y="50"/>
                </a:lnTo>
                <a:lnTo>
                  <a:pt x="160" y="42"/>
                </a:lnTo>
                <a:lnTo>
                  <a:pt x="184" y="47"/>
                </a:lnTo>
                <a:lnTo>
                  <a:pt x="194" y="47"/>
                </a:lnTo>
                <a:lnTo>
                  <a:pt x="204" y="48"/>
                </a:lnTo>
                <a:lnTo>
                  <a:pt x="223" y="36"/>
                </a:lnTo>
                <a:lnTo>
                  <a:pt x="245" y="31"/>
                </a:lnTo>
                <a:lnTo>
                  <a:pt x="267" y="31"/>
                </a:lnTo>
                <a:lnTo>
                  <a:pt x="280" y="26"/>
                </a:lnTo>
                <a:lnTo>
                  <a:pt x="302" y="28"/>
                </a:lnTo>
                <a:lnTo>
                  <a:pt x="321" y="28"/>
                </a:lnTo>
                <a:lnTo>
                  <a:pt x="338" y="26"/>
                </a:lnTo>
                <a:lnTo>
                  <a:pt x="365" y="28"/>
                </a:lnTo>
                <a:lnTo>
                  <a:pt x="376" y="26"/>
                </a:lnTo>
                <a:lnTo>
                  <a:pt x="402" y="38"/>
                </a:lnTo>
                <a:lnTo>
                  <a:pt x="425" y="35"/>
                </a:lnTo>
                <a:lnTo>
                  <a:pt x="441" y="19"/>
                </a:lnTo>
                <a:lnTo>
                  <a:pt x="454" y="16"/>
                </a:lnTo>
                <a:lnTo>
                  <a:pt x="474" y="2"/>
                </a:lnTo>
                <a:lnTo>
                  <a:pt x="503" y="0"/>
                </a:lnTo>
                <a:lnTo>
                  <a:pt x="493" y="12"/>
                </a:lnTo>
                <a:lnTo>
                  <a:pt x="483" y="19"/>
                </a:lnTo>
                <a:lnTo>
                  <a:pt x="473" y="29"/>
                </a:lnTo>
                <a:lnTo>
                  <a:pt x="457" y="40"/>
                </a:lnTo>
                <a:lnTo>
                  <a:pt x="449" y="48"/>
                </a:lnTo>
                <a:lnTo>
                  <a:pt x="435" y="55"/>
                </a:lnTo>
                <a:lnTo>
                  <a:pt x="425" y="62"/>
                </a:lnTo>
                <a:lnTo>
                  <a:pt x="415" y="68"/>
                </a:lnTo>
                <a:lnTo>
                  <a:pt x="407" y="74"/>
                </a:lnTo>
                <a:lnTo>
                  <a:pt x="393" y="76"/>
                </a:lnTo>
                <a:lnTo>
                  <a:pt x="383" y="81"/>
                </a:lnTo>
                <a:lnTo>
                  <a:pt x="373" y="88"/>
                </a:lnTo>
                <a:lnTo>
                  <a:pt x="353" y="99"/>
                </a:lnTo>
                <a:lnTo>
                  <a:pt x="338" y="102"/>
                </a:lnTo>
                <a:lnTo>
                  <a:pt x="321" y="111"/>
                </a:lnTo>
                <a:lnTo>
                  <a:pt x="304" y="116"/>
                </a:lnTo>
                <a:lnTo>
                  <a:pt x="289" y="123"/>
                </a:lnTo>
                <a:lnTo>
                  <a:pt x="272" y="128"/>
                </a:lnTo>
                <a:lnTo>
                  <a:pt x="255" y="135"/>
                </a:lnTo>
                <a:lnTo>
                  <a:pt x="240" y="138"/>
                </a:lnTo>
                <a:lnTo>
                  <a:pt x="224" y="142"/>
                </a:lnTo>
                <a:lnTo>
                  <a:pt x="209" y="147"/>
                </a:lnTo>
                <a:lnTo>
                  <a:pt x="189" y="151"/>
                </a:lnTo>
                <a:lnTo>
                  <a:pt x="170" y="152"/>
                </a:lnTo>
                <a:lnTo>
                  <a:pt x="154" y="158"/>
                </a:lnTo>
                <a:lnTo>
                  <a:pt x="133" y="161"/>
                </a:lnTo>
                <a:lnTo>
                  <a:pt x="115" y="161"/>
                </a:lnTo>
                <a:lnTo>
                  <a:pt x="96" y="159"/>
                </a:lnTo>
                <a:lnTo>
                  <a:pt x="78" y="161"/>
                </a:lnTo>
                <a:lnTo>
                  <a:pt x="62" y="152"/>
                </a:lnTo>
                <a:lnTo>
                  <a:pt x="47" y="145"/>
                </a:lnTo>
                <a:lnTo>
                  <a:pt x="32" y="137"/>
                </a:lnTo>
                <a:lnTo>
                  <a:pt x="15" y="123"/>
                </a:lnTo>
                <a:lnTo>
                  <a:pt x="0" y="113"/>
                </a:lnTo>
                <a:lnTo>
                  <a:pt x="44" y="107"/>
                </a:lnTo>
                <a:lnTo>
                  <a:pt x="51" y="107"/>
                </a:lnTo>
                <a:lnTo>
                  <a:pt x="54" y="104"/>
                </a:lnTo>
                <a:lnTo>
                  <a:pt x="68" y="102"/>
                </a:lnTo>
                <a:lnTo>
                  <a:pt x="79" y="107"/>
                </a:lnTo>
                <a:lnTo>
                  <a:pt x="89" y="116"/>
                </a:lnTo>
                <a:lnTo>
                  <a:pt x="95" y="116"/>
                </a:lnTo>
                <a:lnTo>
                  <a:pt x="101" y="121"/>
                </a:lnTo>
                <a:lnTo>
                  <a:pt x="111" y="116"/>
                </a:lnTo>
                <a:lnTo>
                  <a:pt x="115" y="102"/>
                </a:lnTo>
                <a:lnTo>
                  <a:pt x="118" y="90"/>
                </a:lnTo>
                <a:lnTo>
                  <a:pt x="105" y="76"/>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44" name="Freeform 144"/>
          <p:cNvSpPr>
            <a:spLocks/>
          </p:cNvSpPr>
          <p:nvPr/>
        </p:nvSpPr>
        <p:spPr bwMode="auto">
          <a:xfrm>
            <a:off x="2727325" y="5067300"/>
            <a:ext cx="815975" cy="454025"/>
          </a:xfrm>
          <a:custGeom>
            <a:avLst/>
            <a:gdLst>
              <a:gd name="T0" fmla="*/ 2147483647 w 514"/>
              <a:gd name="T1" fmla="*/ 2147483647 h 286"/>
              <a:gd name="T2" fmla="*/ 2147483647 w 514"/>
              <a:gd name="T3" fmla="*/ 2147483647 h 286"/>
              <a:gd name="T4" fmla="*/ 2147483647 w 514"/>
              <a:gd name="T5" fmla="*/ 2147483647 h 286"/>
              <a:gd name="T6" fmla="*/ 2147483647 w 514"/>
              <a:gd name="T7" fmla="*/ 2147483647 h 286"/>
              <a:gd name="T8" fmla="*/ 2147483647 w 514"/>
              <a:gd name="T9" fmla="*/ 2147483647 h 286"/>
              <a:gd name="T10" fmla="*/ 2147483647 w 514"/>
              <a:gd name="T11" fmla="*/ 2147483647 h 286"/>
              <a:gd name="T12" fmla="*/ 2147483647 w 514"/>
              <a:gd name="T13" fmla="*/ 2147483647 h 286"/>
              <a:gd name="T14" fmla="*/ 2147483647 w 514"/>
              <a:gd name="T15" fmla="*/ 2147483647 h 286"/>
              <a:gd name="T16" fmla="*/ 2147483647 w 514"/>
              <a:gd name="T17" fmla="*/ 2147483647 h 286"/>
              <a:gd name="T18" fmla="*/ 2147483647 w 514"/>
              <a:gd name="T19" fmla="*/ 2147483647 h 286"/>
              <a:gd name="T20" fmla="*/ 2147483647 w 514"/>
              <a:gd name="T21" fmla="*/ 2147483647 h 286"/>
              <a:gd name="T22" fmla="*/ 2147483647 w 514"/>
              <a:gd name="T23" fmla="*/ 2147483647 h 286"/>
              <a:gd name="T24" fmla="*/ 2147483647 w 514"/>
              <a:gd name="T25" fmla="*/ 2147483647 h 286"/>
              <a:gd name="T26" fmla="*/ 2147483647 w 514"/>
              <a:gd name="T27" fmla="*/ 2147483647 h 286"/>
              <a:gd name="T28" fmla="*/ 2147483647 w 514"/>
              <a:gd name="T29" fmla="*/ 2147483647 h 286"/>
              <a:gd name="T30" fmla="*/ 2147483647 w 514"/>
              <a:gd name="T31" fmla="*/ 2147483647 h 286"/>
              <a:gd name="T32" fmla="*/ 2147483647 w 514"/>
              <a:gd name="T33" fmla="*/ 2147483647 h 286"/>
              <a:gd name="T34" fmla="*/ 2147483647 w 514"/>
              <a:gd name="T35" fmla="*/ 2147483647 h 286"/>
              <a:gd name="T36" fmla="*/ 2147483647 w 514"/>
              <a:gd name="T37" fmla="*/ 2147483647 h 286"/>
              <a:gd name="T38" fmla="*/ 2147483647 w 514"/>
              <a:gd name="T39" fmla="*/ 2147483647 h 286"/>
              <a:gd name="T40" fmla="*/ 2147483647 w 514"/>
              <a:gd name="T41" fmla="*/ 2147483647 h 286"/>
              <a:gd name="T42" fmla="*/ 2147483647 w 514"/>
              <a:gd name="T43" fmla="*/ 2147483647 h 286"/>
              <a:gd name="T44" fmla="*/ 2147483647 w 514"/>
              <a:gd name="T45" fmla="*/ 2147483647 h 286"/>
              <a:gd name="T46" fmla="*/ 2147483647 w 514"/>
              <a:gd name="T47" fmla="*/ 2147483647 h 286"/>
              <a:gd name="T48" fmla="*/ 2147483647 w 514"/>
              <a:gd name="T49" fmla="*/ 2147483647 h 286"/>
              <a:gd name="T50" fmla="*/ 2147483647 w 514"/>
              <a:gd name="T51" fmla="*/ 2147483647 h 286"/>
              <a:gd name="T52" fmla="*/ 2147483647 w 514"/>
              <a:gd name="T53" fmla="*/ 2147483647 h 286"/>
              <a:gd name="T54" fmla="*/ 2147483647 w 514"/>
              <a:gd name="T55" fmla="*/ 2147483647 h 286"/>
              <a:gd name="T56" fmla="*/ 2147483647 w 514"/>
              <a:gd name="T57" fmla="*/ 2147483647 h 286"/>
              <a:gd name="T58" fmla="*/ 2147483647 w 514"/>
              <a:gd name="T59" fmla="*/ 2147483647 h 286"/>
              <a:gd name="T60" fmla="*/ 2147483647 w 514"/>
              <a:gd name="T61" fmla="*/ 2147483647 h 286"/>
              <a:gd name="T62" fmla="*/ 2147483647 w 514"/>
              <a:gd name="T63" fmla="*/ 2147483647 h 286"/>
              <a:gd name="T64" fmla="*/ 2147483647 w 514"/>
              <a:gd name="T65" fmla="*/ 2147483647 h 286"/>
              <a:gd name="T66" fmla="*/ 2147483647 w 514"/>
              <a:gd name="T67" fmla="*/ 2147483647 h 286"/>
              <a:gd name="T68" fmla="*/ 2147483647 w 514"/>
              <a:gd name="T69" fmla="*/ 2147483647 h 286"/>
              <a:gd name="T70" fmla="*/ 2147483647 w 514"/>
              <a:gd name="T71" fmla="*/ 2147483647 h 286"/>
              <a:gd name="T72" fmla="*/ 2147483647 w 514"/>
              <a:gd name="T73" fmla="*/ 2147483647 h 286"/>
              <a:gd name="T74" fmla="*/ 2147483647 w 514"/>
              <a:gd name="T75" fmla="*/ 2147483647 h 286"/>
              <a:gd name="T76" fmla="*/ 2147483647 w 514"/>
              <a:gd name="T77" fmla="*/ 2147483647 h 286"/>
              <a:gd name="T78" fmla="*/ 2147483647 w 514"/>
              <a:gd name="T79" fmla="*/ 2147483647 h 286"/>
              <a:gd name="T80" fmla="*/ 2147483647 w 514"/>
              <a:gd name="T81" fmla="*/ 2147483647 h 286"/>
              <a:gd name="T82" fmla="*/ 2147483647 w 514"/>
              <a:gd name="T83" fmla="*/ 2147483647 h 286"/>
              <a:gd name="T84" fmla="*/ 2147483647 w 514"/>
              <a:gd name="T85" fmla="*/ 2147483647 h 286"/>
              <a:gd name="T86" fmla="*/ 2147483647 w 514"/>
              <a:gd name="T87" fmla="*/ 2147483647 h 286"/>
              <a:gd name="T88" fmla="*/ 2147483647 w 514"/>
              <a:gd name="T89" fmla="*/ 2147483647 h 286"/>
              <a:gd name="T90" fmla="*/ 2147483647 w 514"/>
              <a:gd name="T91" fmla="*/ 2147483647 h 286"/>
              <a:gd name="T92" fmla="*/ 2147483647 w 514"/>
              <a:gd name="T93" fmla="*/ 2147483647 h 286"/>
              <a:gd name="T94" fmla="*/ 2147483647 w 514"/>
              <a:gd name="T95" fmla="*/ 2147483647 h 286"/>
              <a:gd name="T96" fmla="*/ 2147483647 w 514"/>
              <a:gd name="T97" fmla="*/ 2147483647 h 286"/>
              <a:gd name="T98" fmla="*/ 2147483647 w 514"/>
              <a:gd name="T99" fmla="*/ 2147483647 h 286"/>
              <a:gd name="T100" fmla="*/ 2147483647 w 514"/>
              <a:gd name="T101" fmla="*/ 2147483647 h 286"/>
              <a:gd name="T102" fmla="*/ 2147483647 w 514"/>
              <a:gd name="T103" fmla="*/ 2147483647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4"/>
              <a:gd name="T157" fmla="*/ 0 h 286"/>
              <a:gd name="T158" fmla="*/ 514 w 514"/>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4" h="286">
                <a:moveTo>
                  <a:pt x="280" y="22"/>
                </a:moveTo>
                <a:lnTo>
                  <a:pt x="250" y="38"/>
                </a:lnTo>
                <a:lnTo>
                  <a:pt x="245" y="48"/>
                </a:lnTo>
                <a:lnTo>
                  <a:pt x="233" y="55"/>
                </a:lnTo>
                <a:lnTo>
                  <a:pt x="228" y="57"/>
                </a:lnTo>
                <a:lnTo>
                  <a:pt x="218" y="62"/>
                </a:lnTo>
                <a:lnTo>
                  <a:pt x="229" y="78"/>
                </a:lnTo>
                <a:lnTo>
                  <a:pt x="235" y="85"/>
                </a:lnTo>
                <a:lnTo>
                  <a:pt x="235" y="97"/>
                </a:lnTo>
                <a:lnTo>
                  <a:pt x="258" y="128"/>
                </a:lnTo>
                <a:lnTo>
                  <a:pt x="258" y="147"/>
                </a:lnTo>
                <a:lnTo>
                  <a:pt x="255" y="162"/>
                </a:lnTo>
                <a:lnTo>
                  <a:pt x="224" y="190"/>
                </a:lnTo>
                <a:lnTo>
                  <a:pt x="214" y="200"/>
                </a:lnTo>
                <a:lnTo>
                  <a:pt x="201" y="206"/>
                </a:lnTo>
                <a:lnTo>
                  <a:pt x="179" y="202"/>
                </a:lnTo>
                <a:lnTo>
                  <a:pt x="174" y="197"/>
                </a:lnTo>
                <a:lnTo>
                  <a:pt x="155" y="200"/>
                </a:lnTo>
                <a:lnTo>
                  <a:pt x="162" y="206"/>
                </a:lnTo>
                <a:lnTo>
                  <a:pt x="162" y="216"/>
                </a:lnTo>
                <a:lnTo>
                  <a:pt x="172" y="226"/>
                </a:lnTo>
                <a:lnTo>
                  <a:pt x="179" y="225"/>
                </a:lnTo>
                <a:lnTo>
                  <a:pt x="201" y="231"/>
                </a:lnTo>
                <a:lnTo>
                  <a:pt x="245" y="231"/>
                </a:lnTo>
                <a:lnTo>
                  <a:pt x="251" y="237"/>
                </a:lnTo>
                <a:lnTo>
                  <a:pt x="324" y="231"/>
                </a:lnTo>
                <a:lnTo>
                  <a:pt x="358" y="219"/>
                </a:lnTo>
                <a:lnTo>
                  <a:pt x="376" y="212"/>
                </a:lnTo>
                <a:lnTo>
                  <a:pt x="397" y="202"/>
                </a:lnTo>
                <a:lnTo>
                  <a:pt x="403" y="195"/>
                </a:lnTo>
                <a:lnTo>
                  <a:pt x="410" y="190"/>
                </a:lnTo>
                <a:lnTo>
                  <a:pt x="425" y="183"/>
                </a:lnTo>
                <a:lnTo>
                  <a:pt x="440" y="173"/>
                </a:lnTo>
                <a:lnTo>
                  <a:pt x="462" y="168"/>
                </a:lnTo>
                <a:lnTo>
                  <a:pt x="513" y="142"/>
                </a:lnTo>
                <a:lnTo>
                  <a:pt x="508" y="162"/>
                </a:lnTo>
                <a:lnTo>
                  <a:pt x="498" y="178"/>
                </a:lnTo>
                <a:lnTo>
                  <a:pt x="488" y="192"/>
                </a:lnTo>
                <a:lnTo>
                  <a:pt x="478" y="204"/>
                </a:lnTo>
                <a:lnTo>
                  <a:pt x="461" y="216"/>
                </a:lnTo>
                <a:lnTo>
                  <a:pt x="447" y="226"/>
                </a:lnTo>
                <a:lnTo>
                  <a:pt x="434" y="237"/>
                </a:lnTo>
                <a:lnTo>
                  <a:pt x="415" y="249"/>
                </a:lnTo>
                <a:lnTo>
                  <a:pt x="391" y="263"/>
                </a:lnTo>
                <a:lnTo>
                  <a:pt x="371" y="271"/>
                </a:lnTo>
                <a:lnTo>
                  <a:pt x="351" y="276"/>
                </a:lnTo>
                <a:lnTo>
                  <a:pt x="321" y="282"/>
                </a:lnTo>
                <a:lnTo>
                  <a:pt x="287" y="285"/>
                </a:lnTo>
                <a:lnTo>
                  <a:pt x="256" y="285"/>
                </a:lnTo>
                <a:lnTo>
                  <a:pt x="221" y="283"/>
                </a:lnTo>
                <a:lnTo>
                  <a:pt x="199" y="280"/>
                </a:lnTo>
                <a:lnTo>
                  <a:pt x="169" y="275"/>
                </a:lnTo>
                <a:lnTo>
                  <a:pt x="150" y="268"/>
                </a:lnTo>
                <a:lnTo>
                  <a:pt x="130" y="256"/>
                </a:lnTo>
                <a:lnTo>
                  <a:pt x="110" y="249"/>
                </a:lnTo>
                <a:lnTo>
                  <a:pt x="98" y="242"/>
                </a:lnTo>
                <a:lnTo>
                  <a:pt x="84" y="235"/>
                </a:lnTo>
                <a:lnTo>
                  <a:pt x="74" y="231"/>
                </a:lnTo>
                <a:lnTo>
                  <a:pt x="57" y="223"/>
                </a:lnTo>
                <a:lnTo>
                  <a:pt x="46" y="214"/>
                </a:lnTo>
                <a:lnTo>
                  <a:pt x="35" y="207"/>
                </a:lnTo>
                <a:lnTo>
                  <a:pt x="27" y="197"/>
                </a:lnTo>
                <a:lnTo>
                  <a:pt x="17" y="188"/>
                </a:lnTo>
                <a:lnTo>
                  <a:pt x="8" y="181"/>
                </a:lnTo>
                <a:lnTo>
                  <a:pt x="0" y="174"/>
                </a:lnTo>
                <a:lnTo>
                  <a:pt x="17" y="159"/>
                </a:lnTo>
                <a:lnTo>
                  <a:pt x="27" y="157"/>
                </a:lnTo>
                <a:lnTo>
                  <a:pt x="34" y="157"/>
                </a:lnTo>
                <a:lnTo>
                  <a:pt x="44" y="155"/>
                </a:lnTo>
                <a:lnTo>
                  <a:pt x="57" y="150"/>
                </a:lnTo>
                <a:lnTo>
                  <a:pt x="67" y="152"/>
                </a:lnTo>
                <a:lnTo>
                  <a:pt x="81" y="150"/>
                </a:lnTo>
                <a:lnTo>
                  <a:pt x="98" y="149"/>
                </a:lnTo>
                <a:lnTo>
                  <a:pt x="108" y="150"/>
                </a:lnTo>
                <a:lnTo>
                  <a:pt x="118" y="150"/>
                </a:lnTo>
                <a:lnTo>
                  <a:pt x="127" y="150"/>
                </a:lnTo>
                <a:lnTo>
                  <a:pt x="132" y="152"/>
                </a:lnTo>
                <a:lnTo>
                  <a:pt x="142" y="152"/>
                </a:lnTo>
                <a:lnTo>
                  <a:pt x="147" y="150"/>
                </a:lnTo>
                <a:lnTo>
                  <a:pt x="169" y="149"/>
                </a:lnTo>
                <a:lnTo>
                  <a:pt x="186" y="147"/>
                </a:lnTo>
                <a:lnTo>
                  <a:pt x="196" y="149"/>
                </a:lnTo>
                <a:lnTo>
                  <a:pt x="197" y="143"/>
                </a:lnTo>
                <a:lnTo>
                  <a:pt x="194" y="136"/>
                </a:lnTo>
                <a:lnTo>
                  <a:pt x="191" y="128"/>
                </a:lnTo>
                <a:lnTo>
                  <a:pt x="189" y="123"/>
                </a:lnTo>
                <a:lnTo>
                  <a:pt x="186" y="116"/>
                </a:lnTo>
                <a:lnTo>
                  <a:pt x="194" y="107"/>
                </a:lnTo>
                <a:lnTo>
                  <a:pt x="201" y="98"/>
                </a:lnTo>
                <a:lnTo>
                  <a:pt x="209" y="85"/>
                </a:lnTo>
                <a:lnTo>
                  <a:pt x="201" y="79"/>
                </a:lnTo>
                <a:lnTo>
                  <a:pt x="199" y="74"/>
                </a:lnTo>
                <a:lnTo>
                  <a:pt x="194" y="69"/>
                </a:lnTo>
                <a:lnTo>
                  <a:pt x="201" y="57"/>
                </a:lnTo>
                <a:lnTo>
                  <a:pt x="208" y="47"/>
                </a:lnTo>
                <a:lnTo>
                  <a:pt x="213" y="35"/>
                </a:lnTo>
                <a:lnTo>
                  <a:pt x="219" y="26"/>
                </a:lnTo>
                <a:lnTo>
                  <a:pt x="224" y="24"/>
                </a:lnTo>
                <a:lnTo>
                  <a:pt x="233" y="12"/>
                </a:lnTo>
                <a:lnTo>
                  <a:pt x="240" y="9"/>
                </a:lnTo>
                <a:lnTo>
                  <a:pt x="245" y="9"/>
                </a:lnTo>
                <a:lnTo>
                  <a:pt x="256" y="2"/>
                </a:lnTo>
                <a:lnTo>
                  <a:pt x="263" y="0"/>
                </a:lnTo>
                <a:lnTo>
                  <a:pt x="273" y="2"/>
                </a:lnTo>
                <a:lnTo>
                  <a:pt x="280" y="22"/>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45" name="Freeform 145"/>
          <p:cNvSpPr>
            <a:spLocks/>
          </p:cNvSpPr>
          <p:nvPr/>
        </p:nvSpPr>
        <p:spPr bwMode="auto">
          <a:xfrm>
            <a:off x="2716212" y="5056188"/>
            <a:ext cx="815975" cy="454025"/>
          </a:xfrm>
          <a:custGeom>
            <a:avLst/>
            <a:gdLst>
              <a:gd name="T0" fmla="*/ 2147483647 w 514"/>
              <a:gd name="T1" fmla="*/ 2147483647 h 286"/>
              <a:gd name="T2" fmla="*/ 2147483647 w 514"/>
              <a:gd name="T3" fmla="*/ 2147483647 h 286"/>
              <a:gd name="T4" fmla="*/ 2147483647 w 514"/>
              <a:gd name="T5" fmla="*/ 2147483647 h 286"/>
              <a:gd name="T6" fmla="*/ 2147483647 w 514"/>
              <a:gd name="T7" fmla="*/ 2147483647 h 286"/>
              <a:gd name="T8" fmla="*/ 2147483647 w 514"/>
              <a:gd name="T9" fmla="*/ 2147483647 h 286"/>
              <a:gd name="T10" fmla="*/ 2147483647 w 514"/>
              <a:gd name="T11" fmla="*/ 2147483647 h 286"/>
              <a:gd name="T12" fmla="*/ 2147483647 w 514"/>
              <a:gd name="T13" fmla="*/ 2147483647 h 286"/>
              <a:gd name="T14" fmla="*/ 2147483647 w 514"/>
              <a:gd name="T15" fmla="*/ 2147483647 h 286"/>
              <a:gd name="T16" fmla="*/ 2147483647 w 514"/>
              <a:gd name="T17" fmla="*/ 2147483647 h 286"/>
              <a:gd name="T18" fmla="*/ 2147483647 w 514"/>
              <a:gd name="T19" fmla="*/ 2147483647 h 286"/>
              <a:gd name="T20" fmla="*/ 2147483647 w 514"/>
              <a:gd name="T21" fmla="*/ 2147483647 h 286"/>
              <a:gd name="T22" fmla="*/ 2147483647 w 514"/>
              <a:gd name="T23" fmla="*/ 2147483647 h 286"/>
              <a:gd name="T24" fmla="*/ 2147483647 w 514"/>
              <a:gd name="T25" fmla="*/ 2147483647 h 286"/>
              <a:gd name="T26" fmla="*/ 2147483647 w 514"/>
              <a:gd name="T27" fmla="*/ 2147483647 h 286"/>
              <a:gd name="T28" fmla="*/ 2147483647 w 514"/>
              <a:gd name="T29" fmla="*/ 2147483647 h 286"/>
              <a:gd name="T30" fmla="*/ 2147483647 w 514"/>
              <a:gd name="T31" fmla="*/ 2147483647 h 286"/>
              <a:gd name="T32" fmla="*/ 2147483647 w 514"/>
              <a:gd name="T33" fmla="*/ 2147483647 h 286"/>
              <a:gd name="T34" fmla="*/ 2147483647 w 514"/>
              <a:gd name="T35" fmla="*/ 2147483647 h 286"/>
              <a:gd name="T36" fmla="*/ 2147483647 w 514"/>
              <a:gd name="T37" fmla="*/ 2147483647 h 286"/>
              <a:gd name="T38" fmla="*/ 2147483647 w 514"/>
              <a:gd name="T39" fmla="*/ 2147483647 h 286"/>
              <a:gd name="T40" fmla="*/ 2147483647 w 514"/>
              <a:gd name="T41" fmla="*/ 2147483647 h 286"/>
              <a:gd name="T42" fmla="*/ 2147483647 w 514"/>
              <a:gd name="T43" fmla="*/ 2147483647 h 286"/>
              <a:gd name="T44" fmla="*/ 2147483647 w 514"/>
              <a:gd name="T45" fmla="*/ 2147483647 h 286"/>
              <a:gd name="T46" fmla="*/ 2147483647 w 514"/>
              <a:gd name="T47" fmla="*/ 2147483647 h 286"/>
              <a:gd name="T48" fmla="*/ 2147483647 w 514"/>
              <a:gd name="T49" fmla="*/ 2147483647 h 286"/>
              <a:gd name="T50" fmla="*/ 2147483647 w 514"/>
              <a:gd name="T51" fmla="*/ 2147483647 h 286"/>
              <a:gd name="T52" fmla="*/ 2147483647 w 514"/>
              <a:gd name="T53" fmla="*/ 2147483647 h 286"/>
              <a:gd name="T54" fmla="*/ 2147483647 w 514"/>
              <a:gd name="T55" fmla="*/ 2147483647 h 286"/>
              <a:gd name="T56" fmla="*/ 2147483647 w 514"/>
              <a:gd name="T57" fmla="*/ 2147483647 h 286"/>
              <a:gd name="T58" fmla="*/ 2147483647 w 514"/>
              <a:gd name="T59" fmla="*/ 2147483647 h 286"/>
              <a:gd name="T60" fmla="*/ 2147483647 w 514"/>
              <a:gd name="T61" fmla="*/ 2147483647 h 286"/>
              <a:gd name="T62" fmla="*/ 2147483647 w 514"/>
              <a:gd name="T63" fmla="*/ 2147483647 h 286"/>
              <a:gd name="T64" fmla="*/ 2147483647 w 514"/>
              <a:gd name="T65" fmla="*/ 2147483647 h 286"/>
              <a:gd name="T66" fmla="*/ 2147483647 w 514"/>
              <a:gd name="T67" fmla="*/ 2147483647 h 286"/>
              <a:gd name="T68" fmla="*/ 2147483647 w 514"/>
              <a:gd name="T69" fmla="*/ 2147483647 h 286"/>
              <a:gd name="T70" fmla="*/ 2147483647 w 514"/>
              <a:gd name="T71" fmla="*/ 2147483647 h 286"/>
              <a:gd name="T72" fmla="*/ 2147483647 w 514"/>
              <a:gd name="T73" fmla="*/ 2147483647 h 286"/>
              <a:gd name="T74" fmla="*/ 2147483647 w 514"/>
              <a:gd name="T75" fmla="*/ 2147483647 h 286"/>
              <a:gd name="T76" fmla="*/ 2147483647 w 514"/>
              <a:gd name="T77" fmla="*/ 2147483647 h 286"/>
              <a:gd name="T78" fmla="*/ 2147483647 w 514"/>
              <a:gd name="T79" fmla="*/ 2147483647 h 286"/>
              <a:gd name="T80" fmla="*/ 2147483647 w 514"/>
              <a:gd name="T81" fmla="*/ 2147483647 h 286"/>
              <a:gd name="T82" fmla="*/ 2147483647 w 514"/>
              <a:gd name="T83" fmla="*/ 2147483647 h 286"/>
              <a:gd name="T84" fmla="*/ 2147483647 w 514"/>
              <a:gd name="T85" fmla="*/ 2147483647 h 286"/>
              <a:gd name="T86" fmla="*/ 2147483647 w 514"/>
              <a:gd name="T87" fmla="*/ 2147483647 h 286"/>
              <a:gd name="T88" fmla="*/ 2147483647 w 514"/>
              <a:gd name="T89" fmla="*/ 2147483647 h 286"/>
              <a:gd name="T90" fmla="*/ 2147483647 w 514"/>
              <a:gd name="T91" fmla="*/ 2147483647 h 286"/>
              <a:gd name="T92" fmla="*/ 2147483647 w 514"/>
              <a:gd name="T93" fmla="*/ 2147483647 h 286"/>
              <a:gd name="T94" fmla="*/ 2147483647 w 514"/>
              <a:gd name="T95" fmla="*/ 2147483647 h 286"/>
              <a:gd name="T96" fmla="*/ 2147483647 w 514"/>
              <a:gd name="T97" fmla="*/ 2147483647 h 286"/>
              <a:gd name="T98" fmla="*/ 2147483647 w 514"/>
              <a:gd name="T99" fmla="*/ 2147483647 h 286"/>
              <a:gd name="T100" fmla="*/ 2147483647 w 514"/>
              <a:gd name="T101" fmla="*/ 2147483647 h 286"/>
              <a:gd name="T102" fmla="*/ 2147483647 w 514"/>
              <a:gd name="T103" fmla="*/ 2147483647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4"/>
              <a:gd name="T157" fmla="*/ 0 h 286"/>
              <a:gd name="T158" fmla="*/ 514 w 514"/>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4" h="286">
                <a:moveTo>
                  <a:pt x="280" y="22"/>
                </a:moveTo>
                <a:lnTo>
                  <a:pt x="250" y="38"/>
                </a:lnTo>
                <a:lnTo>
                  <a:pt x="245" y="48"/>
                </a:lnTo>
                <a:lnTo>
                  <a:pt x="233" y="55"/>
                </a:lnTo>
                <a:lnTo>
                  <a:pt x="228" y="57"/>
                </a:lnTo>
                <a:lnTo>
                  <a:pt x="218" y="62"/>
                </a:lnTo>
                <a:lnTo>
                  <a:pt x="229" y="78"/>
                </a:lnTo>
                <a:lnTo>
                  <a:pt x="235" y="85"/>
                </a:lnTo>
                <a:lnTo>
                  <a:pt x="235" y="97"/>
                </a:lnTo>
                <a:lnTo>
                  <a:pt x="258" y="128"/>
                </a:lnTo>
                <a:lnTo>
                  <a:pt x="258" y="147"/>
                </a:lnTo>
                <a:lnTo>
                  <a:pt x="255" y="162"/>
                </a:lnTo>
                <a:lnTo>
                  <a:pt x="224" y="190"/>
                </a:lnTo>
                <a:lnTo>
                  <a:pt x="214" y="200"/>
                </a:lnTo>
                <a:lnTo>
                  <a:pt x="201" y="206"/>
                </a:lnTo>
                <a:lnTo>
                  <a:pt x="179" y="202"/>
                </a:lnTo>
                <a:lnTo>
                  <a:pt x="174" y="197"/>
                </a:lnTo>
                <a:lnTo>
                  <a:pt x="155" y="200"/>
                </a:lnTo>
                <a:lnTo>
                  <a:pt x="162" y="206"/>
                </a:lnTo>
                <a:lnTo>
                  <a:pt x="162" y="216"/>
                </a:lnTo>
                <a:lnTo>
                  <a:pt x="172" y="226"/>
                </a:lnTo>
                <a:lnTo>
                  <a:pt x="179" y="225"/>
                </a:lnTo>
                <a:lnTo>
                  <a:pt x="201" y="231"/>
                </a:lnTo>
                <a:lnTo>
                  <a:pt x="245" y="231"/>
                </a:lnTo>
                <a:lnTo>
                  <a:pt x="251" y="237"/>
                </a:lnTo>
                <a:lnTo>
                  <a:pt x="324" y="231"/>
                </a:lnTo>
                <a:lnTo>
                  <a:pt x="358" y="219"/>
                </a:lnTo>
                <a:lnTo>
                  <a:pt x="376" y="212"/>
                </a:lnTo>
                <a:lnTo>
                  <a:pt x="397" y="202"/>
                </a:lnTo>
                <a:lnTo>
                  <a:pt x="403" y="195"/>
                </a:lnTo>
                <a:lnTo>
                  <a:pt x="410" y="190"/>
                </a:lnTo>
                <a:lnTo>
                  <a:pt x="425" y="183"/>
                </a:lnTo>
                <a:lnTo>
                  <a:pt x="440" y="173"/>
                </a:lnTo>
                <a:lnTo>
                  <a:pt x="462" y="168"/>
                </a:lnTo>
                <a:lnTo>
                  <a:pt x="513" y="142"/>
                </a:lnTo>
                <a:lnTo>
                  <a:pt x="508" y="162"/>
                </a:lnTo>
                <a:lnTo>
                  <a:pt x="498" y="178"/>
                </a:lnTo>
                <a:lnTo>
                  <a:pt x="488" y="192"/>
                </a:lnTo>
                <a:lnTo>
                  <a:pt x="478" y="204"/>
                </a:lnTo>
                <a:lnTo>
                  <a:pt x="461" y="216"/>
                </a:lnTo>
                <a:lnTo>
                  <a:pt x="447" y="226"/>
                </a:lnTo>
                <a:lnTo>
                  <a:pt x="434" y="237"/>
                </a:lnTo>
                <a:lnTo>
                  <a:pt x="415" y="249"/>
                </a:lnTo>
                <a:lnTo>
                  <a:pt x="391" y="263"/>
                </a:lnTo>
                <a:lnTo>
                  <a:pt x="371" y="271"/>
                </a:lnTo>
                <a:lnTo>
                  <a:pt x="351" y="276"/>
                </a:lnTo>
                <a:lnTo>
                  <a:pt x="321" y="282"/>
                </a:lnTo>
                <a:lnTo>
                  <a:pt x="287" y="285"/>
                </a:lnTo>
                <a:lnTo>
                  <a:pt x="256" y="285"/>
                </a:lnTo>
                <a:lnTo>
                  <a:pt x="221" y="283"/>
                </a:lnTo>
                <a:lnTo>
                  <a:pt x="199" y="280"/>
                </a:lnTo>
                <a:lnTo>
                  <a:pt x="169" y="275"/>
                </a:lnTo>
                <a:lnTo>
                  <a:pt x="150" y="268"/>
                </a:lnTo>
                <a:lnTo>
                  <a:pt x="130" y="256"/>
                </a:lnTo>
                <a:lnTo>
                  <a:pt x="110" y="249"/>
                </a:lnTo>
                <a:lnTo>
                  <a:pt x="98" y="242"/>
                </a:lnTo>
                <a:lnTo>
                  <a:pt x="84" y="235"/>
                </a:lnTo>
                <a:lnTo>
                  <a:pt x="74" y="231"/>
                </a:lnTo>
                <a:lnTo>
                  <a:pt x="57" y="223"/>
                </a:lnTo>
                <a:lnTo>
                  <a:pt x="46" y="214"/>
                </a:lnTo>
                <a:lnTo>
                  <a:pt x="35" y="207"/>
                </a:lnTo>
                <a:lnTo>
                  <a:pt x="27" y="197"/>
                </a:lnTo>
                <a:lnTo>
                  <a:pt x="17" y="188"/>
                </a:lnTo>
                <a:lnTo>
                  <a:pt x="8" y="181"/>
                </a:lnTo>
                <a:lnTo>
                  <a:pt x="0" y="174"/>
                </a:lnTo>
                <a:lnTo>
                  <a:pt x="17" y="159"/>
                </a:lnTo>
                <a:lnTo>
                  <a:pt x="27" y="157"/>
                </a:lnTo>
                <a:lnTo>
                  <a:pt x="34" y="157"/>
                </a:lnTo>
                <a:lnTo>
                  <a:pt x="44" y="157"/>
                </a:lnTo>
                <a:lnTo>
                  <a:pt x="57" y="152"/>
                </a:lnTo>
                <a:lnTo>
                  <a:pt x="67" y="154"/>
                </a:lnTo>
                <a:lnTo>
                  <a:pt x="81" y="150"/>
                </a:lnTo>
                <a:lnTo>
                  <a:pt x="98" y="149"/>
                </a:lnTo>
                <a:lnTo>
                  <a:pt x="108" y="150"/>
                </a:lnTo>
                <a:lnTo>
                  <a:pt x="118" y="152"/>
                </a:lnTo>
                <a:lnTo>
                  <a:pt x="127" y="152"/>
                </a:lnTo>
                <a:lnTo>
                  <a:pt x="132" y="154"/>
                </a:lnTo>
                <a:lnTo>
                  <a:pt x="142" y="154"/>
                </a:lnTo>
                <a:lnTo>
                  <a:pt x="147" y="152"/>
                </a:lnTo>
                <a:lnTo>
                  <a:pt x="169" y="149"/>
                </a:lnTo>
                <a:lnTo>
                  <a:pt x="186" y="147"/>
                </a:lnTo>
                <a:lnTo>
                  <a:pt x="196" y="149"/>
                </a:lnTo>
                <a:lnTo>
                  <a:pt x="197" y="143"/>
                </a:lnTo>
                <a:lnTo>
                  <a:pt x="194" y="136"/>
                </a:lnTo>
                <a:lnTo>
                  <a:pt x="191" y="128"/>
                </a:lnTo>
                <a:lnTo>
                  <a:pt x="189" y="123"/>
                </a:lnTo>
                <a:lnTo>
                  <a:pt x="186" y="116"/>
                </a:lnTo>
                <a:lnTo>
                  <a:pt x="194" y="107"/>
                </a:lnTo>
                <a:lnTo>
                  <a:pt x="201" y="98"/>
                </a:lnTo>
                <a:lnTo>
                  <a:pt x="209" y="85"/>
                </a:lnTo>
                <a:lnTo>
                  <a:pt x="201" y="79"/>
                </a:lnTo>
                <a:lnTo>
                  <a:pt x="199" y="74"/>
                </a:lnTo>
                <a:lnTo>
                  <a:pt x="194" y="69"/>
                </a:lnTo>
                <a:lnTo>
                  <a:pt x="201" y="57"/>
                </a:lnTo>
                <a:lnTo>
                  <a:pt x="208" y="47"/>
                </a:lnTo>
                <a:lnTo>
                  <a:pt x="213" y="35"/>
                </a:lnTo>
                <a:lnTo>
                  <a:pt x="219" y="26"/>
                </a:lnTo>
                <a:lnTo>
                  <a:pt x="224" y="24"/>
                </a:lnTo>
                <a:lnTo>
                  <a:pt x="233" y="12"/>
                </a:lnTo>
                <a:lnTo>
                  <a:pt x="240" y="9"/>
                </a:lnTo>
                <a:lnTo>
                  <a:pt x="245" y="9"/>
                </a:lnTo>
                <a:lnTo>
                  <a:pt x="256" y="2"/>
                </a:lnTo>
                <a:lnTo>
                  <a:pt x="263" y="0"/>
                </a:lnTo>
                <a:lnTo>
                  <a:pt x="273" y="2"/>
                </a:lnTo>
                <a:lnTo>
                  <a:pt x="280" y="22"/>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46" name="Freeform 146"/>
          <p:cNvSpPr>
            <a:spLocks/>
          </p:cNvSpPr>
          <p:nvPr/>
        </p:nvSpPr>
        <p:spPr bwMode="auto">
          <a:xfrm>
            <a:off x="1138237" y="1784350"/>
            <a:ext cx="1743075" cy="1528763"/>
          </a:xfrm>
          <a:custGeom>
            <a:avLst/>
            <a:gdLst>
              <a:gd name="T0" fmla="*/ 2147483647 w 1098"/>
              <a:gd name="T1" fmla="*/ 2147483647 h 963"/>
              <a:gd name="T2" fmla="*/ 2147483647 w 1098"/>
              <a:gd name="T3" fmla="*/ 2147483647 h 963"/>
              <a:gd name="T4" fmla="*/ 2147483647 w 1098"/>
              <a:gd name="T5" fmla="*/ 2147483647 h 963"/>
              <a:gd name="T6" fmla="*/ 2147483647 w 1098"/>
              <a:gd name="T7" fmla="*/ 2147483647 h 963"/>
              <a:gd name="T8" fmla="*/ 2147483647 w 1098"/>
              <a:gd name="T9" fmla="*/ 2147483647 h 963"/>
              <a:gd name="T10" fmla="*/ 2147483647 w 1098"/>
              <a:gd name="T11" fmla="*/ 2147483647 h 963"/>
              <a:gd name="T12" fmla="*/ 2147483647 w 1098"/>
              <a:gd name="T13" fmla="*/ 2147483647 h 963"/>
              <a:gd name="T14" fmla="*/ 2147483647 w 1098"/>
              <a:gd name="T15" fmla="*/ 2147483647 h 963"/>
              <a:gd name="T16" fmla="*/ 2147483647 w 1098"/>
              <a:gd name="T17" fmla="*/ 2147483647 h 963"/>
              <a:gd name="T18" fmla="*/ 2147483647 w 1098"/>
              <a:gd name="T19" fmla="*/ 0 h 963"/>
              <a:gd name="T20" fmla="*/ 2147483647 w 1098"/>
              <a:gd name="T21" fmla="*/ 2147483647 h 963"/>
              <a:gd name="T22" fmla="*/ 2147483647 w 1098"/>
              <a:gd name="T23" fmla="*/ 2147483647 h 963"/>
              <a:gd name="T24" fmla="*/ 2147483647 w 1098"/>
              <a:gd name="T25" fmla="*/ 2147483647 h 963"/>
              <a:gd name="T26" fmla="*/ 2147483647 w 1098"/>
              <a:gd name="T27" fmla="*/ 2147483647 h 963"/>
              <a:gd name="T28" fmla="*/ 2147483647 w 1098"/>
              <a:gd name="T29" fmla="*/ 2147483647 h 963"/>
              <a:gd name="T30" fmla="*/ 2147483647 w 1098"/>
              <a:gd name="T31" fmla="*/ 2147483647 h 963"/>
              <a:gd name="T32" fmla="*/ 2147483647 w 1098"/>
              <a:gd name="T33" fmla="*/ 2147483647 h 963"/>
              <a:gd name="T34" fmla="*/ 2147483647 w 1098"/>
              <a:gd name="T35" fmla="*/ 2147483647 h 963"/>
              <a:gd name="T36" fmla="*/ 2147483647 w 1098"/>
              <a:gd name="T37" fmla="*/ 2147483647 h 963"/>
              <a:gd name="T38" fmla="*/ 2147483647 w 1098"/>
              <a:gd name="T39" fmla="*/ 2147483647 h 963"/>
              <a:gd name="T40" fmla="*/ 2147483647 w 1098"/>
              <a:gd name="T41" fmla="*/ 2147483647 h 963"/>
              <a:gd name="T42" fmla="*/ 2147483647 w 1098"/>
              <a:gd name="T43" fmla="*/ 2147483647 h 963"/>
              <a:gd name="T44" fmla="*/ 2147483647 w 1098"/>
              <a:gd name="T45" fmla="*/ 2147483647 h 963"/>
              <a:gd name="T46" fmla="*/ 2147483647 w 1098"/>
              <a:gd name="T47" fmla="*/ 2147483647 h 963"/>
              <a:gd name="T48" fmla="*/ 2147483647 w 1098"/>
              <a:gd name="T49" fmla="*/ 2147483647 h 963"/>
              <a:gd name="T50" fmla="*/ 2147483647 w 1098"/>
              <a:gd name="T51" fmla="*/ 2147483647 h 963"/>
              <a:gd name="T52" fmla="*/ 2147483647 w 1098"/>
              <a:gd name="T53" fmla="*/ 2147483647 h 963"/>
              <a:gd name="T54" fmla="*/ 2147483647 w 1098"/>
              <a:gd name="T55" fmla="*/ 2147483647 h 963"/>
              <a:gd name="T56" fmla="*/ 2147483647 w 1098"/>
              <a:gd name="T57" fmla="*/ 2147483647 h 963"/>
              <a:gd name="T58" fmla="*/ 2147483647 w 1098"/>
              <a:gd name="T59" fmla="*/ 2147483647 h 963"/>
              <a:gd name="T60" fmla="*/ 2147483647 w 1098"/>
              <a:gd name="T61" fmla="*/ 2147483647 h 963"/>
              <a:gd name="T62" fmla="*/ 2147483647 w 1098"/>
              <a:gd name="T63" fmla="*/ 2147483647 h 963"/>
              <a:gd name="T64" fmla="*/ 2147483647 w 1098"/>
              <a:gd name="T65" fmla="*/ 2147483647 h 963"/>
              <a:gd name="T66" fmla="*/ 2147483647 w 1098"/>
              <a:gd name="T67" fmla="*/ 2147483647 h 963"/>
              <a:gd name="T68" fmla="*/ 2147483647 w 1098"/>
              <a:gd name="T69" fmla="*/ 2147483647 h 963"/>
              <a:gd name="T70" fmla="*/ 2147483647 w 1098"/>
              <a:gd name="T71" fmla="*/ 2147483647 h 963"/>
              <a:gd name="T72" fmla="*/ 2147483647 w 1098"/>
              <a:gd name="T73" fmla="*/ 2147483647 h 963"/>
              <a:gd name="T74" fmla="*/ 2147483647 w 1098"/>
              <a:gd name="T75" fmla="*/ 2147483647 h 963"/>
              <a:gd name="T76" fmla="*/ 2147483647 w 1098"/>
              <a:gd name="T77" fmla="*/ 2147483647 h 963"/>
              <a:gd name="T78" fmla="*/ 2147483647 w 1098"/>
              <a:gd name="T79" fmla="*/ 2147483647 h 963"/>
              <a:gd name="T80" fmla="*/ 2147483647 w 1098"/>
              <a:gd name="T81" fmla="*/ 2147483647 h 963"/>
              <a:gd name="T82" fmla="*/ 2147483647 w 1098"/>
              <a:gd name="T83" fmla="*/ 2147483647 h 963"/>
              <a:gd name="T84" fmla="*/ 2147483647 w 1098"/>
              <a:gd name="T85" fmla="*/ 2147483647 h 963"/>
              <a:gd name="T86" fmla="*/ 2147483647 w 1098"/>
              <a:gd name="T87" fmla="*/ 2147483647 h 963"/>
              <a:gd name="T88" fmla="*/ 2147483647 w 1098"/>
              <a:gd name="T89" fmla="*/ 2147483647 h 963"/>
              <a:gd name="T90" fmla="*/ 2147483647 w 1098"/>
              <a:gd name="T91" fmla="*/ 2147483647 h 963"/>
              <a:gd name="T92" fmla="*/ 2147483647 w 1098"/>
              <a:gd name="T93" fmla="*/ 2147483647 h 963"/>
              <a:gd name="T94" fmla="*/ 2147483647 w 1098"/>
              <a:gd name="T95" fmla="*/ 2147483647 h 963"/>
              <a:gd name="T96" fmla="*/ 2147483647 w 1098"/>
              <a:gd name="T97" fmla="*/ 2147483647 h 963"/>
              <a:gd name="T98" fmla="*/ 2147483647 w 1098"/>
              <a:gd name="T99" fmla="*/ 2147483647 h 963"/>
              <a:gd name="T100" fmla="*/ 2147483647 w 1098"/>
              <a:gd name="T101" fmla="*/ 2147483647 h 963"/>
              <a:gd name="T102" fmla="*/ 2147483647 w 1098"/>
              <a:gd name="T103" fmla="*/ 2147483647 h 963"/>
              <a:gd name="T104" fmla="*/ 2147483647 w 1098"/>
              <a:gd name="T105" fmla="*/ 2147483647 h 963"/>
              <a:gd name="T106" fmla="*/ 2147483647 w 1098"/>
              <a:gd name="T107" fmla="*/ 2147483647 h 963"/>
              <a:gd name="T108" fmla="*/ 2147483647 w 1098"/>
              <a:gd name="T109" fmla="*/ 2147483647 h 963"/>
              <a:gd name="T110" fmla="*/ 2147483647 w 1098"/>
              <a:gd name="T111" fmla="*/ 2147483647 h 963"/>
              <a:gd name="T112" fmla="*/ 2147483647 w 1098"/>
              <a:gd name="T113" fmla="*/ 2147483647 h 963"/>
              <a:gd name="T114" fmla="*/ 2147483647 w 1098"/>
              <a:gd name="T115" fmla="*/ 2147483647 h 963"/>
              <a:gd name="T116" fmla="*/ 2147483647 w 1098"/>
              <a:gd name="T117" fmla="*/ 2147483647 h 963"/>
              <a:gd name="T118" fmla="*/ 2147483647 w 1098"/>
              <a:gd name="T119" fmla="*/ 2147483647 h 963"/>
              <a:gd name="T120" fmla="*/ 2147483647 w 1098"/>
              <a:gd name="T121" fmla="*/ 2147483647 h 963"/>
              <a:gd name="T122" fmla="*/ 2147483647 w 1098"/>
              <a:gd name="T123" fmla="*/ 2147483647 h 963"/>
              <a:gd name="T124" fmla="*/ 2147483647 w 1098"/>
              <a:gd name="T125" fmla="*/ 2147483647 h 9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8"/>
              <a:gd name="T190" fmla="*/ 0 h 963"/>
              <a:gd name="T191" fmla="*/ 1098 w 1098"/>
              <a:gd name="T192" fmla="*/ 963 h 9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8" h="963">
                <a:moveTo>
                  <a:pt x="0" y="249"/>
                </a:moveTo>
                <a:lnTo>
                  <a:pt x="52" y="216"/>
                </a:lnTo>
                <a:lnTo>
                  <a:pt x="83" y="202"/>
                </a:lnTo>
                <a:lnTo>
                  <a:pt x="88" y="181"/>
                </a:lnTo>
                <a:lnTo>
                  <a:pt x="64" y="169"/>
                </a:lnTo>
                <a:lnTo>
                  <a:pt x="62" y="145"/>
                </a:lnTo>
                <a:lnTo>
                  <a:pt x="73" y="138"/>
                </a:lnTo>
                <a:lnTo>
                  <a:pt x="71" y="128"/>
                </a:lnTo>
                <a:lnTo>
                  <a:pt x="111" y="124"/>
                </a:lnTo>
                <a:lnTo>
                  <a:pt x="122" y="105"/>
                </a:lnTo>
                <a:lnTo>
                  <a:pt x="123" y="88"/>
                </a:lnTo>
                <a:lnTo>
                  <a:pt x="157" y="83"/>
                </a:lnTo>
                <a:lnTo>
                  <a:pt x="160" y="66"/>
                </a:lnTo>
                <a:lnTo>
                  <a:pt x="128" y="60"/>
                </a:lnTo>
                <a:lnTo>
                  <a:pt x="143" y="48"/>
                </a:lnTo>
                <a:lnTo>
                  <a:pt x="196" y="48"/>
                </a:lnTo>
                <a:lnTo>
                  <a:pt x="211" y="35"/>
                </a:lnTo>
                <a:lnTo>
                  <a:pt x="233" y="33"/>
                </a:lnTo>
                <a:lnTo>
                  <a:pt x="246" y="21"/>
                </a:lnTo>
                <a:lnTo>
                  <a:pt x="263" y="41"/>
                </a:lnTo>
                <a:lnTo>
                  <a:pt x="329" y="38"/>
                </a:lnTo>
                <a:lnTo>
                  <a:pt x="359" y="59"/>
                </a:lnTo>
                <a:lnTo>
                  <a:pt x="456" y="54"/>
                </a:lnTo>
                <a:lnTo>
                  <a:pt x="471" y="43"/>
                </a:lnTo>
                <a:lnTo>
                  <a:pt x="508" y="60"/>
                </a:lnTo>
                <a:lnTo>
                  <a:pt x="547" y="76"/>
                </a:lnTo>
                <a:lnTo>
                  <a:pt x="565" y="69"/>
                </a:lnTo>
                <a:lnTo>
                  <a:pt x="577" y="60"/>
                </a:lnTo>
                <a:lnTo>
                  <a:pt x="609" y="66"/>
                </a:lnTo>
                <a:lnTo>
                  <a:pt x="587" y="54"/>
                </a:lnTo>
                <a:lnTo>
                  <a:pt x="567" y="55"/>
                </a:lnTo>
                <a:lnTo>
                  <a:pt x="537" y="59"/>
                </a:lnTo>
                <a:lnTo>
                  <a:pt x="521" y="41"/>
                </a:lnTo>
                <a:lnTo>
                  <a:pt x="505" y="33"/>
                </a:lnTo>
                <a:lnTo>
                  <a:pt x="505" y="17"/>
                </a:lnTo>
                <a:lnTo>
                  <a:pt x="510" y="2"/>
                </a:lnTo>
                <a:lnTo>
                  <a:pt x="523" y="0"/>
                </a:lnTo>
                <a:lnTo>
                  <a:pt x="542" y="14"/>
                </a:lnTo>
                <a:lnTo>
                  <a:pt x="547" y="7"/>
                </a:lnTo>
                <a:lnTo>
                  <a:pt x="562" y="0"/>
                </a:lnTo>
                <a:lnTo>
                  <a:pt x="581" y="10"/>
                </a:lnTo>
                <a:lnTo>
                  <a:pt x="591" y="2"/>
                </a:lnTo>
                <a:lnTo>
                  <a:pt x="601" y="16"/>
                </a:lnTo>
                <a:lnTo>
                  <a:pt x="603" y="26"/>
                </a:lnTo>
                <a:lnTo>
                  <a:pt x="630" y="38"/>
                </a:lnTo>
                <a:lnTo>
                  <a:pt x="619" y="48"/>
                </a:lnTo>
                <a:lnTo>
                  <a:pt x="619" y="62"/>
                </a:lnTo>
                <a:lnTo>
                  <a:pt x="665" y="66"/>
                </a:lnTo>
                <a:lnTo>
                  <a:pt x="677" y="48"/>
                </a:lnTo>
                <a:lnTo>
                  <a:pt x="668" y="40"/>
                </a:lnTo>
                <a:lnTo>
                  <a:pt x="648" y="41"/>
                </a:lnTo>
                <a:lnTo>
                  <a:pt x="653" y="21"/>
                </a:lnTo>
                <a:lnTo>
                  <a:pt x="694" y="33"/>
                </a:lnTo>
                <a:lnTo>
                  <a:pt x="702" y="47"/>
                </a:lnTo>
                <a:lnTo>
                  <a:pt x="736" y="47"/>
                </a:lnTo>
                <a:lnTo>
                  <a:pt x="770" y="64"/>
                </a:lnTo>
                <a:lnTo>
                  <a:pt x="786" y="60"/>
                </a:lnTo>
                <a:lnTo>
                  <a:pt x="805" y="76"/>
                </a:lnTo>
                <a:lnTo>
                  <a:pt x="786" y="97"/>
                </a:lnTo>
                <a:lnTo>
                  <a:pt x="771" y="81"/>
                </a:lnTo>
                <a:lnTo>
                  <a:pt x="761" y="86"/>
                </a:lnTo>
                <a:lnTo>
                  <a:pt x="746" y="98"/>
                </a:lnTo>
                <a:lnTo>
                  <a:pt x="722" y="109"/>
                </a:lnTo>
                <a:lnTo>
                  <a:pt x="734" y="124"/>
                </a:lnTo>
                <a:lnTo>
                  <a:pt x="714" y="126"/>
                </a:lnTo>
                <a:lnTo>
                  <a:pt x="697" y="147"/>
                </a:lnTo>
                <a:lnTo>
                  <a:pt x="680" y="173"/>
                </a:lnTo>
                <a:lnTo>
                  <a:pt x="705" y="195"/>
                </a:lnTo>
                <a:lnTo>
                  <a:pt x="726" y="221"/>
                </a:lnTo>
                <a:lnTo>
                  <a:pt x="765" y="225"/>
                </a:lnTo>
                <a:lnTo>
                  <a:pt x="798" y="221"/>
                </a:lnTo>
                <a:lnTo>
                  <a:pt x="813" y="235"/>
                </a:lnTo>
                <a:lnTo>
                  <a:pt x="807" y="242"/>
                </a:lnTo>
                <a:lnTo>
                  <a:pt x="797" y="256"/>
                </a:lnTo>
                <a:lnTo>
                  <a:pt x="812" y="280"/>
                </a:lnTo>
                <a:lnTo>
                  <a:pt x="817" y="295"/>
                </a:lnTo>
                <a:lnTo>
                  <a:pt x="835" y="304"/>
                </a:lnTo>
                <a:lnTo>
                  <a:pt x="861" y="290"/>
                </a:lnTo>
                <a:lnTo>
                  <a:pt x="854" y="268"/>
                </a:lnTo>
                <a:lnTo>
                  <a:pt x="832" y="249"/>
                </a:lnTo>
                <a:lnTo>
                  <a:pt x="857" y="226"/>
                </a:lnTo>
                <a:lnTo>
                  <a:pt x="835" y="188"/>
                </a:lnTo>
                <a:lnTo>
                  <a:pt x="815" y="173"/>
                </a:lnTo>
                <a:lnTo>
                  <a:pt x="832" y="159"/>
                </a:lnTo>
                <a:lnTo>
                  <a:pt x="829" y="138"/>
                </a:lnTo>
                <a:lnTo>
                  <a:pt x="840" y="126"/>
                </a:lnTo>
                <a:lnTo>
                  <a:pt x="861" y="138"/>
                </a:lnTo>
                <a:lnTo>
                  <a:pt x="908" y="183"/>
                </a:lnTo>
                <a:lnTo>
                  <a:pt x="937" y="190"/>
                </a:lnTo>
                <a:lnTo>
                  <a:pt x="945" y="178"/>
                </a:lnTo>
                <a:lnTo>
                  <a:pt x="938" y="154"/>
                </a:lnTo>
                <a:lnTo>
                  <a:pt x="955" y="157"/>
                </a:lnTo>
                <a:lnTo>
                  <a:pt x="984" y="185"/>
                </a:lnTo>
                <a:lnTo>
                  <a:pt x="989" y="200"/>
                </a:lnTo>
                <a:lnTo>
                  <a:pt x="1006" y="211"/>
                </a:lnTo>
                <a:lnTo>
                  <a:pt x="1040" y="223"/>
                </a:lnTo>
                <a:lnTo>
                  <a:pt x="1056" y="245"/>
                </a:lnTo>
                <a:lnTo>
                  <a:pt x="1082" y="261"/>
                </a:lnTo>
                <a:lnTo>
                  <a:pt x="1095" y="266"/>
                </a:lnTo>
                <a:lnTo>
                  <a:pt x="1097" y="280"/>
                </a:lnTo>
                <a:lnTo>
                  <a:pt x="1077" y="288"/>
                </a:lnTo>
                <a:lnTo>
                  <a:pt x="1065" y="278"/>
                </a:lnTo>
                <a:lnTo>
                  <a:pt x="1055" y="280"/>
                </a:lnTo>
                <a:lnTo>
                  <a:pt x="1051" y="301"/>
                </a:lnTo>
                <a:lnTo>
                  <a:pt x="1035" y="306"/>
                </a:lnTo>
                <a:lnTo>
                  <a:pt x="1016" y="294"/>
                </a:lnTo>
                <a:lnTo>
                  <a:pt x="977" y="294"/>
                </a:lnTo>
                <a:lnTo>
                  <a:pt x="972" y="320"/>
                </a:lnTo>
                <a:lnTo>
                  <a:pt x="982" y="335"/>
                </a:lnTo>
                <a:lnTo>
                  <a:pt x="997" y="326"/>
                </a:lnTo>
                <a:lnTo>
                  <a:pt x="1013" y="323"/>
                </a:lnTo>
                <a:lnTo>
                  <a:pt x="1028" y="332"/>
                </a:lnTo>
                <a:lnTo>
                  <a:pt x="1008" y="351"/>
                </a:lnTo>
                <a:lnTo>
                  <a:pt x="1028" y="368"/>
                </a:lnTo>
                <a:lnTo>
                  <a:pt x="1055" y="373"/>
                </a:lnTo>
                <a:lnTo>
                  <a:pt x="1051" y="383"/>
                </a:lnTo>
                <a:lnTo>
                  <a:pt x="1041" y="385"/>
                </a:lnTo>
                <a:lnTo>
                  <a:pt x="1016" y="444"/>
                </a:lnTo>
                <a:lnTo>
                  <a:pt x="1018" y="406"/>
                </a:lnTo>
                <a:lnTo>
                  <a:pt x="1029" y="387"/>
                </a:lnTo>
                <a:lnTo>
                  <a:pt x="1016" y="378"/>
                </a:lnTo>
                <a:lnTo>
                  <a:pt x="1001" y="390"/>
                </a:lnTo>
                <a:lnTo>
                  <a:pt x="1009" y="401"/>
                </a:lnTo>
                <a:lnTo>
                  <a:pt x="997" y="408"/>
                </a:lnTo>
                <a:lnTo>
                  <a:pt x="986" y="416"/>
                </a:lnTo>
                <a:lnTo>
                  <a:pt x="987" y="442"/>
                </a:lnTo>
                <a:lnTo>
                  <a:pt x="970" y="453"/>
                </a:lnTo>
                <a:lnTo>
                  <a:pt x="947" y="456"/>
                </a:lnTo>
                <a:lnTo>
                  <a:pt x="955" y="470"/>
                </a:lnTo>
                <a:lnTo>
                  <a:pt x="947" y="485"/>
                </a:lnTo>
                <a:lnTo>
                  <a:pt x="955" y="497"/>
                </a:lnTo>
                <a:lnTo>
                  <a:pt x="942" y="523"/>
                </a:lnTo>
                <a:lnTo>
                  <a:pt x="937" y="547"/>
                </a:lnTo>
                <a:lnTo>
                  <a:pt x="916" y="561"/>
                </a:lnTo>
                <a:lnTo>
                  <a:pt x="891" y="599"/>
                </a:lnTo>
                <a:lnTo>
                  <a:pt x="888" y="623"/>
                </a:lnTo>
                <a:lnTo>
                  <a:pt x="896" y="644"/>
                </a:lnTo>
                <a:lnTo>
                  <a:pt x="908" y="670"/>
                </a:lnTo>
                <a:lnTo>
                  <a:pt x="915" y="698"/>
                </a:lnTo>
                <a:lnTo>
                  <a:pt x="903" y="710"/>
                </a:lnTo>
                <a:lnTo>
                  <a:pt x="888" y="701"/>
                </a:lnTo>
                <a:lnTo>
                  <a:pt x="891" y="687"/>
                </a:lnTo>
                <a:lnTo>
                  <a:pt x="883" y="656"/>
                </a:lnTo>
                <a:lnTo>
                  <a:pt x="873" y="651"/>
                </a:lnTo>
                <a:lnTo>
                  <a:pt x="866" y="632"/>
                </a:lnTo>
                <a:lnTo>
                  <a:pt x="852" y="632"/>
                </a:lnTo>
                <a:lnTo>
                  <a:pt x="837" y="622"/>
                </a:lnTo>
                <a:lnTo>
                  <a:pt x="820" y="625"/>
                </a:lnTo>
                <a:lnTo>
                  <a:pt x="805" y="618"/>
                </a:lnTo>
                <a:lnTo>
                  <a:pt x="786" y="627"/>
                </a:lnTo>
                <a:lnTo>
                  <a:pt x="753" y="620"/>
                </a:lnTo>
                <a:lnTo>
                  <a:pt x="775" y="642"/>
                </a:lnTo>
                <a:lnTo>
                  <a:pt x="746" y="641"/>
                </a:lnTo>
                <a:lnTo>
                  <a:pt x="726" y="623"/>
                </a:lnTo>
                <a:lnTo>
                  <a:pt x="692" y="623"/>
                </a:lnTo>
                <a:lnTo>
                  <a:pt x="697" y="651"/>
                </a:lnTo>
                <a:lnTo>
                  <a:pt x="672" y="642"/>
                </a:lnTo>
                <a:lnTo>
                  <a:pt x="658" y="670"/>
                </a:lnTo>
                <a:lnTo>
                  <a:pt x="668" y="682"/>
                </a:lnTo>
                <a:lnTo>
                  <a:pt x="658" y="715"/>
                </a:lnTo>
                <a:lnTo>
                  <a:pt x="670" y="753"/>
                </a:lnTo>
                <a:lnTo>
                  <a:pt x="684" y="779"/>
                </a:lnTo>
                <a:lnTo>
                  <a:pt x="699" y="803"/>
                </a:lnTo>
                <a:lnTo>
                  <a:pt x="746" y="801"/>
                </a:lnTo>
                <a:lnTo>
                  <a:pt x="766" y="796"/>
                </a:lnTo>
                <a:lnTo>
                  <a:pt x="770" y="779"/>
                </a:lnTo>
                <a:lnTo>
                  <a:pt x="759" y="765"/>
                </a:lnTo>
                <a:lnTo>
                  <a:pt x="761" y="753"/>
                </a:lnTo>
                <a:lnTo>
                  <a:pt x="790" y="756"/>
                </a:lnTo>
                <a:lnTo>
                  <a:pt x="819" y="750"/>
                </a:lnTo>
                <a:lnTo>
                  <a:pt x="819" y="765"/>
                </a:lnTo>
                <a:lnTo>
                  <a:pt x="810" y="788"/>
                </a:lnTo>
                <a:lnTo>
                  <a:pt x="797" y="805"/>
                </a:lnTo>
                <a:lnTo>
                  <a:pt x="793" y="829"/>
                </a:lnTo>
                <a:lnTo>
                  <a:pt x="812" y="839"/>
                </a:lnTo>
                <a:lnTo>
                  <a:pt x="837" y="836"/>
                </a:lnTo>
                <a:lnTo>
                  <a:pt x="852" y="845"/>
                </a:lnTo>
                <a:lnTo>
                  <a:pt x="866" y="841"/>
                </a:lnTo>
                <a:lnTo>
                  <a:pt x="871" y="857"/>
                </a:lnTo>
                <a:lnTo>
                  <a:pt x="859" y="881"/>
                </a:lnTo>
                <a:lnTo>
                  <a:pt x="869" y="895"/>
                </a:lnTo>
                <a:lnTo>
                  <a:pt x="871" y="922"/>
                </a:lnTo>
                <a:lnTo>
                  <a:pt x="888" y="940"/>
                </a:lnTo>
                <a:lnTo>
                  <a:pt x="910" y="945"/>
                </a:lnTo>
                <a:lnTo>
                  <a:pt x="925" y="940"/>
                </a:lnTo>
                <a:lnTo>
                  <a:pt x="932" y="941"/>
                </a:lnTo>
                <a:lnTo>
                  <a:pt x="960" y="941"/>
                </a:lnTo>
                <a:lnTo>
                  <a:pt x="986" y="943"/>
                </a:lnTo>
                <a:lnTo>
                  <a:pt x="992" y="933"/>
                </a:lnTo>
                <a:lnTo>
                  <a:pt x="970" y="952"/>
                </a:lnTo>
                <a:lnTo>
                  <a:pt x="955" y="950"/>
                </a:lnTo>
                <a:lnTo>
                  <a:pt x="940" y="952"/>
                </a:lnTo>
                <a:lnTo>
                  <a:pt x="910" y="962"/>
                </a:lnTo>
                <a:lnTo>
                  <a:pt x="884" y="948"/>
                </a:lnTo>
                <a:lnTo>
                  <a:pt x="861" y="940"/>
                </a:lnTo>
                <a:lnTo>
                  <a:pt x="851" y="941"/>
                </a:lnTo>
                <a:lnTo>
                  <a:pt x="852" y="931"/>
                </a:lnTo>
                <a:lnTo>
                  <a:pt x="851" y="912"/>
                </a:lnTo>
                <a:lnTo>
                  <a:pt x="830" y="895"/>
                </a:lnTo>
                <a:lnTo>
                  <a:pt x="788" y="884"/>
                </a:lnTo>
                <a:lnTo>
                  <a:pt x="781" y="876"/>
                </a:lnTo>
                <a:lnTo>
                  <a:pt x="770" y="877"/>
                </a:lnTo>
                <a:lnTo>
                  <a:pt x="758" y="869"/>
                </a:lnTo>
                <a:lnTo>
                  <a:pt x="739" y="860"/>
                </a:lnTo>
                <a:lnTo>
                  <a:pt x="719" y="836"/>
                </a:lnTo>
                <a:lnTo>
                  <a:pt x="695" y="829"/>
                </a:lnTo>
                <a:lnTo>
                  <a:pt x="682" y="845"/>
                </a:lnTo>
                <a:lnTo>
                  <a:pt x="667" y="832"/>
                </a:lnTo>
                <a:lnTo>
                  <a:pt x="648" y="832"/>
                </a:lnTo>
                <a:lnTo>
                  <a:pt x="611" y="824"/>
                </a:lnTo>
                <a:lnTo>
                  <a:pt x="543" y="782"/>
                </a:lnTo>
                <a:lnTo>
                  <a:pt x="538" y="739"/>
                </a:lnTo>
                <a:lnTo>
                  <a:pt x="532" y="722"/>
                </a:lnTo>
                <a:lnTo>
                  <a:pt x="520" y="710"/>
                </a:lnTo>
                <a:lnTo>
                  <a:pt x="505" y="686"/>
                </a:lnTo>
                <a:lnTo>
                  <a:pt x="434" y="604"/>
                </a:lnTo>
                <a:lnTo>
                  <a:pt x="434" y="634"/>
                </a:lnTo>
                <a:lnTo>
                  <a:pt x="478" y="689"/>
                </a:lnTo>
                <a:lnTo>
                  <a:pt x="496" y="736"/>
                </a:lnTo>
                <a:lnTo>
                  <a:pt x="469" y="725"/>
                </a:lnTo>
                <a:lnTo>
                  <a:pt x="464" y="698"/>
                </a:lnTo>
                <a:lnTo>
                  <a:pt x="429" y="680"/>
                </a:lnTo>
                <a:lnTo>
                  <a:pt x="449" y="670"/>
                </a:lnTo>
                <a:lnTo>
                  <a:pt x="402" y="641"/>
                </a:lnTo>
                <a:lnTo>
                  <a:pt x="420" y="623"/>
                </a:lnTo>
                <a:lnTo>
                  <a:pt x="403" y="591"/>
                </a:lnTo>
                <a:lnTo>
                  <a:pt x="348" y="518"/>
                </a:lnTo>
                <a:lnTo>
                  <a:pt x="341" y="477"/>
                </a:lnTo>
                <a:lnTo>
                  <a:pt x="344" y="442"/>
                </a:lnTo>
                <a:lnTo>
                  <a:pt x="359" y="408"/>
                </a:lnTo>
                <a:lnTo>
                  <a:pt x="359" y="373"/>
                </a:lnTo>
                <a:lnTo>
                  <a:pt x="348" y="352"/>
                </a:lnTo>
                <a:lnTo>
                  <a:pt x="380" y="345"/>
                </a:lnTo>
                <a:lnTo>
                  <a:pt x="341" y="304"/>
                </a:lnTo>
                <a:lnTo>
                  <a:pt x="343" y="287"/>
                </a:lnTo>
                <a:lnTo>
                  <a:pt x="326" y="261"/>
                </a:lnTo>
                <a:lnTo>
                  <a:pt x="332" y="245"/>
                </a:lnTo>
                <a:lnTo>
                  <a:pt x="321" y="237"/>
                </a:lnTo>
                <a:lnTo>
                  <a:pt x="319" y="219"/>
                </a:lnTo>
                <a:lnTo>
                  <a:pt x="307" y="206"/>
                </a:lnTo>
                <a:lnTo>
                  <a:pt x="321" y="193"/>
                </a:lnTo>
                <a:lnTo>
                  <a:pt x="302" y="185"/>
                </a:lnTo>
                <a:lnTo>
                  <a:pt x="287" y="197"/>
                </a:lnTo>
                <a:lnTo>
                  <a:pt x="265" y="173"/>
                </a:lnTo>
                <a:lnTo>
                  <a:pt x="241" y="166"/>
                </a:lnTo>
                <a:lnTo>
                  <a:pt x="208" y="166"/>
                </a:lnTo>
                <a:lnTo>
                  <a:pt x="186" y="188"/>
                </a:lnTo>
                <a:lnTo>
                  <a:pt x="176" y="181"/>
                </a:lnTo>
                <a:lnTo>
                  <a:pt x="194" y="152"/>
                </a:lnTo>
                <a:lnTo>
                  <a:pt x="177" y="157"/>
                </a:lnTo>
                <a:lnTo>
                  <a:pt x="143" y="188"/>
                </a:lnTo>
                <a:lnTo>
                  <a:pt x="108" y="216"/>
                </a:lnTo>
                <a:lnTo>
                  <a:pt x="76" y="223"/>
                </a:lnTo>
                <a:lnTo>
                  <a:pt x="22" y="250"/>
                </a:lnTo>
                <a:lnTo>
                  <a:pt x="0" y="249"/>
                </a:lnTo>
              </a:path>
            </a:pathLst>
          </a:custGeom>
          <a:solidFill>
            <a:srgbClr val="008000">
              <a:alpha val="12941"/>
            </a:srgbClr>
          </a:solid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47" name="Freeform 147"/>
          <p:cNvSpPr>
            <a:spLocks/>
          </p:cNvSpPr>
          <p:nvPr/>
        </p:nvSpPr>
        <p:spPr bwMode="auto">
          <a:xfrm>
            <a:off x="1127125" y="1773238"/>
            <a:ext cx="1743075" cy="1530350"/>
          </a:xfrm>
          <a:custGeom>
            <a:avLst/>
            <a:gdLst>
              <a:gd name="T0" fmla="*/ 2147483647 w 1098"/>
              <a:gd name="T1" fmla="*/ 2147483647 h 964"/>
              <a:gd name="T2" fmla="*/ 2147483647 w 1098"/>
              <a:gd name="T3" fmla="*/ 2147483647 h 964"/>
              <a:gd name="T4" fmla="*/ 2147483647 w 1098"/>
              <a:gd name="T5" fmla="*/ 2147483647 h 964"/>
              <a:gd name="T6" fmla="*/ 2147483647 w 1098"/>
              <a:gd name="T7" fmla="*/ 2147483647 h 964"/>
              <a:gd name="T8" fmla="*/ 2147483647 w 1098"/>
              <a:gd name="T9" fmla="*/ 2147483647 h 964"/>
              <a:gd name="T10" fmla="*/ 2147483647 w 1098"/>
              <a:gd name="T11" fmla="*/ 2147483647 h 964"/>
              <a:gd name="T12" fmla="*/ 2147483647 w 1098"/>
              <a:gd name="T13" fmla="*/ 2147483647 h 964"/>
              <a:gd name="T14" fmla="*/ 2147483647 w 1098"/>
              <a:gd name="T15" fmla="*/ 2147483647 h 964"/>
              <a:gd name="T16" fmla="*/ 2147483647 w 1098"/>
              <a:gd name="T17" fmla="*/ 2147483647 h 964"/>
              <a:gd name="T18" fmla="*/ 2147483647 w 1098"/>
              <a:gd name="T19" fmla="*/ 0 h 964"/>
              <a:gd name="T20" fmla="*/ 2147483647 w 1098"/>
              <a:gd name="T21" fmla="*/ 2147483647 h 964"/>
              <a:gd name="T22" fmla="*/ 2147483647 w 1098"/>
              <a:gd name="T23" fmla="*/ 2147483647 h 964"/>
              <a:gd name="T24" fmla="*/ 2147483647 w 1098"/>
              <a:gd name="T25" fmla="*/ 2147483647 h 964"/>
              <a:gd name="T26" fmla="*/ 2147483647 w 1098"/>
              <a:gd name="T27" fmla="*/ 2147483647 h 964"/>
              <a:gd name="T28" fmla="*/ 2147483647 w 1098"/>
              <a:gd name="T29" fmla="*/ 2147483647 h 964"/>
              <a:gd name="T30" fmla="*/ 2147483647 w 1098"/>
              <a:gd name="T31" fmla="*/ 2147483647 h 964"/>
              <a:gd name="T32" fmla="*/ 2147483647 w 1098"/>
              <a:gd name="T33" fmla="*/ 2147483647 h 964"/>
              <a:gd name="T34" fmla="*/ 2147483647 w 1098"/>
              <a:gd name="T35" fmla="*/ 2147483647 h 964"/>
              <a:gd name="T36" fmla="*/ 2147483647 w 1098"/>
              <a:gd name="T37" fmla="*/ 2147483647 h 964"/>
              <a:gd name="T38" fmla="*/ 2147483647 w 1098"/>
              <a:gd name="T39" fmla="*/ 2147483647 h 964"/>
              <a:gd name="T40" fmla="*/ 2147483647 w 1098"/>
              <a:gd name="T41" fmla="*/ 2147483647 h 964"/>
              <a:gd name="T42" fmla="*/ 2147483647 w 1098"/>
              <a:gd name="T43" fmla="*/ 2147483647 h 964"/>
              <a:gd name="T44" fmla="*/ 2147483647 w 1098"/>
              <a:gd name="T45" fmla="*/ 2147483647 h 964"/>
              <a:gd name="T46" fmla="*/ 2147483647 w 1098"/>
              <a:gd name="T47" fmla="*/ 2147483647 h 964"/>
              <a:gd name="T48" fmla="*/ 2147483647 w 1098"/>
              <a:gd name="T49" fmla="*/ 2147483647 h 964"/>
              <a:gd name="T50" fmla="*/ 2147483647 w 1098"/>
              <a:gd name="T51" fmla="*/ 2147483647 h 964"/>
              <a:gd name="T52" fmla="*/ 2147483647 w 1098"/>
              <a:gd name="T53" fmla="*/ 2147483647 h 964"/>
              <a:gd name="T54" fmla="*/ 2147483647 w 1098"/>
              <a:gd name="T55" fmla="*/ 2147483647 h 964"/>
              <a:gd name="T56" fmla="*/ 2147483647 w 1098"/>
              <a:gd name="T57" fmla="*/ 2147483647 h 964"/>
              <a:gd name="T58" fmla="*/ 2147483647 w 1098"/>
              <a:gd name="T59" fmla="*/ 2147483647 h 964"/>
              <a:gd name="T60" fmla="*/ 2147483647 w 1098"/>
              <a:gd name="T61" fmla="*/ 2147483647 h 964"/>
              <a:gd name="T62" fmla="*/ 2147483647 w 1098"/>
              <a:gd name="T63" fmla="*/ 2147483647 h 964"/>
              <a:gd name="T64" fmla="*/ 2147483647 w 1098"/>
              <a:gd name="T65" fmla="*/ 2147483647 h 964"/>
              <a:gd name="T66" fmla="*/ 2147483647 w 1098"/>
              <a:gd name="T67" fmla="*/ 2147483647 h 964"/>
              <a:gd name="T68" fmla="*/ 2147483647 w 1098"/>
              <a:gd name="T69" fmla="*/ 2147483647 h 964"/>
              <a:gd name="T70" fmla="*/ 2147483647 w 1098"/>
              <a:gd name="T71" fmla="*/ 2147483647 h 964"/>
              <a:gd name="T72" fmla="*/ 2147483647 w 1098"/>
              <a:gd name="T73" fmla="*/ 2147483647 h 964"/>
              <a:gd name="T74" fmla="*/ 2147483647 w 1098"/>
              <a:gd name="T75" fmla="*/ 2147483647 h 964"/>
              <a:gd name="T76" fmla="*/ 2147483647 w 1098"/>
              <a:gd name="T77" fmla="*/ 2147483647 h 964"/>
              <a:gd name="T78" fmla="*/ 2147483647 w 1098"/>
              <a:gd name="T79" fmla="*/ 2147483647 h 964"/>
              <a:gd name="T80" fmla="*/ 2147483647 w 1098"/>
              <a:gd name="T81" fmla="*/ 2147483647 h 964"/>
              <a:gd name="T82" fmla="*/ 2147483647 w 1098"/>
              <a:gd name="T83" fmla="*/ 2147483647 h 964"/>
              <a:gd name="T84" fmla="*/ 2147483647 w 1098"/>
              <a:gd name="T85" fmla="*/ 2147483647 h 964"/>
              <a:gd name="T86" fmla="*/ 2147483647 w 1098"/>
              <a:gd name="T87" fmla="*/ 2147483647 h 964"/>
              <a:gd name="T88" fmla="*/ 2147483647 w 1098"/>
              <a:gd name="T89" fmla="*/ 2147483647 h 964"/>
              <a:gd name="T90" fmla="*/ 2147483647 w 1098"/>
              <a:gd name="T91" fmla="*/ 2147483647 h 964"/>
              <a:gd name="T92" fmla="*/ 2147483647 w 1098"/>
              <a:gd name="T93" fmla="*/ 2147483647 h 964"/>
              <a:gd name="T94" fmla="*/ 2147483647 w 1098"/>
              <a:gd name="T95" fmla="*/ 2147483647 h 964"/>
              <a:gd name="T96" fmla="*/ 2147483647 w 1098"/>
              <a:gd name="T97" fmla="*/ 2147483647 h 964"/>
              <a:gd name="T98" fmla="*/ 2147483647 w 1098"/>
              <a:gd name="T99" fmla="*/ 2147483647 h 964"/>
              <a:gd name="T100" fmla="*/ 2147483647 w 1098"/>
              <a:gd name="T101" fmla="*/ 2147483647 h 964"/>
              <a:gd name="T102" fmla="*/ 2147483647 w 1098"/>
              <a:gd name="T103" fmla="*/ 2147483647 h 964"/>
              <a:gd name="T104" fmla="*/ 2147483647 w 1098"/>
              <a:gd name="T105" fmla="*/ 2147483647 h 964"/>
              <a:gd name="T106" fmla="*/ 2147483647 w 1098"/>
              <a:gd name="T107" fmla="*/ 2147483647 h 964"/>
              <a:gd name="T108" fmla="*/ 2147483647 w 1098"/>
              <a:gd name="T109" fmla="*/ 2147483647 h 964"/>
              <a:gd name="T110" fmla="*/ 2147483647 w 1098"/>
              <a:gd name="T111" fmla="*/ 2147483647 h 964"/>
              <a:gd name="T112" fmla="*/ 2147483647 w 1098"/>
              <a:gd name="T113" fmla="*/ 2147483647 h 964"/>
              <a:gd name="T114" fmla="*/ 2147483647 w 1098"/>
              <a:gd name="T115" fmla="*/ 2147483647 h 964"/>
              <a:gd name="T116" fmla="*/ 2147483647 w 1098"/>
              <a:gd name="T117" fmla="*/ 2147483647 h 964"/>
              <a:gd name="T118" fmla="*/ 2147483647 w 1098"/>
              <a:gd name="T119" fmla="*/ 2147483647 h 964"/>
              <a:gd name="T120" fmla="*/ 2147483647 w 1098"/>
              <a:gd name="T121" fmla="*/ 2147483647 h 964"/>
              <a:gd name="T122" fmla="*/ 2147483647 w 1098"/>
              <a:gd name="T123" fmla="*/ 2147483647 h 964"/>
              <a:gd name="T124" fmla="*/ 2147483647 w 1098"/>
              <a:gd name="T125" fmla="*/ 2147483647 h 9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8"/>
              <a:gd name="T190" fmla="*/ 0 h 964"/>
              <a:gd name="T191" fmla="*/ 1098 w 1098"/>
              <a:gd name="T192" fmla="*/ 964 h 9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8" h="964">
                <a:moveTo>
                  <a:pt x="0" y="249"/>
                </a:moveTo>
                <a:lnTo>
                  <a:pt x="52" y="216"/>
                </a:lnTo>
                <a:lnTo>
                  <a:pt x="83" y="202"/>
                </a:lnTo>
                <a:lnTo>
                  <a:pt x="88" y="182"/>
                </a:lnTo>
                <a:lnTo>
                  <a:pt x="64" y="169"/>
                </a:lnTo>
                <a:lnTo>
                  <a:pt x="62" y="145"/>
                </a:lnTo>
                <a:lnTo>
                  <a:pt x="73" y="138"/>
                </a:lnTo>
                <a:lnTo>
                  <a:pt x="71" y="128"/>
                </a:lnTo>
                <a:lnTo>
                  <a:pt x="111" y="124"/>
                </a:lnTo>
                <a:lnTo>
                  <a:pt x="122" y="105"/>
                </a:lnTo>
                <a:lnTo>
                  <a:pt x="123" y="88"/>
                </a:lnTo>
                <a:lnTo>
                  <a:pt x="157" y="83"/>
                </a:lnTo>
                <a:lnTo>
                  <a:pt x="160" y="66"/>
                </a:lnTo>
                <a:lnTo>
                  <a:pt x="128" y="61"/>
                </a:lnTo>
                <a:lnTo>
                  <a:pt x="143" y="48"/>
                </a:lnTo>
                <a:lnTo>
                  <a:pt x="196" y="48"/>
                </a:lnTo>
                <a:lnTo>
                  <a:pt x="211" y="35"/>
                </a:lnTo>
                <a:lnTo>
                  <a:pt x="233" y="33"/>
                </a:lnTo>
                <a:lnTo>
                  <a:pt x="246" y="21"/>
                </a:lnTo>
                <a:lnTo>
                  <a:pt x="263" y="41"/>
                </a:lnTo>
                <a:lnTo>
                  <a:pt x="329" y="38"/>
                </a:lnTo>
                <a:lnTo>
                  <a:pt x="359" y="59"/>
                </a:lnTo>
                <a:lnTo>
                  <a:pt x="456" y="54"/>
                </a:lnTo>
                <a:lnTo>
                  <a:pt x="471" y="43"/>
                </a:lnTo>
                <a:lnTo>
                  <a:pt x="508" y="61"/>
                </a:lnTo>
                <a:lnTo>
                  <a:pt x="547" y="76"/>
                </a:lnTo>
                <a:lnTo>
                  <a:pt x="565" y="69"/>
                </a:lnTo>
                <a:lnTo>
                  <a:pt x="577" y="61"/>
                </a:lnTo>
                <a:lnTo>
                  <a:pt x="609" y="66"/>
                </a:lnTo>
                <a:lnTo>
                  <a:pt x="587" y="54"/>
                </a:lnTo>
                <a:lnTo>
                  <a:pt x="567" y="55"/>
                </a:lnTo>
                <a:lnTo>
                  <a:pt x="537" y="59"/>
                </a:lnTo>
                <a:lnTo>
                  <a:pt x="521" y="41"/>
                </a:lnTo>
                <a:lnTo>
                  <a:pt x="505" y="33"/>
                </a:lnTo>
                <a:lnTo>
                  <a:pt x="505" y="17"/>
                </a:lnTo>
                <a:lnTo>
                  <a:pt x="510" y="2"/>
                </a:lnTo>
                <a:lnTo>
                  <a:pt x="523" y="0"/>
                </a:lnTo>
                <a:lnTo>
                  <a:pt x="542" y="14"/>
                </a:lnTo>
                <a:lnTo>
                  <a:pt x="547" y="7"/>
                </a:lnTo>
                <a:lnTo>
                  <a:pt x="562" y="0"/>
                </a:lnTo>
                <a:lnTo>
                  <a:pt x="581" y="10"/>
                </a:lnTo>
                <a:lnTo>
                  <a:pt x="591" y="2"/>
                </a:lnTo>
                <a:lnTo>
                  <a:pt x="601" y="16"/>
                </a:lnTo>
                <a:lnTo>
                  <a:pt x="603" y="26"/>
                </a:lnTo>
                <a:lnTo>
                  <a:pt x="630" y="38"/>
                </a:lnTo>
                <a:lnTo>
                  <a:pt x="619" y="48"/>
                </a:lnTo>
                <a:lnTo>
                  <a:pt x="619" y="62"/>
                </a:lnTo>
                <a:lnTo>
                  <a:pt x="665" y="66"/>
                </a:lnTo>
                <a:lnTo>
                  <a:pt x="677" y="48"/>
                </a:lnTo>
                <a:lnTo>
                  <a:pt x="668" y="40"/>
                </a:lnTo>
                <a:lnTo>
                  <a:pt x="648" y="41"/>
                </a:lnTo>
                <a:lnTo>
                  <a:pt x="653" y="21"/>
                </a:lnTo>
                <a:lnTo>
                  <a:pt x="694" y="33"/>
                </a:lnTo>
                <a:lnTo>
                  <a:pt x="702" y="47"/>
                </a:lnTo>
                <a:lnTo>
                  <a:pt x="736" y="47"/>
                </a:lnTo>
                <a:lnTo>
                  <a:pt x="770" y="64"/>
                </a:lnTo>
                <a:lnTo>
                  <a:pt x="786" y="61"/>
                </a:lnTo>
                <a:lnTo>
                  <a:pt x="805" y="76"/>
                </a:lnTo>
                <a:lnTo>
                  <a:pt x="786" y="97"/>
                </a:lnTo>
                <a:lnTo>
                  <a:pt x="771" y="81"/>
                </a:lnTo>
                <a:lnTo>
                  <a:pt x="761" y="86"/>
                </a:lnTo>
                <a:lnTo>
                  <a:pt x="746" y="99"/>
                </a:lnTo>
                <a:lnTo>
                  <a:pt x="722" y="109"/>
                </a:lnTo>
                <a:lnTo>
                  <a:pt x="734" y="124"/>
                </a:lnTo>
                <a:lnTo>
                  <a:pt x="714" y="126"/>
                </a:lnTo>
                <a:lnTo>
                  <a:pt x="697" y="147"/>
                </a:lnTo>
                <a:lnTo>
                  <a:pt x="680" y="173"/>
                </a:lnTo>
                <a:lnTo>
                  <a:pt x="705" y="195"/>
                </a:lnTo>
                <a:lnTo>
                  <a:pt x="726" y="221"/>
                </a:lnTo>
                <a:lnTo>
                  <a:pt x="765" y="225"/>
                </a:lnTo>
                <a:lnTo>
                  <a:pt x="798" y="221"/>
                </a:lnTo>
                <a:lnTo>
                  <a:pt x="813" y="235"/>
                </a:lnTo>
                <a:lnTo>
                  <a:pt x="807" y="242"/>
                </a:lnTo>
                <a:lnTo>
                  <a:pt x="797" y="256"/>
                </a:lnTo>
                <a:lnTo>
                  <a:pt x="812" y="280"/>
                </a:lnTo>
                <a:lnTo>
                  <a:pt x="817" y="297"/>
                </a:lnTo>
                <a:lnTo>
                  <a:pt x="835" y="304"/>
                </a:lnTo>
                <a:lnTo>
                  <a:pt x="861" y="290"/>
                </a:lnTo>
                <a:lnTo>
                  <a:pt x="854" y="268"/>
                </a:lnTo>
                <a:lnTo>
                  <a:pt x="832" y="249"/>
                </a:lnTo>
                <a:lnTo>
                  <a:pt x="857" y="226"/>
                </a:lnTo>
                <a:lnTo>
                  <a:pt x="835" y="188"/>
                </a:lnTo>
                <a:lnTo>
                  <a:pt x="815" y="173"/>
                </a:lnTo>
                <a:lnTo>
                  <a:pt x="832" y="159"/>
                </a:lnTo>
                <a:lnTo>
                  <a:pt x="829" y="138"/>
                </a:lnTo>
                <a:lnTo>
                  <a:pt x="840" y="126"/>
                </a:lnTo>
                <a:lnTo>
                  <a:pt x="861" y="138"/>
                </a:lnTo>
                <a:lnTo>
                  <a:pt x="908" y="183"/>
                </a:lnTo>
                <a:lnTo>
                  <a:pt x="937" y="190"/>
                </a:lnTo>
                <a:lnTo>
                  <a:pt x="945" y="178"/>
                </a:lnTo>
                <a:lnTo>
                  <a:pt x="938" y="154"/>
                </a:lnTo>
                <a:lnTo>
                  <a:pt x="955" y="157"/>
                </a:lnTo>
                <a:lnTo>
                  <a:pt x="984" y="185"/>
                </a:lnTo>
                <a:lnTo>
                  <a:pt x="989" y="201"/>
                </a:lnTo>
                <a:lnTo>
                  <a:pt x="1006" y="211"/>
                </a:lnTo>
                <a:lnTo>
                  <a:pt x="1040" y="223"/>
                </a:lnTo>
                <a:lnTo>
                  <a:pt x="1056" y="246"/>
                </a:lnTo>
                <a:lnTo>
                  <a:pt x="1082" y="261"/>
                </a:lnTo>
                <a:lnTo>
                  <a:pt x="1095" y="266"/>
                </a:lnTo>
                <a:lnTo>
                  <a:pt x="1097" y="280"/>
                </a:lnTo>
                <a:lnTo>
                  <a:pt x="1077" y="289"/>
                </a:lnTo>
                <a:lnTo>
                  <a:pt x="1065" y="278"/>
                </a:lnTo>
                <a:lnTo>
                  <a:pt x="1055" y="280"/>
                </a:lnTo>
                <a:lnTo>
                  <a:pt x="1051" y="301"/>
                </a:lnTo>
                <a:lnTo>
                  <a:pt x="1035" y="306"/>
                </a:lnTo>
                <a:lnTo>
                  <a:pt x="1016" y="296"/>
                </a:lnTo>
                <a:lnTo>
                  <a:pt x="977" y="296"/>
                </a:lnTo>
                <a:lnTo>
                  <a:pt x="972" y="320"/>
                </a:lnTo>
                <a:lnTo>
                  <a:pt x="982" y="335"/>
                </a:lnTo>
                <a:lnTo>
                  <a:pt x="997" y="327"/>
                </a:lnTo>
                <a:lnTo>
                  <a:pt x="1013" y="323"/>
                </a:lnTo>
                <a:lnTo>
                  <a:pt x="1028" y="332"/>
                </a:lnTo>
                <a:lnTo>
                  <a:pt x="1008" y="351"/>
                </a:lnTo>
                <a:lnTo>
                  <a:pt x="1028" y="368"/>
                </a:lnTo>
                <a:lnTo>
                  <a:pt x="1055" y="373"/>
                </a:lnTo>
                <a:lnTo>
                  <a:pt x="1051" y="384"/>
                </a:lnTo>
                <a:lnTo>
                  <a:pt x="1041" y="386"/>
                </a:lnTo>
                <a:lnTo>
                  <a:pt x="1016" y="444"/>
                </a:lnTo>
                <a:lnTo>
                  <a:pt x="1018" y="406"/>
                </a:lnTo>
                <a:lnTo>
                  <a:pt x="1029" y="387"/>
                </a:lnTo>
                <a:lnTo>
                  <a:pt x="1016" y="379"/>
                </a:lnTo>
                <a:lnTo>
                  <a:pt x="1001" y="391"/>
                </a:lnTo>
                <a:lnTo>
                  <a:pt x="1009" y="401"/>
                </a:lnTo>
                <a:lnTo>
                  <a:pt x="997" y="408"/>
                </a:lnTo>
                <a:lnTo>
                  <a:pt x="986" y="417"/>
                </a:lnTo>
                <a:lnTo>
                  <a:pt x="987" y="443"/>
                </a:lnTo>
                <a:lnTo>
                  <a:pt x="970" y="453"/>
                </a:lnTo>
                <a:lnTo>
                  <a:pt x="947" y="456"/>
                </a:lnTo>
                <a:lnTo>
                  <a:pt x="955" y="470"/>
                </a:lnTo>
                <a:lnTo>
                  <a:pt x="947" y="486"/>
                </a:lnTo>
                <a:lnTo>
                  <a:pt x="955" y="498"/>
                </a:lnTo>
                <a:lnTo>
                  <a:pt x="942" y="524"/>
                </a:lnTo>
                <a:lnTo>
                  <a:pt x="937" y="548"/>
                </a:lnTo>
                <a:lnTo>
                  <a:pt x="916" y="562"/>
                </a:lnTo>
                <a:lnTo>
                  <a:pt x="891" y="600"/>
                </a:lnTo>
                <a:lnTo>
                  <a:pt x="888" y="624"/>
                </a:lnTo>
                <a:lnTo>
                  <a:pt x="896" y="645"/>
                </a:lnTo>
                <a:lnTo>
                  <a:pt x="908" y="671"/>
                </a:lnTo>
                <a:lnTo>
                  <a:pt x="915" y="698"/>
                </a:lnTo>
                <a:lnTo>
                  <a:pt x="903" y="711"/>
                </a:lnTo>
                <a:lnTo>
                  <a:pt x="888" y="702"/>
                </a:lnTo>
                <a:lnTo>
                  <a:pt x="891" y="688"/>
                </a:lnTo>
                <a:lnTo>
                  <a:pt x="883" y="657"/>
                </a:lnTo>
                <a:lnTo>
                  <a:pt x="873" y="652"/>
                </a:lnTo>
                <a:lnTo>
                  <a:pt x="866" y="633"/>
                </a:lnTo>
                <a:lnTo>
                  <a:pt x="852" y="633"/>
                </a:lnTo>
                <a:lnTo>
                  <a:pt x="837" y="622"/>
                </a:lnTo>
                <a:lnTo>
                  <a:pt x="820" y="626"/>
                </a:lnTo>
                <a:lnTo>
                  <a:pt x="805" y="621"/>
                </a:lnTo>
                <a:lnTo>
                  <a:pt x="786" y="628"/>
                </a:lnTo>
                <a:lnTo>
                  <a:pt x="753" y="621"/>
                </a:lnTo>
                <a:lnTo>
                  <a:pt x="775" y="643"/>
                </a:lnTo>
                <a:lnTo>
                  <a:pt x="746" y="641"/>
                </a:lnTo>
                <a:lnTo>
                  <a:pt x="726" y="624"/>
                </a:lnTo>
                <a:lnTo>
                  <a:pt x="692" y="624"/>
                </a:lnTo>
                <a:lnTo>
                  <a:pt x="697" y="652"/>
                </a:lnTo>
                <a:lnTo>
                  <a:pt x="672" y="643"/>
                </a:lnTo>
                <a:lnTo>
                  <a:pt x="658" y="671"/>
                </a:lnTo>
                <a:lnTo>
                  <a:pt x="668" y="683"/>
                </a:lnTo>
                <a:lnTo>
                  <a:pt x="658" y="716"/>
                </a:lnTo>
                <a:lnTo>
                  <a:pt x="670" y="754"/>
                </a:lnTo>
                <a:lnTo>
                  <a:pt x="684" y="780"/>
                </a:lnTo>
                <a:lnTo>
                  <a:pt x="699" y="804"/>
                </a:lnTo>
                <a:lnTo>
                  <a:pt x="746" y="802"/>
                </a:lnTo>
                <a:lnTo>
                  <a:pt x="766" y="797"/>
                </a:lnTo>
                <a:lnTo>
                  <a:pt x="770" y="780"/>
                </a:lnTo>
                <a:lnTo>
                  <a:pt x="759" y="766"/>
                </a:lnTo>
                <a:lnTo>
                  <a:pt x="761" y="754"/>
                </a:lnTo>
                <a:lnTo>
                  <a:pt x="790" y="757"/>
                </a:lnTo>
                <a:lnTo>
                  <a:pt x="819" y="750"/>
                </a:lnTo>
                <a:lnTo>
                  <a:pt x="819" y="766"/>
                </a:lnTo>
                <a:lnTo>
                  <a:pt x="810" y="788"/>
                </a:lnTo>
                <a:lnTo>
                  <a:pt x="797" y="806"/>
                </a:lnTo>
                <a:lnTo>
                  <a:pt x="793" y="830"/>
                </a:lnTo>
                <a:lnTo>
                  <a:pt x="812" y="840"/>
                </a:lnTo>
                <a:lnTo>
                  <a:pt x="837" y="837"/>
                </a:lnTo>
                <a:lnTo>
                  <a:pt x="852" y="845"/>
                </a:lnTo>
                <a:lnTo>
                  <a:pt x="866" y="842"/>
                </a:lnTo>
                <a:lnTo>
                  <a:pt x="871" y="858"/>
                </a:lnTo>
                <a:lnTo>
                  <a:pt x="859" y="882"/>
                </a:lnTo>
                <a:lnTo>
                  <a:pt x="869" y="896"/>
                </a:lnTo>
                <a:lnTo>
                  <a:pt x="871" y="923"/>
                </a:lnTo>
                <a:lnTo>
                  <a:pt x="888" y="942"/>
                </a:lnTo>
                <a:lnTo>
                  <a:pt x="910" y="946"/>
                </a:lnTo>
                <a:lnTo>
                  <a:pt x="925" y="942"/>
                </a:lnTo>
                <a:lnTo>
                  <a:pt x="932" y="942"/>
                </a:lnTo>
                <a:lnTo>
                  <a:pt x="960" y="942"/>
                </a:lnTo>
                <a:lnTo>
                  <a:pt x="986" y="944"/>
                </a:lnTo>
                <a:lnTo>
                  <a:pt x="992" y="934"/>
                </a:lnTo>
                <a:lnTo>
                  <a:pt x="970" y="953"/>
                </a:lnTo>
                <a:lnTo>
                  <a:pt x="955" y="951"/>
                </a:lnTo>
                <a:lnTo>
                  <a:pt x="940" y="953"/>
                </a:lnTo>
                <a:lnTo>
                  <a:pt x="910" y="963"/>
                </a:lnTo>
                <a:lnTo>
                  <a:pt x="884" y="949"/>
                </a:lnTo>
                <a:lnTo>
                  <a:pt x="861" y="942"/>
                </a:lnTo>
                <a:lnTo>
                  <a:pt x="851" y="942"/>
                </a:lnTo>
                <a:lnTo>
                  <a:pt x="852" y="932"/>
                </a:lnTo>
                <a:lnTo>
                  <a:pt x="851" y="913"/>
                </a:lnTo>
                <a:lnTo>
                  <a:pt x="830" y="896"/>
                </a:lnTo>
                <a:lnTo>
                  <a:pt x="788" y="885"/>
                </a:lnTo>
                <a:lnTo>
                  <a:pt x="781" y="877"/>
                </a:lnTo>
                <a:lnTo>
                  <a:pt x="770" y="878"/>
                </a:lnTo>
                <a:lnTo>
                  <a:pt x="758" y="870"/>
                </a:lnTo>
                <a:lnTo>
                  <a:pt x="739" y="861"/>
                </a:lnTo>
                <a:lnTo>
                  <a:pt x="719" y="837"/>
                </a:lnTo>
                <a:lnTo>
                  <a:pt x="695" y="830"/>
                </a:lnTo>
                <a:lnTo>
                  <a:pt x="682" y="845"/>
                </a:lnTo>
                <a:lnTo>
                  <a:pt x="667" y="833"/>
                </a:lnTo>
                <a:lnTo>
                  <a:pt x="648" y="833"/>
                </a:lnTo>
                <a:lnTo>
                  <a:pt x="611" y="825"/>
                </a:lnTo>
                <a:lnTo>
                  <a:pt x="543" y="783"/>
                </a:lnTo>
                <a:lnTo>
                  <a:pt x="538" y="740"/>
                </a:lnTo>
                <a:lnTo>
                  <a:pt x="532" y="723"/>
                </a:lnTo>
                <a:lnTo>
                  <a:pt x="520" y="711"/>
                </a:lnTo>
                <a:lnTo>
                  <a:pt x="505" y="686"/>
                </a:lnTo>
                <a:lnTo>
                  <a:pt x="434" y="605"/>
                </a:lnTo>
                <a:lnTo>
                  <a:pt x="434" y="635"/>
                </a:lnTo>
                <a:lnTo>
                  <a:pt x="478" y="690"/>
                </a:lnTo>
                <a:lnTo>
                  <a:pt x="496" y="737"/>
                </a:lnTo>
                <a:lnTo>
                  <a:pt x="469" y="726"/>
                </a:lnTo>
                <a:lnTo>
                  <a:pt x="464" y="698"/>
                </a:lnTo>
                <a:lnTo>
                  <a:pt x="429" y="681"/>
                </a:lnTo>
                <a:lnTo>
                  <a:pt x="449" y="671"/>
                </a:lnTo>
                <a:lnTo>
                  <a:pt x="402" y="641"/>
                </a:lnTo>
                <a:lnTo>
                  <a:pt x="420" y="624"/>
                </a:lnTo>
                <a:lnTo>
                  <a:pt x="403" y="591"/>
                </a:lnTo>
                <a:lnTo>
                  <a:pt x="348" y="519"/>
                </a:lnTo>
                <a:lnTo>
                  <a:pt x="341" y="477"/>
                </a:lnTo>
                <a:lnTo>
                  <a:pt x="344" y="443"/>
                </a:lnTo>
                <a:lnTo>
                  <a:pt x="359" y="408"/>
                </a:lnTo>
                <a:lnTo>
                  <a:pt x="359" y="373"/>
                </a:lnTo>
                <a:lnTo>
                  <a:pt x="348" y="353"/>
                </a:lnTo>
                <a:lnTo>
                  <a:pt x="380" y="346"/>
                </a:lnTo>
                <a:lnTo>
                  <a:pt x="341" y="304"/>
                </a:lnTo>
                <a:lnTo>
                  <a:pt x="343" y="287"/>
                </a:lnTo>
                <a:lnTo>
                  <a:pt x="326" y="261"/>
                </a:lnTo>
                <a:lnTo>
                  <a:pt x="332" y="246"/>
                </a:lnTo>
                <a:lnTo>
                  <a:pt x="321" y="237"/>
                </a:lnTo>
                <a:lnTo>
                  <a:pt x="319" y="220"/>
                </a:lnTo>
                <a:lnTo>
                  <a:pt x="307" y="206"/>
                </a:lnTo>
                <a:lnTo>
                  <a:pt x="321" y="194"/>
                </a:lnTo>
                <a:lnTo>
                  <a:pt x="302" y="185"/>
                </a:lnTo>
                <a:lnTo>
                  <a:pt x="287" y="197"/>
                </a:lnTo>
                <a:lnTo>
                  <a:pt x="265" y="173"/>
                </a:lnTo>
                <a:lnTo>
                  <a:pt x="241" y="166"/>
                </a:lnTo>
                <a:lnTo>
                  <a:pt x="208" y="166"/>
                </a:lnTo>
                <a:lnTo>
                  <a:pt x="186" y="188"/>
                </a:lnTo>
                <a:lnTo>
                  <a:pt x="176" y="182"/>
                </a:lnTo>
                <a:lnTo>
                  <a:pt x="194" y="152"/>
                </a:lnTo>
                <a:lnTo>
                  <a:pt x="177" y="157"/>
                </a:lnTo>
                <a:lnTo>
                  <a:pt x="143" y="188"/>
                </a:lnTo>
                <a:lnTo>
                  <a:pt x="108" y="216"/>
                </a:lnTo>
                <a:lnTo>
                  <a:pt x="76" y="223"/>
                </a:lnTo>
                <a:lnTo>
                  <a:pt x="22" y="251"/>
                </a:lnTo>
                <a:lnTo>
                  <a:pt x="0" y="249"/>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48" name="Freeform 148"/>
          <p:cNvSpPr>
            <a:spLocks/>
          </p:cNvSpPr>
          <p:nvPr/>
        </p:nvSpPr>
        <p:spPr bwMode="auto">
          <a:xfrm>
            <a:off x="2384425" y="1643063"/>
            <a:ext cx="590550" cy="401637"/>
          </a:xfrm>
          <a:custGeom>
            <a:avLst/>
            <a:gdLst>
              <a:gd name="T0" fmla="*/ 0 w 372"/>
              <a:gd name="T1" fmla="*/ 2147483647 h 253"/>
              <a:gd name="T2" fmla="*/ 2147483647 w 372"/>
              <a:gd name="T3" fmla="*/ 2147483647 h 253"/>
              <a:gd name="T4" fmla="*/ 2147483647 w 372"/>
              <a:gd name="T5" fmla="*/ 2147483647 h 253"/>
              <a:gd name="T6" fmla="*/ 2147483647 w 372"/>
              <a:gd name="T7" fmla="*/ 0 h 253"/>
              <a:gd name="T8" fmla="*/ 2147483647 w 372"/>
              <a:gd name="T9" fmla="*/ 2147483647 h 253"/>
              <a:gd name="T10" fmla="*/ 2147483647 w 372"/>
              <a:gd name="T11" fmla="*/ 2147483647 h 253"/>
              <a:gd name="T12" fmla="*/ 2147483647 w 372"/>
              <a:gd name="T13" fmla="*/ 2147483647 h 253"/>
              <a:gd name="T14" fmla="*/ 2147483647 w 372"/>
              <a:gd name="T15" fmla="*/ 2147483647 h 253"/>
              <a:gd name="T16" fmla="*/ 2147483647 w 372"/>
              <a:gd name="T17" fmla="*/ 2147483647 h 253"/>
              <a:gd name="T18" fmla="*/ 2147483647 w 372"/>
              <a:gd name="T19" fmla="*/ 2147483647 h 253"/>
              <a:gd name="T20" fmla="*/ 2147483647 w 372"/>
              <a:gd name="T21" fmla="*/ 2147483647 h 253"/>
              <a:gd name="T22" fmla="*/ 2147483647 w 372"/>
              <a:gd name="T23" fmla="*/ 2147483647 h 253"/>
              <a:gd name="T24" fmla="*/ 2147483647 w 372"/>
              <a:gd name="T25" fmla="*/ 2147483647 h 253"/>
              <a:gd name="T26" fmla="*/ 2147483647 w 372"/>
              <a:gd name="T27" fmla="*/ 2147483647 h 253"/>
              <a:gd name="T28" fmla="*/ 2147483647 w 372"/>
              <a:gd name="T29" fmla="*/ 2147483647 h 253"/>
              <a:gd name="T30" fmla="*/ 2147483647 w 372"/>
              <a:gd name="T31" fmla="*/ 2147483647 h 253"/>
              <a:gd name="T32" fmla="*/ 2147483647 w 372"/>
              <a:gd name="T33" fmla="*/ 2147483647 h 253"/>
              <a:gd name="T34" fmla="*/ 2147483647 w 372"/>
              <a:gd name="T35" fmla="*/ 2147483647 h 253"/>
              <a:gd name="T36" fmla="*/ 2147483647 w 372"/>
              <a:gd name="T37" fmla="*/ 2147483647 h 253"/>
              <a:gd name="T38" fmla="*/ 2147483647 w 372"/>
              <a:gd name="T39" fmla="*/ 2147483647 h 253"/>
              <a:gd name="T40" fmla="*/ 2147483647 w 372"/>
              <a:gd name="T41" fmla="*/ 2147483647 h 253"/>
              <a:gd name="T42" fmla="*/ 2147483647 w 372"/>
              <a:gd name="T43" fmla="*/ 2147483647 h 253"/>
              <a:gd name="T44" fmla="*/ 2147483647 w 372"/>
              <a:gd name="T45" fmla="*/ 2147483647 h 253"/>
              <a:gd name="T46" fmla="*/ 2147483647 w 372"/>
              <a:gd name="T47" fmla="*/ 2147483647 h 253"/>
              <a:gd name="T48" fmla="*/ 2147483647 w 372"/>
              <a:gd name="T49" fmla="*/ 2147483647 h 253"/>
              <a:gd name="T50" fmla="*/ 2147483647 w 372"/>
              <a:gd name="T51" fmla="*/ 2147483647 h 253"/>
              <a:gd name="T52" fmla="*/ 2147483647 w 372"/>
              <a:gd name="T53" fmla="*/ 2147483647 h 253"/>
              <a:gd name="T54" fmla="*/ 2147483647 w 372"/>
              <a:gd name="T55" fmla="*/ 2147483647 h 253"/>
              <a:gd name="T56" fmla="*/ 2147483647 w 372"/>
              <a:gd name="T57" fmla="*/ 2147483647 h 253"/>
              <a:gd name="T58" fmla="*/ 2147483647 w 372"/>
              <a:gd name="T59" fmla="*/ 2147483647 h 253"/>
              <a:gd name="T60" fmla="*/ 2147483647 w 372"/>
              <a:gd name="T61" fmla="*/ 2147483647 h 253"/>
              <a:gd name="T62" fmla="*/ 2147483647 w 372"/>
              <a:gd name="T63" fmla="*/ 2147483647 h 253"/>
              <a:gd name="T64" fmla="*/ 2147483647 w 372"/>
              <a:gd name="T65" fmla="*/ 2147483647 h 253"/>
              <a:gd name="T66" fmla="*/ 2147483647 w 372"/>
              <a:gd name="T67" fmla="*/ 2147483647 h 253"/>
              <a:gd name="T68" fmla="*/ 2147483647 w 372"/>
              <a:gd name="T69" fmla="*/ 2147483647 h 253"/>
              <a:gd name="T70" fmla="*/ 2147483647 w 372"/>
              <a:gd name="T71" fmla="*/ 2147483647 h 253"/>
              <a:gd name="T72" fmla="*/ 2147483647 w 372"/>
              <a:gd name="T73" fmla="*/ 2147483647 h 253"/>
              <a:gd name="T74" fmla="*/ 2147483647 w 372"/>
              <a:gd name="T75" fmla="*/ 2147483647 h 253"/>
              <a:gd name="T76" fmla="*/ 2147483647 w 372"/>
              <a:gd name="T77" fmla="*/ 2147483647 h 253"/>
              <a:gd name="T78" fmla="*/ 2147483647 w 372"/>
              <a:gd name="T79" fmla="*/ 2147483647 h 253"/>
              <a:gd name="T80" fmla="*/ 2147483647 w 372"/>
              <a:gd name="T81" fmla="*/ 2147483647 h 253"/>
              <a:gd name="T82" fmla="*/ 2147483647 w 372"/>
              <a:gd name="T83" fmla="*/ 2147483647 h 253"/>
              <a:gd name="T84" fmla="*/ 2147483647 w 372"/>
              <a:gd name="T85" fmla="*/ 2147483647 h 253"/>
              <a:gd name="T86" fmla="*/ 2147483647 w 372"/>
              <a:gd name="T87" fmla="*/ 2147483647 h 253"/>
              <a:gd name="T88" fmla="*/ 2147483647 w 372"/>
              <a:gd name="T89" fmla="*/ 2147483647 h 253"/>
              <a:gd name="T90" fmla="*/ 2147483647 w 372"/>
              <a:gd name="T91" fmla="*/ 2147483647 h 253"/>
              <a:gd name="T92" fmla="*/ 2147483647 w 372"/>
              <a:gd name="T93" fmla="*/ 2147483647 h 253"/>
              <a:gd name="T94" fmla="*/ 2147483647 w 372"/>
              <a:gd name="T95" fmla="*/ 2147483647 h 253"/>
              <a:gd name="T96" fmla="*/ 0 w 372"/>
              <a:gd name="T97" fmla="*/ 2147483647 h 2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2"/>
              <a:gd name="T148" fmla="*/ 0 h 253"/>
              <a:gd name="T149" fmla="*/ 372 w 372"/>
              <a:gd name="T150" fmla="*/ 253 h 2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2" h="253">
                <a:moveTo>
                  <a:pt x="0" y="52"/>
                </a:moveTo>
                <a:lnTo>
                  <a:pt x="8" y="33"/>
                </a:lnTo>
                <a:lnTo>
                  <a:pt x="8" y="19"/>
                </a:lnTo>
                <a:lnTo>
                  <a:pt x="22" y="0"/>
                </a:lnTo>
                <a:lnTo>
                  <a:pt x="89" y="12"/>
                </a:lnTo>
                <a:lnTo>
                  <a:pt x="206" y="35"/>
                </a:lnTo>
                <a:lnTo>
                  <a:pt x="251" y="54"/>
                </a:lnTo>
                <a:lnTo>
                  <a:pt x="312" y="69"/>
                </a:lnTo>
                <a:lnTo>
                  <a:pt x="341" y="102"/>
                </a:lnTo>
                <a:lnTo>
                  <a:pt x="371" y="119"/>
                </a:lnTo>
                <a:lnTo>
                  <a:pt x="359" y="131"/>
                </a:lnTo>
                <a:lnTo>
                  <a:pt x="359" y="147"/>
                </a:lnTo>
                <a:lnTo>
                  <a:pt x="347" y="150"/>
                </a:lnTo>
                <a:lnTo>
                  <a:pt x="337" y="164"/>
                </a:lnTo>
                <a:lnTo>
                  <a:pt x="347" y="178"/>
                </a:lnTo>
                <a:lnTo>
                  <a:pt x="346" y="188"/>
                </a:lnTo>
                <a:lnTo>
                  <a:pt x="334" y="202"/>
                </a:lnTo>
                <a:lnTo>
                  <a:pt x="336" y="216"/>
                </a:lnTo>
                <a:lnTo>
                  <a:pt x="356" y="230"/>
                </a:lnTo>
                <a:lnTo>
                  <a:pt x="358" y="243"/>
                </a:lnTo>
                <a:lnTo>
                  <a:pt x="352" y="250"/>
                </a:lnTo>
                <a:lnTo>
                  <a:pt x="332" y="252"/>
                </a:lnTo>
                <a:lnTo>
                  <a:pt x="317" y="245"/>
                </a:lnTo>
                <a:lnTo>
                  <a:pt x="302" y="228"/>
                </a:lnTo>
                <a:lnTo>
                  <a:pt x="295" y="228"/>
                </a:lnTo>
                <a:lnTo>
                  <a:pt x="287" y="221"/>
                </a:lnTo>
                <a:lnTo>
                  <a:pt x="278" y="200"/>
                </a:lnTo>
                <a:lnTo>
                  <a:pt x="268" y="193"/>
                </a:lnTo>
                <a:lnTo>
                  <a:pt x="246" y="183"/>
                </a:lnTo>
                <a:lnTo>
                  <a:pt x="228" y="176"/>
                </a:lnTo>
                <a:lnTo>
                  <a:pt x="201" y="157"/>
                </a:lnTo>
                <a:lnTo>
                  <a:pt x="189" y="143"/>
                </a:lnTo>
                <a:lnTo>
                  <a:pt x="191" y="133"/>
                </a:lnTo>
                <a:lnTo>
                  <a:pt x="202" y="124"/>
                </a:lnTo>
                <a:lnTo>
                  <a:pt x="192" y="112"/>
                </a:lnTo>
                <a:lnTo>
                  <a:pt x="182" y="119"/>
                </a:lnTo>
                <a:lnTo>
                  <a:pt x="165" y="102"/>
                </a:lnTo>
                <a:lnTo>
                  <a:pt x="162" y="110"/>
                </a:lnTo>
                <a:lnTo>
                  <a:pt x="147" y="110"/>
                </a:lnTo>
                <a:lnTo>
                  <a:pt x="143" y="104"/>
                </a:lnTo>
                <a:lnTo>
                  <a:pt x="143" y="91"/>
                </a:lnTo>
                <a:lnTo>
                  <a:pt x="137" y="85"/>
                </a:lnTo>
                <a:lnTo>
                  <a:pt x="126" y="86"/>
                </a:lnTo>
                <a:lnTo>
                  <a:pt x="113" y="67"/>
                </a:lnTo>
                <a:lnTo>
                  <a:pt x="103" y="66"/>
                </a:lnTo>
                <a:lnTo>
                  <a:pt x="88" y="59"/>
                </a:lnTo>
                <a:lnTo>
                  <a:pt x="56" y="60"/>
                </a:lnTo>
                <a:lnTo>
                  <a:pt x="24" y="59"/>
                </a:lnTo>
                <a:lnTo>
                  <a:pt x="0" y="52"/>
                </a:lnTo>
              </a:path>
            </a:pathLst>
          </a:custGeom>
          <a:solidFill>
            <a:srgbClr val="008000">
              <a:alpha val="12941"/>
            </a:srgbClr>
          </a:solid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49" name="Freeform 149"/>
          <p:cNvSpPr>
            <a:spLocks/>
          </p:cNvSpPr>
          <p:nvPr/>
        </p:nvSpPr>
        <p:spPr bwMode="auto">
          <a:xfrm>
            <a:off x="2373312" y="1631950"/>
            <a:ext cx="590550" cy="401638"/>
          </a:xfrm>
          <a:custGeom>
            <a:avLst/>
            <a:gdLst>
              <a:gd name="T0" fmla="*/ 0 w 372"/>
              <a:gd name="T1" fmla="*/ 2147483647 h 253"/>
              <a:gd name="T2" fmla="*/ 2147483647 w 372"/>
              <a:gd name="T3" fmla="*/ 2147483647 h 253"/>
              <a:gd name="T4" fmla="*/ 2147483647 w 372"/>
              <a:gd name="T5" fmla="*/ 2147483647 h 253"/>
              <a:gd name="T6" fmla="*/ 2147483647 w 372"/>
              <a:gd name="T7" fmla="*/ 0 h 253"/>
              <a:gd name="T8" fmla="*/ 2147483647 w 372"/>
              <a:gd name="T9" fmla="*/ 2147483647 h 253"/>
              <a:gd name="T10" fmla="*/ 2147483647 w 372"/>
              <a:gd name="T11" fmla="*/ 2147483647 h 253"/>
              <a:gd name="T12" fmla="*/ 2147483647 w 372"/>
              <a:gd name="T13" fmla="*/ 2147483647 h 253"/>
              <a:gd name="T14" fmla="*/ 2147483647 w 372"/>
              <a:gd name="T15" fmla="*/ 2147483647 h 253"/>
              <a:gd name="T16" fmla="*/ 2147483647 w 372"/>
              <a:gd name="T17" fmla="*/ 2147483647 h 253"/>
              <a:gd name="T18" fmla="*/ 2147483647 w 372"/>
              <a:gd name="T19" fmla="*/ 2147483647 h 253"/>
              <a:gd name="T20" fmla="*/ 2147483647 w 372"/>
              <a:gd name="T21" fmla="*/ 2147483647 h 253"/>
              <a:gd name="T22" fmla="*/ 2147483647 w 372"/>
              <a:gd name="T23" fmla="*/ 2147483647 h 253"/>
              <a:gd name="T24" fmla="*/ 2147483647 w 372"/>
              <a:gd name="T25" fmla="*/ 2147483647 h 253"/>
              <a:gd name="T26" fmla="*/ 2147483647 w 372"/>
              <a:gd name="T27" fmla="*/ 2147483647 h 253"/>
              <a:gd name="T28" fmla="*/ 2147483647 w 372"/>
              <a:gd name="T29" fmla="*/ 2147483647 h 253"/>
              <a:gd name="T30" fmla="*/ 2147483647 w 372"/>
              <a:gd name="T31" fmla="*/ 2147483647 h 253"/>
              <a:gd name="T32" fmla="*/ 2147483647 w 372"/>
              <a:gd name="T33" fmla="*/ 2147483647 h 253"/>
              <a:gd name="T34" fmla="*/ 2147483647 w 372"/>
              <a:gd name="T35" fmla="*/ 2147483647 h 253"/>
              <a:gd name="T36" fmla="*/ 2147483647 w 372"/>
              <a:gd name="T37" fmla="*/ 2147483647 h 253"/>
              <a:gd name="T38" fmla="*/ 2147483647 w 372"/>
              <a:gd name="T39" fmla="*/ 2147483647 h 253"/>
              <a:gd name="T40" fmla="*/ 2147483647 w 372"/>
              <a:gd name="T41" fmla="*/ 2147483647 h 253"/>
              <a:gd name="T42" fmla="*/ 2147483647 w 372"/>
              <a:gd name="T43" fmla="*/ 2147483647 h 253"/>
              <a:gd name="T44" fmla="*/ 2147483647 w 372"/>
              <a:gd name="T45" fmla="*/ 2147483647 h 253"/>
              <a:gd name="T46" fmla="*/ 2147483647 w 372"/>
              <a:gd name="T47" fmla="*/ 2147483647 h 253"/>
              <a:gd name="T48" fmla="*/ 2147483647 w 372"/>
              <a:gd name="T49" fmla="*/ 2147483647 h 253"/>
              <a:gd name="T50" fmla="*/ 2147483647 w 372"/>
              <a:gd name="T51" fmla="*/ 2147483647 h 253"/>
              <a:gd name="T52" fmla="*/ 2147483647 w 372"/>
              <a:gd name="T53" fmla="*/ 2147483647 h 253"/>
              <a:gd name="T54" fmla="*/ 2147483647 w 372"/>
              <a:gd name="T55" fmla="*/ 2147483647 h 253"/>
              <a:gd name="T56" fmla="*/ 2147483647 w 372"/>
              <a:gd name="T57" fmla="*/ 2147483647 h 253"/>
              <a:gd name="T58" fmla="*/ 2147483647 w 372"/>
              <a:gd name="T59" fmla="*/ 2147483647 h 253"/>
              <a:gd name="T60" fmla="*/ 2147483647 w 372"/>
              <a:gd name="T61" fmla="*/ 2147483647 h 253"/>
              <a:gd name="T62" fmla="*/ 2147483647 w 372"/>
              <a:gd name="T63" fmla="*/ 2147483647 h 253"/>
              <a:gd name="T64" fmla="*/ 2147483647 w 372"/>
              <a:gd name="T65" fmla="*/ 2147483647 h 253"/>
              <a:gd name="T66" fmla="*/ 2147483647 w 372"/>
              <a:gd name="T67" fmla="*/ 2147483647 h 253"/>
              <a:gd name="T68" fmla="*/ 2147483647 w 372"/>
              <a:gd name="T69" fmla="*/ 2147483647 h 253"/>
              <a:gd name="T70" fmla="*/ 2147483647 w 372"/>
              <a:gd name="T71" fmla="*/ 2147483647 h 253"/>
              <a:gd name="T72" fmla="*/ 2147483647 w 372"/>
              <a:gd name="T73" fmla="*/ 2147483647 h 253"/>
              <a:gd name="T74" fmla="*/ 2147483647 w 372"/>
              <a:gd name="T75" fmla="*/ 2147483647 h 253"/>
              <a:gd name="T76" fmla="*/ 2147483647 w 372"/>
              <a:gd name="T77" fmla="*/ 2147483647 h 253"/>
              <a:gd name="T78" fmla="*/ 2147483647 w 372"/>
              <a:gd name="T79" fmla="*/ 2147483647 h 253"/>
              <a:gd name="T80" fmla="*/ 2147483647 w 372"/>
              <a:gd name="T81" fmla="*/ 2147483647 h 253"/>
              <a:gd name="T82" fmla="*/ 2147483647 w 372"/>
              <a:gd name="T83" fmla="*/ 2147483647 h 253"/>
              <a:gd name="T84" fmla="*/ 2147483647 w 372"/>
              <a:gd name="T85" fmla="*/ 2147483647 h 253"/>
              <a:gd name="T86" fmla="*/ 2147483647 w 372"/>
              <a:gd name="T87" fmla="*/ 2147483647 h 253"/>
              <a:gd name="T88" fmla="*/ 2147483647 w 372"/>
              <a:gd name="T89" fmla="*/ 2147483647 h 253"/>
              <a:gd name="T90" fmla="*/ 2147483647 w 372"/>
              <a:gd name="T91" fmla="*/ 2147483647 h 253"/>
              <a:gd name="T92" fmla="*/ 2147483647 w 372"/>
              <a:gd name="T93" fmla="*/ 2147483647 h 253"/>
              <a:gd name="T94" fmla="*/ 2147483647 w 372"/>
              <a:gd name="T95" fmla="*/ 2147483647 h 253"/>
              <a:gd name="T96" fmla="*/ 0 w 372"/>
              <a:gd name="T97" fmla="*/ 2147483647 h 2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2"/>
              <a:gd name="T148" fmla="*/ 0 h 253"/>
              <a:gd name="T149" fmla="*/ 372 w 372"/>
              <a:gd name="T150" fmla="*/ 253 h 2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2" h="253">
                <a:moveTo>
                  <a:pt x="0" y="52"/>
                </a:moveTo>
                <a:lnTo>
                  <a:pt x="8" y="33"/>
                </a:lnTo>
                <a:lnTo>
                  <a:pt x="8" y="19"/>
                </a:lnTo>
                <a:lnTo>
                  <a:pt x="22" y="0"/>
                </a:lnTo>
                <a:lnTo>
                  <a:pt x="89" y="12"/>
                </a:lnTo>
                <a:lnTo>
                  <a:pt x="206" y="35"/>
                </a:lnTo>
                <a:lnTo>
                  <a:pt x="251" y="54"/>
                </a:lnTo>
                <a:lnTo>
                  <a:pt x="312" y="69"/>
                </a:lnTo>
                <a:lnTo>
                  <a:pt x="341" y="102"/>
                </a:lnTo>
                <a:lnTo>
                  <a:pt x="371" y="119"/>
                </a:lnTo>
                <a:lnTo>
                  <a:pt x="359" y="131"/>
                </a:lnTo>
                <a:lnTo>
                  <a:pt x="359" y="147"/>
                </a:lnTo>
                <a:lnTo>
                  <a:pt x="347" y="150"/>
                </a:lnTo>
                <a:lnTo>
                  <a:pt x="337" y="164"/>
                </a:lnTo>
                <a:lnTo>
                  <a:pt x="347" y="178"/>
                </a:lnTo>
                <a:lnTo>
                  <a:pt x="346" y="188"/>
                </a:lnTo>
                <a:lnTo>
                  <a:pt x="334" y="202"/>
                </a:lnTo>
                <a:lnTo>
                  <a:pt x="336" y="216"/>
                </a:lnTo>
                <a:lnTo>
                  <a:pt x="356" y="230"/>
                </a:lnTo>
                <a:lnTo>
                  <a:pt x="358" y="243"/>
                </a:lnTo>
                <a:lnTo>
                  <a:pt x="352" y="250"/>
                </a:lnTo>
                <a:lnTo>
                  <a:pt x="332" y="252"/>
                </a:lnTo>
                <a:lnTo>
                  <a:pt x="319" y="245"/>
                </a:lnTo>
                <a:lnTo>
                  <a:pt x="302" y="228"/>
                </a:lnTo>
                <a:lnTo>
                  <a:pt x="295" y="228"/>
                </a:lnTo>
                <a:lnTo>
                  <a:pt x="287" y="221"/>
                </a:lnTo>
                <a:lnTo>
                  <a:pt x="278" y="200"/>
                </a:lnTo>
                <a:lnTo>
                  <a:pt x="268" y="193"/>
                </a:lnTo>
                <a:lnTo>
                  <a:pt x="246" y="183"/>
                </a:lnTo>
                <a:lnTo>
                  <a:pt x="228" y="176"/>
                </a:lnTo>
                <a:lnTo>
                  <a:pt x="201" y="157"/>
                </a:lnTo>
                <a:lnTo>
                  <a:pt x="189" y="143"/>
                </a:lnTo>
                <a:lnTo>
                  <a:pt x="191" y="133"/>
                </a:lnTo>
                <a:lnTo>
                  <a:pt x="202" y="124"/>
                </a:lnTo>
                <a:lnTo>
                  <a:pt x="192" y="112"/>
                </a:lnTo>
                <a:lnTo>
                  <a:pt x="182" y="119"/>
                </a:lnTo>
                <a:lnTo>
                  <a:pt x="165" y="102"/>
                </a:lnTo>
                <a:lnTo>
                  <a:pt x="162" y="110"/>
                </a:lnTo>
                <a:lnTo>
                  <a:pt x="147" y="110"/>
                </a:lnTo>
                <a:lnTo>
                  <a:pt x="143" y="104"/>
                </a:lnTo>
                <a:lnTo>
                  <a:pt x="143" y="91"/>
                </a:lnTo>
                <a:lnTo>
                  <a:pt x="137" y="85"/>
                </a:lnTo>
                <a:lnTo>
                  <a:pt x="126" y="86"/>
                </a:lnTo>
                <a:lnTo>
                  <a:pt x="113" y="69"/>
                </a:lnTo>
                <a:lnTo>
                  <a:pt x="103" y="67"/>
                </a:lnTo>
                <a:lnTo>
                  <a:pt x="88" y="59"/>
                </a:lnTo>
                <a:lnTo>
                  <a:pt x="56" y="60"/>
                </a:lnTo>
                <a:lnTo>
                  <a:pt x="24" y="59"/>
                </a:lnTo>
                <a:lnTo>
                  <a:pt x="0" y="52"/>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50" name="Freeform 150"/>
          <p:cNvSpPr>
            <a:spLocks/>
          </p:cNvSpPr>
          <p:nvPr/>
        </p:nvSpPr>
        <p:spPr bwMode="auto">
          <a:xfrm>
            <a:off x="2257425" y="1782763"/>
            <a:ext cx="387350" cy="209550"/>
          </a:xfrm>
          <a:custGeom>
            <a:avLst/>
            <a:gdLst>
              <a:gd name="T0" fmla="*/ 2147483647 w 244"/>
              <a:gd name="T1" fmla="*/ 0 h 132"/>
              <a:gd name="T2" fmla="*/ 0 w 244"/>
              <a:gd name="T3" fmla="*/ 2147483647 h 132"/>
              <a:gd name="T4" fmla="*/ 0 w 244"/>
              <a:gd name="T5" fmla="*/ 2147483647 h 132"/>
              <a:gd name="T6" fmla="*/ 2147483647 w 244"/>
              <a:gd name="T7" fmla="*/ 2147483647 h 132"/>
              <a:gd name="T8" fmla="*/ 2147483647 w 244"/>
              <a:gd name="T9" fmla="*/ 2147483647 h 132"/>
              <a:gd name="T10" fmla="*/ 2147483647 w 244"/>
              <a:gd name="T11" fmla="*/ 2147483647 h 132"/>
              <a:gd name="T12" fmla="*/ 2147483647 w 244"/>
              <a:gd name="T13" fmla="*/ 2147483647 h 132"/>
              <a:gd name="T14" fmla="*/ 2147483647 w 244"/>
              <a:gd name="T15" fmla="*/ 2147483647 h 132"/>
              <a:gd name="T16" fmla="*/ 2147483647 w 244"/>
              <a:gd name="T17" fmla="*/ 2147483647 h 132"/>
              <a:gd name="T18" fmla="*/ 2147483647 w 244"/>
              <a:gd name="T19" fmla="*/ 2147483647 h 132"/>
              <a:gd name="T20" fmla="*/ 2147483647 w 244"/>
              <a:gd name="T21" fmla="*/ 2147483647 h 132"/>
              <a:gd name="T22" fmla="*/ 2147483647 w 244"/>
              <a:gd name="T23" fmla="*/ 2147483647 h 132"/>
              <a:gd name="T24" fmla="*/ 2147483647 w 244"/>
              <a:gd name="T25" fmla="*/ 2147483647 h 132"/>
              <a:gd name="T26" fmla="*/ 2147483647 w 244"/>
              <a:gd name="T27" fmla="*/ 2147483647 h 132"/>
              <a:gd name="T28" fmla="*/ 2147483647 w 244"/>
              <a:gd name="T29" fmla="*/ 2147483647 h 132"/>
              <a:gd name="T30" fmla="*/ 2147483647 w 244"/>
              <a:gd name="T31" fmla="*/ 2147483647 h 132"/>
              <a:gd name="T32" fmla="*/ 2147483647 w 244"/>
              <a:gd name="T33" fmla="*/ 2147483647 h 132"/>
              <a:gd name="T34" fmla="*/ 2147483647 w 244"/>
              <a:gd name="T35" fmla="*/ 2147483647 h 132"/>
              <a:gd name="T36" fmla="*/ 2147483647 w 244"/>
              <a:gd name="T37" fmla="*/ 2147483647 h 132"/>
              <a:gd name="T38" fmla="*/ 2147483647 w 244"/>
              <a:gd name="T39" fmla="*/ 2147483647 h 132"/>
              <a:gd name="T40" fmla="*/ 2147483647 w 244"/>
              <a:gd name="T41" fmla="*/ 2147483647 h 132"/>
              <a:gd name="T42" fmla="*/ 2147483647 w 244"/>
              <a:gd name="T43" fmla="*/ 2147483647 h 132"/>
              <a:gd name="T44" fmla="*/ 2147483647 w 244"/>
              <a:gd name="T45" fmla="*/ 2147483647 h 132"/>
              <a:gd name="T46" fmla="*/ 2147483647 w 244"/>
              <a:gd name="T47" fmla="*/ 2147483647 h 132"/>
              <a:gd name="T48" fmla="*/ 2147483647 w 244"/>
              <a:gd name="T49" fmla="*/ 2147483647 h 132"/>
              <a:gd name="T50" fmla="*/ 2147483647 w 244"/>
              <a:gd name="T51" fmla="*/ 2147483647 h 132"/>
              <a:gd name="T52" fmla="*/ 2147483647 w 244"/>
              <a:gd name="T53" fmla="*/ 2147483647 h 132"/>
              <a:gd name="T54" fmla="*/ 2147483647 w 244"/>
              <a:gd name="T55" fmla="*/ 2147483647 h 132"/>
              <a:gd name="T56" fmla="*/ 2147483647 w 244"/>
              <a:gd name="T57" fmla="*/ 2147483647 h 132"/>
              <a:gd name="T58" fmla="*/ 2147483647 w 244"/>
              <a:gd name="T59" fmla="*/ 2147483647 h 132"/>
              <a:gd name="T60" fmla="*/ 2147483647 w 244"/>
              <a:gd name="T61" fmla="*/ 2147483647 h 132"/>
              <a:gd name="T62" fmla="*/ 2147483647 w 244"/>
              <a:gd name="T63" fmla="*/ 2147483647 h 132"/>
              <a:gd name="T64" fmla="*/ 2147483647 w 244"/>
              <a:gd name="T65" fmla="*/ 2147483647 h 132"/>
              <a:gd name="T66" fmla="*/ 2147483647 w 244"/>
              <a:gd name="T67" fmla="*/ 2147483647 h 132"/>
              <a:gd name="T68" fmla="*/ 2147483647 w 244"/>
              <a:gd name="T69" fmla="*/ 2147483647 h 132"/>
              <a:gd name="T70" fmla="*/ 2147483647 w 244"/>
              <a:gd name="T71" fmla="*/ 2147483647 h 132"/>
              <a:gd name="T72" fmla="*/ 2147483647 w 244"/>
              <a:gd name="T73" fmla="*/ 2147483647 h 132"/>
              <a:gd name="T74" fmla="*/ 2147483647 w 244"/>
              <a:gd name="T75" fmla="*/ 2147483647 h 132"/>
              <a:gd name="T76" fmla="*/ 2147483647 w 244"/>
              <a:gd name="T77" fmla="*/ 2147483647 h 132"/>
              <a:gd name="T78" fmla="*/ 2147483647 w 244"/>
              <a:gd name="T79" fmla="*/ 2147483647 h 132"/>
              <a:gd name="T80" fmla="*/ 2147483647 w 244"/>
              <a:gd name="T81" fmla="*/ 2147483647 h 132"/>
              <a:gd name="T82" fmla="*/ 2147483647 w 244"/>
              <a:gd name="T83" fmla="*/ 2147483647 h 132"/>
              <a:gd name="T84" fmla="*/ 2147483647 w 244"/>
              <a:gd name="T85" fmla="*/ 2147483647 h 132"/>
              <a:gd name="T86" fmla="*/ 2147483647 w 244"/>
              <a:gd name="T87" fmla="*/ 2147483647 h 132"/>
              <a:gd name="T88" fmla="*/ 2147483647 w 244"/>
              <a:gd name="T89" fmla="*/ 2147483647 h 132"/>
              <a:gd name="T90" fmla="*/ 2147483647 w 244"/>
              <a:gd name="T91" fmla="*/ 2147483647 h 132"/>
              <a:gd name="T92" fmla="*/ 2147483647 w 244"/>
              <a:gd name="T93" fmla="*/ 2147483647 h 132"/>
              <a:gd name="T94" fmla="*/ 2147483647 w 244"/>
              <a:gd name="T95" fmla="*/ 2147483647 h 132"/>
              <a:gd name="T96" fmla="*/ 2147483647 w 244"/>
              <a:gd name="T97" fmla="*/ 2147483647 h 132"/>
              <a:gd name="T98" fmla="*/ 2147483647 w 244"/>
              <a:gd name="T99" fmla="*/ 2147483647 h 132"/>
              <a:gd name="T100" fmla="*/ 2147483647 w 244"/>
              <a:gd name="T101" fmla="*/ 2147483647 h 132"/>
              <a:gd name="T102" fmla="*/ 2147483647 w 244"/>
              <a:gd name="T103" fmla="*/ 2147483647 h 132"/>
              <a:gd name="T104" fmla="*/ 2147483647 w 244"/>
              <a:gd name="T105" fmla="*/ 2147483647 h 132"/>
              <a:gd name="T106" fmla="*/ 2147483647 w 244"/>
              <a:gd name="T107" fmla="*/ 2147483647 h 132"/>
              <a:gd name="T108" fmla="*/ 2147483647 w 244"/>
              <a:gd name="T109" fmla="*/ 2147483647 h 132"/>
              <a:gd name="T110" fmla="*/ 2147483647 w 244"/>
              <a:gd name="T111" fmla="*/ 2147483647 h 132"/>
              <a:gd name="T112" fmla="*/ 2147483647 w 244"/>
              <a:gd name="T113" fmla="*/ 2147483647 h 132"/>
              <a:gd name="T114" fmla="*/ 2147483647 w 244"/>
              <a:gd name="T115" fmla="*/ 2147483647 h 132"/>
              <a:gd name="T116" fmla="*/ 2147483647 w 244"/>
              <a:gd name="T117" fmla="*/ 2147483647 h 132"/>
              <a:gd name="T118" fmla="*/ 2147483647 w 244"/>
              <a:gd name="T119" fmla="*/ 0 h 132"/>
              <a:gd name="T120" fmla="*/ 2147483647 w 244"/>
              <a:gd name="T121" fmla="*/ 2147483647 h 132"/>
              <a:gd name="T122" fmla="*/ 2147483647 w 244"/>
              <a:gd name="T123" fmla="*/ 0 h 1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4"/>
              <a:gd name="T187" fmla="*/ 0 h 132"/>
              <a:gd name="T188" fmla="*/ 244 w 244"/>
              <a:gd name="T189" fmla="*/ 132 h 1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4" h="132">
                <a:moveTo>
                  <a:pt x="8" y="0"/>
                </a:moveTo>
                <a:lnTo>
                  <a:pt x="0" y="10"/>
                </a:lnTo>
                <a:lnTo>
                  <a:pt x="0" y="22"/>
                </a:lnTo>
                <a:lnTo>
                  <a:pt x="17" y="36"/>
                </a:lnTo>
                <a:lnTo>
                  <a:pt x="27" y="33"/>
                </a:lnTo>
                <a:lnTo>
                  <a:pt x="30" y="38"/>
                </a:lnTo>
                <a:lnTo>
                  <a:pt x="44" y="40"/>
                </a:lnTo>
                <a:lnTo>
                  <a:pt x="51" y="31"/>
                </a:lnTo>
                <a:lnTo>
                  <a:pt x="74" y="33"/>
                </a:lnTo>
                <a:lnTo>
                  <a:pt x="78" y="41"/>
                </a:lnTo>
                <a:lnTo>
                  <a:pt x="86" y="45"/>
                </a:lnTo>
                <a:lnTo>
                  <a:pt x="106" y="43"/>
                </a:lnTo>
                <a:lnTo>
                  <a:pt x="113" y="48"/>
                </a:lnTo>
                <a:lnTo>
                  <a:pt x="123" y="53"/>
                </a:lnTo>
                <a:lnTo>
                  <a:pt x="132" y="64"/>
                </a:lnTo>
                <a:lnTo>
                  <a:pt x="132" y="78"/>
                </a:lnTo>
                <a:lnTo>
                  <a:pt x="125" y="81"/>
                </a:lnTo>
                <a:lnTo>
                  <a:pt x="128" y="86"/>
                </a:lnTo>
                <a:lnTo>
                  <a:pt x="118" y="95"/>
                </a:lnTo>
                <a:lnTo>
                  <a:pt x="118" y="107"/>
                </a:lnTo>
                <a:lnTo>
                  <a:pt x="133" y="109"/>
                </a:lnTo>
                <a:lnTo>
                  <a:pt x="142" y="105"/>
                </a:lnTo>
                <a:lnTo>
                  <a:pt x="145" y="100"/>
                </a:lnTo>
                <a:lnTo>
                  <a:pt x="150" y="105"/>
                </a:lnTo>
                <a:lnTo>
                  <a:pt x="159" y="102"/>
                </a:lnTo>
                <a:lnTo>
                  <a:pt x="177" y="109"/>
                </a:lnTo>
                <a:lnTo>
                  <a:pt x="189" y="121"/>
                </a:lnTo>
                <a:lnTo>
                  <a:pt x="192" y="121"/>
                </a:lnTo>
                <a:lnTo>
                  <a:pt x="194" y="128"/>
                </a:lnTo>
                <a:lnTo>
                  <a:pt x="206" y="131"/>
                </a:lnTo>
                <a:lnTo>
                  <a:pt x="219" y="131"/>
                </a:lnTo>
                <a:lnTo>
                  <a:pt x="211" y="124"/>
                </a:lnTo>
                <a:lnTo>
                  <a:pt x="214" y="117"/>
                </a:lnTo>
                <a:lnTo>
                  <a:pt x="224" y="124"/>
                </a:lnTo>
                <a:lnTo>
                  <a:pt x="236" y="126"/>
                </a:lnTo>
                <a:lnTo>
                  <a:pt x="238" y="115"/>
                </a:lnTo>
                <a:lnTo>
                  <a:pt x="226" y="107"/>
                </a:lnTo>
                <a:lnTo>
                  <a:pt x="218" y="107"/>
                </a:lnTo>
                <a:lnTo>
                  <a:pt x="206" y="98"/>
                </a:lnTo>
                <a:lnTo>
                  <a:pt x="218" y="98"/>
                </a:lnTo>
                <a:lnTo>
                  <a:pt x="226" y="103"/>
                </a:lnTo>
                <a:lnTo>
                  <a:pt x="243" y="103"/>
                </a:lnTo>
                <a:lnTo>
                  <a:pt x="240" y="93"/>
                </a:lnTo>
                <a:lnTo>
                  <a:pt x="224" y="83"/>
                </a:lnTo>
                <a:lnTo>
                  <a:pt x="214" y="81"/>
                </a:lnTo>
                <a:lnTo>
                  <a:pt x="199" y="69"/>
                </a:lnTo>
                <a:lnTo>
                  <a:pt x="181" y="65"/>
                </a:lnTo>
                <a:lnTo>
                  <a:pt x="165" y="60"/>
                </a:lnTo>
                <a:lnTo>
                  <a:pt x="154" y="45"/>
                </a:lnTo>
                <a:lnTo>
                  <a:pt x="145" y="24"/>
                </a:lnTo>
                <a:lnTo>
                  <a:pt x="133" y="24"/>
                </a:lnTo>
                <a:lnTo>
                  <a:pt x="130" y="19"/>
                </a:lnTo>
                <a:lnTo>
                  <a:pt x="123" y="21"/>
                </a:lnTo>
                <a:lnTo>
                  <a:pt x="111" y="12"/>
                </a:lnTo>
                <a:lnTo>
                  <a:pt x="91" y="9"/>
                </a:lnTo>
                <a:lnTo>
                  <a:pt x="83" y="14"/>
                </a:lnTo>
                <a:lnTo>
                  <a:pt x="64" y="9"/>
                </a:lnTo>
                <a:lnTo>
                  <a:pt x="52" y="9"/>
                </a:lnTo>
                <a:lnTo>
                  <a:pt x="47" y="2"/>
                </a:lnTo>
                <a:lnTo>
                  <a:pt x="40" y="0"/>
                </a:lnTo>
                <a:lnTo>
                  <a:pt x="30" y="2"/>
                </a:lnTo>
                <a:lnTo>
                  <a:pt x="8" y="0"/>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51" name="Freeform 151"/>
          <p:cNvSpPr>
            <a:spLocks/>
          </p:cNvSpPr>
          <p:nvPr/>
        </p:nvSpPr>
        <p:spPr bwMode="auto">
          <a:xfrm>
            <a:off x="2247900" y="1771650"/>
            <a:ext cx="387350" cy="209550"/>
          </a:xfrm>
          <a:custGeom>
            <a:avLst/>
            <a:gdLst>
              <a:gd name="T0" fmla="*/ 2147483647 w 244"/>
              <a:gd name="T1" fmla="*/ 0 h 132"/>
              <a:gd name="T2" fmla="*/ 0 w 244"/>
              <a:gd name="T3" fmla="*/ 2147483647 h 132"/>
              <a:gd name="T4" fmla="*/ 0 w 244"/>
              <a:gd name="T5" fmla="*/ 2147483647 h 132"/>
              <a:gd name="T6" fmla="*/ 2147483647 w 244"/>
              <a:gd name="T7" fmla="*/ 2147483647 h 132"/>
              <a:gd name="T8" fmla="*/ 2147483647 w 244"/>
              <a:gd name="T9" fmla="*/ 2147483647 h 132"/>
              <a:gd name="T10" fmla="*/ 2147483647 w 244"/>
              <a:gd name="T11" fmla="*/ 2147483647 h 132"/>
              <a:gd name="T12" fmla="*/ 2147483647 w 244"/>
              <a:gd name="T13" fmla="*/ 2147483647 h 132"/>
              <a:gd name="T14" fmla="*/ 2147483647 w 244"/>
              <a:gd name="T15" fmla="*/ 2147483647 h 132"/>
              <a:gd name="T16" fmla="*/ 2147483647 w 244"/>
              <a:gd name="T17" fmla="*/ 2147483647 h 132"/>
              <a:gd name="T18" fmla="*/ 2147483647 w 244"/>
              <a:gd name="T19" fmla="*/ 2147483647 h 132"/>
              <a:gd name="T20" fmla="*/ 2147483647 w 244"/>
              <a:gd name="T21" fmla="*/ 2147483647 h 132"/>
              <a:gd name="T22" fmla="*/ 2147483647 w 244"/>
              <a:gd name="T23" fmla="*/ 2147483647 h 132"/>
              <a:gd name="T24" fmla="*/ 2147483647 w 244"/>
              <a:gd name="T25" fmla="*/ 2147483647 h 132"/>
              <a:gd name="T26" fmla="*/ 2147483647 w 244"/>
              <a:gd name="T27" fmla="*/ 2147483647 h 132"/>
              <a:gd name="T28" fmla="*/ 2147483647 w 244"/>
              <a:gd name="T29" fmla="*/ 2147483647 h 132"/>
              <a:gd name="T30" fmla="*/ 2147483647 w 244"/>
              <a:gd name="T31" fmla="*/ 2147483647 h 132"/>
              <a:gd name="T32" fmla="*/ 2147483647 w 244"/>
              <a:gd name="T33" fmla="*/ 2147483647 h 132"/>
              <a:gd name="T34" fmla="*/ 2147483647 w 244"/>
              <a:gd name="T35" fmla="*/ 2147483647 h 132"/>
              <a:gd name="T36" fmla="*/ 2147483647 w 244"/>
              <a:gd name="T37" fmla="*/ 2147483647 h 132"/>
              <a:gd name="T38" fmla="*/ 2147483647 w 244"/>
              <a:gd name="T39" fmla="*/ 2147483647 h 132"/>
              <a:gd name="T40" fmla="*/ 2147483647 w 244"/>
              <a:gd name="T41" fmla="*/ 2147483647 h 132"/>
              <a:gd name="T42" fmla="*/ 2147483647 w 244"/>
              <a:gd name="T43" fmla="*/ 2147483647 h 132"/>
              <a:gd name="T44" fmla="*/ 2147483647 w 244"/>
              <a:gd name="T45" fmla="*/ 2147483647 h 132"/>
              <a:gd name="T46" fmla="*/ 2147483647 w 244"/>
              <a:gd name="T47" fmla="*/ 2147483647 h 132"/>
              <a:gd name="T48" fmla="*/ 2147483647 w 244"/>
              <a:gd name="T49" fmla="*/ 2147483647 h 132"/>
              <a:gd name="T50" fmla="*/ 2147483647 w 244"/>
              <a:gd name="T51" fmla="*/ 2147483647 h 132"/>
              <a:gd name="T52" fmla="*/ 2147483647 w 244"/>
              <a:gd name="T53" fmla="*/ 2147483647 h 132"/>
              <a:gd name="T54" fmla="*/ 2147483647 w 244"/>
              <a:gd name="T55" fmla="*/ 2147483647 h 132"/>
              <a:gd name="T56" fmla="*/ 2147483647 w 244"/>
              <a:gd name="T57" fmla="*/ 2147483647 h 132"/>
              <a:gd name="T58" fmla="*/ 2147483647 w 244"/>
              <a:gd name="T59" fmla="*/ 2147483647 h 132"/>
              <a:gd name="T60" fmla="*/ 2147483647 w 244"/>
              <a:gd name="T61" fmla="*/ 2147483647 h 132"/>
              <a:gd name="T62" fmla="*/ 2147483647 w 244"/>
              <a:gd name="T63" fmla="*/ 2147483647 h 132"/>
              <a:gd name="T64" fmla="*/ 2147483647 w 244"/>
              <a:gd name="T65" fmla="*/ 2147483647 h 132"/>
              <a:gd name="T66" fmla="*/ 2147483647 w 244"/>
              <a:gd name="T67" fmla="*/ 2147483647 h 132"/>
              <a:gd name="T68" fmla="*/ 2147483647 w 244"/>
              <a:gd name="T69" fmla="*/ 2147483647 h 132"/>
              <a:gd name="T70" fmla="*/ 2147483647 w 244"/>
              <a:gd name="T71" fmla="*/ 2147483647 h 132"/>
              <a:gd name="T72" fmla="*/ 2147483647 w 244"/>
              <a:gd name="T73" fmla="*/ 2147483647 h 132"/>
              <a:gd name="T74" fmla="*/ 2147483647 w 244"/>
              <a:gd name="T75" fmla="*/ 2147483647 h 132"/>
              <a:gd name="T76" fmla="*/ 2147483647 w 244"/>
              <a:gd name="T77" fmla="*/ 2147483647 h 132"/>
              <a:gd name="T78" fmla="*/ 2147483647 w 244"/>
              <a:gd name="T79" fmla="*/ 2147483647 h 132"/>
              <a:gd name="T80" fmla="*/ 2147483647 w 244"/>
              <a:gd name="T81" fmla="*/ 2147483647 h 132"/>
              <a:gd name="T82" fmla="*/ 2147483647 w 244"/>
              <a:gd name="T83" fmla="*/ 2147483647 h 132"/>
              <a:gd name="T84" fmla="*/ 2147483647 w 244"/>
              <a:gd name="T85" fmla="*/ 2147483647 h 132"/>
              <a:gd name="T86" fmla="*/ 2147483647 w 244"/>
              <a:gd name="T87" fmla="*/ 2147483647 h 132"/>
              <a:gd name="T88" fmla="*/ 2147483647 w 244"/>
              <a:gd name="T89" fmla="*/ 2147483647 h 132"/>
              <a:gd name="T90" fmla="*/ 2147483647 w 244"/>
              <a:gd name="T91" fmla="*/ 2147483647 h 132"/>
              <a:gd name="T92" fmla="*/ 2147483647 w 244"/>
              <a:gd name="T93" fmla="*/ 2147483647 h 132"/>
              <a:gd name="T94" fmla="*/ 2147483647 w 244"/>
              <a:gd name="T95" fmla="*/ 2147483647 h 132"/>
              <a:gd name="T96" fmla="*/ 2147483647 w 244"/>
              <a:gd name="T97" fmla="*/ 2147483647 h 132"/>
              <a:gd name="T98" fmla="*/ 2147483647 w 244"/>
              <a:gd name="T99" fmla="*/ 2147483647 h 132"/>
              <a:gd name="T100" fmla="*/ 2147483647 w 244"/>
              <a:gd name="T101" fmla="*/ 2147483647 h 132"/>
              <a:gd name="T102" fmla="*/ 2147483647 w 244"/>
              <a:gd name="T103" fmla="*/ 2147483647 h 132"/>
              <a:gd name="T104" fmla="*/ 2147483647 w 244"/>
              <a:gd name="T105" fmla="*/ 2147483647 h 132"/>
              <a:gd name="T106" fmla="*/ 2147483647 w 244"/>
              <a:gd name="T107" fmla="*/ 2147483647 h 132"/>
              <a:gd name="T108" fmla="*/ 2147483647 w 244"/>
              <a:gd name="T109" fmla="*/ 2147483647 h 132"/>
              <a:gd name="T110" fmla="*/ 2147483647 w 244"/>
              <a:gd name="T111" fmla="*/ 2147483647 h 132"/>
              <a:gd name="T112" fmla="*/ 2147483647 w 244"/>
              <a:gd name="T113" fmla="*/ 2147483647 h 132"/>
              <a:gd name="T114" fmla="*/ 2147483647 w 244"/>
              <a:gd name="T115" fmla="*/ 2147483647 h 132"/>
              <a:gd name="T116" fmla="*/ 2147483647 w 244"/>
              <a:gd name="T117" fmla="*/ 2147483647 h 132"/>
              <a:gd name="T118" fmla="*/ 2147483647 w 244"/>
              <a:gd name="T119" fmla="*/ 0 h 132"/>
              <a:gd name="T120" fmla="*/ 2147483647 w 244"/>
              <a:gd name="T121" fmla="*/ 2147483647 h 132"/>
              <a:gd name="T122" fmla="*/ 2147483647 w 244"/>
              <a:gd name="T123" fmla="*/ 0 h 1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4"/>
              <a:gd name="T187" fmla="*/ 0 h 132"/>
              <a:gd name="T188" fmla="*/ 244 w 244"/>
              <a:gd name="T189" fmla="*/ 132 h 1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4" h="132">
                <a:moveTo>
                  <a:pt x="8" y="0"/>
                </a:moveTo>
                <a:lnTo>
                  <a:pt x="0" y="10"/>
                </a:lnTo>
                <a:lnTo>
                  <a:pt x="0" y="22"/>
                </a:lnTo>
                <a:lnTo>
                  <a:pt x="17" y="36"/>
                </a:lnTo>
                <a:lnTo>
                  <a:pt x="27" y="33"/>
                </a:lnTo>
                <a:lnTo>
                  <a:pt x="30" y="38"/>
                </a:lnTo>
                <a:lnTo>
                  <a:pt x="44" y="40"/>
                </a:lnTo>
                <a:lnTo>
                  <a:pt x="51" y="31"/>
                </a:lnTo>
                <a:lnTo>
                  <a:pt x="74" y="33"/>
                </a:lnTo>
                <a:lnTo>
                  <a:pt x="78" y="41"/>
                </a:lnTo>
                <a:lnTo>
                  <a:pt x="86" y="45"/>
                </a:lnTo>
                <a:lnTo>
                  <a:pt x="106" y="43"/>
                </a:lnTo>
                <a:lnTo>
                  <a:pt x="113" y="48"/>
                </a:lnTo>
                <a:lnTo>
                  <a:pt x="123" y="53"/>
                </a:lnTo>
                <a:lnTo>
                  <a:pt x="132" y="64"/>
                </a:lnTo>
                <a:lnTo>
                  <a:pt x="132" y="78"/>
                </a:lnTo>
                <a:lnTo>
                  <a:pt x="125" y="81"/>
                </a:lnTo>
                <a:lnTo>
                  <a:pt x="128" y="86"/>
                </a:lnTo>
                <a:lnTo>
                  <a:pt x="118" y="95"/>
                </a:lnTo>
                <a:lnTo>
                  <a:pt x="118" y="107"/>
                </a:lnTo>
                <a:lnTo>
                  <a:pt x="133" y="109"/>
                </a:lnTo>
                <a:lnTo>
                  <a:pt x="142" y="105"/>
                </a:lnTo>
                <a:lnTo>
                  <a:pt x="145" y="100"/>
                </a:lnTo>
                <a:lnTo>
                  <a:pt x="150" y="105"/>
                </a:lnTo>
                <a:lnTo>
                  <a:pt x="159" y="102"/>
                </a:lnTo>
                <a:lnTo>
                  <a:pt x="177" y="109"/>
                </a:lnTo>
                <a:lnTo>
                  <a:pt x="189" y="121"/>
                </a:lnTo>
                <a:lnTo>
                  <a:pt x="192" y="121"/>
                </a:lnTo>
                <a:lnTo>
                  <a:pt x="194" y="128"/>
                </a:lnTo>
                <a:lnTo>
                  <a:pt x="206" y="131"/>
                </a:lnTo>
                <a:lnTo>
                  <a:pt x="219" y="131"/>
                </a:lnTo>
                <a:lnTo>
                  <a:pt x="211" y="124"/>
                </a:lnTo>
                <a:lnTo>
                  <a:pt x="214" y="117"/>
                </a:lnTo>
                <a:lnTo>
                  <a:pt x="224" y="124"/>
                </a:lnTo>
                <a:lnTo>
                  <a:pt x="236" y="126"/>
                </a:lnTo>
                <a:lnTo>
                  <a:pt x="238" y="115"/>
                </a:lnTo>
                <a:lnTo>
                  <a:pt x="226" y="107"/>
                </a:lnTo>
                <a:lnTo>
                  <a:pt x="218" y="107"/>
                </a:lnTo>
                <a:lnTo>
                  <a:pt x="206" y="98"/>
                </a:lnTo>
                <a:lnTo>
                  <a:pt x="218" y="98"/>
                </a:lnTo>
                <a:lnTo>
                  <a:pt x="226" y="103"/>
                </a:lnTo>
                <a:lnTo>
                  <a:pt x="243" y="103"/>
                </a:lnTo>
                <a:lnTo>
                  <a:pt x="240" y="93"/>
                </a:lnTo>
                <a:lnTo>
                  <a:pt x="224" y="83"/>
                </a:lnTo>
                <a:lnTo>
                  <a:pt x="214" y="81"/>
                </a:lnTo>
                <a:lnTo>
                  <a:pt x="199" y="69"/>
                </a:lnTo>
                <a:lnTo>
                  <a:pt x="181" y="65"/>
                </a:lnTo>
                <a:lnTo>
                  <a:pt x="165" y="60"/>
                </a:lnTo>
                <a:lnTo>
                  <a:pt x="154" y="45"/>
                </a:lnTo>
                <a:lnTo>
                  <a:pt x="145" y="24"/>
                </a:lnTo>
                <a:lnTo>
                  <a:pt x="133" y="24"/>
                </a:lnTo>
                <a:lnTo>
                  <a:pt x="130" y="19"/>
                </a:lnTo>
                <a:lnTo>
                  <a:pt x="123" y="21"/>
                </a:lnTo>
                <a:lnTo>
                  <a:pt x="111" y="12"/>
                </a:lnTo>
                <a:lnTo>
                  <a:pt x="91" y="9"/>
                </a:lnTo>
                <a:lnTo>
                  <a:pt x="83" y="14"/>
                </a:lnTo>
                <a:lnTo>
                  <a:pt x="64" y="9"/>
                </a:lnTo>
                <a:lnTo>
                  <a:pt x="52" y="9"/>
                </a:lnTo>
                <a:lnTo>
                  <a:pt x="47" y="2"/>
                </a:lnTo>
                <a:lnTo>
                  <a:pt x="40" y="0"/>
                </a:lnTo>
                <a:lnTo>
                  <a:pt x="30" y="2"/>
                </a:lnTo>
                <a:lnTo>
                  <a:pt x="8" y="0"/>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52" name="Freeform 152"/>
          <p:cNvSpPr>
            <a:spLocks/>
          </p:cNvSpPr>
          <p:nvPr/>
        </p:nvSpPr>
        <p:spPr bwMode="auto">
          <a:xfrm>
            <a:off x="2478087" y="2933700"/>
            <a:ext cx="271463" cy="95250"/>
          </a:xfrm>
          <a:custGeom>
            <a:avLst/>
            <a:gdLst>
              <a:gd name="T0" fmla="*/ 0 w 171"/>
              <a:gd name="T1" fmla="*/ 2147483647 h 60"/>
              <a:gd name="T2" fmla="*/ 2147483647 w 171"/>
              <a:gd name="T3" fmla="*/ 2147483647 h 60"/>
              <a:gd name="T4" fmla="*/ 2147483647 w 171"/>
              <a:gd name="T5" fmla="*/ 2147483647 h 60"/>
              <a:gd name="T6" fmla="*/ 2147483647 w 171"/>
              <a:gd name="T7" fmla="*/ 2147483647 h 60"/>
              <a:gd name="T8" fmla="*/ 2147483647 w 171"/>
              <a:gd name="T9" fmla="*/ 2147483647 h 60"/>
              <a:gd name="T10" fmla="*/ 2147483647 w 171"/>
              <a:gd name="T11" fmla="*/ 2147483647 h 60"/>
              <a:gd name="T12" fmla="*/ 2147483647 w 171"/>
              <a:gd name="T13" fmla="*/ 0 h 60"/>
              <a:gd name="T14" fmla="*/ 2147483647 w 171"/>
              <a:gd name="T15" fmla="*/ 2147483647 h 60"/>
              <a:gd name="T16" fmla="*/ 2147483647 w 171"/>
              <a:gd name="T17" fmla="*/ 2147483647 h 60"/>
              <a:gd name="T18" fmla="*/ 2147483647 w 171"/>
              <a:gd name="T19" fmla="*/ 2147483647 h 60"/>
              <a:gd name="T20" fmla="*/ 2147483647 w 171"/>
              <a:gd name="T21" fmla="*/ 2147483647 h 60"/>
              <a:gd name="T22" fmla="*/ 2147483647 w 171"/>
              <a:gd name="T23" fmla="*/ 2147483647 h 60"/>
              <a:gd name="T24" fmla="*/ 2147483647 w 171"/>
              <a:gd name="T25" fmla="*/ 2147483647 h 60"/>
              <a:gd name="T26" fmla="*/ 2147483647 w 171"/>
              <a:gd name="T27" fmla="*/ 2147483647 h 60"/>
              <a:gd name="T28" fmla="*/ 2147483647 w 171"/>
              <a:gd name="T29" fmla="*/ 2147483647 h 60"/>
              <a:gd name="T30" fmla="*/ 2147483647 w 171"/>
              <a:gd name="T31" fmla="*/ 2147483647 h 60"/>
              <a:gd name="T32" fmla="*/ 2147483647 w 171"/>
              <a:gd name="T33" fmla="*/ 2147483647 h 60"/>
              <a:gd name="T34" fmla="*/ 2147483647 w 171"/>
              <a:gd name="T35" fmla="*/ 2147483647 h 60"/>
              <a:gd name="T36" fmla="*/ 2147483647 w 171"/>
              <a:gd name="T37" fmla="*/ 2147483647 h 60"/>
              <a:gd name="T38" fmla="*/ 2147483647 w 171"/>
              <a:gd name="T39" fmla="*/ 2147483647 h 60"/>
              <a:gd name="T40" fmla="*/ 2147483647 w 171"/>
              <a:gd name="T41" fmla="*/ 2147483647 h 60"/>
              <a:gd name="T42" fmla="*/ 2147483647 w 171"/>
              <a:gd name="T43" fmla="*/ 2147483647 h 60"/>
              <a:gd name="T44" fmla="*/ 2147483647 w 171"/>
              <a:gd name="T45" fmla="*/ 2147483647 h 60"/>
              <a:gd name="T46" fmla="*/ 2147483647 w 171"/>
              <a:gd name="T47" fmla="*/ 2147483647 h 60"/>
              <a:gd name="T48" fmla="*/ 2147483647 w 171"/>
              <a:gd name="T49" fmla="*/ 2147483647 h 60"/>
              <a:gd name="T50" fmla="*/ 2147483647 w 171"/>
              <a:gd name="T51" fmla="*/ 2147483647 h 60"/>
              <a:gd name="T52" fmla="*/ 2147483647 w 171"/>
              <a:gd name="T53" fmla="*/ 2147483647 h 60"/>
              <a:gd name="T54" fmla="*/ 2147483647 w 171"/>
              <a:gd name="T55" fmla="*/ 2147483647 h 60"/>
              <a:gd name="T56" fmla="*/ 2147483647 w 171"/>
              <a:gd name="T57" fmla="*/ 2147483647 h 60"/>
              <a:gd name="T58" fmla="*/ 2147483647 w 171"/>
              <a:gd name="T59" fmla="*/ 2147483647 h 60"/>
              <a:gd name="T60" fmla="*/ 2147483647 w 171"/>
              <a:gd name="T61" fmla="*/ 2147483647 h 60"/>
              <a:gd name="T62" fmla="*/ 2147483647 w 171"/>
              <a:gd name="T63" fmla="*/ 2147483647 h 60"/>
              <a:gd name="T64" fmla="*/ 2147483647 w 171"/>
              <a:gd name="T65" fmla="*/ 2147483647 h 60"/>
              <a:gd name="T66" fmla="*/ 2147483647 w 171"/>
              <a:gd name="T67" fmla="*/ 2147483647 h 60"/>
              <a:gd name="T68" fmla="*/ 2147483647 w 171"/>
              <a:gd name="T69" fmla="*/ 2147483647 h 60"/>
              <a:gd name="T70" fmla="*/ 2147483647 w 171"/>
              <a:gd name="T71" fmla="*/ 2147483647 h 60"/>
              <a:gd name="T72" fmla="*/ 2147483647 w 171"/>
              <a:gd name="T73" fmla="*/ 2147483647 h 60"/>
              <a:gd name="T74" fmla="*/ 2147483647 w 171"/>
              <a:gd name="T75" fmla="*/ 2147483647 h 60"/>
              <a:gd name="T76" fmla="*/ 2147483647 w 171"/>
              <a:gd name="T77" fmla="*/ 2147483647 h 60"/>
              <a:gd name="T78" fmla="*/ 2147483647 w 171"/>
              <a:gd name="T79" fmla="*/ 2147483647 h 60"/>
              <a:gd name="T80" fmla="*/ 0 w 171"/>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60"/>
              <a:gd name="T125" fmla="*/ 171 w 171"/>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60">
                <a:moveTo>
                  <a:pt x="0" y="29"/>
                </a:moveTo>
                <a:lnTo>
                  <a:pt x="15" y="12"/>
                </a:lnTo>
                <a:lnTo>
                  <a:pt x="22" y="12"/>
                </a:lnTo>
                <a:lnTo>
                  <a:pt x="34" y="3"/>
                </a:lnTo>
                <a:lnTo>
                  <a:pt x="47" y="3"/>
                </a:lnTo>
                <a:lnTo>
                  <a:pt x="50" y="2"/>
                </a:lnTo>
                <a:lnTo>
                  <a:pt x="56" y="0"/>
                </a:lnTo>
                <a:lnTo>
                  <a:pt x="72" y="10"/>
                </a:lnTo>
                <a:lnTo>
                  <a:pt x="77" y="17"/>
                </a:lnTo>
                <a:lnTo>
                  <a:pt x="81" y="14"/>
                </a:lnTo>
                <a:lnTo>
                  <a:pt x="94" y="21"/>
                </a:lnTo>
                <a:lnTo>
                  <a:pt x="103" y="21"/>
                </a:lnTo>
                <a:lnTo>
                  <a:pt x="109" y="26"/>
                </a:lnTo>
                <a:lnTo>
                  <a:pt x="121" y="29"/>
                </a:lnTo>
                <a:lnTo>
                  <a:pt x="121" y="38"/>
                </a:lnTo>
                <a:lnTo>
                  <a:pt x="143" y="38"/>
                </a:lnTo>
                <a:lnTo>
                  <a:pt x="148" y="47"/>
                </a:lnTo>
                <a:lnTo>
                  <a:pt x="162" y="47"/>
                </a:lnTo>
                <a:lnTo>
                  <a:pt x="170" y="57"/>
                </a:lnTo>
                <a:lnTo>
                  <a:pt x="165" y="59"/>
                </a:lnTo>
                <a:lnTo>
                  <a:pt x="162" y="56"/>
                </a:lnTo>
                <a:lnTo>
                  <a:pt x="160" y="54"/>
                </a:lnTo>
                <a:lnTo>
                  <a:pt x="148" y="56"/>
                </a:lnTo>
                <a:lnTo>
                  <a:pt x="145" y="57"/>
                </a:lnTo>
                <a:lnTo>
                  <a:pt x="135" y="59"/>
                </a:lnTo>
                <a:lnTo>
                  <a:pt x="120" y="59"/>
                </a:lnTo>
                <a:lnTo>
                  <a:pt x="109" y="59"/>
                </a:lnTo>
                <a:lnTo>
                  <a:pt x="109" y="54"/>
                </a:lnTo>
                <a:lnTo>
                  <a:pt x="94" y="40"/>
                </a:lnTo>
                <a:lnTo>
                  <a:pt x="94" y="31"/>
                </a:lnTo>
                <a:lnTo>
                  <a:pt x="77" y="31"/>
                </a:lnTo>
                <a:lnTo>
                  <a:pt x="71" y="26"/>
                </a:lnTo>
                <a:lnTo>
                  <a:pt x="66" y="31"/>
                </a:lnTo>
                <a:lnTo>
                  <a:pt x="61" y="24"/>
                </a:lnTo>
                <a:lnTo>
                  <a:pt x="56" y="24"/>
                </a:lnTo>
                <a:lnTo>
                  <a:pt x="56" y="16"/>
                </a:lnTo>
                <a:lnTo>
                  <a:pt x="50" y="12"/>
                </a:lnTo>
                <a:lnTo>
                  <a:pt x="35" y="14"/>
                </a:lnTo>
                <a:lnTo>
                  <a:pt x="25" y="24"/>
                </a:lnTo>
                <a:lnTo>
                  <a:pt x="13" y="26"/>
                </a:lnTo>
                <a:lnTo>
                  <a:pt x="0" y="29"/>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53" name="Freeform 153"/>
          <p:cNvSpPr>
            <a:spLocks/>
          </p:cNvSpPr>
          <p:nvPr/>
        </p:nvSpPr>
        <p:spPr bwMode="auto">
          <a:xfrm>
            <a:off x="2466975" y="2922588"/>
            <a:ext cx="273050" cy="95250"/>
          </a:xfrm>
          <a:custGeom>
            <a:avLst/>
            <a:gdLst>
              <a:gd name="T0" fmla="*/ 0 w 172"/>
              <a:gd name="T1" fmla="*/ 2147483647 h 60"/>
              <a:gd name="T2" fmla="*/ 2147483647 w 172"/>
              <a:gd name="T3" fmla="*/ 2147483647 h 60"/>
              <a:gd name="T4" fmla="*/ 2147483647 w 172"/>
              <a:gd name="T5" fmla="*/ 2147483647 h 60"/>
              <a:gd name="T6" fmla="*/ 2147483647 w 172"/>
              <a:gd name="T7" fmla="*/ 2147483647 h 60"/>
              <a:gd name="T8" fmla="*/ 2147483647 w 172"/>
              <a:gd name="T9" fmla="*/ 2147483647 h 60"/>
              <a:gd name="T10" fmla="*/ 2147483647 w 172"/>
              <a:gd name="T11" fmla="*/ 2147483647 h 60"/>
              <a:gd name="T12" fmla="*/ 2147483647 w 172"/>
              <a:gd name="T13" fmla="*/ 0 h 60"/>
              <a:gd name="T14" fmla="*/ 2147483647 w 172"/>
              <a:gd name="T15" fmla="*/ 2147483647 h 60"/>
              <a:gd name="T16" fmla="*/ 2147483647 w 172"/>
              <a:gd name="T17" fmla="*/ 2147483647 h 60"/>
              <a:gd name="T18" fmla="*/ 2147483647 w 172"/>
              <a:gd name="T19" fmla="*/ 2147483647 h 60"/>
              <a:gd name="T20" fmla="*/ 2147483647 w 172"/>
              <a:gd name="T21" fmla="*/ 2147483647 h 60"/>
              <a:gd name="T22" fmla="*/ 2147483647 w 172"/>
              <a:gd name="T23" fmla="*/ 2147483647 h 60"/>
              <a:gd name="T24" fmla="*/ 2147483647 w 172"/>
              <a:gd name="T25" fmla="*/ 2147483647 h 60"/>
              <a:gd name="T26" fmla="*/ 2147483647 w 172"/>
              <a:gd name="T27" fmla="*/ 2147483647 h 60"/>
              <a:gd name="T28" fmla="*/ 2147483647 w 172"/>
              <a:gd name="T29" fmla="*/ 2147483647 h 60"/>
              <a:gd name="T30" fmla="*/ 2147483647 w 172"/>
              <a:gd name="T31" fmla="*/ 2147483647 h 60"/>
              <a:gd name="T32" fmla="*/ 2147483647 w 172"/>
              <a:gd name="T33" fmla="*/ 2147483647 h 60"/>
              <a:gd name="T34" fmla="*/ 2147483647 w 172"/>
              <a:gd name="T35" fmla="*/ 2147483647 h 60"/>
              <a:gd name="T36" fmla="*/ 2147483647 w 172"/>
              <a:gd name="T37" fmla="*/ 2147483647 h 60"/>
              <a:gd name="T38" fmla="*/ 2147483647 w 172"/>
              <a:gd name="T39" fmla="*/ 2147483647 h 60"/>
              <a:gd name="T40" fmla="*/ 2147483647 w 172"/>
              <a:gd name="T41" fmla="*/ 2147483647 h 60"/>
              <a:gd name="T42" fmla="*/ 2147483647 w 172"/>
              <a:gd name="T43" fmla="*/ 2147483647 h 60"/>
              <a:gd name="T44" fmla="*/ 2147483647 w 172"/>
              <a:gd name="T45" fmla="*/ 2147483647 h 60"/>
              <a:gd name="T46" fmla="*/ 2147483647 w 172"/>
              <a:gd name="T47" fmla="*/ 2147483647 h 60"/>
              <a:gd name="T48" fmla="*/ 2147483647 w 172"/>
              <a:gd name="T49" fmla="*/ 2147483647 h 60"/>
              <a:gd name="T50" fmla="*/ 2147483647 w 172"/>
              <a:gd name="T51" fmla="*/ 2147483647 h 60"/>
              <a:gd name="T52" fmla="*/ 2147483647 w 172"/>
              <a:gd name="T53" fmla="*/ 2147483647 h 60"/>
              <a:gd name="T54" fmla="*/ 2147483647 w 172"/>
              <a:gd name="T55" fmla="*/ 2147483647 h 60"/>
              <a:gd name="T56" fmla="*/ 2147483647 w 172"/>
              <a:gd name="T57" fmla="*/ 2147483647 h 60"/>
              <a:gd name="T58" fmla="*/ 2147483647 w 172"/>
              <a:gd name="T59" fmla="*/ 2147483647 h 60"/>
              <a:gd name="T60" fmla="*/ 2147483647 w 172"/>
              <a:gd name="T61" fmla="*/ 2147483647 h 60"/>
              <a:gd name="T62" fmla="*/ 2147483647 w 172"/>
              <a:gd name="T63" fmla="*/ 2147483647 h 60"/>
              <a:gd name="T64" fmla="*/ 2147483647 w 172"/>
              <a:gd name="T65" fmla="*/ 2147483647 h 60"/>
              <a:gd name="T66" fmla="*/ 2147483647 w 172"/>
              <a:gd name="T67" fmla="*/ 2147483647 h 60"/>
              <a:gd name="T68" fmla="*/ 2147483647 w 172"/>
              <a:gd name="T69" fmla="*/ 2147483647 h 60"/>
              <a:gd name="T70" fmla="*/ 2147483647 w 172"/>
              <a:gd name="T71" fmla="*/ 2147483647 h 60"/>
              <a:gd name="T72" fmla="*/ 2147483647 w 172"/>
              <a:gd name="T73" fmla="*/ 2147483647 h 60"/>
              <a:gd name="T74" fmla="*/ 2147483647 w 172"/>
              <a:gd name="T75" fmla="*/ 2147483647 h 60"/>
              <a:gd name="T76" fmla="*/ 2147483647 w 172"/>
              <a:gd name="T77" fmla="*/ 2147483647 h 60"/>
              <a:gd name="T78" fmla="*/ 2147483647 w 172"/>
              <a:gd name="T79" fmla="*/ 2147483647 h 60"/>
              <a:gd name="T80" fmla="*/ 0 w 172"/>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2"/>
              <a:gd name="T124" fmla="*/ 0 h 60"/>
              <a:gd name="T125" fmla="*/ 172 w 172"/>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2" h="60">
                <a:moveTo>
                  <a:pt x="0" y="29"/>
                </a:moveTo>
                <a:lnTo>
                  <a:pt x="15" y="12"/>
                </a:lnTo>
                <a:lnTo>
                  <a:pt x="22" y="12"/>
                </a:lnTo>
                <a:lnTo>
                  <a:pt x="34" y="3"/>
                </a:lnTo>
                <a:lnTo>
                  <a:pt x="47" y="3"/>
                </a:lnTo>
                <a:lnTo>
                  <a:pt x="51" y="2"/>
                </a:lnTo>
                <a:lnTo>
                  <a:pt x="56" y="0"/>
                </a:lnTo>
                <a:lnTo>
                  <a:pt x="73" y="10"/>
                </a:lnTo>
                <a:lnTo>
                  <a:pt x="78" y="17"/>
                </a:lnTo>
                <a:lnTo>
                  <a:pt x="81" y="14"/>
                </a:lnTo>
                <a:lnTo>
                  <a:pt x="95" y="21"/>
                </a:lnTo>
                <a:lnTo>
                  <a:pt x="103" y="21"/>
                </a:lnTo>
                <a:lnTo>
                  <a:pt x="110" y="26"/>
                </a:lnTo>
                <a:lnTo>
                  <a:pt x="122" y="29"/>
                </a:lnTo>
                <a:lnTo>
                  <a:pt x="122" y="38"/>
                </a:lnTo>
                <a:lnTo>
                  <a:pt x="144" y="38"/>
                </a:lnTo>
                <a:lnTo>
                  <a:pt x="149" y="47"/>
                </a:lnTo>
                <a:lnTo>
                  <a:pt x="163" y="47"/>
                </a:lnTo>
                <a:lnTo>
                  <a:pt x="171" y="57"/>
                </a:lnTo>
                <a:lnTo>
                  <a:pt x="166" y="59"/>
                </a:lnTo>
                <a:lnTo>
                  <a:pt x="163" y="56"/>
                </a:lnTo>
                <a:lnTo>
                  <a:pt x="161" y="54"/>
                </a:lnTo>
                <a:lnTo>
                  <a:pt x="149" y="56"/>
                </a:lnTo>
                <a:lnTo>
                  <a:pt x="146" y="57"/>
                </a:lnTo>
                <a:lnTo>
                  <a:pt x="135" y="59"/>
                </a:lnTo>
                <a:lnTo>
                  <a:pt x="120" y="59"/>
                </a:lnTo>
                <a:lnTo>
                  <a:pt x="110" y="59"/>
                </a:lnTo>
                <a:lnTo>
                  <a:pt x="110" y="54"/>
                </a:lnTo>
                <a:lnTo>
                  <a:pt x="95" y="40"/>
                </a:lnTo>
                <a:lnTo>
                  <a:pt x="95" y="31"/>
                </a:lnTo>
                <a:lnTo>
                  <a:pt x="78" y="31"/>
                </a:lnTo>
                <a:lnTo>
                  <a:pt x="71" y="26"/>
                </a:lnTo>
                <a:lnTo>
                  <a:pt x="66" y="31"/>
                </a:lnTo>
                <a:lnTo>
                  <a:pt x="61" y="24"/>
                </a:lnTo>
                <a:lnTo>
                  <a:pt x="56" y="24"/>
                </a:lnTo>
                <a:lnTo>
                  <a:pt x="56" y="16"/>
                </a:lnTo>
                <a:lnTo>
                  <a:pt x="51" y="12"/>
                </a:lnTo>
                <a:lnTo>
                  <a:pt x="36" y="14"/>
                </a:lnTo>
                <a:lnTo>
                  <a:pt x="25" y="24"/>
                </a:lnTo>
                <a:lnTo>
                  <a:pt x="14" y="26"/>
                </a:lnTo>
                <a:lnTo>
                  <a:pt x="0" y="29"/>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54" name="Freeform 154"/>
          <p:cNvSpPr>
            <a:spLocks/>
          </p:cNvSpPr>
          <p:nvPr/>
        </p:nvSpPr>
        <p:spPr bwMode="auto">
          <a:xfrm>
            <a:off x="2716212" y="3001963"/>
            <a:ext cx="169863" cy="80962"/>
          </a:xfrm>
          <a:custGeom>
            <a:avLst/>
            <a:gdLst>
              <a:gd name="T0" fmla="*/ 0 w 107"/>
              <a:gd name="T1" fmla="*/ 2147483647 h 51"/>
              <a:gd name="T2" fmla="*/ 2147483647 w 107"/>
              <a:gd name="T3" fmla="*/ 2147483647 h 51"/>
              <a:gd name="T4" fmla="*/ 2147483647 w 107"/>
              <a:gd name="T5" fmla="*/ 2147483647 h 51"/>
              <a:gd name="T6" fmla="*/ 2147483647 w 107"/>
              <a:gd name="T7" fmla="*/ 2147483647 h 51"/>
              <a:gd name="T8" fmla="*/ 2147483647 w 107"/>
              <a:gd name="T9" fmla="*/ 2147483647 h 51"/>
              <a:gd name="T10" fmla="*/ 2147483647 w 107"/>
              <a:gd name="T11" fmla="*/ 2147483647 h 51"/>
              <a:gd name="T12" fmla="*/ 2147483647 w 107"/>
              <a:gd name="T13" fmla="*/ 2147483647 h 51"/>
              <a:gd name="T14" fmla="*/ 2147483647 w 107"/>
              <a:gd name="T15" fmla="*/ 2147483647 h 51"/>
              <a:gd name="T16" fmla="*/ 2147483647 w 107"/>
              <a:gd name="T17" fmla="*/ 2147483647 h 51"/>
              <a:gd name="T18" fmla="*/ 2147483647 w 107"/>
              <a:gd name="T19" fmla="*/ 2147483647 h 51"/>
              <a:gd name="T20" fmla="*/ 2147483647 w 107"/>
              <a:gd name="T21" fmla="*/ 2147483647 h 51"/>
              <a:gd name="T22" fmla="*/ 2147483647 w 107"/>
              <a:gd name="T23" fmla="*/ 2147483647 h 51"/>
              <a:gd name="T24" fmla="*/ 2147483647 w 107"/>
              <a:gd name="T25" fmla="*/ 2147483647 h 51"/>
              <a:gd name="T26" fmla="*/ 2147483647 w 107"/>
              <a:gd name="T27" fmla="*/ 2147483647 h 51"/>
              <a:gd name="T28" fmla="*/ 2147483647 w 107"/>
              <a:gd name="T29" fmla="*/ 2147483647 h 51"/>
              <a:gd name="T30" fmla="*/ 2147483647 w 107"/>
              <a:gd name="T31" fmla="*/ 2147483647 h 51"/>
              <a:gd name="T32" fmla="*/ 2147483647 w 107"/>
              <a:gd name="T33" fmla="*/ 2147483647 h 51"/>
              <a:gd name="T34" fmla="*/ 2147483647 w 107"/>
              <a:gd name="T35" fmla="*/ 2147483647 h 51"/>
              <a:gd name="T36" fmla="*/ 2147483647 w 107"/>
              <a:gd name="T37" fmla="*/ 2147483647 h 51"/>
              <a:gd name="T38" fmla="*/ 2147483647 w 107"/>
              <a:gd name="T39" fmla="*/ 2147483647 h 51"/>
              <a:gd name="T40" fmla="*/ 2147483647 w 107"/>
              <a:gd name="T41" fmla="*/ 0 h 51"/>
              <a:gd name="T42" fmla="*/ 2147483647 w 107"/>
              <a:gd name="T43" fmla="*/ 2147483647 h 51"/>
              <a:gd name="T44" fmla="*/ 2147483647 w 107"/>
              <a:gd name="T45" fmla="*/ 2147483647 h 51"/>
              <a:gd name="T46" fmla="*/ 2147483647 w 107"/>
              <a:gd name="T47" fmla="*/ 2147483647 h 51"/>
              <a:gd name="T48" fmla="*/ 2147483647 w 107"/>
              <a:gd name="T49" fmla="*/ 2147483647 h 51"/>
              <a:gd name="T50" fmla="*/ 2147483647 w 107"/>
              <a:gd name="T51" fmla="*/ 2147483647 h 51"/>
              <a:gd name="T52" fmla="*/ 0 w 107"/>
              <a:gd name="T53" fmla="*/ 2147483647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7"/>
              <a:gd name="T82" fmla="*/ 0 h 51"/>
              <a:gd name="T83" fmla="*/ 107 w 107"/>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7" h="51">
                <a:moveTo>
                  <a:pt x="0" y="38"/>
                </a:moveTo>
                <a:lnTo>
                  <a:pt x="10" y="40"/>
                </a:lnTo>
                <a:lnTo>
                  <a:pt x="34" y="38"/>
                </a:lnTo>
                <a:lnTo>
                  <a:pt x="44" y="48"/>
                </a:lnTo>
                <a:lnTo>
                  <a:pt x="57" y="50"/>
                </a:lnTo>
                <a:lnTo>
                  <a:pt x="64" y="38"/>
                </a:lnTo>
                <a:lnTo>
                  <a:pt x="61" y="34"/>
                </a:lnTo>
                <a:lnTo>
                  <a:pt x="67" y="29"/>
                </a:lnTo>
                <a:lnTo>
                  <a:pt x="81" y="38"/>
                </a:lnTo>
                <a:lnTo>
                  <a:pt x="91" y="38"/>
                </a:lnTo>
                <a:lnTo>
                  <a:pt x="91" y="33"/>
                </a:lnTo>
                <a:lnTo>
                  <a:pt x="98" y="33"/>
                </a:lnTo>
                <a:lnTo>
                  <a:pt x="106" y="24"/>
                </a:lnTo>
                <a:lnTo>
                  <a:pt x="101" y="22"/>
                </a:lnTo>
                <a:lnTo>
                  <a:pt x="101" y="14"/>
                </a:lnTo>
                <a:lnTo>
                  <a:pt x="101" y="7"/>
                </a:lnTo>
                <a:lnTo>
                  <a:pt x="86" y="5"/>
                </a:lnTo>
                <a:lnTo>
                  <a:pt x="74" y="7"/>
                </a:lnTo>
                <a:lnTo>
                  <a:pt x="64" y="7"/>
                </a:lnTo>
                <a:lnTo>
                  <a:pt x="49" y="5"/>
                </a:lnTo>
                <a:lnTo>
                  <a:pt x="37" y="0"/>
                </a:lnTo>
                <a:lnTo>
                  <a:pt x="34" y="5"/>
                </a:lnTo>
                <a:lnTo>
                  <a:pt x="32" y="16"/>
                </a:lnTo>
                <a:lnTo>
                  <a:pt x="20" y="16"/>
                </a:lnTo>
                <a:lnTo>
                  <a:pt x="17" y="24"/>
                </a:lnTo>
                <a:lnTo>
                  <a:pt x="10" y="28"/>
                </a:lnTo>
                <a:lnTo>
                  <a:pt x="0" y="38"/>
                </a:lnTo>
              </a:path>
            </a:pathLst>
          </a:custGeom>
          <a:solidFill>
            <a:srgbClr val="008000">
              <a:alpha val="12941"/>
            </a:srgbClr>
          </a:solid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55" name="Freeform 155"/>
          <p:cNvSpPr>
            <a:spLocks/>
          </p:cNvSpPr>
          <p:nvPr/>
        </p:nvSpPr>
        <p:spPr bwMode="auto">
          <a:xfrm>
            <a:off x="2705100" y="2990850"/>
            <a:ext cx="173037" cy="80963"/>
          </a:xfrm>
          <a:custGeom>
            <a:avLst/>
            <a:gdLst>
              <a:gd name="T0" fmla="*/ 0 w 109"/>
              <a:gd name="T1" fmla="*/ 2147483647 h 51"/>
              <a:gd name="T2" fmla="*/ 2147483647 w 109"/>
              <a:gd name="T3" fmla="*/ 2147483647 h 51"/>
              <a:gd name="T4" fmla="*/ 2147483647 w 109"/>
              <a:gd name="T5" fmla="*/ 2147483647 h 51"/>
              <a:gd name="T6" fmla="*/ 2147483647 w 109"/>
              <a:gd name="T7" fmla="*/ 2147483647 h 51"/>
              <a:gd name="T8" fmla="*/ 2147483647 w 109"/>
              <a:gd name="T9" fmla="*/ 2147483647 h 51"/>
              <a:gd name="T10" fmla="*/ 2147483647 w 109"/>
              <a:gd name="T11" fmla="*/ 2147483647 h 51"/>
              <a:gd name="T12" fmla="*/ 2147483647 w 109"/>
              <a:gd name="T13" fmla="*/ 2147483647 h 51"/>
              <a:gd name="T14" fmla="*/ 2147483647 w 109"/>
              <a:gd name="T15" fmla="*/ 2147483647 h 51"/>
              <a:gd name="T16" fmla="*/ 2147483647 w 109"/>
              <a:gd name="T17" fmla="*/ 2147483647 h 51"/>
              <a:gd name="T18" fmla="*/ 2147483647 w 109"/>
              <a:gd name="T19" fmla="*/ 2147483647 h 51"/>
              <a:gd name="T20" fmla="*/ 2147483647 w 109"/>
              <a:gd name="T21" fmla="*/ 2147483647 h 51"/>
              <a:gd name="T22" fmla="*/ 2147483647 w 109"/>
              <a:gd name="T23" fmla="*/ 2147483647 h 51"/>
              <a:gd name="T24" fmla="*/ 2147483647 w 109"/>
              <a:gd name="T25" fmla="*/ 2147483647 h 51"/>
              <a:gd name="T26" fmla="*/ 2147483647 w 109"/>
              <a:gd name="T27" fmla="*/ 2147483647 h 51"/>
              <a:gd name="T28" fmla="*/ 2147483647 w 109"/>
              <a:gd name="T29" fmla="*/ 2147483647 h 51"/>
              <a:gd name="T30" fmla="*/ 2147483647 w 109"/>
              <a:gd name="T31" fmla="*/ 2147483647 h 51"/>
              <a:gd name="T32" fmla="*/ 2147483647 w 109"/>
              <a:gd name="T33" fmla="*/ 2147483647 h 51"/>
              <a:gd name="T34" fmla="*/ 2147483647 w 109"/>
              <a:gd name="T35" fmla="*/ 2147483647 h 51"/>
              <a:gd name="T36" fmla="*/ 2147483647 w 109"/>
              <a:gd name="T37" fmla="*/ 2147483647 h 51"/>
              <a:gd name="T38" fmla="*/ 2147483647 w 109"/>
              <a:gd name="T39" fmla="*/ 2147483647 h 51"/>
              <a:gd name="T40" fmla="*/ 2147483647 w 109"/>
              <a:gd name="T41" fmla="*/ 0 h 51"/>
              <a:gd name="T42" fmla="*/ 2147483647 w 109"/>
              <a:gd name="T43" fmla="*/ 2147483647 h 51"/>
              <a:gd name="T44" fmla="*/ 2147483647 w 109"/>
              <a:gd name="T45" fmla="*/ 2147483647 h 51"/>
              <a:gd name="T46" fmla="*/ 2147483647 w 109"/>
              <a:gd name="T47" fmla="*/ 2147483647 h 51"/>
              <a:gd name="T48" fmla="*/ 2147483647 w 109"/>
              <a:gd name="T49" fmla="*/ 2147483647 h 51"/>
              <a:gd name="T50" fmla="*/ 2147483647 w 109"/>
              <a:gd name="T51" fmla="*/ 2147483647 h 51"/>
              <a:gd name="T52" fmla="*/ 0 w 109"/>
              <a:gd name="T53" fmla="*/ 2147483647 h 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9"/>
              <a:gd name="T82" fmla="*/ 0 h 51"/>
              <a:gd name="T83" fmla="*/ 109 w 109"/>
              <a:gd name="T84" fmla="*/ 51 h 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9" h="51">
                <a:moveTo>
                  <a:pt x="0" y="38"/>
                </a:moveTo>
                <a:lnTo>
                  <a:pt x="10" y="40"/>
                </a:lnTo>
                <a:lnTo>
                  <a:pt x="34" y="38"/>
                </a:lnTo>
                <a:lnTo>
                  <a:pt x="44" y="48"/>
                </a:lnTo>
                <a:lnTo>
                  <a:pt x="57" y="50"/>
                </a:lnTo>
                <a:lnTo>
                  <a:pt x="64" y="38"/>
                </a:lnTo>
                <a:lnTo>
                  <a:pt x="61" y="34"/>
                </a:lnTo>
                <a:lnTo>
                  <a:pt x="67" y="29"/>
                </a:lnTo>
                <a:lnTo>
                  <a:pt x="81" y="38"/>
                </a:lnTo>
                <a:lnTo>
                  <a:pt x="91" y="38"/>
                </a:lnTo>
                <a:lnTo>
                  <a:pt x="91" y="33"/>
                </a:lnTo>
                <a:lnTo>
                  <a:pt x="98" y="33"/>
                </a:lnTo>
                <a:lnTo>
                  <a:pt x="108" y="24"/>
                </a:lnTo>
                <a:lnTo>
                  <a:pt x="101" y="22"/>
                </a:lnTo>
                <a:lnTo>
                  <a:pt x="101" y="14"/>
                </a:lnTo>
                <a:lnTo>
                  <a:pt x="101" y="7"/>
                </a:lnTo>
                <a:lnTo>
                  <a:pt x="86" y="5"/>
                </a:lnTo>
                <a:lnTo>
                  <a:pt x="74" y="7"/>
                </a:lnTo>
                <a:lnTo>
                  <a:pt x="64" y="7"/>
                </a:lnTo>
                <a:lnTo>
                  <a:pt x="49" y="5"/>
                </a:lnTo>
                <a:lnTo>
                  <a:pt x="37" y="0"/>
                </a:lnTo>
                <a:lnTo>
                  <a:pt x="34" y="5"/>
                </a:lnTo>
                <a:lnTo>
                  <a:pt x="32" y="16"/>
                </a:lnTo>
                <a:lnTo>
                  <a:pt x="20" y="16"/>
                </a:lnTo>
                <a:lnTo>
                  <a:pt x="17" y="24"/>
                </a:lnTo>
                <a:lnTo>
                  <a:pt x="10" y="28"/>
                </a:lnTo>
                <a:lnTo>
                  <a:pt x="0" y="38"/>
                </a:lnTo>
              </a:path>
            </a:pathLst>
          </a:custGeom>
          <a:no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56" name="Freeform 156"/>
          <p:cNvSpPr>
            <a:spLocks/>
          </p:cNvSpPr>
          <p:nvPr/>
        </p:nvSpPr>
        <p:spPr bwMode="auto">
          <a:xfrm>
            <a:off x="2606675" y="3235325"/>
            <a:ext cx="1100137" cy="1666875"/>
          </a:xfrm>
          <a:custGeom>
            <a:avLst/>
            <a:gdLst>
              <a:gd name="T0" fmla="*/ 2147483647 w 693"/>
              <a:gd name="T1" fmla="*/ 2147483647 h 1050"/>
              <a:gd name="T2" fmla="*/ 2147483647 w 693"/>
              <a:gd name="T3" fmla="*/ 2147483647 h 1050"/>
              <a:gd name="T4" fmla="*/ 2147483647 w 693"/>
              <a:gd name="T5" fmla="*/ 2147483647 h 1050"/>
              <a:gd name="T6" fmla="*/ 2147483647 w 693"/>
              <a:gd name="T7" fmla="*/ 2147483647 h 1050"/>
              <a:gd name="T8" fmla="*/ 2147483647 w 693"/>
              <a:gd name="T9" fmla="*/ 2147483647 h 1050"/>
              <a:gd name="T10" fmla="*/ 2147483647 w 693"/>
              <a:gd name="T11" fmla="*/ 2147483647 h 1050"/>
              <a:gd name="T12" fmla="*/ 2147483647 w 693"/>
              <a:gd name="T13" fmla="*/ 2147483647 h 1050"/>
              <a:gd name="T14" fmla="*/ 2147483647 w 693"/>
              <a:gd name="T15" fmla="*/ 2147483647 h 1050"/>
              <a:gd name="T16" fmla="*/ 2147483647 w 693"/>
              <a:gd name="T17" fmla="*/ 2147483647 h 1050"/>
              <a:gd name="T18" fmla="*/ 2147483647 w 693"/>
              <a:gd name="T19" fmla="*/ 2147483647 h 1050"/>
              <a:gd name="T20" fmla="*/ 2147483647 w 693"/>
              <a:gd name="T21" fmla="*/ 2147483647 h 1050"/>
              <a:gd name="T22" fmla="*/ 2147483647 w 693"/>
              <a:gd name="T23" fmla="*/ 2147483647 h 1050"/>
              <a:gd name="T24" fmla="*/ 2147483647 w 693"/>
              <a:gd name="T25" fmla="*/ 2147483647 h 1050"/>
              <a:gd name="T26" fmla="*/ 2147483647 w 693"/>
              <a:gd name="T27" fmla="*/ 2147483647 h 1050"/>
              <a:gd name="T28" fmla="*/ 2147483647 w 693"/>
              <a:gd name="T29" fmla="*/ 2147483647 h 1050"/>
              <a:gd name="T30" fmla="*/ 2147483647 w 693"/>
              <a:gd name="T31" fmla="*/ 2147483647 h 1050"/>
              <a:gd name="T32" fmla="*/ 2147483647 w 693"/>
              <a:gd name="T33" fmla="*/ 2147483647 h 1050"/>
              <a:gd name="T34" fmla="*/ 2147483647 w 693"/>
              <a:gd name="T35" fmla="*/ 2147483647 h 1050"/>
              <a:gd name="T36" fmla="*/ 2147483647 w 693"/>
              <a:gd name="T37" fmla="*/ 2147483647 h 1050"/>
              <a:gd name="T38" fmla="*/ 2147483647 w 693"/>
              <a:gd name="T39" fmla="*/ 2147483647 h 1050"/>
              <a:gd name="T40" fmla="*/ 2147483647 w 693"/>
              <a:gd name="T41" fmla="*/ 2147483647 h 1050"/>
              <a:gd name="T42" fmla="*/ 2147483647 w 693"/>
              <a:gd name="T43" fmla="*/ 2147483647 h 1050"/>
              <a:gd name="T44" fmla="*/ 2147483647 w 693"/>
              <a:gd name="T45" fmla="*/ 2147483647 h 1050"/>
              <a:gd name="T46" fmla="*/ 2147483647 w 693"/>
              <a:gd name="T47" fmla="*/ 2147483647 h 1050"/>
              <a:gd name="T48" fmla="*/ 2147483647 w 693"/>
              <a:gd name="T49" fmla="*/ 2147483647 h 1050"/>
              <a:gd name="T50" fmla="*/ 2147483647 w 693"/>
              <a:gd name="T51" fmla="*/ 2147483647 h 1050"/>
              <a:gd name="T52" fmla="*/ 2147483647 w 693"/>
              <a:gd name="T53" fmla="*/ 2147483647 h 1050"/>
              <a:gd name="T54" fmla="*/ 2147483647 w 693"/>
              <a:gd name="T55" fmla="*/ 2147483647 h 1050"/>
              <a:gd name="T56" fmla="*/ 2147483647 w 693"/>
              <a:gd name="T57" fmla="*/ 2147483647 h 1050"/>
              <a:gd name="T58" fmla="*/ 2147483647 w 693"/>
              <a:gd name="T59" fmla="*/ 2147483647 h 1050"/>
              <a:gd name="T60" fmla="*/ 2147483647 w 693"/>
              <a:gd name="T61" fmla="*/ 2147483647 h 1050"/>
              <a:gd name="T62" fmla="*/ 2147483647 w 693"/>
              <a:gd name="T63" fmla="*/ 2147483647 h 1050"/>
              <a:gd name="T64" fmla="*/ 2147483647 w 693"/>
              <a:gd name="T65" fmla="*/ 2147483647 h 1050"/>
              <a:gd name="T66" fmla="*/ 2147483647 w 693"/>
              <a:gd name="T67" fmla="*/ 2147483647 h 1050"/>
              <a:gd name="T68" fmla="*/ 2147483647 w 693"/>
              <a:gd name="T69" fmla="*/ 2147483647 h 1050"/>
              <a:gd name="T70" fmla="*/ 2147483647 w 693"/>
              <a:gd name="T71" fmla="*/ 2147483647 h 1050"/>
              <a:gd name="T72" fmla="*/ 2147483647 w 693"/>
              <a:gd name="T73" fmla="*/ 2147483647 h 1050"/>
              <a:gd name="T74" fmla="*/ 2147483647 w 693"/>
              <a:gd name="T75" fmla="*/ 2147483647 h 1050"/>
              <a:gd name="T76" fmla="*/ 2147483647 w 693"/>
              <a:gd name="T77" fmla="*/ 2147483647 h 1050"/>
              <a:gd name="T78" fmla="*/ 2147483647 w 693"/>
              <a:gd name="T79" fmla="*/ 2147483647 h 1050"/>
              <a:gd name="T80" fmla="*/ 2147483647 w 693"/>
              <a:gd name="T81" fmla="*/ 2147483647 h 1050"/>
              <a:gd name="T82" fmla="*/ 2147483647 w 693"/>
              <a:gd name="T83" fmla="*/ 2147483647 h 1050"/>
              <a:gd name="T84" fmla="*/ 2147483647 w 693"/>
              <a:gd name="T85" fmla="*/ 2147483647 h 1050"/>
              <a:gd name="T86" fmla="*/ 2147483647 w 693"/>
              <a:gd name="T87" fmla="*/ 2147483647 h 1050"/>
              <a:gd name="T88" fmla="*/ 2147483647 w 693"/>
              <a:gd name="T89" fmla="*/ 2147483647 h 1050"/>
              <a:gd name="T90" fmla="*/ 2147483647 w 693"/>
              <a:gd name="T91" fmla="*/ 2147483647 h 1050"/>
              <a:gd name="T92" fmla="*/ 2147483647 w 693"/>
              <a:gd name="T93" fmla="*/ 2147483647 h 10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3"/>
              <a:gd name="T142" fmla="*/ 0 h 1050"/>
              <a:gd name="T143" fmla="*/ 693 w 693"/>
              <a:gd name="T144" fmla="*/ 1050 h 10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3" h="1050">
                <a:moveTo>
                  <a:pt x="54" y="45"/>
                </a:moveTo>
                <a:lnTo>
                  <a:pt x="62" y="33"/>
                </a:lnTo>
                <a:lnTo>
                  <a:pt x="79" y="17"/>
                </a:lnTo>
                <a:lnTo>
                  <a:pt x="105" y="7"/>
                </a:lnTo>
                <a:lnTo>
                  <a:pt x="118" y="0"/>
                </a:lnTo>
                <a:lnTo>
                  <a:pt x="132" y="2"/>
                </a:lnTo>
                <a:lnTo>
                  <a:pt x="128" y="10"/>
                </a:lnTo>
                <a:lnTo>
                  <a:pt x="113" y="19"/>
                </a:lnTo>
                <a:lnTo>
                  <a:pt x="110" y="35"/>
                </a:lnTo>
                <a:lnTo>
                  <a:pt x="113" y="48"/>
                </a:lnTo>
                <a:lnTo>
                  <a:pt x="127" y="48"/>
                </a:lnTo>
                <a:lnTo>
                  <a:pt x="132" y="33"/>
                </a:lnTo>
                <a:lnTo>
                  <a:pt x="135" y="19"/>
                </a:lnTo>
                <a:lnTo>
                  <a:pt x="143" y="22"/>
                </a:lnTo>
                <a:lnTo>
                  <a:pt x="154" y="31"/>
                </a:lnTo>
                <a:lnTo>
                  <a:pt x="170" y="28"/>
                </a:lnTo>
                <a:lnTo>
                  <a:pt x="179" y="35"/>
                </a:lnTo>
                <a:lnTo>
                  <a:pt x="182" y="43"/>
                </a:lnTo>
                <a:lnTo>
                  <a:pt x="208" y="40"/>
                </a:lnTo>
                <a:lnTo>
                  <a:pt x="258" y="35"/>
                </a:lnTo>
                <a:lnTo>
                  <a:pt x="277" y="62"/>
                </a:lnTo>
                <a:lnTo>
                  <a:pt x="309" y="76"/>
                </a:lnTo>
                <a:lnTo>
                  <a:pt x="307" y="88"/>
                </a:lnTo>
                <a:lnTo>
                  <a:pt x="321" y="81"/>
                </a:lnTo>
                <a:lnTo>
                  <a:pt x="336" y="81"/>
                </a:lnTo>
                <a:lnTo>
                  <a:pt x="354" y="93"/>
                </a:lnTo>
                <a:lnTo>
                  <a:pt x="376" y="92"/>
                </a:lnTo>
                <a:lnTo>
                  <a:pt x="395" y="93"/>
                </a:lnTo>
                <a:lnTo>
                  <a:pt x="425" y="116"/>
                </a:lnTo>
                <a:lnTo>
                  <a:pt x="457" y="143"/>
                </a:lnTo>
                <a:lnTo>
                  <a:pt x="471" y="175"/>
                </a:lnTo>
                <a:lnTo>
                  <a:pt x="462" y="199"/>
                </a:lnTo>
                <a:lnTo>
                  <a:pt x="501" y="207"/>
                </a:lnTo>
                <a:lnTo>
                  <a:pt x="565" y="219"/>
                </a:lnTo>
                <a:lnTo>
                  <a:pt x="631" y="233"/>
                </a:lnTo>
                <a:lnTo>
                  <a:pt x="673" y="261"/>
                </a:lnTo>
                <a:lnTo>
                  <a:pt x="692" y="287"/>
                </a:lnTo>
                <a:lnTo>
                  <a:pt x="692" y="320"/>
                </a:lnTo>
                <a:lnTo>
                  <a:pt x="675" y="347"/>
                </a:lnTo>
                <a:lnTo>
                  <a:pt x="657" y="363"/>
                </a:lnTo>
                <a:lnTo>
                  <a:pt x="645" y="373"/>
                </a:lnTo>
                <a:lnTo>
                  <a:pt x="631" y="396"/>
                </a:lnTo>
                <a:lnTo>
                  <a:pt x="630" y="415"/>
                </a:lnTo>
                <a:lnTo>
                  <a:pt x="631" y="439"/>
                </a:lnTo>
                <a:lnTo>
                  <a:pt x="624" y="463"/>
                </a:lnTo>
                <a:lnTo>
                  <a:pt x="614" y="468"/>
                </a:lnTo>
                <a:lnTo>
                  <a:pt x="611" y="482"/>
                </a:lnTo>
                <a:lnTo>
                  <a:pt x="599" y="493"/>
                </a:lnTo>
                <a:lnTo>
                  <a:pt x="597" y="505"/>
                </a:lnTo>
                <a:lnTo>
                  <a:pt x="582" y="518"/>
                </a:lnTo>
                <a:lnTo>
                  <a:pt x="559" y="543"/>
                </a:lnTo>
                <a:lnTo>
                  <a:pt x="538" y="550"/>
                </a:lnTo>
                <a:lnTo>
                  <a:pt x="525" y="548"/>
                </a:lnTo>
                <a:lnTo>
                  <a:pt x="500" y="560"/>
                </a:lnTo>
                <a:lnTo>
                  <a:pt x="474" y="588"/>
                </a:lnTo>
                <a:lnTo>
                  <a:pt x="469" y="598"/>
                </a:lnTo>
                <a:lnTo>
                  <a:pt x="469" y="612"/>
                </a:lnTo>
                <a:lnTo>
                  <a:pt x="474" y="627"/>
                </a:lnTo>
                <a:lnTo>
                  <a:pt x="462" y="643"/>
                </a:lnTo>
                <a:lnTo>
                  <a:pt x="462" y="655"/>
                </a:lnTo>
                <a:lnTo>
                  <a:pt x="442" y="667"/>
                </a:lnTo>
                <a:lnTo>
                  <a:pt x="427" y="677"/>
                </a:lnTo>
                <a:lnTo>
                  <a:pt x="415" y="693"/>
                </a:lnTo>
                <a:lnTo>
                  <a:pt x="410" y="709"/>
                </a:lnTo>
                <a:lnTo>
                  <a:pt x="393" y="728"/>
                </a:lnTo>
                <a:lnTo>
                  <a:pt x="387" y="724"/>
                </a:lnTo>
                <a:lnTo>
                  <a:pt x="373" y="724"/>
                </a:lnTo>
                <a:lnTo>
                  <a:pt x="356" y="731"/>
                </a:lnTo>
                <a:lnTo>
                  <a:pt x="368" y="740"/>
                </a:lnTo>
                <a:lnTo>
                  <a:pt x="368" y="757"/>
                </a:lnTo>
                <a:lnTo>
                  <a:pt x="366" y="771"/>
                </a:lnTo>
                <a:lnTo>
                  <a:pt x="358" y="781"/>
                </a:lnTo>
                <a:lnTo>
                  <a:pt x="336" y="783"/>
                </a:lnTo>
                <a:lnTo>
                  <a:pt x="319" y="788"/>
                </a:lnTo>
                <a:lnTo>
                  <a:pt x="311" y="798"/>
                </a:lnTo>
                <a:lnTo>
                  <a:pt x="311" y="816"/>
                </a:lnTo>
                <a:lnTo>
                  <a:pt x="290" y="821"/>
                </a:lnTo>
                <a:lnTo>
                  <a:pt x="273" y="816"/>
                </a:lnTo>
                <a:lnTo>
                  <a:pt x="268" y="826"/>
                </a:lnTo>
                <a:lnTo>
                  <a:pt x="277" y="833"/>
                </a:lnTo>
                <a:lnTo>
                  <a:pt x="272" y="859"/>
                </a:lnTo>
                <a:lnTo>
                  <a:pt x="265" y="881"/>
                </a:lnTo>
                <a:lnTo>
                  <a:pt x="243" y="881"/>
                </a:lnTo>
                <a:lnTo>
                  <a:pt x="236" y="890"/>
                </a:lnTo>
                <a:lnTo>
                  <a:pt x="238" y="907"/>
                </a:lnTo>
                <a:lnTo>
                  <a:pt x="250" y="907"/>
                </a:lnTo>
                <a:lnTo>
                  <a:pt x="258" y="918"/>
                </a:lnTo>
                <a:lnTo>
                  <a:pt x="253" y="935"/>
                </a:lnTo>
                <a:lnTo>
                  <a:pt x="241" y="937"/>
                </a:lnTo>
                <a:lnTo>
                  <a:pt x="223" y="944"/>
                </a:lnTo>
                <a:lnTo>
                  <a:pt x="218" y="957"/>
                </a:lnTo>
                <a:lnTo>
                  <a:pt x="216" y="978"/>
                </a:lnTo>
                <a:lnTo>
                  <a:pt x="204" y="987"/>
                </a:lnTo>
                <a:lnTo>
                  <a:pt x="246" y="1021"/>
                </a:lnTo>
                <a:lnTo>
                  <a:pt x="258" y="1039"/>
                </a:lnTo>
                <a:lnTo>
                  <a:pt x="251" y="1049"/>
                </a:lnTo>
                <a:lnTo>
                  <a:pt x="233" y="1042"/>
                </a:lnTo>
                <a:lnTo>
                  <a:pt x="218" y="1028"/>
                </a:lnTo>
                <a:lnTo>
                  <a:pt x="196" y="1018"/>
                </a:lnTo>
                <a:lnTo>
                  <a:pt x="176" y="1001"/>
                </a:lnTo>
                <a:lnTo>
                  <a:pt x="164" y="982"/>
                </a:lnTo>
                <a:lnTo>
                  <a:pt x="162" y="964"/>
                </a:lnTo>
                <a:lnTo>
                  <a:pt x="165" y="950"/>
                </a:lnTo>
                <a:lnTo>
                  <a:pt x="164" y="838"/>
                </a:lnTo>
                <a:lnTo>
                  <a:pt x="159" y="816"/>
                </a:lnTo>
                <a:lnTo>
                  <a:pt x="143" y="795"/>
                </a:lnTo>
                <a:lnTo>
                  <a:pt x="143" y="776"/>
                </a:lnTo>
                <a:lnTo>
                  <a:pt x="154" y="753"/>
                </a:lnTo>
                <a:lnTo>
                  <a:pt x="162" y="726"/>
                </a:lnTo>
                <a:lnTo>
                  <a:pt x="159" y="698"/>
                </a:lnTo>
                <a:lnTo>
                  <a:pt x="157" y="686"/>
                </a:lnTo>
                <a:lnTo>
                  <a:pt x="155" y="671"/>
                </a:lnTo>
                <a:lnTo>
                  <a:pt x="160" y="664"/>
                </a:lnTo>
                <a:lnTo>
                  <a:pt x="164" y="634"/>
                </a:lnTo>
                <a:lnTo>
                  <a:pt x="160" y="619"/>
                </a:lnTo>
                <a:lnTo>
                  <a:pt x="167" y="581"/>
                </a:lnTo>
                <a:lnTo>
                  <a:pt x="160" y="548"/>
                </a:lnTo>
                <a:lnTo>
                  <a:pt x="165" y="531"/>
                </a:lnTo>
                <a:lnTo>
                  <a:pt x="174" y="498"/>
                </a:lnTo>
                <a:lnTo>
                  <a:pt x="165" y="477"/>
                </a:lnTo>
                <a:lnTo>
                  <a:pt x="149" y="461"/>
                </a:lnTo>
                <a:lnTo>
                  <a:pt x="143" y="444"/>
                </a:lnTo>
                <a:lnTo>
                  <a:pt x="125" y="429"/>
                </a:lnTo>
                <a:lnTo>
                  <a:pt x="105" y="418"/>
                </a:lnTo>
                <a:lnTo>
                  <a:pt x="76" y="413"/>
                </a:lnTo>
                <a:lnTo>
                  <a:pt x="62" y="389"/>
                </a:lnTo>
                <a:lnTo>
                  <a:pt x="44" y="366"/>
                </a:lnTo>
                <a:lnTo>
                  <a:pt x="42" y="347"/>
                </a:lnTo>
                <a:lnTo>
                  <a:pt x="41" y="332"/>
                </a:lnTo>
                <a:lnTo>
                  <a:pt x="35" y="320"/>
                </a:lnTo>
                <a:lnTo>
                  <a:pt x="25" y="306"/>
                </a:lnTo>
                <a:lnTo>
                  <a:pt x="12" y="299"/>
                </a:lnTo>
                <a:lnTo>
                  <a:pt x="2" y="285"/>
                </a:lnTo>
                <a:lnTo>
                  <a:pt x="14" y="273"/>
                </a:lnTo>
                <a:lnTo>
                  <a:pt x="14" y="244"/>
                </a:lnTo>
                <a:lnTo>
                  <a:pt x="7" y="228"/>
                </a:lnTo>
                <a:lnTo>
                  <a:pt x="0" y="213"/>
                </a:lnTo>
                <a:lnTo>
                  <a:pt x="7" y="190"/>
                </a:lnTo>
                <a:lnTo>
                  <a:pt x="34" y="135"/>
                </a:lnTo>
                <a:lnTo>
                  <a:pt x="35" y="111"/>
                </a:lnTo>
                <a:lnTo>
                  <a:pt x="51" y="85"/>
                </a:lnTo>
                <a:lnTo>
                  <a:pt x="51" y="71"/>
                </a:lnTo>
                <a:lnTo>
                  <a:pt x="54" y="45"/>
                </a:lnTo>
              </a:path>
            </a:pathLst>
          </a:custGeom>
          <a:solidFill>
            <a:srgbClr val="008000">
              <a:alpha val="12941"/>
            </a:srgbClr>
          </a:solidFill>
          <a:ln w="12700" cap="rnd">
            <a:solidFill>
              <a:srgbClr val="FFFFFF"/>
            </a:solidFill>
            <a:round/>
            <a:headEnd/>
            <a:tailEnd/>
          </a:ln>
        </p:spPr>
        <p:txBody>
          <a:bodyPr/>
          <a:lstStyle/>
          <a:p>
            <a:pPr algn="l"/>
            <a:endParaRPr lang="en-US" sz="2400" b="0" dirty="0">
              <a:latin typeface="+mj-lt"/>
              <a:cs typeface="Arial" pitchFamily="34" charset="0"/>
            </a:endParaRPr>
          </a:p>
        </p:txBody>
      </p:sp>
      <p:sp>
        <p:nvSpPr>
          <p:cNvPr id="157" name="Freeform 157"/>
          <p:cNvSpPr>
            <a:spLocks/>
          </p:cNvSpPr>
          <p:nvPr/>
        </p:nvSpPr>
        <p:spPr bwMode="auto">
          <a:xfrm>
            <a:off x="2595562" y="3224213"/>
            <a:ext cx="1100138" cy="1666875"/>
          </a:xfrm>
          <a:custGeom>
            <a:avLst/>
            <a:gdLst>
              <a:gd name="T0" fmla="*/ 2147483647 w 693"/>
              <a:gd name="T1" fmla="*/ 2147483647 h 1050"/>
              <a:gd name="T2" fmla="*/ 2147483647 w 693"/>
              <a:gd name="T3" fmla="*/ 2147483647 h 1050"/>
              <a:gd name="T4" fmla="*/ 2147483647 w 693"/>
              <a:gd name="T5" fmla="*/ 2147483647 h 1050"/>
              <a:gd name="T6" fmla="*/ 2147483647 w 693"/>
              <a:gd name="T7" fmla="*/ 2147483647 h 1050"/>
              <a:gd name="T8" fmla="*/ 2147483647 w 693"/>
              <a:gd name="T9" fmla="*/ 2147483647 h 1050"/>
              <a:gd name="T10" fmla="*/ 2147483647 w 693"/>
              <a:gd name="T11" fmla="*/ 2147483647 h 1050"/>
              <a:gd name="T12" fmla="*/ 2147483647 w 693"/>
              <a:gd name="T13" fmla="*/ 2147483647 h 1050"/>
              <a:gd name="T14" fmla="*/ 2147483647 w 693"/>
              <a:gd name="T15" fmla="*/ 2147483647 h 1050"/>
              <a:gd name="T16" fmla="*/ 2147483647 w 693"/>
              <a:gd name="T17" fmla="*/ 2147483647 h 1050"/>
              <a:gd name="T18" fmla="*/ 2147483647 w 693"/>
              <a:gd name="T19" fmla="*/ 2147483647 h 1050"/>
              <a:gd name="T20" fmla="*/ 2147483647 w 693"/>
              <a:gd name="T21" fmla="*/ 2147483647 h 1050"/>
              <a:gd name="T22" fmla="*/ 2147483647 w 693"/>
              <a:gd name="T23" fmla="*/ 2147483647 h 1050"/>
              <a:gd name="T24" fmla="*/ 2147483647 w 693"/>
              <a:gd name="T25" fmla="*/ 2147483647 h 1050"/>
              <a:gd name="T26" fmla="*/ 2147483647 w 693"/>
              <a:gd name="T27" fmla="*/ 2147483647 h 1050"/>
              <a:gd name="T28" fmla="*/ 2147483647 w 693"/>
              <a:gd name="T29" fmla="*/ 2147483647 h 1050"/>
              <a:gd name="T30" fmla="*/ 2147483647 w 693"/>
              <a:gd name="T31" fmla="*/ 2147483647 h 1050"/>
              <a:gd name="T32" fmla="*/ 2147483647 w 693"/>
              <a:gd name="T33" fmla="*/ 2147483647 h 1050"/>
              <a:gd name="T34" fmla="*/ 2147483647 w 693"/>
              <a:gd name="T35" fmla="*/ 2147483647 h 1050"/>
              <a:gd name="T36" fmla="*/ 2147483647 w 693"/>
              <a:gd name="T37" fmla="*/ 2147483647 h 1050"/>
              <a:gd name="T38" fmla="*/ 2147483647 w 693"/>
              <a:gd name="T39" fmla="*/ 2147483647 h 1050"/>
              <a:gd name="T40" fmla="*/ 2147483647 w 693"/>
              <a:gd name="T41" fmla="*/ 2147483647 h 1050"/>
              <a:gd name="T42" fmla="*/ 2147483647 w 693"/>
              <a:gd name="T43" fmla="*/ 2147483647 h 1050"/>
              <a:gd name="T44" fmla="*/ 2147483647 w 693"/>
              <a:gd name="T45" fmla="*/ 2147483647 h 1050"/>
              <a:gd name="T46" fmla="*/ 2147483647 w 693"/>
              <a:gd name="T47" fmla="*/ 2147483647 h 1050"/>
              <a:gd name="T48" fmla="*/ 2147483647 w 693"/>
              <a:gd name="T49" fmla="*/ 2147483647 h 1050"/>
              <a:gd name="T50" fmla="*/ 2147483647 w 693"/>
              <a:gd name="T51" fmla="*/ 2147483647 h 1050"/>
              <a:gd name="T52" fmla="*/ 2147483647 w 693"/>
              <a:gd name="T53" fmla="*/ 2147483647 h 1050"/>
              <a:gd name="T54" fmla="*/ 2147483647 w 693"/>
              <a:gd name="T55" fmla="*/ 2147483647 h 1050"/>
              <a:gd name="T56" fmla="*/ 2147483647 w 693"/>
              <a:gd name="T57" fmla="*/ 2147483647 h 1050"/>
              <a:gd name="T58" fmla="*/ 2147483647 w 693"/>
              <a:gd name="T59" fmla="*/ 2147483647 h 1050"/>
              <a:gd name="T60" fmla="*/ 2147483647 w 693"/>
              <a:gd name="T61" fmla="*/ 2147483647 h 1050"/>
              <a:gd name="T62" fmla="*/ 2147483647 w 693"/>
              <a:gd name="T63" fmla="*/ 2147483647 h 1050"/>
              <a:gd name="T64" fmla="*/ 2147483647 w 693"/>
              <a:gd name="T65" fmla="*/ 2147483647 h 1050"/>
              <a:gd name="T66" fmla="*/ 2147483647 w 693"/>
              <a:gd name="T67" fmla="*/ 2147483647 h 1050"/>
              <a:gd name="T68" fmla="*/ 2147483647 w 693"/>
              <a:gd name="T69" fmla="*/ 2147483647 h 1050"/>
              <a:gd name="T70" fmla="*/ 2147483647 w 693"/>
              <a:gd name="T71" fmla="*/ 2147483647 h 1050"/>
              <a:gd name="T72" fmla="*/ 2147483647 w 693"/>
              <a:gd name="T73" fmla="*/ 2147483647 h 1050"/>
              <a:gd name="T74" fmla="*/ 2147483647 w 693"/>
              <a:gd name="T75" fmla="*/ 2147483647 h 1050"/>
              <a:gd name="T76" fmla="*/ 2147483647 w 693"/>
              <a:gd name="T77" fmla="*/ 2147483647 h 1050"/>
              <a:gd name="T78" fmla="*/ 2147483647 w 693"/>
              <a:gd name="T79" fmla="*/ 2147483647 h 1050"/>
              <a:gd name="T80" fmla="*/ 2147483647 w 693"/>
              <a:gd name="T81" fmla="*/ 2147483647 h 1050"/>
              <a:gd name="T82" fmla="*/ 2147483647 w 693"/>
              <a:gd name="T83" fmla="*/ 2147483647 h 1050"/>
              <a:gd name="T84" fmla="*/ 2147483647 w 693"/>
              <a:gd name="T85" fmla="*/ 2147483647 h 1050"/>
              <a:gd name="T86" fmla="*/ 2147483647 w 693"/>
              <a:gd name="T87" fmla="*/ 2147483647 h 1050"/>
              <a:gd name="T88" fmla="*/ 2147483647 w 693"/>
              <a:gd name="T89" fmla="*/ 2147483647 h 1050"/>
              <a:gd name="T90" fmla="*/ 2147483647 w 693"/>
              <a:gd name="T91" fmla="*/ 2147483647 h 1050"/>
              <a:gd name="T92" fmla="*/ 2147483647 w 693"/>
              <a:gd name="T93" fmla="*/ 2147483647 h 10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3"/>
              <a:gd name="T142" fmla="*/ 0 h 1050"/>
              <a:gd name="T143" fmla="*/ 693 w 693"/>
              <a:gd name="T144" fmla="*/ 1050 h 10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3" h="1050">
                <a:moveTo>
                  <a:pt x="54" y="45"/>
                </a:moveTo>
                <a:lnTo>
                  <a:pt x="62" y="33"/>
                </a:lnTo>
                <a:lnTo>
                  <a:pt x="79" y="17"/>
                </a:lnTo>
                <a:lnTo>
                  <a:pt x="105" y="7"/>
                </a:lnTo>
                <a:lnTo>
                  <a:pt x="118" y="0"/>
                </a:lnTo>
                <a:lnTo>
                  <a:pt x="132" y="2"/>
                </a:lnTo>
                <a:lnTo>
                  <a:pt x="128" y="10"/>
                </a:lnTo>
                <a:lnTo>
                  <a:pt x="113" y="19"/>
                </a:lnTo>
                <a:lnTo>
                  <a:pt x="110" y="35"/>
                </a:lnTo>
                <a:lnTo>
                  <a:pt x="113" y="48"/>
                </a:lnTo>
                <a:lnTo>
                  <a:pt x="127" y="48"/>
                </a:lnTo>
                <a:lnTo>
                  <a:pt x="132" y="33"/>
                </a:lnTo>
                <a:lnTo>
                  <a:pt x="135" y="19"/>
                </a:lnTo>
                <a:lnTo>
                  <a:pt x="143" y="24"/>
                </a:lnTo>
                <a:lnTo>
                  <a:pt x="154" y="31"/>
                </a:lnTo>
                <a:lnTo>
                  <a:pt x="170" y="28"/>
                </a:lnTo>
                <a:lnTo>
                  <a:pt x="181" y="35"/>
                </a:lnTo>
                <a:lnTo>
                  <a:pt x="182" y="43"/>
                </a:lnTo>
                <a:lnTo>
                  <a:pt x="208" y="40"/>
                </a:lnTo>
                <a:lnTo>
                  <a:pt x="258" y="35"/>
                </a:lnTo>
                <a:lnTo>
                  <a:pt x="277" y="62"/>
                </a:lnTo>
                <a:lnTo>
                  <a:pt x="309" y="76"/>
                </a:lnTo>
                <a:lnTo>
                  <a:pt x="307" y="88"/>
                </a:lnTo>
                <a:lnTo>
                  <a:pt x="321" y="81"/>
                </a:lnTo>
                <a:lnTo>
                  <a:pt x="336" y="81"/>
                </a:lnTo>
                <a:lnTo>
                  <a:pt x="354" y="93"/>
                </a:lnTo>
                <a:lnTo>
                  <a:pt x="376" y="92"/>
                </a:lnTo>
                <a:lnTo>
                  <a:pt x="395" y="93"/>
                </a:lnTo>
                <a:lnTo>
                  <a:pt x="425" y="116"/>
                </a:lnTo>
                <a:lnTo>
                  <a:pt x="457" y="143"/>
                </a:lnTo>
                <a:lnTo>
                  <a:pt x="471" y="175"/>
                </a:lnTo>
                <a:lnTo>
                  <a:pt x="462" y="199"/>
                </a:lnTo>
                <a:lnTo>
                  <a:pt x="501" y="207"/>
                </a:lnTo>
                <a:lnTo>
                  <a:pt x="565" y="219"/>
                </a:lnTo>
                <a:lnTo>
                  <a:pt x="631" y="233"/>
                </a:lnTo>
                <a:lnTo>
                  <a:pt x="673" y="261"/>
                </a:lnTo>
                <a:lnTo>
                  <a:pt x="692" y="287"/>
                </a:lnTo>
                <a:lnTo>
                  <a:pt x="692" y="320"/>
                </a:lnTo>
                <a:lnTo>
                  <a:pt x="675" y="349"/>
                </a:lnTo>
                <a:lnTo>
                  <a:pt x="657" y="363"/>
                </a:lnTo>
                <a:lnTo>
                  <a:pt x="645" y="373"/>
                </a:lnTo>
                <a:lnTo>
                  <a:pt x="631" y="396"/>
                </a:lnTo>
                <a:lnTo>
                  <a:pt x="630" y="415"/>
                </a:lnTo>
                <a:lnTo>
                  <a:pt x="631" y="439"/>
                </a:lnTo>
                <a:lnTo>
                  <a:pt x="624" y="463"/>
                </a:lnTo>
                <a:lnTo>
                  <a:pt x="614" y="468"/>
                </a:lnTo>
                <a:lnTo>
                  <a:pt x="611" y="482"/>
                </a:lnTo>
                <a:lnTo>
                  <a:pt x="599" y="493"/>
                </a:lnTo>
                <a:lnTo>
                  <a:pt x="597" y="505"/>
                </a:lnTo>
                <a:lnTo>
                  <a:pt x="582" y="518"/>
                </a:lnTo>
                <a:lnTo>
                  <a:pt x="559" y="543"/>
                </a:lnTo>
                <a:lnTo>
                  <a:pt x="538" y="550"/>
                </a:lnTo>
                <a:lnTo>
                  <a:pt x="525" y="548"/>
                </a:lnTo>
                <a:lnTo>
                  <a:pt x="500" y="560"/>
                </a:lnTo>
                <a:lnTo>
                  <a:pt x="474" y="588"/>
                </a:lnTo>
                <a:lnTo>
                  <a:pt x="469" y="598"/>
                </a:lnTo>
                <a:lnTo>
                  <a:pt x="469" y="612"/>
                </a:lnTo>
                <a:lnTo>
                  <a:pt x="474" y="627"/>
                </a:lnTo>
                <a:lnTo>
                  <a:pt x="462" y="643"/>
                </a:lnTo>
                <a:lnTo>
                  <a:pt x="462" y="655"/>
                </a:lnTo>
                <a:lnTo>
                  <a:pt x="442" y="669"/>
                </a:lnTo>
                <a:lnTo>
                  <a:pt x="427" y="677"/>
                </a:lnTo>
                <a:lnTo>
                  <a:pt x="415" y="693"/>
                </a:lnTo>
                <a:lnTo>
                  <a:pt x="410" y="709"/>
                </a:lnTo>
                <a:lnTo>
                  <a:pt x="393" y="728"/>
                </a:lnTo>
                <a:lnTo>
                  <a:pt x="387" y="724"/>
                </a:lnTo>
                <a:lnTo>
                  <a:pt x="373" y="724"/>
                </a:lnTo>
                <a:lnTo>
                  <a:pt x="356" y="731"/>
                </a:lnTo>
                <a:lnTo>
                  <a:pt x="368" y="740"/>
                </a:lnTo>
                <a:lnTo>
                  <a:pt x="368" y="757"/>
                </a:lnTo>
                <a:lnTo>
                  <a:pt x="366" y="771"/>
                </a:lnTo>
                <a:lnTo>
                  <a:pt x="358" y="781"/>
                </a:lnTo>
                <a:lnTo>
                  <a:pt x="336" y="783"/>
                </a:lnTo>
                <a:lnTo>
                  <a:pt x="319" y="788"/>
                </a:lnTo>
                <a:lnTo>
                  <a:pt x="311" y="798"/>
                </a:lnTo>
                <a:lnTo>
                  <a:pt x="311" y="816"/>
                </a:lnTo>
                <a:lnTo>
                  <a:pt x="290" y="821"/>
                </a:lnTo>
                <a:lnTo>
                  <a:pt x="273" y="816"/>
                </a:lnTo>
                <a:lnTo>
                  <a:pt x="268" y="826"/>
                </a:lnTo>
                <a:lnTo>
                  <a:pt x="277" y="833"/>
                </a:lnTo>
                <a:lnTo>
                  <a:pt x="272" y="859"/>
                </a:lnTo>
                <a:lnTo>
                  <a:pt x="265" y="881"/>
                </a:lnTo>
                <a:lnTo>
                  <a:pt x="243" y="881"/>
                </a:lnTo>
                <a:lnTo>
                  <a:pt x="236" y="890"/>
                </a:lnTo>
                <a:lnTo>
                  <a:pt x="238" y="907"/>
                </a:lnTo>
                <a:lnTo>
                  <a:pt x="250" y="907"/>
                </a:lnTo>
                <a:lnTo>
                  <a:pt x="258" y="918"/>
                </a:lnTo>
                <a:lnTo>
                  <a:pt x="253" y="935"/>
                </a:lnTo>
                <a:lnTo>
                  <a:pt x="241" y="937"/>
                </a:lnTo>
                <a:lnTo>
                  <a:pt x="223" y="944"/>
                </a:lnTo>
                <a:lnTo>
                  <a:pt x="218" y="957"/>
                </a:lnTo>
                <a:lnTo>
                  <a:pt x="216" y="978"/>
                </a:lnTo>
                <a:lnTo>
                  <a:pt x="204" y="989"/>
                </a:lnTo>
                <a:lnTo>
                  <a:pt x="246" y="1021"/>
                </a:lnTo>
                <a:lnTo>
                  <a:pt x="258" y="1039"/>
                </a:lnTo>
                <a:lnTo>
                  <a:pt x="251" y="1049"/>
                </a:lnTo>
                <a:lnTo>
                  <a:pt x="233" y="1042"/>
                </a:lnTo>
                <a:lnTo>
                  <a:pt x="218" y="1028"/>
                </a:lnTo>
                <a:lnTo>
                  <a:pt x="196" y="1018"/>
                </a:lnTo>
                <a:lnTo>
                  <a:pt x="177" y="1001"/>
                </a:lnTo>
                <a:lnTo>
                  <a:pt x="164" y="982"/>
                </a:lnTo>
                <a:lnTo>
                  <a:pt x="162" y="964"/>
                </a:lnTo>
                <a:lnTo>
                  <a:pt x="165" y="950"/>
                </a:lnTo>
                <a:lnTo>
                  <a:pt x="164" y="838"/>
                </a:lnTo>
                <a:lnTo>
                  <a:pt x="159" y="816"/>
                </a:lnTo>
                <a:lnTo>
                  <a:pt x="143" y="795"/>
                </a:lnTo>
                <a:lnTo>
                  <a:pt x="143" y="776"/>
                </a:lnTo>
                <a:lnTo>
                  <a:pt x="154" y="753"/>
                </a:lnTo>
                <a:lnTo>
                  <a:pt x="162" y="726"/>
                </a:lnTo>
                <a:lnTo>
                  <a:pt x="159" y="698"/>
                </a:lnTo>
                <a:lnTo>
                  <a:pt x="157" y="686"/>
                </a:lnTo>
                <a:lnTo>
                  <a:pt x="155" y="671"/>
                </a:lnTo>
                <a:lnTo>
                  <a:pt x="160" y="665"/>
                </a:lnTo>
                <a:lnTo>
                  <a:pt x="164" y="634"/>
                </a:lnTo>
                <a:lnTo>
                  <a:pt x="160" y="619"/>
                </a:lnTo>
                <a:lnTo>
                  <a:pt x="167" y="581"/>
                </a:lnTo>
                <a:lnTo>
                  <a:pt x="160" y="548"/>
                </a:lnTo>
                <a:lnTo>
                  <a:pt x="165" y="531"/>
                </a:lnTo>
                <a:lnTo>
                  <a:pt x="174" y="498"/>
                </a:lnTo>
                <a:lnTo>
                  <a:pt x="165" y="477"/>
                </a:lnTo>
                <a:lnTo>
                  <a:pt x="149" y="461"/>
                </a:lnTo>
                <a:lnTo>
                  <a:pt x="143" y="444"/>
                </a:lnTo>
                <a:lnTo>
                  <a:pt x="125" y="429"/>
                </a:lnTo>
                <a:lnTo>
                  <a:pt x="105" y="418"/>
                </a:lnTo>
                <a:lnTo>
                  <a:pt x="76" y="413"/>
                </a:lnTo>
                <a:lnTo>
                  <a:pt x="62" y="389"/>
                </a:lnTo>
                <a:lnTo>
                  <a:pt x="44" y="366"/>
                </a:lnTo>
                <a:lnTo>
                  <a:pt x="42" y="349"/>
                </a:lnTo>
                <a:lnTo>
                  <a:pt x="41" y="332"/>
                </a:lnTo>
                <a:lnTo>
                  <a:pt x="35" y="320"/>
                </a:lnTo>
                <a:lnTo>
                  <a:pt x="25" y="306"/>
                </a:lnTo>
                <a:lnTo>
                  <a:pt x="12" y="299"/>
                </a:lnTo>
                <a:lnTo>
                  <a:pt x="2" y="285"/>
                </a:lnTo>
                <a:lnTo>
                  <a:pt x="14" y="273"/>
                </a:lnTo>
                <a:lnTo>
                  <a:pt x="14" y="244"/>
                </a:lnTo>
                <a:lnTo>
                  <a:pt x="7" y="228"/>
                </a:lnTo>
                <a:lnTo>
                  <a:pt x="0" y="213"/>
                </a:lnTo>
                <a:lnTo>
                  <a:pt x="7" y="190"/>
                </a:lnTo>
                <a:lnTo>
                  <a:pt x="34" y="135"/>
                </a:lnTo>
                <a:lnTo>
                  <a:pt x="35" y="111"/>
                </a:lnTo>
                <a:lnTo>
                  <a:pt x="51" y="85"/>
                </a:lnTo>
                <a:lnTo>
                  <a:pt x="51" y="71"/>
                </a:lnTo>
                <a:lnTo>
                  <a:pt x="54" y="45"/>
                </a:lnTo>
              </a:path>
            </a:pathLst>
          </a:custGeom>
          <a:noFill/>
          <a:ln w="12700" cap="rnd">
            <a:solidFill>
              <a:srgbClr val="666666"/>
            </a:solidFill>
            <a:round/>
            <a:headEnd/>
            <a:tailEnd/>
          </a:ln>
        </p:spPr>
        <p:txBody>
          <a:bodyPr/>
          <a:lstStyle/>
          <a:p>
            <a:pPr algn="l"/>
            <a:endParaRPr lang="en-US" sz="2400" b="0" dirty="0">
              <a:latin typeface="+mj-lt"/>
              <a:cs typeface="Arial" pitchFamily="34" charset="0"/>
            </a:endParaRPr>
          </a:p>
        </p:txBody>
      </p:sp>
      <p:sp>
        <p:nvSpPr>
          <p:cNvPr id="158" name="TextBox 157"/>
          <p:cNvSpPr txBox="1"/>
          <p:nvPr/>
        </p:nvSpPr>
        <p:spPr>
          <a:xfrm>
            <a:off x="311150" y="181971"/>
            <a:ext cx="7239000" cy="646331"/>
          </a:xfrm>
          <a:prstGeom prst="rect">
            <a:avLst/>
          </a:prstGeom>
          <a:noFill/>
        </p:spPr>
        <p:txBody>
          <a:bodyPr wrap="square" rtlCol="0">
            <a:spAutoFit/>
          </a:bodyPr>
          <a:lstStyle/>
          <a:p>
            <a:pPr fontAlgn="auto">
              <a:spcBef>
                <a:spcPts val="0"/>
              </a:spcBef>
              <a:spcAft>
                <a:spcPts val="0"/>
              </a:spcAft>
            </a:pPr>
            <a:r>
              <a:rPr lang="en-US" sz="3600" b="1" u="none" dirty="0" smtClean="0">
                <a:solidFill>
                  <a:schemeClr val="accent1"/>
                </a:solidFill>
                <a:latin typeface="+mj-lt"/>
                <a:ea typeface="ＭＳ Ｐゴシック" charset="0"/>
                <a:cs typeface="ＭＳ Ｐゴシック"/>
              </a:rPr>
              <a:t>National Lead Investigators</a:t>
            </a:r>
            <a:endParaRPr lang="en-US" sz="2400" b="1" u="none" dirty="0">
              <a:solidFill>
                <a:schemeClr val="accent1"/>
              </a:solidFill>
              <a:latin typeface="+mj-lt"/>
              <a:cs typeface="Arial" pitchFamily="34" charset="0"/>
            </a:endParaRPr>
          </a:p>
        </p:txBody>
      </p:sp>
      <p:graphicFrame>
        <p:nvGraphicFramePr>
          <p:cNvPr id="159" name="Group 320"/>
          <p:cNvGraphicFramePr>
            <a:graphicFrameLocks noGrp="1"/>
          </p:cNvGraphicFramePr>
          <p:nvPr>
            <p:extLst>
              <p:ext uri="{D42A27DB-BD31-4B8C-83A1-F6EECF244321}">
                <p14:modId xmlns:p14="http://schemas.microsoft.com/office/powerpoint/2010/main" val="1417813561"/>
              </p:ext>
            </p:extLst>
          </p:nvPr>
        </p:nvGraphicFramePr>
        <p:xfrm>
          <a:off x="288925" y="935673"/>
          <a:ext cx="8626475" cy="5854097"/>
        </p:xfrm>
        <a:graphic>
          <a:graphicData uri="http://schemas.openxmlformats.org/drawingml/2006/table">
            <a:tbl>
              <a:tblPr/>
              <a:tblGrid>
                <a:gridCol w="2203450"/>
                <a:gridCol w="152400"/>
                <a:gridCol w="1981200"/>
                <a:gridCol w="228600"/>
                <a:gridCol w="1981200"/>
                <a:gridCol w="228600"/>
                <a:gridCol w="1851025"/>
              </a:tblGrid>
              <a:tr h="19367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UNITED STATES (3907)</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CHINA (469)</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DENMARK (219)</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CROATIA (127)</a:t>
                      </a:r>
                    </a:p>
                  </a:txBody>
                  <a:tcPr marL="6104" marR="6104" marT="6104" marB="0" horzOverflow="overflow">
                    <a:lnL>
                      <a:noFill/>
                    </a:lnL>
                    <a:lnR>
                      <a:noFill/>
                    </a:lnR>
                    <a:lnT>
                      <a:noFill/>
                    </a:lnT>
                    <a:lnB>
                      <a:noFill/>
                    </a:lnB>
                    <a:lnTlToBr>
                      <a:noFill/>
                    </a:lnTlToBr>
                    <a:lnBlToTr>
                      <a:noFill/>
                    </a:lnBlToTr>
                    <a:noFill/>
                  </a:tcPr>
                </a:tc>
              </a:tr>
              <a:tr h="30480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E. Antman; R. Giugliano</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Y. Yang</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P. Grande</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M. Bergovec</a:t>
                      </a:r>
                    </a:p>
                  </a:txBody>
                  <a:tcPr marL="6104" marR="6104" marT="6104" marB="0" horzOverflow="overflow">
                    <a:lnL>
                      <a:noFill/>
                    </a:lnL>
                    <a:lnR>
                      <a:noFill/>
                    </a:lnR>
                    <a:lnT>
                      <a:noFill/>
                    </a:lnT>
                    <a:lnB>
                      <a:noFill/>
                    </a:lnB>
                    <a:lnTlToBr>
                      <a:noFill/>
                    </a:lnTlToBr>
                    <a:lnBlToTr>
                      <a:noFill/>
                    </a:lnBlToTr>
                    <a:noFill/>
                  </a:tcPr>
                </a:tc>
              </a:tr>
              <a:tr h="19367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POLAND (1278)</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HUNGARY (464)</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ESTONIA (191)</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PHILIPPINES (125)</a:t>
                      </a:r>
                    </a:p>
                  </a:txBody>
                  <a:tcPr marL="6104" marR="6104" marT="6104" marB="0" horzOverflow="overflow">
                    <a:lnL>
                      <a:noFill/>
                    </a:lnL>
                    <a:lnR>
                      <a:noFill/>
                    </a:lnR>
                    <a:lnT>
                      <a:noFill/>
                    </a:lnT>
                    <a:lnB>
                      <a:noFill/>
                    </a:lnB>
                    <a:lnTlToBr>
                      <a:noFill/>
                    </a:lnTlToBr>
                    <a:lnBlToTr>
                      <a:noFill/>
                    </a:lnBlToTr>
                    <a:noFill/>
                  </a:tcPr>
                </a:tc>
              </a:tr>
              <a:tr h="32226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W. Ruzyllo</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R. Kiss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J. Voitk</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N. Babilonia</a:t>
                      </a:r>
                    </a:p>
                  </a:txBody>
                  <a:tcPr marL="6104" marR="6104" marT="6104" marB="0" horzOverflow="overflow">
                    <a:lnL>
                      <a:noFill/>
                    </a:lnL>
                    <a:lnR>
                      <a:noFill/>
                    </a:lnR>
                    <a:lnT>
                      <a:noFill/>
                    </a:lnT>
                    <a:lnB>
                      <a:noFill/>
                    </a:lnB>
                    <a:lnTlToBr>
                      <a:noFill/>
                    </a:lnTlToBr>
                    <a:lnBlToTr>
                      <a:noFill/>
                    </a:lnBlToTr>
                    <a:noFill/>
                  </a:tcPr>
                </a:tc>
              </a:tr>
              <a:tr h="19367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CZECH REPUBLIC (1173)</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ROMANIA (410)</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MEXICO (190)</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THAILAND (115)</a:t>
                      </a:r>
                    </a:p>
                  </a:txBody>
                  <a:tcPr marL="6104" marR="6104" marT="6104" marB="0" horzOverflow="overflow">
                    <a:lnL>
                      <a:noFill/>
                    </a:lnL>
                    <a:lnR>
                      <a:noFill/>
                    </a:lnR>
                    <a:lnT>
                      <a:noFill/>
                    </a:lnT>
                    <a:lnB>
                      <a:noFill/>
                    </a:lnB>
                    <a:lnTlToBr>
                      <a:noFill/>
                    </a:lnTlToBr>
                    <a:lnBlToTr>
                      <a:noFill/>
                    </a:lnBlToTr>
                    <a:noFill/>
                  </a:tcPr>
                </a:tc>
              </a:tr>
              <a:tr h="32226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J. Spinar</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nl-NL" sz="1200" b="1" i="1" u="none" strike="noStrike" cap="none" normalizeH="0" baseline="0" dirty="0" smtClean="0">
                          <a:ln>
                            <a:noFill/>
                          </a:ln>
                          <a:solidFill>
                            <a:srgbClr val="FFFF00"/>
                          </a:solidFill>
                          <a:effectLst/>
                          <a:latin typeface="Arial" charset="0"/>
                        </a:rPr>
                        <a:t>M. Dorobantu</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A. García-Castillo</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P. Sritara</a:t>
                      </a:r>
                    </a:p>
                  </a:txBody>
                  <a:tcPr marL="6104" marR="6104" marT="6104" marB="0" horzOverflow="overflow">
                    <a:lnL>
                      <a:noFill/>
                    </a:lnL>
                    <a:lnR>
                      <a:noFill/>
                    </a:lnR>
                    <a:lnT>
                      <a:noFill/>
                    </a:lnT>
                    <a:lnB>
                      <a:noFill/>
                    </a:lnB>
                    <a:lnTlToBr>
                      <a:noFill/>
                    </a:lnTlToBr>
                    <a:lnBlToTr>
                      <a:noFill/>
                    </a:lnBlToTr>
                    <a:noFill/>
                  </a:tcPr>
                </a:tc>
              </a:tr>
              <a:tr h="18732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RUSSIAN FEDERATION (1151)</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SLOVAKIA (405)</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PORTUGAL (180)</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TURKEY (111)</a:t>
                      </a:r>
                    </a:p>
                  </a:txBody>
                  <a:tcPr marL="6104" marR="6104" marT="6104" marB="0" horzOverflow="overflow">
                    <a:lnL>
                      <a:noFill/>
                    </a:lnL>
                    <a:lnR>
                      <a:noFill/>
                    </a:lnR>
                    <a:lnT>
                      <a:noFill/>
                    </a:lnT>
                    <a:lnB>
                      <a:noFill/>
                    </a:lnB>
                    <a:lnTlToBr>
                      <a:noFill/>
                    </a:lnTlToBr>
                    <a:lnBlToTr>
                      <a:noFill/>
                    </a:lnBlToTr>
                    <a:noFill/>
                  </a:tcPr>
                </a:tc>
              </a:tr>
              <a:tr h="30313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M. Ruda</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T. Duris</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J. Morais</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A. Oto</a:t>
                      </a:r>
                    </a:p>
                  </a:txBody>
                  <a:tcPr marL="6104" marR="6104" marT="6104" marB="0" horzOverflow="overflow">
                    <a:lnL>
                      <a:noFill/>
                    </a:lnL>
                    <a:lnR>
                      <a:noFill/>
                    </a:lnR>
                    <a:lnT>
                      <a:noFill/>
                    </a:lnT>
                    <a:lnB>
                      <a:noFill/>
                    </a:lnB>
                    <a:lnTlToBr>
                      <a:noFill/>
                    </a:lnTlToBr>
                    <a:lnBlToTr>
                      <a:noFill/>
                    </a:lnBlToTr>
                    <a:noFill/>
                  </a:tcPr>
                </a:tc>
              </a:tr>
              <a:tr h="209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UKRAINE (1148)</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UNITED KINGDOM (400)</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PERU (173)</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FRANCE (110)</a:t>
                      </a:r>
                    </a:p>
                  </a:txBody>
                  <a:tcPr marL="6104" marR="6104" marT="6104" marB="0" horzOverflow="overflow">
                    <a:lnL>
                      <a:noFill/>
                    </a:lnL>
                    <a:lnR>
                      <a:noFill/>
                    </a:lnR>
                    <a:lnT>
                      <a:noFill/>
                    </a:lnT>
                    <a:lnB>
                      <a:noFill/>
                    </a:lnB>
                    <a:lnTlToBr>
                      <a:noFill/>
                    </a:lnTlToBr>
                    <a:lnBlToTr>
                      <a:noFill/>
                    </a:lnBlToTr>
                    <a:noFill/>
                  </a:tcPr>
                </a:tc>
              </a:tr>
              <a:tr h="32226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A. Parkhomenko</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J. Camm</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M. Horna</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J.J. Blanc</a:t>
                      </a:r>
                    </a:p>
                  </a:txBody>
                  <a:tcPr marL="6104" marR="6104" marT="6104" marB="0"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ARGENTINA (1059)</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ISRAEL (283)</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ITALY (169)</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AUSTRALIA (102)</a:t>
                      </a:r>
                    </a:p>
                  </a:txBody>
                  <a:tcPr marL="6104" marR="6104" marT="6104" marB="0" horzOverflow="overflow">
                    <a:lnL>
                      <a:noFill/>
                    </a:lnL>
                    <a:lnR>
                      <a:noFill/>
                    </a:lnR>
                    <a:lnT>
                      <a:noFill/>
                    </a:lnT>
                    <a:lnB>
                      <a:noFill/>
                    </a:lnB>
                    <a:lnTlToBr>
                      <a:noFill/>
                    </a:lnTlToBr>
                    <a:lnBlToTr>
                      <a:noFill/>
                    </a:lnBlToTr>
                    <a:noFill/>
                  </a:tcPr>
                </a:tc>
              </a:tr>
              <a:tr h="3048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E. Paolasso</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B. Lewis</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P. Merlini; M. Metra</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P. Aylward</a:t>
                      </a:r>
                    </a:p>
                  </a:txBody>
                  <a:tcPr marL="6104" marR="6104" marT="6104" marB="0" horzOverflow="overflow">
                    <a:lnL>
                      <a:noFill/>
                    </a:lnL>
                    <a:lnR>
                      <a:noFill/>
                    </a:lnR>
                    <a:lnT>
                      <a:noFill/>
                    </a:lnT>
                    <a:lnB>
                      <a:noFill/>
                    </a:lnB>
                    <a:lnTlToBr>
                      <a:noFill/>
                    </a:lnTlToBr>
                    <a:lnBlToTr>
                      <a:noFill/>
                    </a:lnBlToTr>
                    <a:noFill/>
                  </a:tcPr>
                </a:tc>
              </a:tr>
              <a:tr h="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JAPAN (1010)</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SERBIA (277)</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SPAIN (166)</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GREECE (51)</a:t>
                      </a:r>
                    </a:p>
                  </a:txBody>
                  <a:tcPr marL="6104" marR="6104" marT="6104" marB="0" horzOverflow="overflow">
                    <a:lnL>
                      <a:noFill/>
                    </a:lnL>
                    <a:lnR>
                      <a:noFill/>
                    </a:lnR>
                    <a:lnT>
                      <a:noFill/>
                    </a:lnT>
                    <a:lnB>
                      <a:noFill/>
                    </a:lnB>
                    <a:lnTlToBr>
                      <a:noFill/>
                    </a:lnTlToBr>
                    <a:lnBlToTr>
                      <a:noFill/>
                    </a:lnBlToTr>
                    <a:noFill/>
                  </a:tcPr>
                </a:tc>
              </a:tr>
              <a:tr h="28734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Y. Koretsune; T. Yamashita</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M. Ostojic</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J.L. Zamorano</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D. Alexopoulos</a:t>
                      </a:r>
                    </a:p>
                  </a:txBody>
                  <a:tcPr marL="6104" marR="6104" marT="6104" marB="0" horzOverflow="overflow">
                    <a:lnL>
                      <a:noFill/>
                    </a:lnL>
                    <a:lnR>
                      <a:noFill/>
                    </a:lnR>
                    <a:lnT>
                      <a:noFill/>
                    </a:lnT>
                    <a:lnB>
                      <a:noFill/>
                    </a:lnB>
                    <a:lnTlToBr>
                      <a:noFill/>
                    </a:lnTlToBr>
                    <a:lnBlToTr>
                      <a:noFill/>
                    </a:lnBlToTr>
                    <a:noFill/>
                  </a:tcPr>
                </a:tc>
              </a:tr>
              <a:tr h="1873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GERMANY (913)</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SOUTH AFRICA (277)</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NETHERLANDS (153)</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FINLAND (42)</a:t>
                      </a:r>
                    </a:p>
                  </a:txBody>
                  <a:tcPr marL="6104" marR="6104" marT="6104" marB="0" horzOverflow="overflow">
                    <a:lnL>
                      <a:noFill/>
                    </a:lnL>
                    <a:lnR>
                      <a:noFill/>
                    </a:lnR>
                    <a:lnT>
                      <a:noFill/>
                    </a:lnT>
                    <a:lnB>
                      <a:noFill/>
                    </a:lnB>
                    <a:lnTlToBr>
                      <a:noFill/>
                    </a:lnTlToBr>
                    <a:lnBlToTr>
                      <a:noFill/>
                    </a:lnBlToTr>
                    <a:noFill/>
                  </a:tcPr>
                </a:tc>
              </a:tr>
              <a:tr h="2682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V. Mitrovic</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A. Dalby</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T. Oude Ophuis</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kern="1200" cap="none" normalizeH="0" baseline="0" dirty="0" smtClean="0">
                          <a:ln>
                            <a:noFill/>
                          </a:ln>
                          <a:solidFill>
                            <a:srgbClr val="FFFF00"/>
                          </a:solidFill>
                          <a:effectLst/>
                          <a:latin typeface="Arial" charset="0"/>
                          <a:ea typeface="+mn-ea"/>
                          <a:cs typeface="+mn-cs"/>
                        </a:rPr>
                        <a:t> M. Nieminen</a:t>
                      </a:r>
                    </a:p>
                  </a:txBody>
                  <a:tcPr marL="6104" marR="6104" marT="6104" marB="0" horzOverflow="overflow">
                    <a:lnL>
                      <a:noFill/>
                    </a:lnL>
                    <a:lnR>
                      <a:noFill/>
                    </a:lnR>
                    <a:lnT>
                      <a:noFill/>
                    </a:lnT>
                    <a:lnB>
                      <a:noFill/>
                    </a:lnB>
                    <a:lnTlToBr>
                      <a:noFill/>
                    </a:lnTlToBr>
                    <a:lnBlToTr>
                      <a:noFill/>
                    </a:lnBlToTr>
                    <a:noFill/>
                  </a:tcPr>
                </a:tc>
              </a:tr>
              <a:tr h="20947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CANADA (774)</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CHILE (254)</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BELGIUM (149)</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NORWAY (34)</a:t>
                      </a:r>
                    </a:p>
                  </a:txBody>
                  <a:tcPr marL="6104" marR="6104" marT="6104" marB="0" horzOverflow="overflow">
                    <a:lnL>
                      <a:noFill/>
                    </a:lnL>
                    <a:lnR>
                      <a:noFill/>
                    </a:lnR>
                    <a:lnT>
                      <a:noFill/>
                    </a:lnT>
                    <a:lnB>
                      <a:noFill/>
                    </a:lnB>
                    <a:lnTlToBr>
                      <a:noFill/>
                    </a:lnTlToBr>
                    <a:lnBlToTr>
                      <a:noFill/>
                    </a:lnBlToTr>
                    <a:noFill/>
                  </a:tcPr>
                </a:tc>
              </a:tr>
              <a:tr h="32392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D. Roy</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285750" marR="0" lvl="0" indent="-28575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R. Corbalan</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H. Heidbuchel</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D. Atar</a:t>
                      </a:r>
                    </a:p>
                  </a:txBody>
                  <a:tcPr marL="6104" marR="6104" marT="6104" marB="0" horzOverflow="overflow">
                    <a:lnL>
                      <a:noFill/>
                    </a:lnL>
                    <a:lnR>
                      <a:noFill/>
                    </a:lnR>
                    <a:lnT>
                      <a:noFill/>
                    </a:lnT>
                    <a:lnB>
                      <a:noFill/>
                    </a:lnB>
                    <a:lnTlToBr>
                      <a:noFill/>
                    </a:lnTlToBr>
                    <a:lnBlToTr>
                      <a:noFill/>
                    </a:lnBlToTr>
                    <a:noFill/>
                  </a:tcPr>
                </a:tc>
              </a:tr>
              <a:tr h="1471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BRAZIL (707)</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SWEDEN (252)</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COLOMBIA (141)</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FFFF"/>
                          </a:solidFill>
                          <a:effectLst/>
                          <a:latin typeface="Arial" charset="0"/>
                        </a:rPr>
                        <a:t>SWITZERLAND (5)</a:t>
                      </a:r>
                    </a:p>
                  </a:txBody>
                  <a:tcPr marL="6104" marR="6104" marT="6104" marB="0" horzOverflow="overflow">
                    <a:lnL>
                      <a:noFill/>
                    </a:lnL>
                    <a:lnR>
                      <a:noFill/>
                    </a:lnR>
                    <a:lnT>
                      <a:noFill/>
                    </a:lnT>
                    <a:lnB>
                      <a:noFill/>
                    </a:lnB>
                    <a:lnTlToBr>
                      <a:noFill/>
                    </a:lnTlToBr>
                    <a:lnBlToTr>
                      <a:noFill/>
                    </a:lnBlToTr>
                    <a:noFill/>
                  </a:tcPr>
                </a:tc>
              </a:tr>
              <a:tr h="2682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J.C. Nicolau</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S. Juul-Möller</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R. Botero</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kern="1200" cap="none" normalizeH="0" baseline="0" dirty="0" smtClean="0">
                          <a:ln>
                            <a:noFill/>
                          </a:ln>
                          <a:solidFill>
                            <a:srgbClr val="FFFF00"/>
                          </a:solidFill>
                          <a:effectLst/>
                          <a:latin typeface="Arial" charset="0"/>
                          <a:ea typeface="+mn-ea"/>
                          <a:cs typeface="+mn-cs"/>
                        </a:rPr>
                        <a:t>T. Moccetti </a:t>
                      </a:r>
                    </a:p>
                  </a:txBody>
                  <a:tcPr marL="6104" marR="6104" marT="6104" marB="0" horzOverflow="overflow">
                    <a:lnL>
                      <a:noFill/>
                    </a:lnL>
                    <a:lnR>
                      <a:noFill/>
                    </a:lnR>
                    <a:lnT>
                      <a:noFill/>
                    </a:lnT>
                    <a:lnB>
                      <a:noFill/>
                    </a:lnB>
                    <a:lnTlToBr>
                      <a:noFill/>
                    </a:lnTlToBr>
                    <a:lnBlToTr>
                      <a:noFill/>
                    </a:lnBlToTr>
                    <a:noFill/>
                  </a:tcPr>
                </a:tc>
              </a:tr>
              <a:tr h="16932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INDIA (690)</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TAIWAN (234)</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GUATEMALA (136)</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FFFF"/>
                        </a:solidFill>
                        <a:effectLst/>
                        <a:latin typeface="Arial" charset="0"/>
                      </a:endParaRPr>
                    </a:p>
                  </a:txBody>
                  <a:tcPr marL="6104" marR="6104" marT="6104" marB="0" horzOverflow="overflow">
                    <a:lnL>
                      <a:noFill/>
                    </a:lnL>
                    <a:lnR>
                      <a:noFill/>
                    </a:lnR>
                    <a:lnT>
                      <a:noFill/>
                    </a:lnT>
                    <a:lnB>
                      <a:noFill/>
                    </a:lnB>
                    <a:lnTlToBr>
                      <a:noFill/>
                    </a:lnTlToBr>
                    <a:lnBlToTr>
                      <a:noFill/>
                    </a:lnBlToTr>
                    <a:noFill/>
                  </a:tcPr>
                </a:tc>
              </a:tr>
              <a:tr h="2682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B. SomaRaju</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228600" marR="0" lvl="0" indent="-22860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S. Chen</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G. Sotomora</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00"/>
                          </a:solidFill>
                          <a:effectLst/>
                          <a:latin typeface="Arial" charset="0"/>
                        </a:rPr>
                        <a:t> </a:t>
                      </a:r>
                    </a:p>
                  </a:txBody>
                  <a:tcPr marL="6104" marR="6104" marT="6104" marB="0" horzOverflow="overflow">
                    <a:lnL>
                      <a:noFill/>
                    </a:lnL>
                    <a:lnR>
                      <a:noFill/>
                    </a:lnR>
                    <a:lnT>
                      <a:noFill/>
                    </a:lnT>
                    <a:lnB>
                      <a:noFill/>
                    </a:lnB>
                    <a:lnTlToBr>
                      <a:noFill/>
                    </a:lnTlToBr>
                    <a:lnBlToTr>
                      <a:noFill/>
                    </a:lnBlToTr>
                    <a:noFill/>
                  </a:tcPr>
                </a:tc>
              </a:tr>
              <a:tr h="191480">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FFFF"/>
                          </a:solidFill>
                          <a:effectLst/>
                          <a:latin typeface="Arial" charset="0"/>
                        </a:rPr>
                        <a:t>BULGARIA (520)</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FF00"/>
                        </a:solidFill>
                        <a:effectLst/>
                        <a:latin typeface="Arial" charset="0"/>
                      </a:endParaRP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FFFF"/>
                          </a:solidFill>
                          <a:effectLst/>
                          <a:latin typeface="Arial" charset="0"/>
                        </a:rPr>
                        <a:t>SOUTH KOREA (230)</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FF00"/>
                        </a:solidFill>
                        <a:effectLst/>
                        <a:latin typeface="Arial" charset="0"/>
                      </a:endParaRP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FFFF"/>
                          </a:solidFill>
                          <a:effectLst/>
                          <a:latin typeface="Arial" charset="0"/>
                        </a:rPr>
                        <a:t>NEW ZEALAND (131)</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FF00"/>
                        </a:solidFill>
                        <a:effectLst/>
                        <a:latin typeface="Arial" charset="0"/>
                      </a:endParaRP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FF00"/>
                        </a:solidFill>
                        <a:effectLst/>
                        <a:latin typeface="Arial" charset="0"/>
                      </a:endParaRPr>
                    </a:p>
                  </a:txBody>
                  <a:tcPr marL="6104" marR="6104" marT="6104" marB="0" horzOverflow="overflow">
                    <a:lnL>
                      <a:noFill/>
                    </a:lnL>
                    <a:lnR>
                      <a:noFill/>
                    </a:lnR>
                    <a:lnT>
                      <a:noFill/>
                    </a:lnT>
                    <a:lnB>
                      <a:noFill/>
                    </a:lnB>
                    <a:lnTlToBr>
                      <a:noFill/>
                    </a:lnTlToBr>
                    <a:lnBlToTr>
                      <a:noFill/>
                    </a:lnBlToTr>
                    <a:noFill/>
                  </a:tcPr>
                </a:tc>
              </a:tr>
              <a:tr h="2111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A. Goudev</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FF00"/>
                        </a:solidFill>
                        <a:effectLst/>
                        <a:latin typeface="Arial" charset="0"/>
                      </a:endParaRP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N. Chung</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FF00"/>
                        </a:solidFill>
                        <a:effectLst/>
                        <a:latin typeface="Arial" charset="0"/>
                      </a:endParaRP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FFFF00"/>
                          </a:solidFill>
                          <a:effectLst/>
                          <a:latin typeface="Arial" charset="0"/>
                        </a:rPr>
                        <a:t>H. White</a:t>
                      </a: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FF00"/>
                        </a:solidFill>
                        <a:effectLst/>
                        <a:latin typeface="Arial" charset="0"/>
                      </a:endParaRPr>
                    </a:p>
                  </a:txBody>
                  <a:tcPr marL="6104" marR="6104" marT="6104"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FF00"/>
                        </a:solidFill>
                        <a:effectLst/>
                        <a:latin typeface="Arial" charset="0"/>
                      </a:endParaRPr>
                    </a:p>
                  </a:txBody>
                  <a:tcPr marL="6104" marR="6104" marT="6104" marB="0"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10747036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a:stCxn id="8" idx="2"/>
          </p:cNvCxnSpPr>
          <p:nvPr/>
        </p:nvCxnSpPr>
        <p:spPr bwMode="auto">
          <a:xfrm>
            <a:off x="4568031" y="2999713"/>
            <a:ext cx="0" cy="97856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 name="Straight Arrow Connector 5"/>
          <p:cNvCxnSpPr>
            <a:cxnSpLocks noChangeShapeType="1"/>
          </p:cNvCxnSpPr>
          <p:nvPr/>
        </p:nvCxnSpPr>
        <p:spPr bwMode="auto">
          <a:xfrm>
            <a:off x="4570413" y="3048000"/>
            <a:ext cx="1587" cy="930275"/>
          </a:xfrm>
          <a:prstGeom prst="straightConnector1">
            <a:avLst/>
          </a:prstGeom>
          <a:noFill/>
          <a:ln w="28575" algn="ctr">
            <a:solidFill>
              <a:schemeClr val="bg1"/>
            </a:solidFill>
            <a:round/>
            <a:headEnd/>
            <a:tailEnd type="triangle" w="med" len="med"/>
          </a:ln>
        </p:spPr>
      </p:cxnSp>
      <p:sp>
        <p:nvSpPr>
          <p:cNvPr id="3" name="Text Box 5"/>
          <p:cNvSpPr>
            <a:spLocks noChangeArrowheads="1"/>
          </p:cNvSpPr>
          <p:nvPr/>
        </p:nvSpPr>
        <p:spPr bwMode="auto">
          <a:xfrm>
            <a:off x="381000" y="4035664"/>
            <a:ext cx="2362200" cy="715089"/>
          </a:xfrm>
          <a:prstGeom prst="roundRect">
            <a:avLst>
              <a:gd name="adj" fmla="val 16667"/>
            </a:avLst>
          </a:prstGeom>
          <a:solidFill>
            <a:schemeClr val="accent5"/>
          </a:solidFill>
          <a:ln w="12700">
            <a:solidFill>
              <a:schemeClr val="tx1"/>
            </a:solidFill>
            <a:miter lim="800000"/>
            <a:headEnd/>
            <a:tailEnd/>
          </a:ln>
          <a:extLst/>
        </p:spPr>
        <p:txBody>
          <a:bodyPr wrap="square">
            <a:spAutoFit/>
          </a:bodyPr>
          <a:lstStyle/>
          <a:p>
            <a:pPr algn="ctr">
              <a:defRPr/>
            </a:pPr>
            <a:r>
              <a:rPr lang="en-US" sz="1800" b="1" u="none" dirty="0" smtClean="0">
                <a:solidFill>
                  <a:schemeClr val="bg1"/>
                </a:solidFill>
                <a:latin typeface="Arial"/>
                <a:cs typeface="Arial" pitchFamily="34" charset="0"/>
              </a:rPr>
              <a:t>Warfarin </a:t>
            </a:r>
            <a:br>
              <a:rPr lang="en-US" sz="1800" b="1" u="none" dirty="0" smtClean="0">
                <a:solidFill>
                  <a:schemeClr val="bg1"/>
                </a:solidFill>
                <a:latin typeface="Arial"/>
                <a:cs typeface="Arial" pitchFamily="34" charset="0"/>
              </a:rPr>
            </a:br>
            <a:r>
              <a:rPr lang="en-US" sz="1800" b="1" u="none" dirty="0" smtClean="0">
                <a:solidFill>
                  <a:schemeClr val="bg1"/>
                </a:solidFill>
                <a:latin typeface="Arial"/>
                <a:cs typeface="Arial" pitchFamily="34" charset="0"/>
              </a:rPr>
              <a:t>(INR 2.0-3.0)</a:t>
            </a:r>
            <a:endParaRPr lang="en-US" sz="1800" b="1" u="none" dirty="0">
              <a:solidFill>
                <a:schemeClr val="bg1"/>
              </a:solidFill>
              <a:latin typeface="Arial"/>
              <a:cs typeface="Arial" pitchFamily="34" charset="0"/>
            </a:endParaRPr>
          </a:p>
        </p:txBody>
      </p:sp>
      <p:sp>
        <p:nvSpPr>
          <p:cNvPr id="4" name="Text Box 7"/>
          <p:cNvSpPr>
            <a:spLocks noChangeArrowheads="1"/>
          </p:cNvSpPr>
          <p:nvPr/>
        </p:nvSpPr>
        <p:spPr bwMode="auto">
          <a:xfrm>
            <a:off x="6246019" y="4035664"/>
            <a:ext cx="2671763" cy="715089"/>
          </a:xfrm>
          <a:prstGeom prst="roundRect">
            <a:avLst>
              <a:gd name="adj" fmla="val 16667"/>
            </a:avLst>
          </a:prstGeom>
          <a:solidFill>
            <a:schemeClr val="accent3"/>
          </a:solidFill>
          <a:ln w="9525">
            <a:solidFill>
              <a:schemeClr val="tx1"/>
            </a:solidFill>
          </a:ln>
          <a:extLst/>
        </p:spPr>
        <p:txBody>
          <a:bodyPr wrap="square">
            <a:spAutoFit/>
          </a:bodyPr>
          <a:lstStyle/>
          <a:p>
            <a:pPr algn="ctr">
              <a:defRPr/>
            </a:pPr>
            <a:r>
              <a:rPr lang="en-US" sz="1800" b="1" u="none" dirty="0" smtClean="0">
                <a:solidFill>
                  <a:schemeClr val="bg1"/>
                </a:solidFill>
                <a:latin typeface="Arial"/>
                <a:cs typeface="Arial" pitchFamily="34" charset="0"/>
              </a:rPr>
              <a:t>Low-dose Edoxaban</a:t>
            </a:r>
            <a:br>
              <a:rPr lang="en-US" sz="1800" b="1" u="none" dirty="0" smtClean="0">
                <a:solidFill>
                  <a:schemeClr val="bg1"/>
                </a:solidFill>
                <a:latin typeface="Arial"/>
                <a:cs typeface="Arial" pitchFamily="34" charset="0"/>
              </a:rPr>
            </a:br>
            <a:r>
              <a:rPr lang="en-US" sz="1800" b="1" u="none" dirty="0" smtClean="0">
                <a:solidFill>
                  <a:schemeClr val="bg1"/>
                </a:solidFill>
                <a:latin typeface="Arial"/>
                <a:cs typeface="Arial" pitchFamily="34" charset="0"/>
              </a:rPr>
              <a:t>30* mg od</a:t>
            </a:r>
            <a:endParaRPr lang="en-US" sz="1800" b="1" u="none" dirty="0">
              <a:solidFill>
                <a:schemeClr val="bg1"/>
              </a:solidFill>
              <a:latin typeface="Arial"/>
              <a:cs typeface="Arial" pitchFamily="34" charset="0"/>
            </a:endParaRPr>
          </a:p>
        </p:txBody>
      </p:sp>
      <p:sp>
        <p:nvSpPr>
          <p:cNvPr id="5" name="Text Box 8"/>
          <p:cNvSpPr>
            <a:spLocks noChangeArrowheads="1"/>
          </p:cNvSpPr>
          <p:nvPr/>
        </p:nvSpPr>
        <p:spPr bwMode="auto">
          <a:xfrm>
            <a:off x="3276600" y="4035664"/>
            <a:ext cx="2590800" cy="715089"/>
          </a:xfrm>
          <a:prstGeom prst="roundRect">
            <a:avLst>
              <a:gd name="adj" fmla="val 16667"/>
            </a:avLst>
          </a:prstGeom>
          <a:solidFill>
            <a:schemeClr val="accent1"/>
          </a:solidFill>
          <a:ln w="12700">
            <a:solidFill>
              <a:schemeClr val="tx1"/>
            </a:solidFill>
            <a:miter lim="800000"/>
            <a:headEnd/>
            <a:tailEnd/>
          </a:ln>
          <a:extLst/>
        </p:spPr>
        <p:txBody>
          <a:bodyPr wrap="square">
            <a:spAutoFit/>
          </a:bodyPr>
          <a:lstStyle/>
          <a:p>
            <a:pPr algn="ctr">
              <a:defRPr/>
            </a:pPr>
            <a:r>
              <a:rPr lang="en-US" sz="1800" b="1" u="none" dirty="0" smtClean="0">
                <a:solidFill>
                  <a:schemeClr val="bg1"/>
                </a:solidFill>
                <a:latin typeface="Arial"/>
                <a:cs typeface="Arial" pitchFamily="34" charset="0"/>
              </a:rPr>
              <a:t>High-dose Edoxaban</a:t>
            </a:r>
            <a:br>
              <a:rPr lang="en-US" sz="1800" b="1" u="none" dirty="0" smtClean="0">
                <a:solidFill>
                  <a:schemeClr val="bg1"/>
                </a:solidFill>
                <a:latin typeface="Arial"/>
                <a:cs typeface="Arial" pitchFamily="34" charset="0"/>
              </a:rPr>
            </a:br>
            <a:r>
              <a:rPr lang="en-US" sz="1800" b="1" u="none" dirty="0" smtClean="0">
                <a:solidFill>
                  <a:schemeClr val="bg1"/>
                </a:solidFill>
                <a:latin typeface="Arial"/>
                <a:cs typeface="Arial" pitchFamily="34" charset="0"/>
              </a:rPr>
              <a:t>60* </a:t>
            </a:r>
            <a:r>
              <a:rPr lang="en-US" sz="1800" b="1" u="none" dirty="0">
                <a:solidFill>
                  <a:schemeClr val="bg1"/>
                </a:solidFill>
                <a:latin typeface="Arial"/>
                <a:cs typeface="Arial" pitchFamily="34" charset="0"/>
              </a:rPr>
              <a:t>mg</a:t>
            </a:r>
            <a:r>
              <a:rPr lang="en-US" sz="1800" b="1" u="none" dirty="0" smtClean="0">
                <a:solidFill>
                  <a:schemeClr val="bg1"/>
                </a:solidFill>
                <a:latin typeface="Arial"/>
                <a:cs typeface="Arial" pitchFamily="34" charset="0"/>
              </a:rPr>
              <a:t> od</a:t>
            </a:r>
            <a:endParaRPr lang="en-US" sz="1800" b="1" u="none" dirty="0">
              <a:solidFill>
                <a:schemeClr val="bg1"/>
              </a:solidFill>
              <a:latin typeface="Arial"/>
              <a:cs typeface="Arial" pitchFamily="34" charset="0"/>
            </a:endParaRPr>
          </a:p>
        </p:txBody>
      </p:sp>
      <p:sp>
        <p:nvSpPr>
          <p:cNvPr id="6" name="Text Box 14"/>
          <p:cNvSpPr>
            <a:spLocks noChangeArrowheads="1"/>
          </p:cNvSpPr>
          <p:nvPr/>
        </p:nvSpPr>
        <p:spPr bwMode="auto">
          <a:xfrm>
            <a:off x="2476500" y="1087755"/>
            <a:ext cx="4216400" cy="817245"/>
          </a:xfrm>
          <a:prstGeom prst="roundRect">
            <a:avLst>
              <a:gd name="adj" fmla="val 16667"/>
            </a:avLst>
          </a:prstGeom>
          <a:noFill/>
          <a:ln w="12700">
            <a:solidFill>
              <a:schemeClr val="tx1"/>
            </a:solidFill>
            <a:miter lim="800000"/>
            <a:headEnd/>
            <a:tailEnd/>
          </a:ln>
          <a:extLst/>
        </p:spPr>
        <p:txBody>
          <a:bodyPr wrap="square">
            <a:spAutoFit/>
          </a:bodyPr>
          <a:lstStyle/>
          <a:p>
            <a:pPr algn="ctr">
              <a:defRPr/>
            </a:pPr>
            <a:r>
              <a:rPr lang="en-US" sz="1400" b="1" u="none" dirty="0" smtClean="0">
                <a:latin typeface="Arial"/>
                <a:cs typeface="Arial" pitchFamily="34" charset="0"/>
              </a:rPr>
              <a:t>21,105 Patients</a:t>
            </a:r>
            <a:endParaRPr lang="en-US" sz="1400" b="1" u="none" dirty="0">
              <a:latin typeface="Arial"/>
              <a:cs typeface="Arial" pitchFamily="34" charset="0"/>
            </a:endParaRPr>
          </a:p>
          <a:p>
            <a:pPr algn="ctr">
              <a:defRPr/>
            </a:pPr>
            <a:r>
              <a:rPr lang="en-US" sz="1400" b="1" u="none" dirty="0">
                <a:latin typeface="Arial"/>
                <a:cs typeface="Arial" pitchFamily="34" charset="0"/>
              </a:rPr>
              <a:t>AF on electrical recording  within last 12 </a:t>
            </a:r>
            <a:r>
              <a:rPr lang="en-US" sz="1400" b="1" u="none" dirty="0" smtClean="0">
                <a:latin typeface="Arial"/>
                <a:cs typeface="Arial" pitchFamily="34" charset="0"/>
              </a:rPr>
              <a:t>mo</a:t>
            </a:r>
          </a:p>
          <a:p>
            <a:pPr algn="ctr">
              <a:defRPr/>
            </a:pPr>
            <a:r>
              <a:rPr lang="en-US" sz="1400" b="1" u="none" dirty="0" smtClean="0">
                <a:latin typeface="Arial"/>
                <a:cs typeface="Arial" pitchFamily="34" charset="0"/>
              </a:rPr>
              <a:t>CHADS</a:t>
            </a:r>
            <a:r>
              <a:rPr lang="en-US" sz="1400" b="1" u="none" baseline="-25000" dirty="0" smtClean="0">
                <a:latin typeface="Arial"/>
                <a:cs typeface="Arial" pitchFamily="34" charset="0"/>
              </a:rPr>
              <a:t>2</a:t>
            </a:r>
            <a:r>
              <a:rPr lang="en-US" sz="1400" b="1" u="none" dirty="0" smtClean="0">
                <a:latin typeface="Arial"/>
                <a:cs typeface="Arial" pitchFamily="34" charset="0"/>
              </a:rPr>
              <a:t> ≥ 2</a:t>
            </a:r>
            <a:endParaRPr lang="en-US" sz="1400" b="1" u="none" dirty="0">
              <a:latin typeface="Arial"/>
              <a:cs typeface="Arial" pitchFamily="34" charset="0"/>
            </a:endParaRPr>
          </a:p>
        </p:txBody>
      </p:sp>
      <p:sp>
        <p:nvSpPr>
          <p:cNvPr id="7" name="TextBox 4"/>
          <p:cNvSpPr txBox="1">
            <a:spLocks noChangeArrowheads="1"/>
          </p:cNvSpPr>
          <p:nvPr/>
        </p:nvSpPr>
        <p:spPr bwMode="auto">
          <a:xfrm>
            <a:off x="0" y="5105400"/>
            <a:ext cx="2209800" cy="954107"/>
          </a:xfrm>
          <a:prstGeom prst="rect">
            <a:avLst/>
          </a:prstGeom>
          <a:noFill/>
          <a:ln w="9525">
            <a:noFill/>
            <a:miter lim="800000"/>
            <a:headEnd/>
            <a:tailEnd/>
          </a:ln>
        </p:spPr>
        <p:txBody>
          <a:bodyPr wrap="square">
            <a:spAutoFit/>
          </a:bodyPr>
          <a:lstStyle/>
          <a:p>
            <a:pPr algn="l"/>
            <a:r>
              <a:rPr lang="en-GB" sz="1400" b="0" u="none" dirty="0" smtClean="0">
                <a:latin typeface="Arial"/>
                <a:cs typeface="Arial" pitchFamily="34" charset="0"/>
              </a:rPr>
              <a:t>*Dose reduced by 50% if </a:t>
            </a:r>
          </a:p>
          <a:p>
            <a:pPr marL="234950" indent="-234950" algn="l"/>
            <a:r>
              <a:rPr lang="en-GB" sz="1400" b="0" u="none" dirty="0" smtClean="0">
                <a:latin typeface="Arial"/>
                <a:cs typeface="Arial" pitchFamily="34" charset="0"/>
              </a:rPr>
              <a:t>   - CrCl 30-50 mL/min</a:t>
            </a:r>
          </a:p>
          <a:p>
            <a:pPr algn="l"/>
            <a:r>
              <a:rPr lang="en-GB" sz="1400" b="0" u="none" dirty="0" smtClean="0">
                <a:latin typeface="Arial"/>
                <a:cs typeface="Arial" pitchFamily="34" charset="0"/>
              </a:rPr>
              <a:t>   - weight ≤ 60 kg</a:t>
            </a:r>
          </a:p>
          <a:p>
            <a:pPr algn="l"/>
            <a:r>
              <a:rPr lang="en-GB" sz="1400" b="0" u="none" dirty="0" smtClean="0">
                <a:latin typeface="Arial"/>
                <a:cs typeface="Arial" pitchFamily="34" charset="0"/>
              </a:rPr>
              <a:t>   - strong P-gp inhibitor</a:t>
            </a:r>
          </a:p>
        </p:txBody>
      </p:sp>
      <p:sp>
        <p:nvSpPr>
          <p:cNvPr id="8" name="Rechteck 27"/>
          <p:cNvSpPr>
            <a:spLocks noChangeArrowheads="1"/>
          </p:cNvSpPr>
          <p:nvPr/>
        </p:nvSpPr>
        <p:spPr bwMode="auto">
          <a:xfrm>
            <a:off x="1145577" y="2080312"/>
            <a:ext cx="6844908" cy="919401"/>
          </a:xfrm>
          <a:prstGeom prst="roundRect">
            <a:avLst/>
          </a:prstGeom>
          <a:noFill/>
          <a:ln w="12700">
            <a:solidFill>
              <a:schemeClr val="tx1"/>
            </a:solidFill>
            <a:miter lim="800000"/>
            <a:headEnd/>
            <a:tailEnd/>
          </a:ln>
          <a:extLst/>
        </p:spPr>
        <p:txBody>
          <a:bodyPr wrap="square">
            <a:spAutoFit/>
          </a:bodyPr>
          <a:lstStyle/>
          <a:p>
            <a:pPr algn="ctr">
              <a:defRPr/>
            </a:pPr>
            <a:r>
              <a:rPr lang="en-GB" sz="1600" b="1" u="none" dirty="0">
                <a:latin typeface="Arial"/>
                <a:cs typeface="Arial" pitchFamily="34" charset="0"/>
              </a:rPr>
              <a:t>RANDOMIZATION</a:t>
            </a:r>
          </a:p>
          <a:p>
            <a:pPr algn="ctr">
              <a:defRPr/>
            </a:pPr>
            <a:r>
              <a:rPr lang="en-GB" sz="1600" b="1" u="none" dirty="0">
                <a:latin typeface="Arial"/>
                <a:cs typeface="Arial" pitchFamily="34" charset="0"/>
              </a:rPr>
              <a:t>1:1:1 randomization is stratified by CHADS</a:t>
            </a:r>
            <a:r>
              <a:rPr lang="en-GB" sz="1600" b="1" u="none" baseline="-25000" dirty="0">
                <a:latin typeface="Arial"/>
                <a:cs typeface="Arial" pitchFamily="34" charset="0"/>
              </a:rPr>
              <a:t>2</a:t>
            </a:r>
            <a:r>
              <a:rPr lang="en-GB" sz="1600" b="1" u="none" dirty="0">
                <a:latin typeface="Arial"/>
                <a:cs typeface="Arial" pitchFamily="34" charset="0"/>
              </a:rPr>
              <a:t> score 2–3 </a:t>
            </a:r>
            <a:r>
              <a:rPr lang="en-GB" sz="1600" b="1" u="none" dirty="0" smtClean="0">
                <a:latin typeface="Arial"/>
                <a:cs typeface="Arial" pitchFamily="34" charset="0"/>
              </a:rPr>
              <a:t>vs  4-6</a:t>
            </a:r>
            <a:r>
              <a:rPr lang="en-GB" sz="1600" b="1" u="none" dirty="0">
                <a:latin typeface="Arial"/>
                <a:cs typeface="Arial" pitchFamily="34" charset="0"/>
              </a:rPr>
              <a:t/>
            </a:r>
            <a:br>
              <a:rPr lang="en-GB" sz="1600" b="1" u="none" dirty="0">
                <a:latin typeface="Arial"/>
                <a:cs typeface="Arial" pitchFamily="34" charset="0"/>
              </a:rPr>
            </a:br>
            <a:r>
              <a:rPr lang="en-GB" sz="1600" b="1" u="none" dirty="0">
                <a:latin typeface="Arial"/>
                <a:cs typeface="Arial" pitchFamily="34" charset="0"/>
              </a:rPr>
              <a:t>and need for edoxaban dose reduction*</a:t>
            </a:r>
            <a:endParaRPr lang="de-DE" sz="1600" b="1" u="none" dirty="0">
              <a:latin typeface="Arial"/>
              <a:cs typeface="Arial" pitchFamily="34" charset="0"/>
            </a:endParaRPr>
          </a:p>
        </p:txBody>
      </p:sp>
      <p:cxnSp>
        <p:nvCxnSpPr>
          <p:cNvPr id="9" name="Elbow Connector 8"/>
          <p:cNvCxnSpPr/>
          <p:nvPr/>
        </p:nvCxnSpPr>
        <p:spPr bwMode="auto">
          <a:xfrm rot="5400000">
            <a:off x="2601120" y="2008982"/>
            <a:ext cx="930275" cy="3008313"/>
          </a:xfrm>
          <a:prstGeom prst="bentConnector3">
            <a:avLst>
              <a:gd name="adj1" fmla="val 50000"/>
            </a:avLst>
          </a:prstGeom>
          <a:noFill/>
          <a:ln w="38100" cap="flat" cmpd="sng" algn="ctr">
            <a:solidFill>
              <a:schemeClr val="tx1"/>
            </a:solidFill>
            <a:prstDash val="solid"/>
            <a:round/>
            <a:headEnd type="none" w="med" len="med"/>
            <a:tailEnd type="triangle" w="med" len="med"/>
          </a:ln>
          <a:effectLst/>
        </p:spPr>
      </p:cxnSp>
      <p:cxnSp>
        <p:nvCxnSpPr>
          <p:cNvPr id="10" name="Elbow Connector 9"/>
          <p:cNvCxnSpPr/>
          <p:nvPr/>
        </p:nvCxnSpPr>
        <p:spPr bwMode="auto">
          <a:xfrm rot="16200000" flipH="1">
            <a:off x="5611020" y="2007394"/>
            <a:ext cx="930275" cy="3011488"/>
          </a:xfrm>
          <a:prstGeom prst="bentConnector3">
            <a:avLst>
              <a:gd name="adj1" fmla="val 50000"/>
            </a:avLst>
          </a:prstGeom>
          <a:noFill/>
          <a:ln w="38100" cap="flat" cmpd="sng" algn="ctr">
            <a:solidFill>
              <a:schemeClr val="tx1"/>
            </a:solidFill>
            <a:prstDash val="solid"/>
            <a:round/>
            <a:headEnd type="none" w="med" len="med"/>
            <a:tailEnd type="triangle" w="med" len="med"/>
          </a:ln>
          <a:effectLst/>
        </p:spPr>
      </p:cxnSp>
      <p:sp>
        <p:nvSpPr>
          <p:cNvPr id="11" name="Rectangle 25"/>
          <p:cNvSpPr>
            <a:spLocks noChangeArrowheads="1"/>
          </p:cNvSpPr>
          <p:nvPr/>
        </p:nvSpPr>
        <p:spPr bwMode="auto">
          <a:xfrm>
            <a:off x="0" y="6570133"/>
            <a:ext cx="4455923" cy="307777"/>
          </a:xfrm>
          <a:prstGeom prst="rect">
            <a:avLst/>
          </a:prstGeom>
          <a:noFill/>
          <a:ln w="9525">
            <a:noFill/>
            <a:miter lim="800000"/>
            <a:headEnd/>
            <a:tailEnd/>
          </a:ln>
        </p:spPr>
        <p:txBody>
          <a:bodyPr wrap="square">
            <a:spAutoFit/>
          </a:bodyPr>
          <a:lstStyle/>
          <a:p>
            <a:pPr fontAlgn="auto">
              <a:spcBef>
                <a:spcPts val="0"/>
              </a:spcBef>
              <a:spcAft>
                <a:spcPts val="0"/>
              </a:spcAft>
            </a:pPr>
            <a:r>
              <a:rPr lang="fi-FI" sz="1400" b="0" u="none" dirty="0" smtClean="0">
                <a:latin typeface="Arial"/>
                <a:ea typeface="MS PGothic" pitchFamily="34" charset="-128"/>
                <a:cs typeface="Arial" pitchFamily="34" charset="0"/>
              </a:rPr>
              <a:t>Ruff CT, et al. </a:t>
            </a:r>
            <a:r>
              <a:rPr lang="fi-FI" sz="1400" b="0" i="1" u="none" dirty="0" smtClean="0">
                <a:latin typeface="Arial"/>
                <a:ea typeface="MS PGothic" pitchFamily="34" charset="-128"/>
                <a:cs typeface="Arial" pitchFamily="34" charset="0"/>
              </a:rPr>
              <a:t>Am Heart J. </a:t>
            </a:r>
            <a:r>
              <a:rPr lang="fi-FI" sz="1400" b="0" u="none" dirty="0" smtClean="0">
                <a:latin typeface="Arial"/>
                <a:ea typeface="MS PGothic" pitchFamily="34" charset="-128"/>
                <a:cs typeface="Arial" pitchFamily="34" charset="0"/>
              </a:rPr>
              <a:t>2010; </a:t>
            </a:r>
            <a:r>
              <a:rPr lang="en-US" sz="1400" b="0" u="none" dirty="0" smtClean="0">
                <a:latin typeface="Arial"/>
                <a:ea typeface="MS PGothic" pitchFamily="34" charset="-128"/>
                <a:cs typeface="Arial" pitchFamily="34" charset="0"/>
              </a:rPr>
              <a:t>160:635-641.</a:t>
            </a:r>
            <a:r>
              <a:rPr lang="en-US" sz="1400" b="0" u="none" baseline="30000" dirty="0" smtClean="0">
                <a:latin typeface="Arial"/>
                <a:ea typeface="MS PGothic" pitchFamily="34" charset="-128"/>
                <a:cs typeface="Arial" pitchFamily="34" charset="0"/>
              </a:rPr>
              <a:t>[27]</a:t>
            </a:r>
            <a:endParaRPr lang="en-US" sz="1400" b="0" u="none" dirty="0">
              <a:latin typeface="Arial"/>
              <a:ea typeface="MS PGothic" pitchFamily="34" charset="-128"/>
              <a:cs typeface="Arial" pitchFamily="34" charset="0"/>
            </a:endParaRPr>
          </a:p>
        </p:txBody>
      </p:sp>
      <p:sp>
        <p:nvSpPr>
          <p:cNvPr id="12" name="Text Box 13"/>
          <p:cNvSpPr txBox="1">
            <a:spLocks noChangeArrowheads="1"/>
          </p:cNvSpPr>
          <p:nvPr/>
        </p:nvSpPr>
        <p:spPr bwMode="auto">
          <a:xfrm>
            <a:off x="2362200" y="5105400"/>
            <a:ext cx="4572000" cy="892552"/>
          </a:xfrm>
          <a:prstGeom prst="rect">
            <a:avLst/>
          </a:prstGeom>
          <a:solidFill>
            <a:schemeClr val="accent4"/>
          </a:solidFill>
          <a:ln w="28575">
            <a:solidFill>
              <a:schemeClr val="bg1"/>
            </a:solidFill>
            <a:miter lim="800000"/>
            <a:headEnd/>
            <a:tailEnd/>
          </a:ln>
        </p:spPr>
        <p:txBody>
          <a:bodyPr wrap="square">
            <a:spAutoFit/>
          </a:bodyPr>
          <a:lstStyle/>
          <a:p>
            <a:pPr algn="ctr" eaLnBrk="0" fontAlgn="auto" hangingPunct="0">
              <a:spcBef>
                <a:spcPts val="0"/>
              </a:spcBef>
              <a:spcAft>
                <a:spcPts val="0"/>
              </a:spcAft>
              <a:defRPr/>
            </a:pPr>
            <a:r>
              <a:rPr lang="en-US" sz="2000" u="none" dirty="0">
                <a:solidFill>
                  <a:schemeClr val="bg1"/>
                </a:solidFill>
                <a:latin typeface="Arial"/>
                <a:ea typeface="ＭＳ Ｐゴシック" charset="-128"/>
                <a:cs typeface="Arial" pitchFamily="34" charset="0"/>
              </a:rPr>
              <a:t>1º </a:t>
            </a:r>
            <a:r>
              <a:rPr lang="en-US" sz="2000" u="none" dirty="0" smtClean="0">
                <a:solidFill>
                  <a:schemeClr val="bg1"/>
                </a:solidFill>
                <a:latin typeface="Arial"/>
                <a:ea typeface="ＭＳ Ｐゴシック" charset="-128"/>
                <a:cs typeface="Arial" pitchFamily="34" charset="0"/>
              </a:rPr>
              <a:t>Efficacy EP </a:t>
            </a:r>
            <a:r>
              <a:rPr lang="en-US" sz="2000" u="none" dirty="0">
                <a:solidFill>
                  <a:schemeClr val="bg1"/>
                </a:solidFill>
                <a:latin typeface="Arial"/>
                <a:ea typeface="ＭＳ Ｐゴシック" charset="-128"/>
                <a:cs typeface="Arial" pitchFamily="34" charset="0"/>
              </a:rPr>
              <a:t>= Stroke or </a:t>
            </a:r>
            <a:r>
              <a:rPr lang="en-US" sz="2000" u="none" dirty="0" smtClean="0">
                <a:solidFill>
                  <a:schemeClr val="bg1"/>
                </a:solidFill>
                <a:latin typeface="Arial"/>
                <a:ea typeface="ＭＳ Ｐゴシック" charset="-128"/>
                <a:cs typeface="Arial" pitchFamily="34" charset="0"/>
              </a:rPr>
              <a:t>SEE</a:t>
            </a:r>
            <a:endParaRPr lang="en-US" sz="1800" u="none" dirty="0">
              <a:solidFill>
                <a:schemeClr val="bg1"/>
              </a:solidFill>
              <a:latin typeface="Arial"/>
              <a:ea typeface="ＭＳ Ｐゴシック" charset="-128"/>
              <a:cs typeface="Arial" pitchFamily="34" charset="0"/>
            </a:endParaRPr>
          </a:p>
          <a:p>
            <a:pPr algn="ctr" eaLnBrk="0" fontAlgn="auto" hangingPunct="0">
              <a:spcBef>
                <a:spcPts val="0"/>
              </a:spcBef>
              <a:spcAft>
                <a:spcPts val="0"/>
              </a:spcAft>
              <a:defRPr/>
            </a:pPr>
            <a:r>
              <a:rPr lang="en-US" sz="1600" b="0" u="none" dirty="0">
                <a:solidFill>
                  <a:schemeClr val="bg1"/>
                </a:solidFill>
                <a:latin typeface="Arial"/>
                <a:ea typeface="ＭＳ Ｐゴシック" charset="-128"/>
                <a:cs typeface="Arial" pitchFamily="34" charset="0"/>
              </a:rPr>
              <a:t>2º </a:t>
            </a:r>
            <a:r>
              <a:rPr lang="en-US" sz="1600" b="0" u="none" dirty="0" smtClean="0">
                <a:solidFill>
                  <a:schemeClr val="bg1"/>
                </a:solidFill>
                <a:latin typeface="Arial"/>
                <a:ea typeface="ＭＳ Ｐゴシック" charset="-128"/>
                <a:cs typeface="Arial" pitchFamily="34" charset="0"/>
              </a:rPr>
              <a:t> Efficacy EP </a:t>
            </a:r>
            <a:r>
              <a:rPr lang="en-US" sz="1600" b="0" u="none" dirty="0">
                <a:solidFill>
                  <a:schemeClr val="bg1"/>
                </a:solidFill>
                <a:latin typeface="Arial"/>
                <a:ea typeface="ＭＳ Ｐゴシック" charset="-128"/>
                <a:cs typeface="Arial" pitchFamily="34" charset="0"/>
              </a:rPr>
              <a:t>= Stroke or SEE or CV mortality</a:t>
            </a:r>
          </a:p>
          <a:p>
            <a:pPr algn="ctr" eaLnBrk="0" fontAlgn="auto" hangingPunct="0">
              <a:spcBef>
                <a:spcPts val="0"/>
              </a:spcBef>
              <a:spcAft>
                <a:spcPts val="0"/>
              </a:spcAft>
              <a:defRPr/>
            </a:pPr>
            <a:r>
              <a:rPr lang="en-US" sz="1600" b="0" u="none" dirty="0" smtClean="0">
                <a:solidFill>
                  <a:schemeClr val="bg1"/>
                </a:solidFill>
                <a:latin typeface="Arial"/>
                <a:ea typeface="ＭＳ Ｐゴシック" charset="-128"/>
                <a:cs typeface="Arial" pitchFamily="34" charset="0"/>
              </a:rPr>
              <a:t>1º Safety EP </a:t>
            </a:r>
            <a:r>
              <a:rPr lang="en-US" sz="1600" b="0" u="none" dirty="0">
                <a:solidFill>
                  <a:schemeClr val="bg1"/>
                </a:solidFill>
                <a:latin typeface="Arial"/>
                <a:ea typeface="ＭＳ Ｐゴシック" charset="-128"/>
                <a:cs typeface="Arial" pitchFamily="34" charset="0"/>
              </a:rPr>
              <a:t>= Major </a:t>
            </a:r>
            <a:r>
              <a:rPr lang="en-US" sz="1600" b="0" u="none" dirty="0" smtClean="0">
                <a:solidFill>
                  <a:schemeClr val="bg1"/>
                </a:solidFill>
                <a:latin typeface="Arial"/>
                <a:ea typeface="ＭＳ Ｐゴシック" charset="-128"/>
                <a:cs typeface="Arial" pitchFamily="34" charset="0"/>
              </a:rPr>
              <a:t>Bleeding (ISTH criteria) </a:t>
            </a:r>
            <a:endParaRPr lang="en-US" sz="1600" b="0" u="none" dirty="0">
              <a:solidFill>
                <a:schemeClr val="bg1"/>
              </a:solidFill>
              <a:latin typeface="Arial"/>
              <a:ea typeface="ＭＳ Ｐゴシック" charset="-128"/>
              <a:cs typeface="Arial" pitchFamily="34" charset="0"/>
            </a:endParaRPr>
          </a:p>
        </p:txBody>
      </p:sp>
      <p:sp>
        <p:nvSpPr>
          <p:cNvPr id="16" name="Title 2"/>
          <p:cNvSpPr txBox="1">
            <a:spLocks/>
          </p:cNvSpPr>
          <p:nvPr/>
        </p:nvSpPr>
        <p:spPr>
          <a:xfrm>
            <a:off x="329808" y="179696"/>
            <a:ext cx="7620000" cy="685800"/>
          </a:xfrm>
          <a:prstGeom prst="rect">
            <a:avLst/>
          </a:prstGeom>
        </p:spPr>
        <p:txBody>
          <a:bodyPr/>
          <a:lstStyle/>
          <a:p>
            <a:pPr eaLnBrk="0" hangingPunct="0">
              <a:defRPr/>
            </a:pPr>
            <a:r>
              <a:rPr lang="en-US" altLang="en-US" sz="3600" b="1" u="none" kern="0" dirty="0" smtClean="0">
                <a:solidFill>
                  <a:schemeClr val="accent1"/>
                </a:solidFill>
                <a:latin typeface="Arial"/>
                <a:cs typeface="ＭＳ Ｐゴシック"/>
              </a:rPr>
              <a:t>Study Design</a:t>
            </a:r>
          </a:p>
        </p:txBody>
      </p:sp>
      <p:sp>
        <p:nvSpPr>
          <p:cNvPr id="17" name="TextBox 4"/>
          <p:cNvSpPr txBox="1">
            <a:spLocks noChangeArrowheads="1"/>
          </p:cNvSpPr>
          <p:nvPr/>
        </p:nvSpPr>
        <p:spPr bwMode="auto">
          <a:xfrm>
            <a:off x="4189188" y="6211669"/>
            <a:ext cx="4504436" cy="646331"/>
          </a:xfrm>
          <a:prstGeom prst="rect">
            <a:avLst/>
          </a:prstGeom>
          <a:noFill/>
          <a:ln w="9525">
            <a:noFill/>
            <a:miter lim="800000"/>
            <a:headEnd/>
            <a:tailEnd/>
          </a:ln>
        </p:spPr>
        <p:txBody>
          <a:bodyPr wrap="square">
            <a:spAutoFit/>
          </a:bodyPr>
          <a:lstStyle/>
          <a:p>
            <a:pPr algn="l"/>
            <a:r>
              <a:rPr lang="en-GB" sz="1200" b="0" u="none" dirty="0" smtClean="0">
                <a:latin typeface="Arial"/>
                <a:cs typeface="Arial" pitchFamily="34" charset="0"/>
              </a:rPr>
              <a:t>CI = confidence interval  CrCl = creatinine clearance; </a:t>
            </a:r>
          </a:p>
          <a:p>
            <a:pPr algn="l"/>
            <a:r>
              <a:rPr lang="en-GB" sz="1200" b="0" u="none" dirty="0" smtClean="0">
                <a:latin typeface="Arial"/>
                <a:cs typeface="Arial" pitchFamily="34" charset="0"/>
              </a:rPr>
              <a:t>ISTH=International Society on Thrombosis and Haemostasis</a:t>
            </a:r>
          </a:p>
          <a:p>
            <a:pPr algn="l"/>
            <a:r>
              <a:rPr lang="en-GB" sz="1200" b="0" u="none" dirty="0" smtClean="0">
                <a:latin typeface="Arial"/>
                <a:cs typeface="Arial" pitchFamily="34" charset="0"/>
              </a:rPr>
              <a:t>P-gp = P-glycoprotein; SEE=systemic embolic event</a:t>
            </a:r>
          </a:p>
        </p:txBody>
      </p:sp>
      <p:sp>
        <p:nvSpPr>
          <p:cNvPr id="18" name="TextBox 17"/>
          <p:cNvSpPr txBox="1"/>
          <p:nvPr/>
        </p:nvSpPr>
        <p:spPr>
          <a:xfrm>
            <a:off x="2362200" y="3352800"/>
            <a:ext cx="4953000" cy="381000"/>
          </a:xfrm>
          <a:prstGeom prst="rect">
            <a:avLst/>
          </a:prstGeom>
          <a:solidFill>
            <a:schemeClr val="bg1"/>
          </a:solidFill>
          <a:ln>
            <a:solidFill>
              <a:schemeClr val="tx1"/>
            </a:solidFill>
          </a:ln>
        </p:spPr>
        <p:txBody>
          <a:bodyPr wrap="square" rtlCol="0">
            <a:spAutoFit/>
          </a:bodyPr>
          <a:lstStyle/>
          <a:p>
            <a:pPr algn="ctr" fontAlgn="auto">
              <a:spcBef>
                <a:spcPts val="0"/>
              </a:spcBef>
              <a:spcAft>
                <a:spcPts val="0"/>
              </a:spcAft>
            </a:pPr>
            <a:r>
              <a:rPr lang="en-US" sz="1800" b="1" u="none" dirty="0" smtClean="0">
                <a:latin typeface="Arial"/>
                <a:cs typeface="Arial" pitchFamily="34" charset="0"/>
              </a:rPr>
              <a:t>Double-blind, Double-dummy</a:t>
            </a:r>
            <a:endParaRPr lang="en-US" sz="1800" b="1" u="none" dirty="0">
              <a:latin typeface="Arial"/>
              <a:cs typeface="Arial" pitchFamily="34" charset="0"/>
            </a:endParaRPr>
          </a:p>
        </p:txBody>
      </p:sp>
      <p:sp>
        <p:nvSpPr>
          <p:cNvPr id="39" name="TextBox 42"/>
          <p:cNvSpPr txBox="1">
            <a:spLocks noChangeArrowheads="1"/>
          </p:cNvSpPr>
          <p:nvPr/>
        </p:nvSpPr>
        <p:spPr bwMode="auto">
          <a:xfrm>
            <a:off x="7162800" y="5136177"/>
            <a:ext cx="1981200" cy="830997"/>
          </a:xfrm>
          <a:prstGeom prst="rect">
            <a:avLst/>
          </a:prstGeom>
          <a:noFill/>
          <a:ln>
            <a:noFill/>
          </a:ln>
          <a:extLst/>
        </p:spPr>
        <p:txBody>
          <a:bodyPr wrap="square" lIns="0" r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sz="1600" b="1" u="none" dirty="0" smtClean="0">
                <a:latin typeface="Arial"/>
              </a:rPr>
              <a:t>Noninferiority</a:t>
            </a:r>
          </a:p>
          <a:p>
            <a:pPr eaLnBrk="1" hangingPunct="1">
              <a:defRPr/>
            </a:pPr>
            <a:r>
              <a:rPr lang="en-US" sz="1600" b="1" u="none" dirty="0" smtClean="0">
                <a:latin typeface="Arial"/>
              </a:rPr>
              <a:t>Upper 97.5% CI </a:t>
            </a:r>
          </a:p>
          <a:p>
            <a:pPr eaLnBrk="1" hangingPunct="1">
              <a:defRPr/>
            </a:pPr>
            <a:r>
              <a:rPr lang="en-US" sz="1600" b="1" u="none" dirty="0" smtClean="0">
                <a:latin typeface="Arial"/>
              </a:rPr>
              <a:t>RR, 1.38</a:t>
            </a:r>
          </a:p>
        </p:txBody>
      </p:sp>
    </p:spTree>
    <p:extLst>
      <p:ext uri="{BB962C8B-B14F-4D97-AF65-F5344CB8AC3E}">
        <p14:creationId xmlns:p14="http://schemas.microsoft.com/office/powerpoint/2010/main" val="17958226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title"/>
          </p:nvPr>
        </p:nvSpPr>
        <p:spPr>
          <a:xfrm>
            <a:off x="348016" y="183754"/>
            <a:ext cx="8229600" cy="808038"/>
          </a:xfrm>
        </p:spPr>
        <p:txBody>
          <a:bodyPr anchor="t" anchorCtr="0">
            <a:noAutofit/>
          </a:bodyPr>
          <a:lstStyle/>
          <a:p>
            <a:pPr>
              <a:lnSpc>
                <a:spcPct val="100000"/>
              </a:lnSpc>
            </a:pPr>
            <a:r>
              <a:rPr lang="en-US" altLang="en-US" dirty="0" smtClean="0"/>
              <a:t>Characteristics Requiring Dose Reduction of Edoxaban</a:t>
            </a:r>
          </a:p>
        </p:txBody>
      </p:sp>
      <p:sp>
        <p:nvSpPr>
          <p:cNvPr id="32771" name="Rectangle 8"/>
          <p:cNvSpPr>
            <a:spLocks noGrp="1" noChangeArrowheads="1"/>
          </p:cNvSpPr>
          <p:nvPr>
            <p:ph idx="1"/>
          </p:nvPr>
        </p:nvSpPr>
        <p:spPr>
          <a:xfrm>
            <a:off x="556146" y="1464858"/>
            <a:ext cx="7837227" cy="4953000"/>
          </a:xfrm>
        </p:spPr>
        <p:txBody>
          <a:bodyPr/>
          <a:lstStyle/>
          <a:p>
            <a:pPr marL="231775" indent="-231775">
              <a:spcBef>
                <a:spcPts val="576"/>
              </a:spcBef>
              <a:spcAft>
                <a:spcPts val="0"/>
              </a:spcAft>
              <a:buFont typeface="Arial" panose="020B0604020202020204" pitchFamily="34" charset="0"/>
              <a:buChar char="•"/>
            </a:pPr>
            <a:r>
              <a:rPr lang="en-US" altLang="en-US" sz="2400" b="0" dirty="0" smtClean="0">
                <a:solidFill>
                  <a:schemeClr val="tx1"/>
                </a:solidFill>
              </a:rPr>
              <a:t>Edoxaban dose was halved </a:t>
            </a:r>
            <a:r>
              <a:rPr lang="en-GB" altLang="en-US" sz="2400" b="0" dirty="0" smtClean="0">
                <a:solidFill>
                  <a:schemeClr val="tx1"/>
                </a:solidFill>
              </a:rPr>
              <a:t>from 60 </a:t>
            </a:r>
            <a:r>
              <a:rPr lang="en-GB" altLang="en-US" sz="2400" b="0" dirty="0" smtClean="0">
                <a:solidFill>
                  <a:schemeClr val="tx1"/>
                </a:solidFill>
                <a:sym typeface="Wingdings" pitchFamily="2" charset="2"/>
              </a:rPr>
              <a:t></a:t>
            </a:r>
            <a:r>
              <a:rPr lang="en-GB" altLang="en-US" sz="2400" b="0" dirty="0" smtClean="0">
                <a:solidFill>
                  <a:schemeClr val="tx1"/>
                </a:solidFill>
              </a:rPr>
              <a:t> 30 mg or from 30 </a:t>
            </a:r>
            <a:r>
              <a:rPr lang="en-GB" altLang="en-US" sz="2400" b="0" dirty="0" smtClean="0">
                <a:solidFill>
                  <a:schemeClr val="tx1"/>
                </a:solidFill>
                <a:sym typeface="Wingdings" pitchFamily="2" charset="2"/>
              </a:rPr>
              <a:t> </a:t>
            </a:r>
            <a:r>
              <a:rPr lang="en-GB" altLang="en-US" sz="2400" b="0" dirty="0" smtClean="0">
                <a:solidFill>
                  <a:schemeClr val="tx1"/>
                </a:solidFill>
              </a:rPr>
              <a:t>15 mg od, if one or more of the following present</a:t>
            </a:r>
            <a:endParaRPr lang="en-US" altLang="en-US" sz="2400" b="0" dirty="0" smtClean="0">
              <a:solidFill>
                <a:schemeClr val="tx1"/>
              </a:solidFill>
            </a:endParaRPr>
          </a:p>
          <a:p>
            <a:pPr marL="682625" indent="-341313">
              <a:spcBef>
                <a:spcPts val="576"/>
              </a:spcBef>
              <a:spcAft>
                <a:spcPts val="0"/>
              </a:spcAft>
              <a:buFont typeface="Arial" panose="020B0604020202020204" pitchFamily="34" charset="0"/>
              <a:buChar char="–"/>
            </a:pPr>
            <a:r>
              <a:rPr lang="en-US" altLang="en-US" sz="2400" b="0" dirty="0" smtClean="0">
                <a:solidFill>
                  <a:schemeClr val="tx1"/>
                </a:solidFill>
              </a:rPr>
              <a:t>At randomization</a:t>
            </a:r>
          </a:p>
          <a:p>
            <a:pPr marL="1146175" lvl="1" indent="-341313">
              <a:spcBef>
                <a:spcPts val="576"/>
              </a:spcBef>
              <a:spcAft>
                <a:spcPts val="0"/>
              </a:spcAft>
              <a:buFont typeface="Arial" panose="020B0604020202020204" pitchFamily="34" charset="0"/>
              <a:buChar char="•"/>
            </a:pPr>
            <a:r>
              <a:rPr lang="en-US" altLang="en-US" sz="2000" dirty="0" smtClean="0"/>
              <a:t>CrCl 30-50 mL/min</a:t>
            </a:r>
          </a:p>
          <a:p>
            <a:pPr marL="1146175" lvl="1" indent="-341313">
              <a:spcBef>
                <a:spcPts val="576"/>
              </a:spcBef>
              <a:spcAft>
                <a:spcPts val="0"/>
              </a:spcAft>
              <a:buFont typeface="Arial" panose="020B0604020202020204" pitchFamily="34" charset="0"/>
              <a:buChar char="•"/>
            </a:pPr>
            <a:r>
              <a:rPr lang="en-US" altLang="en-US" sz="2000" dirty="0" smtClean="0"/>
              <a:t>Body weight ≤ 60 kg</a:t>
            </a:r>
          </a:p>
          <a:p>
            <a:pPr marL="1146175" lvl="1" indent="-341313">
              <a:spcBef>
                <a:spcPts val="576"/>
              </a:spcBef>
              <a:spcAft>
                <a:spcPts val="0"/>
              </a:spcAft>
              <a:buFont typeface="Arial" panose="020B0604020202020204" pitchFamily="34" charset="0"/>
              <a:buChar char="•"/>
            </a:pPr>
            <a:r>
              <a:rPr lang="en-US" altLang="en-US" sz="2000" dirty="0" smtClean="0"/>
              <a:t>Concomitant use of specific P-gp inhibitor</a:t>
            </a:r>
            <a:br>
              <a:rPr lang="en-US" altLang="en-US" sz="2000" dirty="0" smtClean="0"/>
            </a:br>
            <a:r>
              <a:rPr lang="en-US" altLang="en-US" sz="2000" dirty="0" smtClean="0"/>
              <a:t>(quinidine, verapamil)</a:t>
            </a:r>
            <a:r>
              <a:rPr lang="en-US" altLang="en-US" sz="2000" baseline="30000" dirty="0" smtClean="0"/>
              <a:t>*</a:t>
            </a:r>
          </a:p>
          <a:p>
            <a:pPr marL="682625" indent="-341313">
              <a:spcBef>
                <a:spcPts val="576"/>
              </a:spcBef>
              <a:spcAft>
                <a:spcPts val="0"/>
              </a:spcAft>
              <a:buFont typeface="Arial" panose="020B0604020202020204" pitchFamily="34" charset="0"/>
              <a:buChar char="–"/>
            </a:pPr>
            <a:r>
              <a:rPr lang="en-US" altLang="en-US" sz="2400" b="0" dirty="0" smtClean="0">
                <a:solidFill>
                  <a:schemeClr val="tx1"/>
                </a:solidFill>
                <a:sym typeface="Wingdings" pitchFamily="2" charset="2"/>
              </a:rPr>
              <a:t>During study</a:t>
            </a:r>
          </a:p>
          <a:p>
            <a:pPr marL="1146175" lvl="1" indent="-341313">
              <a:spcBef>
                <a:spcPts val="576"/>
              </a:spcBef>
              <a:spcAft>
                <a:spcPts val="0"/>
              </a:spcAft>
              <a:buFont typeface="Arial" panose="020B0604020202020204" pitchFamily="34" charset="0"/>
              <a:buChar char="•"/>
            </a:pPr>
            <a:r>
              <a:rPr lang="en-US" altLang="en-US" sz="2000" dirty="0" smtClean="0">
                <a:sym typeface="Wingdings" pitchFamily="2" charset="2"/>
              </a:rPr>
              <a:t>CrCl 30-50 mL/min and &gt; 20% drop from baseline</a:t>
            </a:r>
          </a:p>
          <a:p>
            <a:pPr marL="1146175" lvl="1" indent="-341313">
              <a:spcBef>
                <a:spcPts val="576"/>
              </a:spcBef>
              <a:spcAft>
                <a:spcPts val="0"/>
              </a:spcAft>
              <a:buFont typeface="Arial" panose="020B0604020202020204" pitchFamily="34" charset="0"/>
              <a:buChar char="•"/>
            </a:pPr>
            <a:r>
              <a:rPr lang="en-US" altLang="en-US" sz="2000" dirty="0" smtClean="0">
                <a:sym typeface="Wingdings" pitchFamily="2" charset="2"/>
              </a:rPr>
              <a:t>Body weight ≤ 60 kg and &gt; 10% drop from baseline</a:t>
            </a:r>
          </a:p>
          <a:p>
            <a:pPr marL="1146175" lvl="1" indent="-341313">
              <a:spcBef>
                <a:spcPts val="576"/>
              </a:spcBef>
              <a:spcAft>
                <a:spcPts val="0"/>
              </a:spcAft>
              <a:buFont typeface="Arial" panose="020B0604020202020204" pitchFamily="34" charset="0"/>
              <a:buChar char="•"/>
            </a:pPr>
            <a:r>
              <a:rPr lang="en-US" altLang="en-US" sz="2000" dirty="0" smtClean="0">
                <a:sym typeface="Wingdings" pitchFamily="2" charset="2"/>
              </a:rPr>
              <a:t>Concomitant use of specific P-gp inhibitors</a:t>
            </a:r>
            <a:br>
              <a:rPr lang="en-US" altLang="en-US" sz="2000" dirty="0" smtClean="0">
                <a:sym typeface="Wingdings" pitchFamily="2" charset="2"/>
              </a:rPr>
            </a:br>
            <a:r>
              <a:rPr lang="en-US" altLang="en-US" sz="2000" dirty="0" smtClean="0">
                <a:sym typeface="Wingdings" pitchFamily="2" charset="2"/>
              </a:rPr>
              <a:t>(quinidine, verapamil, dronedarone)</a:t>
            </a:r>
            <a:r>
              <a:rPr lang="en-US" altLang="en-US" sz="2000" baseline="30000" dirty="0" smtClean="0">
                <a:sym typeface="Wingdings" pitchFamily="2" charset="2"/>
              </a:rPr>
              <a:t>*</a:t>
            </a:r>
          </a:p>
        </p:txBody>
      </p:sp>
      <p:sp>
        <p:nvSpPr>
          <p:cNvPr id="32774" name="TextBox 4"/>
          <p:cNvSpPr txBox="1">
            <a:spLocks noChangeArrowheads="1"/>
          </p:cNvSpPr>
          <p:nvPr/>
        </p:nvSpPr>
        <p:spPr bwMode="auto">
          <a:xfrm>
            <a:off x="0" y="6396335"/>
            <a:ext cx="9144000" cy="523220"/>
          </a:xfrm>
          <a:prstGeom prst="rect">
            <a:avLst/>
          </a:prstGeom>
          <a:noFill/>
          <a:ln w="9525">
            <a:noFill/>
            <a:miter lim="800000"/>
            <a:headEnd/>
            <a:tailEnd/>
          </a:ln>
        </p:spPr>
        <p:txBody>
          <a:bodyPr wrap="square">
            <a:spAutoFit/>
          </a:bodyPr>
          <a:lstStyle/>
          <a:p>
            <a:pPr algn="l" fontAlgn="auto">
              <a:spcBef>
                <a:spcPts val="0"/>
              </a:spcBef>
              <a:spcAft>
                <a:spcPts val="0"/>
              </a:spcAft>
            </a:pPr>
            <a:r>
              <a:rPr lang="en-GB" altLang="en-US" sz="1400" b="0" u="none" baseline="30000" dirty="0" smtClean="0">
                <a:latin typeface="Arial"/>
                <a:cs typeface="Arial" pitchFamily="34" charset="0"/>
              </a:rPr>
              <a:t>*</a:t>
            </a:r>
            <a:r>
              <a:rPr lang="en-GB" altLang="en-US" sz="1400" b="0" u="none" dirty="0" smtClean="0">
                <a:latin typeface="Arial"/>
                <a:cs typeface="Arial" pitchFamily="34" charset="0"/>
              </a:rPr>
              <a:t>If </a:t>
            </a:r>
            <a:r>
              <a:rPr lang="en-GB" altLang="en-US" sz="1400" b="0" u="none" dirty="0">
                <a:latin typeface="Arial"/>
                <a:cs typeface="Arial" pitchFamily="34" charset="0"/>
              </a:rPr>
              <a:t>concomitant </a:t>
            </a:r>
            <a:r>
              <a:rPr lang="en-GB" altLang="en-US" sz="1400" b="0" u="none" dirty="0" smtClean="0">
                <a:latin typeface="Arial"/>
                <a:cs typeface="Arial" pitchFamily="34" charset="0"/>
              </a:rPr>
              <a:t>P-gp inhibitors were discontinued, then dosage was restored to full dose  </a:t>
            </a:r>
            <a:endParaRPr lang="en-GB" altLang="en-US" sz="1400" b="0" u="none" dirty="0">
              <a:latin typeface="Arial"/>
              <a:cs typeface="Arial" pitchFamily="34" charset="0"/>
            </a:endParaRPr>
          </a:p>
          <a:p>
            <a:pPr algn="l" fontAlgn="auto">
              <a:spcBef>
                <a:spcPts val="0"/>
              </a:spcBef>
              <a:spcAft>
                <a:spcPts val="0"/>
              </a:spcAft>
            </a:pPr>
            <a:r>
              <a:rPr lang="en-US" altLang="en-US" sz="1400" b="0" u="none" dirty="0" smtClean="0">
                <a:latin typeface="Arial"/>
                <a:cs typeface="Arial" pitchFamily="34" charset="0"/>
              </a:rPr>
              <a:t>CrCl = creatinine </a:t>
            </a:r>
            <a:r>
              <a:rPr lang="en-US" altLang="en-US" sz="1400" b="0" u="none" dirty="0">
                <a:latin typeface="Arial"/>
                <a:cs typeface="Arial" pitchFamily="34" charset="0"/>
              </a:rPr>
              <a:t>clearance; </a:t>
            </a:r>
            <a:r>
              <a:rPr lang="en-US" altLang="en-US" sz="1400" b="0" u="none" dirty="0" smtClean="0">
                <a:latin typeface="Arial"/>
                <a:cs typeface="Arial" pitchFamily="34" charset="0"/>
              </a:rPr>
              <a:t>P-gp = P-glycoprotein</a:t>
            </a:r>
            <a:r>
              <a:rPr lang="en-US" altLang="en-US" sz="1400" b="0" u="none" dirty="0">
                <a:latin typeface="Arial"/>
                <a:cs typeface="Arial" pitchFamily="34" charset="0"/>
              </a:rPr>
              <a:t>;</a:t>
            </a:r>
            <a:r>
              <a:rPr lang="en-US" altLang="en-US" sz="1400" b="0" u="none" dirty="0" smtClean="0">
                <a:latin typeface="Arial"/>
                <a:cs typeface="Arial" pitchFamily="34" charset="0"/>
              </a:rPr>
              <a:t> od = once daily.</a:t>
            </a:r>
            <a:endParaRPr lang="en-US" altLang="en-US" sz="1400" u="none" dirty="0">
              <a:latin typeface="Arial"/>
              <a:cs typeface="Arial" pitchFamily="34" charset="0"/>
            </a:endParaRPr>
          </a:p>
        </p:txBody>
      </p:sp>
    </p:spTree>
    <p:extLst>
      <p:ext uri="{BB962C8B-B14F-4D97-AF65-F5344CB8AC3E}">
        <p14:creationId xmlns:p14="http://schemas.microsoft.com/office/powerpoint/2010/main" val="76115045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
          <p:cNvSpPr>
            <a:spLocks noChangeArrowheads="1"/>
          </p:cNvSpPr>
          <p:nvPr/>
        </p:nvSpPr>
        <p:spPr bwMode="auto">
          <a:xfrm>
            <a:off x="341952" y="122830"/>
            <a:ext cx="7467600" cy="77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auto">
              <a:spcBef>
                <a:spcPts val="0"/>
              </a:spcBef>
              <a:spcAft>
                <a:spcPts val="0"/>
              </a:spcAft>
            </a:pPr>
            <a:r>
              <a:rPr lang="en-US" sz="3600" b="1" u="none" dirty="0" smtClean="0">
                <a:solidFill>
                  <a:schemeClr val="accent1"/>
                </a:solidFill>
                <a:latin typeface="Arial"/>
                <a:cs typeface="ＭＳ Ｐゴシック" charset="0"/>
              </a:rPr>
              <a:t>Trial Implementation</a:t>
            </a:r>
            <a:endParaRPr lang="en-US" sz="3600" b="1" u="none" dirty="0">
              <a:solidFill>
                <a:schemeClr val="accent1"/>
              </a:solidFill>
              <a:latin typeface="Arial"/>
              <a:cs typeface="ＭＳ Ｐゴシック" charset="0"/>
            </a:endParaRPr>
          </a:p>
        </p:txBody>
      </p:sp>
      <p:sp>
        <p:nvSpPr>
          <p:cNvPr id="3" name="Text Box 24"/>
          <p:cNvSpPr txBox="1">
            <a:spLocks noChangeArrowheads="1"/>
          </p:cNvSpPr>
          <p:nvPr/>
        </p:nvSpPr>
        <p:spPr bwMode="auto">
          <a:xfrm>
            <a:off x="747806" y="1524000"/>
            <a:ext cx="808646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charset="0"/>
                <a:ea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fontAlgn="base">
              <a:spcBef>
                <a:spcPct val="0"/>
              </a:spcBef>
              <a:spcAft>
                <a:spcPct val="0"/>
              </a:spcAft>
              <a:defRPr sz="4000">
                <a:solidFill>
                  <a:schemeClr val="tx1"/>
                </a:solidFill>
                <a:latin typeface="Arial" charset="0"/>
                <a:ea typeface="ＭＳ Ｐゴシック" charset="0"/>
              </a:defRPr>
            </a:lvl6pPr>
            <a:lvl7pPr marL="2971800" indent="-228600" fontAlgn="base">
              <a:spcBef>
                <a:spcPct val="0"/>
              </a:spcBef>
              <a:spcAft>
                <a:spcPct val="0"/>
              </a:spcAft>
              <a:defRPr sz="4000">
                <a:solidFill>
                  <a:schemeClr val="tx1"/>
                </a:solidFill>
                <a:latin typeface="Arial" charset="0"/>
                <a:ea typeface="ＭＳ Ｐゴシック" charset="0"/>
              </a:defRPr>
            </a:lvl7pPr>
            <a:lvl8pPr marL="3429000" indent="-228600" fontAlgn="base">
              <a:spcBef>
                <a:spcPct val="0"/>
              </a:spcBef>
              <a:spcAft>
                <a:spcPct val="0"/>
              </a:spcAft>
              <a:defRPr sz="4000">
                <a:solidFill>
                  <a:schemeClr val="tx1"/>
                </a:solidFill>
                <a:latin typeface="Arial" charset="0"/>
                <a:ea typeface="ＭＳ Ｐゴシック" charset="0"/>
              </a:defRPr>
            </a:lvl8pPr>
            <a:lvl9pPr marL="3886200" indent="-228600" fontAlgn="base">
              <a:spcBef>
                <a:spcPct val="0"/>
              </a:spcBef>
              <a:spcAft>
                <a:spcPct val="0"/>
              </a:spcAft>
              <a:defRPr sz="4000">
                <a:solidFill>
                  <a:schemeClr val="tx1"/>
                </a:solidFill>
                <a:latin typeface="Arial" charset="0"/>
                <a:ea typeface="ＭＳ Ｐゴシック" charset="0"/>
              </a:defRPr>
            </a:lvl9pPr>
          </a:lstStyle>
          <a:p>
            <a:pPr defTabSz="457200" fontAlgn="auto">
              <a:spcBef>
                <a:spcPct val="50000"/>
              </a:spcBef>
              <a:spcAft>
                <a:spcPts val="0"/>
              </a:spcAft>
            </a:pPr>
            <a:r>
              <a:rPr lang="en-US" sz="2400" b="1" u="none" dirty="0">
                <a:cs typeface="ＭＳ Ｐゴシック" charset="0"/>
              </a:rPr>
              <a:t>Double Dummy: All pts receive </a:t>
            </a:r>
            <a:r>
              <a:rPr lang="en-US" sz="2400" b="1" u="none" dirty="0" smtClean="0">
                <a:cs typeface="ＭＳ Ｐゴシック" charset="0"/>
              </a:rPr>
              <a:t>Active </a:t>
            </a:r>
            <a:r>
              <a:rPr lang="en-US" sz="2400" b="1" u="none" dirty="0">
                <a:cs typeface="ＭＳ Ｐゴシック" charset="0"/>
              </a:rPr>
              <a:t>Rx</a:t>
            </a:r>
            <a:r>
              <a:rPr lang="en-US" sz="2400" b="1" u="none" dirty="0" smtClean="0">
                <a:cs typeface="ＭＳ Ｐゴシック" charset="0"/>
              </a:rPr>
              <a:t> and Placebo</a:t>
            </a:r>
            <a:endParaRPr lang="en-US" sz="2400" b="1" u="none" dirty="0">
              <a:cs typeface="ＭＳ Ｐゴシック" charset="0"/>
            </a:endParaRPr>
          </a:p>
        </p:txBody>
      </p:sp>
      <p:grpSp>
        <p:nvGrpSpPr>
          <p:cNvPr id="5" name="Group 4"/>
          <p:cNvGrpSpPr/>
          <p:nvPr/>
        </p:nvGrpSpPr>
        <p:grpSpPr>
          <a:xfrm>
            <a:off x="4997353" y="2162040"/>
            <a:ext cx="3216322" cy="2123964"/>
            <a:chOff x="5638800" y="1752600"/>
            <a:chExt cx="3216322" cy="2123964"/>
          </a:xfrm>
        </p:grpSpPr>
        <p:pic>
          <p:nvPicPr>
            <p:cNvPr id="6" name="Picture 190" descr="warfarin tablets"/>
            <p:cNvPicPr>
              <a:picLocks noChangeAspect="1" noChangeArrowheads="1"/>
            </p:cNvPicPr>
            <p:nvPr/>
          </p:nvPicPr>
          <p:blipFill>
            <a:blip r:embed="rId3" cstate="print">
              <a:extLst>
                <a:ext uri="{28A0092B-C50C-407E-A947-70E740481C1C}">
                  <a14:useLocalDpi xmlns:a14="http://schemas.microsoft.com/office/drawing/2010/main" val="0"/>
                </a:ext>
              </a:extLst>
            </a:blip>
            <a:srcRect r="65543"/>
            <a:stretch>
              <a:fillRect/>
            </a:stretch>
          </p:blipFill>
          <p:spPr bwMode="auto">
            <a:xfrm>
              <a:off x="6021558" y="2387600"/>
              <a:ext cx="807729" cy="1085631"/>
            </a:xfrm>
            <a:prstGeom prst="rect">
              <a:avLst/>
            </a:prstGeom>
            <a:noFill/>
            <a:ln w="38100">
              <a:solidFill>
                <a:schemeClr val="accent5"/>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201"/>
            <p:cNvSpPr txBox="1">
              <a:spLocks noChangeArrowheads="1"/>
            </p:cNvSpPr>
            <p:nvPr/>
          </p:nvSpPr>
          <p:spPr bwMode="auto">
            <a:xfrm>
              <a:off x="6016290" y="3500661"/>
              <a:ext cx="76664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charset="0"/>
                  <a:ea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fontAlgn="base">
                <a:spcBef>
                  <a:spcPct val="0"/>
                </a:spcBef>
                <a:spcAft>
                  <a:spcPct val="0"/>
                </a:spcAft>
                <a:defRPr sz="4000">
                  <a:solidFill>
                    <a:schemeClr val="tx1"/>
                  </a:solidFill>
                  <a:latin typeface="Arial" charset="0"/>
                  <a:ea typeface="ＭＳ Ｐゴシック" charset="0"/>
                </a:defRPr>
              </a:lvl6pPr>
              <a:lvl7pPr marL="2971800" indent="-228600" fontAlgn="base">
                <a:spcBef>
                  <a:spcPct val="0"/>
                </a:spcBef>
                <a:spcAft>
                  <a:spcPct val="0"/>
                </a:spcAft>
                <a:defRPr sz="4000">
                  <a:solidFill>
                    <a:schemeClr val="tx1"/>
                  </a:solidFill>
                  <a:latin typeface="Arial" charset="0"/>
                  <a:ea typeface="ＭＳ Ｐゴシック" charset="0"/>
                </a:defRPr>
              </a:lvl7pPr>
              <a:lvl8pPr marL="3429000" indent="-228600" fontAlgn="base">
                <a:spcBef>
                  <a:spcPct val="0"/>
                </a:spcBef>
                <a:spcAft>
                  <a:spcPct val="0"/>
                </a:spcAft>
                <a:defRPr sz="4000">
                  <a:solidFill>
                    <a:schemeClr val="tx1"/>
                  </a:solidFill>
                  <a:latin typeface="Arial" charset="0"/>
                  <a:ea typeface="ＭＳ Ｐゴシック" charset="0"/>
                </a:defRPr>
              </a:lvl8pPr>
              <a:lvl9pPr marL="3886200" indent="-228600" fontAlgn="base">
                <a:spcBef>
                  <a:spcPct val="0"/>
                </a:spcBef>
                <a:spcAft>
                  <a:spcPct val="0"/>
                </a:spcAft>
                <a:defRPr sz="4000">
                  <a:solidFill>
                    <a:schemeClr val="tx1"/>
                  </a:solidFill>
                  <a:latin typeface="Arial" charset="0"/>
                  <a:ea typeface="ＭＳ Ｐゴシック" charset="0"/>
                </a:defRPr>
              </a:lvl9pPr>
            </a:lstStyle>
            <a:p>
              <a:pPr algn="ctr" defTabSz="457200" fontAlgn="auto">
                <a:spcBef>
                  <a:spcPct val="50000"/>
                </a:spcBef>
                <a:spcAft>
                  <a:spcPts val="0"/>
                </a:spcAft>
              </a:pPr>
              <a:r>
                <a:rPr lang="en-US" sz="1800" b="1" u="none" dirty="0">
                  <a:cs typeface="ＭＳ Ｐゴシック" charset="0"/>
                </a:rPr>
                <a:t>1 mg</a:t>
              </a:r>
            </a:p>
          </p:txBody>
        </p:sp>
        <p:sp>
          <p:nvSpPr>
            <p:cNvPr id="8" name="Text Box 202"/>
            <p:cNvSpPr txBox="1">
              <a:spLocks noChangeArrowheads="1"/>
            </p:cNvSpPr>
            <p:nvPr/>
          </p:nvSpPr>
          <p:spPr bwMode="auto">
            <a:xfrm>
              <a:off x="7634174" y="3507232"/>
              <a:ext cx="1004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charset="0"/>
                  <a:ea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fontAlgn="base">
                <a:spcBef>
                  <a:spcPct val="0"/>
                </a:spcBef>
                <a:spcAft>
                  <a:spcPct val="0"/>
                </a:spcAft>
                <a:defRPr sz="4000">
                  <a:solidFill>
                    <a:schemeClr val="tx1"/>
                  </a:solidFill>
                  <a:latin typeface="Arial" charset="0"/>
                  <a:ea typeface="ＭＳ Ｐゴシック" charset="0"/>
                </a:defRPr>
              </a:lvl6pPr>
              <a:lvl7pPr marL="2971800" indent="-228600" fontAlgn="base">
                <a:spcBef>
                  <a:spcPct val="0"/>
                </a:spcBef>
                <a:spcAft>
                  <a:spcPct val="0"/>
                </a:spcAft>
                <a:defRPr sz="4000">
                  <a:solidFill>
                    <a:schemeClr val="tx1"/>
                  </a:solidFill>
                  <a:latin typeface="Arial" charset="0"/>
                  <a:ea typeface="ＭＳ Ｐゴシック" charset="0"/>
                </a:defRPr>
              </a:lvl7pPr>
              <a:lvl8pPr marL="3429000" indent="-228600" fontAlgn="base">
                <a:spcBef>
                  <a:spcPct val="0"/>
                </a:spcBef>
                <a:spcAft>
                  <a:spcPct val="0"/>
                </a:spcAft>
                <a:defRPr sz="4000">
                  <a:solidFill>
                    <a:schemeClr val="tx1"/>
                  </a:solidFill>
                  <a:latin typeface="Arial" charset="0"/>
                  <a:ea typeface="ＭＳ Ｐゴシック" charset="0"/>
                </a:defRPr>
              </a:lvl8pPr>
              <a:lvl9pPr marL="3886200" indent="-228600" fontAlgn="base">
                <a:spcBef>
                  <a:spcPct val="0"/>
                </a:spcBef>
                <a:spcAft>
                  <a:spcPct val="0"/>
                </a:spcAft>
                <a:defRPr sz="4000">
                  <a:solidFill>
                    <a:schemeClr val="tx1"/>
                  </a:solidFill>
                  <a:latin typeface="Arial" charset="0"/>
                  <a:ea typeface="ＭＳ Ｐゴシック" charset="0"/>
                </a:defRPr>
              </a:lvl9pPr>
            </a:lstStyle>
            <a:p>
              <a:pPr algn="ctr" defTabSz="457200" fontAlgn="auto">
                <a:spcBef>
                  <a:spcPct val="50000"/>
                </a:spcBef>
                <a:spcAft>
                  <a:spcPts val="0"/>
                </a:spcAft>
              </a:pPr>
              <a:r>
                <a:rPr lang="en-US" sz="1800" b="1" u="none" dirty="0">
                  <a:cs typeface="ＭＳ Ｐゴシック" charset="0"/>
                </a:rPr>
                <a:t>2.5 mg</a:t>
              </a:r>
            </a:p>
          </p:txBody>
        </p:sp>
        <p:sp>
          <p:nvSpPr>
            <p:cNvPr id="9" name="Text Box 205"/>
            <p:cNvSpPr txBox="1">
              <a:spLocks noChangeArrowheads="1"/>
            </p:cNvSpPr>
            <p:nvPr/>
          </p:nvSpPr>
          <p:spPr bwMode="auto">
            <a:xfrm>
              <a:off x="5638800" y="1752600"/>
              <a:ext cx="3216322" cy="461665"/>
            </a:xfrm>
            <a:prstGeom prst="rect">
              <a:avLst/>
            </a:prstGeom>
            <a:solidFill>
              <a:schemeClr val="accent5"/>
            </a:solidFill>
            <a:ln w="57150">
              <a:noFill/>
              <a:miter lim="800000"/>
              <a:headEnd/>
              <a:tailEnd/>
            </a:ln>
          </p:spPr>
          <p:txBody>
            <a:bodyPr wrap="square">
              <a:spAutoFit/>
            </a:bodyPr>
            <a:lstStyle>
              <a:lvl1pPr>
                <a:defRPr sz="4000">
                  <a:solidFill>
                    <a:schemeClr val="tx1"/>
                  </a:solidFill>
                  <a:latin typeface="Arial" charset="0"/>
                  <a:ea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fontAlgn="base">
                <a:spcBef>
                  <a:spcPct val="0"/>
                </a:spcBef>
                <a:spcAft>
                  <a:spcPct val="0"/>
                </a:spcAft>
                <a:defRPr sz="4000">
                  <a:solidFill>
                    <a:schemeClr val="tx1"/>
                  </a:solidFill>
                  <a:latin typeface="Arial" charset="0"/>
                  <a:ea typeface="ＭＳ Ｐゴシック" charset="0"/>
                </a:defRPr>
              </a:lvl6pPr>
              <a:lvl7pPr marL="2971800" indent="-228600" fontAlgn="base">
                <a:spcBef>
                  <a:spcPct val="0"/>
                </a:spcBef>
                <a:spcAft>
                  <a:spcPct val="0"/>
                </a:spcAft>
                <a:defRPr sz="4000">
                  <a:solidFill>
                    <a:schemeClr val="tx1"/>
                  </a:solidFill>
                  <a:latin typeface="Arial" charset="0"/>
                  <a:ea typeface="ＭＳ Ｐゴシック" charset="0"/>
                </a:defRPr>
              </a:lvl7pPr>
              <a:lvl8pPr marL="3429000" indent="-228600" fontAlgn="base">
                <a:spcBef>
                  <a:spcPct val="0"/>
                </a:spcBef>
                <a:spcAft>
                  <a:spcPct val="0"/>
                </a:spcAft>
                <a:defRPr sz="4000">
                  <a:solidFill>
                    <a:schemeClr val="tx1"/>
                  </a:solidFill>
                  <a:latin typeface="Arial" charset="0"/>
                  <a:ea typeface="ＭＳ Ｐゴシック" charset="0"/>
                </a:defRPr>
              </a:lvl8pPr>
              <a:lvl9pPr marL="3886200" indent="-228600" fontAlgn="base">
                <a:spcBef>
                  <a:spcPct val="0"/>
                </a:spcBef>
                <a:spcAft>
                  <a:spcPct val="0"/>
                </a:spcAft>
                <a:defRPr sz="4000">
                  <a:solidFill>
                    <a:schemeClr val="tx1"/>
                  </a:solidFill>
                  <a:latin typeface="Arial" charset="0"/>
                  <a:ea typeface="ＭＳ Ｐゴシック" charset="0"/>
                </a:defRPr>
              </a:lvl9pPr>
            </a:lstStyle>
            <a:p>
              <a:pPr algn="ctr" defTabSz="457200" fontAlgn="auto">
                <a:spcBef>
                  <a:spcPct val="50000"/>
                </a:spcBef>
                <a:spcAft>
                  <a:spcPts val="0"/>
                </a:spcAft>
              </a:pPr>
              <a:r>
                <a:rPr lang="en-US" sz="2400" b="1" u="none" dirty="0">
                  <a:solidFill>
                    <a:schemeClr val="bg1"/>
                  </a:solidFill>
                  <a:cs typeface="ＭＳ Ｐゴシック" charset="0"/>
                </a:rPr>
                <a:t>Warfarin or Placebo</a:t>
              </a:r>
            </a:p>
          </p:txBody>
        </p:sp>
        <p:pic>
          <p:nvPicPr>
            <p:cNvPr id="10" name="Picture 190" descr="warfarin tablets"/>
            <p:cNvPicPr>
              <a:picLocks noChangeAspect="1" noChangeArrowheads="1"/>
            </p:cNvPicPr>
            <p:nvPr/>
          </p:nvPicPr>
          <p:blipFill>
            <a:blip r:embed="rId4" cstate="print">
              <a:extLst>
                <a:ext uri="{28A0092B-C50C-407E-A947-70E740481C1C}">
                  <a14:useLocalDpi xmlns:a14="http://schemas.microsoft.com/office/drawing/2010/main" val="0"/>
                </a:ext>
              </a:extLst>
            </a:blip>
            <a:srcRect l="29326" r="36217"/>
            <a:stretch>
              <a:fillRect/>
            </a:stretch>
          </p:blipFill>
          <p:spPr bwMode="auto">
            <a:xfrm>
              <a:off x="7718680" y="2387601"/>
              <a:ext cx="807729" cy="1085631"/>
            </a:xfrm>
            <a:prstGeom prst="rect">
              <a:avLst/>
            </a:prstGeom>
            <a:noFill/>
            <a:ln w="38100">
              <a:solidFill>
                <a:schemeClr val="accent5"/>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609600" y="2162040"/>
            <a:ext cx="3466152" cy="3624618"/>
            <a:chOff x="609600" y="2162040"/>
            <a:chExt cx="3466152" cy="3624618"/>
          </a:xfrm>
        </p:grpSpPr>
        <p:sp>
          <p:nvSpPr>
            <p:cNvPr id="4" name="Text Box 204"/>
            <p:cNvSpPr txBox="1">
              <a:spLocks noChangeArrowheads="1"/>
            </p:cNvSpPr>
            <p:nvPr/>
          </p:nvSpPr>
          <p:spPr bwMode="auto">
            <a:xfrm>
              <a:off x="609600" y="2162040"/>
              <a:ext cx="3466152" cy="461665"/>
            </a:xfrm>
            <a:prstGeom prst="rect">
              <a:avLst/>
            </a:prstGeom>
            <a:solidFill>
              <a:schemeClr val="accent2"/>
            </a:solidFill>
            <a:ln w="57150">
              <a:noFill/>
              <a:miter lim="800000"/>
              <a:headEnd/>
              <a:tailEnd/>
            </a:ln>
          </p:spPr>
          <p:txBody>
            <a:bodyPr wrap="square">
              <a:spAutoFit/>
            </a:bodyPr>
            <a:lstStyle>
              <a:lvl1pPr>
                <a:defRPr sz="4000">
                  <a:solidFill>
                    <a:schemeClr val="tx1"/>
                  </a:solidFill>
                  <a:latin typeface="Arial" charset="0"/>
                  <a:ea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fontAlgn="base">
                <a:spcBef>
                  <a:spcPct val="0"/>
                </a:spcBef>
                <a:spcAft>
                  <a:spcPct val="0"/>
                </a:spcAft>
                <a:defRPr sz="4000">
                  <a:solidFill>
                    <a:schemeClr val="tx1"/>
                  </a:solidFill>
                  <a:latin typeface="Arial" charset="0"/>
                  <a:ea typeface="ＭＳ Ｐゴシック" charset="0"/>
                </a:defRPr>
              </a:lvl6pPr>
              <a:lvl7pPr marL="2971800" indent="-228600" fontAlgn="base">
                <a:spcBef>
                  <a:spcPct val="0"/>
                </a:spcBef>
                <a:spcAft>
                  <a:spcPct val="0"/>
                </a:spcAft>
                <a:defRPr sz="4000">
                  <a:solidFill>
                    <a:schemeClr val="tx1"/>
                  </a:solidFill>
                  <a:latin typeface="Arial" charset="0"/>
                  <a:ea typeface="ＭＳ Ｐゴシック" charset="0"/>
                </a:defRPr>
              </a:lvl7pPr>
              <a:lvl8pPr marL="3429000" indent="-228600" fontAlgn="base">
                <a:spcBef>
                  <a:spcPct val="0"/>
                </a:spcBef>
                <a:spcAft>
                  <a:spcPct val="0"/>
                </a:spcAft>
                <a:defRPr sz="4000">
                  <a:solidFill>
                    <a:schemeClr val="tx1"/>
                  </a:solidFill>
                  <a:latin typeface="Arial" charset="0"/>
                  <a:ea typeface="ＭＳ Ｐゴシック" charset="0"/>
                </a:defRPr>
              </a:lvl8pPr>
              <a:lvl9pPr marL="3886200" indent="-228600" fontAlgn="base">
                <a:spcBef>
                  <a:spcPct val="0"/>
                </a:spcBef>
                <a:spcAft>
                  <a:spcPct val="0"/>
                </a:spcAft>
                <a:defRPr sz="4000">
                  <a:solidFill>
                    <a:schemeClr val="tx1"/>
                  </a:solidFill>
                  <a:latin typeface="Arial" charset="0"/>
                  <a:ea typeface="ＭＳ Ｐゴシック" charset="0"/>
                </a:defRPr>
              </a:lvl9pPr>
            </a:lstStyle>
            <a:p>
              <a:pPr algn="ctr" defTabSz="457200" fontAlgn="auto">
                <a:spcBef>
                  <a:spcPct val="50000"/>
                </a:spcBef>
                <a:spcAft>
                  <a:spcPts val="0"/>
                </a:spcAft>
              </a:pPr>
              <a:r>
                <a:rPr lang="en-US" sz="2400" b="1" u="none" dirty="0" smtClean="0">
                  <a:solidFill>
                    <a:schemeClr val="bg1"/>
                  </a:solidFill>
                  <a:cs typeface="ＭＳ Ｐゴシック" charset="0"/>
                </a:rPr>
                <a:t>Edoxaban or </a:t>
              </a:r>
              <a:r>
                <a:rPr lang="en-US" sz="2400" b="1" u="none" dirty="0">
                  <a:solidFill>
                    <a:schemeClr val="bg1"/>
                  </a:solidFill>
                  <a:cs typeface="ＭＳ Ｐゴシック" charset="0"/>
                </a:rPr>
                <a:t>Placebo</a:t>
              </a:r>
            </a:p>
          </p:txBody>
        </p:sp>
        <p:grpSp>
          <p:nvGrpSpPr>
            <p:cNvPr id="11" name="Group 10"/>
            <p:cNvGrpSpPr/>
            <p:nvPr/>
          </p:nvGrpSpPr>
          <p:grpSpPr>
            <a:xfrm>
              <a:off x="747806" y="2724170"/>
              <a:ext cx="3128158" cy="3062488"/>
              <a:chOff x="800943" y="2362200"/>
              <a:chExt cx="2628057" cy="2283714"/>
            </a:xfrm>
          </p:grpSpPr>
          <p:pic>
            <p:nvPicPr>
              <p:cNvPr id="12" name="Picture 1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331" y="2362200"/>
                <a:ext cx="2543669" cy="2283714"/>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 name="Oval 169"/>
              <p:cNvSpPr>
                <a:spLocks noChangeArrowheads="1"/>
              </p:cNvSpPr>
              <p:nvPr/>
            </p:nvSpPr>
            <p:spPr bwMode="auto">
              <a:xfrm>
                <a:off x="1714170" y="3116580"/>
                <a:ext cx="130407" cy="61722"/>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14" name="Oval 171"/>
              <p:cNvSpPr>
                <a:spLocks noChangeArrowheads="1"/>
              </p:cNvSpPr>
              <p:nvPr/>
            </p:nvSpPr>
            <p:spPr bwMode="auto">
              <a:xfrm>
                <a:off x="1714170" y="3535775"/>
                <a:ext cx="127476" cy="74581"/>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15" name="Oval 172"/>
              <p:cNvSpPr>
                <a:spLocks noChangeArrowheads="1"/>
              </p:cNvSpPr>
              <p:nvPr/>
            </p:nvSpPr>
            <p:spPr bwMode="auto">
              <a:xfrm>
                <a:off x="1714170" y="3733800"/>
                <a:ext cx="127476" cy="74581"/>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16" name="Oval 173"/>
              <p:cNvSpPr>
                <a:spLocks noChangeArrowheads="1"/>
              </p:cNvSpPr>
              <p:nvPr/>
            </p:nvSpPr>
            <p:spPr bwMode="auto">
              <a:xfrm>
                <a:off x="1714170" y="3966544"/>
                <a:ext cx="127476" cy="75866"/>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17" name="Oval 174"/>
              <p:cNvSpPr>
                <a:spLocks noChangeArrowheads="1"/>
              </p:cNvSpPr>
              <p:nvPr/>
            </p:nvSpPr>
            <p:spPr bwMode="auto">
              <a:xfrm>
                <a:off x="1709774" y="4152995"/>
                <a:ext cx="127477" cy="74581"/>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18" name="Oval 175"/>
              <p:cNvSpPr>
                <a:spLocks noChangeArrowheads="1"/>
              </p:cNvSpPr>
              <p:nvPr/>
            </p:nvSpPr>
            <p:spPr bwMode="auto">
              <a:xfrm>
                <a:off x="1705378" y="4351020"/>
                <a:ext cx="128942" cy="74581"/>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19" name="Oval 176"/>
              <p:cNvSpPr>
                <a:spLocks noChangeArrowheads="1"/>
              </p:cNvSpPr>
              <p:nvPr/>
            </p:nvSpPr>
            <p:spPr bwMode="auto">
              <a:xfrm>
                <a:off x="2109786" y="3116580"/>
                <a:ext cx="190482" cy="92583"/>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20" name="Oval 186"/>
              <p:cNvSpPr>
                <a:spLocks noChangeArrowheads="1"/>
              </p:cNvSpPr>
              <p:nvPr/>
            </p:nvSpPr>
            <p:spPr bwMode="auto">
              <a:xfrm>
                <a:off x="2515659" y="3120438"/>
                <a:ext cx="191948" cy="88725"/>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21" name="Text Box 191"/>
              <p:cNvSpPr txBox="1">
                <a:spLocks noChangeArrowheads="1"/>
              </p:cNvSpPr>
              <p:nvPr/>
            </p:nvSpPr>
            <p:spPr bwMode="auto">
              <a:xfrm>
                <a:off x="800943" y="2845209"/>
                <a:ext cx="562655" cy="22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fontAlgn="base">
                  <a:spcBef>
                    <a:spcPct val="0"/>
                  </a:spcBef>
                  <a:spcAft>
                    <a:spcPct val="0"/>
                  </a:spcAft>
                  <a:defRPr sz="4000">
                    <a:solidFill>
                      <a:schemeClr val="tx1"/>
                    </a:solidFill>
                    <a:latin typeface="Arial" charset="0"/>
                    <a:ea typeface="ＭＳ Ｐゴシック" charset="0"/>
                  </a:defRPr>
                </a:lvl6pPr>
                <a:lvl7pPr marL="2971800" indent="-228600" fontAlgn="base">
                  <a:spcBef>
                    <a:spcPct val="0"/>
                  </a:spcBef>
                  <a:spcAft>
                    <a:spcPct val="0"/>
                  </a:spcAft>
                  <a:defRPr sz="4000">
                    <a:solidFill>
                      <a:schemeClr val="tx1"/>
                    </a:solidFill>
                    <a:latin typeface="Arial" charset="0"/>
                    <a:ea typeface="ＭＳ Ｐゴシック" charset="0"/>
                  </a:defRPr>
                </a:lvl7pPr>
                <a:lvl8pPr marL="3429000" indent="-228600" fontAlgn="base">
                  <a:spcBef>
                    <a:spcPct val="0"/>
                  </a:spcBef>
                  <a:spcAft>
                    <a:spcPct val="0"/>
                  </a:spcAft>
                  <a:defRPr sz="4000">
                    <a:solidFill>
                      <a:schemeClr val="tx1"/>
                    </a:solidFill>
                    <a:latin typeface="Arial" charset="0"/>
                    <a:ea typeface="ＭＳ Ｐゴシック" charset="0"/>
                  </a:defRPr>
                </a:lvl8pPr>
                <a:lvl9pPr marL="3886200" indent="-228600" fontAlgn="base">
                  <a:spcBef>
                    <a:spcPct val="0"/>
                  </a:spcBef>
                  <a:spcAft>
                    <a:spcPct val="0"/>
                  </a:spcAft>
                  <a:defRPr sz="4000">
                    <a:solidFill>
                      <a:schemeClr val="tx1"/>
                    </a:solidFill>
                    <a:latin typeface="Arial" charset="0"/>
                    <a:ea typeface="ＭＳ Ｐゴシック" charset="0"/>
                  </a:defRPr>
                </a:lvl9pPr>
              </a:lstStyle>
              <a:p>
                <a:pPr algn="l" defTabSz="457200" fontAlgn="auto">
                  <a:spcBef>
                    <a:spcPct val="50000"/>
                  </a:spcBef>
                  <a:spcAft>
                    <a:spcPts val="0"/>
                  </a:spcAft>
                </a:pPr>
                <a:r>
                  <a:rPr lang="en-US" sz="1400" b="1" u="none" dirty="0">
                    <a:cs typeface="ＭＳ Ｐゴシック" charset="0"/>
                  </a:rPr>
                  <a:t>Day</a:t>
                </a:r>
              </a:p>
            </p:txBody>
          </p:sp>
          <p:sp>
            <p:nvSpPr>
              <p:cNvPr id="22" name="Text Box 194"/>
              <p:cNvSpPr txBox="1">
                <a:spLocks noChangeArrowheads="1"/>
              </p:cNvSpPr>
              <p:nvPr/>
            </p:nvSpPr>
            <p:spPr bwMode="auto">
              <a:xfrm>
                <a:off x="942099" y="2962692"/>
                <a:ext cx="5626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4000">
                    <a:solidFill>
                      <a:schemeClr val="tx1"/>
                    </a:solidFill>
                    <a:latin typeface="Arial" charset="0"/>
                    <a:ea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fontAlgn="base">
                  <a:spcBef>
                    <a:spcPct val="0"/>
                  </a:spcBef>
                  <a:spcAft>
                    <a:spcPct val="0"/>
                  </a:spcAft>
                  <a:defRPr sz="4000">
                    <a:solidFill>
                      <a:schemeClr val="tx1"/>
                    </a:solidFill>
                    <a:latin typeface="Arial" charset="0"/>
                    <a:ea typeface="ＭＳ Ｐゴシック" charset="0"/>
                  </a:defRPr>
                </a:lvl6pPr>
                <a:lvl7pPr marL="2971800" indent="-228600" fontAlgn="base">
                  <a:spcBef>
                    <a:spcPct val="0"/>
                  </a:spcBef>
                  <a:spcAft>
                    <a:spcPct val="0"/>
                  </a:spcAft>
                  <a:defRPr sz="4000">
                    <a:solidFill>
                      <a:schemeClr val="tx1"/>
                    </a:solidFill>
                    <a:latin typeface="Arial" charset="0"/>
                    <a:ea typeface="ＭＳ Ｐゴシック" charset="0"/>
                  </a:defRPr>
                </a:lvl7pPr>
                <a:lvl8pPr marL="3429000" indent="-228600" fontAlgn="base">
                  <a:spcBef>
                    <a:spcPct val="0"/>
                  </a:spcBef>
                  <a:spcAft>
                    <a:spcPct val="0"/>
                  </a:spcAft>
                  <a:defRPr sz="4000">
                    <a:solidFill>
                      <a:schemeClr val="tx1"/>
                    </a:solidFill>
                    <a:latin typeface="Arial" charset="0"/>
                    <a:ea typeface="ＭＳ Ｐゴシック" charset="0"/>
                  </a:defRPr>
                </a:lvl8pPr>
                <a:lvl9pPr marL="3886200" indent="-228600" fontAlgn="base">
                  <a:spcBef>
                    <a:spcPct val="0"/>
                  </a:spcBef>
                  <a:spcAft>
                    <a:spcPct val="0"/>
                  </a:spcAft>
                  <a:defRPr sz="4000">
                    <a:solidFill>
                      <a:schemeClr val="tx1"/>
                    </a:solidFill>
                    <a:latin typeface="Arial" charset="0"/>
                    <a:ea typeface="ＭＳ Ｐゴシック" charset="0"/>
                  </a:defRPr>
                </a:lvl9pPr>
              </a:lstStyle>
              <a:p>
                <a:pPr defTabSz="457200" fontAlgn="auto">
                  <a:spcBef>
                    <a:spcPct val="50000"/>
                  </a:spcBef>
                  <a:spcAft>
                    <a:spcPts val="0"/>
                  </a:spcAft>
                </a:pPr>
                <a:r>
                  <a:rPr lang="en-US" sz="1400" u="none" dirty="0">
                    <a:cs typeface="ＭＳ Ｐゴシック" charset="0"/>
                  </a:rPr>
                  <a:t>1</a:t>
                </a:r>
              </a:p>
            </p:txBody>
          </p:sp>
          <p:sp>
            <p:nvSpPr>
              <p:cNvPr id="23" name="Text Box 195"/>
              <p:cNvSpPr txBox="1">
                <a:spLocks noChangeArrowheads="1"/>
              </p:cNvSpPr>
              <p:nvPr/>
            </p:nvSpPr>
            <p:spPr bwMode="auto">
              <a:xfrm>
                <a:off x="946495" y="3189227"/>
                <a:ext cx="5626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4000">
                    <a:solidFill>
                      <a:schemeClr val="tx1"/>
                    </a:solidFill>
                    <a:latin typeface="Arial" charset="0"/>
                    <a:ea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fontAlgn="base">
                  <a:spcBef>
                    <a:spcPct val="0"/>
                  </a:spcBef>
                  <a:spcAft>
                    <a:spcPct val="0"/>
                  </a:spcAft>
                  <a:defRPr sz="4000">
                    <a:solidFill>
                      <a:schemeClr val="tx1"/>
                    </a:solidFill>
                    <a:latin typeface="Arial" charset="0"/>
                    <a:ea typeface="ＭＳ Ｐゴシック" charset="0"/>
                  </a:defRPr>
                </a:lvl6pPr>
                <a:lvl7pPr marL="2971800" indent="-228600" fontAlgn="base">
                  <a:spcBef>
                    <a:spcPct val="0"/>
                  </a:spcBef>
                  <a:spcAft>
                    <a:spcPct val="0"/>
                  </a:spcAft>
                  <a:defRPr sz="4000">
                    <a:solidFill>
                      <a:schemeClr val="tx1"/>
                    </a:solidFill>
                    <a:latin typeface="Arial" charset="0"/>
                    <a:ea typeface="ＭＳ Ｐゴシック" charset="0"/>
                  </a:defRPr>
                </a:lvl7pPr>
                <a:lvl8pPr marL="3429000" indent="-228600" fontAlgn="base">
                  <a:spcBef>
                    <a:spcPct val="0"/>
                  </a:spcBef>
                  <a:spcAft>
                    <a:spcPct val="0"/>
                  </a:spcAft>
                  <a:defRPr sz="4000">
                    <a:solidFill>
                      <a:schemeClr val="tx1"/>
                    </a:solidFill>
                    <a:latin typeface="Arial" charset="0"/>
                    <a:ea typeface="ＭＳ Ｐゴシック" charset="0"/>
                  </a:defRPr>
                </a:lvl8pPr>
                <a:lvl9pPr marL="3886200" indent="-228600" fontAlgn="base">
                  <a:spcBef>
                    <a:spcPct val="0"/>
                  </a:spcBef>
                  <a:spcAft>
                    <a:spcPct val="0"/>
                  </a:spcAft>
                  <a:defRPr sz="4000">
                    <a:solidFill>
                      <a:schemeClr val="tx1"/>
                    </a:solidFill>
                    <a:latin typeface="Arial" charset="0"/>
                    <a:ea typeface="ＭＳ Ｐゴシック" charset="0"/>
                  </a:defRPr>
                </a:lvl9pPr>
              </a:lstStyle>
              <a:p>
                <a:pPr defTabSz="457200" fontAlgn="auto">
                  <a:spcBef>
                    <a:spcPct val="50000"/>
                  </a:spcBef>
                  <a:spcAft>
                    <a:spcPts val="0"/>
                  </a:spcAft>
                </a:pPr>
                <a:r>
                  <a:rPr lang="en-US" sz="1400" u="none" dirty="0">
                    <a:cs typeface="ＭＳ Ｐゴシック" charset="0"/>
                  </a:rPr>
                  <a:t>2</a:t>
                </a:r>
              </a:p>
            </p:txBody>
          </p:sp>
          <p:sp>
            <p:nvSpPr>
              <p:cNvPr id="24" name="Text Box 196"/>
              <p:cNvSpPr txBox="1">
                <a:spLocks noChangeArrowheads="1"/>
              </p:cNvSpPr>
              <p:nvPr/>
            </p:nvSpPr>
            <p:spPr bwMode="auto">
              <a:xfrm>
                <a:off x="946495" y="3394746"/>
                <a:ext cx="5626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4000">
                    <a:solidFill>
                      <a:schemeClr val="tx1"/>
                    </a:solidFill>
                    <a:latin typeface="Arial" charset="0"/>
                    <a:ea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fontAlgn="base">
                  <a:spcBef>
                    <a:spcPct val="0"/>
                  </a:spcBef>
                  <a:spcAft>
                    <a:spcPct val="0"/>
                  </a:spcAft>
                  <a:defRPr sz="4000">
                    <a:solidFill>
                      <a:schemeClr val="tx1"/>
                    </a:solidFill>
                    <a:latin typeface="Arial" charset="0"/>
                    <a:ea typeface="ＭＳ Ｐゴシック" charset="0"/>
                  </a:defRPr>
                </a:lvl6pPr>
                <a:lvl7pPr marL="2971800" indent="-228600" fontAlgn="base">
                  <a:spcBef>
                    <a:spcPct val="0"/>
                  </a:spcBef>
                  <a:spcAft>
                    <a:spcPct val="0"/>
                  </a:spcAft>
                  <a:defRPr sz="4000">
                    <a:solidFill>
                      <a:schemeClr val="tx1"/>
                    </a:solidFill>
                    <a:latin typeface="Arial" charset="0"/>
                    <a:ea typeface="ＭＳ Ｐゴシック" charset="0"/>
                  </a:defRPr>
                </a:lvl7pPr>
                <a:lvl8pPr marL="3429000" indent="-228600" fontAlgn="base">
                  <a:spcBef>
                    <a:spcPct val="0"/>
                  </a:spcBef>
                  <a:spcAft>
                    <a:spcPct val="0"/>
                  </a:spcAft>
                  <a:defRPr sz="4000">
                    <a:solidFill>
                      <a:schemeClr val="tx1"/>
                    </a:solidFill>
                    <a:latin typeface="Arial" charset="0"/>
                    <a:ea typeface="ＭＳ Ｐゴシック" charset="0"/>
                  </a:defRPr>
                </a:lvl8pPr>
                <a:lvl9pPr marL="3886200" indent="-228600" fontAlgn="base">
                  <a:spcBef>
                    <a:spcPct val="0"/>
                  </a:spcBef>
                  <a:spcAft>
                    <a:spcPct val="0"/>
                  </a:spcAft>
                  <a:defRPr sz="4000">
                    <a:solidFill>
                      <a:schemeClr val="tx1"/>
                    </a:solidFill>
                    <a:latin typeface="Arial" charset="0"/>
                    <a:ea typeface="ＭＳ Ｐゴシック" charset="0"/>
                  </a:defRPr>
                </a:lvl9pPr>
              </a:lstStyle>
              <a:p>
                <a:pPr defTabSz="457200" fontAlgn="auto">
                  <a:spcBef>
                    <a:spcPct val="50000"/>
                  </a:spcBef>
                  <a:spcAft>
                    <a:spcPts val="0"/>
                  </a:spcAft>
                </a:pPr>
                <a:r>
                  <a:rPr lang="en-US" sz="1400" u="none" dirty="0">
                    <a:cs typeface="ＭＳ Ｐゴシック" charset="0"/>
                  </a:rPr>
                  <a:t>3</a:t>
                </a:r>
              </a:p>
            </p:txBody>
          </p:sp>
          <p:sp>
            <p:nvSpPr>
              <p:cNvPr id="25" name="Text Box 197"/>
              <p:cNvSpPr txBox="1">
                <a:spLocks noChangeArrowheads="1"/>
              </p:cNvSpPr>
              <p:nvPr/>
            </p:nvSpPr>
            <p:spPr bwMode="auto">
              <a:xfrm>
                <a:off x="946495" y="3590309"/>
                <a:ext cx="5626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4000">
                    <a:solidFill>
                      <a:schemeClr val="tx1"/>
                    </a:solidFill>
                    <a:latin typeface="Arial" charset="0"/>
                    <a:ea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fontAlgn="base">
                  <a:spcBef>
                    <a:spcPct val="0"/>
                  </a:spcBef>
                  <a:spcAft>
                    <a:spcPct val="0"/>
                  </a:spcAft>
                  <a:defRPr sz="4000">
                    <a:solidFill>
                      <a:schemeClr val="tx1"/>
                    </a:solidFill>
                    <a:latin typeface="Arial" charset="0"/>
                    <a:ea typeface="ＭＳ Ｐゴシック" charset="0"/>
                  </a:defRPr>
                </a:lvl6pPr>
                <a:lvl7pPr marL="2971800" indent="-228600" fontAlgn="base">
                  <a:spcBef>
                    <a:spcPct val="0"/>
                  </a:spcBef>
                  <a:spcAft>
                    <a:spcPct val="0"/>
                  </a:spcAft>
                  <a:defRPr sz="4000">
                    <a:solidFill>
                      <a:schemeClr val="tx1"/>
                    </a:solidFill>
                    <a:latin typeface="Arial" charset="0"/>
                    <a:ea typeface="ＭＳ Ｐゴシック" charset="0"/>
                  </a:defRPr>
                </a:lvl7pPr>
                <a:lvl8pPr marL="3429000" indent="-228600" fontAlgn="base">
                  <a:spcBef>
                    <a:spcPct val="0"/>
                  </a:spcBef>
                  <a:spcAft>
                    <a:spcPct val="0"/>
                  </a:spcAft>
                  <a:defRPr sz="4000">
                    <a:solidFill>
                      <a:schemeClr val="tx1"/>
                    </a:solidFill>
                    <a:latin typeface="Arial" charset="0"/>
                    <a:ea typeface="ＭＳ Ｐゴシック" charset="0"/>
                  </a:defRPr>
                </a:lvl8pPr>
                <a:lvl9pPr marL="3886200" indent="-228600" fontAlgn="base">
                  <a:spcBef>
                    <a:spcPct val="0"/>
                  </a:spcBef>
                  <a:spcAft>
                    <a:spcPct val="0"/>
                  </a:spcAft>
                  <a:defRPr sz="4000">
                    <a:solidFill>
                      <a:schemeClr val="tx1"/>
                    </a:solidFill>
                    <a:latin typeface="Arial" charset="0"/>
                    <a:ea typeface="ＭＳ Ｐゴシック" charset="0"/>
                  </a:defRPr>
                </a:lvl9pPr>
              </a:lstStyle>
              <a:p>
                <a:pPr defTabSz="457200" fontAlgn="auto">
                  <a:spcBef>
                    <a:spcPct val="50000"/>
                  </a:spcBef>
                  <a:spcAft>
                    <a:spcPts val="0"/>
                  </a:spcAft>
                </a:pPr>
                <a:r>
                  <a:rPr lang="en-US" sz="1400" u="none" dirty="0">
                    <a:cs typeface="ＭＳ Ｐゴシック" charset="0"/>
                  </a:rPr>
                  <a:t>4</a:t>
                </a:r>
              </a:p>
            </p:txBody>
          </p:sp>
          <p:sp>
            <p:nvSpPr>
              <p:cNvPr id="26" name="Text Box 198"/>
              <p:cNvSpPr txBox="1">
                <a:spLocks noChangeArrowheads="1"/>
              </p:cNvSpPr>
              <p:nvPr/>
            </p:nvSpPr>
            <p:spPr bwMode="auto">
              <a:xfrm>
                <a:off x="930633" y="3806444"/>
                <a:ext cx="5626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4000">
                    <a:solidFill>
                      <a:schemeClr val="tx1"/>
                    </a:solidFill>
                    <a:latin typeface="Arial" charset="0"/>
                    <a:ea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fontAlgn="base">
                  <a:spcBef>
                    <a:spcPct val="0"/>
                  </a:spcBef>
                  <a:spcAft>
                    <a:spcPct val="0"/>
                  </a:spcAft>
                  <a:defRPr sz="4000">
                    <a:solidFill>
                      <a:schemeClr val="tx1"/>
                    </a:solidFill>
                    <a:latin typeface="Arial" charset="0"/>
                    <a:ea typeface="ＭＳ Ｐゴシック" charset="0"/>
                  </a:defRPr>
                </a:lvl6pPr>
                <a:lvl7pPr marL="2971800" indent="-228600" fontAlgn="base">
                  <a:spcBef>
                    <a:spcPct val="0"/>
                  </a:spcBef>
                  <a:spcAft>
                    <a:spcPct val="0"/>
                  </a:spcAft>
                  <a:defRPr sz="4000">
                    <a:solidFill>
                      <a:schemeClr val="tx1"/>
                    </a:solidFill>
                    <a:latin typeface="Arial" charset="0"/>
                    <a:ea typeface="ＭＳ Ｐゴシック" charset="0"/>
                  </a:defRPr>
                </a:lvl7pPr>
                <a:lvl8pPr marL="3429000" indent="-228600" fontAlgn="base">
                  <a:spcBef>
                    <a:spcPct val="0"/>
                  </a:spcBef>
                  <a:spcAft>
                    <a:spcPct val="0"/>
                  </a:spcAft>
                  <a:defRPr sz="4000">
                    <a:solidFill>
                      <a:schemeClr val="tx1"/>
                    </a:solidFill>
                    <a:latin typeface="Arial" charset="0"/>
                    <a:ea typeface="ＭＳ Ｐゴシック" charset="0"/>
                  </a:defRPr>
                </a:lvl8pPr>
                <a:lvl9pPr marL="3886200" indent="-228600" fontAlgn="base">
                  <a:spcBef>
                    <a:spcPct val="0"/>
                  </a:spcBef>
                  <a:spcAft>
                    <a:spcPct val="0"/>
                  </a:spcAft>
                  <a:defRPr sz="4000">
                    <a:solidFill>
                      <a:schemeClr val="tx1"/>
                    </a:solidFill>
                    <a:latin typeface="Arial" charset="0"/>
                    <a:ea typeface="ＭＳ Ｐゴシック" charset="0"/>
                  </a:defRPr>
                </a:lvl9pPr>
              </a:lstStyle>
              <a:p>
                <a:pPr defTabSz="457200" fontAlgn="auto">
                  <a:spcBef>
                    <a:spcPct val="50000"/>
                  </a:spcBef>
                  <a:spcAft>
                    <a:spcPts val="0"/>
                  </a:spcAft>
                </a:pPr>
                <a:r>
                  <a:rPr lang="en-US" sz="1400" u="none" dirty="0">
                    <a:cs typeface="ＭＳ Ｐゴシック" charset="0"/>
                  </a:rPr>
                  <a:t>5</a:t>
                </a:r>
              </a:p>
            </p:txBody>
          </p:sp>
          <p:sp>
            <p:nvSpPr>
              <p:cNvPr id="27" name="Text Box 199"/>
              <p:cNvSpPr txBox="1">
                <a:spLocks noChangeArrowheads="1"/>
              </p:cNvSpPr>
              <p:nvPr/>
            </p:nvSpPr>
            <p:spPr bwMode="auto">
              <a:xfrm>
                <a:off x="933563" y="4011966"/>
                <a:ext cx="5626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4000">
                    <a:solidFill>
                      <a:schemeClr val="tx1"/>
                    </a:solidFill>
                    <a:latin typeface="Arial" charset="0"/>
                    <a:ea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fontAlgn="base">
                  <a:spcBef>
                    <a:spcPct val="0"/>
                  </a:spcBef>
                  <a:spcAft>
                    <a:spcPct val="0"/>
                  </a:spcAft>
                  <a:defRPr sz="4000">
                    <a:solidFill>
                      <a:schemeClr val="tx1"/>
                    </a:solidFill>
                    <a:latin typeface="Arial" charset="0"/>
                    <a:ea typeface="ＭＳ Ｐゴシック" charset="0"/>
                  </a:defRPr>
                </a:lvl6pPr>
                <a:lvl7pPr marL="2971800" indent="-228600" fontAlgn="base">
                  <a:spcBef>
                    <a:spcPct val="0"/>
                  </a:spcBef>
                  <a:spcAft>
                    <a:spcPct val="0"/>
                  </a:spcAft>
                  <a:defRPr sz="4000">
                    <a:solidFill>
                      <a:schemeClr val="tx1"/>
                    </a:solidFill>
                    <a:latin typeface="Arial" charset="0"/>
                    <a:ea typeface="ＭＳ Ｐゴシック" charset="0"/>
                  </a:defRPr>
                </a:lvl7pPr>
                <a:lvl8pPr marL="3429000" indent="-228600" fontAlgn="base">
                  <a:spcBef>
                    <a:spcPct val="0"/>
                  </a:spcBef>
                  <a:spcAft>
                    <a:spcPct val="0"/>
                  </a:spcAft>
                  <a:defRPr sz="4000">
                    <a:solidFill>
                      <a:schemeClr val="tx1"/>
                    </a:solidFill>
                    <a:latin typeface="Arial" charset="0"/>
                    <a:ea typeface="ＭＳ Ｐゴシック" charset="0"/>
                  </a:defRPr>
                </a:lvl8pPr>
                <a:lvl9pPr marL="3886200" indent="-228600" fontAlgn="base">
                  <a:spcBef>
                    <a:spcPct val="0"/>
                  </a:spcBef>
                  <a:spcAft>
                    <a:spcPct val="0"/>
                  </a:spcAft>
                  <a:defRPr sz="4000">
                    <a:solidFill>
                      <a:schemeClr val="tx1"/>
                    </a:solidFill>
                    <a:latin typeface="Arial" charset="0"/>
                    <a:ea typeface="ＭＳ Ｐゴシック" charset="0"/>
                  </a:defRPr>
                </a:lvl9pPr>
              </a:lstStyle>
              <a:p>
                <a:pPr defTabSz="457200" fontAlgn="auto">
                  <a:spcBef>
                    <a:spcPct val="50000"/>
                  </a:spcBef>
                  <a:spcAft>
                    <a:spcPts val="0"/>
                  </a:spcAft>
                </a:pPr>
                <a:r>
                  <a:rPr lang="en-US" sz="1400" u="none" dirty="0">
                    <a:cs typeface="ＭＳ Ｐゴシック" charset="0"/>
                  </a:rPr>
                  <a:t>6</a:t>
                </a:r>
              </a:p>
            </p:txBody>
          </p:sp>
          <p:sp>
            <p:nvSpPr>
              <p:cNvPr id="28" name="Text Box 200"/>
              <p:cNvSpPr txBox="1">
                <a:spLocks noChangeArrowheads="1"/>
              </p:cNvSpPr>
              <p:nvPr/>
            </p:nvSpPr>
            <p:spPr bwMode="auto">
              <a:xfrm>
                <a:off x="933563" y="4211066"/>
                <a:ext cx="5626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4000">
                    <a:solidFill>
                      <a:schemeClr val="tx1"/>
                    </a:solidFill>
                    <a:latin typeface="Arial" charset="0"/>
                    <a:ea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fontAlgn="base">
                  <a:spcBef>
                    <a:spcPct val="0"/>
                  </a:spcBef>
                  <a:spcAft>
                    <a:spcPct val="0"/>
                  </a:spcAft>
                  <a:defRPr sz="4000">
                    <a:solidFill>
                      <a:schemeClr val="tx1"/>
                    </a:solidFill>
                    <a:latin typeface="Arial" charset="0"/>
                    <a:ea typeface="ＭＳ Ｐゴシック" charset="0"/>
                  </a:defRPr>
                </a:lvl6pPr>
                <a:lvl7pPr marL="2971800" indent="-228600" fontAlgn="base">
                  <a:spcBef>
                    <a:spcPct val="0"/>
                  </a:spcBef>
                  <a:spcAft>
                    <a:spcPct val="0"/>
                  </a:spcAft>
                  <a:defRPr sz="4000">
                    <a:solidFill>
                      <a:schemeClr val="tx1"/>
                    </a:solidFill>
                    <a:latin typeface="Arial" charset="0"/>
                    <a:ea typeface="ＭＳ Ｐゴシック" charset="0"/>
                  </a:defRPr>
                </a:lvl7pPr>
                <a:lvl8pPr marL="3429000" indent="-228600" fontAlgn="base">
                  <a:spcBef>
                    <a:spcPct val="0"/>
                  </a:spcBef>
                  <a:spcAft>
                    <a:spcPct val="0"/>
                  </a:spcAft>
                  <a:defRPr sz="4000">
                    <a:solidFill>
                      <a:schemeClr val="tx1"/>
                    </a:solidFill>
                    <a:latin typeface="Arial" charset="0"/>
                    <a:ea typeface="ＭＳ Ｐゴシック" charset="0"/>
                  </a:defRPr>
                </a:lvl8pPr>
                <a:lvl9pPr marL="3886200" indent="-228600" fontAlgn="base">
                  <a:spcBef>
                    <a:spcPct val="0"/>
                  </a:spcBef>
                  <a:spcAft>
                    <a:spcPct val="0"/>
                  </a:spcAft>
                  <a:defRPr sz="4000">
                    <a:solidFill>
                      <a:schemeClr val="tx1"/>
                    </a:solidFill>
                    <a:latin typeface="Arial" charset="0"/>
                    <a:ea typeface="ＭＳ Ｐゴシック" charset="0"/>
                  </a:defRPr>
                </a:lvl9pPr>
              </a:lstStyle>
              <a:p>
                <a:pPr defTabSz="457200" fontAlgn="auto">
                  <a:spcBef>
                    <a:spcPct val="50000"/>
                  </a:spcBef>
                  <a:spcAft>
                    <a:spcPts val="0"/>
                  </a:spcAft>
                </a:pPr>
                <a:r>
                  <a:rPr lang="en-US" sz="1400" u="none" dirty="0">
                    <a:cs typeface="ＭＳ Ｐゴシック" charset="0"/>
                  </a:rPr>
                  <a:t>7</a:t>
                </a:r>
              </a:p>
            </p:txBody>
          </p:sp>
          <p:sp>
            <p:nvSpPr>
              <p:cNvPr id="29" name="Oval 176"/>
              <p:cNvSpPr>
                <a:spLocks noChangeArrowheads="1"/>
              </p:cNvSpPr>
              <p:nvPr/>
            </p:nvSpPr>
            <p:spPr bwMode="auto">
              <a:xfrm>
                <a:off x="2125904" y="3301746"/>
                <a:ext cx="190482" cy="92583"/>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30" name="Oval 176"/>
              <p:cNvSpPr>
                <a:spLocks noChangeArrowheads="1"/>
              </p:cNvSpPr>
              <p:nvPr/>
            </p:nvSpPr>
            <p:spPr bwMode="auto">
              <a:xfrm>
                <a:off x="2547895" y="3301746"/>
                <a:ext cx="190482" cy="92583"/>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31" name="Oval 176"/>
              <p:cNvSpPr>
                <a:spLocks noChangeArrowheads="1"/>
              </p:cNvSpPr>
              <p:nvPr/>
            </p:nvSpPr>
            <p:spPr bwMode="auto">
              <a:xfrm>
                <a:off x="2125904" y="3918966"/>
                <a:ext cx="190482" cy="92583"/>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32" name="Oval 176"/>
              <p:cNvSpPr>
                <a:spLocks noChangeArrowheads="1"/>
              </p:cNvSpPr>
              <p:nvPr/>
            </p:nvSpPr>
            <p:spPr bwMode="auto">
              <a:xfrm>
                <a:off x="2547895" y="3918966"/>
                <a:ext cx="190482" cy="92583"/>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33" name="Oval 176"/>
              <p:cNvSpPr>
                <a:spLocks noChangeArrowheads="1"/>
              </p:cNvSpPr>
              <p:nvPr/>
            </p:nvSpPr>
            <p:spPr bwMode="auto">
              <a:xfrm>
                <a:off x="2125904" y="4165854"/>
                <a:ext cx="190482" cy="92583"/>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34" name="Oval 176"/>
              <p:cNvSpPr>
                <a:spLocks noChangeArrowheads="1"/>
              </p:cNvSpPr>
              <p:nvPr/>
            </p:nvSpPr>
            <p:spPr bwMode="auto">
              <a:xfrm>
                <a:off x="2547895" y="4351020"/>
                <a:ext cx="190482" cy="92583"/>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35" name="Oval 176"/>
              <p:cNvSpPr>
                <a:spLocks noChangeArrowheads="1"/>
              </p:cNvSpPr>
              <p:nvPr/>
            </p:nvSpPr>
            <p:spPr bwMode="auto">
              <a:xfrm>
                <a:off x="2547895" y="4165854"/>
                <a:ext cx="190482" cy="92583"/>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36" name="Oval 176"/>
              <p:cNvSpPr>
                <a:spLocks noChangeArrowheads="1"/>
              </p:cNvSpPr>
              <p:nvPr/>
            </p:nvSpPr>
            <p:spPr bwMode="auto">
              <a:xfrm>
                <a:off x="2125904" y="4351020"/>
                <a:ext cx="190482" cy="92583"/>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37" name="Oval 176"/>
              <p:cNvSpPr>
                <a:spLocks noChangeArrowheads="1"/>
              </p:cNvSpPr>
              <p:nvPr/>
            </p:nvSpPr>
            <p:spPr bwMode="auto">
              <a:xfrm>
                <a:off x="2125904" y="3548634"/>
                <a:ext cx="190482" cy="92583"/>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38" name="Oval 176"/>
              <p:cNvSpPr>
                <a:spLocks noChangeArrowheads="1"/>
              </p:cNvSpPr>
              <p:nvPr/>
            </p:nvSpPr>
            <p:spPr bwMode="auto">
              <a:xfrm>
                <a:off x="2547895" y="3548634"/>
                <a:ext cx="190482" cy="92583"/>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39" name="Oval 176"/>
              <p:cNvSpPr>
                <a:spLocks noChangeArrowheads="1"/>
              </p:cNvSpPr>
              <p:nvPr/>
            </p:nvSpPr>
            <p:spPr bwMode="auto">
              <a:xfrm>
                <a:off x="2547895" y="3733800"/>
                <a:ext cx="190482" cy="92583"/>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40" name="Oval 176"/>
              <p:cNvSpPr>
                <a:spLocks noChangeArrowheads="1"/>
              </p:cNvSpPr>
              <p:nvPr/>
            </p:nvSpPr>
            <p:spPr bwMode="auto">
              <a:xfrm>
                <a:off x="2125904" y="3733800"/>
                <a:ext cx="190482" cy="92583"/>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sp>
            <p:nvSpPr>
              <p:cNvPr id="41" name="Oval 171"/>
              <p:cNvSpPr>
                <a:spLocks noChangeArrowheads="1"/>
              </p:cNvSpPr>
              <p:nvPr/>
            </p:nvSpPr>
            <p:spPr bwMode="auto">
              <a:xfrm>
                <a:off x="1717100" y="3301746"/>
                <a:ext cx="127476" cy="74581"/>
              </a:xfrm>
              <a:prstGeom prst="ellipse">
                <a:avLst/>
              </a:prstGeom>
              <a:solidFill>
                <a:srgbClr val="FFE575"/>
              </a:solidFill>
              <a:ln w="9525">
                <a:solidFill>
                  <a:srgbClr val="EEC100"/>
                </a:solidFill>
                <a:round/>
                <a:headEnd/>
                <a:tailEnd/>
              </a:ln>
            </p:spPr>
            <p:txBody>
              <a:bodyPr wrap="none" anchor="ctr"/>
              <a:lstStyle/>
              <a:p>
                <a:pPr algn="l" defTabSz="457200" fontAlgn="auto">
                  <a:spcBef>
                    <a:spcPts val="0"/>
                  </a:spcBef>
                  <a:spcAft>
                    <a:spcPts val="0"/>
                  </a:spcAft>
                </a:pPr>
                <a:endParaRPr lang="en-US" sz="2600" u="none" dirty="0">
                  <a:latin typeface="Arial"/>
                  <a:cs typeface="ＭＳ Ｐゴシック" charset="0"/>
                </a:endParaRPr>
              </a:p>
            </p:txBody>
          </p:sp>
        </p:grpSp>
      </p:grpSp>
      <p:sp>
        <p:nvSpPr>
          <p:cNvPr id="43" name="Text Box 2"/>
          <p:cNvSpPr txBox="1">
            <a:spLocks noChangeArrowheads="1"/>
          </p:cNvSpPr>
          <p:nvPr/>
        </p:nvSpPr>
        <p:spPr bwMode="auto">
          <a:xfrm>
            <a:off x="5929784" y="4767941"/>
            <a:ext cx="211942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fontAlgn="base">
              <a:spcBef>
                <a:spcPct val="0"/>
              </a:spcBef>
              <a:spcAft>
                <a:spcPct val="0"/>
              </a:spcAft>
              <a:defRPr sz="4000">
                <a:solidFill>
                  <a:schemeClr val="tx1"/>
                </a:solidFill>
                <a:latin typeface="Arial" charset="0"/>
                <a:ea typeface="ＭＳ Ｐゴシック" charset="0"/>
              </a:defRPr>
            </a:lvl6pPr>
            <a:lvl7pPr marL="2971800" indent="-228600" fontAlgn="base">
              <a:spcBef>
                <a:spcPct val="0"/>
              </a:spcBef>
              <a:spcAft>
                <a:spcPct val="0"/>
              </a:spcAft>
              <a:defRPr sz="4000">
                <a:solidFill>
                  <a:schemeClr val="tx1"/>
                </a:solidFill>
                <a:latin typeface="Arial" charset="0"/>
                <a:ea typeface="ＭＳ Ｐゴシック" charset="0"/>
              </a:defRPr>
            </a:lvl7pPr>
            <a:lvl8pPr marL="3429000" indent="-228600" fontAlgn="base">
              <a:spcBef>
                <a:spcPct val="0"/>
              </a:spcBef>
              <a:spcAft>
                <a:spcPct val="0"/>
              </a:spcAft>
              <a:defRPr sz="4000">
                <a:solidFill>
                  <a:schemeClr val="tx1"/>
                </a:solidFill>
                <a:latin typeface="Arial" charset="0"/>
                <a:ea typeface="ＭＳ Ｐゴシック" charset="0"/>
              </a:defRPr>
            </a:lvl8pPr>
            <a:lvl9pPr marL="3886200" indent="-228600" fontAlgn="base">
              <a:spcBef>
                <a:spcPct val="0"/>
              </a:spcBef>
              <a:spcAft>
                <a:spcPct val="0"/>
              </a:spcAft>
              <a:defRPr sz="4000">
                <a:solidFill>
                  <a:schemeClr val="tx1"/>
                </a:solidFill>
                <a:latin typeface="Arial" charset="0"/>
                <a:ea typeface="ＭＳ Ｐゴシック" charset="0"/>
              </a:defRPr>
            </a:lvl9pPr>
          </a:lstStyle>
          <a:p>
            <a:pPr algn="ctr" defTabSz="457200" fontAlgn="auto">
              <a:spcBef>
                <a:spcPts val="600"/>
              </a:spcBef>
              <a:spcAft>
                <a:spcPts val="0"/>
              </a:spcAft>
            </a:pPr>
            <a:r>
              <a:rPr lang="en-US" sz="1600" b="1" u="none" dirty="0">
                <a:latin typeface="Arial"/>
                <a:cs typeface="Arial"/>
              </a:rPr>
              <a:t>Double</a:t>
            </a:r>
            <a:br>
              <a:rPr lang="en-US" sz="1600" b="1" u="none" dirty="0">
                <a:latin typeface="Arial"/>
                <a:cs typeface="Arial"/>
              </a:rPr>
            </a:br>
            <a:r>
              <a:rPr lang="en-US" sz="1600" b="1" u="none" dirty="0" smtClean="0">
                <a:latin typeface="Arial"/>
                <a:cs typeface="Arial"/>
              </a:rPr>
              <a:t>Blind</a:t>
            </a:r>
            <a:endParaRPr lang="en-US" sz="1600" b="1" u="none" dirty="0">
              <a:latin typeface="Arial"/>
              <a:cs typeface="Arial"/>
            </a:endParaRPr>
          </a:p>
          <a:p>
            <a:pPr algn="ctr" defTabSz="457200" fontAlgn="auto">
              <a:spcBef>
                <a:spcPts val="600"/>
              </a:spcBef>
              <a:spcAft>
                <a:spcPts val="0"/>
              </a:spcAft>
            </a:pPr>
            <a:r>
              <a:rPr lang="en-US" sz="1600" u="none" dirty="0" smtClean="0">
                <a:latin typeface="Arial"/>
                <a:cs typeface="Arial"/>
              </a:rPr>
              <a:t>POC </a:t>
            </a:r>
            <a:r>
              <a:rPr lang="en-US" sz="1600" u="none" dirty="0">
                <a:latin typeface="Arial"/>
                <a:cs typeface="Arial"/>
              </a:rPr>
              <a:t>encrypted measurement</a:t>
            </a:r>
            <a:br>
              <a:rPr lang="en-US" sz="1600" u="none" dirty="0">
                <a:latin typeface="Arial"/>
                <a:cs typeface="Arial"/>
              </a:rPr>
            </a:br>
            <a:r>
              <a:rPr lang="en-US" sz="1600" u="none" dirty="0">
                <a:latin typeface="Arial"/>
                <a:cs typeface="Arial"/>
              </a:rPr>
              <a:t>(</a:t>
            </a:r>
            <a:r>
              <a:rPr lang="en-US" sz="1600" u="none" dirty="0" smtClean="0">
                <a:latin typeface="Arial"/>
                <a:cs typeface="Arial"/>
              </a:rPr>
              <a:t>6-digit </a:t>
            </a:r>
            <a:r>
              <a:rPr lang="en-US" sz="1600" u="none" dirty="0">
                <a:latin typeface="Arial"/>
                <a:cs typeface="Arial"/>
              </a:rPr>
              <a:t>code)</a:t>
            </a:r>
            <a:endParaRPr lang="en-US" sz="1600" b="0" u="none" dirty="0">
              <a:latin typeface="Arial"/>
              <a:cs typeface="Arial"/>
            </a:endParaRPr>
          </a:p>
        </p:txBody>
      </p:sp>
      <p:pic>
        <p:nvPicPr>
          <p:cNvPr id="44"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74843" y="4805912"/>
            <a:ext cx="874553" cy="124561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6730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12760" y="218364"/>
            <a:ext cx="7391400" cy="641445"/>
          </a:xfrm>
        </p:spPr>
        <p:txBody>
          <a:bodyPr/>
          <a:lstStyle/>
          <a:p>
            <a:r>
              <a:rPr lang="en-GB" altLang="en-US" dirty="0" smtClean="0"/>
              <a:t>Primary End Points</a:t>
            </a:r>
            <a:r>
              <a:rPr lang="en-GB" altLang="en-US" baseline="30000" dirty="0" smtClean="0"/>
              <a:t>a</a:t>
            </a:r>
            <a:endParaRPr lang="en-GB" altLang="en-US" dirty="0" smtClean="0"/>
          </a:p>
        </p:txBody>
      </p:sp>
      <p:sp>
        <p:nvSpPr>
          <p:cNvPr id="33795" name="Content Placeholder 2"/>
          <p:cNvSpPr>
            <a:spLocks noGrp="1"/>
          </p:cNvSpPr>
          <p:nvPr>
            <p:ph idx="1"/>
          </p:nvPr>
        </p:nvSpPr>
        <p:spPr>
          <a:xfrm>
            <a:off x="550452" y="1593377"/>
            <a:ext cx="7501723" cy="4525963"/>
          </a:xfrm>
        </p:spPr>
        <p:txBody>
          <a:bodyPr/>
          <a:lstStyle/>
          <a:p>
            <a:pPr marL="231775" indent="-231775">
              <a:spcBef>
                <a:spcPts val="976"/>
              </a:spcBef>
              <a:buFont typeface="Arial" panose="020B0604020202020204" pitchFamily="34" charset="0"/>
              <a:buChar char="•"/>
            </a:pPr>
            <a:r>
              <a:rPr lang="en-GB" altLang="en-US" b="0" dirty="0" smtClean="0">
                <a:solidFill>
                  <a:schemeClr val="tx1"/>
                </a:solidFill>
              </a:rPr>
              <a:t>Primary efficacy</a:t>
            </a:r>
          </a:p>
          <a:p>
            <a:pPr marL="682625" lvl="1" indent="-341313">
              <a:spcBef>
                <a:spcPts val="976"/>
              </a:spcBef>
              <a:buFont typeface="Arial" panose="020B0604020202020204" pitchFamily="34" charset="0"/>
              <a:buChar char="–"/>
            </a:pPr>
            <a:r>
              <a:rPr lang="en-GB" altLang="en-US" sz="2000" dirty="0" smtClean="0"/>
              <a:t>Time to first stroke (ischemic or hemorrhagic) or SEE</a:t>
            </a:r>
          </a:p>
          <a:p>
            <a:pPr marL="231775" indent="-231775">
              <a:spcBef>
                <a:spcPts val="976"/>
              </a:spcBef>
              <a:buFont typeface="Arial" panose="020B0604020202020204" pitchFamily="34" charset="0"/>
              <a:buChar char="•"/>
            </a:pPr>
            <a:r>
              <a:rPr lang="en-GB" altLang="en-US" b="0" dirty="0" smtClean="0">
                <a:solidFill>
                  <a:schemeClr val="tx1"/>
                </a:solidFill>
              </a:rPr>
              <a:t>Principal safety</a:t>
            </a:r>
          </a:p>
          <a:p>
            <a:pPr marL="682625" lvl="1" indent="-341313">
              <a:spcBef>
                <a:spcPts val="976"/>
              </a:spcBef>
              <a:buFont typeface="Arial" panose="020B0604020202020204" pitchFamily="34" charset="0"/>
              <a:buChar char="–"/>
            </a:pPr>
            <a:r>
              <a:rPr lang="en-GB" altLang="en-US" sz="2000" dirty="0" smtClean="0"/>
              <a:t>Major bleeding as defined by ISTH</a:t>
            </a:r>
            <a:r>
              <a:rPr lang="en-GB" altLang="en-US" sz="2000" baseline="30000" dirty="0" smtClean="0"/>
              <a:t>b</a:t>
            </a:r>
          </a:p>
          <a:p>
            <a:pPr marL="1146175" lvl="2" indent="-341313">
              <a:spcBef>
                <a:spcPts val="976"/>
              </a:spcBef>
            </a:pPr>
            <a:r>
              <a:rPr lang="en-GB" altLang="en-US" sz="2000" dirty="0" smtClean="0">
                <a:latin typeface="+mj-lt"/>
              </a:rPr>
              <a:t>Fatal bleeding, and/or</a:t>
            </a:r>
          </a:p>
          <a:p>
            <a:pPr marL="1146175" lvl="2" indent="-341313">
              <a:spcBef>
                <a:spcPts val="976"/>
              </a:spcBef>
            </a:pPr>
            <a:r>
              <a:rPr lang="en-GB" altLang="en-US" sz="2000" dirty="0" smtClean="0">
                <a:latin typeface="+mj-lt"/>
              </a:rPr>
              <a:t>Symptomatic bleeding in a critical area or organ</a:t>
            </a:r>
          </a:p>
          <a:p>
            <a:pPr marL="1146175" lvl="2" indent="-341313">
              <a:spcBef>
                <a:spcPts val="976"/>
              </a:spcBef>
            </a:pPr>
            <a:r>
              <a:rPr lang="en-GB" altLang="en-US" sz="2000" dirty="0" smtClean="0">
                <a:latin typeface="+mj-lt"/>
              </a:rPr>
              <a:t>Bleeding causing ≥ 2 g/dL (1.24 mmol/L)  hemoglobin loss, adjusted for transfusion</a:t>
            </a:r>
            <a:endParaRPr lang="en-US" altLang="en-US" sz="2000" dirty="0" smtClean="0">
              <a:latin typeface="+mj-lt"/>
            </a:endParaRPr>
          </a:p>
          <a:p>
            <a:pPr marL="231775" indent="-231775">
              <a:spcBef>
                <a:spcPts val="976"/>
              </a:spcBef>
              <a:buFont typeface="Arial" panose="020B0604020202020204" pitchFamily="34" charset="0"/>
              <a:buChar char="•"/>
            </a:pPr>
            <a:r>
              <a:rPr lang="en-US" altLang="en-US" b="0" dirty="0" smtClean="0">
                <a:solidFill>
                  <a:schemeClr val="tx1"/>
                </a:solidFill>
              </a:rPr>
              <a:t>Efficacy and safety outcomes adjudicated by a clinical events committee, unaware of study drug assignment</a:t>
            </a:r>
          </a:p>
          <a:p>
            <a:pPr>
              <a:spcBef>
                <a:spcPts val="976"/>
              </a:spcBef>
            </a:pPr>
            <a:endParaRPr lang="en-GB" altLang="en-US" b="0" dirty="0" smtClean="0">
              <a:solidFill>
                <a:schemeClr val="tx1"/>
              </a:solidFill>
            </a:endParaRPr>
          </a:p>
        </p:txBody>
      </p:sp>
      <p:sp>
        <p:nvSpPr>
          <p:cNvPr id="33796" name="Textfeld 28"/>
          <p:cNvSpPr txBox="1">
            <a:spLocks noChangeArrowheads="1"/>
          </p:cNvSpPr>
          <p:nvPr/>
        </p:nvSpPr>
        <p:spPr bwMode="auto">
          <a:xfrm>
            <a:off x="7961" y="6355390"/>
            <a:ext cx="6652146" cy="523220"/>
          </a:xfrm>
          <a:prstGeom prst="rect">
            <a:avLst/>
          </a:prstGeom>
          <a:noFill/>
          <a:ln w="9525">
            <a:noFill/>
            <a:miter lim="800000"/>
            <a:headEnd/>
            <a:tailEnd/>
          </a:ln>
        </p:spPr>
        <p:txBody>
          <a:bodyPr wrap="square">
            <a:spAutoFit/>
          </a:bodyPr>
          <a:lstStyle/>
          <a:p>
            <a:pPr algn="l" fontAlgn="auto">
              <a:spcBef>
                <a:spcPts val="0"/>
              </a:spcBef>
              <a:spcAft>
                <a:spcPts val="0"/>
              </a:spcAft>
            </a:pPr>
            <a:r>
              <a:rPr lang="fi-FI" sz="1400" b="0" u="none" dirty="0" smtClean="0">
                <a:latin typeface="+mj-lt"/>
                <a:ea typeface="MS PGothic" pitchFamily="34" charset="-128"/>
                <a:cs typeface="Arial" pitchFamily="34" charset="0"/>
              </a:rPr>
              <a:t>a. Ruff CT, </a:t>
            </a:r>
            <a:r>
              <a:rPr lang="fi-FI" sz="1400" b="0" u="none" dirty="0">
                <a:latin typeface="+mj-lt"/>
                <a:ea typeface="MS PGothic" pitchFamily="34" charset="-128"/>
                <a:cs typeface="Arial" pitchFamily="34" charset="0"/>
              </a:rPr>
              <a:t>et al. </a:t>
            </a:r>
            <a:r>
              <a:rPr lang="fi-FI" sz="1400" b="0" i="1" u="none" dirty="0">
                <a:latin typeface="+mj-lt"/>
                <a:ea typeface="MS PGothic" pitchFamily="34" charset="-128"/>
                <a:cs typeface="Arial" pitchFamily="34" charset="0"/>
              </a:rPr>
              <a:t>Am Heart </a:t>
            </a:r>
            <a:r>
              <a:rPr lang="fi-FI" sz="1400" b="0" i="1" u="none" dirty="0" smtClean="0">
                <a:latin typeface="+mj-lt"/>
                <a:ea typeface="MS PGothic" pitchFamily="34" charset="-128"/>
                <a:cs typeface="Arial" pitchFamily="34" charset="0"/>
              </a:rPr>
              <a:t>J. </a:t>
            </a:r>
            <a:r>
              <a:rPr lang="fi-FI" sz="1400" b="0" u="none" dirty="0">
                <a:latin typeface="+mj-lt"/>
                <a:ea typeface="MS PGothic" pitchFamily="34" charset="-128"/>
                <a:cs typeface="Arial" pitchFamily="34" charset="0"/>
              </a:rPr>
              <a:t>2010; </a:t>
            </a:r>
            <a:r>
              <a:rPr lang="en-US" sz="1400" b="0" u="none" dirty="0" smtClean="0">
                <a:latin typeface="+mj-lt"/>
                <a:ea typeface="MS PGothic" pitchFamily="34" charset="-128"/>
                <a:cs typeface="Arial" pitchFamily="34" charset="0"/>
              </a:rPr>
              <a:t>160:635-641.</a:t>
            </a:r>
            <a:r>
              <a:rPr lang="en-US" sz="1400" b="0" u="none" baseline="30000" dirty="0" smtClean="0">
                <a:latin typeface="+mj-lt"/>
                <a:ea typeface="MS PGothic" pitchFamily="34" charset="-128"/>
                <a:cs typeface="Arial" pitchFamily="34" charset="0"/>
              </a:rPr>
              <a:t>[27]</a:t>
            </a:r>
            <a:endParaRPr lang="en-US" sz="1400" b="0" u="none" dirty="0" smtClean="0">
              <a:latin typeface="+mj-lt"/>
              <a:ea typeface="MS PGothic" pitchFamily="34" charset="-128"/>
              <a:cs typeface="Arial" pitchFamily="34" charset="0"/>
            </a:endParaRPr>
          </a:p>
          <a:p>
            <a:pPr algn="l" fontAlgn="auto">
              <a:spcBef>
                <a:spcPts val="0"/>
              </a:spcBef>
              <a:spcAft>
                <a:spcPts val="0"/>
              </a:spcAft>
            </a:pPr>
            <a:r>
              <a:rPr lang="en-US" altLang="en-US" sz="1400" b="0" u="none" dirty="0" smtClean="0">
                <a:latin typeface="+mj-lt"/>
                <a:cs typeface="Arial" pitchFamily="34" charset="0"/>
              </a:rPr>
              <a:t>b. Schulman S, Kearon C. </a:t>
            </a:r>
            <a:r>
              <a:rPr lang="en-US" altLang="en-US" sz="1400" b="0" i="1" u="none" dirty="0">
                <a:latin typeface="+mj-lt"/>
                <a:cs typeface="Arial" pitchFamily="34" charset="0"/>
              </a:rPr>
              <a:t>J Thromb </a:t>
            </a:r>
            <a:r>
              <a:rPr lang="en-US" altLang="en-US" sz="1400" b="0" i="1" u="none" dirty="0" smtClean="0">
                <a:latin typeface="+mj-lt"/>
                <a:cs typeface="Arial" pitchFamily="34" charset="0"/>
              </a:rPr>
              <a:t>Haemost. </a:t>
            </a:r>
            <a:r>
              <a:rPr lang="en-US" altLang="en-US" sz="1400" b="0" u="none" dirty="0" smtClean="0">
                <a:latin typeface="+mj-lt"/>
                <a:cs typeface="Arial" pitchFamily="34" charset="0"/>
              </a:rPr>
              <a:t>2005;3:692-694.</a:t>
            </a:r>
            <a:r>
              <a:rPr lang="en-US" altLang="en-US" sz="1400" b="0" u="none" baseline="30000" dirty="0" smtClean="0">
                <a:latin typeface="+mj-lt"/>
                <a:cs typeface="Arial" pitchFamily="34" charset="0"/>
              </a:rPr>
              <a:t>[28</a:t>
            </a:r>
            <a:r>
              <a:rPr lang="en-US" altLang="en-US" sz="1600" b="0" u="none" baseline="30000" dirty="0" smtClean="0">
                <a:latin typeface="+mj-lt"/>
                <a:cs typeface="Arial" pitchFamily="34" charset="0"/>
              </a:rPr>
              <a:t>]</a:t>
            </a:r>
            <a:endParaRPr lang="en-US" altLang="en-US" sz="1600" b="0" u="none" dirty="0">
              <a:latin typeface="+mj-lt"/>
              <a:cs typeface="Arial" pitchFamily="34" charset="0"/>
            </a:endParaRPr>
          </a:p>
        </p:txBody>
      </p:sp>
      <p:sp>
        <p:nvSpPr>
          <p:cNvPr id="33798" name="TextBox 4"/>
          <p:cNvSpPr txBox="1">
            <a:spLocks noChangeArrowheads="1"/>
          </p:cNvSpPr>
          <p:nvPr/>
        </p:nvSpPr>
        <p:spPr bwMode="auto">
          <a:xfrm>
            <a:off x="5890147" y="6174907"/>
            <a:ext cx="3253853" cy="738664"/>
          </a:xfrm>
          <a:prstGeom prst="rect">
            <a:avLst/>
          </a:prstGeom>
          <a:noFill/>
          <a:ln w="9525">
            <a:noFill/>
            <a:miter lim="800000"/>
            <a:headEnd/>
            <a:tailEnd/>
          </a:ln>
        </p:spPr>
        <p:txBody>
          <a:bodyPr wrap="square">
            <a:spAutoFit/>
          </a:bodyPr>
          <a:lstStyle/>
          <a:p>
            <a:pPr algn="l" fontAlgn="auto">
              <a:spcBef>
                <a:spcPts val="0"/>
              </a:spcBef>
              <a:spcAft>
                <a:spcPts val="0"/>
              </a:spcAft>
            </a:pPr>
            <a:r>
              <a:rPr lang="en-US" altLang="en-US" sz="1400" b="0" u="none" dirty="0" smtClean="0">
                <a:latin typeface="+mj-lt"/>
                <a:cs typeface="Arial" pitchFamily="34" charset="0"/>
              </a:rPr>
              <a:t>SEE = systemic </a:t>
            </a:r>
            <a:r>
              <a:rPr lang="en-US" altLang="en-US" sz="1400" b="0" u="none" dirty="0">
                <a:latin typeface="+mj-lt"/>
                <a:cs typeface="Arial" pitchFamily="34" charset="0"/>
              </a:rPr>
              <a:t>embolic event; </a:t>
            </a:r>
            <a:endParaRPr lang="en-US" altLang="en-US" sz="1400" b="0" u="none" dirty="0" smtClean="0">
              <a:latin typeface="+mj-lt"/>
              <a:cs typeface="Arial" pitchFamily="34" charset="0"/>
            </a:endParaRPr>
          </a:p>
          <a:p>
            <a:pPr algn="l" fontAlgn="auto">
              <a:spcBef>
                <a:spcPts val="0"/>
              </a:spcBef>
              <a:spcAft>
                <a:spcPts val="0"/>
              </a:spcAft>
            </a:pPr>
            <a:r>
              <a:rPr lang="en-US" altLang="en-US" sz="1400" b="0" u="none" dirty="0" smtClean="0">
                <a:latin typeface="+mj-lt"/>
                <a:cs typeface="Arial" pitchFamily="34" charset="0"/>
              </a:rPr>
              <a:t>ISTH = International </a:t>
            </a:r>
            <a:r>
              <a:rPr lang="en-US" altLang="en-US" sz="1400" b="0" u="none" dirty="0">
                <a:latin typeface="+mj-lt"/>
                <a:cs typeface="Arial" pitchFamily="34" charset="0"/>
              </a:rPr>
              <a:t>Society on Thrombosis and Haemostasis</a:t>
            </a:r>
            <a:endParaRPr lang="en-US" altLang="en-US" sz="1400" u="none" dirty="0">
              <a:latin typeface="+mj-lt"/>
              <a:cs typeface="Arial" pitchFamily="34" charset="0"/>
            </a:endParaRPr>
          </a:p>
        </p:txBody>
      </p:sp>
    </p:spTree>
    <p:extLst>
      <p:ext uri="{BB962C8B-B14F-4D97-AF65-F5344CB8AC3E}">
        <p14:creationId xmlns:p14="http://schemas.microsoft.com/office/powerpoint/2010/main" val="30261147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18446" y="191070"/>
            <a:ext cx="8115869" cy="1187358"/>
          </a:xfrm>
        </p:spPr>
        <p:txBody>
          <a:bodyPr anchor="b" anchorCtr="0"/>
          <a:lstStyle/>
          <a:p>
            <a:pPr>
              <a:lnSpc>
                <a:spcPct val="100000"/>
              </a:lnSpc>
            </a:pPr>
            <a:r>
              <a:rPr lang="en-GB" altLang="en-US" dirty="0" smtClean="0"/>
              <a:t>Key Secondary Composite Efficacy Outcomes</a:t>
            </a:r>
          </a:p>
        </p:txBody>
      </p:sp>
      <p:sp>
        <p:nvSpPr>
          <p:cNvPr id="34819" name="Content Placeholder 2"/>
          <p:cNvSpPr>
            <a:spLocks noGrp="1"/>
          </p:cNvSpPr>
          <p:nvPr>
            <p:ph idx="1"/>
          </p:nvPr>
        </p:nvSpPr>
        <p:spPr>
          <a:xfrm>
            <a:off x="552735" y="1601336"/>
            <a:ext cx="7867933" cy="3693996"/>
          </a:xfrm>
        </p:spPr>
        <p:txBody>
          <a:bodyPr/>
          <a:lstStyle/>
          <a:p>
            <a:pPr marL="231775" indent="-231775">
              <a:spcBef>
                <a:spcPts val="1200"/>
              </a:spcBef>
              <a:spcAft>
                <a:spcPts val="0"/>
              </a:spcAft>
              <a:buFont typeface="Arial" panose="020B0604020202020204" pitchFamily="34" charset="0"/>
              <a:buChar char="•"/>
            </a:pPr>
            <a:r>
              <a:rPr lang="en-GB" altLang="en-US" sz="3200" b="0" dirty="0" smtClean="0">
                <a:solidFill>
                  <a:schemeClr val="tx1"/>
                </a:solidFill>
              </a:rPr>
              <a:t>Stroke, SEE, and CV mortality (including fatal bleeding)</a:t>
            </a:r>
          </a:p>
          <a:p>
            <a:pPr marL="231775" indent="-231775">
              <a:spcBef>
                <a:spcPts val="1200"/>
              </a:spcBef>
              <a:spcAft>
                <a:spcPts val="0"/>
              </a:spcAft>
              <a:buFont typeface="Arial" panose="020B0604020202020204" pitchFamily="34" charset="0"/>
              <a:buChar char="•"/>
            </a:pPr>
            <a:r>
              <a:rPr lang="en-GB" altLang="en-US" sz="3200" b="0" dirty="0" smtClean="0">
                <a:solidFill>
                  <a:schemeClr val="tx1"/>
                </a:solidFill>
              </a:rPr>
              <a:t>MACE </a:t>
            </a:r>
          </a:p>
          <a:p>
            <a:pPr marL="682625" lvl="1" indent="-341313">
              <a:spcBef>
                <a:spcPts val="1200"/>
              </a:spcBef>
              <a:spcAft>
                <a:spcPts val="0"/>
              </a:spcAft>
              <a:buFont typeface="Arial" panose="020B0604020202020204" pitchFamily="34" charset="0"/>
              <a:buChar char="–"/>
            </a:pPr>
            <a:r>
              <a:rPr lang="en-GB" altLang="en-US" sz="2800" b="0" dirty="0" smtClean="0">
                <a:solidFill>
                  <a:schemeClr val="tx1"/>
                </a:solidFill>
              </a:rPr>
              <a:t>composite of non-fatal MI, </a:t>
            </a:r>
            <a:br>
              <a:rPr lang="en-GB" altLang="en-US" sz="2800" b="0" dirty="0" smtClean="0">
                <a:solidFill>
                  <a:schemeClr val="tx1"/>
                </a:solidFill>
              </a:rPr>
            </a:br>
            <a:r>
              <a:rPr lang="en-GB" altLang="en-US" sz="2800" b="0" dirty="0" smtClean="0">
                <a:solidFill>
                  <a:schemeClr val="tx1"/>
                </a:solidFill>
              </a:rPr>
              <a:t>non-fatal stroke, non-fatal SEE, and death due to CV cause or bleeding</a:t>
            </a:r>
          </a:p>
          <a:p>
            <a:pPr marL="231775" indent="-231775">
              <a:spcBef>
                <a:spcPts val="1200"/>
              </a:spcBef>
              <a:spcAft>
                <a:spcPts val="0"/>
              </a:spcAft>
              <a:buFont typeface="Arial" panose="020B0604020202020204" pitchFamily="34" charset="0"/>
              <a:buChar char="•"/>
            </a:pPr>
            <a:r>
              <a:rPr lang="en-GB" altLang="en-US" sz="3200" b="0" dirty="0" smtClean="0">
                <a:solidFill>
                  <a:schemeClr val="tx1"/>
                </a:solidFill>
              </a:rPr>
              <a:t>Stroke, SEE, and all-cause mortality</a:t>
            </a:r>
          </a:p>
        </p:txBody>
      </p:sp>
      <p:sp>
        <p:nvSpPr>
          <p:cNvPr id="34822" name="TextBox 4"/>
          <p:cNvSpPr txBox="1">
            <a:spLocks noChangeArrowheads="1"/>
          </p:cNvSpPr>
          <p:nvPr/>
        </p:nvSpPr>
        <p:spPr bwMode="auto">
          <a:xfrm>
            <a:off x="0" y="6396335"/>
            <a:ext cx="6178552" cy="461665"/>
          </a:xfrm>
          <a:prstGeom prst="rect">
            <a:avLst/>
          </a:prstGeom>
          <a:noFill/>
          <a:ln w="9525">
            <a:noFill/>
            <a:miter lim="800000"/>
            <a:headEnd/>
            <a:tailEnd/>
          </a:ln>
        </p:spPr>
        <p:txBody>
          <a:bodyPr wrap="square">
            <a:spAutoFit/>
          </a:bodyPr>
          <a:lstStyle/>
          <a:p>
            <a:pPr algn="l" fontAlgn="auto">
              <a:spcBef>
                <a:spcPts val="0"/>
              </a:spcBef>
              <a:spcAft>
                <a:spcPts val="0"/>
              </a:spcAft>
            </a:pPr>
            <a:r>
              <a:rPr lang="en-US" altLang="en-US" sz="1200" b="0" dirty="0" smtClean="0">
                <a:solidFill>
                  <a:srgbClr val="FFFFFF"/>
                </a:solidFill>
                <a:latin typeface="Arial"/>
                <a:cs typeface="Arial" pitchFamily="34" charset="0"/>
              </a:rPr>
              <a:t>CV = cardiovascular</a:t>
            </a:r>
            <a:r>
              <a:rPr lang="en-US" altLang="en-US" sz="1200" b="0" dirty="0">
                <a:solidFill>
                  <a:srgbClr val="FFFFFF"/>
                </a:solidFill>
                <a:latin typeface="Arial"/>
                <a:cs typeface="Arial" pitchFamily="34" charset="0"/>
              </a:rPr>
              <a:t>;  </a:t>
            </a:r>
            <a:r>
              <a:rPr lang="en-US" altLang="en-US" sz="1200" b="0" dirty="0" smtClean="0">
                <a:solidFill>
                  <a:srgbClr val="FFFFFF"/>
                </a:solidFill>
                <a:latin typeface="Arial"/>
                <a:cs typeface="Arial" pitchFamily="34" charset="0"/>
              </a:rPr>
              <a:t>MACE = major </a:t>
            </a:r>
            <a:r>
              <a:rPr lang="en-US" altLang="en-US" sz="1200" b="0" dirty="0">
                <a:solidFill>
                  <a:srgbClr val="FFFFFF"/>
                </a:solidFill>
                <a:latin typeface="Arial"/>
                <a:cs typeface="Arial" pitchFamily="34" charset="0"/>
              </a:rPr>
              <a:t>adverse </a:t>
            </a:r>
            <a:r>
              <a:rPr lang="en-US" altLang="en-US" sz="1200" b="0" dirty="0" smtClean="0">
                <a:solidFill>
                  <a:srgbClr val="FFFFFF"/>
                </a:solidFill>
                <a:latin typeface="Arial"/>
                <a:cs typeface="Arial" pitchFamily="34" charset="0"/>
              </a:rPr>
              <a:t>cardiovascular events</a:t>
            </a:r>
            <a:r>
              <a:rPr lang="en-US" altLang="en-US" sz="1200" b="0" dirty="0">
                <a:solidFill>
                  <a:srgbClr val="FFFFFF"/>
                </a:solidFill>
                <a:latin typeface="Arial"/>
                <a:cs typeface="Arial" pitchFamily="34" charset="0"/>
              </a:rPr>
              <a:t/>
            </a:r>
            <a:br>
              <a:rPr lang="en-US" altLang="en-US" sz="1200" b="0" dirty="0">
                <a:solidFill>
                  <a:srgbClr val="FFFFFF"/>
                </a:solidFill>
                <a:latin typeface="Arial"/>
                <a:cs typeface="Arial" pitchFamily="34" charset="0"/>
              </a:rPr>
            </a:br>
            <a:r>
              <a:rPr lang="en-US" altLang="en-US" sz="1200" b="0" dirty="0" smtClean="0">
                <a:solidFill>
                  <a:srgbClr val="FFFFFF"/>
                </a:solidFill>
                <a:latin typeface="Arial"/>
                <a:cs typeface="Arial" pitchFamily="34" charset="0"/>
              </a:rPr>
              <a:t>MI = myocardial </a:t>
            </a:r>
            <a:r>
              <a:rPr lang="en-US" altLang="en-US" sz="1200" b="0" dirty="0">
                <a:solidFill>
                  <a:srgbClr val="FFFFFF"/>
                </a:solidFill>
                <a:latin typeface="Arial"/>
                <a:cs typeface="Arial" pitchFamily="34" charset="0"/>
              </a:rPr>
              <a:t>infarction; </a:t>
            </a:r>
            <a:r>
              <a:rPr lang="en-US" altLang="en-US" sz="1200" b="0" dirty="0" smtClean="0">
                <a:solidFill>
                  <a:srgbClr val="FFFFFF"/>
                </a:solidFill>
                <a:latin typeface="Arial"/>
                <a:cs typeface="Arial" pitchFamily="34" charset="0"/>
              </a:rPr>
              <a:t>SEE = </a:t>
            </a:r>
            <a:r>
              <a:rPr lang="en-US" altLang="en-US" sz="1200" b="0" dirty="0">
                <a:solidFill>
                  <a:srgbClr val="FFFFFF"/>
                </a:solidFill>
                <a:latin typeface="Arial"/>
                <a:cs typeface="Arial" pitchFamily="34" charset="0"/>
              </a:rPr>
              <a:t>systemic embolic event</a:t>
            </a:r>
            <a:endParaRPr lang="en-US" altLang="en-US" sz="1200" dirty="0">
              <a:solidFill>
                <a:srgbClr val="FF0000"/>
              </a:solidFill>
              <a:latin typeface="Arial"/>
              <a:cs typeface="Arial" pitchFamily="34" charset="0"/>
            </a:endParaRPr>
          </a:p>
        </p:txBody>
      </p:sp>
      <p:sp>
        <p:nvSpPr>
          <p:cNvPr id="5" name="Rectangle 25"/>
          <p:cNvSpPr>
            <a:spLocks noChangeArrowheads="1"/>
          </p:cNvSpPr>
          <p:nvPr/>
        </p:nvSpPr>
        <p:spPr bwMode="auto">
          <a:xfrm>
            <a:off x="5233987" y="6581001"/>
            <a:ext cx="3605213" cy="276999"/>
          </a:xfrm>
          <a:prstGeom prst="rect">
            <a:avLst/>
          </a:prstGeom>
          <a:noFill/>
          <a:ln w="9525">
            <a:noFill/>
            <a:miter lim="800000"/>
            <a:headEnd/>
            <a:tailEnd/>
          </a:ln>
        </p:spPr>
        <p:txBody>
          <a:bodyPr wrap="square">
            <a:spAutoFit/>
          </a:bodyPr>
          <a:lstStyle/>
          <a:p>
            <a:pPr algn="r" fontAlgn="auto">
              <a:spcBef>
                <a:spcPts val="0"/>
              </a:spcBef>
              <a:spcAft>
                <a:spcPts val="0"/>
              </a:spcAft>
            </a:pPr>
            <a:r>
              <a:rPr lang="fi-FI" sz="1200" b="0" dirty="0" smtClean="0">
                <a:solidFill>
                  <a:srgbClr val="FFFFFF"/>
                </a:solidFill>
                <a:latin typeface="Arial"/>
                <a:ea typeface="MS PGothic" pitchFamily="34" charset="-128"/>
                <a:cs typeface="Arial" pitchFamily="34" charset="0"/>
              </a:rPr>
              <a:t>Ruff CR et al. Am Heart J 2010; </a:t>
            </a:r>
            <a:r>
              <a:rPr lang="en-US" sz="1200" b="0" dirty="0" smtClean="0">
                <a:solidFill>
                  <a:srgbClr val="FFFFFF"/>
                </a:solidFill>
                <a:latin typeface="Arial"/>
                <a:ea typeface="MS PGothic" pitchFamily="34" charset="-128"/>
                <a:cs typeface="Arial" pitchFamily="34" charset="0"/>
              </a:rPr>
              <a:t>160:635-641.</a:t>
            </a:r>
            <a:endParaRPr lang="en-US" sz="1200" b="0" dirty="0">
              <a:solidFill>
                <a:srgbClr val="FFFFFF"/>
              </a:solidFill>
              <a:latin typeface="Arial"/>
              <a:ea typeface="MS PGothic" pitchFamily="34" charset="-128"/>
              <a:cs typeface="Arial" pitchFamily="34" charset="0"/>
            </a:endParaRPr>
          </a:p>
        </p:txBody>
      </p:sp>
    </p:spTree>
    <p:extLst>
      <p:ext uri="{BB962C8B-B14F-4D97-AF65-F5344CB8AC3E}">
        <p14:creationId xmlns:p14="http://schemas.microsoft.com/office/powerpoint/2010/main" val="17250715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52400" y="1318528"/>
            <a:ext cx="8958263" cy="1207731"/>
            <a:chOff x="152400" y="1168400"/>
            <a:chExt cx="8958263" cy="1207731"/>
          </a:xfrm>
        </p:grpSpPr>
        <p:cxnSp>
          <p:nvCxnSpPr>
            <p:cNvPr id="32" name="Straight Connector 31"/>
            <p:cNvCxnSpPr/>
            <p:nvPr/>
          </p:nvCxnSpPr>
          <p:spPr bwMode="auto">
            <a:xfrm>
              <a:off x="4573588" y="1168400"/>
              <a:ext cx="0" cy="279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a:off x="1520825" y="1447800"/>
              <a:ext cx="61064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605" name="TextBox 15"/>
            <p:cNvSpPr txBox="1">
              <a:spLocks noChangeArrowheads="1"/>
            </p:cNvSpPr>
            <p:nvPr/>
          </p:nvSpPr>
          <p:spPr bwMode="auto">
            <a:xfrm>
              <a:off x="152400" y="1722795"/>
              <a:ext cx="2664000" cy="646986"/>
            </a:xfrm>
            <a:prstGeom prst="roundRect">
              <a:avLst/>
            </a:prstGeom>
            <a:solidFill>
              <a:schemeClr val="accent5"/>
            </a:solidFill>
            <a:ln w="12700">
              <a:solidFill>
                <a:schemeClr val="tx1"/>
              </a:solidFill>
              <a:miter lim="800000"/>
              <a:headEnd/>
              <a:tailEnd/>
            </a:ln>
          </p:spPr>
          <p:txBody>
            <a:bodyPr wrap="square" anchor="ctr">
              <a:spAutoFit/>
            </a:bodyPr>
            <a:lstStyle/>
            <a:p>
              <a:pPr algn="ctr" fontAlgn="auto">
                <a:spcBef>
                  <a:spcPts val="0"/>
                </a:spcBef>
                <a:spcAft>
                  <a:spcPts val="0"/>
                </a:spcAft>
                <a:defRPr/>
              </a:pPr>
              <a:r>
                <a:rPr lang="en-US" sz="1600" b="1" u="none" dirty="0">
                  <a:solidFill>
                    <a:schemeClr val="bg1"/>
                  </a:solidFill>
                  <a:latin typeface="+mj-lt"/>
                </a:rPr>
                <a:t>Warfarin </a:t>
              </a:r>
              <a:endParaRPr lang="en-US" sz="1600" b="1" u="none" dirty="0" smtClean="0">
                <a:solidFill>
                  <a:schemeClr val="bg1"/>
                </a:solidFill>
                <a:latin typeface="+mj-lt"/>
              </a:endParaRPr>
            </a:p>
            <a:p>
              <a:pPr algn="ctr" fontAlgn="auto">
                <a:spcBef>
                  <a:spcPts val="0"/>
                </a:spcBef>
                <a:spcAft>
                  <a:spcPts val="0"/>
                </a:spcAft>
                <a:defRPr/>
              </a:pPr>
              <a:r>
                <a:rPr lang="en-US" sz="1600" b="1" u="none" dirty="0" smtClean="0">
                  <a:solidFill>
                    <a:schemeClr val="bg1"/>
                  </a:solidFill>
                  <a:latin typeface="+mj-lt"/>
                </a:rPr>
                <a:t>(n = 7036</a:t>
              </a:r>
              <a:r>
                <a:rPr lang="en-US" sz="1600" b="1" u="none" dirty="0">
                  <a:solidFill>
                    <a:schemeClr val="bg1"/>
                  </a:solidFill>
                  <a:latin typeface="+mj-lt"/>
                </a:rPr>
                <a:t>; ITT)</a:t>
              </a:r>
            </a:p>
          </p:txBody>
        </p:sp>
        <p:sp>
          <p:nvSpPr>
            <p:cNvPr id="24" name="TextBox 15"/>
            <p:cNvSpPr txBox="1">
              <a:spLocks noChangeArrowheads="1"/>
            </p:cNvSpPr>
            <p:nvPr/>
          </p:nvSpPr>
          <p:spPr bwMode="auto">
            <a:xfrm>
              <a:off x="6138863" y="1729145"/>
              <a:ext cx="2971800" cy="646986"/>
            </a:xfrm>
            <a:prstGeom prst="roundRect">
              <a:avLst/>
            </a:prstGeom>
            <a:solidFill>
              <a:schemeClr val="accent1"/>
            </a:solidFill>
            <a:ln w="12700">
              <a:solidFill>
                <a:schemeClr val="tx1"/>
              </a:solidFill>
              <a:miter lim="800000"/>
              <a:headEnd/>
              <a:tailEnd/>
            </a:ln>
          </p:spPr>
          <p:txBody>
            <a:bodyPr wrap="square" lIns="0" rIns="0" anchor="ctr">
              <a:spAutoFit/>
            </a:bodyPr>
            <a:lstStyle/>
            <a:p>
              <a:pPr algn="ctr" fontAlgn="auto">
                <a:spcBef>
                  <a:spcPts val="0"/>
                </a:spcBef>
                <a:spcAft>
                  <a:spcPts val="0"/>
                </a:spcAft>
                <a:defRPr/>
              </a:pPr>
              <a:r>
                <a:rPr lang="en-US" sz="1600" b="1" u="none" dirty="0">
                  <a:solidFill>
                    <a:schemeClr val="bg1"/>
                  </a:solidFill>
                  <a:latin typeface="+mj-lt"/>
                </a:rPr>
                <a:t>Edoxaban 30 mg </a:t>
              </a:r>
              <a:endParaRPr lang="en-US" sz="1600" b="1" u="none" dirty="0" smtClean="0">
                <a:solidFill>
                  <a:schemeClr val="bg1"/>
                </a:solidFill>
                <a:latin typeface="+mj-lt"/>
              </a:endParaRPr>
            </a:p>
            <a:p>
              <a:pPr algn="ctr" fontAlgn="auto">
                <a:spcBef>
                  <a:spcPts val="0"/>
                </a:spcBef>
                <a:spcAft>
                  <a:spcPts val="0"/>
                </a:spcAft>
                <a:defRPr/>
              </a:pPr>
              <a:r>
                <a:rPr lang="en-US" sz="1600" b="1" u="none" dirty="0" smtClean="0">
                  <a:solidFill>
                    <a:schemeClr val="bg1"/>
                  </a:solidFill>
                  <a:latin typeface="+mj-lt"/>
                </a:rPr>
                <a:t>(n = 7034</a:t>
              </a:r>
              <a:r>
                <a:rPr lang="en-US" sz="1600" b="1" u="none" dirty="0">
                  <a:solidFill>
                    <a:schemeClr val="bg1"/>
                  </a:solidFill>
                  <a:latin typeface="+mj-lt"/>
                </a:rPr>
                <a:t>; ITT)</a:t>
              </a:r>
            </a:p>
          </p:txBody>
        </p:sp>
        <p:sp>
          <p:nvSpPr>
            <p:cNvPr id="42" name="TextBox 15"/>
            <p:cNvSpPr txBox="1">
              <a:spLocks noChangeArrowheads="1"/>
            </p:cNvSpPr>
            <p:nvPr/>
          </p:nvSpPr>
          <p:spPr bwMode="auto">
            <a:xfrm>
              <a:off x="3090863" y="1722795"/>
              <a:ext cx="2895599" cy="646986"/>
            </a:xfrm>
            <a:prstGeom prst="roundRect">
              <a:avLst/>
            </a:prstGeom>
            <a:solidFill>
              <a:schemeClr val="accent4"/>
            </a:solidFill>
            <a:ln w="12700">
              <a:solidFill>
                <a:schemeClr val="tx1"/>
              </a:solidFill>
              <a:miter lim="800000"/>
              <a:headEnd/>
              <a:tailEnd/>
            </a:ln>
          </p:spPr>
          <p:txBody>
            <a:bodyPr wrap="square" anchor="ctr">
              <a:spAutoFit/>
            </a:bodyPr>
            <a:lstStyle/>
            <a:p>
              <a:pPr algn="ctr" fontAlgn="auto">
                <a:spcBef>
                  <a:spcPts val="0"/>
                </a:spcBef>
                <a:spcAft>
                  <a:spcPts val="0"/>
                </a:spcAft>
                <a:defRPr/>
              </a:pPr>
              <a:r>
                <a:rPr lang="en-US" sz="1600" b="1" u="none" dirty="0">
                  <a:solidFill>
                    <a:schemeClr val="bg1"/>
                  </a:solidFill>
                  <a:latin typeface="+mj-lt"/>
                </a:rPr>
                <a:t>Edoxaban 60 mg </a:t>
              </a:r>
              <a:endParaRPr lang="en-US" sz="1600" b="1" u="none" dirty="0" smtClean="0">
                <a:solidFill>
                  <a:schemeClr val="bg1"/>
                </a:solidFill>
                <a:latin typeface="+mj-lt"/>
              </a:endParaRPr>
            </a:p>
            <a:p>
              <a:pPr algn="ctr" fontAlgn="auto">
                <a:spcBef>
                  <a:spcPts val="0"/>
                </a:spcBef>
                <a:spcAft>
                  <a:spcPts val="0"/>
                </a:spcAft>
                <a:defRPr/>
              </a:pPr>
              <a:r>
                <a:rPr lang="en-US" sz="1600" b="1" u="none" dirty="0" smtClean="0">
                  <a:solidFill>
                    <a:schemeClr val="bg1"/>
                  </a:solidFill>
                  <a:latin typeface="+mj-lt"/>
                </a:rPr>
                <a:t>(n = 7035</a:t>
              </a:r>
              <a:r>
                <a:rPr lang="en-US" sz="1600" b="1" u="none" dirty="0">
                  <a:solidFill>
                    <a:schemeClr val="bg1"/>
                  </a:solidFill>
                  <a:latin typeface="+mj-lt"/>
                </a:rPr>
                <a:t>; ITT)</a:t>
              </a:r>
            </a:p>
          </p:txBody>
        </p:sp>
        <p:cxnSp>
          <p:nvCxnSpPr>
            <p:cNvPr id="46099" name="Straight Arrow Connector 11"/>
            <p:cNvCxnSpPr>
              <a:cxnSpLocks noChangeShapeType="1"/>
            </p:cNvCxnSpPr>
            <p:nvPr/>
          </p:nvCxnSpPr>
          <p:spPr bwMode="auto">
            <a:xfrm flipH="1">
              <a:off x="1535113" y="1436688"/>
              <a:ext cx="0" cy="439737"/>
            </a:xfrm>
            <a:prstGeom prst="straightConnector1">
              <a:avLst/>
            </a:prstGeom>
            <a:noFill/>
            <a:ln w="28575" algn="ctr">
              <a:solidFill>
                <a:schemeClr val="tx1"/>
              </a:solidFill>
              <a:round/>
              <a:headEnd/>
              <a:tailEnd type="triangle" w="lg" len="lg"/>
            </a:ln>
          </p:spPr>
        </p:cxnSp>
        <p:cxnSp>
          <p:nvCxnSpPr>
            <p:cNvPr id="46100" name="Straight Arrow Connector 47"/>
            <p:cNvCxnSpPr>
              <a:cxnSpLocks noChangeShapeType="1"/>
            </p:cNvCxnSpPr>
            <p:nvPr/>
          </p:nvCxnSpPr>
          <p:spPr bwMode="auto">
            <a:xfrm flipH="1">
              <a:off x="4573588" y="1436688"/>
              <a:ext cx="0" cy="439737"/>
            </a:xfrm>
            <a:prstGeom prst="straightConnector1">
              <a:avLst/>
            </a:prstGeom>
            <a:noFill/>
            <a:ln w="28575" algn="ctr">
              <a:solidFill>
                <a:schemeClr val="tx1"/>
              </a:solidFill>
              <a:round/>
              <a:headEnd/>
              <a:tailEnd type="triangle" w="lg" len="lg"/>
            </a:ln>
          </p:spPr>
        </p:cxnSp>
        <p:cxnSp>
          <p:nvCxnSpPr>
            <p:cNvPr id="46101" name="Straight Arrow Connector 48"/>
            <p:cNvCxnSpPr>
              <a:cxnSpLocks noChangeShapeType="1"/>
            </p:cNvCxnSpPr>
            <p:nvPr/>
          </p:nvCxnSpPr>
          <p:spPr bwMode="auto">
            <a:xfrm flipH="1">
              <a:off x="7612904" y="1444625"/>
              <a:ext cx="0" cy="438150"/>
            </a:xfrm>
            <a:prstGeom prst="straightConnector1">
              <a:avLst/>
            </a:prstGeom>
            <a:noFill/>
            <a:ln w="28575" algn="ctr">
              <a:solidFill>
                <a:schemeClr val="tx1"/>
              </a:solidFill>
              <a:round/>
              <a:headEnd/>
              <a:tailEnd type="triangle" w="lg" len="lg"/>
            </a:ln>
          </p:spPr>
        </p:cxnSp>
      </p:grpSp>
      <p:grpSp>
        <p:nvGrpSpPr>
          <p:cNvPr id="44" name="Group 43"/>
          <p:cNvGrpSpPr/>
          <p:nvPr/>
        </p:nvGrpSpPr>
        <p:grpSpPr>
          <a:xfrm>
            <a:off x="152400" y="3877698"/>
            <a:ext cx="8761160" cy="864711"/>
            <a:chOff x="152400" y="3727570"/>
            <a:chExt cx="8761160" cy="864711"/>
          </a:xfrm>
        </p:grpSpPr>
        <p:sp>
          <p:nvSpPr>
            <p:cNvPr id="29" name="TextBox 23"/>
            <p:cNvSpPr txBox="1">
              <a:spLocks noChangeArrowheads="1"/>
            </p:cNvSpPr>
            <p:nvPr/>
          </p:nvSpPr>
          <p:spPr bwMode="auto">
            <a:xfrm>
              <a:off x="3204740" y="3945295"/>
              <a:ext cx="2664000" cy="646986"/>
            </a:xfrm>
            <a:prstGeom prst="roundRect">
              <a:avLst/>
            </a:prstGeom>
            <a:solidFill>
              <a:schemeClr val="accent4"/>
            </a:solidFill>
            <a:ln w="12700">
              <a:solidFill>
                <a:schemeClr val="tx1"/>
              </a:solidFill>
              <a:miter lim="800000"/>
              <a:headEnd/>
              <a:tailEnd/>
            </a:ln>
          </p:spPr>
          <p:txBody>
            <a:bodyPr anchor="ctr">
              <a:spAutoFit/>
            </a:bodyPr>
            <a:lstStyle/>
            <a:p>
              <a:pPr algn="ctr" fontAlgn="auto">
                <a:spcBef>
                  <a:spcPts val="0"/>
                </a:spcBef>
                <a:spcAft>
                  <a:spcPts val="0"/>
                </a:spcAft>
                <a:defRPr/>
              </a:pPr>
              <a:r>
                <a:rPr lang="en-US" sz="1600" b="1" u="none" dirty="0" smtClean="0">
                  <a:solidFill>
                    <a:schemeClr val="bg1"/>
                  </a:solidFill>
                  <a:latin typeface="+mj-lt"/>
                </a:rPr>
                <a:t>6228</a:t>
              </a:r>
              <a:r>
                <a:rPr lang="en-US" sz="1600" b="1" u="none" dirty="0">
                  <a:solidFill>
                    <a:schemeClr val="bg1"/>
                  </a:solidFill>
                  <a:latin typeface="+mj-lt"/>
                </a:rPr>
                <a:t/>
              </a:r>
              <a:br>
                <a:rPr lang="en-US" sz="1600" b="1" u="none" dirty="0">
                  <a:solidFill>
                    <a:schemeClr val="bg1"/>
                  </a:solidFill>
                  <a:latin typeface="+mj-lt"/>
                </a:rPr>
              </a:br>
              <a:r>
                <a:rPr lang="en-US" sz="1600" b="1" u="none" dirty="0">
                  <a:solidFill>
                    <a:schemeClr val="bg1"/>
                  </a:solidFill>
                  <a:latin typeface="+mj-lt"/>
                </a:rPr>
                <a:t>Completed end date visit</a:t>
              </a:r>
            </a:p>
          </p:txBody>
        </p:sp>
        <p:sp>
          <p:nvSpPr>
            <p:cNvPr id="30" name="TextBox 23"/>
            <p:cNvSpPr txBox="1">
              <a:spLocks noChangeArrowheads="1"/>
            </p:cNvSpPr>
            <p:nvPr/>
          </p:nvSpPr>
          <p:spPr bwMode="auto">
            <a:xfrm>
              <a:off x="6249560" y="3945295"/>
              <a:ext cx="2664000" cy="646986"/>
            </a:xfrm>
            <a:prstGeom prst="roundRect">
              <a:avLst/>
            </a:prstGeom>
            <a:solidFill>
              <a:schemeClr val="accent1"/>
            </a:solidFill>
            <a:ln w="12700">
              <a:solidFill>
                <a:schemeClr val="tx1"/>
              </a:solidFill>
              <a:miter lim="800000"/>
              <a:headEnd/>
              <a:tailEnd/>
            </a:ln>
          </p:spPr>
          <p:txBody>
            <a:bodyPr anchor="ctr">
              <a:spAutoFit/>
            </a:bodyPr>
            <a:lstStyle/>
            <a:p>
              <a:pPr algn="ctr" fontAlgn="auto">
                <a:spcBef>
                  <a:spcPts val="0"/>
                </a:spcBef>
                <a:spcAft>
                  <a:spcPts val="0"/>
                </a:spcAft>
                <a:defRPr/>
              </a:pPr>
              <a:r>
                <a:rPr lang="en-US" sz="1600" b="1" u="none" dirty="0" smtClean="0">
                  <a:solidFill>
                    <a:schemeClr val="bg1"/>
                  </a:solidFill>
                  <a:latin typeface="+mj-lt"/>
                </a:rPr>
                <a:t>6250</a:t>
              </a:r>
              <a:r>
                <a:rPr lang="en-US" sz="1600" b="1" u="none" dirty="0">
                  <a:solidFill>
                    <a:schemeClr val="bg1"/>
                  </a:solidFill>
                  <a:latin typeface="+mj-lt"/>
                </a:rPr>
                <a:t/>
              </a:r>
              <a:br>
                <a:rPr lang="en-US" sz="1600" b="1" u="none" dirty="0">
                  <a:solidFill>
                    <a:schemeClr val="bg1"/>
                  </a:solidFill>
                  <a:latin typeface="+mj-lt"/>
                </a:rPr>
              </a:br>
              <a:r>
                <a:rPr lang="en-US" sz="1600" b="1" u="none" dirty="0">
                  <a:solidFill>
                    <a:schemeClr val="bg1"/>
                  </a:solidFill>
                  <a:latin typeface="+mj-lt"/>
                </a:rPr>
                <a:t>Completed end date visit</a:t>
              </a:r>
            </a:p>
          </p:txBody>
        </p:sp>
        <p:sp>
          <p:nvSpPr>
            <p:cNvPr id="31" name="TextBox 23"/>
            <p:cNvSpPr txBox="1">
              <a:spLocks noChangeArrowheads="1"/>
            </p:cNvSpPr>
            <p:nvPr/>
          </p:nvSpPr>
          <p:spPr bwMode="auto">
            <a:xfrm>
              <a:off x="152400" y="3945295"/>
              <a:ext cx="2664000" cy="646986"/>
            </a:xfrm>
            <a:prstGeom prst="roundRect">
              <a:avLst/>
            </a:prstGeom>
            <a:solidFill>
              <a:schemeClr val="accent5"/>
            </a:solidFill>
            <a:ln w="12700">
              <a:solidFill>
                <a:schemeClr val="tx1"/>
              </a:solidFill>
              <a:miter lim="800000"/>
              <a:headEnd/>
              <a:tailEnd/>
            </a:ln>
          </p:spPr>
          <p:txBody>
            <a:bodyPr anchor="ctr">
              <a:spAutoFit/>
            </a:bodyPr>
            <a:lstStyle/>
            <a:p>
              <a:pPr algn="ctr" fontAlgn="auto">
                <a:spcBef>
                  <a:spcPts val="0"/>
                </a:spcBef>
                <a:spcAft>
                  <a:spcPts val="0"/>
                </a:spcAft>
                <a:defRPr/>
              </a:pPr>
              <a:r>
                <a:rPr lang="en-US" sz="1600" b="1" u="none" dirty="0" smtClean="0">
                  <a:solidFill>
                    <a:schemeClr val="bg1"/>
                  </a:solidFill>
                  <a:latin typeface="+mj-lt"/>
                </a:rPr>
                <a:t>6157 </a:t>
              </a:r>
            </a:p>
            <a:p>
              <a:pPr algn="ctr" fontAlgn="auto">
                <a:spcBef>
                  <a:spcPts val="0"/>
                </a:spcBef>
                <a:spcAft>
                  <a:spcPts val="0"/>
                </a:spcAft>
                <a:defRPr/>
              </a:pPr>
              <a:r>
                <a:rPr lang="en-US" sz="1600" b="1" u="none" dirty="0" smtClean="0">
                  <a:solidFill>
                    <a:schemeClr val="bg1"/>
                  </a:solidFill>
                  <a:latin typeface="+mj-lt"/>
                </a:rPr>
                <a:t>Completed </a:t>
              </a:r>
              <a:r>
                <a:rPr lang="en-US" sz="1600" b="1" u="none" dirty="0">
                  <a:solidFill>
                    <a:schemeClr val="bg1"/>
                  </a:solidFill>
                  <a:latin typeface="+mj-lt"/>
                </a:rPr>
                <a:t>end date visit</a:t>
              </a:r>
            </a:p>
          </p:txBody>
        </p:sp>
        <p:cxnSp>
          <p:nvCxnSpPr>
            <p:cNvPr id="46103" name="Straight Arrow Connector 52"/>
            <p:cNvCxnSpPr>
              <a:cxnSpLocks noChangeShapeType="1"/>
              <a:stCxn id="25616" idx="2"/>
              <a:endCxn id="29" idx="0"/>
            </p:cNvCxnSpPr>
            <p:nvPr/>
          </p:nvCxnSpPr>
          <p:spPr bwMode="auto">
            <a:xfrm>
              <a:off x="4536740" y="3727570"/>
              <a:ext cx="0" cy="217725"/>
            </a:xfrm>
            <a:prstGeom prst="straightConnector1">
              <a:avLst/>
            </a:prstGeom>
            <a:noFill/>
            <a:ln w="28575" algn="ctr">
              <a:solidFill>
                <a:schemeClr val="tx1"/>
              </a:solidFill>
              <a:round/>
              <a:headEnd/>
              <a:tailEnd type="triangle" w="lg" len="lg"/>
            </a:ln>
          </p:spPr>
        </p:cxnSp>
        <p:cxnSp>
          <p:nvCxnSpPr>
            <p:cNvPr id="46106" name="Straight Arrow Connector 55"/>
            <p:cNvCxnSpPr>
              <a:cxnSpLocks noChangeShapeType="1"/>
              <a:stCxn id="25" idx="2"/>
              <a:endCxn id="30" idx="0"/>
            </p:cNvCxnSpPr>
            <p:nvPr/>
          </p:nvCxnSpPr>
          <p:spPr bwMode="auto">
            <a:xfrm>
              <a:off x="7581560" y="3727570"/>
              <a:ext cx="0" cy="217725"/>
            </a:xfrm>
            <a:prstGeom prst="straightConnector1">
              <a:avLst/>
            </a:prstGeom>
            <a:noFill/>
            <a:ln w="28575" algn="ctr">
              <a:solidFill>
                <a:schemeClr val="tx1"/>
              </a:solidFill>
              <a:round/>
              <a:headEnd/>
              <a:tailEnd type="triangle" w="lg" len="lg"/>
            </a:ln>
          </p:spPr>
        </p:cxnSp>
        <p:cxnSp>
          <p:nvCxnSpPr>
            <p:cNvPr id="46108" name="Straight Arrow Connector 58"/>
            <p:cNvCxnSpPr>
              <a:cxnSpLocks noChangeShapeType="1"/>
              <a:stCxn id="27" idx="2"/>
              <a:endCxn id="31" idx="0"/>
            </p:cNvCxnSpPr>
            <p:nvPr/>
          </p:nvCxnSpPr>
          <p:spPr bwMode="auto">
            <a:xfrm>
              <a:off x="1484400" y="3727570"/>
              <a:ext cx="0" cy="217725"/>
            </a:xfrm>
            <a:prstGeom prst="straightConnector1">
              <a:avLst/>
            </a:prstGeom>
            <a:noFill/>
            <a:ln w="28575" algn="ctr">
              <a:solidFill>
                <a:schemeClr val="tx1"/>
              </a:solidFill>
              <a:round/>
              <a:headEnd/>
              <a:tailEnd type="triangle" w="lg" len="lg"/>
            </a:ln>
          </p:spPr>
        </p:cxnSp>
      </p:grpSp>
      <p:grpSp>
        <p:nvGrpSpPr>
          <p:cNvPr id="39" name="Group 38"/>
          <p:cNvGrpSpPr/>
          <p:nvPr/>
        </p:nvGrpSpPr>
        <p:grpSpPr>
          <a:xfrm>
            <a:off x="152400" y="2436128"/>
            <a:ext cx="8761160" cy="1441570"/>
            <a:chOff x="152400" y="2286000"/>
            <a:chExt cx="8761160" cy="1441570"/>
          </a:xfrm>
        </p:grpSpPr>
        <p:sp>
          <p:nvSpPr>
            <p:cNvPr id="25616" name="TextBox 23"/>
            <p:cNvSpPr txBox="1">
              <a:spLocks noChangeArrowheads="1"/>
            </p:cNvSpPr>
            <p:nvPr/>
          </p:nvSpPr>
          <p:spPr bwMode="auto">
            <a:xfrm>
              <a:off x="3204740" y="2808169"/>
              <a:ext cx="2664000" cy="919401"/>
            </a:xfrm>
            <a:prstGeom prst="roundRect">
              <a:avLst/>
            </a:prstGeom>
            <a:solidFill>
              <a:schemeClr val="accent4"/>
            </a:solidFill>
            <a:ln w="12700">
              <a:solidFill>
                <a:schemeClr val="tx1"/>
              </a:solidFill>
              <a:miter lim="800000"/>
              <a:headEnd/>
              <a:tailEnd/>
            </a:ln>
          </p:spPr>
          <p:txBody>
            <a:bodyPr anchor="ctr">
              <a:spAutoFit/>
            </a:bodyPr>
            <a:lstStyle/>
            <a:p>
              <a:pPr algn="ctr" fontAlgn="auto">
                <a:spcBef>
                  <a:spcPts val="0"/>
                </a:spcBef>
                <a:spcAft>
                  <a:spcPts val="0"/>
                </a:spcAft>
                <a:defRPr/>
              </a:pPr>
              <a:r>
                <a:rPr lang="en-US" sz="1600" b="1" u="none" dirty="0" smtClean="0">
                  <a:solidFill>
                    <a:schemeClr val="bg1"/>
                  </a:solidFill>
                  <a:latin typeface="+mj-lt"/>
                </a:rPr>
                <a:t>7012 </a:t>
              </a:r>
              <a:r>
                <a:rPr lang="en-US" sz="1600" b="1" u="none" dirty="0">
                  <a:solidFill>
                    <a:schemeClr val="bg1"/>
                  </a:solidFill>
                  <a:latin typeface="+mj-lt"/>
                </a:rPr>
                <a:t>included in mITT and</a:t>
              </a:r>
              <a:br>
                <a:rPr lang="en-US" sz="1600" b="1" u="none" dirty="0">
                  <a:solidFill>
                    <a:schemeClr val="bg1"/>
                  </a:solidFill>
                  <a:latin typeface="+mj-lt"/>
                </a:rPr>
              </a:br>
              <a:r>
                <a:rPr lang="en-US" sz="1600" b="1" u="none" dirty="0">
                  <a:solidFill>
                    <a:schemeClr val="bg1"/>
                  </a:solidFill>
                  <a:latin typeface="+mj-lt"/>
                </a:rPr>
                <a:t>Safety analysis</a:t>
              </a:r>
            </a:p>
          </p:txBody>
        </p:sp>
        <p:sp>
          <p:nvSpPr>
            <p:cNvPr id="25" name="TextBox 23"/>
            <p:cNvSpPr txBox="1">
              <a:spLocks noChangeArrowheads="1"/>
            </p:cNvSpPr>
            <p:nvPr/>
          </p:nvSpPr>
          <p:spPr bwMode="auto">
            <a:xfrm>
              <a:off x="6249560" y="2808169"/>
              <a:ext cx="2664000" cy="919401"/>
            </a:xfrm>
            <a:prstGeom prst="roundRect">
              <a:avLst/>
            </a:prstGeom>
            <a:solidFill>
              <a:schemeClr val="accent1"/>
            </a:solidFill>
            <a:ln w="12700">
              <a:solidFill>
                <a:schemeClr val="tx1"/>
              </a:solidFill>
              <a:miter lim="800000"/>
              <a:headEnd/>
              <a:tailEnd/>
            </a:ln>
          </p:spPr>
          <p:txBody>
            <a:bodyPr anchor="ctr">
              <a:spAutoFit/>
            </a:bodyPr>
            <a:lstStyle/>
            <a:p>
              <a:pPr algn="ctr" fontAlgn="auto">
                <a:spcBef>
                  <a:spcPts val="0"/>
                </a:spcBef>
                <a:spcAft>
                  <a:spcPts val="0"/>
                </a:spcAft>
                <a:defRPr/>
              </a:pPr>
              <a:r>
                <a:rPr lang="en-US" sz="1600" b="1" u="none" dirty="0" smtClean="0">
                  <a:solidFill>
                    <a:schemeClr val="bg1"/>
                  </a:solidFill>
                  <a:latin typeface="+mj-lt"/>
                </a:rPr>
                <a:t>7002 </a:t>
              </a:r>
              <a:r>
                <a:rPr lang="en-US" sz="1600" b="1" u="none" dirty="0">
                  <a:solidFill>
                    <a:schemeClr val="bg1"/>
                  </a:solidFill>
                  <a:latin typeface="+mj-lt"/>
                </a:rPr>
                <a:t>included in mITT and</a:t>
              </a:r>
              <a:br>
                <a:rPr lang="en-US" sz="1600" b="1" u="none" dirty="0">
                  <a:solidFill>
                    <a:schemeClr val="bg1"/>
                  </a:solidFill>
                  <a:latin typeface="+mj-lt"/>
                </a:rPr>
              </a:br>
              <a:r>
                <a:rPr lang="en-US" sz="1600" b="1" u="none" dirty="0">
                  <a:solidFill>
                    <a:schemeClr val="bg1"/>
                  </a:solidFill>
                  <a:latin typeface="+mj-lt"/>
                </a:rPr>
                <a:t>Safety analysis</a:t>
              </a:r>
            </a:p>
          </p:txBody>
        </p:sp>
        <p:sp>
          <p:nvSpPr>
            <p:cNvPr id="27" name="TextBox 23"/>
            <p:cNvSpPr txBox="1">
              <a:spLocks noChangeArrowheads="1"/>
            </p:cNvSpPr>
            <p:nvPr/>
          </p:nvSpPr>
          <p:spPr bwMode="auto">
            <a:xfrm>
              <a:off x="152400" y="2808169"/>
              <a:ext cx="2664000" cy="919401"/>
            </a:xfrm>
            <a:prstGeom prst="roundRect">
              <a:avLst/>
            </a:prstGeom>
            <a:solidFill>
              <a:schemeClr val="accent5"/>
            </a:solidFill>
            <a:ln w="12700">
              <a:solidFill>
                <a:schemeClr val="tx1"/>
              </a:solidFill>
              <a:miter lim="800000"/>
              <a:headEnd/>
              <a:tailEnd/>
            </a:ln>
          </p:spPr>
          <p:txBody>
            <a:bodyPr anchor="ctr">
              <a:spAutoFit/>
            </a:bodyPr>
            <a:lstStyle/>
            <a:p>
              <a:pPr algn="ctr" fontAlgn="auto">
                <a:spcBef>
                  <a:spcPts val="0"/>
                </a:spcBef>
                <a:spcAft>
                  <a:spcPts val="0"/>
                </a:spcAft>
                <a:defRPr/>
              </a:pPr>
              <a:r>
                <a:rPr lang="en-US" sz="1600" b="1" u="none" dirty="0" smtClean="0">
                  <a:solidFill>
                    <a:schemeClr val="bg1"/>
                  </a:solidFill>
                  <a:latin typeface="+mj-lt"/>
                </a:rPr>
                <a:t>7012 </a:t>
              </a:r>
              <a:r>
                <a:rPr lang="en-US" sz="1600" b="1" u="none" dirty="0">
                  <a:solidFill>
                    <a:schemeClr val="bg1"/>
                  </a:solidFill>
                  <a:latin typeface="+mj-lt"/>
                </a:rPr>
                <a:t>included in mITT and</a:t>
              </a:r>
              <a:br>
                <a:rPr lang="en-US" sz="1600" b="1" u="none" dirty="0">
                  <a:solidFill>
                    <a:schemeClr val="bg1"/>
                  </a:solidFill>
                  <a:latin typeface="+mj-lt"/>
                </a:rPr>
              </a:br>
              <a:r>
                <a:rPr lang="en-US" sz="1600" b="1" u="none" dirty="0">
                  <a:solidFill>
                    <a:schemeClr val="bg1"/>
                  </a:solidFill>
                  <a:latin typeface="+mj-lt"/>
                </a:rPr>
                <a:t>Safety analysis</a:t>
              </a:r>
            </a:p>
          </p:txBody>
        </p:sp>
        <p:cxnSp>
          <p:nvCxnSpPr>
            <p:cNvPr id="46102" name="Straight Arrow Connector 50"/>
            <p:cNvCxnSpPr>
              <a:cxnSpLocks noChangeShapeType="1"/>
              <a:stCxn id="42" idx="2"/>
              <a:endCxn id="25616" idx="0"/>
            </p:cNvCxnSpPr>
            <p:nvPr/>
          </p:nvCxnSpPr>
          <p:spPr bwMode="auto">
            <a:xfrm flipH="1">
              <a:off x="4536740" y="2383429"/>
              <a:ext cx="1923" cy="424740"/>
            </a:xfrm>
            <a:prstGeom prst="straightConnector1">
              <a:avLst/>
            </a:prstGeom>
            <a:noFill/>
            <a:ln w="28575" algn="ctr">
              <a:solidFill>
                <a:schemeClr val="tx1"/>
              </a:solidFill>
              <a:round/>
              <a:headEnd/>
              <a:tailEnd type="triangle" w="lg" len="lg"/>
            </a:ln>
          </p:spPr>
        </p:cxnSp>
        <p:cxnSp>
          <p:nvCxnSpPr>
            <p:cNvPr id="46105" name="Straight Arrow Connector 54"/>
            <p:cNvCxnSpPr>
              <a:cxnSpLocks noChangeShapeType="1"/>
              <a:endCxn id="25" idx="0"/>
            </p:cNvCxnSpPr>
            <p:nvPr/>
          </p:nvCxnSpPr>
          <p:spPr bwMode="auto">
            <a:xfrm flipH="1">
              <a:off x="7581560" y="2286000"/>
              <a:ext cx="5104" cy="522169"/>
            </a:xfrm>
            <a:prstGeom prst="straightConnector1">
              <a:avLst/>
            </a:prstGeom>
            <a:noFill/>
            <a:ln w="28575" algn="ctr">
              <a:solidFill>
                <a:schemeClr val="tx1"/>
              </a:solidFill>
              <a:round/>
              <a:headEnd/>
              <a:tailEnd type="triangle" w="lg" len="lg"/>
            </a:ln>
          </p:spPr>
        </p:cxnSp>
        <p:cxnSp>
          <p:nvCxnSpPr>
            <p:cNvPr id="46110" name="Straight Arrow Connector 42"/>
            <p:cNvCxnSpPr>
              <a:cxnSpLocks noChangeShapeType="1"/>
              <a:stCxn id="25605" idx="2"/>
              <a:endCxn id="27" idx="0"/>
            </p:cNvCxnSpPr>
            <p:nvPr/>
          </p:nvCxnSpPr>
          <p:spPr bwMode="auto">
            <a:xfrm>
              <a:off x="1484400" y="2383429"/>
              <a:ext cx="0" cy="424740"/>
            </a:xfrm>
            <a:prstGeom prst="straightConnector1">
              <a:avLst/>
            </a:prstGeom>
            <a:noFill/>
            <a:ln w="28575" algn="ctr">
              <a:solidFill>
                <a:schemeClr val="tx1"/>
              </a:solidFill>
              <a:round/>
              <a:headEnd/>
              <a:tailEnd type="triangle" w="lg" len="lg"/>
            </a:ln>
          </p:spPr>
        </p:cxnSp>
        <p:sp>
          <p:nvSpPr>
            <p:cNvPr id="15" name="TextBox 14"/>
            <p:cNvSpPr txBox="1"/>
            <p:nvPr/>
          </p:nvSpPr>
          <p:spPr>
            <a:xfrm>
              <a:off x="1711500" y="2342674"/>
              <a:ext cx="1133464" cy="476726"/>
            </a:xfrm>
            <a:prstGeom prst="roundRect">
              <a:avLst/>
            </a:prstGeom>
            <a:solidFill>
              <a:schemeClr val="accent5"/>
            </a:solidFill>
            <a:ln w="12700">
              <a:noFill/>
            </a:ln>
          </p:spPr>
          <p:txBody>
            <a:bodyPr wrap="square">
              <a:spAutoFit/>
            </a:bodyPr>
            <a:lstStyle/>
            <a:p>
              <a:pPr fontAlgn="auto">
                <a:spcBef>
                  <a:spcPts val="0"/>
                </a:spcBef>
                <a:spcAft>
                  <a:spcPts val="0"/>
                </a:spcAft>
                <a:defRPr/>
              </a:pPr>
              <a:r>
                <a:rPr lang="en-GB" sz="1100" b="1" u="none" dirty="0" smtClean="0">
                  <a:solidFill>
                    <a:schemeClr val="bg1"/>
                  </a:solidFill>
                  <a:latin typeface="+mj-lt"/>
                </a:rPr>
                <a:t>N = 24 no study </a:t>
              </a:r>
              <a:r>
                <a:rPr lang="en-GB" sz="1100" b="1" u="none" dirty="0">
                  <a:solidFill>
                    <a:schemeClr val="bg1"/>
                  </a:solidFill>
                  <a:latin typeface="+mj-lt"/>
                </a:rPr>
                <a:t>drug</a:t>
              </a:r>
            </a:p>
          </p:txBody>
        </p:sp>
        <p:sp>
          <p:nvSpPr>
            <p:cNvPr id="50" name="TextBox 49"/>
            <p:cNvSpPr txBox="1"/>
            <p:nvPr/>
          </p:nvSpPr>
          <p:spPr>
            <a:xfrm>
              <a:off x="4770612" y="2342674"/>
              <a:ext cx="1098128" cy="476726"/>
            </a:xfrm>
            <a:prstGeom prst="roundRect">
              <a:avLst/>
            </a:prstGeom>
            <a:solidFill>
              <a:schemeClr val="accent4"/>
            </a:solidFill>
            <a:ln w="19050">
              <a:noFill/>
            </a:ln>
          </p:spPr>
          <p:txBody>
            <a:bodyPr wrap="square">
              <a:spAutoFit/>
            </a:bodyPr>
            <a:lstStyle/>
            <a:p>
              <a:pPr fontAlgn="auto">
                <a:spcBef>
                  <a:spcPts val="0"/>
                </a:spcBef>
                <a:spcAft>
                  <a:spcPts val="0"/>
                </a:spcAft>
                <a:defRPr/>
              </a:pPr>
              <a:r>
                <a:rPr lang="en-GB" sz="1100" b="1" u="none" dirty="0" smtClean="0">
                  <a:solidFill>
                    <a:schemeClr val="bg1"/>
                  </a:solidFill>
                  <a:latin typeface="+mj-lt"/>
                </a:rPr>
                <a:t>N = 23 no study </a:t>
              </a:r>
              <a:r>
                <a:rPr lang="en-GB" sz="1100" b="1" u="none" dirty="0">
                  <a:solidFill>
                    <a:schemeClr val="bg1"/>
                  </a:solidFill>
                  <a:latin typeface="+mj-lt"/>
                </a:rPr>
                <a:t>drug</a:t>
              </a:r>
            </a:p>
          </p:txBody>
        </p:sp>
        <p:sp>
          <p:nvSpPr>
            <p:cNvPr id="52" name="TextBox 51"/>
            <p:cNvSpPr txBox="1"/>
            <p:nvPr/>
          </p:nvSpPr>
          <p:spPr>
            <a:xfrm>
              <a:off x="7806753" y="2342674"/>
              <a:ext cx="999109" cy="476726"/>
            </a:xfrm>
            <a:prstGeom prst="roundRect">
              <a:avLst/>
            </a:prstGeom>
            <a:solidFill>
              <a:schemeClr val="accent1"/>
            </a:solidFill>
            <a:ln w="12700">
              <a:noFill/>
            </a:ln>
          </p:spPr>
          <p:txBody>
            <a:bodyPr wrap="square">
              <a:spAutoFit/>
            </a:bodyPr>
            <a:lstStyle/>
            <a:p>
              <a:pPr fontAlgn="auto">
                <a:spcBef>
                  <a:spcPts val="0"/>
                </a:spcBef>
                <a:spcAft>
                  <a:spcPts val="0"/>
                </a:spcAft>
                <a:defRPr/>
              </a:pPr>
              <a:r>
                <a:rPr lang="en-GB" sz="1100" b="1" u="none" dirty="0" smtClean="0">
                  <a:solidFill>
                    <a:schemeClr val="bg1"/>
                  </a:solidFill>
                  <a:latin typeface="+mj-lt"/>
                </a:rPr>
                <a:t>N = 32 no </a:t>
              </a:r>
              <a:r>
                <a:rPr lang="en-GB" sz="1100" b="1" u="none" dirty="0">
                  <a:solidFill>
                    <a:schemeClr val="bg1"/>
                  </a:solidFill>
                  <a:latin typeface="+mj-lt"/>
                </a:rPr>
                <a:t>study drug</a:t>
              </a:r>
            </a:p>
          </p:txBody>
        </p:sp>
      </p:grpSp>
      <p:sp>
        <p:nvSpPr>
          <p:cNvPr id="25604" name="TextBox 14"/>
          <p:cNvSpPr txBox="1">
            <a:spLocks noChangeArrowheads="1"/>
          </p:cNvSpPr>
          <p:nvPr/>
        </p:nvSpPr>
        <p:spPr bwMode="auto">
          <a:xfrm>
            <a:off x="3410744" y="818069"/>
            <a:ext cx="2327275" cy="783193"/>
          </a:xfrm>
          <a:prstGeom prst="roundRect">
            <a:avLst/>
          </a:prstGeom>
          <a:solidFill>
            <a:schemeClr val="accent3"/>
          </a:solidFill>
          <a:ln w="12700">
            <a:solidFill>
              <a:schemeClr val="tx1"/>
            </a:solidFill>
            <a:miter lim="800000"/>
            <a:headEnd/>
            <a:tailEnd/>
          </a:ln>
        </p:spPr>
        <p:txBody>
          <a:bodyPr anchor="ctr">
            <a:spAutoFit/>
          </a:bodyPr>
          <a:lstStyle/>
          <a:p>
            <a:pPr algn="ctr" fontAlgn="auto">
              <a:spcBef>
                <a:spcPts val="0"/>
              </a:spcBef>
              <a:spcAft>
                <a:spcPts val="0"/>
              </a:spcAft>
              <a:defRPr/>
            </a:pPr>
            <a:r>
              <a:rPr lang="en-US" sz="2000" b="1" u="none" dirty="0">
                <a:solidFill>
                  <a:schemeClr val="bg1"/>
                </a:solidFill>
                <a:latin typeface="+mj-lt"/>
              </a:rPr>
              <a:t>21,105 randomized</a:t>
            </a:r>
          </a:p>
        </p:txBody>
      </p:sp>
      <p:grpSp>
        <p:nvGrpSpPr>
          <p:cNvPr id="46" name="Group 45"/>
          <p:cNvGrpSpPr/>
          <p:nvPr/>
        </p:nvGrpSpPr>
        <p:grpSpPr>
          <a:xfrm>
            <a:off x="152400" y="4756057"/>
            <a:ext cx="9086438" cy="2196481"/>
            <a:chOff x="152400" y="4619577"/>
            <a:chExt cx="9086438" cy="2196481"/>
          </a:xfrm>
        </p:grpSpPr>
        <p:sp>
          <p:nvSpPr>
            <p:cNvPr id="45" name="TextBox 44"/>
            <p:cNvSpPr txBox="1"/>
            <p:nvPr/>
          </p:nvSpPr>
          <p:spPr bwMode="auto">
            <a:xfrm>
              <a:off x="3204740" y="4863029"/>
              <a:ext cx="2664000" cy="1464231"/>
            </a:xfrm>
            <a:prstGeom prst="roundRect">
              <a:avLst/>
            </a:prstGeom>
            <a:solidFill>
              <a:schemeClr val="accent4"/>
            </a:solidFill>
            <a:ln w="12700">
              <a:solidFill>
                <a:schemeClr val="tx1"/>
              </a:solidFill>
            </a:ln>
          </p:spPr>
          <p:txBody>
            <a:bodyPr anchor="ctr">
              <a:spAutoFit/>
            </a:bodyPr>
            <a:lstStyle/>
            <a:p>
              <a:pPr algn="l" fontAlgn="auto">
                <a:spcBef>
                  <a:spcPts val="0"/>
                </a:spcBef>
                <a:spcAft>
                  <a:spcPts val="0"/>
                </a:spcAft>
                <a:defRPr/>
              </a:pPr>
              <a:r>
                <a:rPr lang="en-US" sz="1600" b="1" u="none" dirty="0">
                  <a:solidFill>
                    <a:schemeClr val="bg1"/>
                  </a:solidFill>
                  <a:latin typeface="+mj-lt"/>
                </a:rPr>
                <a:t>807 did not complete </a:t>
              </a:r>
              <a:r>
                <a:rPr lang="en-US" sz="1600" b="1" u="none" dirty="0" smtClean="0">
                  <a:solidFill>
                    <a:schemeClr val="bg1"/>
                  </a:solidFill>
                  <a:latin typeface="+mj-lt"/>
                </a:rPr>
                <a:t>the end </a:t>
              </a:r>
              <a:r>
                <a:rPr lang="en-US" sz="1600" b="1" u="none" dirty="0">
                  <a:solidFill>
                    <a:schemeClr val="bg1"/>
                  </a:solidFill>
                  <a:latin typeface="+mj-lt"/>
                </a:rPr>
                <a:t>date visit</a:t>
              </a:r>
            </a:p>
            <a:p>
              <a:pPr marL="266700" lvl="1" algn="l" fontAlgn="auto">
                <a:spcBef>
                  <a:spcPts val="0"/>
                </a:spcBef>
                <a:spcAft>
                  <a:spcPts val="0"/>
                </a:spcAft>
                <a:defRPr/>
              </a:pPr>
              <a:r>
                <a:rPr lang="en-US" sz="1600" b="1" u="none" dirty="0">
                  <a:solidFill>
                    <a:schemeClr val="bg1"/>
                  </a:solidFill>
                  <a:latin typeface="+mj-lt"/>
                </a:rPr>
                <a:t>746 Died</a:t>
              </a:r>
              <a:r>
                <a:rPr lang="en-US" sz="1600" b="1" u="none" baseline="30000" dirty="0">
                  <a:solidFill>
                    <a:schemeClr val="bg1"/>
                  </a:solidFill>
                  <a:latin typeface="+mj-lt"/>
                </a:rPr>
                <a:t> #</a:t>
              </a:r>
              <a:endParaRPr lang="en-US" sz="1600" b="1" u="none" dirty="0">
                <a:solidFill>
                  <a:schemeClr val="bg1"/>
                </a:solidFill>
                <a:latin typeface="+mj-lt"/>
              </a:endParaRPr>
            </a:p>
            <a:p>
              <a:pPr marL="266700" lvl="1" algn="l" fontAlgn="auto">
                <a:spcBef>
                  <a:spcPts val="0"/>
                </a:spcBef>
                <a:spcAft>
                  <a:spcPts val="0"/>
                </a:spcAft>
                <a:defRPr/>
              </a:pPr>
              <a:r>
                <a:rPr lang="en-US" sz="1600" b="1" u="none" dirty="0">
                  <a:solidFill>
                    <a:schemeClr val="bg1"/>
                  </a:solidFill>
                  <a:latin typeface="+mj-lt"/>
                </a:rPr>
                <a:t>61 Withdrew consent</a:t>
              </a:r>
            </a:p>
            <a:p>
              <a:pPr marL="266700" lvl="1" algn="l" fontAlgn="auto">
                <a:spcBef>
                  <a:spcPts val="0"/>
                </a:spcBef>
                <a:spcAft>
                  <a:spcPts val="0"/>
                </a:spcAft>
                <a:defRPr/>
              </a:pPr>
              <a:r>
                <a:rPr lang="en-US" sz="1600" b="1" u="none" dirty="0">
                  <a:solidFill>
                    <a:schemeClr val="bg1"/>
                  </a:solidFill>
                  <a:latin typeface="+mj-lt"/>
                </a:rPr>
                <a:t>0 </a:t>
              </a:r>
              <a:r>
                <a:rPr lang="en-US" sz="1600" b="1" u="none" dirty="0" smtClean="0">
                  <a:solidFill>
                    <a:schemeClr val="bg1"/>
                  </a:solidFill>
                  <a:latin typeface="+mj-lt"/>
                </a:rPr>
                <a:t>Lost </a:t>
              </a:r>
              <a:r>
                <a:rPr lang="en-US" sz="1600" b="1" u="none" dirty="0">
                  <a:solidFill>
                    <a:schemeClr val="bg1"/>
                  </a:solidFill>
                  <a:latin typeface="+mj-lt"/>
                </a:rPr>
                <a:t>to follow-up</a:t>
              </a:r>
            </a:p>
          </p:txBody>
        </p:sp>
        <p:sp>
          <p:nvSpPr>
            <p:cNvPr id="36" name="TextBox 35"/>
            <p:cNvSpPr txBox="1"/>
            <p:nvPr/>
          </p:nvSpPr>
          <p:spPr bwMode="auto">
            <a:xfrm>
              <a:off x="6249560" y="4863029"/>
              <a:ext cx="2664000" cy="1464231"/>
            </a:xfrm>
            <a:prstGeom prst="roundRect">
              <a:avLst/>
            </a:prstGeom>
            <a:solidFill>
              <a:schemeClr val="accent1"/>
            </a:solidFill>
            <a:ln w="12700">
              <a:solidFill>
                <a:schemeClr val="tx1"/>
              </a:solidFill>
            </a:ln>
          </p:spPr>
          <p:txBody>
            <a:bodyPr anchor="ctr">
              <a:spAutoFit/>
            </a:bodyPr>
            <a:lstStyle/>
            <a:p>
              <a:pPr algn="l" fontAlgn="auto">
                <a:spcBef>
                  <a:spcPts val="0"/>
                </a:spcBef>
                <a:spcAft>
                  <a:spcPts val="0"/>
                </a:spcAft>
                <a:defRPr/>
              </a:pPr>
              <a:r>
                <a:rPr lang="en-US" sz="1600" b="1" u="none" dirty="0">
                  <a:solidFill>
                    <a:schemeClr val="bg1"/>
                  </a:solidFill>
                  <a:latin typeface="+mj-lt"/>
                </a:rPr>
                <a:t>783 did not complete </a:t>
              </a:r>
              <a:r>
                <a:rPr lang="en-US" sz="1600" b="1" u="none" dirty="0" smtClean="0">
                  <a:solidFill>
                    <a:schemeClr val="bg1"/>
                  </a:solidFill>
                  <a:latin typeface="+mj-lt"/>
                </a:rPr>
                <a:t>the end </a:t>
              </a:r>
              <a:r>
                <a:rPr lang="en-US" sz="1600" b="1" u="none" dirty="0">
                  <a:solidFill>
                    <a:schemeClr val="bg1"/>
                  </a:solidFill>
                  <a:latin typeface="+mj-lt"/>
                </a:rPr>
                <a:t>date visit</a:t>
              </a:r>
            </a:p>
            <a:p>
              <a:pPr marL="266700" lvl="1" algn="l" fontAlgn="auto">
                <a:spcBef>
                  <a:spcPts val="0"/>
                </a:spcBef>
                <a:spcAft>
                  <a:spcPts val="0"/>
                </a:spcAft>
                <a:defRPr/>
              </a:pPr>
              <a:r>
                <a:rPr lang="en-US" sz="1600" b="1" u="none" dirty="0">
                  <a:solidFill>
                    <a:schemeClr val="bg1"/>
                  </a:solidFill>
                  <a:latin typeface="+mj-lt"/>
                </a:rPr>
                <a:t>720 Died</a:t>
              </a:r>
              <a:r>
                <a:rPr lang="en-US" sz="1600" b="1" u="none" baseline="30000" dirty="0">
                  <a:solidFill>
                    <a:schemeClr val="bg1"/>
                  </a:solidFill>
                  <a:latin typeface="+mj-lt"/>
                </a:rPr>
                <a:t> #</a:t>
              </a:r>
              <a:endParaRPr lang="en-US" sz="1600" b="1" u="none" dirty="0">
                <a:solidFill>
                  <a:schemeClr val="bg1"/>
                </a:solidFill>
                <a:latin typeface="+mj-lt"/>
              </a:endParaRPr>
            </a:p>
            <a:p>
              <a:pPr marL="266700" lvl="1" algn="l" fontAlgn="auto">
                <a:spcBef>
                  <a:spcPts val="0"/>
                </a:spcBef>
                <a:spcAft>
                  <a:spcPts val="0"/>
                </a:spcAft>
                <a:defRPr/>
              </a:pPr>
              <a:r>
                <a:rPr lang="en-US" sz="1600" b="1" u="none" dirty="0">
                  <a:solidFill>
                    <a:schemeClr val="bg1"/>
                  </a:solidFill>
                  <a:latin typeface="+mj-lt"/>
                </a:rPr>
                <a:t>62 Withdrew consent</a:t>
              </a:r>
            </a:p>
            <a:p>
              <a:pPr marL="266700" lvl="1" algn="l" fontAlgn="auto">
                <a:spcBef>
                  <a:spcPts val="0"/>
                </a:spcBef>
                <a:spcAft>
                  <a:spcPts val="0"/>
                </a:spcAft>
                <a:defRPr/>
              </a:pPr>
              <a:r>
                <a:rPr lang="en-US" sz="1600" b="1" u="none" dirty="0">
                  <a:solidFill>
                    <a:schemeClr val="bg1"/>
                  </a:solidFill>
                  <a:latin typeface="+mj-lt"/>
                </a:rPr>
                <a:t>1 </a:t>
              </a:r>
              <a:r>
                <a:rPr lang="en-US" sz="1600" b="1" u="none" dirty="0" smtClean="0">
                  <a:solidFill>
                    <a:schemeClr val="bg1"/>
                  </a:solidFill>
                  <a:latin typeface="+mj-lt"/>
                </a:rPr>
                <a:t>Lost </a:t>
              </a:r>
              <a:r>
                <a:rPr lang="en-US" sz="1600" b="1" u="none" dirty="0">
                  <a:solidFill>
                    <a:schemeClr val="bg1"/>
                  </a:solidFill>
                  <a:latin typeface="+mj-lt"/>
                </a:rPr>
                <a:t>to </a:t>
              </a:r>
              <a:r>
                <a:rPr lang="en-US" sz="1600" b="1" u="none" dirty="0" smtClean="0">
                  <a:solidFill>
                    <a:schemeClr val="bg1"/>
                  </a:solidFill>
                  <a:latin typeface="+mj-lt"/>
                </a:rPr>
                <a:t>follow-up†</a:t>
              </a:r>
              <a:endParaRPr lang="en-US" sz="1600" b="1" u="none" dirty="0">
                <a:solidFill>
                  <a:schemeClr val="bg1"/>
                </a:solidFill>
                <a:latin typeface="+mj-lt"/>
              </a:endParaRPr>
            </a:p>
          </p:txBody>
        </p:sp>
        <p:sp>
          <p:nvSpPr>
            <p:cNvPr id="38" name="TextBox 37"/>
            <p:cNvSpPr txBox="1"/>
            <p:nvPr/>
          </p:nvSpPr>
          <p:spPr bwMode="auto">
            <a:xfrm>
              <a:off x="152400" y="4863029"/>
              <a:ext cx="2664000" cy="1464231"/>
            </a:xfrm>
            <a:prstGeom prst="roundRect">
              <a:avLst/>
            </a:prstGeom>
            <a:solidFill>
              <a:schemeClr val="accent5"/>
            </a:solidFill>
            <a:ln w="12700">
              <a:solidFill>
                <a:schemeClr val="tx1"/>
              </a:solidFill>
            </a:ln>
          </p:spPr>
          <p:txBody>
            <a:bodyPr anchor="ctr">
              <a:spAutoFit/>
            </a:bodyPr>
            <a:lstStyle/>
            <a:p>
              <a:pPr algn="l" fontAlgn="auto">
                <a:spcBef>
                  <a:spcPts val="0"/>
                </a:spcBef>
                <a:spcAft>
                  <a:spcPts val="0"/>
                </a:spcAft>
                <a:defRPr/>
              </a:pPr>
              <a:r>
                <a:rPr lang="en-US" sz="1600" b="1" u="none" dirty="0">
                  <a:solidFill>
                    <a:schemeClr val="bg1"/>
                  </a:solidFill>
                  <a:latin typeface="+mj-lt"/>
                </a:rPr>
                <a:t>879 did not complete </a:t>
              </a:r>
              <a:r>
                <a:rPr lang="en-US" sz="1600" b="1" u="none" dirty="0" smtClean="0">
                  <a:solidFill>
                    <a:schemeClr val="bg1"/>
                  </a:solidFill>
                  <a:latin typeface="+mj-lt"/>
                </a:rPr>
                <a:t>the end </a:t>
              </a:r>
              <a:r>
                <a:rPr lang="en-US" sz="1600" b="1" u="none" dirty="0">
                  <a:solidFill>
                    <a:schemeClr val="bg1"/>
                  </a:solidFill>
                  <a:latin typeface="+mj-lt"/>
                </a:rPr>
                <a:t>date visit</a:t>
              </a:r>
            </a:p>
            <a:p>
              <a:pPr marL="266700" lvl="1" algn="l" fontAlgn="auto">
                <a:spcBef>
                  <a:spcPts val="0"/>
                </a:spcBef>
                <a:spcAft>
                  <a:spcPts val="0"/>
                </a:spcAft>
                <a:defRPr/>
              </a:pPr>
              <a:r>
                <a:rPr lang="en-US" sz="1600" b="1" u="none" dirty="0">
                  <a:solidFill>
                    <a:schemeClr val="bg1"/>
                  </a:solidFill>
                  <a:latin typeface="+mj-lt"/>
                </a:rPr>
                <a:t>811 Died</a:t>
              </a:r>
              <a:r>
                <a:rPr lang="en-US" sz="1600" b="1" u="none" baseline="30000" dirty="0">
                  <a:solidFill>
                    <a:schemeClr val="bg1"/>
                  </a:solidFill>
                  <a:latin typeface="+mj-lt"/>
                </a:rPr>
                <a:t>#</a:t>
              </a:r>
            </a:p>
            <a:p>
              <a:pPr marL="266700" lvl="1" algn="l" fontAlgn="auto">
                <a:spcBef>
                  <a:spcPts val="0"/>
                </a:spcBef>
                <a:spcAft>
                  <a:spcPts val="0"/>
                </a:spcAft>
                <a:defRPr/>
              </a:pPr>
              <a:r>
                <a:rPr lang="en-US" sz="1600" b="1" u="none" dirty="0">
                  <a:solidFill>
                    <a:schemeClr val="bg1"/>
                  </a:solidFill>
                  <a:latin typeface="+mj-lt"/>
                </a:rPr>
                <a:t>68 Withdrew consent</a:t>
              </a:r>
            </a:p>
            <a:p>
              <a:pPr marL="266700" lvl="1" algn="l" fontAlgn="auto">
                <a:spcBef>
                  <a:spcPts val="0"/>
                </a:spcBef>
                <a:spcAft>
                  <a:spcPts val="0"/>
                </a:spcAft>
                <a:defRPr/>
              </a:pPr>
              <a:r>
                <a:rPr lang="en-US" sz="1600" b="1" u="none" dirty="0">
                  <a:solidFill>
                    <a:schemeClr val="bg1"/>
                  </a:solidFill>
                  <a:latin typeface="+mj-lt"/>
                </a:rPr>
                <a:t>0 </a:t>
              </a:r>
              <a:r>
                <a:rPr lang="en-US" sz="1600" b="1" u="none" dirty="0" smtClean="0">
                  <a:solidFill>
                    <a:schemeClr val="bg1"/>
                  </a:solidFill>
                  <a:latin typeface="+mj-lt"/>
                </a:rPr>
                <a:t>Lost </a:t>
              </a:r>
              <a:r>
                <a:rPr lang="en-US" sz="1600" b="1" u="none" dirty="0">
                  <a:solidFill>
                    <a:schemeClr val="bg1"/>
                  </a:solidFill>
                  <a:latin typeface="+mj-lt"/>
                </a:rPr>
                <a:t>to follow-up</a:t>
              </a:r>
            </a:p>
          </p:txBody>
        </p:sp>
        <p:cxnSp>
          <p:nvCxnSpPr>
            <p:cNvPr id="46104" name="Straight Arrow Connector 53"/>
            <p:cNvCxnSpPr>
              <a:cxnSpLocks noChangeShapeType="1"/>
              <a:stCxn id="29" idx="2"/>
              <a:endCxn id="45" idx="0"/>
            </p:cNvCxnSpPr>
            <p:nvPr/>
          </p:nvCxnSpPr>
          <p:spPr bwMode="auto">
            <a:xfrm>
              <a:off x="4536740" y="4619577"/>
              <a:ext cx="0" cy="243452"/>
            </a:xfrm>
            <a:prstGeom prst="straightConnector1">
              <a:avLst/>
            </a:prstGeom>
            <a:noFill/>
            <a:ln w="28575" algn="ctr">
              <a:solidFill>
                <a:schemeClr val="tx1"/>
              </a:solidFill>
              <a:round/>
              <a:headEnd/>
              <a:tailEnd type="triangle" w="lg" len="lg"/>
            </a:ln>
          </p:spPr>
        </p:cxnSp>
        <p:cxnSp>
          <p:nvCxnSpPr>
            <p:cNvPr id="46107" name="Straight Arrow Connector 56"/>
            <p:cNvCxnSpPr>
              <a:cxnSpLocks noChangeShapeType="1"/>
              <a:stCxn id="30" idx="2"/>
              <a:endCxn id="36" idx="0"/>
            </p:cNvCxnSpPr>
            <p:nvPr/>
          </p:nvCxnSpPr>
          <p:spPr bwMode="auto">
            <a:xfrm>
              <a:off x="7581560" y="4619577"/>
              <a:ext cx="0" cy="243452"/>
            </a:xfrm>
            <a:prstGeom prst="straightConnector1">
              <a:avLst/>
            </a:prstGeom>
            <a:noFill/>
            <a:ln w="28575" algn="ctr">
              <a:solidFill>
                <a:schemeClr val="tx1"/>
              </a:solidFill>
              <a:round/>
              <a:headEnd/>
              <a:tailEnd type="triangle" w="lg" len="lg"/>
            </a:ln>
          </p:spPr>
        </p:cxnSp>
        <p:cxnSp>
          <p:nvCxnSpPr>
            <p:cNvPr id="46109" name="Straight Arrow Connector 59"/>
            <p:cNvCxnSpPr>
              <a:cxnSpLocks noChangeShapeType="1"/>
              <a:stCxn id="31" idx="2"/>
              <a:endCxn id="38" idx="0"/>
            </p:cNvCxnSpPr>
            <p:nvPr/>
          </p:nvCxnSpPr>
          <p:spPr bwMode="auto">
            <a:xfrm>
              <a:off x="1484400" y="4619577"/>
              <a:ext cx="0" cy="243452"/>
            </a:xfrm>
            <a:prstGeom prst="straightConnector1">
              <a:avLst/>
            </a:prstGeom>
            <a:noFill/>
            <a:ln w="28575" algn="ctr">
              <a:solidFill>
                <a:schemeClr val="tx1"/>
              </a:solidFill>
              <a:round/>
              <a:headEnd/>
              <a:tailEnd type="triangle" w="lg" len="lg"/>
            </a:ln>
          </p:spPr>
        </p:cxnSp>
        <p:sp>
          <p:nvSpPr>
            <p:cNvPr id="46116" name="TextBox 1"/>
            <p:cNvSpPr txBox="1">
              <a:spLocks noChangeArrowheads="1"/>
            </p:cNvSpPr>
            <p:nvPr/>
          </p:nvSpPr>
          <p:spPr bwMode="auto">
            <a:xfrm>
              <a:off x="5636570" y="6539059"/>
              <a:ext cx="3602268" cy="276999"/>
            </a:xfrm>
            <a:prstGeom prst="rect">
              <a:avLst/>
            </a:prstGeom>
            <a:noFill/>
            <a:ln w="9525">
              <a:solidFill>
                <a:schemeClr val="tx1"/>
              </a:solidFill>
              <a:miter lim="800000"/>
              <a:headEnd/>
              <a:tailEnd/>
            </a:ln>
          </p:spPr>
          <p:txBody>
            <a:bodyPr wrap="none">
              <a:spAutoFit/>
            </a:bodyPr>
            <a:lstStyle/>
            <a:p>
              <a:pPr algn="l" fontAlgn="auto">
                <a:spcBef>
                  <a:spcPts val="0"/>
                </a:spcBef>
                <a:spcAft>
                  <a:spcPts val="0"/>
                </a:spcAft>
              </a:pPr>
              <a:r>
                <a:rPr lang="en-GB" altLang="en-US" sz="1200" b="0" u="none" baseline="30000" dirty="0">
                  <a:latin typeface="+mj-lt"/>
                </a:rPr>
                <a:t>#</a:t>
              </a:r>
              <a:r>
                <a:rPr lang="en-GB" altLang="en-US" sz="1200" b="0" u="none" dirty="0">
                  <a:latin typeface="+mj-lt"/>
                </a:rPr>
                <a:t>deaths before the study end date was announced</a:t>
              </a:r>
            </a:p>
          </p:txBody>
        </p:sp>
      </p:grpSp>
      <p:sp>
        <p:nvSpPr>
          <p:cNvPr id="41" name="Title 1"/>
          <p:cNvSpPr>
            <a:spLocks noGrp="1"/>
          </p:cNvSpPr>
          <p:nvPr>
            <p:ph type="title"/>
          </p:nvPr>
        </p:nvSpPr>
        <p:spPr>
          <a:xfrm>
            <a:off x="311857" y="165678"/>
            <a:ext cx="7467600" cy="731838"/>
          </a:xfrm>
        </p:spPr>
        <p:txBody>
          <a:bodyPr/>
          <a:lstStyle/>
          <a:p>
            <a:r>
              <a:rPr lang="en-GB" sz="3600" dirty="0" smtClean="0">
                <a:solidFill>
                  <a:schemeClr val="tx1"/>
                </a:solidFill>
                <a:cs typeface="Arial" pitchFamily="34" charset="0"/>
              </a:rPr>
              <a:t>Patient Flow Diagram</a:t>
            </a:r>
            <a:endParaRPr lang="en-GB" altLang="en-US" sz="3600" dirty="0" smtClean="0">
              <a:solidFill>
                <a:schemeClr val="tx1"/>
              </a:solidFill>
              <a:cs typeface="Arial" pitchFamily="34" charset="0"/>
            </a:endParaRPr>
          </a:p>
        </p:txBody>
      </p:sp>
      <p:sp>
        <p:nvSpPr>
          <p:cNvPr id="47" name="Rounded Rectangle 46"/>
          <p:cNvSpPr/>
          <p:nvPr/>
        </p:nvSpPr>
        <p:spPr bwMode="auto">
          <a:xfrm>
            <a:off x="6580496" y="6079508"/>
            <a:ext cx="1981200" cy="343288"/>
          </a:xfrm>
          <a:prstGeom prst="roundRect">
            <a:avLst/>
          </a:prstGeom>
          <a:noFill/>
          <a:ln w="38100"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800" b="0" u="none" dirty="0" smtClean="0">
              <a:solidFill>
                <a:schemeClr val="bg1"/>
              </a:solidFill>
              <a:latin typeface="+mj-lt"/>
            </a:endParaRPr>
          </a:p>
        </p:txBody>
      </p:sp>
      <p:sp>
        <p:nvSpPr>
          <p:cNvPr id="48" name="Rectangle 47"/>
          <p:cNvSpPr/>
          <p:nvPr/>
        </p:nvSpPr>
        <p:spPr>
          <a:xfrm>
            <a:off x="5697075" y="6484467"/>
            <a:ext cx="2863284" cy="276999"/>
          </a:xfrm>
          <a:prstGeom prst="rect">
            <a:avLst/>
          </a:prstGeom>
        </p:spPr>
        <p:txBody>
          <a:bodyPr wrap="none">
            <a:spAutoFit/>
          </a:bodyPr>
          <a:lstStyle/>
          <a:p>
            <a:pPr algn="l" fontAlgn="auto">
              <a:spcBef>
                <a:spcPts val="0"/>
              </a:spcBef>
              <a:spcAft>
                <a:spcPts val="0"/>
              </a:spcAft>
            </a:pPr>
            <a:r>
              <a:rPr lang="en-US" sz="1200" b="0" u="none" dirty="0" smtClean="0">
                <a:latin typeface="+mj-lt"/>
              </a:rPr>
              <a:t>† Known to be alive after database lock</a:t>
            </a:r>
            <a:endParaRPr lang="en-US" sz="1200" b="0" u="none" dirty="0">
              <a:latin typeface="+mj-lt"/>
            </a:endParaRPr>
          </a:p>
        </p:txBody>
      </p:sp>
      <p:sp>
        <p:nvSpPr>
          <p:cNvPr id="49" name="Rectangle 25"/>
          <p:cNvSpPr>
            <a:spLocks noChangeArrowheads="1"/>
          </p:cNvSpPr>
          <p:nvPr/>
        </p:nvSpPr>
        <p:spPr bwMode="auto">
          <a:xfrm>
            <a:off x="-6280" y="6597247"/>
            <a:ext cx="5702489" cy="338554"/>
          </a:xfrm>
          <a:prstGeom prst="rect">
            <a:avLst/>
          </a:prstGeom>
          <a:noFill/>
          <a:ln w="9525">
            <a:noFill/>
            <a:miter lim="800000"/>
            <a:headEnd/>
            <a:tailEnd/>
          </a:ln>
        </p:spPr>
        <p:txBody>
          <a:bodyPr wrap="square">
            <a:spAutoFit/>
          </a:bodyPr>
          <a:lstStyle/>
          <a:p>
            <a:pPr fontAlgn="auto">
              <a:spcBef>
                <a:spcPts val="0"/>
              </a:spcBef>
              <a:spcAft>
                <a:spcPts val="0"/>
              </a:spcAft>
            </a:pPr>
            <a:r>
              <a:rPr lang="fi-FI" sz="1600" b="0" u="none" dirty="0" smtClean="0">
                <a:latin typeface="+mj-lt"/>
                <a:ea typeface="MS PGothic" pitchFamily="34" charset="-128"/>
                <a:cs typeface="Arial" pitchFamily="34" charset="0"/>
              </a:rPr>
              <a:t>Giugliano RP, et al. </a:t>
            </a:r>
            <a:r>
              <a:rPr lang="en-US" sz="1600" b="0" i="1" u="none" dirty="0">
                <a:latin typeface="+mj-lt"/>
                <a:ea typeface="MS PGothic" pitchFamily="34" charset="-128"/>
                <a:cs typeface="Arial" pitchFamily="34" charset="0"/>
              </a:rPr>
              <a:t>N Engl J Med</a:t>
            </a:r>
            <a:r>
              <a:rPr lang="en-US" sz="1600" b="0" u="none" dirty="0">
                <a:latin typeface="+mj-lt"/>
                <a:ea typeface="MS PGothic" pitchFamily="34" charset="-128"/>
                <a:cs typeface="Arial" pitchFamily="34" charset="0"/>
              </a:rPr>
              <a:t>. </a:t>
            </a:r>
            <a:r>
              <a:rPr lang="en-US" sz="1600" b="0" u="none" dirty="0" smtClean="0">
                <a:latin typeface="+mj-lt"/>
                <a:ea typeface="MS PGothic" pitchFamily="34" charset="-128"/>
                <a:cs typeface="Arial" pitchFamily="34" charset="0"/>
              </a:rPr>
              <a:t>2013;</a:t>
            </a:r>
            <a:r>
              <a:rPr lang="en-US" sz="1600" u="none" dirty="0">
                <a:latin typeface="+mj-lt"/>
              </a:rPr>
              <a:t> </a:t>
            </a:r>
            <a:r>
              <a:rPr lang="en-US" sz="1600" u="none" dirty="0" smtClean="0">
                <a:latin typeface="+mj-lt"/>
              </a:rPr>
              <a:t>369:2093-2104</a:t>
            </a:r>
            <a:r>
              <a:rPr lang="en-US" sz="1600" b="0" u="none" dirty="0" smtClean="0">
                <a:latin typeface="+mj-lt"/>
                <a:ea typeface="MS PGothic" pitchFamily="34" charset="-128"/>
                <a:cs typeface="Arial" pitchFamily="34" charset="0"/>
              </a:rPr>
              <a:t>.</a:t>
            </a:r>
            <a:r>
              <a:rPr lang="en-US" sz="1600" b="0" u="none" baseline="30000" dirty="0" smtClean="0">
                <a:latin typeface="+mj-lt"/>
                <a:ea typeface="MS PGothic" pitchFamily="34" charset="-128"/>
                <a:cs typeface="Arial" pitchFamily="34" charset="0"/>
              </a:rPr>
              <a:t>[17]</a:t>
            </a:r>
            <a:endParaRPr lang="en-US" sz="1600" b="0" u="none" dirty="0">
              <a:latin typeface="+mj-lt"/>
              <a:ea typeface="MS PGothic" pitchFamily="34" charset="-128"/>
              <a:cs typeface="Arial" pitchFamily="34" charset="0"/>
            </a:endParaRPr>
          </a:p>
        </p:txBody>
      </p:sp>
    </p:spTree>
    <p:extLst>
      <p:ext uri="{BB962C8B-B14F-4D97-AF65-F5344CB8AC3E}">
        <p14:creationId xmlns:p14="http://schemas.microsoft.com/office/powerpoint/2010/main" val="339520848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idx="4294967295"/>
          </p:nvPr>
        </p:nvSpPr>
        <p:spPr>
          <a:xfrm>
            <a:off x="339664" y="189928"/>
            <a:ext cx="6908800" cy="1143000"/>
          </a:xfrm>
        </p:spPr>
        <p:txBody>
          <a:bodyPr anchor="t"/>
          <a:lstStyle/>
          <a:p>
            <a:pPr eaLnBrk="1" hangingPunct="1">
              <a:lnSpc>
                <a:spcPct val="100000"/>
              </a:lnSpc>
              <a:defRPr/>
            </a:pPr>
            <a:r>
              <a:rPr lang="en-US" b="1" dirty="0" smtClean="0"/>
              <a:t>Atrial Fibrillation</a:t>
            </a:r>
            <a:br>
              <a:rPr lang="en-US" b="1" dirty="0" smtClean="0"/>
            </a:br>
            <a:r>
              <a:rPr lang="en-US" sz="3200" b="1" i="1" dirty="0" smtClean="0"/>
              <a:t>Morbidity and Mortality</a:t>
            </a:r>
            <a:endParaRPr lang="en-US" sz="3600" b="1" dirty="0" smtClean="0"/>
          </a:p>
        </p:txBody>
      </p:sp>
      <p:sp>
        <p:nvSpPr>
          <p:cNvPr id="3" name="Rectangle 3"/>
          <p:cNvSpPr>
            <a:spLocks noChangeArrowheads="1"/>
          </p:cNvSpPr>
          <p:nvPr/>
        </p:nvSpPr>
        <p:spPr bwMode="auto">
          <a:xfrm>
            <a:off x="551592" y="1591102"/>
            <a:ext cx="7689144" cy="4419600"/>
          </a:xfrm>
          <a:prstGeom prst="rect">
            <a:avLst/>
          </a:prstGeom>
          <a:noFill/>
          <a:ln w="9525">
            <a:noFill/>
            <a:miter lim="800000"/>
            <a:headEnd/>
            <a:tailEnd/>
          </a:ln>
        </p:spPr>
        <p:txBody>
          <a:bodyPr/>
          <a:lstStyle/>
          <a:p>
            <a:pPr marL="231775" indent="-231775" algn="l">
              <a:spcBef>
                <a:spcPts val="976"/>
              </a:spcBef>
              <a:buClr>
                <a:schemeClr val="accent5"/>
              </a:buClr>
              <a:buFont typeface="Arial" panose="020B0604020202020204" pitchFamily="34" charset="0"/>
              <a:buChar char="•"/>
            </a:pPr>
            <a:r>
              <a:rPr lang="en-US" sz="2800" b="0" u="none" dirty="0" smtClean="0">
                <a:latin typeface="+mj-lt"/>
                <a:ea typeface="Osaka" pitchFamily="1" charset="-128"/>
              </a:rPr>
              <a:t>4- to 5-fold increased risk of stroke</a:t>
            </a:r>
          </a:p>
          <a:p>
            <a:pPr marL="231775" indent="-231775" algn="l">
              <a:spcBef>
                <a:spcPts val="976"/>
              </a:spcBef>
              <a:buClr>
                <a:schemeClr val="accent5"/>
              </a:buClr>
              <a:buFont typeface="Arial" panose="020B0604020202020204" pitchFamily="34" charset="0"/>
              <a:buChar char="•"/>
            </a:pPr>
            <a:r>
              <a:rPr lang="en-US" sz="2800" b="0" u="none" dirty="0" smtClean="0">
                <a:latin typeface="+mj-lt"/>
                <a:ea typeface="Osaka" pitchFamily="1" charset="-128"/>
              </a:rPr>
              <a:t>Doubling the risk for dementia</a:t>
            </a:r>
          </a:p>
          <a:p>
            <a:pPr marL="231775" indent="-231775" algn="l">
              <a:spcBef>
                <a:spcPts val="976"/>
              </a:spcBef>
              <a:buClr>
                <a:schemeClr val="accent5"/>
              </a:buClr>
              <a:buFont typeface="Arial" panose="020B0604020202020204" pitchFamily="34" charset="0"/>
              <a:buChar char="•"/>
            </a:pPr>
            <a:r>
              <a:rPr lang="en-US" sz="2800" b="0" u="none" dirty="0" smtClean="0">
                <a:latin typeface="+mj-lt"/>
                <a:ea typeface="Osaka" pitchFamily="1" charset="-128"/>
              </a:rPr>
              <a:t>Tripling the risk for heart failure</a:t>
            </a:r>
          </a:p>
          <a:p>
            <a:pPr marL="231775" indent="-231775" algn="l">
              <a:spcBef>
                <a:spcPts val="976"/>
              </a:spcBef>
              <a:buClr>
                <a:schemeClr val="accent5"/>
              </a:buClr>
              <a:buFont typeface="Arial" panose="020B0604020202020204" pitchFamily="34" charset="0"/>
              <a:buChar char="•"/>
            </a:pPr>
            <a:r>
              <a:rPr lang="en-US" sz="2800" b="0" u="none" dirty="0" smtClean="0">
                <a:latin typeface="+mj-lt"/>
                <a:ea typeface="Osaka" pitchFamily="1" charset="-128"/>
              </a:rPr>
              <a:t>40% to 90% increased risk for overall mortality</a:t>
            </a:r>
          </a:p>
          <a:p>
            <a:pPr marL="231775" indent="-231775" algn="l">
              <a:spcBef>
                <a:spcPts val="976"/>
              </a:spcBef>
              <a:buClr>
                <a:schemeClr val="accent5"/>
              </a:buClr>
              <a:buFont typeface="Arial" panose="020B0604020202020204" pitchFamily="34" charset="0"/>
              <a:buChar char="•"/>
            </a:pPr>
            <a:r>
              <a:rPr lang="en-US" sz="2800" b="0" u="none" dirty="0" smtClean="0">
                <a:latin typeface="+mj-lt"/>
                <a:ea typeface="Osaka" pitchFamily="1" charset="-128"/>
              </a:rPr>
              <a:t>Risk of stroke in AF patients by age group</a:t>
            </a:r>
          </a:p>
          <a:p>
            <a:pPr marL="682625" lvl="1" indent="-342900" algn="l">
              <a:spcBef>
                <a:spcPts val="976"/>
              </a:spcBef>
              <a:buClr>
                <a:schemeClr val="accent5"/>
              </a:buClr>
              <a:buFont typeface="Arial" panose="020B0604020202020204" pitchFamily="34" charset="0"/>
              <a:buChar char="–"/>
            </a:pPr>
            <a:r>
              <a:rPr lang="en-US" sz="2400" b="0" u="none" dirty="0" smtClean="0">
                <a:latin typeface="+mj-lt"/>
                <a:ea typeface="Osaka" pitchFamily="1" charset="-128"/>
              </a:rPr>
              <a:t>1.5% in 50 to 59 year age group</a:t>
            </a:r>
          </a:p>
          <a:p>
            <a:pPr marL="682625" lvl="1" indent="-342900" algn="l">
              <a:spcBef>
                <a:spcPts val="976"/>
              </a:spcBef>
              <a:buClr>
                <a:schemeClr val="accent5"/>
              </a:buClr>
              <a:buFont typeface="Arial" panose="020B0604020202020204" pitchFamily="34" charset="0"/>
              <a:buChar char="–"/>
            </a:pPr>
            <a:r>
              <a:rPr lang="en-US" sz="2400" b="0" u="none" dirty="0" smtClean="0">
                <a:latin typeface="+mj-lt"/>
                <a:ea typeface="Osaka" pitchFamily="1" charset="-128"/>
              </a:rPr>
              <a:t>23.5% in 80 to 89 year age group</a:t>
            </a:r>
          </a:p>
          <a:p>
            <a:pPr marL="682625" indent="-342900" algn="l">
              <a:spcBef>
                <a:spcPts val="976"/>
              </a:spcBef>
              <a:buClr>
                <a:schemeClr val="accent5"/>
              </a:buClr>
              <a:buFont typeface="Arial" panose="020B0604020202020204" pitchFamily="34" charset="0"/>
              <a:buChar char="–"/>
            </a:pPr>
            <a:endParaRPr lang="en-US" sz="1600" b="0" u="none" dirty="0" smtClean="0">
              <a:latin typeface="+mj-lt"/>
              <a:ea typeface="Osaka" pitchFamily="1" charset="-128"/>
            </a:endParaRPr>
          </a:p>
        </p:txBody>
      </p:sp>
      <p:sp>
        <p:nvSpPr>
          <p:cNvPr id="4" name="Text Box 5"/>
          <p:cNvSpPr txBox="1">
            <a:spLocks noChangeArrowheads="1"/>
          </p:cNvSpPr>
          <p:nvPr/>
        </p:nvSpPr>
        <p:spPr bwMode="auto">
          <a:xfrm>
            <a:off x="-690" y="6562502"/>
            <a:ext cx="4952397" cy="338554"/>
          </a:xfrm>
          <a:prstGeom prst="rect">
            <a:avLst/>
          </a:prstGeom>
          <a:noFill/>
          <a:ln w="9525">
            <a:noFill/>
            <a:miter lim="800000"/>
            <a:headEnd/>
            <a:tailEnd/>
          </a:ln>
        </p:spPr>
        <p:txBody>
          <a:bodyPr wrap="none">
            <a:spAutoFit/>
          </a:bodyPr>
          <a:lstStyle/>
          <a:p>
            <a:pPr algn="l" eaLnBrk="0" hangingPunct="0"/>
            <a:r>
              <a:rPr lang="en-US" sz="1600" u="none" dirty="0" smtClean="0">
                <a:latin typeface="+mj-lt"/>
                <a:ea typeface="MS PGothic" pitchFamily="34" charset="-128"/>
                <a:cs typeface="Arial" pitchFamily="34" charset="0"/>
              </a:rPr>
              <a:t>Benjamin EJ, et al. </a:t>
            </a:r>
            <a:r>
              <a:rPr lang="en-US" sz="1600" i="1" u="none" dirty="0" smtClean="0">
                <a:latin typeface="+mj-lt"/>
                <a:ea typeface="MS PGothic" pitchFamily="34" charset="-128"/>
                <a:cs typeface="Arial" pitchFamily="34" charset="0"/>
              </a:rPr>
              <a:t>Circulation.</a:t>
            </a:r>
            <a:r>
              <a:rPr lang="en-US" sz="1600" u="none" dirty="0" smtClean="0">
                <a:latin typeface="+mj-lt"/>
                <a:ea typeface="MS PGothic" pitchFamily="34" charset="-128"/>
                <a:cs typeface="Arial" pitchFamily="34" charset="0"/>
              </a:rPr>
              <a:t> 2009;119:606-618.</a:t>
            </a:r>
            <a:r>
              <a:rPr lang="en-US" sz="1600" u="none" baseline="30000" dirty="0" smtClean="0">
                <a:latin typeface="+mj-lt"/>
                <a:ea typeface="MS PGothic" pitchFamily="34" charset="-128"/>
                <a:cs typeface="Arial" pitchFamily="34" charset="0"/>
              </a:rPr>
              <a:t>[4]</a:t>
            </a:r>
            <a:endParaRPr lang="en-US" sz="1600" u="none" dirty="0" smtClean="0">
              <a:latin typeface="+mj-lt"/>
              <a:ea typeface="MS PGothic" pitchFamily="34" charset="-128"/>
              <a:cs typeface="Arial" pitchFamily="34" charset="0"/>
            </a:endParaRPr>
          </a:p>
        </p:txBody>
      </p:sp>
      <p:sp>
        <p:nvSpPr>
          <p:cNvPr id="5" name="Oval 4"/>
          <p:cNvSpPr/>
          <p:nvPr/>
        </p:nvSpPr>
        <p:spPr>
          <a:xfrm>
            <a:off x="825680" y="4790368"/>
            <a:ext cx="5562600" cy="6096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0" u="none" dirty="0">
              <a:solidFill>
                <a:schemeClr val="tx1"/>
              </a:solidFill>
              <a:latin typeface="+mj-lt"/>
            </a:endParaRPr>
          </a:p>
        </p:txBody>
      </p:sp>
    </p:spTree>
    <p:extLst>
      <p:ext uri="{BB962C8B-B14F-4D97-AF65-F5344CB8AC3E}">
        <p14:creationId xmlns:p14="http://schemas.microsoft.com/office/powerpoint/2010/main" val="239862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13904" y="204716"/>
            <a:ext cx="7924800" cy="660187"/>
          </a:xfrm>
        </p:spPr>
        <p:txBody>
          <a:bodyPr/>
          <a:lstStyle/>
          <a:p>
            <a:r>
              <a:rPr lang="en-GB" altLang="en-US" dirty="0" smtClean="0"/>
              <a:t>Population/Analysis Definitions</a:t>
            </a:r>
          </a:p>
        </p:txBody>
      </p:sp>
      <p:sp>
        <p:nvSpPr>
          <p:cNvPr id="11" name="TextBox 4"/>
          <p:cNvSpPr>
            <a:spLocks noChangeArrowheads="1"/>
          </p:cNvSpPr>
          <p:nvPr/>
        </p:nvSpPr>
        <p:spPr bwMode="auto">
          <a:xfrm>
            <a:off x="914400" y="1479755"/>
            <a:ext cx="2819400" cy="510778"/>
          </a:xfrm>
          <a:prstGeom prst="roundRect">
            <a:avLst>
              <a:gd name="adj" fmla="val 16667"/>
            </a:avLst>
          </a:prstGeom>
          <a:solidFill>
            <a:schemeClr val="accent2"/>
          </a:solidFill>
          <a:ln w="9525">
            <a:solidFill>
              <a:schemeClr val="bg1"/>
            </a:solidFill>
            <a:round/>
            <a:headEnd/>
            <a:tailEnd/>
          </a:ln>
        </p:spPr>
        <p:txBody>
          <a:bodyPr wrap="square" anchor="ctr">
            <a:spAutoFit/>
          </a:bodyPr>
          <a:lstStyle/>
          <a:p>
            <a:pPr algn="ctr"/>
            <a:r>
              <a:rPr lang="en-GB" altLang="en-US" sz="2400" b="1" u="none" dirty="0">
                <a:solidFill>
                  <a:schemeClr val="bg1"/>
                </a:solidFill>
                <a:latin typeface="+mj-lt"/>
                <a:cs typeface="Arial" pitchFamily="34" charset="0"/>
              </a:rPr>
              <a:t>Populations</a:t>
            </a:r>
          </a:p>
        </p:txBody>
      </p:sp>
      <p:sp>
        <p:nvSpPr>
          <p:cNvPr id="12" name="TextBox 12"/>
          <p:cNvSpPr>
            <a:spLocks noChangeArrowheads="1"/>
          </p:cNvSpPr>
          <p:nvPr/>
        </p:nvSpPr>
        <p:spPr bwMode="auto">
          <a:xfrm>
            <a:off x="5943601" y="1479755"/>
            <a:ext cx="2362200" cy="510778"/>
          </a:xfrm>
          <a:prstGeom prst="roundRect">
            <a:avLst>
              <a:gd name="adj" fmla="val 16667"/>
            </a:avLst>
          </a:prstGeom>
          <a:solidFill>
            <a:schemeClr val="accent5"/>
          </a:solidFill>
          <a:ln w="9525">
            <a:solidFill>
              <a:schemeClr val="bg1"/>
            </a:solidFill>
            <a:round/>
            <a:headEnd/>
            <a:tailEnd/>
          </a:ln>
        </p:spPr>
        <p:txBody>
          <a:bodyPr wrap="square" anchor="ctr">
            <a:spAutoFit/>
          </a:bodyPr>
          <a:lstStyle/>
          <a:p>
            <a:pPr algn="ctr"/>
            <a:r>
              <a:rPr lang="en-GB" altLang="en-US" sz="2400" b="1" u="none" dirty="0">
                <a:solidFill>
                  <a:schemeClr val="bg1"/>
                </a:solidFill>
                <a:latin typeface="+mj-lt"/>
                <a:cs typeface="Arial" pitchFamily="34" charset="0"/>
              </a:rPr>
              <a:t>Analyses</a:t>
            </a:r>
          </a:p>
        </p:txBody>
      </p:sp>
      <p:grpSp>
        <p:nvGrpSpPr>
          <p:cNvPr id="2" name="Group 20"/>
          <p:cNvGrpSpPr/>
          <p:nvPr/>
        </p:nvGrpSpPr>
        <p:grpSpPr>
          <a:xfrm>
            <a:off x="228600" y="2417207"/>
            <a:ext cx="8610600" cy="783193"/>
            <a:chOff x="228600" y="2417207"/>
            <a:chExt cx="8610600" cy="783193"/>
          </a:xfrm>
        </p:grpSpPr>
        <p:sp>
          <p:nvSpPr>
            <p:cNvPr id="9" name="TextBox 8"/>
            <p:cNvSpPr txBox="1"/>
            <p:nvPr/>
          </p:nvSpPr>
          <p:spPr>
            <a:xfrm>
              <a:off x="228600" y="2529126"/>
              <a:ext cx="4171951" cy="442674"/>
            </a:xfrm>
            <a:prstGeom prst="roundRect">
              <a:avLst/>
            </a:prstGeom>
            <a:solidFill>
              <a:schemeClr val="accent2"/>
            </a:solidFill>
            <a:ln>
              <a:solidFill>
                <a:schemeClr val="bg1"/>
              </a:solidFill>
            </a:ln>
          </p:spPr>
          <p:txBody>
            <a:bodyPr wrap="square" anchor="ctr">
              <a:spAutoFit/>
            </a:bodyPr>
            <a:lstStyle/>
            <a:p>
              <a:pPr algn="ctr">
                <a:defRPr/>
              </a:pPr>
              <a:r>
                <a:rPr lang="en-GB" sz="2000" b="1" u="none" dirty="0" smtClean="0">
                  <a:solidFill>
                    <a:schemeClr val="bg1"/>
                  </a:solidFill>
                  <a:latin typeface="+mj-lt"/>
                  <a:cs typeface="Arial" pitchFamily="34" charset="0"/>
                </a:rPr>
                <a:t>mITT*, On-Treatment</a:t>
              </a:r>
              <a:r>
                <a:rPr lang="en-GB" sz="2000" b="1" u="none" baseline="30000" dirty="0" smtClean="0">
                  <a:solidFill>
                    <a:schemeClr val="bg1"/>
                  </a:solidFill>
                  <a:latin typeface="+mj-lt"/>
                  <a:cs typeface="Arial" pitchFamily="34" charset="0"/>
                </a:rPr>
                <a:t>†</a:t>
              </a:r>
              <a:endParaRPr lang="en-US" sz="1400" b="1" u="none" baseline="30000" dirty="0">
                <a:solidFill>
                  <a:schemeClr val="bg1"/>
                </a:solidFill>
                <a:latin typeface="+mj-lt"/>
                <a:cs typeface="Arial" pitchFamily="34" charset="0"/>
              </a:endParaRPr>
            </a:p>
          </p:txBody>
        </p:sp>
        <p:sp>
          <p:nvSpPr>
            <p:cNvPr id="13" name="TextBox 12"/>
            <p:cNvSpPr txBox="1"/>
            <p:nvPr/>
          </p:nvSpPr>
          <p:spPr>
            <a:xfrm>
              <a:off x="5289550" y="2417207"/>
              <a:ext cx="3549650" cy="783193"/>
            </a:xfrm>
            <a:prstGeom prst="roundRect">
              <a:avLst/>
            </a:prstGeom>
            <a:solidFill>
              <a:schemeClr val="accent5"/>
            </a:solidFill>
            <a:ln>
              <a:solidFill>
                <a:schemeClr val="bg1"/>
              </a:solidFill>
            </a:ln>
          </p:spPr>
          <p:txBody>
            <a:bodyPr anchor="ctr">
              <a:spAutoFit/>
            </a:bodyPr>
            <a:lstStyle/>
            <a:p>
              <a:pPr algn="ctr">
                <a:defRPr/>
              </a:pPr>
              <a:r>
                <a:rPr lang="en-GB" sz="2000" b="1" u="none" dirty="0">
                  <a:solidFill>
                    <a:schemeClr val="bg1"/>
                  </a:solidFill>
                  <a:latin typeface="+mj-lt"/>
                  <a:cs typeface="Arial" pitchFamily="34" charset="0"/>
                </a:rPr>
                <a:t>Primary </a:t>
              </a:r>
              <a:r>
                <a:rPr lang="en-GB" sz="2000" b="1" u="none" dirty="0" smtClean="0">
                  <a:solidFill>
                    <a:schemeClr val="bg1"/>
                  </a:solidFill>
                  <a:latin typeface="+mj-lt"/>
                  <a:cs typeface="Arial" pitchFamily="34" charset="0"/>
                </a:rPr>
                <a:t>efficacy </a:t>
              </a:r>
            </a:p>
            <a:p>
              <a:pPr algn="ctr">
                <a:defRPr/>
              </a:pPr>
              <a:r>
                <a:rPr lang="en-GB" sz="2000" b="1" u="none" dirty="0" smtClean="0">
                  <a:solidFill>
                    <a:schemeClr val="bg1"/>
                  </a:solidFill>
                  <a:latin typeface="+mj-lt"/>
                  <a:cs typeface="Arial" pitchFamily="34" charset="0"/>
                </a:rPr>
                <a:t>(Noninferiority)</a:t>
              </a:r>
              <a:endParaRPr lang="en-GB" sz="2000" b="1" u="none" dirty="0">
                <a:solidFill>
                  <a:schemeClr val="bg1"/>
                </a:solidFill>
                <a:latin typeface="+mj-lt"/>
                <a:cs typeface="Arial" pitchFamily="34" charset="0"/>
              </a:endParaRPr>
            </a:p>
          </p:txBody>
        </p:sp>
        <p:sp>
          <p:nvSpPr>
            <p:cNvPr id="18" name="Right Arrow 18"/>
            <p:cNvSpPr>
              <a:spLocks noChangeArrowheads="1"/>
            </p:cNvSpPr>
            <p:nvPr/>
          </p:nvSpPr>
          <p:spPr bwMode="auto">
            <a:xfrm>
              <a:off x="4572000" y="2569844"/>
              <a:ext cx="581025" cy="376237"/>
            </a:xfrm>
            <a:prstGeom prst="rightArrow">
              <a:avLst>
                <a:gd name="adj1" fmla="val 50000"/>
                <a:gd name="adj2" fmla="val 50090"/>
              </a:avLst>
            </a:prstGeom>
            <a:solidFill>
              <a:schemeClr val="accent3"/>
            </a:solidFill>
            <a:ln w="9525" algn="ctr">
              <a:solidFill>
                <a:schemeClr val="bg1"/>
              </a:solidFill>
              <a:round/>
              <a:headEnd/>
              <a:tailEnd/>
            </a:ln>
          </p:spPr>
          <p:txBody>
            <a:bodyPr anchor="ctr"/>
            <a:lstStyle/>
            <a:p>
              <a:pPr algn="ctr"/>
              <a:endParaRPr lang="en-GB" altLang="en-US" sz="2000" b="1" u="none" dirty="0">
                <a:solidFill>
                  <a:schemeClr val="bg1"/>
                </a:solidFill>
                <a:latin typeface="+mj-lt"/>
                <a:cs typeface="Arial" pitchFamily="34" charset="0"/>
              </a:endParaRPr>
            </a:p>
          </p:txBody>
        </p:sp>
      </p:grpSp>
      <p:grpSp>
        <p:nvGrpSpPr>
          <p:cNvPr id="3" name="Group 22"/>
          <p:cNvGrpSpPr/>
          <p:nvPr/>
        </p:nvGrpSpPr>
        <p:grpSpPr>
          <a:xfrm>
            <a:off x="228601" y="3321038"/>
            <a:ext cx="8610599" cy="1330496"/>
            <a:chOff x="228601" y="3321038"/>
            <a:chExt cx="8610599" cy="1330496"/>
          </a:xfrm>
          <a:solidFill>
            <a:schemeClr val="accent2"/>
          </a:solidFill>
        </p:grpSpPr>
        <p:sp>
          <p:nvSpPr>
            <p:cNvPr id="16" name="Down Arrow 20"/>
            <p:cNvSpPr>
              <a:spLocks noChangeArrowheads="1"/>
            </p:cNvSpPr>
            <p:nvPr/>
          </p:nvSpPr>
          <p:spPr bwMode="auto">
            <a:xfrm>
              <a:off x="2128838" y="3321038"/>
              <a:ext cx="457200" cy="347663"/>
            </a:xfrm>
            <a:prstGeom prst="downArrow">
              <a:avLst>
                <a:gd name="adj1" fmla="val 50000"/>
                <a:gd name="adj2" fmla="val 50000"/>
              </a:avLst>
            </a:prstGeom>
            <a:solidFill>
              <a:schemeClr val="tx1"/>
            </a:solidFill>
            <a:ln w="9525" algn="ctr">
              <a:solidFill>
                <a:schemeClr val="bg1"/>
              </a:solidFill>
              <a:round/>
              <a:headEnd/>
              <a:tailEnd/>
            </a:ln>
          </p:spPr>
          <p:txBody>
            <a:bodyPr anchor="ctr"/>
            <a:lstStyle/>
            <a:p>
              <a:pPr algn="ctr"/>
              <a:endParaRPr lang="en-GB" altLang="en-US" sz="2000" b="1" u="none" dirty="0">
                <a:solidFill>
                  <a:schemeClr val="bg1"/>
                </a:solidFill>
                <a:latin typeface="+mj-lt"/>
                <a:cs typeface="Arial" pitchFamily="34" charset="0"/>
              </a:endParaRPr>
            </a:p>
          </p:txBody>
        </p:sp>
        <p:grpSp>
          <p:nvGrpSpPr>
            <p:cNvPr id="4" name="Group 21"/>
            <p:cNvGrpSpPr/>
            <p:nvPr/>
          </p:nvGrpSpPr>
          <p:grpSpPr>
            <a:xfrm>
              <a:off x="228601" y="3886200"/>
              <a:ext cx="8610599" cy="765334"/>
              <a:chOff x="228601" y="3886200"/>
              <a:chExt cx="8610599" cy="765334"/>
            </a:xfrm>
            <a:grpFill/>
          </p:grpSpPr>
          <p:sp>
            <p:nvSpPr>
              <p:cNvPr id="8" name="TextBox 7"/>
              <p:cNvSpPr txBox="1"/>
              <p:nvPr/>
            </p:nvSpPr>
            <p:spPr>
              <a:xfrm>
                <a:off x="228601" y="3886200"/>
                <a:ext cx="4171950" cy="715089"/>
              </a:xfrm>
              <a:prstGeom prst="roundRect">
                <a:avLst/>
              </a:prstGeom>
              <a:grpFill/>
              <a:ln>
                <a:solidFill>
                  <a:schemeClr val="bg1"/>
                </a:solidFill>
              </a:ln>
            </p:spPr>
            <p:txBody>
              <a:bodyPr wrap="square" anchor="ctr">
                <a:spAutoFit/>
              </a:bodyPr>
              <a:lstStyle/>
              <a:p>
                <a:pPr algn="ctr">
                  <a:defRPr/>
                </a:pPr>
                <a:r>
                  <a:rPr lang="en-GB" sz="2000" b="1" u="none" dirty="0" smtClean="0">
                    <a:solidFill>
                      <a:schemeClr val="bg1"/>
                    </a:solidFill>
                    <a:latin typeface="+mj-lt"/>
                    <a:cs typeface="Arial" pitchFamily="34" charset="0"/>
                  </a:rPr>
                  <a:t>Intent-to-Treat (ITT)</a:t>
                </a:r>
                <a:r>
                  <a:rPr lang="en-GB" sz="2000" b="1" u="none" dirty="0">
                    <a:solidFill>
                      <a:schemeClr val="bg1"/>
                    </a:solidFill>
                    <a:latin typeface="+mj-lt"/>
                    <a:cs typeface="Arial" pitchFamily="34" charset="0"/>
                  </a:rPr>
                  <a:t/>
                </a:r>
                <a:br>
                  <a:rPr lang="en-GB" sz="2000" b="1" u="none" dirty="0">
                    <a:solidFill>
                      <a:schemeClr val="bg1"/>
                    </a:solidFill>
                    <a:latin typeface="+mj-lt"/>
                    <a:cs typeface="Arial" pitchFamily="34" charset="0"/>
                  </a:rPr>
                </a:br>
                <a:r>
                  <a:rPr lang="en-GB" sz="1600" b="1" u="none" dirty="0">
                    <a:solidFill>
                      <a:schemeClr val="bg1"/>
                    </a:solidFill>
                    <a:latin typeface="+mj-lt"/>
                    <a:cs typeface="Arial" pitchFamily="34" charset="0"/>
                  </a:rPr>
                  <a:t>All </a:t>
                </a:r>
                <a:r>
                  <a:rPr lang="en-GB" sz="1600" b="1" u="none" dirty="0" smtClean="0">
                    <a:solidFill>
                      <a:schemeClr val="bg1"/>
                    </a:solidFill>
                    <a:latin typeface="+mj-lt"/>
                    <a:cs typeface="Arial" pitchFamily="34" charset="0"/>
                  </a:rPr>
                  <a:t>randomized</a:t>
                </a:r>
                <a:endParaRPr lang="en-GB" sz="1400" b="1" u="none" dirty="0">
                  <a:solidFill>
                    <a:schemeClr val="bg1"/>
                  </a:solidFill>
                  <a:latin typeface="+mj-lt"/>
                  <a:cs typeface="Arial" pitchFamily="34" charset="0"/>
                </a:endParaRPr>
              </a:p>
            </p:txBody>
          </p:sp>
          <p:sp>
            <p:nvSpPr>
              <p:cNvPr id="14" name="TextBox 13"/>
              <p:cNvSpPr txBox="1"/>
              <p:nvPr/>
            </p:nvSpPr>
            <p:spPr>
              <a:xfrm>
                <a:off x="5289550" y="3936445"/>
                <a:ext cx="3549650" cy="715089"/>
              </a:xfrm>
              <a:prstGeom prst="roundRect">
                <a:avLst/>
              </a:prstGeom>
              <a:solidFill>
                <a:schemeClr val="accent5"/>
              </a:solidFill>
              <a:ln>
                <a:solidFill>
                  <a:schemeClr val="bg1"/>
                </a:solidFill>
              </a:ln>
            </p:spPr>
            <p:txBody>
              <a:bodyPr anchor="ctr">
                <a:spAutoFit/>
              </a:bodyPr>
              <a:lstStyle/>
              <a:p>
                <a:pPr algn="ctr">
                  <a:defRPr/>
                </a:pPr>
                <a:r>
                  <a:rPr lang="en-GB" sz="2000" b="1" u="none" dirty="0" smtClean="0">
                    <a:solidFill>
                      <a:schemeClr val="bg1"/>
                    </a:solidFill>
                    <a:latin typeface="+mj-lt"/>
                    <a:cs typeface="Arial" pitchFamily="34" charset="0"/>
                  </a:rPr>
                  <a:t>Superiority</a:t>
                </a:r>
                <a:endParaRPr lang="en-GB" sz="2000" b="1" u="none" dirty="0">
                  <a:solidFill>
                    <a:schemeClr val="bg1"/>
                  </a:solidFill>
                  <a:latin typeface="+mj-lt"/>
                  <a:cs typeface="Arial" pitchFamily="34" charset="0"/>
                </a:endParaRPr>
              </a:p>
              <a:p>
                <a:pPr algn="ctr">
                  <a:defRPr/>
                </a:pPr>
                <a:r>
                  <a:rPr lang="en-GB" sz="1600" b="1" u="none" dirty="0" smtClean="0">
                    <a:solidFill>
                      <a:schemeClr val="bg1"/>
                    </a:solidFill>
                    <a:latin typeface="+mj-lt"/>
                    <a:cs typeface="Arial" pitchFamily="34" charset="0"/>
                  </a:rPr>
                  <a:t>All events</a:t>
                </a:r>
                <a:endParaRPr lang="en-GB" sz="1400" b="1" u="none" dirty="0">
                  <a:solidFill>
                    <a:schemeClr val="bg1"/>
                  </a:solidFill>
                  <a:latin typeface="+mj-lt"/>
                  <a:cs typeface="Arial" pitchFamily="34" charset="0"/>
                </a:endParaRPr>
              </a:p>
            </p:txBody>
          </p:sp>
          <p:sp>
            <p:nvSpPr>
              <p:cNvPr id="19" name="Right Arrow 18"/>
              <p:cNvSpPr>
                <a:spLocks noChangeArrowheads="1"/>
              </p:cNvSpPr>
              <p:nvPr/>
            </p:nvSpPr>
            <p:spPr bwMode="auto">
              <a:xfrm>
                <a:off x="4572000" y="4135923"/>
                <a:ext cx="581025" cy="376237"/>
              </a:xfrm>
              <a:prstGeom prst="rightArrow">
                <a:avLst>
                  <a:gd name="adj1" fmla="val 50000"/>
                  <a:gd name="adj2" fmla="val 50090"/>
                </a:avLst>
              </a:prstGeom>
              <a:solidFill>
                <a:schemeClr val="accent3"/>
              </a:solidFill>
              <a:ln w="9525" algn="ctr">
                <a:solidFill>
                  <a:schemeClr val="bg1"/>
                </a:solidFill>
                <a:round/>
                <a:headEnd/>
                <a:tailEnd/>
              </a:ln>
            </p:spPr>
            <p:txBody>
              <a:bodyPr anchor="ctr"/>
              <a:lstStyle/>
              <a:p>
                <a:pPr algn="ctr"/>
                <a:endParaRPr lang="en-GB" altLang="en-US" sz="2000" b="1" u="none" dirty="0">
                  <a:solidFill>
                    <a:schemeClr val="bg1"/>
                  </a:solidFill>
                  <a:latin typeface="+mj-lt"/>
                  <a:cs typeface="Arial" pitchFamily="34" charset="0"/>
                </a:endParaRPr>
              </a:p>
            </p:txBody>
          </p:sp>
        </p:grpSp>
      </p:grpSp>
      <p:grpSp>
        <p:nvGrpSpPr>
          <p:cNvPr id="5" name="Group 23"/>
          <p:cNvGrpSpPr/>
          <p:nvPr/>
        </p:nvGrpSpPr>
        <p:grpSpPr>
          <a:xfrm>
            <a:off x="228601" y="4876800"/>
            <a:ext cx="8610599" cy="1096089"/>
            <a:chOff x="228601" y="4876800"/>
            <a:chExt cx="8610599" cy="1096089"/>
          </a:xfrm>
        </p:grpSpPr>
        <p:sp>
          <p:nvSpPr>
            <p:cNvPr id="10" name="TextBox 9"/>
            <p:cNvSpPr txBox="1"/>
            <p:nvPr/>
          </p:nvSpPr>
          <p:spPr>
            <a:xfrm>
              <a:off x="228601" y="5384245"/>
              <a:ext cx="4171950" cy="442674"/>
            </a:xfrm>
            <a:prstGeom prst="roundRect">
              <a:avLst/>
            </a:prstGeom>
            <a:solidFill>
              <a:schemeClr val="accent2"/>
            </a:solidFill>
            <a:ln>
              <a:solidFill>
                <a:schemeClr val="bg1"/>
              </a:solidFill>
            </a:ln>
          </p:spPr>
          <p:txBody>
            <a:bodyPr wrap="square" anchor="ctr">
              <a:spAutoFit/>
            </a:bodyPr>
            <a:lstStyle/>
            <a:p>
              <a:pPr algn="ctr">
                <a:defRPr/>
              </a:pPr>
              <a:r>
                <a:rPr lang="en-GB" sz="2000" b="1" u="none" dirty="0" smtClean="0">
                  <a:solidFill>
                    <a:schemeClr val="bg1"/>
                  </a:solidFill>
                  <a:latin typeface="+mj-lt"/>
                  <a:cs typeface="Arial" pitchFamily="34" charset="0"/>
                </a:rPr>
                <a:t>Safety, On-Treatment</a:t>
              </a:r>
              <a:r>
                <a:rPr lang="en-GB" sz="2000" b="1" u="none" baseline="30000" dirty="0" smtClean="0">
                  <a:solidFill>
                    <a:schemeClr val="bg1"/>
                  </a:solidFill>
                  <a:latin typeface="+mj-lt"/>
                  <a:cs typeface="Arial" pitchFamily="34" charset="0"/>
                </a:rPr>
                <a:t>†</a:t>
              </a:r>
              <a:endParaRPr lang="en-GB" sz="2000" b="1" u="none" dirty="0" smtClean="0">
                <a:solidFill>
                  <a:schemeClr val="bg1"/>
                </a:solidFill>
                <a:latin typeface="+mj-lt"/>
                <a:cs typeface="Arial" pitchFamily="34" charset="0"/>
              </a:endParaRPr>
            </a:p>
          </p:txBody>
        </p:sp>
        <p:sp>
          <p:nvSpPr>
            <p:cNvPr id="15" name="TextBox 14"/>
            <p:cNvSpPr txBox="1"/>
            <p:nvPr/>
          </p:nvSpPr>
          <p:spPr>
            <a:xfrm>
              <a:off x="5289550" y="5257800"/>
              <a:ext cx="3549650" cy="715089"/>
            </a:xfrm>
            <a:prstGeom prst="roundRect">
              <a:avLst/>
            </a:prstGeom>
            <a:solidFill>
              <a:schemeClr val="accent5"/>
            </a:solidFill>
            <a:ln>
              <a:solidFill>
                <a:schemeClr val="bg1"/>
              </a:solidFill>
            </a:ln>
          </p:spPr>
          <p:txBody>
            <a:bodyPr anchor="ctr">
              <a:spAutoFit/>
            </a:bodyPr>
            <a:lstStyle/>
            <a:p>
              <a:pPr algn="ctr">
                <a:defRPr/>
              </a:pPr>
              <a:r>
                <a:rPr lang="en-GB" sz="2000" b="1" u="none" dirty="0" smtClean="0">
                  <a:solidFill>
                    <a:schemeClr val="bg1"/>
                  </a:solidFill>
                  <a:latin typeface="+mj-lt"/>
                  <a:cs typeface="Arial" pitchFamily="34" charset="0"/>
                </a:rPr>
                <a:t>Principal Safety</a:t>
              </a:r>
            </a:p>
            <a:p>
              <a:pPr algn="ctr">
                <a:defRPr/>
              </a:pPr>
              <a:r>
                <a:rPr lang="en-GB" sz="1600" b="1" u="none" dirty="0" smtClean="0">
                  <a:solidFill>
                    <a:schemeClr val="bg1"/>
                  </a:solidFill>
                  <a:latin typeface="+mj-lt"/>
                  <a:cs typeface="Arial" pitchFamily="34" charset="0"/>
                </a:rPr>
                <a:t>Major Bleeding (ISTH definition)</a:t>
              </a:r>
              <a:endParaRPr lang="en-GB" sz="2000" b="1" u="none" dirty="0">
                <a:solidFill>
                  <a:schemeClr val="bg1"/>
                </a:solidFill>
                <a:latin typeface="+mj-lt"/>
                <a:cs typeface="Arial" pitchFamily="34" charset="0"/>
              </a:endParaRPr>
            </a:p>
          </p:txBody>
        </p:sp>
        <p:sp>
          <p:nvSpPr>
            <p:cNvPr id="17" name="Down Arrow 21"/>
            <p:cNvSpPr>
              <a:spLocks noChangeArrowheads="1"/>
            </p:cNvSpPr>
            <p:nvPr/>
          </p:nvSpPr>
          <p:spPr bwMode="auto">
            <a:xfrm>
              <a:off x="2128838" y="4876800"/>
              <a:ext cx="457200" cy="347663"/>
            </a:xfrm>
            <a:prstGeom prst="downArrow">
              <a:avLst>
                <a:gd name="adj1" fmla="val 50000"/>
                <a:gd name="adj2" fmla="val 50000"/>
              </a:avLst>
            </a:prstGeom>
            <a:solidFill>
              <a:schemeClr val="bg1"/>
            </a:solidFill>
            <a:ln w="9525" algn="ctr">
              <a:solidFill>
                <a:schemeClr val="bg1"/>
              </a:solidFill>
              <a:round/>
              <a:headEnd/>
              <a:tailEnd/>
            </a:ln>
          </p:spPr>
          <p:txBody>
            <a:bodyPr anchor="ctr"/>
            <a:lstStyle/>
            <a:p>
              <a:pPr algn="ctr"/>
              <a:endParaRPr lang="en-GB" altLang="en-US" sz="2000" b="1" u="none" dirty="0">
                <a:solidFill>
                  <a:schemeClr val="bg1"/>
                </a:solidFill>
                <a:latin typeface="+mj-lt"/>
                <a:cs typeface="Arial" pitchFamily="34" charset="0"/>
              </a:endParaRPr>
            </a:p>
          </p:txBody>
        </p:sp>
        <p:sp>
          <p:nvSpPr>
            <p:cNvPr id="20" name="Right Arrow 18"/>
            <p:cNvSpPr>
              <a:spLocks noChangeArrowheads="1"/>
            </p:cNvSpPr>
            <p:nvPr/>
          </p:nvSpPr>
          <p:spPr bwMode="auto">
            <a:xfrm>
              <a:off x="4572000" y="5405200"/>
              <a:ext cx="581025" cy="376238"/>
            </a:xfrm>
            <a:prstGeom prst="rightArrow">
              <a:avLst>
                <a:gd name="adj1" fmla="val 50000"/>
                <a:gd name="adj2" fmla="val 50090"/>
              </a:avLst>
            </a:prstGeom>
            <a:solidFill>
              <a:schemeClr val="accent3"/>
            </a:solidFill>
            <a:ln w="9525" algn="ctr">
              <a:solidFill>
                <a:schemeClr val="bg1"/>
              </a:solidFill>
              <a:round/>
              <a:headEnd/>
              <a:tailEnd/>
            </a:ln>
          </p:spPr>
          <p:txBody>
            <a:bodyPr anchor="ctr"/>
            <a:lstStyle/>
            <a:p>
              <a:pPr algn="ctr"/>
              <a:endParaRPr lang="en-GB" altLang="en-US" sz="2000" b="1" u="none" dirty="0">
                <a:solidFill>
                  <a:schemeClr val="bg1"/>
                </a:solidFill>
                <a:latin typeface="+mj-lt"/>
                <a:cs typeface="Arial" pitchFamily="34" charset="0"/>
              </a:endParaRPr>
            </a:p>
          </p:txBody>
        </p:sp>
      </p:grpSp>
      <p:sp>
        <p:nvSpPr>
          <p:cNvPr id="25" name="Rectangle 24"/>
          <p:cNvSpPr/>
          <p:nvPr/>
        </p:nvSpPr>
        <p:spPr>
          <a:xfrm>
            <a:off x="-3625" y="5836717"/>
            <a:ext cx="8610600" cy="738664"/>
          </a:xfrm>
          <a:prstGeom prst="rect">
            <a:avLst/>
          </a:prstGeom>
        </p:spPr>
        <p:txBody>
          <a:bodyPr wrap="square">
            <a:spAutoFit/>
          </a:bodyPr>
          <a:lstStyle/>
          <a:p>
            <a:pPr algn="l">
              <a:defRPr/>
            </a:pPr>
            <a:r>
              <a:rPr lang="en-GB" sz="1400" u="none" dirty="0" smtClean="0">
                <a:latin typeface="+mj-lt"/>
                <a:cs typeface="Arial" pitchFamily="34" charset="0"/>
              </a:rPr>
              <a:t>* mITT  = All patients who took at least 1 dose</a:t>
            </a:r>
          </a:p>
          <a:p>
            <a:pPr algn="l">
              <a:defRPr/>
            </a:pPr>
            <a:r>
              <a:rPr lang="en-GB" sz="1400" u="none" baseline="30000" dirty="0" smtClean="0">
                <a:latin typeface="+mj-lt"/>
                <a:cs typeface="Arial" pitchFamily="34" charset="0"/>
              </a:rPr>
              <a:t>†</a:t>
            </a:r>
            <a:r>
              <a:rPr lang="en-GB" sz="1400" u="none" dirty="0" smtClean="0">
                <a:latin typeface="+mj-lt"/>
                <a:cs typeface="Arial" pitchFamily="34" charset="0"/>
              </a:rPr>
              <a:t> On-Treatment = 1</a:t>
            </a:r>
            <a:r>
              <a:rPr lang="en-GB" sz="1400" u="none" baseline="30000" dirty="0" smtClean="0">
                <a:latin typeface="+mj-lt"/>
                <a:cs typeface="Arial" pitchFamily="34" charset="0"/>
              </a:rPr>
              <a:t>st</a:t>
            </a:r>
            <a:r>
              <a:rPr lang="en-GB" sz="1400" u="none" dirty="0" smtClean="0">
                <a:latin typeface="+mj-lt"/>
                <a:cs typeface="Arial" pitchFamily="34" charset="0"/>
              </a:rPr>
              <a:t> </a:t>
            </a:r>
            <a:r>
              <a:rPr lang="en-US" sz="1400" u="none" dirty="0" smtClean="0">
                <a:latin typeface="+mj-lt"/>
                <a:cs typeface="Arial" pitchFamily="34" charset="0"/>
              </a:rPr>
              <a:t>dose </a:t>
            </a:r>
            <a:r>
              <a:rPr lang="en-US" sz="1400" u="none" dirty="0" smtClean="0">
                <a:latin typeface="+mj-lt"/>
                <a:cs typeface="Arial" pitchFamily="34" charset="0"/>
                <a:sym typeface="Wingdings" pitchFamily="2" charset="2"/>
              </a:rPr>
              <a:t></a:t>
            </a:r>
            <a:r>
              <a:rPr lang="en-US" sz="1400" u="none" dirty="0" smtClean="0">
                <a:latin typeface="+mj-lt"/>
                <a:cs typeface="Arial" pitchFamily="34" charset="0"/>
              </a:rPr>
              <a:t> last dose +3 days or end of double-blind treatment</a:t>
            </a:r>
          </a:p>
          <a:p>
            <a:pPr algn="l">
              <a:defRPr/>
            </a:pPr>
            <a:r>
              <a:rPr lang="en-US" sz="1400" b="0" u="none" dirty="0" smtClean="0">
                <a:latin typeface="+mj-lt"/>
                <a:cs typeface="Arial" pitchFamily="34" charset="0"/>
              </a:rPr>
              <a:t>  ISTH=International Society on Thrombosis and Haemostasis</a:t>
            </a:r>
            <a:endParaRPr lang="en-GB" sz="1400" b="0" u="none" dirty="0">
              <a:latin typeface="+mj-lt"/>
              <a:cs typeface="Arial" pitchFamily="34" charset="0"/>
            </a:endParaRPr>
          </a:p>
        </p:txBody>
      </p:sp>
      <p:sp>
        <p:nvSpPr>
          <p:cNvPr id="22" name="Rectangle 25"/>
          <p:cNvSpPr>
            <a:spLocks noChangeArrowheads="1"/>
          </p:cNvSpPr>
          <p:nvPr/>
        </p:nvSpPr>
        <p:spPr bwMode="auto">
          <a:xfrm>
            <a:off x="-4491" y="6603932"/>
            <a:ext cx="5825318" cy="338554"/>
          </a:xfrm>
          <a:prstGeom prst="rect">
            <a:avLst/>
          </a:prstGeom>
          <a:noFill/>
          <a:ln w="9525">
            <a:noFill/>
            <a:miter lim="800000"/>
            <a:headEnd/>
            <a:tailEnd/>
          </a:ln>
        </p:spPr>
        <p:txBody>
          <a:bodyPr wrap="square">
            <a:spAutoFit/>
          </a:bodyPr>
          <a:lstStyle/>
          <a:p>
            <a:pPr fontAlgn="auto">
              <a:spcBef>
                <a:spcPts val="0"/>
              </a:spcBef>
              <a:spcAft>
                <a:spcPts val="0"/>
              </a:spcAft>
            </a:pPr>
            <a:r>
              <a:rPr lang="fi-FI" sz="1600" b="0" u="none" dirty="0" smtClean="0">
                <a:latin typeface="+mj-lt"/>
                <a:ea typeface="MS PGothic" pitchFamily="34" charset="-128"/>
                <a:cs typeface="Arial" pitchFamily="34" charset="0"/>
              </a:rPr>
              <a:t>Giugliano RP, et al</a:t>
            </a:r>
            <a:r>
              <a:rPr lang="fi-FI" sz="1600" b="0" i="1" u="none" dirty="0" smtClean="0">
                <a:latin typeface="+mj-lt"/>
                <a:ea typeface="MS PGothic" pitchFamily="34" charset="-128"/>
                <a:cs typeface="Arial" pitchFamily="34" charset="0"/>
              </a:rPr>
              <a:t>. </a:t>
            </a:r>
            <a:r>
              <a:rPr lang="en-US" sz="1600" b="0" i="1" u="none" dirty="0">
                <a:latin typeface="+mj-lt"/>
                <a:ea typeface="MS PGothic" pitchFamily="34" charset="-128"/>
                <a:cs typeface="Arial" pitchFamily="34" charset="0"/>
              </a:rPr>
              <a:t>N Engl J Med</a:t>
            </a:r>
            <a:r>
              <a:rPr lang="en-US" sz="1600" b="0" u="none" dirty="0">
                <a:latin typeface="+mj-lt"/>
                <a:ea typeface="MS PGothic" pitchFamily="34" charset="-128"/>
                <a:cs typeface="Arial" pitchFamily="34" charset="0"/>
              </a:rPr>
              <a:t>. </a:t>
            </a:r>
            <a:r>
              <a:rPr lang="en-US" sz="1600" b="0" u="none" dirty="0" smtClean="0">
                <a:latin typeface="+mj-lt"/>
                <a:ea typeface="MS PGothic" pitchFamily="34" charset="-128"/>
                <a:cs typeface="Arial" pitchFamily="34" charset="0"/>
              </a:rPr>
              <a:t>2013;</a:t>
            </a:r>
            <a:r>
              <a:rPr lang="en-US" sz="1600" u="none" dirty="0">
                <a:latin typeface="+mj-lt"/>
              </a:rPr>
              <a:t> </a:t>
            </a:r>
            <a:r>
              <a:rPr lang="en-US" sz="1600" u="none" dirty="0" smtClean="0">
                <a:latin typeface="+mj-lt"/>
              </a:rPr>
              <a:t>369:2093-2104</a:t>
            </a:r>
            <a:r>
              <a:rPr lang="en-US" sz="1600" b="0" u="none" dirty="0" smtClean="0">
                <a:latin typeface="+mj-lt"/>
                <a:ea typeface="MS PGothic" pitchFamily="34" charset="-128"/>
                <a:cs typeface="Arial" pitchFamily="34" charset="0"/>
              </a:rPr>
              <a:t>.</a:t>
            </a:r>
            <a:r>
              <a:rPr lang="en-US" sz="1600" b="0" u="none" baseline="30000" dirty="0" smtClean="0">
                <a:latin typeface="+mj-lt"/>
                <a:ea typeface="MS PGothic" pitchFamily="34" charset="-128"/>
                <a:cs typeface="Arial" pitchFamily="34" charset="0"/>
              </a:rPr>
              <a:t>[17]</a:t>
            </a:r>
            <a:endParaRPr lang="en-US" sz="1600" b="0" u="none" dirty="0">
              <a:latin typeface="+mj-lt"/>
              <a:ea typeface="MS PGothic" pitchFamily="34" charset="-128"/>
              <a:cs typeface="Arial" pitchFamily="34" charset="0"/>
            </a:endParaRPr>
          </a:p>
        </p:txBody>
      </p:sp>
      <p:sp>
        <p:nvSpPr>
          <p:cNvPr id="24" name="Down Arrow 20"/>
          <p:cNvSpPr>
            <a:spLocks noChangeArrowheads="1"/>
          </p:cNvSpPr>
          <p:nvPr/>
        </p:nvSpPr>
        <p:spPr bwMode="auto">
          <a:xfrm>
            <a:off x="2128838" y="4809603"/>
            <a:ext cx="457200" cy="347663"/>
          </a:xfrm>
          <a:prstGeom prst="downArrow">
            <a:avLst>
              <a:gd name="adj1" fmla="val 50000"/>
              <a:gd name="adj2" fmla="val 50000"/>
            </a:avLst>
          </a:prstGeom>
          <a:solidFill>
            <a:schemeClr val="tx1"/>
          </a:solidFill>
          <a:ln w="9525" algn="ctr">
            <a:solidFill>
              <a:schemeClr val="bg1"/>
            </a:solidFill>
            <a:round/>
            <a:headEnd/>
            <a:tailEnd/>
          </a:ln>
        </p:spPr>
        <p:txBody>
          <a:bodyPr anchor="ctr"/>
          <a:lstStyle/>
          <a:p>
            <a:pPr algn="ctr"/>
            <a:endParaRPr lang="en-GB" altLang="en-US" sz="2000" b="1" u="none" dirty="0">
              <a:solidFill>
                <a:schemeClr val="bg1"/>
              </a:solidFill>
              <a:latin typeface="+mj-lt"/>
              <a:cs typeface="Arial" pitchFamily="34" charset="0"/>
            </a:endParaRPr>
          </a:p>
        </p:txBody>
      </p:sp>
    </p:spTree>
    <p:extLst>
      <p:ext uri="{BB962C8B-B14F-4D97-AF65-F5344CB8AC3E}">
        <p14:creationId xmlns:p14="http://schemas.microsoft.com/office/powerpoint/2010/main" val="36437591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888" y="179696"/>
            <a:ext cx="7772400" cy="646331"/>
          </a:xfrm>
          <a:prstGeom prst="rect">
            <a:avLst/>
          </a:prstGeom>
          <a:noFill/>
        </p:spPr>
        <p:txBody>
          <a:bodyPr wrap="square">
            <a:spAutoFit/>
          </a:bodyPr>
          <a:lstStyle/>
          <a:p>
            <a:pPr fontAlgn="auto">
              <a:spcBef>
                <a:spcPts val="0"/>
              </a:spcBef>
              <a:spcAft>
                <a:spcPts val="0"/>
              </a:spcAft>
              <a:defRPr sz="1800" b="1" i="0" u="none" strike="noStrike" kern="1200" baseline="0">
                <a:solidFill>
                  <a:sysClr val="windowText" lastClr="000000"/>
                </a:solidFill>
                <a:latin typeface="+mn-lt"/>
                <a:ea typeface="+mn-ea"/>
                <a:cs typeface="+mn-cs"/>
              </a:defRPr>
            </a:pPr>
            <a:r>
              <a:rPr lang="en-US" sz="3600" dirty="0">
                <a:solidFill>
                  <a:schemeClr val="accent1"/>
                </a:solidFill>
                <a:latin typeface="+mj-lt"/>
                <a:ea typeface="ＭＳ Ｐゴシック" charset="0"/>
                <a:cs typeface="ＭＳ Ｐゴシック"/>
              </a:rPr>
              <a:t>Baseline Characteristics</a:t>
            </a:r>
          </a:p>
        </p:txBody>
      </p:sp>
      <p:graphicFrame>
        <p:nvGraphicFramePr>
          <p:cNvPr id="3" name="Table 2"/>
          <p:cNvGraphicFramePr>
            <a:graphicFrameLocks noGrp="1"/>
          </p:cNvGraphicFramePr>
          <p:nvPr>
            <p:extLst>
              <p:ext uri="{D42A27DB-BD31-4B8C-83A1-F6EECF244321}">
                <p14:modId xmlns:p14="http://schemas.microsoft.com/office/powerpoint/2010/main" val="2067840213"/>
              </p:ext>
            </p:extLst>
          </p:nvPr>
        </p:nvGraphicFramePr>
        <p:xfrm>
          <a:off x="1654220" y="1044390"/>
          <a:ext cx="6194380" cy="5029200"/>
        </p:xfrm>
        <a:graphic>
          <a:graphicData uri="http://schemas.openxmlformats.org/drawingml/2006/table">
            <a:tbl>
              <a:tblPr firstRow="1" bandRow="1">
                <a:tableStyleId>{9D7B26C5-4107-4FEC-AEDC-1716B250A1EF}</a:tableStyleId>
              </a:tblPr>
              <a:tblGrid>
                <a:gridCol w="4372504"/>
                <a:gridCol w="1821876"/>
              </a:tblGrid>
              <a:tr h="203329">
                <a:tc>
                  <a:txBody>
                    <a:bodyPr/>
                    <a:lstStyle/>
                    <a:p>
                      <a:r>
                        <a:rPr lang="en-US" sz="1600" b="0" dirty="0" smtClean="0">
                          <a:solidFill>
                            <a:schemeClr val="tx1"/>
                          </a:solidFill>
                        </a:rPr>
                        <a:t>Median age [IQR]</a:t>
                      </a:r>
                      <a:endParaRPr lang="en-US" sz="1600" b="0" dirty="0">
                        <a:solidFill>
                          <a:schemeClr val="tx1"/>
                        </a:solidFill>
                      </a:endParaRPr>
                    </a:p>
                  </a:txBody>
                  <a:tcPr anchor="ctr">
                    <a:lnL>
                      <a:noFill/>
                    </a:lnL>
                    <a:lnR>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72 [64-78]</a:t>
                      </a:r>
                      <a:endParaRPr lang="en-US" sz="1600" b="0" dirty="0">
                        <a:solidFill>
                          <a:schemeClr val="tx1"/>
                        </a:solidFill>
                      </a:endParaRPr>
                    </a:p>
                  </a:txBody>
                  <a:tcPr anchor="ctr">
                    <a:lnL>
                      <a:noFill/>
                    </a:lnL>
                    <a:lnR>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r>
              <a:tr h="203329">
                <a:tc>
                  <a:txBody>
                    <a:bodyPr/>
                    <a:lstStyle/>
                    <a:p>
                      <a:r>
                        <a:rPr lang="en-US" sz="1600" b="0" dirty="0" smtClean="0">
                          <a:solidFill>
                            <a:schemeClr val="tx1"/>
                          </a:solidFill>
                        </a:rPr>
                        <a:t>Female sex</a:t>
                      </a:r>
                      <a:endParaRPr lang="en-US" sz="1600" b="0" dirty="0">
                        <a:solidFill>
                          <a:schemeClr val="tx1"/>
                        </a:solidFill>
                      </a:endParaRPr>
                    </a:p>
                  </a:txBody>
                  <a:tcPr anchor="ct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38%</a:t>
                      </a:r>
                      <a:endParaRPr lang="en-US" sz="1600" b="0" dirty="0">
                        <a:solidFill>
                          <a:schemeClr val="tx1"/>
                        </a:solidFill>
                      </a:endParaRPr>
                    </a:p>
                  </a:txBody>
                  <a:tcPr anchor="ctr">
                    <a:lnL>
                      <a:noFill/>
                    </a:lnL>
                    <a:lnR>
                      <a:noFill/>
                    </a:lnR>
                    <a:lnT w="12700" cmpd="sng">
                      <a:noFill/>
                    </a:lnT>
                    <a:lnB>
                      <a:noFill/>
                    </a:lnB>
                    <a:lnTlToBr w="12700" cmpd="sng">
                      <a:noFill/>
                      <a:prstDash val="solid"/>
                    </a:lnTlToBr>
                    <a:lnBlToTr w="12700" cmpd="sng">
                      <a:noFill/>
                      <a:prstDash val="solid"/>
                    </a:lnBlToTr>
                    <a:noFill/>
                  </a:tcPr>
                </a:tc>
              </a:tr>
              <a:tr h="203329">
                <a:tc>
                  <a:txBody>
                    <a:bodyPr/>
                    <a:lstStyle/>
                    <a:p>
                      <a:r>
                        <a:rPr lang="en-US" sz="1600" b="1" dirty="0" smtClean="0">
                          <a:solidFill>
                            <a:schemeClr val="tx1"/>
                          </a:solidFill>
                        </a:rPr>
                        <a:t>Paroxysmal atrial</a:t>
                      </a:r>
                      <a:r>
                        <a:rPr lang="en-US" sz="1600" b="1" baseline="0" dirty="0" smtClean="0">
                          <a:solidFill>
                            <a:schemeClr val="tx1"/>
                          </a:solidFill>
                        </a:rPr>
                        <a:t> fibrillation</a:t>
                      </a:r>
                      <a:endParaRPr lang="en-US" sz="1600" b="1"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25%</a:t>
                      </a:r>
                      <a:endParaRPr lang="en-US" sz="1600" b="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r>
              <a:tr h="203329">
                <a:tc>
                  <a:txBody>
                    <a:bodyPr/>
                    <a:lstStyle/>
                    <a:p>
                      <a:r>
                        <a:rPr lang="en-US" sz="1600" b="0" dirty="0" smtClean="0">
                          <a:solidFill>
                            <a:schemeClr val="tx1"/>
                          </a:solidFill>
                        </a:rPr>
                        <a:t>  CHADS</a:t>
                      </a:r>
                      <a:r>
                        <a:rPr lang="en-US" sz="1600" b="0" baseline="-25000" dirty="0" smtClean="0">
                          <a:solidFill>
                            <a:schemeClr val="tx1"/>
                          </a:solidFill>
                        </a:rPr>
                        <a:t>2</a:t>
                      </a:r>
                      <a:r>
                        <a:rPr lang="en-US" sz="1600" b="0" dirty="0" smtClean="0">
                          <a:solidFill>
                            <a:schemeClr val="tx1"/>
                          </a:solidFill>
                        </a:rPr>
                        <a:t> (mean)</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2.8 </a:t>
                      </a:r>
                      <a:r>
                        <a:rPr lang="en-US" sz="1600" b="0" u="none" dirty="0" smtClean="0">
                          <a:solidFill>
                            <a:schemeClr val="tx1"/>
                          </a:solidFill>
                        </a:rPr>
                        <a:t>±</a:t>
                      </a:r>
                      <a:r>
                        <a:rPr lang="en-US" sz="1600" b="0" u="none" baseline="0" dirty="0" smtClean="0">
                          <a:solidFill>
                            <a:schemeClr val="tx1"/>
                          </a:solidFill>
                        </a:rPr>
                        <a:t> 1.0</a:t>
                      </a:r>
                      <a:endParaRPr lang="en-US" sz="1600" b="0" dirty="0" smtClean="0">
                        <a:solidFill>
                          <a:schemeClr val="tx1"/>
                        </a:solidFill>
                      </a:endParaRPr>
                    </a:p>
                  </a:txBody>
                  <a:tcPr anchor="ctr">
                    <a:lnL>
                      <a:noFill/>
                    </a:lnL>
                    <a:lnR>
                      <a:noFill/>
                    </a:lnR>
                    <a:lnT>
                      <a:noFill/>
                    </a:lnT>
                    <a:lnB>
                      <a:noFill/>
                    </a:lnB>
                    <a:lnTlToBr w="12700" cmpd="sng">
                      <a:noFill/>
                      <a:prstDash val="solid"/>
                    </a:lnTlToBr>
                    <a:lnBlToTr w="12700" cmpd="sng">
                      <a:noFill/>
                      <a:prstDash val="solid"/>
                    </a:lnBlToTr>
                    <a:noFill/>
                  </a:tcPr>
                </a:tc>
              </a:tr>
              <a:tr h="203329">
                <a:tc>
                  <a:txBody>
                    <a:bodyPr/>
                    <a:lstStyle/>
                    <a:p>
                      <a:r>
                        <a:rPr lang="en-US" sz="1600" b="0" dirty="0" smtClean="0">
                          <a:solidFill>
                            <a:schemeClr val="tx1"/>
                          </a:solidFill>
                        </a:rPr>
                        <a:t>  CHADS</a:t>
                      </a:r>
                      <a:r>
                        <a:rPr lang="en-US" sz="1600" b="0" baseline="-25000" dirty="0" smtClean="0">
                          <a:solidFill>
                            <a:schemeClr val="tx1"/>
                          </a:solidFill>
                        </a:rPr>
                        <a:t>2</a:t>
                      </a:r>
                      <a:r>
                        <a:rPr lang="en-US" sz="1600" b="0" dirty="0" smtClean="0">
                          <a:solidFill>
                            <a:schemeClr val="tx1"/>
                          </a:solidFill>
                        </a:rPr>
                        <a:t> </a:t>
                      </a:r>
                      <a:r>
                        <a:rPr lang="en-US" sz="1600" b="0" u="none" dirty="0" smtClean="0">
                          <a:solidFill>
                            <a:schemeClr val="tx1"/>
                          </a:solidFill>
                        </a:rPr>
                        <a:t>≥</a:t>
                      </a:r>
                      <a:r>
                        <a:rPr lang="en-US" sz="1600" b="0" dirty="0" smtClean="0">
                          <a:solidFill>
                            <a:schemeClr val="tx1"/>
                          </a:solidFill>
                        </a:rPr>
                        <a:t> 3</a:t>
                      </a:r>
                      <a:endParaRPr lang="en-US" sz="1600" b="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53%</a:t>
                      </a:r>
                    </a:p>
                  </a:txBody>
                  <a:tcPr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r>
              <a:tr h="203329">
                <a:tc>
                  <a:txBody>
                    <a:bodyPr/>
                    <a:lstStyle/>
                    <a:p>
                      <a:r>
                        <a:rPr lang="en-US" sz="1600" b="0" dirty="0" smtClean="0">
                          <a:solidFill>
                            <a:schemeClr val="tx1"/>
                          </a:solidFill>
                        </a:rPr>
                        <a:t>  CHADS</a:t>
                      </a:r>
                      <a:r>
                        <a:rPr lang="en-US" sz="1600" b="0" baseline="-25000" dirty="0" smtClean="0">
                          <a:solidFill>
                            <a:schemeClr val="tx1"/>
                          </a:solidFill>
                        </a:rPr>
                        <a:t>2</a:t>
                      </a:r>
                      <a:r>
                        <a:rPr lang="en-US" sz="1600" b="0" dirty="0" smtClean="0">
                          <a:solidFill>
                            <a:schemeClr val="tx1"/>
                          </a:solidFill>
                        </a:rPr>
                        <a:t> </a:t>
                      </a:r>
                      <a:r>
                        <a:rPr lang="en-US" sz="1600" b="0" u="none" dirty="0" smtClean="0">
                          <a:solidFill>
                            <a:schemeClr val="tx1"/>
                          </a:solidFill>
                        </a:rPr>
                        <a:t>≥</a:t>
                      </a:r>
                      <a:r>
                        <a:rPr lang="en-US" sz="1600" b="0" dirty="0" smtClean="0">
                          <a:solidFill>
                            <a:schemeClr val="tx1"/>
                          </a:solidFill>
                        </a:rPr>
                        <a:t> 4</a:t>
                      </a:r>
                      <a:endParaRPr lang="en-US" sz="1600" b="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23%</a:t>
                      </a:r>
                      <a:endParaRPr lang="en-US" sz="1600" b="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noFill/>
                  </a:tcPr>
                </a:tc>
              </a:tr>
              <a:tr h="203329">
                <a:tc>
                  <a:txBody>
                    <a:bodyPr/>
                    <a:lstStyle/>
                    <a:p>
                      <a:pPr>
                        <a:tabLst>
                          <a:tab pos="457200" algn="l"/>
                          <a:tab pos="4114800" algn="l"/>
                        </a:tabLst>
                      </a:pPr>
                      <a:r>
                        <a:rPr lang="en-US" sz="1600" b="0" dirty="0" smtClean="0">
                          <a:solidFill>
                            <a:schemeClr val="tx1"/>
                          </a:solidFill>
                        </a:rPr>
                        <a:t>Dose reduced at randomization</a:t>
                      </a:r>
                    </a:p>
                  </a:txBody>
                  <a:tcPr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25%</a:t>
                      </a:r>
                      <a:endParaRPr lang="en-US" sz="1600" b="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r>
              <a:tr h="203329">
                <a:tc>
                  <a:txBody>
                    <a:bodyPr/>
                    <a:lstStyle/>
                    <a:p>
                      <a:pPr>
                        <a:tabLst>
                          <a:tab pos="457200" algn="l"/>
                          <a:tab pos="4114800" algn="l"/>
                        </a:tabLst>
                      </a:pPr>
                      <a:r>
                        <a:rPr lang="en-US" sz="1600" b="0" dirty="0" smtClean="0">
                          <a:solidFill>
                            <a:schemeClr val="tx1"/>
                          </a:solidFill>
                        </a:rPr>
                        <a:t>Prior VKA experience</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59%</a:t>
                      </a:r>
                      <a:endParaRPr lang="en-US" sz="1600" b="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noFill/>
                  </a:tcPr>
                </a:tc>
              </a:tr>
              <a:tr h="203329">
                <a:tc>
                  <a:txBody>
                    <a:bodyPr/>
                    <a:lstStyle/>
                    <a:p>
                      <a:pPr>
                        <a:tabLst>
                          <a:tab pos="457200" algn="l"/>
                          <a:tab pos="4114800" algn="l"/>
                        </a:tabLst>
                      </a:pPr>
                      <a:r>
                        <a:rPr lang="en-US" sz="1600" b="0" dirty="0" smtClean="0">
                          <a:solidFill>
                            <a:schemeClr val="tx1"/>
                          </a:solidFill>
                        </a:rPr>
                        <a:t>Aspirin at randomization</a:t>
                      </a:r>
                    </a:p>
                  </a:txBody>
                  <a:tcPr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29%</a:t>
                      </a:r>
                      <a:endParaRPr lang="en-US" sz="1600" b="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r>
              <a:tr h="203329">
                <a:tc>
                  <a:txBody>
                    <a:bodyPr/>
                    <a:lstStyle/>
                    <a:p>
                      <a:pPr>
                        <a:tabLst>
                          <a:tab pos="457200" algn="l"/>
                          <a:tab pos="4114800" algn="l"/>
                        </a:tabLst>
                      </a:pPr>
                      <a:r>
                        <a:rPr lang="en-US" sz="1600" b="0" dirty="0" smtClean="0">
                          <a:solidFill>
                            <a:schemeClr val="tx1"/>
                          </a:solidFill>
                        </a:rPr>
                        <a:t>Amiodarone at randomization</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12%</a:t>
                      </a:r>
                      <a:endParaRPr lang="en-US" sz="1600" b="0" dirty="0">
                        <a:solidFill>
                          <a:schemeClr val="tx1"/>
                        </a:solidFill>
                      </a:endParaRP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03329">
                <a:tc>
                  <a:txBody>
                    <a:bodyPr/>
                    <a:lstStyle/>
                    <a:p>
                      <a:r>
                        <a:rPr lang="en-US" sz="1600" b="1" dirty="0" smtClean="0">
                          <a:solidFill>
                            <a:schemeClr val="tx1"/>
                          </a:solidFill>
                        </a:rPr>
                        <a:t>Medications</a:t>
                      </a:r>
                      <a:r>
                        <a:rPr lang="en-US" sz="1600" b="1" baseline="0" dirty="0" smtClean="0">
                          <a:solidFill>
                            <a:schemeClr val="tx1"/>
                          </a:solidFill>
                        </a:rPr>
                        <a:t> at randomization</a:t>
                      </a: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US" sz="1600" b="0" dirty="0" smtClean="0">
                        <a:solidFill>
                          <a:schemeClr val="tx1"/>
                        </a:solidFill>
                      </a:endParaRP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03329">
                <a:tc>
                  <a:txBody>
                    <a:bodyPr/>
                    <a:lstStyle/>
                    <a:p>
                      <a:r>
                        <a:rPr lang="en-US" sz="1600" b="0" baseline="0" dirty="0" smtClean="0">
                          <a:solidFill>
                            <a:schemeClr val="tx1"/>
                          </a:solidFill>
                        </a:rPr>
                        <a:t>   Aspirin</a:t>
                      </a:r>
                      <a:endParaRPr lang="en-US" sz="1600" b="0" dirty="0">
                        <a:solidFill>
                          <a:schemeClr val="tx1"/>
                        </a:solidFill>
                      </a:endParaRP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29%</a:t>
                      </a: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03329">
                <a:tc>
                  <a:txBody>
                    <a:bodyPr/>
                    <a:lstStyle/>
                    <a:p>
                      <a:r>
                        <a:rPr lang="en-US" sz="1600" b="0" baseline="0" dirty="0" smtClean="0">
                          <a:solidFill>
                            <a:schemeClr val="tx1"/>
                          </a:solidFill>
                        </a:rPr>
                        <a:t>   Thienopyridine</a:t>
                      </a:r>
                      <a:endParaRPr lang="en-US" sz="1600" b="0" dirty="0">
                        <a:solidFill>
                          <a:schemeClr val="tx1"/>
                        </a:solidFill>
                      </a:endParaRP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2.3%</a:t>
                      </a: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03329">
                <a:tc>
                  <a:txBody>
                    <a:bodyPr/>
                    <a:lstStyle/>
                    <a:p>
                      <a:r>
                        <a:rPr lang="en-US" sz="1600" b="0" baseline="0" dirty="0" smtClean="0">
                          <a:solidFill>
                            <a:schemeClr val="tx1"/>
                          </a:solidFill>
                        </a:rPr>
                        <a:t>   Amiodarone</a:t>
                      </a:r>
                      <a:endParaRPr lang="en-US" sz="1600" b="0" dirty="0">
                        <a:solidFill>
                          <a:schemeClr val="tx1"/>
                        </a:solidFill>
                      </a:endParaRP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12%</a:t>
                      </a: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03329">
                <a:tc>
                  <a:txBody>
                    <a:bodyPr/>
                    <a:lstStyle/>
                    <a:p>
                      <a:pPr marL="231775" indent="-231775"/>
                      <a:r>
                        <a:rPr lang="en-US" sz="1600" b="0" baseline="0" dirty="0" smtClean="0">
                          <a:solidFill>
                            <a:schemeClr val="tx1"/>
                          </a:solidFill>
                        </a:rPr>
                        <a:t>   Digoxin or digitalis preparation</a:t>
                      </a:r>
                      <a:endParaRPr lang="en-US" sz="1600" b="0" dirty="0">
                        <a:solidFill>
                          <a:schemeClr val="tx1"/>
                        </a:solidFill>
                      </a:endParaRP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30%</a:t>
                      </a: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4" name="TextBox 3"/>
          <p:cNvSpPr txBox="1"/>
          <p:nvPr/>
        </p:nvSpPr>
        <p:spPr>
          <a:xfrm>
            <a:off x="1799232" y="6037448"/>
            <a:ext cx="6172200" cy="461665"/>
          </a:xfrm>
          <a:prstGeom prst="rect">
            <a:avLst/>
          </a:prstGeom>
          <a:noFill/>
        </p:spPr>
        <p:txBody>
          <a:bodyPr wrap="square" rtlCol="0">
            <a:spAutoFit/>
          </a:bodyPr>
          <a:lstStyle/>
          <a:p>
            <a:pPr fontAlgn="auto">
              <a:spcBef>
                <a:spcPts val="0"/>
              </a:spcBef>
              <a:spcAft>
                <a:spcPts val="0"/>
              </a:spcAft>
            </a:pPr>
            <a:r>
              <a:rPr lang="en-US" sz="2400" b="1" u="none" dirty="0" smtClean="0">
                <a:latin typeface="+mj-lt"/>
                <a:cs typeface="Arial" pitchFamily="34" charset="0"/>
              </a:rPr>
              <a:t>No differences across treatment groups</a:t>
            </a:r>
            <a:endParaRPr lang="en-US" sz="2400" b="1" u="none" dirty="0">
              <a:latin typeface="+mj-lt"/>
              <a:cs typeface="Arial" pitchFamily="34" charset="0"/>
            </a:endParaRPr>
          </a:p>
        </p:txBody>
      </p:sp>
      <p:sp>
        <p:nvSpPr>
          <p:cNvPr id="6" name="Rectangle 25"/>
          <p:cNvSpPr>
            <a:spLocks noChangeArrowheads="1"/>
          </p:cNvSpPr>
          <p:nvPr/>
        </p:nvSpPr>
        <p:spPr bwMode="auto">
          <a:xfrm>
            <a:off x="0" y="6596381"/>
            <a:ext cx="7848600" cy="338554"/>
          </a:xfrm>
          <a:prstGeom prst="rect">
            <a:avLst/>
          </a:prstGeom>
          <a:noFill/>
          <a:ln w="9525">
            <a:noFill/>
            <a:miter lim="800000"/>
            <a:headEnd/>
            <a:tailEnd/>
          </a:ln>
        </p:spPr>
        <p:txBody>
          <a:bodyPr wrap="square">
            <a:spAutoFit/>
          </a:bodyPr>
          <a:lstStyle/>
          <a:p>
            <a:pPr fontAlgn="auto">
              <a:spcBef>
                <a:spcPts val="0"/>
              </a:spcBef>
              <a:spcAft>
                <a:spcPts val="0"/>
              </a:spcAft>
            </a:pPr>
            <a:r>
              <a:rPr lang="fi-FI" sz="1600" b="0" u="none" dirty="0" smtClean="0">
                <a:latin typeface="+mj-lt"/>
                <a:ea typeface="MS PGothic" pitchFamily="34" charset="-128"/>
                <a:cs typeface="Arial" pitchFamily="34" charset="0"/>
              </a:rPr>
              <a:t>Giugliano RP, et al. </a:t>
            </a:r>
            <a:r>
              <a:rPr lang="en-US" sz="1600" b="0" i="1" u="none" dirty="0">
                <a:latin typeface="+mj-lt"/>
                <a:ea typeface="MS PGothic" pitchFamily="34" charset="-128"/>
                <a:cs typeface="Arial" pitchFamily="34" charset="0"/>
              </a:rPr>
              <a:t>N Engl J Med</a:t>
            </a:r>
            <a:r>
              <a:rPr lang="en-US" sz="1600" b="0" u="none" dirty="0">
                <a:latin typeface="+mj-lt"/>
                <a:ea typeface="MS PGothic" pitchFamily="34" charset="-128"/>
                <a:cs typeface="Arial" pitchFamily="34" charset="0"/>
              </a:rPr>
              <a:t>. </a:t>
            </a:r>
            <a:r>
              <a:rPr lang="en-US" sz="1600" b="0" u="none" dirty="0" smtClean="0">
                <a:latin typeface="+mj-lt"/>
                <a:ea typeface="MS PGothic" pitchFamily="34" charset="-128"/>
                <a:cs typeface="Arial" pitchFamily="34" charset="0"/>
              </a:rPr>
              <a:t>2013;</a:t>
            </a:r>
            <a:r>
              <a:rPr lang="en-US" sz="1600" u="none" dirty="0">
                <a:latin typeface="+mj-lt"/>
                <a:cs typeface="Arial"/>
              </a:rPr>
              <a:t> </a:t>
            </a:r>
            <a:r>
              <a:rPr lang="en-US" sz="1600" u="none" dirty="0" smtClean="0">
                <a:latin typeface="+mj-lt"/>
                <a:cs typeface="Arial"/>
              </a:rPr>
              <a:t>369:2093-2104</a:t>
            </a:r>
            <a:r>
              <a:rPr lang="en-US" sz="1600" b="0" u="none" dirty="0" smtClean="0">
                <a:latin typeface="+mj-lt"/>
                <a:ea typeface="MS PGothic" pitchFamily="34" charset="-128"/>
                <a:cs typeface="Arial" pitchFamily="34" charset="0"/>
              </a:rPr>
              <a:t>.</a:t>
            </a:r>
            <a:r>
              <a:rPr lang="en-US" sz="1600" b="0" u="none" baseline="30000" dirty="0" smtClean="0">
                <a:latin typeface="+mj-lt"/>
                <a:ea typeface="MS PGothic" pitchFamily="34" charset="-128"/>
                <a:cs typeface="Arial" pitchFamily="34" charset="0"/>
              </a:rPr>
              <a:t>[17]</a:t>
            </a:r>
            <a:endParaRPr lang="en-US" sz="1600" b="0" u="none" dirty="0">
              <a:latin typeface="+mj-lt"/>
              <a:ea typeface="MS PGothic" pitchFamily="34" charset="-128"/>
              <a:cs typeface="Arial" pitchFamily="34" charset="0"/>
            </a:endParaRPr>
          </a:p>
        </p:txBody>
      </p:sp>
    </p:spTree>
    <p:extLst>
      <p:ext uri="{BB962C8B-B14F-4D97-AF65-F5344CB8AC3E}">
        <p14:creationId xmlns:p14="http://schemas.microsoft.com/office/powerpoint/2010/main" val="34637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5033" y="187655"/>
            <a:ext cx="7543800" cy="646331"/>
          </a:xfrm>
          <a:prstGeom prst="rect">
            <a:avLst/>
          </a:prstGeom>
          <a:noFill/>
        </p:spPr>
        <p:txBody>
          <a:bodyPr>
            <a:spAutoFit/>
          </a:bodyPr>
          <a:lstStyle/>
          <a:p>
            <a:pPr fontAlgn="auto">
              <a:spcBef>
                <a:spcPts val="0"/>
              </a:spcBef>
              <a:spcAft>
                <a:spcPts val="0"/>
              </a:spcAft>
              <a:defRPr/>
            </a:pPr>
            <a:r>
              <a:rPr lang="en-US" sz="3600" b="1" u="none" dirty="0" smtClean="0">
                <a:solidFill>
                  <a:schemeClr val="accent1"/>
                </a:solidFill>
                <a:latin typeface="Arial"/>
                <a:ea typeface="ＭＳ Ｐゴシック" charset="0"/>
                <a:cs typeface="ＭＳ Ｐゴシック"/>
              </a:rPr>
              <a:t>Key Trial Metrics</a:t>
            </a:r>
            <a:endParaRPr lang="en-US" sz="3600" b="1" u="none" dirty="0">
              <a:solidFill>
                <a:schemeClr val="accent1"/>
              </a:solidFill>
              <a:latin typeface="Arial"/>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24213939"/>
              </p:ext>
            </p:extLst>
          </p:nvPr>
        </p:nvGraphicFramePr>
        <p:xfrm>
          <a:off x="685800" y="1371600"/>
          <a:ext cx="7680278" cy="4800602"/>
        </p:xfrm>
        <a:graphic>
          <a:graphicData uri="http://schemas.openxmlformats.org/drawingml/2006/table">
            <a:tbl>
              <a:tblPr firstRow="1" bandRow="1">
                <a:tableStyleId>{2A488322-F2BA-4B5B-9748-0D474271808F}</a:tableStyleId>
              </a:tblPr>
              <a:tblGrid>
                <a:gridCol w="5376566"/>
                <a:gridCol w="2303712"/>
              </a:tblGrid>
              <a:tr h="551184">
                <a:tc gridSpan="2">
                  <a:txBody>
                    <a:bodyPr/>
                    <a:lstStyle/>
                    <a:p>
                      <a:pPr marL="0" indent="0" algn="l">
                        <a:buFont typeface="Arial" panose="020B0604020202020204" pitchFamily="34" charset="0"/>
                        <a:buNone/>
                      </a:pPr>
                      <a:r>
                        <a:rPr lang="en-US" sz="2800" b="1" dirty="0" smtClean="0">
                          <a:solidFill>
                            <a:schemeClr val="tx1"/>
                          </a:solidFill>
                        </a:rPr>
                        <a:t>21,105 Patients, 1393 Centers, 46 Countries</a:t>
                      </a:r>
                    </a:p>
                  </a:txBody>
                  <a:tcPr anchor="b">
                    <a:lnL>
                      <a:noFill/>
                    </a:lnL>
                    <a:lnR>
                      <a:noFill/>
                    </a:lnR>
                    <a:lnT w="254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dirty="0"/>
                    </a:p>
                  </a:txBody>
                  <a:tcPr/>
                </a:tc>
              </a:tr>
              <a:tr h="551184">
                <a:tc>
                  <a:txBody>
                    <a:bodyPr/>
                    <a:lstStyle/>
                    <a:p>
                      <a:pPr algn="l"/>
                      <a:r>
                        <a:rPr lang="en-US" sz="2400" b="0" dirty="0" smtClean="0">
                          <a:solidFill>
                            <a:schemeClr val="tx1"/>
                          </a:solidFill>
                        </a:rPr>
                        <a:t>Received drug</a:t>
                      </a:r>
                      <a:r>
                        <a:rPr lang="en-US" sz="2400" b="0" baseline="0" dirty="0" smtClean="0">
                          <a:solidFill>
                            <a:schemeClr val="tx1"/>
                          </a:solidFill>
                        </a:rPr>
                        <a:t> / enrolled</a:t>
                      </a:r>
                      <a:endParaRPr lang="en-US" sz="2400" b="0" dirty="0">
                        <a:solidFill>
                          <a:schemeClr val="tx1"/>
                        </a:solidFill>
                      </a:endParaRPr>
                    </a:p>
                  </a:txBody>
                  <a:tcPr anchor="ctr">
                    <a:lnL>
                      <a:noFill/>
                    </a:lnL>
                    <a:lnR>
                      <a:noFill/>
                    </a:lnR>
                    <a:lnT w="28575"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2400" b="0" dirty="0" smtClean="0">
                          <a:solidFill>
                            <a:schemeClr val="tx1"/>
                          </a:solidFill>
                        </a:rPr>
                        <a:t>99.6%</a:t>
                      </a:r>
                      <a:endParaRPr lang="en-US" sz="2400" b="0" dirty="0">
                        <a:solidFill>
                          <a:schemeClr val="tx1"/>
                        </a:solidFill>
                      </a:endParaRPr>
                    </a:p>
                  </a:txBody>
                  <a:tcPr anchor="ctr">
                    <a:lnL>
                      <a:noFill/>
                    </a:lnL>
                    <a:lnR>
                      <a:noFill/>
                    </a:lnR>
                    <a:lnT w="28575"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r>
              <a:tr h="551184">
                <a:tc>
                  <a:txBody>
                    <a:bodyPr/>
                    <a:lstStyle/>
                    <a:p>
                      <a:pPr algn="l"/>
                      <a:r>
                        <a:rPr lang="en-US" sz="2400" b="0" dirty="0" smtClean="0">
                          <a:solidFill>
                            <a:schemeClr val="tx1"/>
                          </a:solidFill>
                        </a:rPr>
                        <a:t>Completeness of follow-up</a:t>
                      </a:r>
                      <a:endParaRPr lang="en-US" sz="2400" b="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rPr>
                        <a:t>99.5%</a:t>
                      </a:r>
                      <a:endParaRPr lang="en-US" sz="2400" b="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noFill/>
                  </a:tcPr>
                </a:tc>
              </a:tr>
              <a:tr h="551184">
                <a:tc>
                  <a:txBody>
                    <a:bodyPr/>
                    <a:lstStyle/>
                    <a:p>
                      <a:pPr algn="l"/>
                      <a:r>
                        <a:rPr lang="en-US" sz="2400" b="0" dirty="0" smtClean="0">
                          <a:solidFill>
                            <a:schemeClr val="tx1"/>
                          </a:solidFill>
                        </a:rPr>
                        <a:t>Final</a:t>
                      </a:r>
                      <a:r>
                        <a:rPr lang="en-US" sz="2400" b="0" baseline="0" dirty="0" smtClean="0">
                          <a:solidFill>
                            <a:schemeClr val="tx1"/>
                          </a:solidFill>
                        </a:rPr>
                        <a:t> visit or died/enrolled</a:t>
                      </a:r>
                      <a:endParaRPr lang="en-US" sz="2400" b="0" dirty="0">
                        <a:solidFill>
                          <a:schemeClr val="tx1"/>
                        </a:solidFill>
                      </a:endParaRP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2400" b="0" dirty="0" smtClean="0">
                          <a:solidFill>
                            <a:schemeClr val="tx1"/>
                          </a:solidFill>
                        </a:rPr>
                        <a:t>99.1%</a:t>
                      </a:r>
                      <a:endParaRPr lang="en-US" sz="2400" b="0" dirty="0">
                        <a:solidFill>
                          <a:schemeClr val="tx1"/>
                        </a:solidFill>
                      </a:endParaRP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551184">
                <a:tc>
                  <a:txBody>
                    <a:bodyPr/>
                    <a:lstStyle/>
                    <a:p>
                      <a:pPr algn="l"/>
                      <a:r>
                        <a:rPr lang="en-US" sz="2400" b="0" dirty="0" smtClean="0">
                          <a:solidFill>
                            <a:schemeClr val="tx1"/>
                          </a:solidFill>
                        </a:rPr>
                        <a:t>Off drug (patients/y)</a:t>
                      </a:r>
                      <a:endParaRPr lang="en-US" sz="2400" b="0" dirty="0">
                        <a:solidFill>
                          <a:schemeClr val="tx1"/>
                        </a:solidFill>
                      </a:endParaRPr>
                    </a:p>
                  </a:txBody>
                  <a:tcPr anchor="ctr">
                    <a:lnL>
                      <a:noFill/>
                    </a:lnL>
                    <a:lnR>
                      <a:noFill/>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rPr>
                        <a:t>8.8%</a:t>
                      </a:r>
                      <a:endParaRPr lang="en-US" sz="2400" b="0" dirty="0">
                        <a:solidFill>
                          <a:schemeClr val="tx1"/>
                        </a:solidFill>
                      </a:endParaRPr>
                    </a:p>
                  </a:txBody>
                  <a:tcPr anchor="ctr">
                    <a:lnL>
                      <a:noFill/>
                    </a:lnL>
                    <a:lnR>
                      <a:noFill/>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r>
              <a:tr h="551184">
                <a:tc>
                  <a:txBody>
                    <a:bodyPr/>
                    <a:lstStyle/>
                    <a:p>
                      <a:pPr algn="l"/>
                      <a:r>
                        <a:rPr lang="en-US" sz="2400" b="0" dirty="0" smtClean="0">
                          <a:solidFill>
                            <a:schemeClr val="tx1"/>
                          </a:solidFill>
                        </a:rPr>
                        <a:t>Withdrew consent,</a:t>
                      </a:r>
                      <a:r>
                        <a:rPr lang="en-US" sz="2400" b="0" baseline="0" dirty="0" smtClean="0">
                          <a:solidFill>
                            <a:schemeClr val="tx1"/>
                          </a:solidFill>
                        </a:rPr>
                        <a:t> no data</a:t>
                      </a:r>
                      <a:endParaRPr lang="en-US" sz="2400" b="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2400" b="0" dirty="0" smtClean="0">
                          <a:solidFill>
                            <a:schemeClr val="tx1"/>
                          </a:solidFill>
                        </a:rPr>
                        <a:t>0.9%</a:t>
                      </a:r>
                      <a:endParaRPr lang="en-US" sz="2400" b="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r>
              <a:tr h="551184">
                <a:tc>
                  <a:txBody>
                    <a:bodyPr/>
                    <a:lstStyle/>
                    <a:p>
                      <a:pPr algn="l"/>
                      <a:r>
                        <a:rPr lang="en-US" sz="2400" b="0" dirty="0" smtClean="0">
                          <a:solidFill>
                            <a:schemeClr val="tx1"/>
                          </a:solidFill>
                        </a:rPr>
                        <a:t>Lost to follow-up</a:t>
                      </a:r>
                      <a:endParaRPr lang="en-US" sz="2400" b="0" dirty="0">
                        <a:solidFill>
                          <a:schemeClr val="tx1"/>
                        </a:solidFill>
                      </a:endParaRP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1"/>
                          </a:solidFill>
                        </a:rPr>
                        <a:t>n = 1</a:t>
                      </a:r>
                      <a:endParaRPr lang="en-US" sz="2400" b="0" dirty="0">
                        <a:solidFill>
                          <a:schemeClr val="tx1"/>
                        </a:solidFill>
                      </a:endParaRP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942314">
                <a:tc>
                  <a:txBody>
                    <a:bodyPr/>
                    <a:lstStyle/>
                    <a:p>
                      <a:pPr algn="l"/>
                      <a:r>
                        <a:rPr lang="en-US" sz="2400" b="0" dirty="0" smtClean="0">
                          <a:solidFill>
                            <a:schemeClr val="tx1"/>
                          </a:solidFill>
                        </a:rPr>
                        <a:t>Median TTR</a:t>
                      </a:r>
                    </a:p>
                    <a:p>
                      <a:pPr algn="l"/>
                      <a:r>
                        <a:rPr lang="en-US" sz="2400" b="0" dirty="0" smtClean="0">
                          <a:solidFill>
                            <a:schemeClr val="tx1"/>
                          </a:solidFill>
                        </a:rPr>
                        <a:t>[Interquartile range]</a:t>
                      </a:r>
                      <a:endParaRPr lang="en-US" sz="2400" b="0" dirty="0">
                        <a:solidFill>
                          <a:schemeClr val="tx1"/>
                        </a:solidFill>
                      </a:endParaRPr>
                    </a:p>
                  </a:txBody>
                  <a:tcPr anchor="ctr">
                    <a:lnL>
                      <a:noFill/>
                    </a:lnL>
                    <a:lnR>
                      <a:noFill/>
                    </a:lnR>
                    <a:lnT w="28575"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2400" b="0" dirty="0" smtClean="0">
                          <a:solidFill>
                            <a:schemeClr val="tx1"/>
                          </a:solidFill>
                        </a:rPr>
                        <a:t>68.4%</a:t>
                      </a:r>
                    </a:p>
                    <a:p>
                      <a:pPr algn="ctr"/>
                      <a:r>
                        <a:rPr lang="en-US" sz="2400" b="0" dirty="0" smtClean="0">
                          <a:solidFill>
                            <a:schemeClr val="tx1"/>
                          </a:solidFill>
                        </a:rPr>
                        <a:t>[56.5-77.4]</a:t>
                      </a:r>
                      <a:endParaRPr lang="en-US" sz="2400" b="0" dirty="0">
                        <a:solidFill>
                          <a:schemeClr val="tx1"/>
                        </a:solidFill>
                      </a:endParaRPr>
                    </a:p>
                  </a:txBody>
                  <a:tcPr anchor="ctr">
                    <a:lnL>
                      <a:noFill/>
                    </a:lnL>
                    <a:lnR>
                      <a:noFill/>
                    </a:lnR>
                    <a:lnT w="28575"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5" name="Rectangle 25"/>
          <p:cNvSpPr>
            <a:spLocks noChangeArrowheads="1"/>
          </p:cNvSpPr>
          <p:nvPr/>
        </p:nvSpPr>
        <p:spPr bwMode="auto">
          <a:xfrm>
            <a:off x="0" y="6594640"/>
            <a:ext cx="6851176" cy="338554"/>
          </a:xfrm>
          <a:prstGeom prst="rect">
            <a:avLst/>
          </a:prstGeom>
          <a:noFill/>
          <a:ln w="9525">
            <a:noFill/>
            <a:miter lim="800000"/>
            <a:headEnd/>
            <a:tailEnd/>
          </a:ln>
        </p:spPr>
        <p:txBody>
          <a:bodyPr wrap="square">
            <a:spAutoFit/>
          </a:bodyPr>
          <a:lstStyle/>
          <a:p>
            <a:pPr fontAlgn="auto">
              <a:spcBef>
                <a:spcPts val="0"/>
              </a:spcBef>
              <a:spcAft>
                <a:spcPts val="0"/>
              </a:spcAft>
            </a:pPr>
            <a:r>
              <a:rPr lang="fi-FI" sz="1600" u="none" dirty="0" smtClean="0">
                <a:latin typeface="+mj-lt"/>
                <a:ea typeface="MS PGothic" pitchFamily="34" charset="-128"/>
                <a:cs typeface="Arial" pitchFamily="34" charset="0"/>
              </a:rPr>
              <a:t>Giugliano RP, et al. </a:t>
            </a:r>
            <a:r>
              <a:rPr lang="en-US" sz="1600" i="1" u="none" dirty="0">
                <a:latin typeface="+mj-lt"/>
                <a:ea typeface="MS PGothic" pitchFamily="34" charset="-128"/>
                <a:cs typeface="Arial" pitchFamily="34" charset="0"/>
              </a:rPr>
              <a:t>N Engl J Med</a:t>
            </a:r>
            <a:r>
              <a:rPr lang="en-US" sz="1600" u="none" dirty="0">
                <a:latin typeface="+mj-lt"/>
                <a:ea typeface="MS PGothic" pitchFamily="34" charset="-128"/>
                <a:cs typeface="Arial" pitchFamily="34" charset="0"/>
              </a:rPr>
              <a:t>. </a:t>
            </a:r>
            <a:r>
              <a:rPr lang="en-US" sz="1600" u="none" dirty="0" smtClean="0">
                <a:latin typeface="+mj-lt"/>
                <a:ea typeface="MS PGothic" pitchFamily="34" charset="-128"/>
                <a:cs typeface="Arial" pitchFamily="34" charset="0"/>
              </a:rPr>
              <a:t>2013;</a:t>
            </a:r>
            <a:r>
              <a:rPr lang="en-US" sz="1600" u="none" dirty="0">
                <a:latin typeface="+mj-lt"/>
                <a:cs typeface="Arial"/>
              </a:rPr>
              <a:t> </a:t>
            </a:r>
            <a:r>
              <a:rPr lang="en-US" sz="1600" u="none" dirty="0" smtClean="0">
                <a:latin typeface="+mj-lt"/>
                <a:cs typeface="Arial"/>
              </a:rPr>
              <a:t>369:2093-2104</a:t>
            </a:r>
            <a:r>
              <a:rPr lang="en-US" sz="1600" u="none" dirty="0" smtClean="0">
                <a:latin typeface="+mj-lt"/>
                <a:ea typeface="MS PGothic" pitchFamily="34" charset="-128"/>
                <a:cs typeface="Arial" pitchFamily="34" charset="0"/>
              </a:rPr>
              <a:t>.</a:t>
            </a:r>
            <a:r>
              <a:rPr lang="en-US" sz="1600" u="none" baseline="30000" dirty="0" smtClean="0">
                <a:latin typeface="+mj-lt"/>
                <a:ea typeface="MS PGothic" pitchFamily="34" charset="-128"/>
                <a:cs typeface="Arial" pitchFamily="34" charset="0"/>
              </a:rPr>
              <a:t>[17]</a:t>
            </a:r>
            <a:endParaRPr lang="en-US" sz="1600" u="none" dirty="0">
              <a:latin typeface="+mj-lt"/>
              <a:ea typeface="MS PGothic" pitchFamily="34" charset="-128"/>
              <a:cs typeface="Arial" pitchFamily="34" charset="0"/>
            </a:endParaRPr>
          </a:p>
        </p:txBody>
      </p:sp>
    </p:spTree>
    <p:extLst>
      <p:ext uri="{BB962C8B-B14F-4D97-AF65-F5344CB8AC3E}">
        <p14:creationId xmlns:p14="http://schemas.microsoft.com/office/powerpoint/2010/main" val="15070679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p:cNvGraphicFramePr>
            <a:graphicFrameLocks noGrp="1"/>
          </p:cNvGraphicFramePr>
          <p:nvPr>
            <p:extLst>
              <p:ext uri="{D42A27DB-BD31-4B8C-83A1-F6EECF244321}">
                <p14:modId xmlns:p14="http://schemas.microsoft.com/office/powerpoint/2010/main" val="681544390"/>
              </p:ext>
            </p:extLst>
          </p:nvPr>
        </p:nvGraphicFramePr>
        <p:xfrm>
          <a:off x="355273" y="1732488"/>
          <a:ext cx="8405077" cy="2292498"/>
        </p:xfrm>
        <a:graphic>
          <a:graphicData uri="http://schemas.openxmlformats.org/drawingml/2006/table">
            <a:tbl>
              <a:tblPr/>
              <a:tblGrid>
                <a:gridCol w="2386416"/>
                <a:gridCol w="627797"/>
                <a:gridCol w="573206"/>
                <a:gridCol w="1473958"/>
                <a:gridCol w="1801503"/>
                <a:gridCol w="1542197"/>
              </a:tblGrid>
              <a:tr h="521038">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mn-lt"/>
                          <a:cs typeface="Arial" pitchFamily="34" charset="0"/>
                        </a:rPr>
                        <a:t>Treatment</a:t>
                      </a:r>
                    </a:p>
                  </a:txBody>
                  <a:tcPr marL="45718" marR="45718" marT="45701" marB="45701" anchor="b" horzOverflow="overflow">
                    <a:lnL>
                      <a:noFill/>
                    </a:lnL>
                    <a:lnR>
                      <a:noFill/>
                    </a:lnR>
                    <a:lnT w="28575" cap="flat" cmpd="sng" algn="ctr">
                      <a:solidFill>
                        <a:srgbClr val="FFFFFF"/>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2000" b="1" i="0" u="none" strike="noStrike" cap="none" normalizeH="0" baseline="0" dirty="0" smtClean="0">
                          <a:ln>
                            <a:noFill/>
                          </a:ln>
                          <a:solidFill>
                            <a:schemeClr val="tx1"/>
                          </a:solidFill>
                          <a:effectLst/>
                          <a:latin typeface="+mn-lt"/>
                          <a:cs typeface="Arial" pitchFamily="34" charset="0"/>
                        </a:rPr>
                        <a:t>N</a:t>
                      </a:r>
                    </a:p>
                  </a:txBody>
                  <a:tcPr marL="45718" marR="45718" marT="45701" marB="45701" anchor="b" horzOverflow="overflow">
                    <a:lnL>
                      <a:noFill/>
                    </a:lnL>
                    <a:lnR>
                      <a:noFill/>
                    </a:lnR>
                    <a:lnT w="28575" cap="flat" cmpd="sng" algn="ctr">
                      <a:solidFill>
                        <a:srgbClr val="FFFFFF"/>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2000" b="1" i="0" u="none" strike="noStrike" cap="none" normalizeH="0" baseline="0" dirty="0" smtClean="0">
                          <a:ln>
                            <a:noFill/>
                          </a:ln>
                          <a:solidFill>
                            <a:schemeClr val="tx1"/>
                          </a:solidFill>
                          <a:effectLst/>
                          <a:latin typeface="+mn-lt"/>
                          <a:cs typeface="Arial" pitchFamily="34" charset="0"/>
                        </a:rPr>
                        <a:t>n</a:t>
                      </a:r>
                    </a:p>
                  </a:txBody>
                  <a:tcPr marL="45718" marR="45718" marT="45701" marB="45701" anchor="b" horzOverflow="overflow">
                    <a:lnL>
                      <a:noFill/>
                    </a:lnL>
                    <a:lnR>
                      <a:noFill/>
                    </a:lnR>
                    <a:lnT w="28575" cap="flat" cmpd="sng" algn="ctr">
                      <a:solidFill>
                        <a:srgbClr val="FFFFFF"/>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2000" b="1" i="0" u="none" strike="noStrike" cap="none" normalizeH="0" baseline="0" dirty="0" smtClean="0">
                          <a:ln>
                            <a:noFill/>
                          </a:ln>
                          <a:solidFill>
                            <a:schemeClr val="tx1"/>
                          </a:solidFill>
                          <a:effectLst/>
                          <a:latin typeface="+mn-lt"/>
                          <a:cs typeface="Arial" pitchFamily="34" charset="0"/>
                        </a:rPr>
                        <a:t>Incidence, %/yr</a:t>
                      </a:r>
                    </a:p>
                  </a:txBody>
                  <a:tcPr marL="0" marR="0" marT="45701" marB="45701" anchor="b" horzOverflow="overflow">
                    <a:lnL>
                      <a:noFill/>
                    </a:lnL>
                    <a:lnR>
                      <a:noFill/>
                    </a:lnR>
                    <a:lnT w="28575" cap="flat" cmpd="sng" algn="ctr">
                      <a:solidFill>
                        <a:srgbClr val="FFFFFF"/>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2000" b="1" i="0" u="none" strike="noStrike" cap="none" normalizeH="0" baseline="0" dirty="0" smtClean="0">
                          <a:ln>
                            <a:noFill/>
                          </a:ln>
                          <a:solidFill>
                            <a:schemeClr val="tx1"/>
                          </a:solidFill>
                          <a:effectLst/>
                          <a:latin typeface="+mn-lt"/>
                          <a:cs typeface="Arial" pitchFamily="34" charset="0"/>
                        </a:rPr>
                        <a:t>HR (97.5% CI)</a:t>
                      </a:r>
                    </a:p>
                  </a:txBody>
                  <a:tcPr marL="45718" marR="45718" marT="45701" marB="45701" anchor="b" horzOverflow="overflow">
                    <a:lnL>
                      <a:noFill/>
                    </a:lnL>
                    <a:lnR>
                      <a:noFill/>
                    </a:lnR>
                    <a:lnT w="28575" cap="flat" cmpd="sng" algn="ctr">
                      <a:solidFill>
                        <a:srgbClr val="FFFFFF"/>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2000" b="1" i="1" u="none" strike="noStrike" cap="none" normalizeH="0" baseline="0" dirty="0" smtClean="0">
                          <a:ln>
                            <a:noFill/>
                          </a:ln>
                          <a:solidFill>
                            <a:schemeClr val="tx1"/>
                          </a:solidFill>
                          <a:effectLst/>
                          <a:latin typeface="+mn-lt"/>
                          <a:cs typeface="Arial" pitchFamily="34" charset="0"/>
                        </a:rPr>
                        <a:t>P</a:t>
                      </a:r>
                      <a:r>
                        <a:rPr kumimoji="0" lang="en-US" sz="2000" b="1" i="0" u="none" strike="noStrike" cap="none" normalizeH="0" baseline="0" dirty="0" smtClean="0">
                          <a:ln>
                            <a:noFill/>
                          </a:ln>
                          <a:solidFill>
                            <a:schemeClr val="tx1"/>
                          </a:solidFill>
                          <a:effectLst/>
                          <a:latin typeface="+mn-lt"/>
                          <a:cs typeface="Arial" pitchFamily="34" charset="0"/>
                        </a:rPr>
                        <a:t> for non-inferiority</a:t>
                      </a:r>
                    </a:p>
                  </a:txBody>
                  <a:tcPr marL="45718" marR="45718" marT="45701" marB="45701" anchor="b" horzOverflow="overflow">
                    <a:lnL>
                      <a:noFill/>
                    </a:lnL>
                    <a:lnR>
                      <a:noFill/>
                    </a:lnR>
                    <a:lnT w="28575" cap="flat" cmpd="sng" algn="ctr">
                      <a:solidFill>
                        <a:srgbClr val="FFFFFF"/>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475727">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Warfarin </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(median TTR 68.4%)</a:t>
                      </a:r>
                    </a:p>
                  </a:txBody>
                  <a:tcPr marL="45718" marR="45718" marT="45701" marB="45701"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7012</a:t>
                      </a:r>
                    </a:p>
                  </a:txBody>
                  <a:tcPr marL="45718" marR="45718" marT="45701" marB="45701"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232</a:t>
                      </a:r>
                    </a:p>
                  </a:txBody>
                  <a:tcPr marL="45718" marR="45718" marT="45701" marB="45701"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1.50</a:t>
                      </a:r>
                    </a:p>
                  </a:txBody>
                  <a:tcPr marL="45718" marR="45718" marT="45701" marB="45701"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45718" marR="45718" marT="45701" marB="45701"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45718" marR="45718" marT="45701" marB="45701"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r>
              <a:tr h="475727">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Edoxaban 60* mg QD</a:t>
                      </a:r>
                    </a:p>
                  </a:txBody>
                  <a:tcPr marL="45718" marR="45718" marT="45701" marB="45701"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7012</a:t>
                      </a:r>
                    </a:p>
                  </a:txBody>
                  <a:tcPr marL="45718" marR="45718" marT="45701" marB="45701"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182</a:t>
                      </a:r>
                    </a:p>
                  </a:txBody>
                  <a:tcPr marL="45718" marR="45718" marT="45701" marB="45701"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1.18</a:t>
                      </a:r>
                    </a:p>
                  </a:txBody>
                  <a:tcPr marL="45718" marR="45718" marT="45701" marB="45701"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0.79 (0.63–0.99)</a:t>
                      </a:r>
                    </a:p>
                  </a:txBody>
                  <a:tcPr marL="45718" marR="45718" marT="45701" marB="45701"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&lt; .0001</a:t>
                      </a:r>
                    </a:p>
                  </a:txBody>
                  <a:tcPr marL="45718" marR="45718" marT="45701" marB="45701"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r>
              <a:tr h="475727">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Edoxaban 30* mg QD</a:t>
                      </a:r>
                    </a:p>
                  </a:txBody>
                  <a:tcPr marL="45718" marR="45718" marT="45701" marB="45701" anchor="ctr" horzOverflow="overflow">
                    <a:lnL>
                      <a:noFill/>
                    </a:lnL>
                    <a:lnR>
                      <a:noFill/>
                    </a:lnR>
                    <a:lnT>
                      <a:noFill/>
                    </a:lnT>
                    <a:lnB w="28575"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7002</a:t>
                      </a:r>
                    </a:p>
                  </a:txBody>
                  <a:tcPr marL="45718" marR="45718" marT="45701" marB="45701" anchor="ctr" horzOverflow="overflow">
                    <a:lnL>
                      <a:noFill/>
                    </a:lnL>
                    <a:lnR>
                      <a:noFill/>
                    </a:lnR>
                    <a:lnT>
                      <a:noFill/>
                    </a:lnT>
                    <a:lnB w="28575"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253</a:t>
                      </a:r>
                    </a:p>
                  </a:txBody>
                  <a:tcPr marL="45718" marR="45718" marT="45701" marB="45701" anchor="ctr" horzOverflow="overflow">
                    <a:lnL>
                      <a:noFill/>
                    </a:lnL>
                    <a:lnR>
                      <a:noFill/>
                    </a:lnR>
                    <a:lnT>
                      <a:noFill/>
                    </a:lnT>
                    <a:lnB w="28575"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1.61</a:t>
                      </a:r>
                    </a:p>
                  </a:txBody>
                  <a:tcPr marL="45718" marR="45718" marT="45701" marB="45701" anchor="ctr" horzOverflow="overflow">
                    <a:lnL>
                      <a:noFill/>
                    </a:lnL>
                    <a:lnR>
                      <a:noFill/>
                    </a:lnR>
                    <a:lnT>
                      <a:noFill/>
                    </a:lnT>
                    <a:lnB w="28575"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1.07 (0.87–1.31)</a:t>
                      </a:r>
                    </a:p>
                  </a:txBody>
                  <a:tcPr marL="45718" marR="45718" marT="45701" marB="45701" anchor="ctr" horzOverflow="overflow">
                    <a:lnL>
                      <a:noFill/>
                    </a:lnL>
                    <a:lnR>
                      <a:noFill/>
                    </a:lnR>
                    <a:lnT>
                      <a:noFill/>
                    </a:lnT>
                    <a:lnB w="28575"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.005</a:t>
                      </a:r>
                    </a:p>
                  </a:txBody>
                  <a:tcPr marL="45718" marR="45718" marT="45701" marB="45701" anchor="ctr" horzOverflow="overflow">
                    <a:lnL>
                      <a:noFill/>
                    </a:lnL>
                    <a:lnR>
                      <a:noFill/>
                    </a:lnR>
                    <a:lnT>
                      <a:noFill/>
                    </a:lnT>
                    <a:lnB w="28575"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35842" name="Title 1"/>
          <p:cNvSpPr>
            <a:spLocks noGrp="1"/>
          </p:cNvSpPr>
          <p:nvPr>
            <p:ph type="title"/>
          </p:nvPr>
        </p:nvSpPr>
        <p:spPr>
          <a:xfrm>
            <a:off x="324485" y="294878"/>
            <a:ext cx="8164421" cy="960438"/>
          </a:xfrm>
        </p:spPr>
        <p:txBody>
          <a:bodyPr/>
          <a:lstStyle/>
          <a:p>
            <a:pPr>
              <a:lnSpc>
                <a:spcPct val="100000"/>
              </a:lnSpc>
            </a:pPr>
            <a:r>
              <a:rPr lang="en-GB" altLang="en-US" sz="3200" dirty="0" smtClean="0"/>
              <a:t>Primary Efficacy End Point (Stroke/SEE) mITT Population While on Treatment</a:t>
            </a:r>
          </a:p>
        </p:txBody>
      </p:sp>
      <p:cxnSp>
        <p:nvCxnSpPr>
          <p:cNvPr id="166" name="Straight Connector 3"/>
          <p:cNvCxnSpPr>
            <a:cxnSpLocks noChangeShapeType="1"/>
          </p:cNvCxnSpPr>
          <p:nvPr/>
        </p:nvCxnSpPr>
        <p:spPr bwMode="auto">
          <a:xfrm>
            <a:off x="2678907" y="5810737"/>
            <a:ext cx="3657600" cy="0"/>
          </a:xfrm>
          <a:prstGeom prst="line">
            <a:avLst/>
          </a:prstGeom>
          <a:noFill/>
          <a:ln w="28575" algn="ctr">
            <a:solidFill>
              <a:schemeClr val="tx1"/>
            </a:solidFill>
            <a:round/>
            <a:headEnd/>
            <a:tailEnd/>
          </a:ln>
        </p:spPr>
      </p:cxnSp>
      <p:cxnSp>
        <p:nvCxnSpPr>
          <p:cNvPr id="167" name="Straight Connector 10"/>
          <p:cNvCxnSpPr>
            <a:cxnSpLocks noChangeShapeType="1"/>
          </p:cNvCxnSpPr>
          <p:nvPr/>
        </p:nvCxnSpPr>
        <p:spPr bwMode="auto">
          <a:xfrm>
            <a:off x="2667001" y="5809241"/>
            <a:ext cx="0" cy="103278"/>
          </a:xfrm>
          <a:prstGeom prst="line">
            <a:avLst/>
          </a:prstGeom>
          <a:noFill/>
          <a:ln w="28575" algn="ctr">
            <a:solidFill>
              <a:schemeClr val="tx1"/>
            </a:solidFill>
            <a:round/>
            <a:headEnd/>
            <a:tailEnd/>
          </a:ln>
        </p:spPr>
      </p:cxnSp>
      <p:sp>
        <p:nvSpPr>
          <p:cNvPr id="168" name="TextBox 9"/>
          <p:cNvSpPr txBox="1">
            <a:spLocks noChangeArrowheads="1"/>
          </p:cNvSpPr>
          <p:nvPr/>
        </p:nvSpPr>
        <p:spPr bwMode="auto">
          <a:xfrm>
            <a:off x="2347053" y="5881086"/>
            <a:ext cx="583814" cy="338554"/>
          </a:xfrm>
          <a:prstGeom prst="rect">
            <a:avLst/>
          </a:prstGeom>
          <a:noFill/>
          <a:ln w="9525">
            <a:noFill/>
            <a:miter lim="800000"/>
            <a:headEnd/>
            <a:tailEnd/>
          </a:ln>
        </p:spPr>
        <p:txBody>
          <a:bodyPr wrap="none">
            <a:spAutoFit/>
          </a:bodyPr>
          <a:lstStyle/>
          <a:p>
            <a:pPr algn="l">
              <a:defRPr/>
            </a:pPr>
            <a:r>
              <a:rPr lang="en-GB" altLang="en-US" sz="1600" u="none" kern="0" dirty="0" smtClean="0">
                <a:latin typeface="+mj-lt"/>
                <a:cs typeface="Arial" pitchFamily="34" charset="0"/>
              </a:rPr>
              <a:t>0.50</a:t>
            </a:r>
          </a:p>
        </p:txBody>
      </p:sp>
      <p:sp>
        <p:nvSpPr>
          <p:cNvPr id="169" name="TextBox 13"/>
          <p:cNvSpPr txBox="1">
            <a:spLocks noChangeArrowheads="1"/>
          </p:cNvSpPr>
          <p:nvPr/>
        </p:nvSpPr>
        <p:spPr bwMode="auto">
          <a:xfrm>
            <a:off x="4221164" y="5881086"/>
            <a:ext cx="583814" cy="338554"/>
          </a:xfrm>
          <a:prstGeom prst="rect">
            <a:avLst/>
          </a:prstGeom>
          <a:noFill/>
          <a:ln w="9525">
            <a:noFill/>
            <a:miter lim="800000"/>
            <a:headEnd/>
            <a:tailEnd/>
          </a:ln>
        </p:spPr>
        <p:txBody>
          <a:bodyPr wrap="none">
            <a:spAutoFit/>
          </a:bodyPr>
          <a:lstStyle/>
          <a:p>
            <a:pPr algn="l">
              <a:defRPr/>
            </a:pPr>
            <a:r>
              <a:rPr lang="en-GB" altLang="en-US" sz="1600" u="none" kern="0" dirty="0" smtClean="0">
                <a:latin typeface="+mj-lt"/>
                <a:cs typeface="Arial" pitchFamily="34" charset="0"/>
              </a:rPr>
              <a:t>1.00</a:t>
            </a:r>
          </a:p>
        </p:txBody>
      </p:sp>
      <p:sp>
        <p:nvSpPr>
          <p:cNvPr id="170" name="TextBox 38"/>
          <p:cNvSpPr txBox="1">
            <a:spLocks noChangeArrowheads="1"/>
          </p:cNvSpPr>
          <p:nvPr/>
        </p:nvSpPr>
        <p:spPr bwMode="auto">
          <a:xfrm>
            <a:off x="6105643" y="5881086"/>
            <a:ext cx="470000" cy="338554"/>
          </a:xfrm>
          <a:prstGeom prst="rect">
            <a:avLst/>
          </a:prstGeom>
          <a:noFill/>
          <a:ln w="9525">
            <a:noFill/>
            <a:miter lim="800000"/>
            <a:headEnd/>
            <a:tailEnd/>
          </a:ln>
        </p:spPr>
        <p:txBody>
          <a:bodyPr wrap="none">
            <a:spAutoFit/>
          </a:bodyPr>
          <a:lstStyle/>
          <a:p>
            <a:pPr algn="l">
              <a:defRPr/>
            </a:pPr>
            <a:r>
              <a:rPr lang="en-GB" altLang="en-US" sz="1600" u="none" kern="0" dirty="0" smtClean="0">
                <a:latin typeface="+mj-lt"/>
                <a:cs typeface="Arial" pitchFamily="34" charset="0"/>
              </a:rPr>
              <a:t>2.0</a:t>
            </a:r>
          </a:p>
        </p:txBody>
      </p:sp>
      <p:grpSp>
        <p:nvGrpSpPr>
          <p:cNvPr id="4" name="Group 3"/>
          <p:cNvGrpSpPr/>
          <p:nvPr/>
        </p:nvGrpSpPr>
        <p:grpSpPr>
          <a:xfrm>
            <a:off x="3355848" y="4671590"/>
            <a:ext cx="1188720" cy="282893"/>
            <a:chOff x="3355848" y="4758674"/>
            <a:chExt cx="1188720" cy="282893"/>
          </a:xfrm>
        </p:grpSpPr>
        <p:cxnSp>
          <p:nvCxnSpPr>
            <p:cNvPr id="171" name="Straight Connector 41"/>
            <p:cNvCxnSpPr>
              <a:cxnSpLocks noChangeShapeType="1"/>
            </p:cNvCxnSpPr>
            <p:nvPr/>
          </p:nvCxnSpPr>
          <p:spPr bwMode="auto">
            <a:xfrm>
              <a:off x="3355848" y="4897876"/>
              <a:ext cx="1188720" cy="0"/>
            </a:xfrm>
            <a:prstGeom prst="line">
              <a:avLst/>
            </a:prstGeom>
            <a:noFill/>
            <a:ln w="28575" algn="ctr">
              <a:solidFill>
                <a:schemeClr val="tx1"/>
              </a:solidFill>
              <a:round/>
              <a:headEnd/>
              <a:tailEnd/>
            </a:ln>
          </p:spPr>
        </p:cxnSp>
        <p:sp>
          <p:nvSpPr>
            <p:cNvPr id="172" name="Oval 40"/>
            <p:cNvSpPr>
              <a:spLocks noChangeArrowheads="1"/>
            </p:cNvSpPr>
            <p:nvPr/>
          </p:nvSpPr>
          <p:spPr bwMode="auto">
            <a:xfrm>
              <a:off x="3858768" y="4824533"/>
              <a:ext cx="182880" cy="182880"/>
            </a:xfrm>
            <a:prstGeom prst="ellipse">
              <a:avLst/>
            </a:prstGeom>
            <a:solidFill>
              <a:schemeClr val="accent5"/>
            </a:solidFill>
            <a:ln w="38100" algn="ctr">
              <a:solidFill>
                <a:schemeClr val="tx1"/>
              </a:solidFill>
              <a:round/>
              <a:headEnd/>
              <a:tailEnd/>
            </a:ln>
          </p:spPr>
          <p:txBody>
            <a:bodyPr/>
            <a:lstStyle/>
            <a:p>
              <a:pPr algn="l">
                <a:defRPr/>
              </a:pPr>
              <a:endParaRPr lang="en-GB" altLang="en-US" sz="1800" u="none" kern="0" dirty="0" smtClean="0">
                <a:latin typeface="+mj-lt"/>
                <a:cs typeface="Arial" pitchFamily="34" charset="0"/>
              </a:endParaRPr>
            </a:p>
          </p:txBody>
        </p:sp>
        <p:cxnSp>
          <p:nvCxnSpPr>
            <p:cNvPr id="173" name="Straight Connector 44"/>
            <p:cNvCxnSpPr>
              <a:cxnSpLocks noChangeShapeType="1"/>
            </p:cNvCxnSpPr>
            <p:nvPr/>
          </p:nvCxnSpPr>
          <p:spPr bwMode="auto">
            <a:xfrm>
              <a:off x="3355848" y="4758674"/>
              <a:ext cx="0" cy="278402"/>
            </a:xfrm>
            <a:prstGeom prst="line">
              <a:avLst/>
            </a:prstGeom>
            <a:noFill/>
            <a:ln w="28575" algn="ctr">
              <a:solidFill>
                <a:schemeClr val="tx1"/>
              </a:solidFill>
              <a:round/>
              <a:headEnd/>
              <a:tailEnd/>
            </a:ln>
          </p:spPr>
        </p:cxnSp>
        <p:cxnSp>
          <p:nvCxnSpPr>
            <p:cNvPr id="174" name="Straight Connector 45"/>
            <p:cNvCxnSpPr>
              <a:cxnSpLocks noChangeShapeType="1"/>
            </p:cNvCxnSpPr>
            <p:nvPr/>
          </p:nvCxnSpPr>
          <p:spPr bwMode="auto">
            <a:xfrm>
              <a:off x="4544568" y="4763165"/>
              <a:ext cx="0" cy="278402"/>
            </a:xfrm>
            <a:prstGeom prst="line">
              <a:avLst/>
            </a:prstGeom>
            <a:noFill/>
            <a:ln w="28575" algn="ctr">
              <a:solidFill>
                <a:schemeClr val="tx1"/>
              </a:solidFill>
              <a:round/>
              <a:headEnd/>
              <a:tailEnd/>
            </a:ln>
          </p:spPr>
        </p:cxnSp>
      </p:grpSp>
      <p:sp>
        <p:nvSpPr>
          <p:cNvPr id="178" name="TextBox 54"/>
          <p:cNvSpPr>
            <a:spLocks noChangeArrowheads="1"/>
          </p:cNvSpPr>
          <p:nvPr/>
        </p:nvSpPr>
        <p:spPr bwMode="auto">
          <a:xfrm>
            <a:off x="381000" y="4483575"/>
            <a:ext cx="2057401" cy="578882"/>
          </a:xfrm>
          <a:prstGeom prst="roundRect">
            <a:avLst>
              <a:gd name="adj" fmla="val 16667"/>
            </a:avLst>
          </a:prstGeom>
          <a:noFill/>
          <a:ln w="57150">
            <a:noFill/>
            <a:round/>
            <a:headEnd/>
            <a:tailEnd/>
          </a:ln>
        </p:spPr>
        <p:txBody>
          <a:bodyPr wrap="square">
            <a:spAutoFit/>
          </a:bodyPr>
          <a:lstStyle/>
          <a:p>
            <a:pPr>
              <a:defRPr/>
            </a:pPr>
            <a:r>
              <a:rPr lang="en-GB" altLang="en-US" sz="1400" b="1" u="none" kern="0" dirty="0" smtClean="0">
                <a:latin typeface="+mj-lt"/>
                <a:cs typeface="Arial" pitchFamily="34" charset="0"/>
              </a:rPr>
              <a:t>Edoxaban 60* mg QD</a:t>
            </a:r>
          </a:p>
          <a:p>
            <a:pPr>
              <a:defRPr/>
            </a:pPr>
            <a:r>
              <a:rPr lang="en-GB" altLang="en-US" sz="1400" b="1" u="none" kern="0" dirty="0" smtClean="0">
                <a:latin typeface="+mj-lt"/>
                <a:cs typeface="Arial" pitchFamily="34" charset="0"/>
              </a:rPr>
              <a:t>vs warfarin</a:t>
            </a:r>
          </a:p>
        </p:txBody>
      </p:sp>
      <p:sp>
        <p:nvSpPr>
          <p:cNvPr id="179" name="TextBox 55"/>
          <p:cNvSpPr>
            <a:spLocks noChangeArrowheads="1"/>
          </p:cNvSpPr>
          <p:nvPr/>
        </p:nvSpPr>
        <p:spPr bwMode="auto">
          <a:xfrm>
            <a:off x="381000" y="5087486"/>
            <a:ext cx="2057401" cy="578882"/>
          </a:xfrm>
          <a:prstGeom prst="roundRect">
            <a:avLst>
              <a:gd name="adj" fmla="val 16667"/>
            </a:avLst>
          </a:prstGeom>
          <a:noFill/>
          <a:ln w="57150">
            <a:noFill/>
            <a:round/>
            <a:headEnd/>
            <a:tailEnd/>
          </a:ln>
        </p:spPr>
        <p:txBody>
          <a:bodyPr wrap="square">
            <a:spAutoFit/>
          </a:bodyPr>
          <a:lstStyle/>
          <a:p>
            <a:pPr>
              <a:defRPr/>
            </a:pPr>
            <a:r>
              <a:rPr lang="en-GB" altLang="en-US" sz="1400" b="1" u="none" kern="0" dirty="0" smtClean="0">
                <a:latin typeface="+mj-lt"/>
                <a:cs typeface="Arial" pitchFamily="34" charset="0"/>
              </a:rPr>
              <a:t>Edoxaban 30* mg QD</a:t>
            </a:r>
          </a:p>
          <a:p>
            <a:pPr>
              <a:defRPr/>
            </a:pPr>
            <a:r>
              <a:rPr lang="en-GB" altLang="en-US" sz="1400" b="1" u="none" kern="0" dirty="0" smtClean="0">
                <a:latin typeface="+mj-lt"/>
                <a:cs typeface="Arial" pitchFamily="34" charset="0"/>
              </a:rPr>
              <a:t>vs warfarin</a:t>
            </a:r>
          </a:p>
        </p:txBody>
      </p:sp>
      <p:cxnSp>
        <p:nvCxnSpPr>
          <p:cNvPr id="183" name="Straight Connector 45065"/>
          <p:cNvCxnSpPr>
            <a:cxnSpLocks noChangeShapeType="1"/>
          </p:cNvCxnSpPr>
          <p:nvPr/>
        </p:nvCxnSpPr>
        <p:spPr bwMode="auto">
          <a:xfrm flipH="1">
            <a:off x="5346193" y="4444896"/>
            <a:ext cx="14553" cy="1436914"/>
          </a:xfrm>
          <a:prstGeom prst="line">
            <a:avLst/>
          </a:prstGeom>
          <a:noFill/>
          <a:ln w="28575" algn="ctr">
            <a:solidFill>
              <a:schemeClr val="tx1"/>
            </a:solidFill>
            <a:prstDash val="sysDash"/>
            <a:round/>
            <a:headEnd/>
            <a:tailEnd/>
          </a:ln>
        </p:spPr>
      </p:cxnSp>
      <p:cxnSp>
        <p:nvCxnSpPr>
          <p:cNvPr id="184" name="Straight Connector 79"/>
          <p:cNvCxnSpPr>
            <a:cxnSpLocks noChangeShapeType="1"/>
          </p:cNvCxnSpPr>
          <p:nvPr/>
        </p:nvCxnSpPr>
        <p:spPr bwMode="auto">
          <a:xfrm>
            <a:off x="6324601" y="5809241"/>
            <a:ext cx="0" cy="103278"/>
          </a:xfrm>
          <a:prstGeom prst="line">
            <a:avLst/>
          </a:prstGeom>
          <a:noFill/>
          <a:ln w="28575" algn="ctr">
            <a:solidFill>
              <a:schemeClr val="tx1"/>
            </a:solidFill>
            <a:round/>
            <a:headEnd/>
            <a:tailEnd/>
          </a:ln>
        </p:spPr>
      </p:cxnSp>
      <p:sp>
        <p:nvSpPr>
          <p:cNvPr id="185" name="TextBox 37"/>
          <p:cNvSpPr txBox="1">
            <a:spLocks noChangeArrowheads="1"/>
          </p:cNvSpPr>
          <p:nvPr/>
        </p:nvSpPr>
        <p:spPr bwMode="auto">
          <a:xfrm>
            <a:off x="3342607" y="4031309"/>
            <a:ext cx="2685351" cy="369332"/>
          </a:xfrm>
          <a:prstGeom prst="rect">
            <a:avLst/>
          </a:prstGeom>
          <a:noFill/>
          <a:ln w="9525">
            <a:noFill/>
            <a:miter lim="800000"/>
            <a:headEnd/>
            <a:tailEnd/>
          </a:ln>
        </p:spPr>
        <p:txBody>
          <a:bodyPr wrap="none">
            <a:spAutoFit/>
          </a:bodyPr>
          <a:lstStyle/>
          <a:p>
            <a:pPr algn="l">
              <a:defRPr/>
            </a:pPr>
            <a:r>
              <a:rPr lang="en-GB" altLang="en-US" sz="1800" b="1" u="none" kern="0" dirty="0" smtClean="0">
                <a:latin typeface="+mj-lt"/>
                <a:cs typeface="Arial" pitchFamily="34" charset="0"/>
              </a:rPr>
              <a:t>Hazard ratio (97.5% CI)</a:t>
            </a:r>
          </a:p>
        </p:txBody>
      </p:sp>
      <p:sp>
        <p:nvSpPr>
          <p:cNvPr id="186" name="TextBox 6"/>
          <p:cNvSpPr txBox="1">
            <a:spLocks noChangeArrowheads="1"/>
          </p:cNvSpPr>
          <p:nvPr/>
        </p:nvSpPr>
        <p:spPr bwMode="auto">
          <a:xfrm>
            <a:off x="4462276" y="4978296"/>
            <a:ext cx="683200" cy="400110"/>
          </a:xfrm>
          <a:prstGeom prst="rect">
            <a:avLst/>
          </a:prstGeom>
          <a:noFill/>
          <a:ln w="9525">
            <a:noFill/>
            <a:miter lim="800000"/>
            <a:headEnd/>
            <a:tailEnd/>
          </a:ln>
        </p:spPr>
        <p:txBody>
          <a:bodyPr wrap="none">
            <a:spAutoFit/>
          </a:bodyPr>
          <a:lstStyle/>
          <a:p>
            <a:pPr algn="l">
              <a:defRPr/>
            </a:pPr>
            <a:r>
              <a:rPr lang="en-GB" altLang="en-US" sz="2000" u="none" kern="0" dirty="0" smtClean="0">
                <a:latin typeface="+mj-lt"/>
                <a:cs typeface="Arial" pitchFamily="34" charset="0"/>
              </a:rPr>
              <a:t>1.07</a:t>
            </a:r>
          </a:p>
        </p:txBody>
      </p:sp>
      <p:sp>
        <p:nvSpPr>
          <p:cNvPr id="187" name="TextBox 39"/>
          <p:cNvSpPr txBox="1">
            <a:spLocks noChangeArrowheads="1"/>
          </p:cNvSpPr>
          <p:nvPr/>
        </p:nvSpPr>
        <p:spPr bwMode="auto">
          <a:xfrm>
            <a:off x="3657601" y="4425786"/>
            <a:ext cx="683200" cy="400110"/>
          </a:xfrm>
          <a:prstGeom prst="rect">
            <a:avLst/>
          </a:prstGeom>
          <a:noFill/>
          <a:ln w="9525">
            <a:noFill/>
            <a:miter lim="800000"/>
            <a:headEnd/>
            <a:tailEnd/>
          </a:ln>
        </p:spPr>
        <p:txBody>
          <a:bodyPr wrap="none">
            <a:spAutoFit/>
          </a:bodyPr>
          <a:lstStyle/>
          <a:p>
            <a:pPr algn="l">
              <a:defRPr/>
            </a:pPr>
            <a:r>
              <a:rPr lang="en-GB" altLang="en-US" sz="2000" u="none" kern="0" dirty="0" smtClean="0">
                <a:latin typeface="+mj-lt"/>
                <a:cs typeface="Arial" pitchFamily="34" charset="0"/>
              </a:rPr>
              <a:t>0.79</a:t>
            </a:r>
          </a:p>
        </p:txBody>
      </p:sp>
      <p:sp>
        <p:nvSpPr>
          <p:cNvPr id="188" name="TextBox 38"/>
          <p:cNvSpPr txBox="1">
            <a:spLocks noChangeArrowheads="1"/>
          </p:cNvSpPr>
          <p:nvPr/>
        </p:nvSpPr>
        <p:spPr bwMode="auto">
          <a:xfrm>
            <a:off x="4982108" y="5740296"/>
            <a:ext cx="784189" cy="461665"/>
          </a:xfrm>
          <a:prstGeom prst="rect">
            <a:avLst/>
          </a:prstGeom>
          <a:noFill/>
          <a:ln w="9525">
            <a:noFill/>
            <a:miter lim="800000"/>
            <a:headEnd/>
            <a:tailEnd/>
          </a:ln>
        </p:spPr>
        <p:txBody>
          <a:bodyPr wrap="none">
            <a:spAutoFit/>
          </a:bodyPr>
          <a:lstStyle/>
          <a:p>
            <a:pPr algn="l">
              <a:defRPr/>
            </a:pPr>
            <a:r>
              <a:rPr lang="en-GB" altLang="en-US" sz="2400" u="none" kern="0" dirty="0" smtClean="0">
                <a:latin typeface="+mj-lt"/>
                <a:cs typeface="Arial" pitchFamily="34" charset="0"/>
              </a:rPr>
              <a:t>1.38</a:t>
            </a:r>
          </a:p>
        </p:txBody>
      </p:sp>
      <p:cxnSp>
        <p:nvCxnSpPr>
          <p:cNvPr id="191" name="Straight Connector 36"/>
          <p:cNvCxnSpPr>
            <a:cxnSpLocks noChangeShapeType="1"/>
          </p:cNvCxnSpPr>
          <p:nvPr/>
        </p:nvCxnSpPr>
        <p:spPr bwMode="auto">
          <a:xfrm>
            <a:off x="4572000" y="4466231"/>
            <a:ext cx="0" cy="1465652"/>
          </a:xfrm>
          <a:prstGeom prst="line">
            <a:avLst/>
          </a:prstGeom>
          <a:noFill/>
          <a:ln w="28575" algn="ctr">
            <a:solidFill>
              <a:schemeClr val="tx1"/>
            </a:solidFill>
            <a:round/>
            <a:headEnd/>
            <a:tailEnd/>
          </a:ln>
        </p:spPr>
      </p:cxnSp>
      <p:sp>
        <p:nvSpPr>
          <p:cNvPr id="192" name="Left Arrow 191"/>
          <p:cNvSpPr/>
          <p:nvPr/>
        </p:nvSpPr>
        <p:spPr bwMode="auto">
          <a:xfrm>
            <a:off x="2347053" y="6094260"/>
            <a:ext cx="2986948" cy="541637"/>
          </a:xfrm>
          <a:prstGeom prst="leftArrow">
            <a:avLst>
              <a:gd name="adj1" fmla="val 50000"/>
              <a:gd name="adj2" fmla="val 50000"/>
            </a:avLst>
          </a:prstGeom>
          <a:solidFill>
            <a:schemeClr val="tx1"/>
          </a:solidFill>
          <a:ln w="55000" cap="flat" cmpd="thickThin" algn="ctr">
            <a:noFill/>
            <a:prstDash val="solid"/>
          </a:ln>
          <a:effectLst/>
        </p:spPr>
        <p:txBody>
          <a:bodyPr anchor="ctr"/>
          <a:lstStyle/>
          <a:p>
            <a:pPr fontAlgn="auto">
              <a:spcBef>
                <a:spcPts val="0"/>
              </a:spcBef>
              <a:spcAft>
                <a:spcPts val="0"/>
              </a:spcAft>
              <a:defRPr/>
            </a:pPr>
            <a:r>
              <a:rPr lang="en-US" sz="1800" b="1" i="1" u="none" kern="0" dirty="0">
                <a:solidFill>
                  <a:schemeClr val="bg1"/>
                </a:solidFill>
                <a:latin typeface="+mj-lt"/>
                <a:cs typeface="Arial"/>
              </a:rPr>
              <a:t>edoxaban</a:t>
            </a:r>
            <a:r>
              <a:rPr lang="en-US" sz="1800" b="1" u="none" kern="0" dirty="0">
                <a:solidFill>
                  <a:schemeClr val="bg1"/>
                </a:solidFill>
                <a:latin typeface="+mj-lt"/>
                <a:cs typeface="Arial"/>
              </a:rPr>
              <a:t> </a:t>
            </a:r>
            <a:r>
              <a:rPr lang="en-US" sz="1800" b="1" u="none" kern="0" dirty="0" smtClean="0">
                <a:solidFill>
                  <a:schemeClr val="bg1"/>
                </a:solidFill>
                <a:latin typeface="+mj-lt"/>
                <a:cs typeface="Arial"/>
              </a:rPr>
              <a:t>noninferior</a:t>
            </a:r>
            <a:endParaRPr lang="en-US" sz="1800" b="1" u="none" kern="0" dirty="0">
              <a:solidFill>
                <a:schemeClr val="bg1"/>
              </a:solidFill>
              <a:latin typeface="+mj-lt"/>
              <a:cs typeface="Arial"/>
            </a:endParaRPr>
          </a:p>
        </p:txBody>
      </p:sp>
      <p:grpSp>
        <p:nvGrpSpPr>
          <p:cNvPr id="2" name="Group 1"/>
          <p:cNvGrpSpPr/>
          <p:nvPr/>
        </p:nvGrpSpPr>
        <p:grpSpPr>
          <a:xfrm>
            <a:off x="4206240" y="5274795"/>
            <a:ext cx="1078992" cy="278402"/>
            <a:chOff x="4206240" y="5361879"/>
            <a:chExt cx="1078992" cy="278402"/>
          </a:xfrm>
          <a:solidFill>
            <a:schemeClr val="accent1"/>
          </a:solidFill>
        </p:grpSpPr>
        <p:cxnSp>
          <p:nvCxnSpPr>
            <p:cNvPr id="175" name="Straight Connector 49"/>
            <p:cNvCxnSpPr>
              <a:cxnSpLocks noChangeShapeType="1"/>
            </p:cNvCxnSpPr>
            <p:nvPr/>
          </p:nvCxnSpPr>
          <p:spPr bwMode="auto">
            <a:xfrm flipH="1">
              <a:off x="4206240" y="5490604"/>
              <a:ext cx="1078992" cy="0"/>
            </a:xfrm>
            <a:prstGeom prst="line">
              <a:avLst/>
            </a:prstGeom>
            <a:grpFill/>
            <a:ln w="28575" algn="ctr">
              <a:solidFill>
                <a:schemeClr val="tx1"/>
              </a:solidFill>
              <a:round/>
              <a:headEnd/>
              <a:tailEnd/>
            </a:ln>
          </p:spPr>
        </p:cxnSp>
        <p:cxnSp>
          <p:nvCxnSpPr>
            <p:cNvPr id="176" name="Straight Connector 50"/>
            <p:cNvCxnSpPr>
              <a:cxnSpLocks noChangeShapeType="1"/>
            </p:cNvCxnSpPr>
            <p:nvPr/>
          </p:nvCxnSpPr>
          <p:spPr bwMode="auto">
            <a:xfrm>
              <a:off x="4206240" y="5361879"/>
              <a:ext cx="0" cy="278402"/>
            </a:xfrm>
            <a:prstGeom prst="line">
              <a:avLst/>
            </a:prstGeom>
            <a:grpFill/>
            <a:ln w="28575" algn="ctr">
              <a:solidFill>
                <a:schemeClr val="tx1"/>
              </a:solidFill>
              <a:round/>
              <a:headEnd/>
              <a:tailEnd/>
            </a:ln>
          </p:spPr>
        </p:cxnSp>
        <p:cxnSp>
          <p:nvCxnSpPr>
            <p:cNvPr id="177" name="Straight Connector 51"/>
            <p:cNvCxnSpPr>
              <a:cxnSpLocks noChangeShapeType="1"/>
            </p:cNvCxnSpPr>
            <p:nvPr/>
          </p:nvCxnSpPr>
          <p:spPr bwMode="auto">
            <a:xfrm>
              <a:off x="5285232" y="5361879"/>
              <a:ext cx="0" cy="278402"/>
            </a:xfrm>
            <a:prstGeom prst="line">
              <a:avLst/>
            </a:prstGeom>
            <a:grpFill/>
            <a:ln w="28575" algn="ctr">
              <a:solidFill>
                <a:schemeClr val="tx1"/>
              </a:solidFill>
              <a:round/>
              <a:headEnd/>
              <a:tailEnd/>
            </a:ln>
          </p:spPr>
        </p:cxnSp>
        <p:sp>
          <p:nvSpPr>
            <p:cNvPr id="193" name="Oval 47"/>
            <p:cNvSpPr>
              <a:spLocks noChangeArrowheads="1"/>
            </p:cNvSpPr>
            <p:nvPr/>
          </p:nvSpPr>
          <p:spPr bwMode="auto">
            <a:xfrm>
              <a:off x="4663440" y="5417260"/>
              <a:ext cx="182880" cy="182880"/>
            </a:xfrm>
            <a:prstGeom prst="ellipse">
              <a:avLst/>
            </a:prstGeom>
            <a:grpFill/>
            <a:ln w="38100" algn="ctr">
              <a:solidFill>
                <a:schemeClr val="tx1"/>
              </a:solidFill>
              <a:round/>
              <a:headEnd/>
              <a:tailEnd/>
            </a:ln>
          </p:spPr>
          <p:txBody>
            <a:bodyPr/>
            <a:lstStyle/>
            <a:p>
              <a:pPr algn="l">
                <a:defRPr/>
              </a:pPr>
              <a:endParaRPr lang="en-GB" altLang="en-US" sz="1800" u="none" kern="0" dirty="0" smtClean="0">
                <a:latin typeface="+mj-lt"/>
                <a:cs typeface="Arial" pitchFamily="34" charset="0"/>
              </a:endParaRPr>
            </a:p>
          </p:txBody>
        </p:sp>
      </p:grpSp>
      <p:sp>
        <p:nvSpPr>
          <p:cNvPr id="194" name="TextBox 193"/>
          <p:cNvSpPr txBox="1"/>
          <p:nvPr/>
        </p:nvSpPr>
        <p:spPr>
          <a:xfrm>
            <a:off x="1452343" y="1353450"/>
            <a:ext cx="6654421" cy="400110"/>
          </a:xfrm>
          <a:prstGeom prst="rect">
            <a:avLst/>
          </a:prstGeom>
          <a:noFill/>
        </p:spPr>
        <p:txBody>
          <a:bodyPr wrap="square" rtlCol="0">
            <a:spAutoFit/>
          </a:bodyPr>
          <a:lstStyle/>
          <a:p>
            <a:pPr lvl="0" algn="ctr" fontAlgn="auto">
              <a:spcBef>
                <a:spcPts val="0"/>
              </a:spcBef>
              <a:spcAft>
                <a:spcPts val="0"/>
              </a:spcAft>
              <a:defRPr/>
            </a:pPr>
            <a:r>
              <a:rPr lang="en-US" sz="2000" b="1" u="none" kern="0" dirty="0" smtClean="0">
                <a:latin typeface="+mj-lt"/>
                <a:cs typeface="Arial" pitchFamily="34" charset="0"/>
              </a:rPr>
              <a:t>Noninferiority Analysis: </a:t>
            </a:r>
            <a:r>
              <a:rPr lang="en-US" sz="2000" b="1" u="none" dirty="0" smtClean="0">
                <a:latin typeface="+mj-lt"/>
                <a:cs typeface="Arial" pitchFamily="34" charset="0"/>
              </a:rPr>
              <a:t>Edoxaban vs Warfarin</a:t>
            </a:r>
            <a:endParaRPr lang="en-US" sz="2000" b="1" u="none" dirty="0">
              <a:latin typeface="+mj-lt"/>
              <a:cs typeface="Arial" pitchFamily="34" charset="0"/>
            </a:endParaRPr>
          </a:p>
        </p:txBody>
      </p:sp>
      <p:sp>
        <p:nvSpPr>
          <p:cNvPr id="195" name="TextBox 194"/>
          <p:cNvSpPr txBox="1"/>
          <p:nvPr/>
        </p:nvSpPr>
        <p:spPr>
          <a:xfrm>
            <a:off x="518253" y="4165471"/>
            <a:ext cx="1828800" cy="307777"/>
          </a:xfrm>
          <a:prstGeom prst="rect">
            <a:avLst/>
          </a:prstGeom>
          <a:noFill/>
        </p:spPr>
        <p:txBody>
          <a:bodyPr wrap="square" lIns="0" rIns="0" rtlCol="0">
            <a:spAutoFit/>
          </a:bodyPr>
          <a:lstStyle/>
          <a:p>
            <a:pPr fontAlgn="auto">
              <a:spcBef>
                <a:spcPts val="0"/>
              </a:spcBef>
              <a:spcAft>
                <a:spcPts val="0"/>
              </a:spcAft>
            </a:pPr>
            <a:r>
              <a:rPr lang="en-US" sz="1400" b="1" u="none" dirty="0" smtClean="0">
                <a:latin typeface="+mj-lt"/>
                <a:cs typeface="Arial" pitchFamily="34" charset="0"/>
              </a:rPr>
              <a:t>Warfarin TTR 68.4%</a:t>
            </a:r>
            <a:endParaRPr lang="en-US" sz="1400" b="1" u="none" dirty="0">
              <a:latin typeface="+mj-lt"/>
              <a:cs typeface="Arial" pitchFamily="34" charset="0"/>
            </a:endParaRPr>
          </a:p>
        </p:txBody>
      </p:sp>
      <p:sp>
        <p:nvSpPr>
          <p:cNvPr id="196" name="TextBox 4"/>
          <p:cNvSpPr txBox="1">
            <a:spLocks noChangeArrowheads="1"/>
          </p:cNvSpPr>
          <p:nvPr/>
        </p:nvSpPr>
        <p:spPr bwMode="auto">
          <a:xfrm>
            <a:off x="348588" y="5725076"/>
            <a:ext cx="1981200" cy="523220"/>
          </a:xfrm>
          <a:prstGeom prst="rect">
            <a:avLst/>
          </a:prstGeom>
          <a:noFill/>
          <a:ln w="9525">
            <a:noFill/>
            <a:miter lim="800000"/>
            <a:headEnd/>
            <a:tailEnd/>
          </a:ln>
        </p:spPr>
        <p:txBody>
          <a:bodyPr wrap="square">
            <a:spAutoFit/>
          </a:bodyPr>
          <a:lstStyle/>
          <a:p>
            <a:pPr algn="l"/>
            <a:r>
              <a:rPr lang="en-GB" sz="1400" b="1" u="none" dirty="0">
                <a:latin typeface="+mj-lt"/>
                <a:cs typeface="Arial" pitchFamily="34" charset="0"/>
              </a:rPr>
              <a:t>*Dose reduced by 50% </a:t>
            </a:r>
            <a:r>
              <a:rPr lang="en-GB" sz="1400" b="1" u="none" dirty="0" smtClean="0">
                <a:latin typeface="+mj-lt"/>
                <a:cs typeface="Arial" pitchFamily="34" charset="0"/>
              </a:rPr>
              <a:t> in selected pts</a:t>
            </a:r>
          </a:p>
        </p:txBody>
      </p:sp>
      <p:sp>
        <p:nvSpPr>
          <p:cNvPr id="37" name="Rectangle 25"/>
          <p:cNvSpPr>
            <a:spLocks noChangeArrowheads="1"/>
          </p:cNvSpPr>
          <p:nvPr/>
        </p:nvSpPr>
        <p:spPr bwMode="auto">
          <a:xfrm>
            <a:off x="0" y="6597246"/>
            <a:ext cx="5961796" cy="338554"/>
          </a:xfrm>
          <a:prstGeom prst="rect">
            <a:avLst/>
          </a:prstGeom>
          <a:noFill/>
          <a:ln w="9525">
            <a:noFill/>
            <a:miter lim="800000"/>
            <a:headEnd/>
            <a:tailEnd/>
          </a:ln>
        </p:spPr>
        <p:txBody>
          <a:bodyPr wrap="square">
            <a:spAutoFit/>
          </a:bodyPr>
          <a:lstStyle/>
          <a:p>
            <a:pPr fontAlgn="auto">
              <a:spcBef>
                <a:spcPts val="0"/>
              </a:spcBef>
              <a:spcAft>
                <a:spcPts val="0"/>
              </a:spcAft>
            </a:pPr>
            <a:r>
              <a:rPr lang="fi-FI" sz="1600" b="0" u="none" dirty="0" smtClean="0">
                <a:latin typeface="+mj-lt"/>
                <a:ea typeface="MS PGothic" pitchFamily="34" charset="-128"/>
                <a:cs typeface="Arial" pitchFamily="34" charset="0"/>
              </a:rPr>
              <a:t>Giugliano RP, et al. </a:t>
            </a:r>
            <a:r>
              <a:rPr lang="en-US" sz="1600" b="0" i="1" u="none" dirty="0">
                <a:latin typeface="+mj-lt"/>
                <a:ea typeface="MS PGothic" pitchFamily="34" charset="-128"/>
                <a:cs typeface="Arial" pitchFamily="34" charset="0"/>
              </a:rPr>
              <a:t>N Engl J Med</a:t>
            </a:r>
            <a:r>
              <a:rPr lang="en-US" sz="1600" b="0" u="none" dirty="0">
                <a:latin typeface="+mj-lt"/>
                <a:ea typeface="MS PGothic" pitchFamily="34" charset="-128"/>
                <a:cs typeface="Arial" pitchFamily="34" charset="0"/>
              </a:rPr>
              <a:t>. </a:t>
            </a:r>
            <a:r>
              <a:rPr lang="en-US" sz="1600" b="0" u="none" dirty="0" smtClean="0">
                <a:latin typeface="+mj-lt"/>
                <a:ea typeface="MS PGothic" pitchFamily="34" charset="-128"/>
                <a:cs typeface="Arial" pitchFamily="34" charset="0"/>
              </a:rPr>
              <a:t>2013;</a:t>
            </a:r>
            <a:r>
              <a:rPr lang="en-US" sz="1600" u="none" dirty="0">
                <a:latin typeface="+mj-lt"/>
                <a:cs typeface="Arial"/>
              </a:rPr>
              <a:t> </a:t>
            </a:r>
            <a:r>
              <a:rPr lang="en-US" sz="1600" u="none" dirty="0" smtClean="0">
                <a:latin typeface="+mj-lt"/>
                <a:cs typeface="Arial"/>
              </a:rPr>
              <a:t>369:2093-2104</a:t>
            </a:r>
            <a:r>
              <a:rPr lang="en-US" sz="1600" b="0" u="none" dirty="0" smtClean="0">
                <a:latin typeface="+mj-lt"/>
                <a:ea typeface="MS PGothic" pitchFamily="34" charset="-128"/>
                <a:cs typeface="Arial" pitchFamily="34" charset="0"/>
              </a:rPr>
              <a:t>.</a:t>
            </a:r>
            <a:r>
              <a:rPr lang="en-US" sz="1600" b="0" u="none" baseline="30000" dirty="0" smtClean="0">
                <a:latin typeface="+mj-lt"/>
                <a:ea typeface="MS PGothic" pitchFamily="34" charset="-128"/>
                <a:cs typeface="Arial" pitchFamily="34" charset="0"/>
              </a:rPr>
              <a:t>[17]</a:t>
            </a:r>
            <a:endParaRPr lang="en-US" sz="1600" b="0" u="none" dirty="0">
              <a:latin typeface="+mj-lt"/>
              <a:ea typeface="MS PGothic" pitchFamily="34" charset="-128"/>
              <a:cs typeface="Arial" pitchFamily="34" charset="0"/>
            </a:endParaRPr>
          </a:p>
        </p:txBody>
      </p:sp>
      <p:cxnSp>
        <p:nvCxnSpPr>
          <p:cNvPr id="6" name="Straight Arrow Connector 5"/>
          <p:cNvCxnSpPr>
            <a:stCxn id="178" idx="3"/>
          </p:cNvCxnSpPr>
          <p:nvPr/>
        </p:nvCxnSpPr>
        <p:spPr bwMode="auto">
          <a:xfrm>
            <a:off x="2438401" y="4773016"/>
            <a:ext cx="736599"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43" name="Straight Arrow Connector 42"/>
          <p:cNvCxnSpPr>
            <a:stCxn id="179" idx="3"/>
          </p:cNvCxnSpPr>
          <p:nvPr/>
        </p:nvCxnSpPr>
        <p:spPr bwMode="auto">
          <a:xfrm>
            <a:off x="2438401" y="5376927"/>
            <a:ext cx="736599"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aphicFrame>
        <p:nvGraphicFramePr>
          <p:cNvPr id="10" name="Table 9"/>
          <p:cNvGraphicFramePr>
            <a:graphicFrameLocks noGrp="1"/>
          </p:cNvGraphicFramePr>
          <p:nvPr>
            <p:extLst>
              <p:ext uri="{D42A27DB-BD31-4B8C-83A1-F6EECF244321}">
                <p14:modId xmlns:p14="http://schemas.microsoft.com/office/powerpoint/2010/main" val="768093453"/>
              </p:ext>
            </p:extLst>
          </p:nvPr>
        </p:nvGraphicFramePr>
        <p:xfrm>
          <a:off x="6226148" y="4009118"/>
          <a:ext cx="2656595" cy="1701443"/>
        </p:xfrm>
        <a:graphic>
          <a:graphicData uri="http://schemas.openxmlformats.org/drawingml/2006/table">
            <a:tbl>
              <a:tblPr firstRow="1" bandRow="1">
                <a:tableStyleId>{5C22544A-7EE6-4342-B048-85BDC9FD1C3A}</a:tableStyleId>
              </a:tblPr>
              <a:tblGrid>
                <a:gridCol w="1433932"/>
                <a:gridCol w="1222663"/>
              </a:tblGrid>
              <a:tr h="699787">
                <a:tc>
                  <a:txBody>
                    <a:bodyPr/>
                    <a:lstStyle/>
                    <a:p>
                      <a:pPr algn="ctr"/>
                      <a:r>
                        <a:rPr lang="en-GB" sz="1400" b="1" u="none" kern="0" dirty="0" smtClean="0">
                          <a:solidFill>
                            <a:schemeClr val="dk1"/>
                          </a:solidFill>
                          <a:latin typeface="+mn-lt"/>
                          <a:ea typeface="+mn-ea"/>
                          <a:cs typeface="Arial" pitchFamily="34" charset="0"/>
                        </a:rPr>
                        <a:t>Non-inferiority</a:t>
                      </a:r>
                      <a:r>
                        <a:rPr lang="en-GB" sz="1400" b="1" u="none" kern="0" baseline="0" dirty="0" smtClean="0">
                          <a:solidFill>
                            <a:schemeClr val="dk1"/>
                          </a:solidFill>
                          <a:latin typeface="+mn-lt"/>
                          <a:ea typeface="+mn-ea"/>
                          <a:cs typeface="Arial" pitchFamily="34" charset="0"/>
                        </a:rPr>
                        <a:t> </a:t>
                      </a:r>
                    </a:p>
                    <a:p>
                      <a:pPr algn="ctr"/>
                      <a:r>
                        <a:rPr lang="en-GB" sz="1400" b="1" i="1" u="none" kern="0" baseline="0" dirty="0" smtClean="0">
                          <a:solidFill>
                            <a:schemeClr val="dk1"/>
                          </a:solidFill>
                          <a:latin typeface="+mn-lt"/>
                          <a:ea typeface="+mn-ea"/>
                          <a:cs typeface="Arial" pitchFamily="34" charset="0"/>
                        </a:rPr>
                        <a:t>P </a:t>
                      </a:r>
                      <a:r>
                        <a:rPr lang="en-GB" sz="1400" b="1" i="0" u="none" kern="0" baseline="0" dirty="0" smtClean="0">
                          <a:solidFill>
                            <a:schemeClr val="dk1"/>
                          </a:solidFill>
                          <a:latin typeface="+mn-lt"/>
                          <a:ea typeface="+mn-ea"/>
                          <a:cs typeface="Arial" pitchFamily="34" charset="0"/>
                        </a:rPr>
                        <a:t>Values</a:t>
                      </a:r>
                    </a:p>
                  </a:txBody>
                  <a:tcPr anchor="b">
                    <a:lnL w="12700" cmpd="sng">
                      <a:noFill/>
                    </a:lnL>
                    <a:lnR w="12700" cmpd="sng">
                      <a:noFill/>
                    </a:lnR>
                    <a:lnT w="381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u="none" kern="0" dirty="0" smtClean="0">
                          <a:solidFill>
                            <a:schemeClr val="dk1"/>
                          </a:solidFill>
                          <a:latin typeface="+mn-lt"/>
                          <a:ea typeface="+mn-ea"/>
                          <a:cs typeface="Arial" pitchFamily="34" charset="0"/>
                        </a:rPr>
                        <a:t>Superiority</a:t>
                      </a:r>
                    </a:p>
                    <a:p>
                      <a:pPr algn="ctr"/>
                      <a:r>
                        <a:rPr lang="en-GB" sz="1400" b="1" i="1" u="none" kern="0" dirty="0" smtClean="0">
                          <a:solidFill>
                            <a:schemeClr val="dk1"/>
                          </a:solidFill>
                          <a:latin typeface="+mn-lt"/>
                          <a:ea typeface="+mn-ea"/>
                          <a:cs typeface="Arial" pitchFamily="34" charset="0"/>
                        </a:rPr>
                        <a:t>P</a:t>
                      </a:r>
                      <a:r>
                        <a:rPr lang="en-GB" sz="1400" b="1" i="0" u="none" kern="0" baseline="0" dirty="0" smtClean="0">
                          <a:solidFill>
                            <a:schemeClr val="dk1"/>
                          </a:solidFill>
                          <a:latin typeface="+mn-lt"/>
                          <a:ea typeface="+mn-ea"/>
                          <a:cs typeface="Arial" pitchFamily="34" charset="0"/>
                        </a:rPr>
                        <a:t> Values</a:t>
                      </a:r>
                      <a:endParaRPr lang="en-US" sz="1400" i="1" dirty="0">
                        <a:solidFill>
                          <a:schemeClr val="tx1"/>
                        </a:solidFill>
                      </a:endParaRPr>
                    </a:p>
                  </a:txBody>
                  <a:tcPr anchor="b">
                    <a:lnL w="12700" cmpd="sng">
                      <a:noFill/>
                    </a:lnL>
                    <a:lnR w="12700" cmpd="sng">
                      <a:noFill/>
                    </a:lnR>
                    <a:lnT w="381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5008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en-US" sz="1400" b="1" i="1" u="none" kern="0" dirty="0" smtClean="0">
                          <a:solidFill>
                            <a:schemeClr val="dk1"/>
                          </a:solidFill>
                          <a:latin typeface="+mn-lt"/>
                          <a:ea typeface="+mn-ea"/>
                          <a:cs typeface="Arial" pitchFamily="34" charset="0"/>
                        </a:rPr>
                        <a:t>P </a:t>
                      </a:r>
                      <a:r>
                        <a:rPr lang="en-GB" altLang="en-US" sz="1400" b="1" u="none" kern="0" dirty="0" smtClean="0">
                          <a:solidFill>
                            <a:schemeClr val="dk1"/>
                          </a:solidFill>
                          <a:latin typeface="+mn-lt"/>
                          <a:ea typeface="+mn-ea"/>
                          <a:cs typeface="Arial" pitchFamily="34" charset="0"/>
                        </a:rPr>
                        <a:t>&lt; .0001</a:t>
                      </a:r>
                    </a:p>
                  </a:txBody>
                  <a:tcPr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en-US" sz="1400" b="1" i="1" u="none" kern="0" dirty="0" smtClean="0">
                          <a:solidFill>
                            <a:schemeClr val="dk1"/>
                          </a:solidFill>
                          <a:latin typeface="+mn-lt"/>
                          <a:ea typeface="+mn-ea"/>
                          <a:cs typeface="Arial" pitchFamily="34" charset="0"/>
                        </a:rPr>
                        <a:t>P </a:t>
                      </a:r>
                      <a:r>
                        <a:rPr lang="en-GB" altLang="en-US" sz="1400" b="1" u="none" kern="0" dirty="0" smtClean="0">
                          <a:solidFill>
                            <a:schemeClr val="dk1"/>
                          </a:solidFill>
                          <a:latin typeface="+mn-lt"/>
                          <a:ea typeface="+mn-ea"/>
                          <a:cs typeface="Arial" pitchFamily="34" charset="0"/>
                        </a:rPr>
                        <a:t>= .017</a:t>
                      </a:r>
                    </a:p>
                  </a:txBody>
                  <a:tcPr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r>
              <a:tr h="5008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en-US" sz="1400" b="1" i="1" u="none" kern="0" dirty="0" smtClean="0">
                          <a:solidFill>
                            <a:schemeClr val="dk1"/>
                          </a:solidFill>
                          <a:latin typeface="+mn-lt"/>
                          <a:ea typeface="+mn-ea"/>
                          <a:cs typeface="Arial" pitchFamily="34" charset="0"/>
                        </a:rPr>
                        <a:t>P</a:t>
                      </a:r>
                      <a:r>
                        <a:rPr lang="en-GB" altLang="en-US" sz="1400" b="1" u="none" kern="0" dirty="0" smtClean="0">
                          <a:solidFill>
                            <a:schemeClr val="dk1"/>
                          </a:solidFill>
                          <a:latin typeface="+mn-lt"/>
                          <a:ea typeface="+mn-ea"/>
                          <a:cs typeface="Arial" pitchFamily="34" charset="0"/>
                        </a:rPr>
                        <a:t> = .005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en-US" sz="1400" b="1" i="1" u="none" kern="0" dirty="0" smtClean="0">
                          <a:solidFill>
                            <a:schemeClr val="dk1"/>
                          </a:solidFill>
                          <a:latin typeface="+mn-lt"/>
                          <a:ea typeface="+mn-ea"/>
                          <a:cs typeface="Arial" pitchFamily="34" charset="0"/>
                        </a:rPr>
                        <a:t>P</a:t>
                      </a:r>
                      <a:r>
                        <a:rPr lang="en-GB" altLang="en-US" sz="1400" b="1" u="none" kern="0" dirty="0" smtClean="0">
                          <a:solidFill>
                            <a:schemeClr val="dk1"/>
                          </a:solidFill>
                          <a:latin typeface="+mn-lt"/>
                          <a:ea typeface="+mn-ea"/>
                          <a:cs typeface="Arial" pitchFamily="34" charset="0"/>
                        </a:rPr>
                        <a:t> = .44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741526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14" y="290282"/>
            <a:ext cx="8229600" cy="907143"/>
          </a:xfrm>
        </p:spPr>
        <p:txBody>
          <a:bodyPr/>
          <a:lstStyle/>
          <a:p>
            <a:pPr>
              <a:lnSpc>
                <a:spcPct val="100000"/>
              </a:lnSpc>
            </a:pPr>
            <a:r>
              <a:rPr lang="en-GB" altLang="en-US" dirty="0" smtClean="0">
                <a:cs typeface="Arial" pitchFamily="34" charset="0"/>
              </a:rPr>
              <a:t>Primary End Point</a:t>
            </a:r>
            <a:r>
              <a:rPr lang="en-GB" altLang="en-US" sz="3400" dirty="0" smtClean="0">
                <a:cs typeface="Arial" pitchFamily="34" charset="0"/>
              </a:rPr>
              <a:t> </a:t>
            </a:r>
            <a:br>
              <a:rPr lang="en-GB" altLang="en-US" sz="3400" dirty="0" smtClean="0">
                <a:cs typeface="Arial" pitchFamily="34" charset="0"/>
              </a:rPr>
            </a:br>
            <a:r>
              <a:rPr lang="en-GB" altLang="en-US" sz="3200" i="1" dirty="0" smtClean="0">
                <a:cs typeface="Arial" pitchFamily="34" charset="0"/>
              </a:rPr>
              <a:t>Stroke/SEE (2.8 years median f/u) </a:t>
            </a:r>
            <a:endParaRPr lang="en-GB" sz="3200" i="1" dirty="0">
              <a:cs typeface="Arial" pitchFamily="34" charset="0"/>
            </a:endParaRPr>
          </a:p>
        </p:txBody>
      </p:sp>
      <p:cxnSp>
        <p:nvCxnSpPr>
          <p:cNvPr id="100" name="Straight Connector 35"/>
          <p:cNvCxnSpPr>
            <a:cxnSpLocks noChangeShapeType="1"/>
          </p:cNvCxnSpPr>
          <p:nvPr/>
        </p:nvCxnSpPr>
        <p:spPr bwMode="auto">
          <a:xfrm>
            <a:off x="2743200" y="5867400"/>
            <a:ext cx="3652838" cy="12654"/>
          </a:xfrm>
          <a:prstGeom prst="line">
            <a:avLst/>
          </a:prstGeom>
          <a:noFill/>
          <a:ln w="28575" algn="ctr">
            <a:solidFill>
              <a:schemeClr val="bg1"/>
            </a:solidFill>
            <a:round/>
            <a:headEnd/>
            <a:tailEnd/>
          </a:ln>
        </p:spPr>
      </p:cxnSp>
      <p:cxnSp>
        <p:nvCxnSpPr>
          <p:cNvPr id="101" name="Straight Connector 36"/>
          <p:cNvCxnSpPr>
            <a:cxnSpLocks noChangeShapeType="1"/>
          </p:cNvCxnSpPr>
          <p:nvPr/>
        </p:nvCxnSpPr>
        <p:spPr bwMode="auto">
          <a:xfrm>
            <a:off x="4567238" y="4780878"/>
            <a:ext cx="0" cy="1167205"/>
          </a:xfrm>
          <a:prstGeom prst="line">
            <a:avLst/>
          </a:prstGeom>
          <a:noFill/>
          <a:ln w="28575" algn="ctr">
            <a:solidFill>
              <a:schemeClr val="bg1"/>
            </a:solidFill>
            <a:round/>
            <a:headEnd/>
            <a:tailEnd/>
          </a:ln>
        </p:spPr>
      </p:cxnSp>
      <p:cxnSp>
        <p:nvCxnSpPr>
          <p:cNvPr id="102" name="Straight Connector 37"/>
          <p:cNvCxnSpPr>
            <a:cxnSpLocks noChangeShapeType="1"/>
          </p:cNvCxnSpPr>
          <p:nvPr/>
        </p:nvCxnSpPr>
        <p:spPr bwMode="auto">
          <a:xfrm>
            <a:off x="2743200" y="5878606"/>
            <a:ext cx="0" cy="99873"/>
          </a:xfrm>
          <a:prstGeom prst="line">
            <a:avLst/>
          </a:prstGeom>
          <a:noFill/>
          <a:ln w="28575" algn="ctr">
            <a:solidFill>
              <a:schemeClr val="bg1"/>
            </a:solidFill>
            <a:round/>
            <a:headEnd/>
            <a:tailEnd/>
          </a:ln>
        </p:spPr>
      </p:cxnSp>
      <p:cxnSp>
        <p:nvCxnSpPr>
          <p:cNvPr id="105" name="Straight Connector 48"/>
          <p:cNvCxnSpPr>
            <a:cxnSpLocks noChangeShapeType="1"/>
          </p:cNvCxnSpPr>
          <p:nvPr/>
        </p:nvCxnSpPr>
        <p:spPr bwMode="auto">
          <a:xfrm flipH="1">
            <a:off x="3739896" y="5058892"/>
            <a:ext cx="932688" cy="0"/>
          </a:xfrm>
          <a:prstGeom prst="line">
            <a:avLst/>
          </a:prstGeom>
          <a:noFill/>
          <a:ln w="28575" algn="ctr">
            <a:solidFill>
              <a:schemeClr val="tx1"/>
            </a:solidFill>
            <a:round/>
            <a:headEnd/>
            <a:tailEnd/>
          </a:ln>
        </p:spPr>
      </p:cxnSp>
      <p:cxnSp>
        <p:nvCxnSpPr>
          <p:cNvPr id="106" name="Straight Connector 49"/>
          <p:cNvCxnSpPr>
            <a:cxnSpLocks noChangeShapeType="1"/>
          </p:cNvCxnSpPr>
          <p:nvPr/>
        </p:nvCxnSpPr>
        <p:spPr bwMode="auto">
          <a:xfrm>
            <a:off x="3739896" y="4924282"/>
            <a:ext cx="0" cy="269221"/>
          </a:xfrm>
          <a:prstGeom prst="line">
            <a:avLst/>
          </a:prstGeom>
          <a:noFill/>
          <a:ln w="28575" algn="ctr">
            <a:solidFill>
              <a:schemeClr val="tx1"/>
            </a:solidFill>
            <a:round/>
            <a:headEnd/>
            <a:tailEnd/>
          </a:ln>
        </p:spPr>
      </p:cxnSp>
      <p:cxnSp>
        <p:nvCxnSpPr>
          <p:cNvPr id="107" name="Straight Connector 12"/>
          <p:cNvCxnSpPr>
            <a:cxnSpLocks noChangeShapeType="1"/>
          </p:cNvCxnSpPr>
          <p:nvPr/>
        </p:nvCxnSpPr>
        <p:spPr bwMode="auto">
          <a:xfrm>
            <a:off x="4672584" y="4924282"/>
            <a:ext cx="0" cy="269221"/>
          </a:xfrm>
          <a:prstGeom prst="line">
            <a:avLst/>
          </a:prstGeom>
          <a:noFill/>
          <a:ln w="28575" algn="ctr">
            <a:solidFill>
              <a:schemeClr val="tx1"/>
            </a:solidFill>
            <a:round/>
            <a:headEnd/>
            <a:tailEnd/>
          </a:ln>
        </p:spPr>
      </p:cxnSp>
      <p:cxnSp>
        <p:nvCxnSpPr>
          <p:cNvPr id="110" name="Straight Connector 109"/>
          <p:cNvCxnSpPr>
            <a:cxnSpLocks noChangeShapeType="1"/>
          </p:cNvCxnSpPr>
          <p:nvPr/>
        </p:nvCxnSpPr>
        <p:spPr bwMode="auto">
          <a:xfrm>
            <a:off x="4462272" y="5679349"/>
            <a:ext cx="877824" cy="0"/>
          </a:xfrm>
          <a:prstGeom prst="line">
            <a:avLst/>
          </a:prstGeom>
          <a:noFill/>
          <a:ln w="28575" algn="ctr">
            <a:solidFill>
              <a:schemeClr val="tx1"/>
            </a:solidFill>
            <a:round/>
            <a:headEnd/>
            <a:tailEnd/>
          </a:ln>
        </p:spPr>
      </p:cxnSp>
      <p:cxnSp>
        <p:nvCxnSpPr>
          <p:cNvPr id="111" name="Straight Connector 110"/>
          <p:cNvCxnSpPr>
            <a:cxnSpLocks noChangeShapeType="1"/>
          </p:cNvCxnSpPr>
          <p:nvPr/>
        </p:nvCxnSpPr>
        <p:spPr bwMode="auto">
          <a:xfrm>
            <a:off x="4462272" y="5544739"/>
            <a:ext cx="0" cy="269221"/>
          </a:xfrm>
          <a:prstGeom prst="line">
            <a:avLst/>
          </a:prstGeom>
          <a:noFill/>
          <a:ln w="28575" algn="ctr">
            <a:solidFill>
              <a:schemeClr val="tx1"/>
            </a:solidFill>
            <a:round/>
            <a:headEnd/>
            <a:tailEnd/>
          </a:ln>
        </p:spPr>
      </p:cxnSp>
      <p:cxnSp>
        <p:nvCxnSpPr>
          <p:cNvPr id="112" name="Straight Connector 111"/>
          <p:cNvCxnSpPr>
            <a:cxnSpLocks noChangeShapeType="1"/>
          </p:cNvCxnSpPr>
          <p:nvPr/>
        </p:nvCxnSpPr>
        <p:spPr bwMode="auto">
          <a:xfrm>
            <a:off x="5340096" y="5544739"/>
            <a:ext cx="0" cy="269221"/>
          </a:xfrm>
          <a:prstGeom prst="line">
            <a:avLst/>
          </a:prstGeom>
          <a:noFill/>
          <a:ln w="28575" algn="ctr">
            <a:solidFill>
              <a:schemeClr val="tx1"/>
            </a:solidFill>
            <a:round/>
            <a:headEnd/>
            <a:tailEnd/>
          </a:ln>
        </p:spPr>
      </p:cxnSp>
      <p:cxnSp>
        <p:nvCxnSpPr>
          <p:cNvPr id="118" name="Straight Connector 66"/>
          <p:cNvCxnSpPr>
            <a:cxnSpLocks noChangeShapeType="1"/>
          </p:cNvCxnSpPr>
          <p:nvPr/>
        </p:nvCxnSpPr>
        <p:spPr bwMode="auto">
          <a:xfrm>
            <a:off x="6381750" y="5878606"/>
            <a:ext cx="0" cy="99873"/>
          </a:xfrm>
          <a:prstGeom prst="line">
            <a:avLst/>
          </a:prstGeom>
          <a:noFill/>
          <a:ln w="28575" algn="ctr">
            <a:solidFill>
              <a:schemeClr val="bg1"/>
            </a:solidFill>
            <a:round/>
            <a:headEnd/>
            <a:tailEnd/>
          </a:ln>
        </p:spPr>
      </p:cxnSp>
      <p:sp>
        <p:nvSpPr>
          <p:cNvPr id="119" name="TextBox 37"/>
          <p:cNvSpPr txBox="1">
            <a:spLocks noChangeArrowheads="1"/>
          </p:cNvSpPr>
          <p:nvPr/>
        </p:nvSpPr>
        <p:spPr bwMode="auto">
          <a:xfrm>
            <a:off x="3521075" y="4160464"/>
            <a:ext cx="2685351" cy="369332"/>
          </a:xfrm>
          <a:prstGeom prst="rect">
            <a:avLst/>
          </a:prstGeom>
          <a:noFill/>
          <a:ln w="9525">
            <a:noFill/>
            <a:miter lim="800000"/>
            <a:headEnd/>
            <a:tailEnd/>
          </a:ln>
        </p:spPr>
        <p:txBody>
          <a:bodyPr wrap="none">
            <a:spAutoFit/>
          </a:bodyPr>
          <a:lstStyle/>
          <a:p>
            <a:pPr algn="l" fontAlgn="auto">
              <a:spcBef>
                <a:spcPts val="0"/>
              </a:spcBef>
              <a:spcAft>
                <a:spcPts val="0"/>
              </a:spcAft>
            </a:pPr>
            <a:r>
              <a:rPr lang="en-GB" altLang="en-US" sz="1800" b="1" u="none" dirty="0">
                <a:latin typeface="+mj-lt"/>
              </a:rPr>
              <a:t>Hazard ratio (97.5% CI)</a:t>
            </a:r>
          </a:p>
        </p:txBody>
      </p:sp>
      <p:sp>
        <p:nvSpPr>
          <p:cNvPr id="120" name="TextBox 38"/>
          <p:cNvSpPr txBox="1">
            <a:spLocks noChangeArrowheads="1"/>
          </p:cNvSpPr>
          <p:nvPr/>
        </p:nvSpPr>
        <p:spPr bwMode="auto">
          <a:xfrm>
            <a:off x="4572000" y="5257800"/>
            <a:ext cx="683200" cy="400110"/>
          </a:xfrm>
          <a:prstGeom prst="rect">
            <a:avLst/>
          </a:prstGeom>
          <a:noFill/>
          <a:ln w="9525">
            <a:noFill/>
            <a:miter lim="800000"/>
            <a:headEnd/>
            <a:tailEnd/>
          </a:ln>
        </p:spPr>
        <p:txBody>
          <a:bodyPr wrap="none">
            <a:spAutoFit/>
          </a:bodyPr>
          <a:lstStyle/>
          <a:p>
            <a:pPr algn="l" fontAlgn="auto">
              <a:spcBef>
                <a:spcPts val="0"/>
              </a:spcBef>
              <a:spcAft>
                <a:spcPts val="0"/>
              </a:spcAft>
              <a:defRPr/>
            </a:pPr>
            <a:r>
              <a:rPr lang="en-GB" altLang="en-US" sz="2000" u="none" dirty="0">
                <a:latin typeface="+mj-lt"/>
              </a:rPr>
              <a:t>1.13</a:t>
            </a:r>
          </a:p>
        </p:txBody>
      </p:sp>
      <p:sp>
        <p:nvSpPr>
          <p:cNvPr id="121" name="TextBox 39"/>
          <p:cNvSpPr txBox="1">
            <a:spLocks noChangeArrowheads="1"/>
          </p:cNvSpPr>
          <p:nvPr/>
        </p:nvSpPr>
        <p:spPr bwMode="auto">
          <a:xfrm>
            <a:off x="3886200" y="4648200"/>
            <a:ext cx="683200" cy="400110"/>
          </a:xfrm>
          <a:prstGeom prst="rect">
            <a:avLst/>
          </a:prstGeom>
          <a:noFill/>
          <a:ln w="9525">
            <a:noFill/>
            <a:miter lim="800000"/>
            <a:headEnd/>
            <a:tailEnd/>
          </a:ln>
        </p:spPr>
        <p:txBody>
          <a:bodyPr wrap="none">
            <a:spAutoFit/>
          </a:bodyPr>
          <a:lstStyle/>
          <a:p>
            <a:pPr algn="l" fontAlgn="auto">
              <a:spcBef>
                <a:spcPts val="0"/>
              </a:spcBef>
              <a:spcAft>
                <a:spcPts val="0"/>
              </a:spcAft>
            </a:pPr>
            <a:r>
              <a:rPr lang="en-GB" altLang="en-US" sz="2000" u="none" dirty="0">
                <a:latin typeface="+mj-lt"/>
              </a:rPr>
              <a:t>0.87</a:t>
            </a:r>
          </a:p>
        </p:txBody>
      </p:sp>
      <p:sp>
        <p:nvSpPr>
          <p:cNvPr id="122" name="TextBox 9"/>
          <p:cNvSpPr txBox="1">
            <a:spLocks noChangeArrowheads="1"/>
          </p:cNvSpPr>
          <p:nvPr/>
        </p:nvSpPr>
        <p:spPr bwMode="auto">
          <a:xfrm>
            <a:off x="2496246" y="5937951"/>
            <a:ext cx="583814" cy="338554"/>
          </a:xfrm>
          <a:prstGeom prst="rect">
            <a:avLst/>
          </a:prstGeom>
          <a:noFill/>
          <a:ln w="9525">
            <a:noFill/>
            <a:miter lim="800000"/>
            <a:headEnd/>
            <a:tailEnd/>
          </a:ln>
        </p:spPr>
        <p:txBody>
          <a:bodyPr wrap="none">
            <a:spAutoFit/>
          </a:bodyPr>
          <a:lstStyle/>
          <a:p>
            <a:pPr algn="l" fontAlgn="auto">
              <a:spcBef>
                <a:spcPts val="0"/>
              </a:spcBef>
              <a:spcAft>
                <a:spcPts val="0"/>
              </a:spcAft>
            </a:pPr>
            <a:r>
              <a:rPr lang="en-GB" altLang="en-US" sz="1600" u="none" dirty="0">
                <a:latin typeface="+mj-lt"/>
              </a:rPr>
              <a:t>0.50</a:t>
            </a:r>
          </a:p>
        </p:txBody>
      </p:sp>
      <p:sp>
        <p:nvSpPr>
          <p:cNvPr id="123" name="TextBox 13"/>
          <p:cNvSpPr txBox="1">
            <a:spLocks noChangeArrowheads="1"/>
          </p:cNvSpPr>
          <p:nvPr/>
        </p:nvSpPr>
        <p:spPr bwMode="auto">
          <a:xfrm>
            <a:off x="4297363" y="5937951"/>
            <a:ext cx="583814" cy="338554"/>
          </a:xfrm>
          <a:prstGeom prst="rect">
            <a:avLst/>
          </a:prstGeom>
          <a:noFill/>
          <a:ln w="9525">
            <a:noFill/>
            <a:miter lim="800000"/>
            <a:headEnd/>
            <a:tailEnd/>
          </a:ln>
        </p:spPr>
        <p:txBody>
          <a:bodyPr wrap="none">
            <a:spAutoFit/>
          </a:bodyPr>
          <a:lstStyle/>
          <a:p>
            <a:pPr algn="l" fontAlgn="auto">
              <a:spcBef>
                <a:spcPts val="0"/>
              </a:spcBef>
              <a:spcAft>
                <a:spcPts val="0"/>
              </a:spcAft>
            </a:pPr>
            <a:r>
              <a:rPr lang="en-GB" altLang="en-US" sz="1600" u="none" dirty="0">
                <a:latin typeface="+mj-lt"/>
              </a:rPr>
              <a:t>1.00</a:t>
            </a:r>
          </a:p>
        </p:txBody>
      </p:sp>
      <p:sp>
        <p:nvSpPr>
          <p:cNvPr id="124" name="TextBox 38"/>
          <p:cNvSpPr txBox="1">
            <a:spLocks noChangeArrowheads="1"/>
          </p:cNvSpPr>
          <p:nvPr/>
        </p:nvSpPr>
        <p:spPr bwMode="auto">
          <a:xfrm>
            <a:off x="6181842" y="5937951"/>
            <a:ext cx="470000" cy="338554"/>
          </a:xfrm>
          <a:prstGeom prst="rect">
            <a:avLst/>
          </a:prstGeom>
          <a:noFill/>
          <a:ln w="9525">
            <a:noFill/>
            <a:miter lim="800000"/>
            <a:headEnd/>
            <a:tailEnd/>
          </a:ln>
        </p:spPr>
        <p:txBody>
          <a:bodyPr wrap="none">
            <a:spAutoFit/>
          </a:bodyPr>
          <a:lstStyle/>
          <a:p>
            <a:pPr algn="l" fontAlgn="auto">
              <a:spcBef>
                <a:spcPts val="0"/>
              </a:spcBef>
              <a:spcAft>
                <a:spcPts val="0"/>
              </a:spcAft>
            </a:pPr>
            <a:r>
              <a:rPr lang="en-GB" altLang="en-US" sz="1600" u="none" dirty="0" smtClean="0">
                <a:latin typeface="+mj-lt"/>
              </a:rPr>
              <a:t>2.0</a:t>
            </a:r>
            <a:endParaRPr lang="en-GB" altLang="en-US" sz="1600" u="none" dirty="0">
              <a:latin typeface="+mj-lt"/>
            </a:endParaRPr>
          </a:p>
        </p:txBody>
      </p:sp>
      <p:sp>
        <p:nvSpPr>
          <p:cNvPr id="163" name="Left Arrow 162"/>
          <p:cNvSpPr/>
          <p:nvPr/>
        </p:nvSpPr>
        <p:spPr bwMode="auto">
          <a:xfrm>
            <a:off x="2209800" y="6042746"/>
            <a:ext cx="2481456" cy="632012"/>
          </a:xfrm>
          <a:prstGeom prst="leftArrow">
            <a:avLst>
              <a:gd name="adj1" fmla="val 50000"/>
              <a:gd name="adj2" fmla="val 50000"/>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800" b="1" i="1" u="none" dirty="0">
                <a:solidFill>
                  <a:schemeClr val="bg1"/>
                </a:solidFill>
                <a:latin typeface="+mj-lt"/>
                <a:ea typeface="ＭＳ Ｐゴシック" pitchFamily="34" charset="-128"/>
              </a:rPr>
              <a:t>edoxaban</a:t>
            </a:r>
            <a:r>
              <a:rPr lang="en-US" sz="1800" b="1" u="none" dirty="0">
                <a:solidFill>
                  <a:schemeClr val="bg1"/>
                </a:solidFill>
                <a:latin typeface="+mj-lt"/>
                <a:ea typeface="ＭＳ Ｐゴシック" pitchFamily="34" charset="-128"/>
              </a:rPr>
              <a:t> superior</a:t>
            </a:r>
          </a:p>
        </p:txBody>
      </p:sp>
      <p:sp>
        <p:nvSpPr>
          <p:cNvPr id="164" name="Right Arrow 163"/>
          <p:cNvSpPr/>
          <p:nvPr/>
        </p:nvSpPr>
        <p:spPr>
          <a:xfrm>
            <a:off x="4648200" y="6086288"/>
            <a:ext cx="2362200" cy="55581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en-US" sz="1800" b="1" i="1" u="none" dirty="0" smtClean="0">
                <a:solidFill>
                  <a:schemeClr val="bg1"/>
                </a:solidFill>
                <a:latin typeface="+mj-lt"/>
                <a:ea typeface="ＭＳ Ｐゴシック" pitchFamily="34" charset="-128"/>
              </a:rPr>
              <a:t>edoxaban</a:t>
            </a:r>
            <a:r>
              <a:rPr lang="en-US" sz="1800" b="1" u="none" dirty="0" smtClean="0">
                <a:solidFill>
                  <a:schemeClr val="bg1"/>
                </a:solidFill>
                <a:latin typeface="+mj-lt"/>
                <a:ea typeface="ＭＳ Ｐゴシック" pitchFamily="34" charset="-128"/>
              </a:rPr>
              <a:t> inferior</a:t>
            </a:r>
            <a:endParaRPr lang="en-US" sz="1800" b="1" u="none" dirty="0">
              <a:solidFill>
                <a:schemeClr val="bg1"/>
              </a:solidFill>
              <a:latin typeface="+mj-lt"/>
              <a:ea typeface="ＭＳ Ｐゴシック" pitchFamily="34" charset="-128"/>
            </a:endParaRPr>
          </a:p>
        </p:txBody>
      </p:sp>
      <p:sp>
        <p:nvSpPr>
          <p:cNvPr id="103" name="Oval 46"/>
          <p:cNvSpPr>
            <a:spLocks noChangeArrowheads="1"/>
          </p:cNvSpPr>
          <p:nvPr/>
        </p:nvSpPr>
        <p:spPr bwMode="auto">
          <a:xfrm>
            <a:off x="4114800" y="4967452"/>
            <a:ext cx="182880" cy="182880"/>
          </a:xfrm>
          <a:prstGeom prst="ellipse">
            <a:avLst/>
          </a:prstGeom>
          <a:solidFill>
            <a:schemeClr val="accent5"/>
          </a:solidFill>
          <a:ln w="38100" algn="ctr">
            <a:solidFill>
              <a:schemeClr val="tx1"/>
            </a:solidFill>
            <a:round/>
            <a:headEnd/>
            <a:tailEnd/>
          </a:ln>
        </p:spPr>
        <p:txBody>
          <a:bodyPr/>
          <a:lstStyle/>
          <a:p>
            <a:pPr algn="l" fontAlgn="auto">
              <a:spcBef>
                <a:spcPts val="0"/>
              </a:spcBef>
              <a:spcAft>
                <a:spcPts val="0"/>
              </a:spcAft>
            </a:pPr>
            <a:endParaRPr lang="en-GB" altLang="en-US" sz="1800" u="none" dirty="0">
              <a:latin typeface="+mj-lt"/>
            </a:endParaRPr>
          </a:p>
        </p:txBody>
      </p:sp>
      <p:sp>
        <p:nvSpPr>
          <p:cNvPr id="108" name="Oval 107"/>
          <p:cNvSpPr>
            <a:spLocks noChangeArrowheads="1"/>
          </p:cNvSpPr>
          <p:nvPr/>
        </p:nvSpPr>
        <p:spPr bwMode="auto">
          <a:xfrm>
            <a:off x="4800600" y="5587909"/>
            <a:ext cx="182880" cy="182880"/>
          </a:xfrm>
          <a:prstGeom prst="ellipse">
            <a:avLst/>
          </a:prstGeom>
          <a:solidFill>
            <a:schemeClr val="accent1"/>
          </a:solidFill>
          <a:ln w="38100" algn="ctr">
            <a:solidFill>
              <a:schemeClr val="tx1"/>
            </a:solidFill>
            <a:round/>
            <a:headEnd/>
            <a:tailEnd/>
          </a:ln>
        </p:spPr>
        <p:txBody>
          <a:bodyPr/>
          <a:lstStyle/>
          <a:p>
            <a:pPr algn="l" fontAlgn="auto">
              <a:spcBef>
                <a:spcPts val="0"/>
              </a:spcBef>
              <a:spcAft>
                <a:spcPts val="0"/>
              </a:spcAft>
              <a:defRPr/>
            </a:pPr>
            <a:endParaRPr lang="en-GB" altLang="en-US" sz="1800" u="none" dirty="0">
              <a:latin typeface="+mj-lt"/>
            </a:endParaRPr>
          </a:p>
        </p:txBody>
      </p:sp>
      <p:graphicFrame>
        <p:nvGraphicFramePr>
          <p:cNvPr id="66" name="Table 65"/>
          <p:cNvGraphicFramePr>
            <a:graphicFrameLocks noGrp="1"/>
          </p:cNvGraphicFramePr>
          <p:nvPr>
            <p:extLst>
              <p:ext uri="{D42A27DB-BD31-4B8C-83A1-F6EECF244321}">
                <p14:modId xmlns:p14="http://schemas.microsoft.com/office/powerpoint/2010/main" val="2066109699"/>
              </p:ext>
            </p:extLst>
          </p:nvPr>
        </p:nvGraphicFramePr>
        <p:xfrm>
          <a:off x="241751" y="1703386"/>
          <a:ext cx="8626475" cy="2112393"/>
        </p:xfrm>
        <a:graphic>
          <a:graphicData uri="http://schemas.openxmlformats.org/drawingml/2006/table">
            <a:tbl>
              <a:tblPr/>
              <a:tblGrid>
                <a:gridCol w="2380540"/>
                <a:gridCol w="689188"/>
                <a:gridCol w="659861"/>
                <a:gridCol w="1525012"/>
                <a:gridCol w="1964919"/>
                <a:gridCol w="1406955"/>
              </a:tblGrid>
              <a:tr h="335242">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mn-lt"/>
                          <a:cs typeface="Arial" pitchFamily="34" charset="0"/>
                        </a:rPr>
                        <a:t>Treatment</a:t>
                      </a:r>
                    </a:p>
                  </a:txBody>
                  <a:tcPr marL="45718" marR="45718" marT="45701" marB="45701" anchor="b" horzOverflow="overflow">
                    <a:lnL>
                      <a:noFill/>
                    </a:lnL>
                    <a:lnR>
                      <a:noFill/>
                    </a:lnR>
                    <a:lnT w="28575" cap="flat" cmpd="sng" algn="ctr">
                      <a:solidFill>
                        <a:srgbClr val="FFFFFF"/>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2000" b="1" i="0" u="none" strike="noStrike" cap="none" normalizeH="0" baseline="0" dirty="0" smtClean="0">
                          <a:ln>
                            <a:noFill/>
                          </a:ln>
                          <a:solidFill>
                            <a:schemeClr val="tx1"/>
                          </a:solidFill>
                          <a:effectLst/>
                          <a:latin typeface="+mn-lt"/>
                          <a:cs typeface="Arial" pitchFamily="34" charset="0"/>
                        </a:rPr>
                        <a:t>N</a:t>
                      </a:r>
                    </a:p>
                  </a:txBody>
                  <a:tcPr marL="45718" marR="45718" marT="45701" marB="45701" anchor="b" horzOverflow="overflow">
                    <a:lnL>
                      <a:noFill/>
                    </a:lnL>
                    <a:lnR>
                      <a:noFill/>
                    </a:lnR>
                    <a:lnT w="28575" cap="flat" cmpd="sng" algn="ctr">
                      <a:solidFill>
                        <a:srgbClr val="FFFFFF"/>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2000" b="1" i="0" u="none" strike="noStrike" cap="none" normalizeH="0" baseline="0" dirty="0" smtClean="0">
                          <a:ln>
                            <a:noFill/>
                          </a:ln>
                          <a:solidFill>
                            <a:schemeClr val="tx1"/>
                          </a:solidFill>
                          <a:effectLst/>
                          <a:latin typeface="+mn-lt"/>
                          <a:cs typeface="Arial" pitchFamily="34" charset="0"/>
                        </a:rPr>
                        <a:t>n</a:t>
                      </a:r>
                    </a:p>
                  </a:txBody>
                  <a:tcPr marL="45718" marR="45718" marT="45701" marB="45701" anchor="b" horzOverflow="overflow">
                    <a:lnL>
                      <a:noFill/>
                    </a:lnL>
                    <a:lnR>
                      <a:noFill/>
                    </a:lnR>
                    <a:lnT w="28575" cap="flat" cmpd="sng" algn="ctr">
                      <a:solidFill>
                        <a:srgbClr val="FFFFFF"/>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2000" b="1" i="0" u="none" strike="noStrike" cap="none" normalizeH="0" baseline="0" dirty="0" smtClean="0">
                          <a:ln>
                            <a:noFill/>
                          </a:ln>
                          <a:solidFill>
                            <a:schemeClr val="tx1"/>
                          </a:solidFill>
                          <a:effectLst/>
                          <a:latin typeface="+mn-lt"/>
                          <a:cs typeface="Arial" pitchFamily="34" charset="0"/>
                        </a:rPr>
                        <a:t>Incidence, %/yr</a:t>
                      </a:r>
                    </a:p>
                  </a:txBody>
                  <a:tcPr marL="45718" marR="45718" marT="45701" marB="45701" anchor="b" horzOverflow="overflow">
                    <a:lnL>
                      <a:noFill/>
                    </a:lnL>
                    <a:lnR>
                      <a:noFill/>
                    </a:lnR>
                    <a:lnT w="28575" cap="flat" cmpd="sng" algn="ctr">
                      <a:solidFill>
                        <a:srgbClr val="FFFFFF"/>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2000" b="1" i="0" u="none" strike="noStrike" cap="none" normalizeH="0" baseline="0" dirty="0" smtClean="0">
                          <a:ln>
                            <a:noFill/>
                          </a:ln>
                          <a:solidFill>
                            <a:schemeClr val="tx1"/>
                          </a:solidFill>
                          <a:effectLst/>
                          <a:latin typeface="+mn-lt"/>
                          <a:cs typeface="Arial" pitchFamily="34" charset="0"/>
                        </a:rPr>
                        <a:t>HR (97.5% CI)</a:t>
                      </a:r>
                    </a:p>
                  </a:txBody>
                  <a:tcPr marL="45718" marR="45718" marT="45701" marB="45701" anchor="b" horzOverflow="overflow">
                    <a:lnL>
                      <a:noFill/>
                    </a:lnL>
                    <a:lnR>
                      <a:noFill/>
                    </a:lnR>
                    <a:lnT w="28575" cap="flat" cmpd="sng" algn="ctr">
                      <a:solidFill>
                        <a:srgbClr val="FFFFFF"/>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2000" b="1" i="1" u="none" strike="noStrike" cap="none" normalizeH="0" baseline="0" dirty="0" smtClean="0">
                          <a:ln>
                            <a:noFill/>
                          </a:ln>
                          <a:solidFill>
                            <a:schemeClr val="tx1"/>
                          </a:solidFill>
                          <a:effectLst/>
                          <a:latin typeface="+mn-lt"/>
                          <a:cs typeface="Arial" pitchFamily="34" charset="0"/>
                        </a:rPr>
                        <a:t>P</a:t>
                      </a:r>
                      <a:r>
                        <a:rPr kumimoji="0" lang="en-US" sz="2000" b="1" i="0" u="none" strike="noStrike" cap="none" normalizeH="0" baseline="0" dirty="0" smtClean="0">
                          <a:ln>
                            <a:noFill/>
                          </a:ln>
                          <a:solidFill>
                            <a:schemeClr val="tx1"/>
                          </a:solidFill>
                          <a:effectLst/>
                          <a:latin typeface="+mn-lt"/>
                          <a:cs typeface="Arial" pitchFamily="34" charset="0"/>
                        </a:rPr>
                        <a:t> for superiority</a:t>
                      </a:r>
                    </a:p>
                  </a:txBody>
                  <a:tcPr marL="45718" marR="45718" marT="45701" marB="45701" anchor="b" horzOverflow="overflow">
                    <a:lnL>
                      <a:noFill/>
                    </a:lnL>
                    <a:lnR>
                      <a:noFill/>
                    </a:lnR>
                    <a:lnT w="28575" cap="flat" cmpd="sng" algn="ctr">
                      <a:solidFill>
                        <a:srgbClr val="FFFFFF"/>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359981">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Warfarin </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(median TTR 68.4%)</a:t>
                      </a:r>
                    </a:p>
                  </a:txBody>
                  <a:tcPr marL="45718" marR="45718" marT="45701" marB="45701"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7036</a:t>
                      </a:r>
                    </a:p>
                  </a:txBody>
                  <a:tcPr marL="45718" marR="45718" marT="45701" marB="45701"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337</a:t>
                      </a:r>
                    </a:p>
                  </a:txBody>
                  <a:tcPr marL="45718" marR="45718" marT="45701" marB="45701"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1.80</a:t>
                      </a:r>
                    </a:p>
                  </a:txBody>
                  <a:tcPr marL="45718" marR="45718" marT="45701" marB="45701"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45718" marR="45718" marT="45701" marB="45701"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45718" marR="45718" marT="45701" marB="45701"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r>
              <a:tr h="371390">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Edoxaban 60* mg QD</a:t>
                      </a:r>
                    </a:p>
                  </a:txBody>
                  <a:tcPr marL="45718" marR="45718" marT="45701" marB="45701"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7035</a:t>
                      </a:r>
                    </a:p>
                  </a:txBody>
                  <a:tcPr marL="45718" marR="45718" marT="45701" marB="45701"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296</a:t>
                      </a:r>
                    </a:p>
                  </a:txBody>
                  <a:tcPr marL="45718" marR="45718" marT="45701" marB="45701"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1.57</a:t>
                      </a:r>
                    </a:p>
                  </a:txBody>
                  <a:tcPr marL="45718" marR="45718" marT="45701" marB="45701"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0.87 (0.73–1.04)</a:t>
                      </a:r>
                    </a:p>
                  </a:txBody>
                  <a:tcPr marL="45718" marR="45718" marT="45701" marB="45701"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0.08</a:t>
                      </a:r>
                    </a:p>
                  </a:txBody>
                  <a:tcPr marL="45718" marR="45718" marT="45701" marB="45701"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r>
              <a:tr h="399959">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Edoxaban 30* mg QD</a:t>
                      </a:r>
                    </a:p>
                  </a:txBody>
                  <a:tcPr marL="45718" marR="45718" marT="45701" marB="45701" anchor="ctr" horzOverflow="overflow">
                    <a:lnL>
                      <a:noFill/>
                    </a:lnL>
                    <a:lnR>
                      <a:noFill/>
                    </a:lnR>
                    <a:lnT>
                      <a:noFill/>
                    </a:lnT>
                    <a:lnB w="28575"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7034</a:t>
                      </a:r>
                    </a:p>
                  </a:txBody>
                  <a:tcPr marL="45718" marR="45718" marT="45701" marB="45701" anchor="ctr" horzOverflow="overflow">
                    <a:lnL>
                      <a:noFill/>
                    </a:lnL>
                    <a:lnR>
                      <a:noFill/>
                    </a:lnR>
                    <a:lnT>
                      <a:noFill/>
                    </a:lnT>
                    <a:lnB w="28575"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383</a:t>
                      </a:r>
                    </a:p>
                  </a:txBody>
                  <a:tcPr marL="45718" marR="45718" marT="45701" marB="45701" anchor="ctr" horzOverflow="overflow">
                    <a:lnL>
                      <a:noFill/>
                    </a:lnL>
                    <a:lnR>
                      <a:noFill/>
                    </a:lnR>
                    <a:lnT>
                      <a:noFill/>
                    </a:lnT>
                    <a:lnB w="28575"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2.04</a:t>
                      </a:r>
                    </a:p>
                  </a:txBody>
                  <a:tcPr marL="45718" marR="45718" marT="45701" marB="45701" anchor="ctr" horzOverflow="overflow">
                    <a:lnL>
                      <a:noFill/>
                    </a:lnL>
                    <a:lnR>
                      <a:noFill/>
                    </a:lnR>
                    <a:lnT>
                      <a:noFill/>
                    </a:lnT>
                    <a:lnB w="28575"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1.13 (0.96–1.34)</a:t>
                      </a:r>
                    </a:p>
                  </a:txBody>
                  <a:tcPr marL="45718" marR="45718" marT="45701" marB="45701" anchor="ctr" horzOverflow="overflow">
                    <a:lnL>
                      <a:noFill/>
                    </a:lnL>
                    <a:lnR>
                      <a:noFill/>
                    </a:lnR>
                    <a:lnT>
                      <a:noFill/>
                    </a:lnT>
                    <a:lnB w="28575"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defPPr>
                        <a:defRPr lang="en-US"/>
                      </a:defPPr>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mn-lt"/>
                          <a:cs typeface="Arial" pitchFamily="34" charset="0"/>
                        </a:rPr>
                        <a:t>0.10</a:t>
                      </a:r>
                    </a:p>
                  </a:txBody>
                  <a:tcPr marL="45718" marR="45718" marT="45701" marB="45701" anchor="ctr" horzOverflow="overflow">
                    <a:lnL>
                      <a:noFill/>
                    </a:lnL>
                    <a:lnR>
                      <a:noFill/>
                    </a:lnR>
                    <a:lnT>
                      <a:noFill/>
                    </a:lnT>
                    <a:lnB w="28575" cap="flat" cmpd="sng" algn="ctr">
                      <a:solidFill>
                        <a:srgbClr val="FFFFFF"/>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68" name="TextBox 67"/>
          <p:cNvSpPr txBox="1"/>
          <p:nvPr/>
        </p:nvSpPr>
        <p:spPr>
          <a:xfrm>
            <a:off x="1000512" y="1266855"/>
            <a:ext cx="7838689" cy="400110"/>
          </a:xfrm>
          <a:prstGeom prst="rect">
            <a:avLst/>
          </a:prstGeom>
          <a:noFill/>
        </p:spPr>
        <p:txBody>
          <a:bodyPr wrap="square" rtlCol="0">
            <a:spAutoFit/>
          </a:bodyPr>
          <a:lstStyle/>
          <a:p>
            <a:pPr fontAlgn="auto">
              <a:spcBef>
                <a:spcPts val="0"/>
              </a:spcBef>
              <a:spcAft>
                <a:spcPts val="0"/>
              </a:spcAft>
            </a:pPr>
            <a:r>
              <a:rPr lang="en-US" sz="2000" b="1" u="none" dirty="0" smtClean="0">
                <a:latin typeface="+mj-lt"/>
              </a:rPr>
              <a:t>Superiority Analysis (ITT, Overall): Edoxaban vs Wafarin</a:t>
            </a:r>
            <a:endParaRPr lang="en-US" sz="2000" b="1" u="none" dirty="0">
              <a:latin typeface="+mj-lt"/>
            </a:endParaRPr>
          </a:p>
        </p:txBody>
      </p:sp>
      <p:sp>
        <p:nvSpPr>
          <p:cNvPr id="35" name="Rectangle 25"/>
          <p:cNvSpPr>
            <a:spLocks noChangeArrowheads="1"/>
          </p:cNvSpPr>
          <p:nvPr/>
        </p:nvSpPr>
        <p:spPr bwMode="auto">
          <a:xfrm>
            <a:off x="0" y="6595515"/>
            <a:ext cx="7620000" cy="338554"/>
          </a:xfrm>
          <a:prstGeom prst="rect">
            <a:avLst/>
          </a:prstGeom>
          <a:noFill/>
          <a:ln w="9525">
            <a:noFill/>
            <a:miter lim="800000"/>
            <a:headEnd/>
            <a:tailEnd/>
          </a:ln>
        </p:spPr>
        <p:txBody>
          <a:bodyPr wrap="square">
            <a:spAutoFit/>
          </a:bodyPr>
          <a:lstStyle/>
          <a:p>
            <a:pPr fontAlgn="auto">
              <a:spcBef>
                <a:spcPts val="0"/>
              </a:spcBef>
              <a:spcAft>
                <a:spcPts val="0"/>
              </a:spcAft>
            </a:pPr>
            <a:r>
              <a:rPr lang="fi-FI" sz="1600" b="0" u="none" dirty="0" smtClean="0">
                <a:latin typeface="+mj-lt"/>
                <a:ea typeface="MS PGothic" pitchFamily="34" charset="-128"/>
                <a:cs typeface="Arial" pitchFamily="34" charset="0"/>
              </a:rPr>
              <a:t>Giugliano RP, et al. </a:t>
            </a:r>
            <a:r>
              <a:rPr lang="en-US" sz="1600" b="0" i="1" u="none" dirty="0">
                <a:latin typeface="+mj-lt"/>
                <a:ea typeface="MS PGothic" pitchFamily="34" charset="-128"/>
                <a:cs typeface="Arial" pitchFamily="34" charset="0"/>
              </a:rPr>
              <a:t>N Engl J Med</a:t>
            </a:r>
            <a:r>
              <a:rPr lang="en-US" sz="1600" b="0" u="none" dirty="0">
                <a:latin typeface="+mj-lt"/>
                <a:ea typeface="MS PGothic" pitchFamily="34" charset="-128"/>
                <a:cs typeface="Arial" pitchFamily="34" charset="0"/>
              </a:rPr>
              <a:t>. </a:t>
            </a:r>
            <a:r>
              <a:rPr lang="en-US" sz="1600" b="0" u="none" dirty="0" smtClean="0">
                <a:latin typeface="+mj-lt"/>
                <a:ea typeface="MS PGothic" pitchFamily="34" charset="-128"/>
                <a:cs typeface="Arial" pitchFamily="34" charset="0"/>
              </a:rPr>
              <a:t>2013;</a:t>
            </a:r>
            <a:r>
              <a:rPr lang="en-US" sz="1600" u="none" dirty="0">
                <a:latin typeface="+mj-lt"/>
                <a:cs typeface="Arial"/>
              </a:rPr>
              <a:t> </a:t>
            </a:r>
            <a:r>
              <a:rPr lang="en-US" sz="1600" u="none" dirty="0" smtClean="0">
                <a:latin typeface="+mj-lt"/>
                <a:cs typeface="Arial"/>
              </a:rPr>
              <a:t>369:2093-2104</a:t>
            </a:r>
            <a:r>
              <a:rPr lang="en-US" sz="1600" b="0" u="none" dirty="0" smtClean="0">
                <a:latin typeface="+mj-lt"/>
                <a:ea typeface="MS PGothic" pitchFamily="34" charset="-128"/>
                <a:cs typeface="Arial" pitchFamily="34" charset="0"/>
              </a:rPr>
              <a:t>.</a:t>
            </a:r>
            <a:r>
              <a:rPr lang="en-US" sz="1600" b="0" u="none" baseline="30000" dirty="0" smtClean="0">
                <a:latin typeface="+mj-lt"/>
                <a:ea typeface="MS PGothic" pitchFamily="34" charset="-128"/>
                <a:cs typeface="Arial" pitchFamily="34" charset="0"/>
              </a:rPr>
              <a:t>[17]</a:t>
            </a:r>
            <a:endParaRPr lang="en-US" sz="1600" b="0" u="none" dirty="0">
              <a:latin typeface="+mj-lt"/>
              <a:ea typeface="MS PGothic" pitchFamily="34" charset="-128"/>
              <a:cs typeface="Arial" pitchFamily="34" charset="0"/>
            </a:endParaRPr>
          </a:p>
        </p:txBody>
      </p:sp>
      <p:sp>
        <p:nvSpPr>
          <p:cNvPr id="36" name="TextBox 54"/>
          <p:cNvSpPr>
            <a:spLocks noChangeArrowheads="1"/>
          </p:cNvSpPr>
          <p:nvPr/>
        </p:nvSpPr>
        <p:spPr bwMode="auto">
          <a:xfrm>
            <a:off x="381000" y="4483575"/>
            <a:ext cx="2057401" cy="578882"/>
          </a:xfrm>
          <a:prstGeom prst="roundRect">
            <a:avLst>
              <a:gd name="adj" fmla="val 16667"/>
            </a:avLst>
          </a:prstGeom>
          <a:noFill/>
          <a:ln w="57150">
            <a:noFill/>
            <a:round/>
            <a:headEnd/>
            <a:tailEnd/>
          </a:ln>
        </p:spPr>
        <p:txBody>
          <a:bodyPr wrap="square">
            <a:spAutoFit/>
          </a:bodyPr>
          <a:lstStyle/>
          <a:p>
            <a:pPr>
              <a:defRPr/>
            </a:pPr>
            <a:r>
              <a:rPr lang="en-GB" altLang="en-US" sz="1400" b="1" u="none" kern="0" dirty="0" smtClean="0">
                <a:latin typeface="+mj-lt"/>
                <a:cs typeface="Arial" pitchFamily="34" charset="0"/>
              </a:rPr>
              <a:t>Edoxaban 60* mg QD</a:t>
            </a:r>
          </a:p>
          <a:p>
            <a:pPr>
              <a:defRPr/>
            </a:pPr>
            <a:r>
              <a:rPr lang="en-GB" altLang="en-US" sz="1400" b="1" u="none" kern="0" dirty="0" smtClean="0">
                <a:latin typeface="+mj-lt"/>
                <a:cs typeface="Arial" pitchFamily="34" charset="0"/>
              </a:rPr>
              <a:t>vs warfarin</a:t>
            </a:r>
          </a:p>
        </p:txBody>
      </p:sp>
      <p:sp>
        <p:nvSpPr>
          <p:cNvPr id="37" name="TextBox 55"/>
          <p:cNvSpPr>
            <a:spLocks noChangeArrowheads="1"/>
          </p:cNvSpPr>
          <p:nvPr/>
        </p:nvSpPr>
        <p:spPr bwMode="auto">
          <a:xfrm>
            <a:off x="381000" y="5087486"/>
            <a:ext cx="2057401" cy="578882"/>
          </a:xfrm>
          <a:prstGeom prst="roundRect">
            <a:avLst>
              <a:gd name="adj" fmla="val 16667"/>
            </a:avLst>
          </a:prstGeom>
          <a:noFill/>
          <a:ln w="57150">
            <a:noFill/>
            <a:round/>
            <a:headEnd/>
            <a:tailEnd/>
          </a:ln>
        </p:spPr>
        <p:txBody>
          <a:bodyPr wrap="square">
            <a:spAutoFit/>
          </a:bodyPr>
          <a:lstStyle/>
          <a:p>
            <a:pPr>
              <a:defRPr/>
            </a:pPr>
            <a:r>
              <a:rPr lang="en-GB" altLang="en-US" sz="1400" b="1" u="none" kern="0" dirty="0" smtClean="0">
                <a:latin typeface="+mj-lt"/>
                <a:cs typeface="Arial" pitchFamily="34" charset="0"/>
              </a:rPr>
              <a:t>Edoxaban 30* mg QD</a:t>
            </a:r>
          </a:p>
          <a:p>
            <a:pPr>
              <a:defRPr/>
            </a:pPr>
            <a:r>
              <a:rPr lang="en-GB" altLang="en-US" sz="1400" b="1" u="none" kern="0" dirty="0" smtClean="0">
                <a:latin typeface="+mj-lt"/>
                <a:cs typeface="Arial" pitchFamily="34" charset="0"/>
              </a:rPr>
              <a:t>vs warfarin</a:t>
            </a:r>
          </a:p>
        </p:txBody>
      </p:sp>
      <p:sp>
        <p:nvSpPr>
          <p:cNvPr id="38" name="TextBox 37"/>
          <p:cNvSpPr txBox="1"/>
          <p:nvPr/>
        </p:nvSpPr>
        <p:spPr>
          <a:xfrm>
            <a:off x="518253" y="4165471"/>
            <a:ext cx="1828800" cy="307777"/>
          </a:xfrm>
          <a:prstGeom prst="rect">
            <a:avLst/>
          </a:prstGeom>
          <a:noFill/>
        </p:spPr>
        <p:txBody>
          <a:bodyPr wrap="square" lIns="0" rIns="0" rtlCol="0">
            <a:spAutoFit/>
          </a:bodyPr>
          <a:lstStyle/>
          <a:p>
            <a:pPr fontAlgn="auto">
              <a:spcBef>
                <a:spcPts val="0"/>
              </a:spcBef>
              <a:spcAft>
                <a:spcPts val="0"/>
              </a:spcAft>
            </a:pPr>
            <a:r>
              <a:rPr lang="en-US" sz="1400" b="1" u="none" dirty="0" smtClean="0">
                <a:latin typeface="+mj-lt"/>
                <a:cs typeface="Arial" pitchFamily="34" charset="0"/>
              </a:rPr>
              <a:t>Warfarin TTR 68.4%</a:t>
            </a:r>
            <a:endParaRPr lang="en-US" sz="1400" b="1" u="none" dirty="0">
              <a:latin typeface="+mj-lt"/>
              <a:cs typeface="Arial" pitchFamily="34" charset="0"/>
            </a:endParaRPr>
          </a:p>
        </p:txBody>
      </p:sp>
      <p:sp>
        <p:nvSpPr>
          <p:cNvPr id="39" name="TextBox 4"/>
          <p:cNvSpPr txBox="1">
            <a:spLocks noChangeArrowheads="1"/>
          </p:cNvSpPr>
          <p:nvPr/>
        </p:nvSpPr>
        <p:spPr bwMode="auto">
          <a:xfrm>
            <a:off x="350924" y="5725076"/>
            <a:ext cx="1981200" cy="523220"/>
          </a:xfrm>
          <a:prstGeom prst="rect">
            <a:avLst/>
          </a:prstGeom>
          <a:noFill/>
          <a:ln w="9525">
            <a:noFill/>
            <a:miter lim="800000"/>
            <a:headEnd/>
            <a:tailEnd/>
          </a:ln>
        </p:spPr>
        <p:txBody>
          <a:bodyPr wrap="square">
            <a:spAutoFit/>
          </a:bodyPr>
          <a:lstStyle/>
          <a:p>
            <a:pPr algn="l"/>
            <a:r>
              <a:rPr lang="en-GB" sz="1400" b="1" u="none" dirty="0">
                <a:latin typeface="+mj-lt"/>
                <a:cs typeface="Arial" pitchFamily="34" charset="0"/>
              </a:rPr>
              <a:t>*Dose reduced by 50% </a:t>
            </a:r>
            <a:r>
              <a:rPr lang="en-GB" sz="1400" b="1" u="none" dirty="0" smtClean="0">
                <a:latin typeface="+mj-lt"/>
                <a:cs typeface="Arial" pitchFamily="34" charset="0"/>
              </a:rPr>
              <a:t> in selected pts</a:t>
            </a:r>
          </a:p>
        </p:txBody>
      </p:sp>
      <p:graphicFrame>
        <p:nvGraphicFramePr>
          <p:cNvPr id="40" name="Table 39"/>
          <p:cNvGraphicFramePr>
            <a:graphicFrameLocks noGrp="1"/>
          </p:cNvGraphicFramePr>
          <p:nvPr>
            <p:extLst>
              <p:ext uri="{D42A27DB-BD31-4B8C-83A1-F6EECF244321}">
                <p14:modId xmlns:p14="http://schemas.microsoft.com/office/powerpoint/2010/main" val="2646096626"/>
              </p:ext>
            </p:extLst>
          </p:nvPr>
        </p:nvGraphicFramePr>
        <p:xfrm>
          <a:off x="7010400" y="4483575"/>
          <a:ext cx="1433932" cy="1701443"/>
        </p:xfrm>
        <a:graphic>
          <a:graphicData uri="http://schemas.openxmlformats.org/drawingml/2006/table">
            <a:tbl>
              <a:tblPr firstRow="1" bandRow="1">
                <a:tableStyleId>{5C22544A-7EE6-4342-B048-85BDC9FD1C3A}</a:tableStyleId>
              </a:tblPr>
              <a:tblGrid>
                <a:gridCol w="1433932"/>
              </a:tblGrid>
              <a:tr h="699787">
                <a:tc>
                  <a:txBody>
                    <a:bodyPr/>
                    <a:lstStyle/>
                    <a:p>
                      <a:pPr algn="ctr"/>
                      <a:r>
                        <a:rPr lang="en-GB" sz="1400" b="1" i="1" u="none" kern="0" baseline="0" dirty="0" smtClean="0">
                          <a:solidFill>
                            <a:schemeClr val="dk1"/>
                          </a:solidFill>
                          <a:latin typeface="+mn-lt"/>
                          <a:ea typeface="+mn-ea"/>
                          <a:cs typeface="Arial" pitchFamily="34" charset="0"/>
                        </a:rPr>
                        <a:t>P </a:t>
                      </a:r>
                      <a:r>
                        <a:rPr lang="en-GB" sz="1400" b="1" i="0" u="none" kern="0" baseline="0" dirty="0" smtClean="0">
                          <a:solidFill>
                            <a:schemeClr val="dk1"/>
                          </a:solidFill>
                          <a:latin typeface="+mn-lt"/>
                          <a:ea typeface="+mn-ea"/>
                          <a:cs typeface="Arial" pitchFamily="34" charset="0"/>
                        </a:rPr>
                        <a:t>Values for Superiority</a:t>
                      </a:r>
                    </a:p>
                  </a:txBody>
                  <a:tcPr anchor="b">
                    <a:lnL w="12700" cmpd="sng">
                      <a:noFill/>
                    </a:lnL>
                    <a:lnR w="12700" cmpd="sng">
                      <a:noFill/>
                    </a:lnR>
                    <a:lnT w="381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500828">
                <a:tc>
                  <a:txBody>
                    <a:bodyPr/>
                    <a:lstStyle/>
                    <a:p>
                      <a:pPr algn="ctr" fontAlgn="auto">
                        <a:spcBef>
                          <a:spcPts val="0"/>
                        </a:spcBef>
                        <a:spcAft>
                          <a:spcPts val="0"/>
                        </a:spcAft>
                      </a:pPr>
                      <a:r>
                        <a:rPr lang="en-GB" altLang="en-US" sz="1400" i="1" u="none" kern="1200" dirty="0" smtClean="0">
                          <a:solidFill>
                            <a:schemeClr val="dk1"/>
                          </a:solidFill>
                          <a:latin typeface="+mn-lt"/>
                          <a:ea typeface="+mn-ea"/>
                          <a:cs typeface="+mn-cs"/>
                        </a:rPr>
                        <a:t>P</a:t>
                      </a:r>
                      <a:r>
                        <a:rPr lang="en-GB" altLang="en-US" sz="1400" u="none" kern="1200" dirty="0" smtClean="0">
                          <a:solidFill>
                            <a:schemeClr val="dk1"/>
                          </a:solidFill>
                          <a:latin typeface="+mn-lt"/>
                          <a:ea typeface="+mn-ea"/>
                          <a:cs typeface="+mn-cs"/>
                        </a:rPr>
                        <a:t> = .08</a:t>
                      </a:r>
                      <a:endParaRPr lang="en-GB" altLang="en-US" sz="1400" u="none" kern="1200" dirty="0">
                        <a:solidFill>
                          <a:schemeClr val="dk1"/>
                        </a:solidFill>
                        <a:latin typeface="+mn-lt"/>
                        <a:ea typeface="+mn-ea"/>
                        <a:cs typeface="+mn-cs"/>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r>
              <a:tr h="500828">
                <a:tc>
                  <a:txBody>
                    <a:bodyPr/>
                    <a:lstStyle/>
                    <a:p>
                      <a:pPr algn="ctr" fontAlgn="auto">
                        <a:spcBef>
                          <a:spcPts val="0"/>
                        </a:spcBef>
                        <a:spcAft>
                          <a:spcPts val="0"/>
                        </a:spcAft>
                        <a:defRPr/>
                      </a:pPr>
                      <a:r>
                        <a:rPr lang="en-GB" altLang="en-US" sz="1400" i="1" u="none" kern="1200" dirty="0" smtClean="0">
                          <a:solidFill>
                            <a:schemeClr val="dk1"/>
                          </a:solidFill>
                          <a:latin typeface="+mn-lt"/>
                          <a:ea typeface="+mn-ea"/>
                          <a:cs typeface="+mn-cs"/>
                        </a:rPr>
                        <a:t>P</a:t>
                      </a:r>
                      <a:r>
                        <a:rPr lang="en-GB" altLang="en-US" sz="1400" u="none" kern="1200" dirty="0" smtClean="0">
                          <a:solidFill>
                            <a:schemeClr val="dk1"/>
                          </a:solidFill>
                          <a:latin typeface="+mn-lt"/>
                          <a:ea typeface="+mn-ea"/>
                          <a:cs typeface="+mn-cs"/>
                        </a:rPr>
                        <a:t> = .10</a:t>
                      </a:r>
                      <a:endParaRPr lang="en-GB" altLang="en-US" sz="1400" u="none" kern="1200" dirty="0">
                        <a:solidFill>
                          <a:schemeClr val="dk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41" name="Straight Connector 3"/>
          <p:cNvCxnSpPr>
            <a:cxnSpLocks noChangeShapeType="1"/>
          </p:cNvCxnSpPr>
          <p:nvPr/>
        </p:nvCxnSpPr>
        <p:spPr bwMode="auto">
          <a:xfrm>
            <a:off x="2678907" y="5836137"/>
            <a:ext cx="3657600" cy="0"/>
          </a:xfrm>
          <a:prstGeom prst="line">
            <a:avLst/>
          </a:prstGeom>
          <a:noFill/>
          <a:ln w="28575" algn="ctr">
            <a:solidFill>
              <a:schemeClr val="tx1"/>
            </a:solidFill>
            <a:round/>
            <a:headEnd/>
            <a:tailEnd/>
          </a:ln>
        </p:spPr>
      </p:cxnSp>
      <p:cxnSp>
        <p:nvCxnSpPr>
          <p:cNvPr id="42" name="Straight Connector 10"/>
          <p:cNvCxnSpPr>
            <a:cxnSpLocks noChangeShapeType="1"/>
          </p:cNvCxnSpPr>
          <p:nvPr/>
        </p:nvCxnSpPr>
        <p:spPr bwMode="auto">
          <a:xfrm>
            <a:off x="2667001" y="5834641"/>
            <a:ext cx="0" cy="103278"/>
          </a:xfrm>
          <a:prstGeom prst="line">
            <a:avLst/>
          </a:prstGeom>
          <a:noFill/>
          <a:ln w="28575" algn="ctr">
            <a:solidFill>
              <a:schemeClr val="tx1"/>
            </a:solidFill>
            <a:round/>
            <a:headEnd/>
            <a:tailEnd/>
          </a:ln>
        </p:spPr>
      </p:cxnSp>
      <p:cxnSp>
        <p:nvCxnSpPr>
          <p:cNvPr id="43" name="Straight Connector 79"/>
          <p:cNvCxnSpPr>
            <a:cxnSpLocks noChangeShapeType="1"/>
          </p:cNvCxnSpPr>
          <p:nvPr/>
        </p:nvCxnSpPr>
        <p:spPr bwMode="auto">
          <a:xfrm>
            <a:off x="6324601" y="5834641"/>
            <a:ext cx="0" cy="103278"/>
          </a:xfrm>
          <a:prstGeom prst="line">
            <a:avLst/>
          </a:prstGeom>
          <a:noFill/>
          <a:ln w="28575" algn="ctr">
            <a:solidFill>
              <a:schemeClr val="tx1"/>
            </a:solidFill>
            <a:round/>
            <a:headEnd/>
            <a:tailEnd/>
          </a:ln>
        </p:spPr>
      </p:cxnSp>
      <p:cxnSp>
        <p:nvCxnSpPr>
          <p:cNvPr id="44" name="Straight Connector 36"/>
          <p:cNvCxnSpPr>
            <a:cxnSpLocks noChangeShapeType="1"/>
          </p:cNvCxnSpPr>
          <p:nvPr/>
        </p:nvCxnSpPr>
        <p:spPr bwMode="auto">
          <a:xfrm>
            <a:off x="4572000" y="4491631"/>
            <a:ext cx="0" cy="1465652"/>
          </a:xfrm>
          <a:prstGeom prst="line">
            <a:avLst/>
          </a:prstGeom>
          <a:noFill/>
          <a:ln w="28575" algn="ctr">
            <a:solidFill>
              <a:schemeClr val="tx1"/>
            </a:solidFill>
            <a:round/>
            <a:headEnd/>
            <a:tailEnd/>
          </a:ln>
        </p:spPr>
      </p:cxnSp>
    </p:spTree>
    <p:extLst>
      <p:ext uri="{BB962C8B-B14F-4D97-AF65-F5344CB8AC3E}">
        <p14:creationId xmlns:p14="http://schemas.microsoft.com/office/powerpoint/2010/main" val="26801764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malone\Desktop\AME\REDRAW\CVN\130324\130324.1 (The return)\Part 3\Slide 1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9688" y="2066925"/>
            <a:ext cx="7294563" cy="2782888"/>
          </a:xfrm>
          <a:prstGeom prst="rect">
            <a:avLst/>
          </a:prstGeom>
          <a:noFill/>
          <a:extLst>
            <a:ext uri="{909E8E84-426E-40DD-AFC4-6F175D3DCCD1}">
              <a14:hiddenFill xmlns:a14="http://schemas.microsoft.com/office/drawing/2010/main">
                <a:solidFill>
                  <a:srgbClr val="FFFFFF"/>
                </a:solidFill>
              </a14:hiddenFill>
            </a:ext>
          </a:extLst>
        </p:spPr>
      </p:pic>
      <p:sp>
        <p:nvSpPr>
          <p:cNvPr id="50178" name="Titel 3"/>
          <p:cNvSpPr>
            <a:spLocks noGrp="1"/>
          </p:cNvSpPr>
          <p:nvPr>
            <p:ph type="title"/>
          </p:nvPr>
        </p:nvSpPr>
        <p:spPr>
          <a:xfrm>
            <a:off x="321579" y="127946"/>
            <a:ext cx="7315200" cy="808038"/>
          </a:xfrm>
        </p:spPr>
        <p:txBody>
          <a:bodyPr/>
          <a:lstStyle/>
          <a:p>
            <a:r>
              <a:rPr lang="en-US" altLang="en-US" sz="3600" dirty="0" smtClean="0"/>
              <a:t>Stroke/SEE (ITT Population)</a:t>
            </a:r>
          </a:p>
        </p:txBody>
      </p:sp>
      <p:grpSp>
        <p:nvGrpSpPr>
          <p:cNvPr id="2" name="Group 23"/>
          <p:cNvGrpSpPr>
            <a:grpSpLocks/>
          </p:cNvGrpSpPr>
          <p:nvPr/>
        </p:nvGrpSpPr>
        <p:grpSpPr bwMode="auto">
          <a:xfrm>
            <a:off x="1227138" y="1619250"/>
            <a:ext cx="7289800" cy="3319463"/>
            <a:chOff x="1226608" y="1619250"/>
            <a:chExt cx="7289800" cy="3319463"/>
          </a:xfrm>
        </p:grpSpPr>
        <p:sp>
          <p:nvSpPr>
            <p:cNvPr id="50195" name="Freeform 6"/>
            <p:cNvSpPr>
              <a:spLocks/>
            </p:cNvSpPr>
            <p:nvPr/>
          </p:nvSpPr>
          <p:spPr bwMode="auto">
            <a:xfrm>
              <a:off x="1299633" y="1619250"/>
              <a:ext cx="7216775" cy="3246438"/>
            </a:xfrm>
            <a:custGeom>
              <a:avLst/>
              <a:gdLst>
                <a:gd name="T0" fmla="*/ 0 w 4546"/>
                <a:gd name="T1" fmla="*/ 0 h 2045"/>
                <a:gd name="T2" fmla="*/ 0 w 4546"/>
                <a:gd name="T3" fmla="*/ 2147483647 h 2045"/>
                <a:gd name="T4" fmla="*/ 2147483647 w 4546"/>
                <a:gd name="T5" fmla="*/ 2147483647 h 2045"/>
                <a:gd name="T6" fmla="*/ 0 60000 65536"/>
                <a:gd name="T7" fmla="*/ 0 60000 65536"/>
                <a:gd name="T8" fmla="*/ 0 60000 65536"/>
                <a:gd name="T9" fmla="*/ 0 w 4546"/>
                <a:gd name="T10" fmla="*/ 0 h 2045"/>
                <a:gd name="T11" fmla="*/ 4546 w 4546"/>
                <a:gd name="T12" fmla="*/ 2045 h 2045"/>
              </a:gdLst>
              <a:ahLst/>
              <a:cxnLst>
                <a:cxn ang="T6">
                  <a:pos x="T0" y="T1"/>
                </a:cxn>
                <a:cxn ang="T7">
                  <a:pos x="T2" y="T3"/>
                </a:cxn>
                <a:cxn ang="T8">
                  <a:pos x="T4" y="T5"/>
                </a:cxn>
              </a:cxnLst>
              <a:rect l="T9" t="T10" r="T11" b="T12"/>
              <a:pathLst>
                <a:path w="4546" h="2045">
                  <a:moveTo>
                    <a:pt x="0" y="0"/>
                  </a:moveTo>
                  <a:lnTo>
                    <a:pt x="0" y="2045"/>
                  </a:lnTo>
                  <a:lnTo>
                    <a:pt x="4546" y="2045"/>
                  </a:lnTo>
                </a:path>
              </a:pathLst>
            </a:custGeom>
            <a:noFill/>
            <a:ln w="28575" cap="sq">
              <a:solidFill>
                <a:schemeClr val="tx1"/>
              </a:solidFill>
              <a:prstDash val="solid"/>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50196" name="Line 7"/>
            <p:cNvSpPr>
              <a:spLocks noChangeShapeType="1"/>
            </p:cNvSpPr>
            <p:nvPr/>
          </p:nvSpPr>
          <p:spPr bwMode="auto">
            <a:xfrm>
              <a:off x="1226608" y="1619250"/>
              <a:ext cx="73025" cy="0"/>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50197" name="Line 8"/>
            <p:cNvSpPr>
              <a:spLocks noChangeShapeType="1"/>
            </p:cNvSpPr>
            <p:nvPr/>
          </p:nvSpPr>
          <p:spPr bwMode="auto">
            <a:xfrm>
              <a:off x="1226608" y="2430463"/>
              <a:ext cx="73025" cy="0"/>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50198" name="Line 9"/>
            <p:cNvSpPr>
              <a:spLocks noChangeShapeType="1"/>
            </p:cNvSpPr>
            <p:nvPr/>
          </p:nvSpPr>
          <p:spPr bwMode="auto">
            <a:xfrm>
              <a:off x="1226608" y="3240088"/>
              <a:ext cx="73025" cy="0"/>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50199" name="Line 10"/>
            <p:cNvSpPr>
              <a:spLocks noChangeShapeType="1"/>
            </p:cNvSpPr>
            <p:nvPr/>
          </p:nvSpPr>
          <p:spPr bwMode="auto">
            <a:xfrm>
              <a:off x="1226608" y="4054475"/>
              <a:ext cx="73025" cy="0"/>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50200" name="Line 11"/>
            <p:cNvSpPr>
              <a:spLocks noChangeShapeType="1"/>
            </p:cNvSpPr>
            <p:nvPr/>
          </p:nvSpPr>
          <p:spPr bwMode="auto">
            <a:xfrm>
              <a:off x="1226608" y="4865688"/>
              <a:ext cx="73025" cy="0"/>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50201" name="Line 12"/>
            <p:cNvSpPr>
              <a:spLocks noChangeShapeType="1"/>
            </p:cNvSpPr>
            <p:nvPr/>
          </p:nvSpPr>
          <p:spPr bwMode="auto">
            <a:xfrm flipV="1">
              <a:off x="1299633" y="4865688"/>
              <a:ext cx="0" cy="73025"/>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50202" name="Line 13"/>
            <p:cNvSpPr>
              <a:spLocks noChangeShapeType="1"/>
            </p:cNvSpPr>
            <p:nvPr/>
          </p:nvSpPr>
          <p:spPr bwMode="auto">
            <a:xfrm flipV="1">
              <a:off x="2329921" y="4865688"/>
              <a:ext cx="0" cy="73025"/>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50203" name="Line 14"/>
            <p:cNvSpPr>
              <a:spLocks noChangeShapeType="1"/>
            </p:cNvSpPr>
            <p:nvPr/>
          </p:nvSpPr>
          <p:spPr bwMode="auto">
            <a:xfrm flipV="1">
              <a:off x="3360208" y="4865688"/>
              <a:ext cx="0" cy="73025"/>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50204" name="Line 15"/>
            <p:cNvSpPr>
              <a:spLocks noChangeShapeType="1"/>
            </p:cNvSpPr>
            <p:nvPr/>
          </p:nvSpPr>
          <p:spPr bwMode="auto">
            <a:xfrm flipV="1">
              <a:off x="4393671" y="4865688"/>
              <a:ext cx="0" cy="73025"/>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50205" name="Line 16"/>
            <p:cNvSpPr>
              <a:spLocks noChangeShapeType="1"/>
            </p:cNvSpPr>
            <p:nvPr/>
          </p:nvSpPr>
          <p:spPr bwMode="auto">
            <a:xfrm flipV="1">
              <a:off x="5425546" y="4865688"/>
              <a:ext cx="0" cy="73025"/>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50206" name="Line 17"/>
            <p:cNvSpPr>
              <a:spLocks noChangeShapeType="1"/>
            </p:cNvSpPr>
            <p:nvPr/>
          </p:nvSpPr>
          <p:spPr bwMode="auto">
            <a:xfrm flipV="1">
              <a:off x="6455833" y="4865688"/>
              <a:ext cx="0" cy="73025"/>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50207" name="Line 18"/>
            <p:cNvSpPr>
              <a:spLocks noChangeShapeType="1"/>
            </p:cNvSpPr>
            <p:nvPr/>
          </p:nvSpPr>
          <p:spPr bwMode="auto">
            <a:xfrm flipV="1">
              <a:off x="7486121" y="4865688"/>
              <a:ext cx="0" cy="73025"/>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50208" name="Line 19"/>
            <p:cNvSpPr>
              <a:spLocks noChangeShapeType="1"/>
            </p:cNvSpPr>
            <p:nvPr/>
          </p:nvSpPr>
          <p:spPr bwMode="auto">
            <a:xfrm flipV="1">
              <a:off x="8516408" y="4865688"/>
              <a:ext cx="0" cy="73025"/>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grpSp>
      <p:sp>
        <p:nvSpPr>
          <p:cNvPr id="50189" name="TextBox 28"/>
          <p:cNvSpPr txBox="1">
            <a:spLocks noChangeArrowheads="1"/>
          </p:cNvSpPr>
          <p:nvPr/>
        </p:nvSpPr>
        <p:spPr bwMode="auto">
          <a:xfrm>
            <a:off x="928519" y="1433513"/>
            <a:ext cx="312906" cy="3631763"/>
          </a:xfrm>
          <a:prstGeom prst="rect">
            <a:avLst/>
          </a:prstGeom>
          <a:noFill/>
          <a:ln w="9525">
            <a:noFill/>
            <a:miter lim="800000"/>
            <a:headEnd/>
            <a:tailEnd/>
          </a:ln>
        </p:spPr>
        <p:txBody>
          <a:bodyPr wrap="none">
            <a:spAutoFit/>
          </a:bodyPr>
          <a:lstStyle/>
          <a:p>
            <a:pPr algn="r" fontAlgn="auto">
              <a:spcBef>
                <a:spcPts val="0"/>
              </a:spcBef>
              <a:spcAft>
                <a:spcPts val="4200"/>
              </a:spcAft>
            </a:pPr>
            <a:r>
              <a:rPr lang="en-GB" altLang="en-US" sz="1800" u="none" dirty="0">
                <a:latin typeface="+mj-lt"/>
                <a:cs typeface="Arial" pitchFamily="34" charset="0"/>
              </a:rPr>
              <a:t>8</a:t>
            </a:r>
          </a:p>
          <a:p>
            <a:pPr algn="r" fontAlgn="auto">
              <a:spcBef>
                <a:spcPts val="0"/>
              </a:spcBef>
              <a:spcAft>
                <a:spcPts val="4200"/>
              </a:spcAft>
            </a:pPr>
            <a:r>
              <a:rPr lang="en-GB" altLang="en-US" sz="1800" u="none" dirty="0">
                <a:latin typeface="+mj-lt"/>
                <a:cs typeface="Arial" pitchFamily="34" charset="0"/>
              </a:rPr>
              <a:t>6</a:t>
            </a:r>
          </a:p>
          <a:p>
            <a:pPr algn="r" fontAlgn="auto">
              <a:spcBef>
                <a:spcPts val="0"/>
              </a:spcBef>
              <a:spcAft>
                <a:spcPts val="4200"/>
              </a:spcAft>
            </a:pPr>
            <a:r>
              <a:rPr lang="en-GB" altLang="en-US" sz="1800" u="none" dirty="0">
                <a:latin typeface="+mj-lt"/>
                <a:cs typeface="Arial" pitchFamily="34" charset="0"/>
              </a:rPr>
              <a:t>4</a:t>
            </a:r>
          </a:p>
          <a:p>
            <a:pPr algn="r" fontAlgn="auto">
              <a:spcBef>
                <a:spcPts val="0"/>
              </a:spcBef>
              <a:spcAft>
                <a:spcPts val="4200"/>
              </a:spcAft>
            </a:pPr>
            <a:r>
              <a:rPr lang="en-GB" altLang="en-US" sz="1800" u="none" dirty="0">
                <a:latin typeface="+mj-lt"/>
                <a:cs typeface="Arial" pitchFamily="34" charset="0"/>
              </a:rPr>
              <a:t>2</a:t>
            </a:r>
          </a:p>
          <a:p>
            <a:pPr algn="r" fontAlgn="auto">
              <a:spcBef>
                <a:spcPts val="0"/>
              </a:spcBef>
              <a:spcAft>
                <a:spcPts val="4200"/>
              </a:spcAft>
            </a:pPr>
            <a:r>
              <a:rPr lang="en-GB" altLang="en-US" sz="1800" u="none" dirty="0">
                <a:latin typeface="+mj-lt"/>
                <a:cs typeface="Arial" pitchFamily="34" charset="0"/>
              </a:rPr>
              <a:t>0</a:t>
            </a:r>
          </a:p>
        </p:txBody>
      </p:sp>
      <p:sp>
        <p:nvSpPr>
          <p:cNvPr id="50190" name="TextBox 34"/>
          <p:cNvSpPr txBox="1">
            <a:spLocks noChangeArrowheads="1"/>
          </p:cNvSpPr>
          <p:nvPr/>
        </p:nvSpPr>
        <p:spPr bwMode="auto">
          <a:xfrm rot="-5400000">
            <a:off x="-1405492" y="3062566"/>
            <a:ext cx="4185761" cy="369332"/>
          </a:xfrm>
          <a:prstGeom prst="rect">
            <a:avLst/>
          </a:prstGeom>
          <a:noFill/>
          <a:ln w="9525">
            <a:noFill/>
            <a:miter lim="800000"/>
            <a:headEnd/>
            <a:tailEnd/>
          </a:ln>
        </p:spPr>
        <p:txBody>
          <a:bodyPr wrap="none">
            <a:spAutoFit/>
          </a:bodyPr>
          <a:lstStyle/>
          <a:p>
            <a:pPr fontAlgn="auto">
              <a:spcBef>
                <a:spcPts val="0"/>
              </a:spcBef>
              <a:spcAft>
                <a:spcPts val="0"/>
              </a:spcAft>
            </a:pPr>
            <a:r>
              <a:rPr lang="en-GB" altLang="en-US" sz="1800" b="1" u="none" dirty="0">
                <a:latin typeface="+mj-lt"/>
                <a:cs typeface="Arial" pitchFamily="34" charset="0"/>
              </a:rPr>
              <a:t>Stroke or systemic embolic </a:t>
            </a:r>
            <a:r>
              <a:rPr lang="en-GB" altLang="en-US" sz="1800" b="1" u="none" dirty="0" smtClean="0">
                <a:latin typeface="+mj-lt"/>
                <a:cs typeface="Arial" pitchFamily="34" charset="0"/>
              </a:rPr>
              <a:t>event, %</a:t>
            </a:r>
            <a:endParaRPr lang="en-GB" altLang="en-US" sz="1800" b="1" u="none" dirty="0">
              <a:latin typeface="+mj-lt"/>
              <a:cs typeface="Arial" pitchFamily="34" charset="0"/>
            </a:endParaRPr>
          </a:p>
        </p:txBody>
      </p:sp>
      <p:sp>
        <p:nvSpPr>
          <p:cNvPr id="50191" name="TextBox 35"/>
          <p:cNvSpPr txBox="1">
            <a:spLocks noChangeArrowheads="1"/>
          </p:cNvSpPr>
          <p:nvPr/>
        </p:nvSpPr>
        <p:spPr bwMode="auto">
          <a:xfrm>
            <a:off x="1149350" y="4938713"/>
            <a:ext cx="7918450" cy="338554"/>
          </a:xfrm>
          <a:prstGeom prst="rect">
            <a:avLst/>
          </a:prstGeom>
          <a:noFill/>
          <a:ln w="9525">
            <a:noFill/>
            <a:miter lim="800000"/>
            <a:headEnd/>
            <a:tailEnd/>
          </a:ln>
        </p:spPr>
        <p:txBody>
          <a:bodyPr>
            <a:spAutoFit/>
          </a:bodyPr>
          <a:lstStyle/>
          <a:p>
            <a:pPr algn="l" fontAlgn="auto">
              <a:spcBef>
                <a:spcPts val="0"/>
              </a:spcBef>
              <a:spcAft>
                <a:spcPts val="0"/>
              </a:spcAft>
              <a:tabLst>
                <a:tab pos="1084263" algn="ctr"/>
                <a:tab pos="2116138" algn="ctr"/>
                <a:tab pos="3149600" algn="ctr"/>
                <a:tab pos="4183063" algn="ctr"/>
                <a:tab pos="5207000" algn="ctr"/>
                <a:tab pos="6240463" algn="ctr"/>
                <a:tab pos="7272338" algn="ctr"/>
              </a:tabLst>
            </a:pPr>
            <a:r>
              <a:rPr lang="en-GB" altLang="en-US" sz="1600" u="none" dirty="0">
                <a:latin typeface="+mj-lt"/>
                <a:cs typeface="Arial" pitchFamily="34" charset="0"/>
              </a:rPr>
              <a:t>0	0.5	1.0	1.5	2.0	2.5	3.0	3.5</a:t>
            </a:r>
          </a:p>
        </p:txBody>
      </p:sp>
      <p:sp>
        <p:nvSpPr>
          <p:cNvPr id="50192" name="TextBox 36"/>
          <p:cNvSpPr txBox="1">
            <a:spLocks noChangeArrowheads="1"/>
          </p:cNvSpPr>
          <p:nvPr/>
        </p:nvSpPr>
        <p:spPr bwMode="auto">
          <a:xfrm>
            <a:off x="95250" y="5484813"/>
            <a:ext cx="9021763" cy="954107"/>
          </a:xfrm>
          <a:prstGeom prst="rect">
            <a:avLst/>
          </a:prstGeom>
          <a:noFill/>
          <a:ln w="9525">
            <a:noFill/>
            <a:miter lim="800000"/>
            <a:headEnd/>
            <a:tailEnd/>
          </a:ln>
        </p:spPr>
        <p:txBody>
          <a:bodyPr>
            <a:spAutoFit/>
          </a:bodyPr>
          <a:lstStyle/>
          <a:p>
            <a:pPr algn="l" fontAlgn="auto">
              <a:spcBef>
                <a:spcPts val="0"/>
              </a:spcBef>
              <a:spcAft>
                <a:spcPts val="0"/>
              </a:spcAft>
              <a:tabLst>
                <a:tab pos="1117600" algn="ctr"/>
                <a:tab pos="2133600" algn="ctr"/>
                <a:tab pos="3167063" algn="ctr"/>
                <a:tab pos="4198938" algn="ctr"/>
                <a:tab pos="5232400" algn="ctr"/>
                <a:tab pos="6256338" algn="ctr"/>
                <a:tab pos="7289800" algn="ctr"/>
                <a:tab pos="8339138" algn="ctr"/>
              </a:tabLst>
            </a:pPr>
            <a:r>
              <a:rPr lang="en-GB" altLang="en-US" sz="1400" b="1" u="none" dirty="0" smtClean="0">
                <a:latin typeface="+mj-lt"/>
                <a:cs typeface="Arial" pitchFamily="34" charset="0"/>
              </a:rPr>
              <a:t>Number at </a:t>
            </a:r>
            <a:r>
              <a:rPr lang="en-GB" altLang="en-US" sz="1400" b="1" u="none" dirty="0">
                <a:latin typeface="+mj-lt"/>
                <a:cs typeface="Arial" pitchFamily="34" charset="0"/>
              </a:rPr>
              <a:t>risk</a:t>
            </a:r>
          </a:p>
          <a:p>
            <a:pPr algn="l" fontAlgn="auto">
              <a:spcBef>
                <a:spcPts val="0"/>
              </a:spcBef>
              <a:spcAft>
                <a:spcPts val="0"/>
              </a:spcAft>
              <a:tabLst>
                <a:tab pos="1117600" algn="ctr"/>
                <a:tab pos="2133600" algn="ctr"/>
                <a:tab pos="3167063" algn="ctr"/>
                <a:tab pos="4198938" algn="ctr"/>
                <a:tab pos="5232400" algn="ctr"/>
                <a:tab pos="6256338" algn="ctr"/>
                <a:tab pos="7289800" algn="ctr"/>
                <a:tab pos="8339138" algn="ctr"/>
              </a:tabLst>
            </a:pPr>
            <a:r>
              <a:rPr lang="en-GB" altLang="en-US" sz="1400" b="1" u="none" dirty="0">
                <a:latin typeface="+mj-lt"/>
                <a:cs typeface="Arial" pitchFamily="34" charset="0"/>
              </a:rPr>
              <a:t>Warfarin</a:t>
            </a:r>
            <a:r>
              <a:rPr lang="en-GB" altLang="en-US" sz="1400" u="none" dirty="0">
                <a:latin typeface="+mj-lt"/>
                <a:cs typeface="Arial" pitchFamily="34" charset="0"/>
              </a:rPr>
              <a:t>	7036	6798	6615	6406	6225	4593	2333	536</a:t>
            </a:r>
            <a:br>
              <a:rPr lang="en-GB" altLang="en-US" sz="1400" u="none" dirty="0">
                <a:latin typeface="+mj-lt"/>
                <a:cs typeface="Arial" pitchFamily="34" charset="0"/>
              </a:rPr>
            </a:br>
            <a:r>
              <a:rPr lang="en-GB" altLang="en-US" sz="1400" b="1" u="none" dirty="0" smtClean="0">
                <a:latin typeface="+mj-lt"/>
                <a:cs typeface="Arial" pitchFamily="34" charset="0"/>
              </a:rPr>
              <a:t>Edox </a:t>
            </a:r>
            <a:r>
              <a:rPr lang="en-GB" altLang="en-US" sz="1400" b="1" u="none" dirty="0">
                <a:latin typeface="+mj-lt"/>
                <a:cs typeface="Arial" pitchFamily="34" charset="0"/>
              </a:rPr>
              <a:t>(60)</a:t>
            </a:r>
            <a:r>
              <a:rPr lang="en-GB" altLang="en-US" sz="1400" u="none" dirty="0">
                <a:latin typeface="+mj-lt"/>
                <a:cs typeface="Arial" pitchFamily="34" charset="0"/>
              </a:rPr>
              <a:t>	7035	6816	6650	6480	6283	4659	2401	551</a:t>
            </a:r>
            <a:br>
              <a:rPr lang="en-GB" altLang="en-US" sz="1400" u="none" dirty="0">
                <a:latin typeface="+mj-lt"/>
                <a:cs typeface="Arial" pitchFamily="34" charset="0"/>
              </a:rPr>
            </a:br>
            <a:r>
              <a:rPr lang="en-GB" altLang="en-US" sz="1400" b="1" u="none" dirty="0" smtClean="0">
                <a:latin typeface="+mj-lt"/>
                <a:cs typeface="Arial" pitchFamily="34" charset="0"/>
              </a:rPr>
              <a:t>Edox </a:t>
            </a:r>
            <a:r>
              <a:rPr lang="en-GB" altLang="en-US" sz="1400" b="1" u="none" dirty="0">
                <a:latin typeface="+mj-lt"/>
                <a:cs typeface="Arial" pitchFamily="34" charset="0"/>
              </a:rPr>
              <a:t>(30)</a:t>
            </a:r>
            <a:r>
              <a:rPr lang="en-GB" altLang="en-US" sz="1400" u="none" dirty="0">
                <a:latin typeface="+mj-lt"/>
                <a:cs typeface="Arial" pitchFamily="34" charset="0"/>
              </a:rPr>
              <a:t>	7034	6815	6631	6461	6277	4608	2358	534</a:t>
            </a:r>
          </a:p>
        </p:txBody>
      </p:sp>
      <p:sp>
        <p:nvSpPr>
          <p:cNvPr id="50193" name="TextBox 60"/>
          <p:cNvSpPr txBox="1">
            <a:spLocks noChangeArrowheads="1"/>
          </p:cNvSpPr>
          <p:nvPr/>
        </p:nvSpPr>
        <p:spPr bwMode="auto">
          <a:xfrm>
            <a:off x="4497296" y="5224463"/>
            <a:ext cx="312906" cy="369332"/>
          </a:xfrm>
          <a:prstGeom prst="rect">
            <a:avLst/>
          </a:prstGeom>
          <a:noFill/>
          <a:ln w="9525">
            <a:noFill/>
            <a:miter lim="800000"/>
            <a:headEnd/>
            <a:tailEnd/>
          </a:ln>
        </p:spPr>
        <p:txBody>
          <a:bodyPr wrap="none">
            <a:spAutoFit/>
          </a:bodyPr>
          <a:lstStyle/>
          <a:p>
            <a:pPr fontAlgn="auto">
              <a:spcBef>
                <a:spcPts val="0"/>
              </a:spcBef>
              <a:spcAft>
                <a:spcPts val="0"/>
              </a:spcAft>
            </a:pPr>
            <a:r>
              <a:rPr lang="en-GB" altLang="en-US" sz="1800" b="1" u="none" dirty="0" smtClean="0">
                <a:latin typeface="+mj-lt"/>
                <a:cs typeface="Arial" pitchFamily="34" charset="0"/>
              </a:rPr>
              <a:t>y</a:t>
            </a:r>
            <a:endParaRPr lang="en-GB" altLang="en-US" sz="1800" b="1" u="none" dirty="0">
              <a:latin typeface="+mj-lt"/>
              <a:cs typeface="Arial" pitchFamily="34" charset="0"/>
            </a:endParaRPr>
          </a:p>
        </p:txBody>
      </p:sp>
      <p:sp>
        <p:nvSpPr>
          <p:cNvPr id="31" name="Rectangle 30"/>
          <p:cNvSpPr/>
          <p:nvPr/>
        </p:nvSpPr>
        <p:spPr>
          <a:xfrm>
            <a:off x="5521613" y="6423631"/>
            <a:ext cx="3641724" cy="461665"/>
          </a:xfrm>
          <a:prstGeom prst="rect">
            <a:avLst/>
          </a:prstGeom>
        </p:spPr>
        <p:txBody>
          <a:bodyPr wrap="square">
            <a:spAutoFit/>
          </a:bodyPr>
          <a:lstStyle/>
          <a:p>
            <a:pPr algn="ctr" fontAlgn="auto">
              <a:spcBef>
                <a:spcPts val="0"/>
              </a:spcBef>
              <a:spcAft>
                <a:spcPts val="0"/>
              </a:spcAft>
            </a:pPr>
            <a:r>
              <a:rPr lang="en-GB" altLang="en-US" sz="1200" b="0" u="none" dirty="0" smtClean="0">
                <a:latin typeface="+mj-lt"/>
                <a:cs typeface="Arial" pitchFamily="34" charset="0"/>
              </a:rPr>
              <a:t>SEE=systemic </a:t>
            </a:r>
            <a:r>
              <a:rPr lang="en-GB" altLang="en-US" sz="1200" b="0" u="none" dirty="0">
                <a:latin typeface="+mj-lt"/>
                <a:cs typeface="Arial" pitchFamily="34" charset="0"/>
              </a:rPr>
              <a:t>embolic </a:t>
            </a:r>
            <a:r>
              <a:rPr lang="en-GB" altLang="en-US" sz="1200" b="0" u="none" dirty="0" smtClean="0">
                <a:latin typeface="+mj-lt"/>
                <a:cs typeface="Arial" pitchFamily="34" charset="0"/>
              </a:rPr>
              <a:t>event; ITT=Intent-to-Treat;</a:t>
            </a:r>
            <a:br>
              <a:rPr lang="en-GB" altLang="en-US" sz="1200" b="0" u="none" dirty="0" smtClean="0">
                <a:latin typeface="+mj-lt"/>
                <a:cs typeface="Arial" pitchFamily="34" charset="0"/>
              </a:rPr>
            </a:br>
            <a:r>
              <a:rPr lang="en-GB" altLang="en-US" sz="1200" b="0" u="none" dirty="0" smtClean="0">
                <a:latin typeface="+mj-lt"/>
                <a:cs typeface="Arial" pitchFamily="34" charset="0"/>
              </a:rPr>
              <a:t>TTR=time in therapeutic range; HR=hazard ratio</a:t>
            </a:r>
            <a:endParaRPr lang="en-GB" altLang="en-US" sz="1200" b="0" u="none" dirty="0">
              <a:latin typeface="+mj-lt"/>
              <a:cs typeface="Arial" pitchFamily="34" charset="0"/>
            </a:endParaRPr>
          </a:p>
        </p:txBody>
      </p:sp>
      <p:sp>
        <p:nvSpPr>
          <p:cNvPr id="32" name="Rectangle 25"/>
          <p:cNvSpPr>
            <a:spLocks noChangeArrowheads="1"/>
          </p:cNvSpPr>
          <p:nvPr/>
        </p:nvSpPr>
        <p:spPr bwMode="auto">
          <a:xfrm>
            <a:off x="15923" y="6567352"/>
            <a:ext cx="5975443" cy="338554"/>
          </a:xfrm>
          <a:prstGeom prst="rect">
            <a:avLst/>
          </a:prstGeom>
          <a:noFill/>
          <a:ln w="9525">
            <a:noFill/>
            <a:miter lim="800000"/>
            <a:headEnd/>
            <a:tailEnd/>
          </a:ln>
        </p:spPr>
        <p:txBody>
          <a:bodyPr wrap="square">
            <a:spAutoFit/>
          </a:bodyPr>
          <a:lstStyle/>
          <a:p>
            <a:pPr fontAlgn="auto">
              <a:spcBef>
                <a:spcPts val="0"/>
              </a:spcBef>
              <a:spcAft>
                <a:spcPts val="0"/>
              </a:spcAft>
            </a:pPr>
            <a:r>
              <a:rPr lang="fi-FI" sz="1600" b="0" u="none" dirty="0" smtClean="0">
                <a:latin typeface="+mj-lt"/>
                <a:ea typeface="MS PGothic" pitchFamily="34" charset="-128"/>
                <a:cs typeface="Arial" pitchFamily="34" charset="0"/>
              </a:rPr>
              <a:t>Giugliano RP, et al. </a:t>
            </a:r>
            <a:r>
              <a:rPr lang="en-US" sz="1600" i="1" u="none" dirty="0">
                <a:latin typeface="+mj-lt"/>
                <a:ea typeface="MS PGothic" pitchFamily="34" charset="-128"/>
                <a:cs typeface="Arial" pitchFamily="34" charset="0"/>
              </a:rPr>
              <a:t>N Engl J Med</a:t>
            </a:r>
            <a:r>
              <a:rPr lang="en-US" sz="1600" b="0" u="none" dirty="0">
                <a:latin typeface="+mj-lt"/>
                <a:ea typeface="MS PGothic" pitchFamily="34" charset="-128"/>
                <a:cs typeface="Arial" pitchFamily="34" charset="0"/>
              </a:rPr>
              <a:t>. </a:t>
            </a:r>
            <a:r>
              <a:rPr lang="en-US" sz="1600" b="0" u="none" dirty="0" smtClean="0">
                <a:latin typeface="+mj-lt"/>
                <a:ea typeface="MS PGothic" pitchFamily="34" charset="-128"/>
                <a:cs typeface="Arial" pitchFamily="34" charset="0"/>
              </a:rPr>
              <a:t>2013;</a:t>
            </a:r>
            <a:r>
              <a:rPr lang="en-US" sz="1600" u="none" dirty="0">
                <a:latin typeface="+mj-lt"/>
                <a:cs typeface="Arial"/>
              </a:rPr>
              <a:t> </a:t>
            </a:r>
            <a:r>
              <a:rPr lang="en-US" sz="1600" u="none" dirty="0" smtClean="0">
                <a:latin typeface="+mj-lt"/>
                <a:cs typeface="Arial"/>
              </a:rPr>
              <a:t>369:2093-2104</a:t>
            </a:r>
            <a:r>
              <a:rPr lang="en-US" sz="1600" b="0" u="none" dirty="0" smtClean="0">
                <a:latin typeface="+mj-lt"/>
                <a:ea typeface="MS PGothic" pitchFamily="34" charset="-128"/>
                <a:cs typeface="Arial" pitchFamily="34" charset="0"/>
              </a:rPr>
              <a:t>.</a:t>
            </a:r>
            <a:r>
              <a:rPr lang="en-US" sz="1600" b="0" u="none" baseline="30000" dirty="0" smtClean="0">
                <a:latin typeface="+mj-lt"/>
                <a:ea typeface="MS PGothic" pitchFamily="34" charset="-128"/>
                <a:cs typeface="Arial" pitchFamily="34" charset="0"/>
              </a:rPr>
              <a:t>[17]</a:t>
            </a:r>
            <a:endParaRPr lang="en-US" sz="1600" b="0" u="none" dirty="0">
              <a:latin typeface="+mj-lt"/>
              <a:ea typeface="MS PGothic" pitchFamily="34" charset="-128"/>
              <a:cs typeface="Arial" pitchFamily="34" charset="0"/>
            </a:endParaRPr>
          </a:p>
        </p:txBody>
      </p:sp>
      <p:grpSp>
        <p:nvGrpSpPr>
          <p:cNvPr id="4" name="Group 3"/>
          <p:cNvGrpSpPr/>
          <p:nvPr/>
        </p:nvGrpSpPr>
        <p:grpSpPr>
          <a:xfrm>
            <a:off x="1433008" y="1381832"/>
            <a:ext cx="4368758" cy="1015663"/>
            <a:chOff x="1856096" y="1600200"/>
            <a:chExt cx="4368758" cy="1015663"/>
          </a:xfrm>
        </p:grpSpPr>
        <p:sp>
          <p:nvSpPr>
            <p:cNvPr id="50185" name="TextBox 24"/>
            <p:cNvSpPr txBox="1">
              <a:spLocks noChangeArrowheads="1"/>
            </p:cNvSpPr>
            <p:nvPr/>
          </p:nvSpPr>
          <p:spPr bwMode="auto">
            <a:xfrm>
              <a:off x="2258704" y="1641144"/>
              <a:ext cx="3966150" cy="959237"/>
            </a:xfrm>
            <a:prstGeom prst="rect">
              <a:avLst/>
            </a:prstGeom>
            <a:noFill/>
            <a:ln w="9525">
              <a:noFill/>
              <a:miter lim="800000"/>
              <a:headEnd/>
              <a:tailEnd/>
            </a:ln>
          </p:spPr>
          <p:txBody>
            <a:bodyPr wrap="none">
              <a:spAutoFit/>
            </a:bodyPr>
            <a:lstStyle/>
            <a:p>
              <a:pPr fontAlgn="auto">
                <a:spcBef>
                  <a:spcPts val="500"/>
                </a:spcBef>
                <a:spcAft>
                  <a:spcPts val="0"/>
                </a:spcAft>
              </a:pPr>
              <a:r>
                <a:rPr lang="en-GB" altLang="en-US" sz="1600" b="1" u="none" dirty="0">
                  <a:latin typeface="+mj-lt"/>
                  <a:cs typeface="Arial" pitchFamily="34" charset="0"/>
                </a:rPr>
                <a:t>Edoxaban 30 mg (HR = 1.13, 0.96–1.34)</a:t>
              </a:r>
            </a:p>
            <a:p>
              <a:pPr fontAlgn="auto">
                <a:spcBef>
                  <a:spcPts val="500"/>
                </a:spcBef>
                <a:spcAft>
                  <a:spcPts val="0"/>
                </a:spcAft>
              </a:pPr>
              <a:r>
                <a:rPr lang="en-GB" altLang="en-US" sz="1600" b="1" u="none" dirty="0" smtClean="0">
                  <a:latin typeface="+mj-lt"/>
                  <a:cs typeface="Arial" pitchFamily="34" charset="0"/>
                </a:rPr>
                <a:t>Warfarin </a:t>
              </a:r>
              <a:r>
                <a:rPr lang="en-GB" altLang="en-US" sz="1600" b="1" u="none" dirty="0">
                  <a:latin typeface="+mj-lt"/>
                  <a:cs typeface="Arial" pitchFamily="34" charset="0"/>
                </a:rPr>
                <a:t>(median TTR 68.4</a:t>
              </a:r>
              <a:r>
                <a:rPr lang="en-GB" altLang="en-US" sz="1600" b="1" u="none" dirty="0" smtClean="0">
                  <a:latin typeface="+mj-lt"/>
                  <a:cs typeface="Arial" pitchFamily="34" charset="0"/>
                </a:rPr>
                <a:t>%)</a:t>
              </a:r>
            </a:p>
            <a:p>
              <a:pPr fontAlgn="auto">
                <a:spcBef>
                  <a:spcPts val="500"/>
                </a:spcBef>
                <a:spcAft>
                  <a:spcPts val="0"/>
                </a:spcAft>
              </a:pPr>
              <a:r>
                <a:rPr lang="en-GB" altLang="en-US" sz="1600" b="1" u="none" dirty="0">
                  <a:latin typeface="+mj-lt"/>
                  <a:cs typeface="Arial" pitchFamily="34" charset="0"/>
                </a:rPr>
                <a:t>Edoxaban 60 mg (HR = 0.87, 0.73–1.04</a:t>
              </a:r>
              <a:r>
                <a:rPr lang="en-GB" altLang="en-US" sz="1600" b="1" u="none" dirty="0" smtClean="0">
                  <a:latin typeface="+mj-lt"/>
                  <a:cs typeface="Arial" pitchFamily="34" charset="0"/>
                </a:rPr>
                <a:t>)</a:t>
              </a:r>
              <a:endParaRPr lang="en-GB" altLang="en-US" sz="1600" b="1" u="none" dirty="0">
                <a:latin typeface="+mj-lt"/>
                <a:cs typeface="Arial" pitchFamily="34" charset="0"/>
              </a:endParaRPr>
            </a:p>
          </p:txBody>
        </p:sp>
        <p:cxnSp>
          <p:nvCxnSpPr>
            <p:cNvPr id="50186" name="Straight Connector 26"/>
            <p:cNvCxnSpPr>
              <a:cxnSpLocks noChangeShapeType="1"/>
            </p:cNvCxnSpPr>
            <p:nvPr/>
          </p:nvCxnSpPr>
          <p:spPr bwMode="auto">
            <a:xfrm flipH="1">
              <a:off x="1981200" y="1801504"/>
              <a:ext cx="282575" cy="0"/>
            </a:xfrm>
            <a:prstGeom prst="line">
              <a:avLst/>
            </a:prstGeom>
            <a:noFill/>
            <a:ln w="50800" algn="ctr">
              <a:solidFill>
                <a:schemeClr val="accent1"/>
              </a:solidFill>
              <a:round/>
              <a:headEnd/>
              <a:tailEnd/>
            </a:ln>
          </p:spPr>
        </p:cxnSp>
        <p:cxnSp>
          <p:nvCxnSpPr>
            <p:cNvPr id="50187" name="Straight Connector 31"/>
            <p:cNvCxnSpPr>
              <a:cxnSpLocks noChangeShapeType="1"/>
            </p:cNvCxnSpPr>
            <p:nvPr/>
          </p:nvCxnSpPr>
          <p:spPr bwMode="auto">
            <a:xfrm flipH="1">
              <a:off x="1981200" y="2125023"/>
              <a:ext cx="282575" cy="0"/>
            </a:xfrm>
            <a:prstGeom prst="line">
              <a:avLst/>
            </a:prstGeom>
            <a:noFill/>
            <a:ln w="50800" algn="ctr">
              <a:solidFill>
                <a:schemeClr val="accent5"/>
              </a:solidFill>
              <a:round/>
              <a:headEnd/>
              <a:tailEnd/>
            </a:ln>
          </p:spPr>
        </p:cxnSp>
        <p:cxnSp>
          <p:nvCxnSpPr>
            <p:cNvPr id="50188" name="Straight Connector 32"/>
            <p:cNvCxnSpPr>
              <a:cxnSpLocks noChangeShapeType="1"/>
            </p:cNvCxnSpPr>
            <p:nvPr/>
          </p:nvCxnSpPr>
          <p:spPr bwMode="auto">
            <a:xfrm flipH="1">
              <a:off x="1981200" y="2438400"/>
              <a:ext cx="282575" cy="0"/>
            </a:xfrm>
            <a:prstGeom prst="line">
              <a:avLst/>
            </a:prstGeom>
            <a:noFill/>
            <a:ln w="50800" algn="ctr">
              <a:solidFill>
                <a:srgbClr val="569517"/>
              </a:solidFill>
              <a:round/>
              <a:headEnd/>
              <a:tailEnd/>
            </a:ln>
          </p:spPr>
        </p:cxnSp>
        <p:sp>
          <p:nvSpPr>
            <p:cNvPr id="3" name="Rectangle 2"/>
            <p:cNvSpPr/>
            <p:nvPr/>
          </p:nvSpPr>
          <p:spPr bwMode="auto">
            <a:xfrm>
              <a:off x="1856096" y="1600200"/>
              <a:ext cx="4368758" cy="101566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grpSp>
    </p:spTree>
    <p:extLst>
      <p:ext uri="{BB962C8B-B14F-4D97-AF65-F5344CB8AC3E}">
        <p14:creationId xmlns:p14="http://schemas.microsoft.com/office/powerpoint/2010/main" val="3044157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12744" y="272956"/>
            <a:ext cx="7239000" cy="527122"/>
          </a:xfrm>
        </p:spPr>
        <p:txBody>
          <a:bodyPr/>
          <a:lstStyle/>
          <a:p>
            <a:r>
              <a:rPr lang="en-US" sz="3600" dirty="0" smtClean="0">
                <a:ea typeface="ＭＳ Ｐゴシック" pitchFamily="34" charset="-128"/>
                <a:cs typeface="Arial" pitchFamily="34" charset="0"/>
              </a:rPr>
              <a:t>Key Secondary Outcomes</a:t>
            </a:r>
          </a:p>
        </p:txBody>
      </p:sp>
      <p:sp>
        <p:nvSpPr>
          <p:cNvPr id="138" name="Rectangle 25"/>
          <p:cNvSpPr>
            <a:spLocks noChangeArrowheads="1"/>
          </p:cNvSpPr>
          <p:nvPr/>
        </p:nvSpPr>
        <p:spPr bwMode="auto">
          <a:xfrm>
            <a:off x="-26879" y="6442624"/>
            <a:ext cx="3617711" cy="523220"/>
          </a:xfrm>
          <a:prstGeom prst="rect">
            <a:avLst/>
          </a:prstGeom>
          <a:noFill/>
          <a:ln w="9525">
            <a:noFill/>
            <a:miter lim="800000"/>
            <a:headEnd/>
            <a:tailEnd/>
          </a:ln>
        </p:spPr>
        <p:txBody>
          <a:bodyPr wrap="square">
            <a:spAutoFit/>
          </a:bodyPr>
          <a:lstStyle/>
          <a:p>
            <a:pPr algn="l" fontAlgn="auto">
              <a:spcBef>
                <a:spcPts val="0"/>
              </a:spcBef>
              <a:spcAft>
                <a:spcPts val="0"/>
              </a:spcAft>
            </a:pPr>
            <a:r>
              <a:rPr lang="fi-FI" sz="1400" b="0" u="none" dirty="0" smtClean="0">
                <a:latin typeface="+mj-lt"/>
                <a:ea typeface="MS PGothic" pitchFamily="34" charset="-128"/>
                <a:cs typeface="Arial" pitchFamily="34" charset="0"/>
              </a:rPr>
              <a:t>Giugliano RP, et al. </a:t>
            </a:r>
            <a:r>
              <a:rPr lang="en-US" sz="1400" b="0" i="1" u="none" dirty="0">
                <a:latin typeface="+mj-lt"/>
                <a:ea typeface="MS PGothic" pitchFamily="34" charset="-128"/>
                <a:cs typeface="Arial" pitchFamily="34" charset="0"/>
              </a:rPr>
              <a:t>N Engl J Med</a:t>
            </a:r>
            <a:r>
              <a:rPr lang="en-US" sz="1400" b="0" u="none" dirty="0">
                <a:latin typeface="+mj-lt"/>
                <a:ea typeface="MS PGothic" pitchFamily="34" charset="-128"/>
                <a:cs typeface="Arial" pitchFamily="34" charset="0"/>
              </a:rPr>
              <a:t>. </a:t>
            </a:r>
            <a:r>
              <a:rPr lang="en-US" sz="1400" b="0" u="none" dirty="0" smtClean="0">
                <a:latin typeface="+mj-lt"/>
                <a:ea typeface="MS PGothic" pitchFamily="34" charset="-128"/>
                <a:cs typeface="Arial" pitchFamily="34" charset="0"/>
              </a:rPr>
              <a:t>2013;</a:t>
            </a:r>
            <a:r>
              <a:rPr lang="en-US" sz="1400" u="none" dirty="0">
                <a:latin typeface="+mj-lt"/>
                <a:cs typeface="Arial"/>
              </a:rPr>
              <a:t> </a:t>
            </a:r>
            <a:r>
              <a:rPr lang="en-US" sz="1400" u="none" dirty="0" smtClean="0">
                <a:latin typeface="+mj-lt"/>
                <a:cs typeface="Arial"/>
              </a:rPr>
              <a:t>369:2093-2104</a:t>
            </a:r>
            <a:r>
              <a:rPr lang="en-US" sz="1400" b="0" u="none" dirty="0" smtClean="0">
                <a:latin typeface="+mj-lt"/>
                <a:ea typeface="MS PGothic" pitchFamily="34" charset="-128"/>
                <a:cs typeface="Arial" pitchFamily="34" charset="0"/>
              </a:rPr>
              <a:t>.</a:t>
            </a:r>
            <a:r>
              <a:rPr lang="en-US" sz="1400" b="0" u="none" baseline="30000" dirty="0" smtClean="0">
                <a:latin typeface="+mj-lt"/>
                <a:ea typeface="MS PGothic" pitchFamily="34" charset="-128"/>
                <a:cs typeface="Arial" pitchFamily="34" charset="0"/>
              </a:rPr>
              <a:t>[17]</a:t>
            </a:r>
            <a:endParaRPr lang="en-US" sz="1400" b="0" u="none" dirty="0">
              <a:latin typeface="+mj-lt"/>
              <a:ea typeface="MS PGothic" pitchFamily="34" charset="-128"/>
              <a:cs typeface="Arial" pitchFamily="34" charset="0"/>
            </a:endParaRPr>
          </a:p>
        </p:txBody>
      </p:sp>
      <p:sp>
        <p:nvSpPr>
          <p:cNvPr id="3" name="TextBox 2"/>
          <p:cNvSpPr txBox="1"/>
          <p:nvPr/>
        </p:nvSpPr>
        <p:spPr>
          <a:xfrm>
            <a:off x="2301766" y="3263462"/>
            <a:ext cx="4493172" cy="369332"/>
          </a:xfrm>
          <a:prstGeom prst="rect">
            <a:avLst/>
          </a:prstGeom>
          <a:noFill/>
        </p:spPr>
        <p:txBody>
          <a:bodyPr wrap="square" rtlCol="0">
            <a:spAutoFit/>
          </a:bodyPr>
          <a:lstStyle/>
          <a:p>
            <a:pPr algn="ctr"/>
            <a:r>
              <a:rPr lang="en-US" b="1" u="none" dirty="0" smtClean="0"/>
              <a:t>IMAGE NO LONGER AVAILABLE</a:t>
            </a:r>
            <a:endParaRPr lang="en-US" b="1" u="none" dirty="0"/>
          </a:p>
        </p:txBody>
      </p:sp>
    </p:spTree>
    <p:extLst>
      <p:ext uri="{BB962C8B-B14F-4D97-AF65-F5344CB8AC3E}">
        <p14:creationId xmlns:p14="http://schemas.microsoft.com/office/powerpoint/2010/main" val="20008170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768" y="286608"/>
            <a:ext cx="7620000" cy="914400"/>
          </a:xfrm>
        </p:spPr>
        <p:txBody>
          <a:bodyPr/>
          <a:lstStyle/>
          <a:p>
            <a:pPr>
              <a:lnSpc>
                <a:spcPct val="100000"/>
              </a:lnSpc>
            </a:pPr>
            <a:r>
              <a:rPr lang="en-GB" dirty="0" smtClean="0"/>
              <a:t>Subgroups 1 </a:t>
            </a:r>
            <a:br>
              <a:rPr lang="en-GB" dirty="0" smtClean="0"/>
            </a:br>
            <a:r>
              <a:rPr lang="en-GB" sz="3200" i="1" dirty="0" smtClean="0"/>
              <a:t>Efficacy</a:t>
            </a:r>
            <a:endParaRPr lang="en-GB" i="1" dirty="0"/>
          </a:p>
        </p:txBody>
      </p:sp>
      <p:sp>
        <p:nvSpPr>
          <p:cNvPr id="151" name="Rectangle 25"/>
          <p:cNvSpPr>
            <a:spLocks noChangeArrowheads="1"/>
          </p:cNvSpPr>
          <p:nvPr/>
        </p:nvSpPr>
        <p:spPr bwMode="auto">
          <a:xfrm>
            <a:off x="-65088" y="6587825"/>
            <a:ext cx="5766628" cy="338554"/>
          </a:xfrm>
          <a:prstGeom prst="rect">
            <a:avLst/>
          </a:prstGeom>
          <a:noFill/>
          <a:ln w="9525">
            <a:noFill/>
            <a:miter lim="800000"/>
            <a:headEnd/>
            <a:tailEnd/>
          </a:ln>
        </p:spPr>
        <p:txBody>
          <a:bodyPr wrap="square">
            <a:spAutoFit/>
          </a:bodyPr>
          <a:lstStyle/>
          <a:p>
            <a:pPr fontAlgn="auto">
              <a:spcBef>
                <a:spcPts val="0"/>
              </a:spcBef>
              <a:spcAft>
                <a:spcPts val="0"/>
              </a:spcAft>
            </a:pPr>
            <a:r>
              <a:rPr lang="fi-FI" sz="1600" b="0" u="none" dirty="0" smtClean="0">
                <a:latin typeface="+mj-lt"/>
                <a:ea typeface="MS PGothic" pitchFamily="34" charset="-128"/>
                <a:cs typeface="Arial" pitchFamily="34" charset="0"/>
              </a:rPr>
              <a:t>Giugliano RP, et al. </a:t>
            </a:r>
            <a:r>
              <a:rPr lang="en-US" sz="1600" i="1" u="none" dirty="0">
                <a:latin typeface="+mj-lt"/>
                <a:ea typeface="MS PGothic" pitchFamily="34" charset="-128"/>
                <a:cs typeface="Arial" pitchFamily="34" charset="0"/>
              </a:rPr>
              <a:t>N Engl J Med</a:t>
            </a:r>
            <a:r>
              <a:rPr lang="en-US" sz="1600" b="0" u="none" dirty="0">
                <a:latin typeface="+mj-lt"/>
                <a:ea typeface="MS PGothic" pitchFamily="34" charset="-128"/>
                <a:cs typeface="Arial" pitchFamily="34" charset="0"/>
              </a:rPr>
              <a:t>. </a:t>
            </a:r>
            <a:r>
              <a:rPr lang="en-US" sz="1600" b="0" u="none" dirty="0" smtClean="0">
                <a:latin typeface="+mj-lt"/>
                <a:ea typeface="MS PGothic" pitchFamily="34" charset="-128"/>
                <a:cs typeface="Arial" pitchFamily="34" charset="0"/>
              </a:rPr>
              <a:t>2013;</a:t>
            </a:r>
            <a:r>
              <a:rPr lang="en-US" sz="1600" u="none" dirty="0">
                <a:latin typeface="+mj-lt"/>
                <a:cs typeface="Arial"/>
              </a:rPr>
              <a:t> </a:t>
            </a:r>
            <a:r>
              <a:rPr lang="en-US" sz="1600" u="none" dirty="0" smtClean="0">
                <a:latin typeface="+mj-lt"/>
                <a:cs typeface="Arial"/>
              </a:rPr>
              <a:t>369:2093-2104</a:t>
            </a:r>
            <a:r>
              <a:rPr lang="en-US" sz="1600" b="0" u="none" dirty="0" smtClean="0">
                <a:latin typeface="+mj-lt"/>
                <a:ea typeface="MS PGothic" pitchFamily="34" charset="-128"/>
                <a:cs typeface="Arial" pitchFamily="34" charset="0"/>
              </a:rPr>
              <a:t>.</a:t>
            </a:r>
            <a:r>
              <a:rPr lang="en-US" sz="1600" b="0" u="none" baseline="30000" dirty="0" smtClean="0">
                <a:latin typeface="+mj-lt"/>
                <a:ea typeface="MS PGothic" pitchFamily="34" charset="-128"/>
                <a:cs typeface="Arial" pitchFamily="34" charset="0"/>
              </a:rPr>
              <a:t>[17]</a:t>
            </a:r>
            <a:endParaRPr lang="en-US" sz="1600" b="0" u="none" dirty="0">
              <a:latin typeface="+mj-lt"/>
              <a:ea typeface="MS PGothic" pitchFamily="34" charset="-128"/>
              <a:cs typeface="Arial" pitchFamily="34" charset="0"/>
            </a:endParaRPr>
          </a:p>
        </p:txBody>
      </p:sp>
      <p:sp>
        <p:nvSpPr>
          <p:cNvPr id="152" name="TextBox 151"/>
          <p:cNvSpPr txBox="1"/>
          <p:nvPr/>
        </p:nvSpPr>
        <p:spPr>
          <a:xfrm>
            <a:off x="2301766" y="3263462"/>
            <a:ext cx="4493172" cy="369332"/>
          </a:xfrm>
          <a:prstGeom prst="rect">
            <a:avLst/>
          </a:prstGeom>
          <a:noFill/>
        </p:spPr>
        <p:txBody>
          <a:bodyPr wrap="square" rtlCol="0">
            <a:spAutoFit/>
          </a:bodyPr>
          <a:lstStyle/>
          <a:p>
            <a:pPr algn="ctr"/>
            <a:r>
              <a:rPr lang="en-US" b="1" u="none" dirty="0" smtClean="0"/>
              <a:t>IMAGE NO LONGER AVAILABLE</a:t>
            </a:r>
            <a:endParaRPr lang="en-US" b="1" u="none" dirty="0"/>
          </a:p>
        </p:txBody>
      </p:sp>
    </p:spTree>
    <p:extLst>
      <p:ext uri="{BB962C8B-B14F-4D97-AF65-F5344CB8AC3E}">
        <p14:creationId xmlns:p14="http://schemas.microsoft.com/office/powerpoint/2010/main" val="29797096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itle 1"/>
          <p:cNvSpPr>
            <a:spLocks noGrp="1"/>
          </p:cNvSpPr>
          <p:nvPr>
            <p:ph type="title"/>
          </p:nvPr>
        </p:nvSpPr>
        <p:spPr>
          <a:xfrm>
            <a:off x="315972" y="286601"/>
            <a:ext cx="7620000" cy="914400"/>
          </a:xfrm>
        </p:spPr>
        <p:txBody>
          <a:bodyPr/>
          <a:lstStyle/>
          <a:p>
            <a:pPr>
              <a:lnSpc>
                <a:spcPct val="100000"/>
              </a:lnSpc>
            </a:pPr>
            <a:r>
              <a:rPr lang="en-GB" dirty="0" smtClean="0"/>
              <a:t>Subgroups 2 </a:t>
            </a:r>
            <a:br>
              <a:rPr lang="en-GB" dirty="0" smtClean="0"/>
            </a:br>
            <a:r>
              <a:rPr lang="en-GB" sz="3200" i="1" dirty="0" smtClean="0"/>
              <a:t>Efficacy</a:t>
            </a:r>
            <a:endParaRPr lang="en-GB" i="1" dirty="0"/>
          </a:p>
        </p:txBody>
      </p:sp>
      <p:sp>
        <p:nvSpPr>
          <p:cNvPr id="224" name="Rectangle 25"/>
          <p:cNvSpPr>
            <a:spLocks noChangeArrowheads="1"/>
          </p:cNvSpPr>
          <p:nvPr/>
        </p:nvSpPr>
        <p:spPr bwMode="auto">
          <a:xfrm>
            <a:off x="-60171" y="6615565"/>
            <a:ext cx="5029200" cy="307777"/>
          </a:xfrm>
          <a:prstGeom prst="rect">
            <a:avLst/>
          </a:prstGeom>
          <a:noFill/>
          <a:ln w="9525">
            <a:noFill/>
            <a:miter lim="800000"/>
            <a:headEnd/>
            <a:tailEnd/>
          </a:ln>
        </p:spPr>
        <p:txBody>
          <a:bodyPr wrap="square">
            <a:spAutoFit/>
          </a:bodyPr>
          <a:lstStyle/>
          <a:p>
            <a:pPr algn="l" fontAlgn="auto">
              <a:spcBef>
                <a:spcPts val="0"/>
              </a:spcBef>
              <a:spcAft>
                <a:spcPts val="0"/>
              </a:spcAft>
            </a:pPr>
            <a:r>
              <a:rPr lang="fi-FI" sz="1400" b="0" u="none" dirty="0" smtClean="0">
                <a:latin typeface="+mj-lt"/>
                <a:ea typeface="MS PGothic" pitchFamily="34" charset="-128"/>
                <a:cs typeface="Arial" pitchFamily="34" charset="0"/>
              </a:rPr>
              <a:t>Giugliano RP, et al</a:t>
            </a:r>
            <a:r>
              <a:rPr lang="fi-FI" sz="1400" b="0" i="1" u="none" dirty="0" smtClean="0">
                <a:latin typeface="+mj-lt"/>
                <a:ea typeface="MS PGothic" pitchFamily="34" charset="-128"/>
                <a:cs typeface="Arial" pitchFamily="34" charset="0"/>
              </a:rPr>
              <a:t>. </a:t>
            </a:r>
            <a:r>
              <a:rPr lang="en-US" sz="1400" b="0" i="1" u="none" dirty="0">
                <a:latin typeface="+mj-lt"/>
                <a:ea typeface="MS PGothic" pitchFamily="34" charset="-128"/>
                <a:cs typeface="Arial" pitchFamily="34" charset="0"/>
              </a:rPr>
              <a:t>N Engl J Med</a:t>
            </a:r>
            <a:r>
              <a:rPr lang="en-US" sz="1400" b="0" u="none" dirty="0">
                <a:latin typeface="+mj-lt"/>
                <a:ea typeface="MS PGothic" pitchFamily="34" charset="-128"/>
                <a:cs typeface="Arial" pitchFamily="34" charset="0"/>
              </a:rPr>
              <a:t>. </a:t>
            </a:r>
            <a:r>
              <a:rPr lang="en-US" sz="1400" b="0" u="none" dirty="0" smtClean="0">
                <a:latin typeface="+mj-lt"/>
                <a:ea typeface="MS PGothic" pitchFamily="34" charset="-128"/>
                <a:cs typeface="Arial" pitchFamily="34" charset="0"/>
              </a:rPr>
              <a:t>2013;</a:t>
            </a:r>
            <a:r>
              <a:rPr lang="en-US" sz="1400" u="none" dirty="0">
                <a:latin typeface="+mj-lt"/>
                <a:cs typeface="Arial"/>
              </a:rPr>
              <a:t> </a:t>
            </a:r>
            <a:r>
              <a:rPr lang="en-US" sz="1400" u="none" dirty="0" smtClean="0">
                <a:latin typeface="+mj-lt"/>
                <a:cs typeface="Arial"/>
              </a:rPr>
              <a:t>369:2093-2104</a:t>
            </a:r>
            <a:r>
              <a:rPr lang="en-US" sz="1400" b="0" u="none" dirty="0" smtClean="0">
                <a:latin typeface="+mj-lt"/>
                <a:ea typeface="MS PGothic" pitchFamily="34" charset="-128"/>
                <a:cs typeface="Arial" pitchFamily="34" charset="0"/>
              </a:rPr>
              <a:t>.</a:t>
            </a:r>
            <a:r>
              <a:rPr lang="en-US" sz="1400" b="0" u="none" baseline="30000" dirty="0" smtClean="0">
                <a:latin typeface="+mj-lt"/>
                <a:ea typeface="MS PGothic" pitchFamily="34" charset="-128"/>
                <a:cs typeface="Arial" pitchFamily="34" charset="0"/>
              </a:rPr>
              <a:t>[17]</a:t>
            </a:r>
            <a:endParaRPr lang="en-US" sz="1400" b="0" u="none" dirty="0">
              <a:latin typeface="+mj-lt"/>
              <a:ea typeface="MS PGothic" pitchFamily="34" charset="-128"/>
              <a:cs typeface="Arial" pitchFamily="34" charset="0"/>
            </a:endParaRPr>
          </a:p>
        </p:txBody>
      </p:sp>
      <p:sp>
        <p:nvSpPr>
          <p:cNvPr id="223" name="TextBox 222"/>
          <p:cNvSpPr txBox="1"/>
          <p:nvPr/>
        </p:nvSpPr>
        <p:spPr>
          <a:xfrm>
            <a:off x="2301766" y="3263462"/>
            <a:ext cx="4493172" cy="369332"/>
          </a:xfrm>
          <a:prstGeom prst="rect">
            <a:avLst/>
          </a:prstGeom>
          <a:noFill/>
        </p:spPr>
        <p:txBody>
          <a:bodyPr wrap="square" rtlCol="0">
            <a:spAutoFit/>
          </a:bodyPr>
          <a:lstStyle/>
          <a:p>
            <a:pPr algn="ctr"/>
            <a:r>
              <a:rPr lang="en-US" b="1" u="none" dirty="0" smtClean="0"/>
              <a:t>IMAGE NO LONGER AVAILABLE</a:t>
            </a:r>
            <a:endParaRPr lang="en-US" b="1" u="none" dirty="0"/>
          </a:p>
        </p:txBody>
      </p:sp>
    </p:spTree>
    <p:extLst>
      <p:ext uri="{BB962C8B-B14F-4D97-AF65-F5344CB8AC3E}">
        <p14:creationId xmlns:p14="http://schemas.microsoft.com/office/powerpoint/2010/main" val="41307685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a:spLocks noGrp="1"/>
          </p:cNvSpPr>
          <p:nvPr>
            <p:ph type="title"/>
          </p:nvPr>
        </p:nvSpPr>
        <p:spPr>
          <a:xfrm>
            <a:off x="328063" y="286605"/>
            <a:ext cx="7620000" cy="914400"/>
          </a:xfrm>
        </p:spPr>
        <p:txBody>
          <a:bodyPr>
            <a:noAutofit/>
          </a:bodyPr>
          <a:lstStyle/>
          <a:p>
            <a:pPr>
              <a:lnSpc>
                <a:spcPct val="100000"/>
              </a:lnSpc>
            </a:pPr>
            <a:r>
              <a:rPr lang="en-GB" dirty="0" smtClean="0"/>
              <a:t>Subgroups 3 </a:t>
            </a:r>
            <a:br>
              <a:rPr lang="en-GB" dirty="0" smtClean="0"/>
            </a:br>
            <a:r>
              <a:rPr lang="en-GB" sz="3200" i="1" dirty="0" smtClean="0"/>
              <a:t>Efficacy</a:t>
            </a:r>
            <a:endParaRPr lang="en-GB" i="1" dirty="0"/>
          </a:p>
        </p:txBody>
      </p:sp>
      <p:sp>
        <p:nvSpPr>
          <p:cNvPr id="144" name="Rectangle 25"/>
          <p:cNvSpPr>
            <a:spLocks noChangeArrowheads="1"/>
          </p:cNvSpPr>
          <p:nvPr/>
        </p:nvSpPr>
        <p:spPr bwMode="auto">
          <a:xfrm>
            <a:off x="-59664" y="6619439"/>
            <a:ext cx="6096000" cy="338554"/>
          </a:xfrm>
          <a:prstGeom prst="rect">
            <a:avLst/>
          </a:prstGeom>
          <a:noFill/>
          <a:ln w="9525">
            <a:noFill/>
            <a:miter lim="800000"/>
            <a:headEnd/>
            <a:tailEnd/>
          </a:ln>
        </p:spPr>
        <p:txBody>
          <a:bodyPr wrap="square">
            <a:spAutoFit/>
          </a:bodyPr>
          <a:lstStyle/>
          <a:p>
            <a:pPr algn="l" fontAlgn="auto">
              <a:spcBef>
                <a:spcPts val="0"/>
              </a:spcBef>
              <a:spcAft>
                <a:spcPts val="0"/>
              </a:spcAft>
            </a:pPr>
            <a:r>
              <a:rPr lang="fi-FI" sz="1600" b="0" u="none" dirty="0" smtClean="0">
                <a:latin typeface="+mj-lt"/>
                <a:ea typeface="MS PGothic" pitchFamily="34" charset="-128"/>
                <a:cs typeface="Arial" pitchFamily="34" charset="0"/>
              </a:rPr>
              <a:t>Giugliano RP, et al. </a:t>
            </a:r>
            <a:r>
              <a:rPr lang="en-US" sz="1600" b="0" i="1" u="none" dirty="0">
                <a:latin typeface="+mj-lt"/>
                <a:ea typeface="MS PGothic" pitchFamily="34" charset="-128"/>
                <a:cs typeface="Arial" pitchFamily="34" charset="0"/>
              </a:rPr>
              <a:t>N Engl J Med.</a:t>
            </a:r>
            <a:r>
              <a:rPr lang="en-US" sz="1600" b="0" u="none" dirty="0">
                <a:latin typeface="+mj-lt"/>
                <a:ea typeface="MS PGothic" pitchFamily="34" charset="-128"/>
                <a:cs typeface="Arial" pitchFamily="34" charset="0"/>
              </a:rPr>
              <a:t> </a:t>
            </a:r>
            <a:r>
              <a:rPr lang="en-US" sz="1600" b="0" u="none" dirty="0" smtClean="0">
                <a:latin typeface="+mj-lt"/>
                <a:ea typeface="MS PGothic" pitchFamily="34" charset="-128"/>
                <a:cs typeface="Arial" pitchFamily="34" charset="0"/>
              </a:rPr>
              <a:t>2013;</a:t>
            </a:r>
            <a:r>
              <a:rPr lang="en-US" sz="1600" u="none" dirty="0">
                <a:latin typeface="+mj-lt"/>
                <a:cs typeface="Arial"/>
              </a:rPr>
              <a:t> </a:t>
            </a:r>
            <a:r>
              <a:rPr lang="en-US" sz="1600" u="none" dirty="0" smtClean="0">
                <a:latin typeface="+mj-lt"/>
                <a:cs typeface="Arial"/>
              </a:rPr>
              <a:t>369:2093-2104</a:t>
            </a:r>
            <a:r>
              <a:rPr lang="en-US" sz="1600" b="0" u="none" dirty="0" smtClean="0">
                <a:latin typeface="+mj-lt"/>
                <a:ea typeface="MS PGothic" pitchFamily="34" charset="-128"/>
                <a:cs typeface="Arial" pitchFamily="34" charset="0"/>
              </a:rPr>
              <a:t>.</a:t>
            </a:r>
            <a:r>
              <a:rPr lang="en-US" sz="1600" b="0" u="none" baseline="30000" dirty="0" smtClean="0">
                <a:latin typeface="+mj-lt"/>
                <a:ea typeface="MS PGothic" pitchFamily="34" charset="-128"/>
                <a:cs typeface="Arial" pitchFamily="34" charset="0"/>
              </a:rPr>
              <a:t>[17]</a:t>
            </a:r>
            <a:endParaRPr lang="en-US" sz="1600" b="0" u="none" dirty="0">
              <a:latin typeface="+mj-lt"/>
              <a:ea typeface="MS PGothic" pitchFamily="34" charset="-128"/>
              <a:cs typeface="Arial" pitchFamily="34" charset="0"/>
            </a:endParaRPr>
          </a:p>
        </p:txBody>
      </p:sp>
      <p:sp>
        <p:nvSpPr>
          <p:cNvPr id="154" name="TextBox 153"/>
          <p:cNvSpPr txBox="1"/>
          <p:nvPr/>
        </p:nvSpPr>
        <p:spPr>
          <a:xfrm>
            <a:off x="2301766" y="3263462"/>
            <a:ext cx="4493172" cy="369332"/>
          </a:xfrm>
          <a:prstGeom prst="rect">
            <a:avLst/>
          </a:prstGeom>
          <a:noFill/>
        </p:spPr>
        <p:txBody>
          <a:bodyPr wrap="square" rtlCol="0">
            <a:spAutoFit/>
          </a:bodyPr>
          <a:lstStyle/>
          <a:p>
            <a:pPr algn="ctr"/>
            <a:r>
              <a:rPr lang="en-US" b="1" u="none" dirty="0" smtClean="0"/>
              <a:t>IMAGE NO LONGER AVAILABLE</a:t>
            </a:r>
            <a:endParaRPr lang="en-US" b="1" u="none" dirty="0"/>
          </a:p>
        </p:txBody>
      </p:sp>
    </p:spTree>
    <p:extLst>
      <p:ext uri="{BB962C8B-B14F-4D97-AF65-F5344CB8AC3E}">
        <p14:creationId xmlns:p14="http://schemas.microsoft.com/office/powerpoint/2010/main" val="4278500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341200" y="144440"/>
            <a:ext cx="7161672" cy="1219200"/>
          </a:xfrm>
        </p:spPr>
        <p:txBody>
          <a:bodyPr/>
          <a:lstStyle/>
          <a:p>
            <a:pPr>
              <a:lnSpc>
                <a:spcPct val="100000"/>
              </a:lnSpc>
            </a:pPr>
            <a:r>
              <a:rPr lang="en-US" dirty="0" smtClean="0"/>
              <a:t>Atrial Fibrillation</a:t>
            </a:r>
            <a:br>
              <a:rPr lang="en-US" dirty="0" smtClean="0"/>
            </a:br>
            <a:r>
              <a:rPr lang="en-US" sz="3200" i="1" dirty="0" smtClean="0"/>
              <a:t>Staggering Costs</a:t>
            </a:r>
          </a:p>
        </p:txBody>
      </p:sp>
      <p:sp>
        <p:nvSpPr>
          <p:cNvPr id="183323" name="Text Box 27"/>
          <p:cNvSpPr txBox="1">
            <a:spLocks noChangeArrowheads="1"/>
          </p:cNvSpPr>
          <p:nvPr/>
        </p:nvSpPr>
        <p:spPr bwMode="auto">
          <a:xfrm>
            <a:off x="597135" y="1659809"/>
            <a:ext cx="4036072" cy="584775"/>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square">
            <a:spAutoFit/>
          </a:bodyPr>
          <a:lstStyle/>
          <a:p>
            <a:pPr algn="ctr">
              <a:defRPr/>
            </a:pPr>
            <a:r>
              <a:rPr lang="en-US" sz="1600" b="1" u="none" dirty="0">
                <a:latin typeface="+mj-lt"/>
                <a:ea typeface="ＭＳ Ｐゴシック" charset="-128"/>
                <a:cs typeface="ＭＳ Ｐゴシック" charset="-128"/>
              </a:rPr>
              <a:t>Distribution of $6.65 Billion (2005 US dollars) </a:t>
            </a:r>
            <a:r>
              <a:rPr lang="en-US" sz="1600" b="1" u="none" dirty="0" smtClean="0">
                <a:latin typeface="+mj-lt"/>
                <a:ea typeface="ＭＳ Ｐゴシック" charset="-128"/>
                <a:cs typeface="ＭＳ Ｐゴシック" charset="-128"/>
              </a:rPr>
              <a:t>in </a:t>
            </a:r>
            <a:r>
              <a:rPr lang="en-US" sz="1600" b="1" u="none" dirty="0">
                <a:latin typeface="+mj-lt"/>
                <a:ea typeface="ＭＳ Ｐゴシック" charset="-128"/>
                <a:cs typeface="ＭＳ Ｐゴシック" charset="-128"/>
              </a:rPr>
              <a:t>Annual AF Treatment </a:t>
            </a:r>
            <a:r>
              <a:rPr lang="en-US" sz="1600" b="1" u="none" dirty="0" smtClean="0">
                <a:latin typeface="+mj-lt"/>
                <a:ea typeface="ＭＳ Ｐゴシック" charset="-128"/>
                <a:cs typeface="ＭＳ Ｐゴシック" charset="-128"/>
              </a:rPr>
              <a:t>Costs</a:t>
            </a:r>
            <a:r>
              <a:rPr lang="en-US" sz="1600" b="1" u="none" baseline="30000" dirty="0" smtClean="0">
                <a:latin typeface="+mj-lt"/>
                <a:ea typeface="ＭＳ Ｐゴシック" charset="-128"/>
                <a:cs typeface="ＭＳ Ｐゴシック" charset="-128"/>
              </a:rPr>
              <a:t>a</a:t>
            </a:r>
            <a:endParaRPr lang="en-US" sz="1600" b="1" u="none" dirty="0">
              <a:latin typeface="+mj-lt"/>
              <a:ea typeface="ＭＳ Ｐゴシック" charset="-128"/>
              <a:cs typeface="ＭＳ Ｐゴシック" charset="-128"/>
            </a:endParaRPr>
          </a:p>
        </p:txBody>
      </p:sp>
      <p:sp>
        <p:nvSpPr>
          <p:cNvPr id="183330" name="Text Box 34"/>
          <p:cNvSpPr txBox="1">
            <a:spLocks noChangeArrowheads="1"/>
          </p:cNvSpPr>
          <p:nvPr/>
        </p:nvSpPr>
        <p:spPr bwMode="auto">
          <a:xfrm>
            <a:off x="4697642" y="1655454"/>
            <a:ext cx="4156793" cy="584775"/>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square">
            <a:spAutoFit/>
          </a:bodyPr>
          <a:lstStyle/>
          <a:p>
            <a:pPr algn="l">
              <a:defRPr/>
            </a:pPr>
            <a:r>
              <a:rPr lang="en-US" sz="1600" b="1" u="none" dirty="0">
                <a:latin typeface="+mj-lt"/>
                <a:ea typeface="ＭＳ Ｐゴシック" charset="-128"/>
                <a:cs typeface="ＭＳ Ｐゴシック" charset="-128"/>
              </a:rPr>
              <a:t>Average Annual Cost Comparison </a:t>
            </a:r>
            <a:r>
              <a:rPr lang="en-US" sz="1600" b="1" u="none" dirty="0" smtClean="0">
                <a:latin typeface="+mj-lt"/>
                <a:ea typeface="ＭＳ Ｐゴシック" charset="-128"/>
                <a:cs typeface="ＭＳ Ｐゴシック" charset="-128"/>
              </a:rPr>
              <a:t>Between Patients With </a:t>
            </a:r>
            <a:r>
              <a:rPr lang="en-US" sz="1600" b="1" u="none" dirty="0">
                <a:latin typeface="+mj-lt"/>
                <a:ea typeface="ＭＳ Ｐゴシック" charset="-128"/>
                <a:cs typeface="ＭＳ Ｐゴシック" charset="-128"/>
              </a:rPr>
              <a:t>and Without </a:t>
            </a:r>
            <a:r>
              <a:rPr lang="en-US" sz="1600" b="1" u="none" dirty="0" smtClean="0">
                <a:latin typeface="+mj-lt"/>
                <a:ea typeface="ＭＳ Ｐゴシック" charset="-128"/>
                <a:cs typeface="ＭＳ Ｐゴシック" charset="-128"/>
              </a:rPr>
              <a:t>AF</a:t>
            </a:r>
            <a:r>
              <a:rPr lang="en-US" sz="1600" b="1" u="none" baseline="30000" dirty="0" smtClean="0">
                <a:latin typeface="+mj-lt"/>
                <a:ea typeface="ＭＳ Ｐゴシック" charset="-128"/>
                <a:cs typeface="ＭＳ Ｐゴシック" charset="-128"/>
              </a:rPr>
              <a:t>b</a:t>
            </a:r>
            <a:endParaRPr lang="en-US" sz="1600" b="1" u="none" dirty="0">
              <a:latin typeface="+mj-lt"/>
              <a:ea typeface="ＭＳ Ｐゴシック" charset="-128"/>
              <a:cs typeface="ＭＳ Ｐゴシック" charset="-128"/>
            </a:endParaRPr>
          </a:p>
        </p:txBody>
      </p:sp>
      <p:sp>
        <p:nvSpPr>
          <p:cNvPr id="183336" name="Text Box 40"/>
          <p:cNvSpPr txBox="1">
            <a:spLocks noChangeArrowheads="1"/>
          </p:cNvSpPr>
          <p:nvPr/>
        </p:nvSpPr>
        <p:spPr bwMode="auto">
          <a:xfrm>
            <a:off x="8067138" y="6600057"/>
            <a:ext cx="1061509" cy="307777"/>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lgn="l">
              <a:defRPr/>
            </a:pPr>
            <a:r>
              <a:rPr lang="en-US" sz="1400" b="0" u="none" dirty="0">
                <a:latin typeface="+mj-lt"/>
                <a:ea typeface="ＭＳ Ｐゴシック" charset="-128"/>
                <a:cs typeface="ＭＳ Ｐゴシック" charset="-128"/>
              </a:rPr>
              <a:t>*labs, tests</a:t>
            </a:r>
          </a:p>
        </p:txBody>
      </p:sp>
      <p:sp>
        <p:nvSpPr>
          <p:cNvPr id="1049" name="Text Box 33"/>
          <p:cNvSpPr txBox="1">
            <a:spLocks noChangeArrowheads="1"/>
          </p:cNvSpPr>
          <p:nvPr/>
        </p:nvSpPr>
        <p:spPr bwMode="auto">
          <a:xfrm>
            <a:off x="-262" y="6327809"/>
            <a:ext cx="5651762" cy="584776"/>
          </a:xfrm>
          <a:prstGeom prst="rect">
            <a:avLst/>
          </a:prstGeom>
          <a:noFill/>
          <a:ln w="9525">
            <a:noFill/>
            <a:miter lim="800000"/>
            <a:headEnd/>
            <a:tailEnd/>
          </a:ln>
        </p:spPr>
        <p:txBody>
          <a:bodyPr wrap="square" anchor="b">
            <a:spAutoFit/>
          </a:bodyPr>
          <a:lstStyle/>
          <a:p>
            <a:r>
              <a:rPr lang="en-US" sz="1600" b="0" u="none" dirty="0" smtClean="0">
                <a:latin typeface="+mj-lt"/>
                <a:ea typeface="MS PGothic" pitchFamily="34" charset="-128"/>
                <a:cs typeface="Arial" pitchFamily="34" charset="0"/>
              </a:rPr>
              <a:t>a. Coyne </a:t>
            </a:r>
            <a:r>
              <a:rPr lang="en-US" sz="1600" b="0" u="none" dirty="0">
                <a:latin typeface="+mj-lt"/>
                <a:ea typeface="MS PGothic" pitchFamily="34" charset="-128"/>
                <a:cs typeface="Arial" pitchFamily="34" charset="0"/>
              </a:rPr>
              <a:t>KS, et al. </a:t>
            </a:r>
            <a:r>
              <a:rPr lang="en-US" sz="1600" b="0" i="1" u="none" dirty="0">
                <a:latin typeface="+mj-lt"/>
                <a:ea typeface="MS PGothic" pitchFamily="34" charset="-128"/>
                <a:cs typeface="Arial" pitchFamily="34" charset="0"/>
              </a:rPr>
              <a:t>Value Health. </a:t>
            </a:r>
            <a:r>
              <a:rPr lang="en-US" sz="1600" b="0" u="none" dirty="0">
                <a:latin typeface="+mj-lt"/>
                <a:ea typeface="MS PGothic" pitchFamily="34" charset="-128"/>
                <a:cs typeface="Arial" pitchFamily="34" charset="0"/>
              </a:rPr>
              <a:t>2006;9:348</a:t>
            </a:r>
            <a:r>
              <a:rPr lang="en-US" sz="1600" b="0" u="none" dirty="0" smtClean="0">
                <a:latin typeface="+mj-lt"/>
                <a:ea typeface="MS PGothic" pitchFamily="34" charset="-128"/>
                <a:cs typeface="Arial" pitchFamily="34" charset="0"/>
              </a:rPr>
              <a:t>-356.</a:t>
            </a:r>
            <a:r>
              <a:rPr lang="en-US" sz="1600" b="0" u="none" baseline="30000" dirty="0" smtClean="0">
                <a:latin typeface="+mj-lt"/>
                <a:ea typeface="MS PGothic" pitchFamily="34" charset="-128"/>
                <a:cs typeface="Arial" pitchFamily="34" charset="0"/>
              </a:rPr>
              <a:t>[5]</a:t>
            </a:r>
            <a:endParaRPr lang="en-US" sz="1600" b="0" u="none" dirty="0">
              <a:latin typeface="+mj-lt"/>
              <a:ea typeface="MS PGothic" pitchFamily="34" charset="-128"/>
              <a:cs typeface="Arial" pitchFamily="34" charset="0"/>
            </a:endParaRPr>
          </a:p>
          <a:p>
            <a:r>
              <a:rPr lang="en-US" sz="1600" b="0" u="none" dirty="0" smtClean="0">
                <a:latin typeface="+mj-lt"/>
                <a:ea typeface="MS PGothic" pitchFamily="34" charset="-128"/>
                <a:cs typeface="Arial" pitchFamily="34" charset="0"/>
              </a:rPr>
              <a:t>b. Wu </a:t>
            </a:r>
            <a:r>
              <a:rPr lang="en-US" sz="1600" b="0" u="none" dirty="0">
                <a:latin typeface="+mj-lt"/>
                <a:ea typeface="MS PGothic" pitchFamily="34" charset="-128"/>
                <a:cs typeface="Arial" pitchFamily="34" charset="0"/>
              </a:rPr>
              <a:t>EQ, et al. </a:t>
            </a:r>
            <a:r>
              <a:rPr lang="en-US" sz="1600" b="0" i="1" u="none" dirty="0">
                <a:latin typeface="+mj-lt"/>
                <a:ea typeface="MS PGothic" pitchFamily="34" charset="-128"/>
                <a:cs typeface="Arial" pitchFamily="34" charset="0"/>
              </a:rPr>
              <a:t>Curr Med Res Opin.</a:t>
            </a:r>
            <a:r>
              <a:rPr lang="en-US" sz="1600" b="0" u="none" dirty="0">
                <a:latin typeface="+mj-lt"/>
                <a:ea typeface="MS PGothic" pitchFamily="34" charset="-128"/>
                <a:cs typeface="Arial" pitchFamily="34" charset="0"/>
              </a:rPr>
              <a:t> 2005;21:1693</a:t>
            </a:r>
            <a:r>
              <a:rPr lang="en-US" sz="1600" b="0" u="none" dirty="0" smtClean="0">
                <a:latin typeface="+mj-lt"/>
                <a:ea typeface="MS PGothic" pitchFamily="34" charset="-128"/>
                <a:cs typeface="Arial" pitchFamily="34" charset="0"/>
              </a:rPr>
              <a:t>-1699.</a:t>
            </a:r>
            <a:r>
              <a:rPr lang="en-US" sz="1600" b="0" u="none" baseline="30000" dirty="0" smtClean="0">
                <a:latin typeface="+mj-lt"/>
                <a:ea typeface="MS PGothic" pitchFamily="34" charset="-128"/>
                <a:cs typeface="Arial" pitchFamily="34" charset="0"/>
              </a:rPr>
              <a:t>[6]</a:t>
            </a:r>
            <a:endParaRPr lang="en-US" sz="1600" b="0" u="none" dirty="0">
              <a:latin typeface="+mj-lt"/>
              <a:ea typeface="MS PGothic" pitchFamily="34" charset="-128"/>
              <a:cs typeface="Arial" pitchFamily="34" charset="0"/>
            </a:endParaRPr>
          </a:p>
        </p:txBody>
      </p:sp>
      <p:grpSp>
        <p:nvGrpSpPr>
          <p:cNvPr id="6" name="Group 5"/>
          <p:cNvGrpSpPr/>
          <p:nvPr/>
        </p:nvGrpSpPr>
        <p:grpSpPr>
          <a:xfrm>
            <a:off x="-262" y="2214465"/>
            <a:ext cx="4414724" cy="4113345"/>
            <a:chOff x="346619" y="2214465"/>
            <a:chExt cx="4427056" cy="3822700"/>
          </a:xfrm>
        </p:grpSpPr>
        <p:graphicFrame>
          <p:nvGraphicFramePr>
            <p:cNvPr id="5" name="Chart 4"/>
            <p:cNvGraphicFramePr/>
            <p:nvPr>
              <p:extLst>
                <p:ext uri="{D42A27DB-BD31-4B8C-83A1-F6EECF244321}">
                  <p14:modId xmlns:p14="http://schemas.microsoft.com/office/powerpoint/2010/main" val="4084905739"/>
                </p:ext>
              </p:extLst>
            </p:nvPr>
          </p:nvGraphicFramePr>
          <p:xfrm>
            <a:off x="736925" y="2214465"/>
            <a:ext cx="4036750" cy="3822700"/>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 Box 27"/>
            <p:cNvSpPr txBox="1">
              <a:spLocks noChangeArrowheads="1"/>
            </p:cNvSpPr>
            <p:nvPr/>
          </p:nvSpPr>
          <p:spPr bwMode="auto">
            <a:xfrm rot="16200000">
              <a:off x="-649089" y="3783336"/>
              <a:ext cx="2360747" cy="369332"/>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square">
              <a:spAutoFit/>
            </a:bodyPr>
            <a:lstStyle/>
            <a:p>
              <a:pPr algn="ctr">
                <a:defRPr/>
              </a:pPr>
              <a:r>
                <a:rPr lang="en-US" b="1" u="none" dirty="0" smtClean="0">
                  <a:latin typeface="+mj-lt"/>
                  <a:ea typeface="ＭＳ Ｐゴシック" charset="-128"/>
                  <a:cs typeface="ＭＳ Ｐゴシック" charset="-128"/>
                </a:rPr>
                <a:t>Cost, b</a:t>
              </a:r>
              <a:endParaRPr lang="en-US" b="1" u="none" dirty="0">
                <a:latin typeface="+mj-lt"/>
                <a:ea typeface="ＭＳ Ｐゴシック" charset="-128"/>
                <a:cs typeface="ＭＳ Ｐゴシック" charset="-128"/>
              </a:endParaRPr>
            </a:p>
          </p:txBody>
        </p:sp>
      </p:grpSp>
      <p:grpSp>
        <p:nvGrpSpPr>
          <p:cNvPr id="183502" name="Group 183501"/>
          <p:cNvGrpSpPr/>
          <p:nvPr/>
        </p:nvGrpSpPr>
        <p:grpSpPr>
          <a:xfrm>
            <a:off x="4633207" y="2372452"/>
            <a:ext cx="4395143" cy="3910788"/>
            <a:chOff x="4728743" y="2372452"/>
            <a:chExt cx="4395143" cy="3910788"/>
          </a:xfrm>
        </p:grpSpPr>
        <p:sp>
          <p:nvSpPr>
            <p:cNvPr id="183331" name="Text Box 35"/>
            <p:cNvSpPr txBox="1">
              <a:spLocks noChangeArrowheads="1"/>
            </p:cNvSpPr>
            <p:nvPr/>
          </p:nvSpPr>
          <p:spPr bwMode="auto">
            <a:xfrm>
              <a:off x="5381065" y="6006241"/>
              <a:ext cx="543739"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lgn="l">
                <a:defRPr/>
              </a:pPr>
              <a:r>
                <a:rPr lang="en-US" sz="1200" b="1" u="none" dirty="0">
                  <a:latin typeface="+mj-lt"/>
                  <a:ea typeface="ＭＳ Ｐゴシック" charset="-128"/>
                  <a:cs typeface="ＭＳ Ｐゴシック" charset="-128"/>
                </a:rPr>
                <a:t>Drug</a:t>
              </a:r>
            </a:p>
          </p:txBody>
        </p:sp>
        <p:sp>
          <p:nvSpPr>
            <p:cNvPr id="183332" name="Text Box 36"/>
            <p:cNvSpPr txBox="1">
              <a:spLocks noChangeArrowheads="1"/>
            </p:cNvSpPr>
            <p:nvPr/>
          </p:nvSpPr>
          <p:spPr bwMode="auto">
            <a:xfrm>
              <a:off x="6210358" y="6006241"/>
              <a:ext cx="827471"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lgn="l">
                <a:defRPr/>
              </a:pPr>
              <a:r>
                <a:rPr lang="en-US" sz="1200" b="1" u="none" dirty="0">
                  <a:latin typeface="+mj-lt"/>
                  <a:ea typeface="ＭＳ Ｐゴシック" charset="-128"/>
                  <a:cs typeface="ＭＳ Ｐゴシック" charset="-128"/>
                </a:rPr>
                <a:t>Inpatient</a:t>
              </a:r>
            </a:p>
          </p:txBody>
        </p:sp>
        <p:sp>
          <p:nvSpPr>
            <p:cNvPr id="183333" name="Text Box 37"/>
            <p:cNvSpPr txBox="1">
              <a:spLocks noChangeArrowheads="1"/>
            </p:cNvSpPr>
            <p:nvPr/>
          </p:nvSpPr>
          <p:spPr bwMode="auto">
            <a:xfrm>
              <a:off x="7164797" y="6006241"/>
              <a:ext cx="955711"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lgn="l">
                <a:defRPr/>
              </a:pPr>
              <a:r>
                <a:rPr lang="en-US" sz="1200" b="1" u="none" dirty="0">
                  <a:latin typeface="+mj-lt"/>
                  <a:ea typeface="ＭＳ Ｐゴシック" charset="-128"/>
                  <a:cs typeface="ＭＳ Ｐゴシック" charset="-128"/>
                </a:rPr>
                <a:t>Outpatient</a:t>
              </a:r>
            </a:p>
          </p:txBody>
        </p:sp>
        <p:sp>
          <p:nvSpPr>
            <p:cNvPr id="183334" name="Text Box 38"/>
            <p:cNvSpPr txBox="1">
              <a:spLocks noChangeArrowheads="1"/>
            </p:cNvSpPr>
            <p:nvPr/>
          </p:nvSpPr>
          <p:spPr bwMode="auto">
            <a:xfrm>
              <a:off x="8295625" y="6006241"/>
              <a:ext cx="654346"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lgn="l">
                <a:defRPr/>
              </a:pPr>
              <a:r>
                <a:rPr lang="en-US" sz="1200" b="1" u="none" dirty="0">
                  <a:latin typeface="+mj-lt"/>
                  <a:ea typeface="ＭＳ Ｐゴシック" charset="-128"/>
                  <a:cs typeface="ＭＳ Ｐゴシック" charset="-128"/>
                </a:rPr>
                <a:t>Other*</a:t>
              </a:r>
            </a:p>
          </p:txBody>
        </p:sp>
        <p:sp>
          <p:nvSpPr>
            <p:cNvPr id="302" name="Text Box 35"/>
            <p:cNvSpPr txBox="1">
              <a:spLocks noChangeArrowheads="1"/>
            </p:cNvSpPr>
            <p:nvPr/>
          </p:nvSpPr>
          <p:spPr bwMode="auto">
            <a:xfrm>
              <a:off x="4728743" y="2372452"/>
              <a:ext cx="269626"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lgn="l">
                <a:defRPr/>
              </a:pPr>
              <a:r>
                <a:rPr lang="en-US" sz="1200" b="0" u="none" dirty="0" smtClean="0">
                  <a:latin typeface="+mj-lt"/>
                  <a:ea typeface="ＭＳ Ｐゴシック" charset="-128"/>
                  <a:cs typeface="ＭＳ Ｐゴシック" charset="-128"/>
                </a:rPr>
                <a:t>9</a:t>
              </a:r>
              <a:endParaRPr lang="en-US" sz="1200" b="0" u="none" dirty="0">
                <a:latin typeface="+mj-lt"/>
                <a:ea typeface="ＭＳ Ｐゴシック" charset="-128"/>
                <a:cs typeface="ＭＳ Ｐゴシック" charset="-128"/>
              </a:endParaRPr>
            </a:p>
          </p:txBody>
        </p:sp>
        <p:sp>
          <p:nvSpPr>
            <p:cNvPr id="304" name="Text Box 35"/>
            <p:cNvSpPr txBox="1">
              <a:spLocks noChangeArrowheads="1"/>
            </p:cNvSpPr>
            <p:nvPr/>
          </p:nvSpPr>
          <p:spPr bwMode="auto">
            <a:xfrm>
              <a:off x="4728743" y="2758903"/>
              <a:ext cx="269626"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lgn="l">
                <a:defRPr/>
              </a:pPr>
              <a:r>
                <a:rPr lang="en-US" sz="1200" b="0" u="none" dirty="0" smtClean="0">
                  <a:latin typeface="+mj-lt"/>
                  <a:ea typeface="ＭＳ Ｐゴシック" charset="-128"/>
                  <a:cs typeface="ＭＳ Ｐゴシック" charset="-128"/>
                </a:rPr>
                <a:t>8</a:t>
              </a:r>
              <a:endParaRPr lang="en-US" sz="1200" b="0" u="none" dirty="0">
                <a:latin typeface="+mj-lt"/>
                <a:ea typeface="ＭＳ Ｐゴシック" charset="-128"/>
                <a:cs typeface="ＭＳ Ｐゴシック" charset="-128"/>
              </a:endParaRPr>
            </a:p>
          </p:txBody>
        </p:sp>
        <p:sp>
          <p:nvSpPr>
            <p:cNvPr id="305" name="Text Box 35"/>
            <p:cNvSpPr txBox="1">
              <a:spLocks noChangeArrowheads="1"/>
            </p:cNvSpPr>
            <p:nvPr/>
          </p:nvSpPr>
          <p:spPr bwMode="auto">
            <a:xfrm>
              <a:off x="4728743" y="3138999"/>
              <a:ext cx="269626"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lgn="l">
                <a:defRPr/>
              </a:pPr>
              <a:r>
                <a:rPr lang="en-US" sz="1200" b="0" u="none" dirty="0" smtClean="0">
                  <a:latin typeface="+mj-lt"/>
                  <a:ea typeface="ＭＳ Ｐゴシック" charset="-128"/>
                  <a:cs typeface="ＭＳ Ｐゴシック" charset="-128"/>
                </a:rPr>
                <a:t>7</a:t>
              </a:r>
              <a:endParaRPr lang="en-US" sz="1200" b="0" u="none" dirty="0">
                <a:latin typeface="+mj-lt"/>
                <a:ea typeface="ＭＳ Ｐゴシック" charset="-128"/>
                <a:cs typeface="ＭＳ Ｐゴシック" charset="-128"/>
              </a:endParaRPr>
            </a:p>
          </p:txBody>
        </p:sp>
        <p:sp>
          <p:nvSpPr>
            <p:cNvPr id="306" name="Text Box 35"/>
            <p:cNvSpPr txBox="1">
              <a:spLocks noChangeArrowheads="1"/>
            </p:cNvSpPr>
            <p:nvPr/>
          </p:nvSpPr>
          <p:spPr bwMode="auto">
            <a:xfrm>
              <a:off x="4729295" y="3501950"/>
              <a:ext cx="269626"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lgn="l">
                <a:defRPr/>
              </a:pPr>
              <a:r>
                <a:rPr lang="en-US" sz="1200" b="0" u="none" dirty="0" smtClean="0">
                  <a:latin typeface="+mj-lt"/>
                  <a:ea typeface="ＭＳ Ｐゴシック" charset="-128"/>
                  <a:cs typeface="ＭＳ Ｐゴシック" charset="-128"/>
                </a:rPr>
                <a:t>6</a:t>
              </a:r>
              <a:endParaRPr lang="en-US" sz="1200" b="0" u="none" dirty="0">
                <a:latin typeface="+mj-lt"/>
                <a:ea typeface="ＭＳ Ｐゴシック" charset="-128"/>
                <a:cs typeface="ＭＳ Ｐゴシック" charset="-128"/>
              </a:endParaRPr>
            </a:p>
          </p:txBody>
        </p:sp>
        <p:sp>
          <p:nvSpPr>
            <p:cNvPr id="307" name="Text Box 35"/>
            <p:cNvSpPr txBox="1">
              <a:spLocks noChangeArrowheads="1"/>
            </p:cNvSpPr>
            <p:nvPr/>
          </p:nvSpPr>
          <p:spPr bwMode="auto">
            <a:xfrm>
              <a:off x="4728743" y="3871508"/>
              <a:ext cx="269626"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lgn="l">
                <a:defRPr/>
              </a:pPr>
              <a:r>
                <a:rPr lang="en-US" sz="1200" b="0" u="none" dirty="0" smtClean="0">
                  <a:latin typeface="+mj-lt"/>
                  <a:ea typeface="ＭＳ Ｐゴシック" charset="-128"/>
                  <a:cs typeface="ＭＳ Ｐゴシック" charset="-128"/>
                </a:rPr>
                <a:t>5</a:t>
              </a:r>
              <a:endParaRPr lang="en-US" sz="1200" b="0" u="none" dirty="0">
                <a:latin typeface="+mj-lt"/>
                <a:ea typeface="ＭＳ Ｐゴシック" charset="-128"/>
                <a:cs typeface="ＭＳ Ｐゴシック" charset="-128"/>
              </a:endParaRPr>
            </a:p>
          </p:txBody>
        </p:sp>
        <p:sp>
          <p:nvSpPr>
            <p:cNvPr id="308" name="Text Box 35"/>
            <p:cNvSpPr txBox="1">
              <a:spLocks noChangeArrowheads="1"/>
            </p:cNvSpPr>
            <p:nvPr/>
          </p:nvSpPr>
          <p:spPr bwMode="auto">
            <a:xfrm>
              <a:off x="4728743" y="4244043"/>
              <a:ext cx="269626"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lgn="l">
                <a:defRPr/>
              </a:pPr>
              <a:r>
                <a:rPr lang="en-US" sz="1200" b="0" u="none" dirty="0" smtClean="0">
                  <a:latin typeface="+mj-lt"/>
                  <a:ea typeface="ＭＳ Ｐゴシック" charset="-128"/>
                  <a:cs typeface="ＭＳ Ｐゴシック" charset="-128"/>
                </a:rPr>
                <a:t>4</a:t>
              </a:r>
              <a:endParaRPr lang="en-US" sz="1200" b="0" u="none" dirty="0">
                <a:latin typeface="+mj-lt"/>
                <a:ea typeface="ＭＳ Ｐゴシック" charset="-128"/>
                <a:cs typeface="ＭＳ Ｐゴシック" charset="-128"/>
              </a:endParaRPr>
            </a:p>
          </p:txBody>
        </p:sp>
        <p:sp>
          <p:nvSpPr>
            <p:cNvPr id="309" name="Text Box 35"/>
            <p:cNvSpPr txBox="1">
              <a:spLocks noChangeArrowheads="1"/>
            </p:cNvSpPr>
            <p:nvPr/>
          </p:nvSpPr>
          <p:spPr bwMode="auto">
            <a:xfrm>
              <a:off x="4729295" y="4624335"/>
              <a:ext cx="269626"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lgn="l">
                <a:defRPr/>
              </a:pPr>
              <a:r>
                <a:rPr lang="en-US" sz="1200" b="0" u="none" dirty="0" smtClean="0">
                  <a:latin typeface="+mj-lt"/>
                  <a:ea typeface="ＭＳ Ｐゴシック" charset="-128"/>
                  <a:cs typeface="ＭＳ Ｐゴシック" charset="-128"/>
                </a:rPr>
                <a:t>3</a:t>
              </a:r>
              <a:endParaRPr lang="en-US" sz="1200" b="0" u="none" dirty="0">
                <a:latin typeface="+mj-lt"/>
                <a:ea typeface="ＭＳ Ｐゴシック" charset="-128"/>
                <a:cs typeface="ＭＳ Ｐゴシック" charset="-128"/>
              </a:endParaRPr>
            </a:p>
          </p:txBody>
        </p:sp>
        <p:sp>
          <p:nvSpPr>
            <p:cNvPr id="310" name="Text Box 35"/>
            <p:cNvSpPr txBox="1">
              <a:spLocks noChangeArrowheads="1"/>
            </p:cNvSpPr>
            <p:nvPr/>
          </p:nvSpPr>
          <p:spPr bwMode="auto">
            <a:xfrm>
              <a:off x="4729295" y="5009876"/>
              <a:ext cx="269626"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lgn="l">
                <a:defRPr/>
              </a:pPr>
              <a:r>
                <a:rPr lang="en-US" sz="1200" b="0" u="none" dirty="0" smtClean="0">
                  <a:latin typeface="+mj-lt"/>
                  <a:ea typeface="ＭＳ Ｐゴシック" charset="-128"/>
                  <a:cs typeface="ＭＳ Ｐゴシック" charset="-128"/>
                </a:rPr>
                <a:t>2</a:t>
              </a:r>
              <a:endParaRPr lang="en-US" sz="1200" b="0" u="none" dirty="0">
                <a:latin typeface="+mj-lt"/>
                <a:ea typeface="ＭＳ Ｐゴシック" charset="-128"/>
                <a:cs typeface="ＭＳ Ｐゴシック" charset="-128"/>
              </a:endParaRPr>
            </a:p>
          </p:txBody>
        </p:sp>
        <p:sp>
          <p:nvSpPr>
            <p:cNvPr id="311" name="Text Box 35"/>
            <p:cNvSpPr txBox="1">
              <a:spLocks noChangeArrowheads="1"/>
            </p:cNvSpPr>
            <p:nvPr/>
          </p:nvSpPr>
          <p:spPr bwMode="auto">
            <a:xfrm>
              <a:off x="4729295" y="5402257"/>
              <a:ext cx="269626"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lgn="l">
                <a:defRPr/>
              </a:pPr>
              <a:r>
                <a:rPr lang="en-US" sz="1200" b="0" u="none" dirty="0" smtClean="0">
                  <a:latin typeface="+mj-lt"/>
                  <a:ea typeface="ＭＳ Ｐゴシック" charset="-128"/>
                  <a:cs typeface="ＭＳ Ｐゴシック" charset="-128"/>
                </a:rPr>
                <a:t>1</a:t>
              </a:r>
              <a:endParaRPr lang="en-US" sz="1200" b="0" u="none" dirty="0">
                <a:latin typeface="+mj-lt"/>
                <a:ea typeface="ＭＳ Ｐゴシック" charset="-128"/>
                <a:cs typeface="ＭＳ Ｐゴシック" charset="-128"/>
              </a:endParaRPr>
            </a:p>
          </p:txBody>
        </p:sp>
        <p:sp>
          <p:nvSpPr>
            <p:cNvPr id="312" name="Text Box 35"/>
            <p:cNvSpPr txBox="1">
              <a:spLocks noChangeArrowheads="1"/>
            </p:cNvSpPr>
            <p:nvPr/>
          </p:nvSpPr>
          <p:spPr bwMode="auto">
            <a:xfrm>
              <a:off x="4729295" y="5825338"/>
              <a:ext cx="269626" cy="276999"/>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lgn="l">
                <a:defRPr/>
              </a:pPr>
              <a:r>
                <a:rPr lang="en-US" sz="1200" b="0" u="none" dirty="0" smtClean="0">
                  <a:latin typeface="+mj-lt"/>
                  <a:ea typeface="ＭＳ Ｐゴシック" charset="-128"/>
                  <a:cs typeface="ＭＳ Ｐゴシック" charset="-128"/>
                </a:rPr>
                <a:t>0</a:t>
              </a:r>
              <a:endParaRPr lang="en-US" sz="1200" b="0" u="none" dirty="0">
                <a:latin typeface="+mj-lt"/>
                <a:ea typeface="ＭＳ Ｐゴシック" charset="-128"/>
                <a:cs typeface="ＭＳ Ｐゴシック" charset="-128"/>
              </a:endParaRPr>
            </a:p>
          </p:txBody>
        </p:sp>
        <p:pic>
          <p:nvPicPr>
            <p:cNvPr id="4382" name="Picture 286" descr="C:\Users\cmalone\Desktop\AME\REDRAW\CVN\130324\130324.1 (The return)\Part 1\Slide 9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5273" y="2483655"/>
              <a:ext cx="4138613" cy="35575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3504" name="Group 183503"/>
          <p:cNvGrpSpPr/>
          <p:nvPr/>
        </p:nvGrpSpPr>
        <p:grpSpPr>
          <a:xfrm>
            <a:off x="7053304" y="2710563"/>
            <a:ext cx="1473958" cy="650677"/>
            <a:chOff x="7342496" y="1272204"/>
            <a:chExt cx="1473958" cy="650677"/>
          </a:xfrm>
        </p:grpSpPr>
        <p:sp>
          <p:nvSpPr>
            <p:cNvPr id="183338" name="Text Box 42"/>
            <p:cNvSpPr txBox="1">
              <a:spLocks noChangeArrowheads="1"/>
            </p:cNvSpPr>
            <p:nvPr/>
          </p:nvSpPr>
          <p:spPr bwMode="auto">
            <a:xfrm>
              <a:off x="7549214" y="1615104"/>
              <a:ext cx="1130181" cy="307777"/>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lgn="l">
                <a:defRPr/>
              </a:pPr>
              <a:r>
                <a:rPr lang="en-US" sz="1400" b="1" u="none" dirty="0">
                  <a:latin typeface="+mj-lt"/>
                  <a:ea typeface="ＭＳ Ｐゴシック" charset="-128"/>
                  <a:cs typeface="ＭＳ Ｐゴシック" charset="-128"/>
                </a:rPr>
                <a:t>Without AF</a:t>
              </a:r>
            </a:p>
          </p:txBody>
        </p:sp>
        <p:sp>
          <p:nvSpPr>
            <p:cNvPr id="183339" name="Text Box 43"/>
            <p:cNvSpPr txBox="1">
              <a:spLocks noChangeArrowheads="1"/>
            </p:cNvSpPr>
            <p:nvPr/>
          </p:nvSpPr>
          <p:spPr bwMode="auto">
            <a:xfrm>
              <a:off x="7544982" y="1272204"/>
              <a:ext cx="852862" cy="307777"/>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p>
              <a:pPr algn="l">
                <a:defRPr/>
              </a:pPr>
              <a:r>
                <a:rPr lang="en-US" sz="1400" b="1" u="none" dirty="0">
                  <a:latin typeface="+mj-lt"/>
                  <a:ea typeface="ＭＳ Ｐゴシック" charset="-128"/>
                  <a:cs typeface="ＭＳ Ｐゴシック" charset="-128"/>
                </a:rPr>
                <a:t>With AF</a:t>
              </a:r>
            </a:p>
          </p:txBody>
        </p:sp>
        <p:sp>
          <p:nvSpPr>
            <p:cNvPr id="1052" name="Rectangle 44"/>
            <p:cNvSpPr>
              <a:spLocks noChangeArrowheads="1"/>
            </p:cNvSpPr>
            <p:nvPr/>
          </p:nvSpPr>
          <p:spPr bwMode="auto">
            <a:xfrm>
              <a:off x="7456081" y="1348403"/>
              <a:ext cx="121356" cy="152400"/>
            </a:xfrm>
            <a:prstGeom prst="rect">
              <a:avLst/>
            </a:prstGeom>
            <a:solidFill>
              <a:schemeClr val="accent5"/>
            </a:solidFill>
            <a:ln w="9525">
              <a:noFill/>
              <a:miter lim="800000"/>
              <a:headEnd/>
              <a:tailEnd/>
            </a:ln>
            <a:effectLst/>
          </p:spPr>
          <p:txBody>
            <a:bodyPr wrap="none" anchor="ctr"/>
            <a:lstStyle/>
            <a:p>
              <a:pPr algn="l"/>
              <a:endParaRPr lang="en-US" sz="1800" b="0" u="none" dirty="0">
                <a:latin typeface="+mj-lt"/>
                <a:ea typeface="MS PGothic" pitchFamily="34" charset="-128"/>
                <a:cs typeface="Arial" pitchFamily="34" charset="0"/>
              </a:endParaRPr>
            </a:p>
          </p:txBody>
        </p:sp>
        <p:sp>
          <p:nvSpPr>
            <p:cNvPr id="1053" name="Rectangle 45"/>
            <p:cNvSpPr>
              <a:spLocks noChangeArrowheads="1"/>
            </p:cNvSpPr>
            <p:nvPr/>
          </p:nvSpPr>
          <p:spPr bwMode="auto">
            <a:xfrm>
              <a:off x="7458903" y="1678603"/>
              <a:ext cx="122767" cy="152400"/>
            </a:xfrm>
            <a:prstGeom prst="rect">
              <a:avLst/>
            </a:prstGeom>
            <a:solidFill>
              <a:schemeClr val="accent1"/>
            </a:solidFill>
            <a:ln w="9525">
              <a:noFill/>
              <a:miter lim="800000"/>
              <a:headEnd/>
              <a:tailEnd/>
            </a:ln>
            <a:effectLst/>
          </p:spPr>
          <p:txBody>
            <a:bodyPr wrap="none" anchor="ctr"/>
            <a:lstStyle/>
            <a:p>
              <a:pPr algn="l"/>
              <a:endParaRPr lang="en-US" sz="1800" b="0" u="none" dirty="0">
                <a:latin typeface="+mj-lt"/>
                <a:ea typeface="MS PGothic" pitchFamily="34" charset="-128"/>
                <a:cs typeface="Arial" pitchFamily="34" charset="0"/>
              </a:endParaRPr>
            </a:p>
          </p:txBody>
        </p:sp>
        <p:sp>
          <p:nvSpPr>
            <p:cNvPr id="183503" name="Rectangle 183502"/>
            <p:cNvSpPr/>
            <p:nvPr/>
          </p:nvSpPr>
          <p:spPr bwMode="auto">
            <a:xfrm>
              <a:off x="7342496" y="1272204"/>
              <a:ext cx="1473958" cy="65067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grpSp>
      <p:sp>
        <p:nvSpPr>
          <p:cNvPr id="318" name="Text Box 27"/>
          <p:cNvSpPr txBox="1">
            <a:spLocks noChangeArrowheads="1"/>
          </p:cNvSpPr>
          <p:nvPr/>
        </p:nvSpPr>
        <p:spPr bwMode="auto">
          <a:xfrm rot="16200000">
            <a:off x="3332603" y="4002435"/>
            <a:ext cx="2360747" cy="369332"/>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square">
            <a:spAutoFit/>
          </a:bodyPr>
          <a:lstStyle/>
          <a:p>
            <a:pPr algn="ctr">
              <a:defRPr/>
            </a:pPr>
            <a:r>
              <a:rPr lang="en-US" b="1" u="none" dirty="0" smtClean="0">
                <a:latin typeface="+mj-lt"/>
                <a:ea typeface="ＭＳ Ｐゴシック" charset="-128"/>
                <a:cs typeface="ＭＳ Ｐゴシック" charset="-128"/>
              </a:rPr>
              <a:t>Cost, th</a:t>
            </a:r>
            <a:endParaRPr lang="en-US" b="1" u="none" dirty="0">
              <a:latin typeface="+mj-lt"/>
              <a:ea typeface="ＭＳ Ｐゴシック" charset="-128"/>
              <a:cs typeface="ＭＳ Ｐゴシック" charset="-128"/>
            </a:endParaRPr>
          </a:p>
        </p:txBody>
      </p:sp>
    </p:spTree>
    <p:extLst>
      <p:ext uri="{BB962C8B-B14F-4D97-AF65-F5344CB8AC3E}">
        <p14:creationId xmlns:p14="http://schemas.microsoft.com/office/powerpoint/2010/main" val="31423547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
          <p:cNvSpPr>
            <a:spLocks noGrp="1" noChangeArrowheads="1"/>
          </p:cNvSpPr>
          <p:nvPr>
            <p:ph type="title"/>
          </p:nvPr>
        </p:nvSpPr>
        <p:spPr>
          <a:xfrm>
            <a:off x="323956" y="305831"/>
            <a:ext cx="6192838" cy="895350"/>
          </a:xfrm>
        </p:spPr>
        <p:txBody>
          <a:bodyPr/>
          <a:lstStyle/>
          <a:p>
            <a:pPr>
              <a:lnSpc>
                <a:spcPct val="100000"/>
              </a:lnSpc>
              <a:defRPr/>
            </a:pPr>
            <a:r>
              <a:rPr lang="en-US" sz="3600" dirty="0" smtClean="0">
                <a:cs typeface="Arial" pitchFamily="34" charset="0"/>
              </a:rPr>
              <a:t>Main Safety Results</a:t>
            </a:r>
            <a:br>
              <a:rPr lang="en-US" sz="3600" dirty="0" smtClean="0">
                <a:cs typeface="Arial" pitchFamily="34" charset="0"/>
              </a:rPr>
            </a:br>
            <a:r>
              <a:rPr lang="en-US" sz="3200" i="1" dirty="0" smtClean="0">
                <a:cs typeface="Arial" pitchFamily="34" charset="0"/>
              </a:rPr>
              <a:t>Safety Cohort on Treatment</a:t>
            </a:r>
          </a:p>
        </p:txBody>
      </p:sp>
      <p:sp>
        <p:nvSpPr>
          <p:cNvPr id="89" name="Rectangle 25"/>
          <p:cNvSpPr>
            <a:spLocks noChangeArrowheads="1"/>
          </p:cNvSpPr>
          <p:nvPr/>
        </p:nvSpPr>
        <p:spPr bwMode="auto">
          <a:xfrm>
            <a:off x="-31464" y="6555209"/>
            <a:ext cx="5786384" cy="338554"/>
          </a:xfrm>
          <a:prstGeom prst="rect">
            <a:avLst/>
          </a:prstGeom>
          <a:noFill/>
          <a:ln w="9525">
            <a:noFill/>
            <a:miter lim="800000"/>
            <a:headEnd/>
            <a:tailEnd/>
          </a:ln>
        </p:spPr>
        <p:txBody>
          <a:bodyPr wrap="square">
            <a:spAutoFit/>
          </a:bodyPr>
          <a:lstStyle/>
          <a:p>
            <a:pPr algn="l" fontAlgn="auto">
              <a:spcBef>
                <a:spcPts val="0"/>
              </a:spcBef>
              <a:spcAft>
                <a:spcPts val="0"/>
              </a:spcAft>
            </a:pPr>
            <a:r>
              <a:rPr lang="fi-FI" sz="1600" b="0" u="none" dirty="0" smtClean="0">
                <a:latin typeface="+mj-lt"/>
                <a:ea typeface="MS PGothic" pitchFamily="34" charset="-128"/>
                <a:cs typeface="Arial" pitchFamily="34" charset="0"/>
              </a:rPr>
              <a:t>Giugliano RP, et al. </a:t>
            </a:r>
            <a:r>
              <a:rPr lang="en-US" sz="1600" b="0" i="1" u="none" dirty="0">
                <a:latin typeface="+mj-lt"/>
                <a:ea typeface="MS PGothic" pitchFamily="34" charset="-128"/>
                <a:cs typeface="Arial" pitchFamily="34" charset="0"/>
              </a:rPr>
              <a:t>N Engl J Med</a:t>
            </a:r>
            <a:r>
              <a:rPr lang="en-US" sz="1600" b="0" u="none" dirty="0">
                <a:latin typeface="+mj-lt"/>
                <a:ea typeface="MS PGothic" pitchFamily="34" charset="-128"/>
                <a:cs typeface="Arial" pitchFamily="34" charset="0"/>
              </a:rPr>
              <a:t>. </a:t>
            </a:r>
            <a:r>
              <a:rPr lang="en-US" sz="1600" b="0" u="none" dirty="0" smtClean="0">
                <a:latin typeface="+mj-lt"/>
                <a:ea typeface="MS PGothic" pitchFamily="34" charset="-128"/>
                <a:cs typeface="Arial" pitchFamily="34" charset="0"/>
              </a:rPr>
              <a:t>2013;</a:t>
            </a:r>
            <a:r>
              <a:rPr lang="en-US" sz="1600" u="none" dirty="0">
                <a:latin typeface="+mj-lt"/>
                <a:cs typeface="Arial"/>
              </a:rPr>
              <a:t> </a:t>
            </a:r>
            <a:r>
              <a:rPr lang="en-US" sz="1600" u="none" dirty="0" smtClean="0">
                <a:latin typeface="+mj-lt"/>
                <a:cs typeface="Arial"/>
              </a:rPr>
              <a:t>369:2093-2104</a:t>
            </a:r>
            <a:r>
              <a:rPr lang="en-US" sz="1600" b="0" u="none" dirty="0" smtClean="0">
                <a:latin typeface="+mj-lt"/>
                <a:ea typeface="MS PGothic" pitchFamily="34" charset="-128"/>
                <a:cs typeface="Arial" pitchFamily="34" charset="0"/>
              </a:rPr>
              <a:t>.</a:t>
            </a:r>
            <a:r>
              <a:rPr lang="en-US" sz="1600" b="0" u="none" baseline="30000" dirty="0" smtClean="0">
                <a:latin typeface="+mj-lt"/>
                <a:ea typeface="MS PGothic" pitchFamily="34" charset="-128"/>
                <a:cs typeface="Arial" pitchFamily="34" charset="0"/>
              </a:rPr>
              <a:t>[17]</a:t>
            </a:r>
            <a:endParaRPr lang="en-US" sz="1600" b="0" u="none" dirty="0">
              <a:latin typeface="+mj-lt"/>
              <a:ea typeface="MS PGothic" pitchFamily="34" charset="-128"/>
              <a:cs typeface="Arial" pitchFamily="34" charset="0"/>
            </a:endParaRPr>
          </a:p>
        </p:txBody>
      </p:sp>
      <p:sp>
        <p:nvSpPr>
          <p:cNvPr id="100" name="TextBox 99"/>
          <p:cNvSpPr txBox="1"/>
          <p:nvPr/>
        </p:nvSpPr>
        <p:spPr>
          <a:xfrm>
            <a:off x="2301766" y="3263462"/>
            <a:ext cx="4493172" cy="369332"/>
          </a:xfrm>
          <a:prstGeom prst="rect">
            <a:avLst/>
          </a:prstGeom>
          <a:noFill/>
        </p:spPr>
        <p:txBody>
          <a:bodyPr wrap="square" rtlCol="0">
            <a:spAutoFit/>
          </a:bodyPr>
          <a:lstStyle/>
          <a:p>
            <a:pPr algn="ctr"/>
            <a:r>
              <a:rPr lang="en-US" b="1" u="none" dirty="0" smtClean="0"/>
              <a:t>IMAGE NO LONGER AVAILABLE</a:t>
            </a:r>
            <a:endParaRPr lang="en-US" b="1" u="none" dirty="0"/>
          </a:p>
        </p:txBody>
      </p:sp>
    </p:spTree>
    <p:extLst>
      <p:ext uri="{BB962C8B-B14F-4D97-AF65-F5344CB8AC3E}">
        <p14:creationId xmlns:p14="http://schemas.microsoft.com/office/powerpoint/2010/main" val="37329061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cmalone\Desktop\AME\REDRAW\CVN\130324\130324.1 (The return)\Part 3\Slide 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1495" y="1696819"/>
            <a:ext cx="7281863" cy="3270250"/>
          </a:xfrm>
          <a:prstGeom prst="rect">
            <a:avLst/>
          </a:prstGeom>
          <a:noFill/>
          <a:extLst>
            <a:ext uri="{909E8E84-426E-40DD-AFC4-6F175D3DCCD1}">
              <a14:hiddenFill xmlns:a14="http://schemas.microsoft.com/office/drawing/2010/main">
                <a:solidFill>
                  <a:srgbClr val="FFFFFF"/>
                </a:solidFill>
              </a14:hiddenFill>
            </a:ext>
          </a:extLst>
        </p:spPr>
      </p:pic>
      <p:sp>
        <p:nvSpPr>
          <p:cNvPr id="60418" name="Titel 3"/>
          <p:cNvSpPr>
            <a:spLocks noGrp="1"/>
          </p:cNvSpPr>
          <p:nvPr>
            <p:ph type="title"/>
          </p:nvPr>
        </p:nvSpPr>
        <p:spPr>
          <a:xfrm>
            <a:off x="321728" y="286607"/>
            <a:ext cx="8533263" cy="990600"/>
          </a:xfrm>
        </p:spPr>
        <p:txBody>
          <a:bodyPr/>
          <a:lstStyle/>
          <a:p>
            <a:pPr>
              <a:lnSpc>
                <a:spcPct val="100000"/>
              </a:lnSpc>
            </a:pPr>
            <a:r>
              <a:rPr lang="en-US" altLang="en-US" dirty="0" smtClean="0"/>
              <a:t>Major Bleeding (Safety Cohort, on Treatment)</a:t>
            </a:r>
          </a:p>
        </p:txBody>
      </p:sp>
      <p:grpSp>
        <p:nvGrpSpPr>
          <p:cNvPr id="2" name="Group 1"/>
          <p:cNvGrpSpPr>
            <a:grpSpLocks/>
          </p:cNvGrpSpPr>
          <p:nvPr/>
        </p:nvGrpSpPr>
        <p:grpSpPr bwMode="auto">
          <a:xfrm>
            <a:off x="1225550" y="1711611"/>
            <a:ext cx="7285038" cy="3317875"/>
            <a:chOff x="1225550" y="1616075"/>
            <a:chExt cx="7285038" cy="3317875"/>
          </a:xfrm>
        </p:grpSpPr>
        <p:sp>
          <p:nvSpPr>
            <p:cNvPr id="60436" name="Line 28"/>
            <p:cNvSpPr>
              <a:spLocks noChangeShapeType="1"/>
            </p:cNvSpPr>
            <p:nvPr/>
          </p:nvSpPr>
          <p:spPr bwMode="auto">
            <a:xfrm>
              <a:off x="1225550" y="1616075"/>
              <a:ext cx="73025" cy="0"/>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60437" name="Line 29"/>
            <p:cNvSpPr>
              <a:spLocks noChangeShapeType="1"/>
            </p:cNvSpPr>
            <p:nvPr/>
          </p:nvSpPr>
          <p:spPr bwMode="auto">
            <a:xfrm>
              <a:off x="1225550" y="2155825"/>
              <a:ext cx="73025" cy="0"/>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60438" name="Line 30"/>
            <p:cNvSpPr>
              <a:spLocks noChangeShapeType="1"/>
            </p:cNvSpPr>
            <p:nvPr/>
          </p:nvSpPr>
          <p:spPr bwMode="auto">
            <a:xfrm>
              <a:off x="1225550" y="2697163"/>
              <a:ext cx="73025" cy="0"/>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60439" name="Line 31"/>
            <p:cNvSpPr>
              <a:spLocks noChangeShapeType="1"/>
            </p:cNvSpPr>
            <p:nvPr/>
          </p:nvSpPr>
          <p:spPr bwMode="auto">
            <a:xfrm>
              <a:off x="1225550" y="3236913"/>
              <a:ext cx="73025" cy="0"/>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60440" name="Line 32"/>
            <p:cNvSpPr>
              <a:spLocks noChangeShapeType="1"/>
            </p:cNvSpPr>
            <p:nvPr/>
          </p:nvSpPr>
          <p:spPr bwMode="auto">
            <a:xfrm>
              <a:off x="1225550" y="3779838"/>
              <a:ext cx="73025" cy="0"/>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60441" name="Line 33"/>
            <p:cNvSpPr>
              <a:spLocks noChangeShapeType="1"/>
            </p:cNvSpPr>
            <p:nvPr/>
          </p:nvSpPr>
          <p:spPr bwMode="auto">
            <a:xfrm>
              <a:off x="1225550" y="4321175"/>
              <a:ext cx="73025" cy="0"/>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60442" name="Line 34"/>
            <p:cNvSpPr>
              <a:spLocks noChangeShapeType="1"/>
            </p:cNvSpPr>
            <p:nvPr/>
          </p:nvSpPr>
          <p:spPr bwMode="auto">
            <a:xfrm>
              <a:off x="1225550" y="4860925"/>
              <a:ext cx="73025" cy="0"/>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60443" name="Line 35"/>
            <p:cNvSpPr>
              <a:spLocks noChangeShapeType="1"/>
            </p:cNvSpPr>
            <p:nvPr/>
          </p:nvSpPr>
          <p:spPr bwMode="auto">
            <a:xfrm flipV="1">
              <a:off x="1298575" y="4860925"/>
              <a:ext cx="0" cy="73025"/>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60444" name="Line 36"/>
            <p:cNvSpPr>
              <a:spLocks noChangeShapeType="1"/>
            </p:cNvSpPr>
            <p:nvPr/>
          </p:nvSpPr>
          <p:spPr bwMode="auto">
            <a:xfrm flipV="1">
              <a:off x="2328863" y="4860925"/>
              <a:ext cx="0" cy="73025"/>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60445" name="Line 37"/>
            <p:cNvSpPr>
              <a:spLocks noChangeShapeType="1"/>
            </p:cNvSpPr>
            <p:nvPr/>
          </p:nvSpPr>
          <p:spPr bwMode="auto">
            <a:xfrm flipV="1">
              <a:off x="3357563" y="4860925"/>
              <a:ext cx="0" cy="73025"/>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60446" name="Line 38"/>
            <p:cNvSpPr>
              <a:spLocks noChangeShapeType="1"/>
            </p:cNvSpPr>
            <p:nvPr/>
          </p:nvSpPr>
          <p:spPr bwMode="auto">
            <a:xfrm flipV="1">
              <a:off x="4391025" y="4860925"/>
              <a:ext cx="0" cy="73025"/>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60447" name="Line 39"/>
            <p:cNvSpPr>
              <a:spLocks noChangeShapeType="1"/>
            </p:cNvSpPr>
            <p:nvPr/>
          </p:nvSpPr>
          <p:spPr bwMode="auto">
            <a:xfrm flipV="1">
              <a:off x="5421313" y="4860925"/>
              <a:ext cx="0" cy="73025"/>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60448" name="Line 40"/>
            <p:cNvSpPr>
              <a:spLocks noChangeShapeType="1"/>
            </p:cNvSpPr>
            <p:nvPr/>
          </p:nvSpPr>
          <p:spPr bwMode="auto">
            <a:xfrm flipV="1">
              <a:off x="6451600" y="4860925"/>
              <a:ext cx="0" cy="73025"/>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60449" name="Line 41"/>
            <p:cNvSpPr>
              <a:spLocks noChangeShapeType="1"/>
            </p:cNvSpPr>
            <p:nvPr/>
          </p:nvSpPr>
          <p:spPr bwMode="auto">
            <a:xfrm flipV="1">
              <a:off x="7480300" y="4860925"/>
              <a:ext cx="0" cy="73025"/>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sp>
          <p:nvSpPr>
            <p:cNvPr id="60450" name="Line 42"/>
            <p:cNvSpPr>
              <a:spLocks noChangeShapeType="1"/>
            </p:cNvSpPr>
            <p:nvPr/>
          </p:nvSpPr>
          <p:spPr bwMode="auto">
            <a:xfrm flipV="1">
              <a:off x="8510588" y="4860925"/>
              <a:ext cx="0" cy="73025"/>
            </a:xfrm>
            <a:prstGeom prst="line">
              <a:avLst/>
            </a:prstGeom>
            <a:noFill/>
            <a:ln w="25400" cap="sq">
              <a:solidFill>
                <a:schemeClr val="tx1"/>
              </a:solidFill>
              <a:miter lim="800000"/>
              <a:headEnd/>
              <a:tailEnd/>
            </a:ln>
          </p:spPr>
          <p:txBody>
            <a:bodyPr/>
            <a:lstStyle/>
            <a:p>
              <a:pPr algn="l" fontAlgn="auto">
                <a:spcBef>
                  <a:spcPts val="0"/>
                </a:spcBef>
                <a:spcAft>
                  <a:spcPts val="0"/>
                </a:spcAft>
              </a:pPr>
              <a:endParaRPr lang="en-US" sz="1800" u="none" dirty="0">
                <a:latin typeface="+mj-lt"/>
                <a:cs typeface="Arial" pitchFamily="34" charset="0"/>
              </a:endParaRPr>
            </a:p>
          </p:txBody>
        </p:sp>
      </p:grpSp>
      <p:sp>
        <p:nvSpPr>
          <p:cNvPr id="60425" name="TextBox 28"/>
          <p:cNvSpPr txBox="1">
            <a:spLocks noChangeArrowheads="1"/>
          </p:cNvSpPr>
          <p:nvPr/>
        </p:nvSpPr>
        <p:spPr bwMode="auto">
          <a:xfrm>
            <a:off x="1874529" y="1734408"/>
            <a:ext cx="3966150" cy="907941"/>
          </a:xfrm>
          <a:prstGeom prst="rect">
            <a:avLst/>
          </a:prstGeom>
          <a:noFill/>
          <a:ln w="9525">
            <a:noFill/>
            <a:miter lim="800000"/>
            <a:headEnd/>
            <a:tailEnd/>
          </a:ln>
        </p:spPr>
        <p:txBody>
          <a:bodyPr wrap="none">
            <a:spAutoFit/>
          </a:bodyPr>
          <a:lstStyle/>
          <a:p>
            <a:pPr algn="l" fontAlgn="auto">
              <a:spcBef>
                <a:spcPts val="300"/>
              </a:spcBef>
              <a:spcAft>
                <a:spcPts val="0"/>
              </a:spcAft>
            </a:pPr>
            <a:r>
              <a:rPr lang="en-GB" altLang="en-US" sz="1600" b="1" u="none" dirty="0" smtClean="0">
                <a:latin typeface="+mj-lt"/>
                <a:cs typeface="Arial" pitchFamily="34" charset="0"/>
              </a:rPr>
              <a:t>Warfarin (Median TTR = 68.4%)</a:t>
            </a:r>
            <a:endParaRPr lang="en-GB" altLang="en-US" sz="1600" b="1" u="none" dirty="0">
              <a:latin typeface="+mj-lt"/>
              <a:cs typeface="Arial" pitchFamily="34" charset="0"/>
            </a:endParaRPr>
          </a:p>
          <a:p>
            <a:pPr algn="l" fontAlgn="auto">
              <a:spcBef>
                <a:spcPts val="300"/>
              </a:spcBef>
              <a:spcAft>
                <a:spcPts val="0"/>
              </a:spcAft>
            </a:pPr>
            <a:r>
              <a:rPr lang="en-GB" altLang="en-US" sz="1600" b="1" u="none" dirty="0">
                <a:latin typeface="+mj-lt"/>
                <a:cs typeface="Arial" pitchFamily="34" charset="0"/>
              </a:rPr>
              <a:t>Edoxaban 60 mg (</a:t>
            </a:r>
            <a:r>
              <a:rPr lang="en-GB" altLang="en-US" sz="1600" b="1" u="none" dirty="0" smtClean="0">
                <a:latin typeface="+mj-lt"/>
                <a:cs typeface="Arial" pitchFamily="34" charset="0"/>
              </a:rPr>
              <a:t>HR = 0.80</a:t>
            </a:r>
            <a:r>
              <a:rPr lang="en-GB" altLang="en-US" sz="1600" b="1" u="none" dirty="0">
                <a:latin typeface="+mj-lt"/>
                <a:cs typeface="Arial" pitchFamily="34" charset="0"/>
              </a:rPr>
              <a:t>, 0.71–0.91)</a:t>
            </a:r>
          </a:p>
          <a:p>
            <a:pPr algn="l" fontAlgn="auto">
              <a:spcBef>
                <a:spcPts val="300"/>
              </a:spcBef>
              <a:spcAft>
                <a:spcPts val="0"/>
              </a:spcAft>
            </a:pPr>
            <a:r>
              <a:rPr lang="en-GB" altLang="en-US" sz="1600" b="1" u="none" dirty="0">
                <a:latin typeface="+mj-lt"/>
                <a:cs typeface="Arial" pitchFamily="34" charset="0"/>
              </a:rPr>
              <a:t>Edoxaban 30 mg (</a:t>
            </a:r>
            <a:r>
              <a:rPr lang="en-GB" altLang="en-US" sz="1600" b="1" u="none" dirty="0" smtClean="0">
                <a:latin typeface="+mj-lt"/>
                <a:cs typeface="Arial" pitchFamily="34" charset="0"/>
              </a:rPr>
              <a:t>HR = 0.47</a:t>
            </a:r>
            <a:r>
              <a:rPr lang="en-GB" altLang="en-US" sz="1600" b="1" u="none" dirty="0">
                <a:latin typeface="+mj-lt"/>
                <a:cs typeface="Arial" pitchFamily="34" charset="0"/>
              </a:rPr>
              <a:t>, 0.41–0.55)</a:t>
            </a:r>
          </a:p>
        </p:txBody>
      </p:sp>
      <p:cxnSp>
        <p:nvCxnSpPr>
          <p:cNvPr id="60426" name="Straight Connector 29"/>
          <p:cNvCxnSpPr>
            <a:cxnSpLocks noChangeShapeType="1"/>
          </p:cNvCxnSpPr>
          <p:nvPr/>
        </p:nvCxnSpPr>
        <p:spPr bwMode="auto">
          <a:xfrm flipH="1">
            <a:off x="1552575" y="1894768"/>
            <a:ext cx="282575" cy="0"/>
          </a:xfrm>
          <a:prstGeom prst="line">
            <a:avLst/>
          </a:prstGeom>
          <a:noFill/>
          <a:ln w="50800" algn="ctr">
            <a:solidFill>
              <a:schemeClr val="accent5"/>
            </a:solidFill>
            <a:round/>
            <a:headEnd/>
            <a:tailEnd/>
          </a:ln>
        </p:spPr>
      </p:cxnSp>
      <p:cxnSp>
        <p:nvCxnSpPr>
          <p:cNvPr id="60427" name="Straight Connector 30"/>
          <p:cNvCxnSpPr>
            <a:cxnSpLocks noChangeShapeType="1"/>
          </p:cNvCxnSpPr>
          <p:nvPr/>
        </p:nvCxnSpPr>
        <p:spPr bwMode="auto">
          <a:xfrm flipH="1">
            <a:off x="1552575" y="2184972"/>
            <a:ext cx="282575" cy="0"/>
          </a:xfrm>
          <a:prstGeom prst="line">
            <a:avLst/>
          </a:prstGeom>
          <a:noFill/>
          <a:ln w="50800" algn="ctr">
            <a:solidFill>
              <a:schemeClr val="accent4"/>
            </a:solidFill>
            <a:round/>
            <a:headEnd/>
            <a:tailEnd/>
          </a:ln>
        </p:spPr>
      </p:cxnSp>
      <p:cxnSp>
        <p:nvCxnSpPr>
          <p:cNvPr id="60428" name="Straight Connector 31"/>
          <p:cNvCxnSpPr>
            <a:cxnSpLocks noChangeShapeType="1"/>
          </p:cNvCxnSpPr>
          <p:nvPr/>
        </p:nvCxnSpPr>
        <p:spPr bwMode="auto">
          <a:xfrm flipH="1">
            <a:off x="1552575" y="2465012"/>
            <a:ext cx="282575" cy="0"/>
          </a:xfrm>
          <a:prstGeom prst="line">
            <a:avLst/>
          </a:prstGeom>
          <a:noFill/>
          <a:ln w="50800" algn="ctr">
            <a:solidFill>
              <a:schemeClr val="accent1"/>
            </a:solidFill>
            <a:round/>
            <a:headEnd/>
            <a:tailEnd/>
          </a:ln>
        </p:spPr>
      </p:cxnSp>
      <p:sp>
        <p:nvSpPr>
          <p:cNvPr id="60429" name="TextBox 32"/>
          <p:cNvSpPr txBox="1">
            <a:spLocks noChangeArrowheads="1"/>
          </p:cNvSpPr>
          <p:nvPr/>
        </p:nvSpPr>
        <p:spPr bwMode="auto">
          <a:xfrm>
            <a:off x="816154" y="1522699"/>
            <a:ext cx="441146" cy="3647152"/>
          </a:xfrm>
          <a:prstGeom prst="rect">
            <a:avLst/>
          </a:prstGeom>
          <a:noFill/>
          <a:ln w="9525">
            <a:noFill/>
            <a:miter lim="800000"/>
            <a:headEnd/>
            <a:tailEnd/>
          </a:ln>
        </p:spPr>
        <p:txBody>
          <a:bodyPr wrap="none">
            <a:spAutoFit/>
          </a:bodyPr>
          <a:lstStyle/>
          <a:p>
            <a:pPr algn="r" fontAlgn="auto">
              <a:spcBef>
                <a:spcPts val="0"/>
              </a:spcBef>
              <a:spcAft>
                <a:spcPts val="2100"/>
              </a:spcAft>
            </a:pPr>
            <a:r>
              <a:rPr lang="en-GB" altLang="en-US" sz="1800" u="none" dirty="0">
                <a:latin typeface="+mj-lt"/>
                <a:cs typeface="Arial" pitchFamily="34" charset="0"/>
              </a:rPr>
              <a:t>12</a:t>
            </a:r>
          </a:p>
          <a:p>
            <a:pPr algn="r" fontAlgn="auto">
              <a:spcBef>
                <a:spcPts val="0"/>
              </a:spcBef>
              <a:spcAft>
                <a:spcPts val="2100"/>
              </a:spcAft>
            </a:pPr>
            <a:r>
              <a:rPr lang="en-GB" altLang="en-US" sz="1800" u="none" dirty="0">
                <a:latin typeface="+mj-lt"/>
                <a:cs typeface="Arial" pitchFamily="34" charset="0"/>
              </a:rPr>
              <a:t>10</a:t>
            </a:r>
          </a:p>
          <a:p>
            <a:pPr algn="r" fontAlgn="auto">
              <a:spcBef>
                <a:spcPts val="0"/>
              </a:spcBef>
              <a:spcAft>
                <a:spcPts val="2100"/>
              </a:spcAft>
            </a:pPr>
            <a:r>
              <a:rPr lang="en-GB" altLang="en-US" sz="1800" u="none" dirty="0">
                <a:latin typeface="+mj-lt"/>
                <a:cs typeface="Arial" pitchFamily="34" charset="0"/>
              </a:rPr>
              <a:t>8</a:t>
            </a:r>
          </a:p>
          <a:p>
            <a:pPr algn="r" fontAlgn="auto">
              <a:spcBef>
                <a:spcPts val="0"/>
              </a:spcBef>
              <a:spcAft>
                <a:spcPts val="2100"/>
              </a:spcAft>
            </a:pPr>
            <a:r>
              <a:rPr lang="en-GB" altLang="en-US" sz="1800" u="none" dirty="0">
                <a:latin typeface="+mj-lt"/>
                <a:cs typeface="Arial" pitchFamily="34" charset="0"/>
              </a:rPr>
              <a:t>6</a:t>
            </a:r>
          </a:p>
          <a:p>
            <a:pPr algn="r" fontAlgn="auto">
              <a:spcBef>
                <a:spcPts val="0"/>
              </a:spcBef>
              <a:spcAft>
                <a:spcPts val="2100"/>
              </a:spcAft>
            </a:pPr>
            <a:r>
              <a:rPr lang="en-GB" altLang="en-US" sz="1800" u="none" dirty="0">
                <a:latin typeface="+mj-lt"/>
                <a:cs typeface="Arial" pitchFamily="34" charset="0"/>
              </a:rPr>
              <a:t>4</a:t>
            </a:r>
          </a:p>
          <a:p>
            <a:pPr algn="r" fontAlgn="auto">
              <a:spcBef>
                <a:spcPts val="0"/>
              </a:spcBef>
              <a:spcAft>
                <a:spcPts val="2100"/>
              </a:spcAft>
            </a:pPr>
            <a:r>
              <a:rPr lang="en-GB" altLang="en-US" sz="1800" u="none" dirty="0">
                <a:latin typeface="+mj-lt"/>
                <a:cs typeface="Arial" pitchFamily="34" charset="0"/>
              </a:rPr>
              <a:t>2</a:t>
            </a:r>
          </a:p>
          <a:p>
            <a:pPr algn="r" fontAlgn="auto">
              <a:spcBef>
                <a:spcPts val="0"/>
              </a:spcBef>
              <a:spcAft>
                <a:spcPts val="2100"/>
              </a:spcAft>
            </a:pPr>
            <a:r>
              <a:rPr lang="en-GB" altLang="en-US" sz="1800" u="none" dirty="0">
                <a:latin typeface="+mj-lt"/>
                <a:cs typeface="Arial" pitchFamily="34" charset="0"/>
              </a:rPr>
              <a:t>0</a:t>
            </a:r>
          </a:p>
        </p:txBody>
      </p:sp>
      <p:sp>
        <p:nvSpPr>
          <p:cNvPr id="60430" name="TextBox 33"/>
          <p:cNvSpPr txBox="1">
            <a:spLocks noChangeArrowheads="1"/>
          </p:cNvSpPr>
          <p:nvPr/>
        </p:nvSpPr>
        <p:spPr bwMode="auto">
          <a:xfrm rot="-5400000">
            <a:off x="-424455" y="3157308"/>
            <a:ext cx="2223686" cy="369332"/>
          </a:xfrm>
          <a:prstGeom prst="rect">
            <a:avLst/>
          </a:prstGeom>
          <a:noFill/>
          <a:ln w="9525">
            <a:noFill/>
            <a:miter lim="800000"/>
            <a:headEnd/>
            <a:tailEnd/>
          </a:ln>
        </p:spPr>
        <p:txBody>
          <a:bodyPr wrap="none">
            <a:spAutoFit/>
          </a:bodyPr>
          <a:lstStyle/>
          <a:p>
            <a:pPr fontAlgn="auto">
              <a:spcBef>
                <a:spcPts val="0"/>
              </a:spcBef>
              <a:spcAft>
                <a:spcPts val="0"/>
              </a:spcAft>
            </a:pPr>
            <a:r>
              <a:rPr lang="en-GB" altLang="en-US" sz="1800" b="1" u="none" dirty="0">
                <a:latin typeface="+mj-lt"/>
                <a:cs typeface="Arial" pitchFamily="34" charset="0"/>
              </a:rPr>
              <a:t>Major </a:t>
            </a:r>
            <a:r>
              <a:rPr lang="en-GB" altLang="en-US" sz="1800" b="1" u="none" dirty="0" smtClean="0">
                <a:latin typeface="+mj-lt"/>
                <a:cs typeface="Arial" pitchFamily="34" charset="0"/>
              </a:rPr>
              <a:t>bleeding, %</a:t>
            </a:r>
            <a:endParaRPr lang="en-GB" altLang="en-US" sz="1800" b="1" u="none" dirty="0">
              <a:latin typeface="+mj-lt"/>
              <a:cs typeface="Arial" pitchFamily="34" charset="0"/>
            </a:endParaRPr>
          </a:p>
        </p:txBody>
      </p:sp>
      <p:sp>
        <p:nvSpPr>
          <p:cNvPr id="60431" name="TextBox 34"/>
          <p:cNvSpPr txBox="1">
            <a:spLocks noChangeArrowheads="1"/>
          </p:cNvSpPr>
          <p:nvPr/>
        </p:nvSpPr>
        <p:spPr bwMode="auto">
          <a:xfrm>
            <a:off x="1149350" y="5034249"/>
            <a:ext cx="7918450" cy="338554"/>
          </a:xfrm>
          <a:prstGeom prst="rect">
            <a:avLst/>
          </a:prstGeom>
          <a:noFill/>
          <a:ln w="9525">
            <a:noFill/>
            <a:miter lim="800000"/>
            <a:headEnd/>
            <a:tailEnd/>
          </a:ln>
        </p:spPr>
        <p:txBody>
          <a:bodyPr>
            <a:spAutoFit/>
          </a:bodyPr>
          <a:lstStyle/>
          <a:p>
            <a:pPr algn="l" fontAlgn="auto">
              <a:spcBef>
                <a:spcPts val="0"/>
              </a:spcBef>
              <a:spcAft>
                <a:spcPts val="0"/>
              </a:spcAft>
              <a:tabLst>
                <a:tab pos="1084263" algn="ctr"/>
                <a:tab pos="2116138" algn="ctr"/>
                <a:tab pos="3149600" algn="ctr"/>
                <a:tab pos="4183063" algn="ctr"/>
                <a:tab pos="5207000" algn="ctr"/>
                <a:tab pos="6240463" algn="ctr"/>
                <a:tab pos="7272338" algn="ctr"/>
              </a:tabLst>
            </a:pPr>
            <a:r>
              <a:rPr lang="en-GB" altLang="en-US" sz="1600" u="none" dirty="0">
                <a:latin typeface="+mj-lt"/>
                <a:cs typeface="Arial" pitchFamily="34" charset="0"/>
              </a:rPr>
              <a:t>0	0.5	1.0	1.5	2.0	2.5	3.0	3.5</a:t>
            </a:r>
          </a:p>
        </p:txBody>
      </p:sp>
      <p:sp>
        <p:nvSpPr>
          <p:cNvPr id="60432" name="TextBox 35"/>
          <p:cNvSpPr txBox="1">
            <a:spLocks noChangeArrowheads="1"/>
          </p:cNvSpPr>
          <p:nvPr/>
        </p:nvSpPr>
        <p:spPr bwMode="auto">
          <a:xfrm>
            <a:off x="104775" y="5484813"/>
            <a:ext cx="9021763" cy="954107"/>
          </a:xfrm>
          <a:prstGeom prst="rect">
            <a:avLst/>
          </a:prstGeom>
          <a:noFill/>
          <a:ln w="9525">
            <a:noFill/>
            <a:miter lim="800000"/>
            <a:headEnd/>
            <a:tailEnd/>
          </a:ln>
        </p:spPr>
        <p:txBody>
          <a:bodyPr>
            <a:spAutoFit/>
          </a:bodyPr>
          <a:lstStyle/>
          <a:p>
            <a:pPr algn="l" fontAlgn="auto">
              <a:spcBef>
                <a:spcPts val="0"/>
              </a:spcBef>
              <a:spcAft>
                <a:spcPts val="0"/>
              </a:spcAft>
              <a:tabLst>
                <a:tab pos="1117600" algn="ctr"/>
                <a:tab pos="2133600" algn="ctr"/>
                <a:tab pos="3167063" algn="ctr"/>
                <a:tab pos="4198938" algn="ctr"/>
                <a:tab pos="5232400" algn="ctr"/>
                <a:tab pos="6256338" algn="ctr"/>
                <a:tab pos="7289800" algn="ctr"/>
                <a:tab pos="8339138" algn="ctr"/>
              </a:tabLst>
            </a:pPr>
            <a:r>
              <a:rPr lang="en-GB" altLang="en-US" sz="1400" b="1" u="none" dirty="0" smtClean="0">
                <a:latin typeface="+mj-lt"/>
                <a:cs typeface="Arial" pitchFamily="34" charset="0"/>
              </a:rPr>
              <a:t>Number at </a:t>
            </a:r>
            <a:r>
              <a:rPr lang="en-GB" altLang="en-US" sz="1400" b="1" u="none" dirty="0">
                <a:latin typeface="+mj-lt"/>
                <a:cs typeface="Arial" pitchFamily="34" charset="0"/>
              </a:rPr>
              <a:t>risk</a:t>
            </a:r>
          </a:p>
          <a:p>
            <a:pPr algn="l" fontAlgn="auto">
              <a:spcBef>
                <a:spcPts val="0"/>
              </a:spcBef>
              <a:spcAft>
                <a:spcPts val="0"/>
              </a:spcAft>
              <a:tabLst>
                <a:tab pos="1117600" algn="ctr"/>
                <a:tab pos="2133600" algn="ctr"/>
                <a:tab pos="3167063" algn="ctr"/>
                <a:tab pos="4198938" algn="ctr"/>
                <a:tab pos="5232400" algn="ctr"/>
                <a:tab pos="6256338" algn="ctr"/>
                <a:tab pos="7289800" algn="ctr"/>
                <a:tab pos="8339138" algn="ctr"/>
              </a:tabLst>
            </a:pPr>
            <a:r>
              <a:rPr lang="en-GB" altLang="en-US" sz="1400" b="1" u="none" dirty="0">
                <a:latin typeface="+mj-lt"/>
                <a:cs typeface="Arial" pitchFamily="34" charset="0"/>
              </a:rPr>
              <a:t>Warfarin</a:t>
            </a:r>
            <a:r>
              <a:rPr lang="en-GB" altLang="en-US" sz="1400" u="none" dirty="0">
                <a:latin typeface="+mj-lt"/>
                <a:cs typeface="Arial" pitchFamily="34" charset="0"/>
              </a:rPr>
              <a:t>	7012	6166	5630	5278	4941	3446	1687	970</a:t>
            </a:r>
            <a:br>
              <a:rPr lang="en-GB" altLang="en-US" sz="1400" u="none" dirty="0">
                <a:latin typeface="+mj-lt"/>
                <a:cs typeface="Arial" pitchFamily="34" charset="0"/>
              </a:rPr>
            </a:br>
            <a:r>
              <a:rPr lang="en-GB" altLang="en-US" sz="1400" b="1" u="none" dirty="0" smtClean="0">
                <a:latin typeface="+mj-lt"/>
                <a:cs typeface="Arial" pitchFamily="34" charset="0"/>
              </a:rPr>
              <a:t>Edox </a:t>
            </a:r>
            <a:r>
              <a:rPr lang="en-GB" altLang="en-US" sz="1400" b="1" u="none" dirty="0">
                <a:latin typeface="+mj-lt"/>
                <a:cs typeface="Arial" pitchFamily="34" charset="0"/>
              </a:rPr>
              <a:t>(60)	</a:t>
            </a:r>
            <a:r>
              <a:rPr lang="en-GB" altLang="en-US" sz="1400" u="none" dirty="0">
                <a:latin typeface="+mj-lt"/>
                <a:cs typeface="Arial" pitchFamily="34" charset="0"/>
              </a:rPr>
              <a:t>7012	6039	5594	5232	4910	3471	1706	945</a:t>
            </a:r>
            <a:br>
              <a:rPr lang="en-GB" altLang="en-US" sz="1400" u="none" dirty="0">
                <a:latin typeface="+mj-lt"/>
                <a:cs typeface="Arial" pitchFamily="34" charset="0"/>
              </a:rPr>
            </a:br>
            <a:r>
              <a:rPr lang="en-GB" altLang="en-US" sz="1400" b="1" u="none" dirty="0" smtClean="0">
                <a:latin typeface="+mj-lt"/>
                <a:cs typeface="Arial" pitchFamily="34" charset="0"/>
              </a:rPr>
              <a:t>Edox </a:t>
            </a:r>
            <a:r>
              <a:rPr lang="en-GB" altLang="en-US" sz="1400" b="1" u="none" dirty="0">
                <a:latin typeface="+mj-lt"/>
                <a:cs typeface="Arial" pitchFamily="34" charset="0"/>
              </a:rPr>
              <a:t>(30)</a:t>
            </a:r>
            <a:r>
              <a:rPr lang="en-GB" altLang="en-US" sz="1400" u="none" dirty="0">
                <a:latin typeface="+mj-lt"/>
                <a:cs typeface="Arial" pitchFamily="34" charset="0"/>
              </a:rPr>
              <a:t>	7002	6218	5791	5437	5110	3635	1793	986</a:t>
            </a:r>
          </a:p>
        </p:txBody>
      </p:sp>
      <p:sp>
        <p:nvSpPr>
          <p:cNvPr id="60433" name="TextBox 36"/>
          <p:cNvSpPr txBox="1">
            <a:spLocks noChangeArrowheads="1"/>
          </p:cNvSpPr>
          <p:nvPr/>
        </p:nvSpPr>
        <p:spPr bwMode="auto">
          <a:xfrm>
            <a:off x="4497296" y="5238111"/>
            <a:ext cx="312906" cy="369332"/>
          </a:xfrm>
          <a:prstGeom prst="rect">
            <a:avLst/>
          </a:prstGeom>
          <a:noFill/>
          <a:ln w="9525">
            <a:noFill/>
            <a:miter lim="800000"/>
            <a:headEnd/>
            <a:tailEnd/>
          </a:ln>
        </p:spPr>
        <p:txBody>
          <a:bodyPr wrap="none">
            <a:spAutoFit/>
          </a:bodyPr>
          <a:lstStyle/>
          <a:p>
            <a:pPr fontAlgn="auto">
              <a:spcBef>
                <a:spcPts val="0"/>
              </a:spcBef>
              <a:spcAft>
                <a:spcPts val="0"/>
              </a:spcAft>
            </a:pPr>
            <a:r>
              <a:rPr lang="en-GB" altLang="en-US" sz="1800" b="1" u="none" dirty="0" smtClean="0">
                <a:latin typeface="+mj-lt"/>
                <a:cs typeface="Arial" pitchFamily="34" charset="0"/>
              </a:rPr>
              <a:t>y</a:t>
            </a:r>
            <a:endParaRPr lang="en-GB" altLang="en-US" sz="1800" b="1" u="none" dirty="0">
              <a:latin typeface="+mj-lt"/>
              <a:cs typeface="Arial" pitchFamily="34" charset="0"/>
            </a:endParaRPr>
          </a:p>
        </p:txBody>
      </p:sp>
      <p:sp>
        <p:nvSpPr>
          <p:cNvPr id="33" name="Rectangle 32"/>
          <p:cNvSpPr/>
          <p:nvPr/>
        </p:nvSpPr>
        <p:spPr>
          <a:xfrm>
            <a:off x="6452903" y="6376280"/>
            <a:ext cx="2704758" cy="523220"/>
          </a:xfrm>
          <a:prstGeom prst="rect">
            <a:avLst/>
          </a:prstGeom>
        </p:spPr>
        <p:txBody>
          <a:bodyPr wrap="square">
            <a:spAutoFit/>
          </a:bodyPr>
          <a:lstStyle/>
          <a:p>
            <a:pPr algn="l" fontAlgn="auto">
              <a:spcBef>
                <a:spcPts val="0"/>
              </a:spcBef>
              <a:spcAft>
                <a:spcPts val="0"/>
              </a:spcAft>
            </a:pPr>
            <a:r>
              <a:rPr lang="en-GB" altLang="en-US" sz="1400" b="0" u="none" dirty="0" smtClean="0">
                <a:latin typeface="+mj-lt"/>
                <a:cs typeface="Arial" pitchFamily="34" charset="0"/>
              </a:rPr>
              <a:t>TTR=time in therapeutic range; HR=hazard ratio.</a:t>
            </a:r>
            <a:endParaRPr lang="en-GB" altLang="en-US" sz="1400" b="0" u="none" dirty="0">
              <a:latin typeface="+mj-lt"/>
              <a:cs typeface="Arial" pitchFamily="34" charset="0"/>
            </a:endParaRPr>
          </a:p>
        </p:txBody>
      </p:sp>
      <p:sp>
        <p:nvSpPr>
          <p:cNvPr id="34" name="Rectangle 25"/>
          <p:cNvSpPr>
            <a:spLocks noChangeArrowheads="1"/>
          </p:cNvSpPr>
          <p:nvPr/>
        </p:nvSpPr>
        <p:spPr bwMode="auto">
          <a:xfrm>
            <a:off x="0" y="6581001"/>
            <a:ext cx="5620602" cy="338554"/>
          </a:xfrm>
          <a:prstGeom prst="rect">
            <a:avLst/>
          </a:prstGeom>
          <a:noFill/>
          <a:ln w="9525">
            <a:noFill/>
            <a:miter lim="800000"/>
            <a:headEnd/>
            <a:tailEnd/>
          </a:ln>
        </p:spPr>
        <p:txBody>
          <a:bodyPr wrap="square">
            <a:spAutoFit/>
          </a:bodyPr>
          <a:lstStyle/>
          <a:p>
            <a:pPr fontAlgn="auto">
              <a:spcBef>
                <a:spcPts val="0"/>
              </a:spcBef>
              <a:spcAft>
                <a:spcPts val="0"/>
              </a:spcAft>
            </a:pPr>
            <a:r>
              <a:rPr lang="fi-FI" sz="1600" b="0" u="none" dirty="0" smtClean="0">
                <a:latin typeface="+mj-lt"/>
                <a:ea typeface="MS PGothic" pitchFamily="34" charset="-128"/>
                <a:cs typeface="Arial" pitchFamily="34" charset="0"/>
              </a:rPr>
              <a:t>Giugliano RP, et al. </a:t>
            </a:r>
            <a:r>
              <a:rPr lang="en-US" sz="1600" b="0" i="1" u="none" dirty="0">
                <a:latin typeface="+mj-lt"/>
                <a:ea typeface="MS PGothic" pitchFamily="34" charset="-128"/>
                <a:cs typeface="Arial" pitchFamily="34" charset="0"/>
              </a:rPr>
              <a:t>N Engl J Med</a:t>
            </a:r>
            <a:r>
              <a:rPr lang="en-US" sz="1600" b="0" u="none" dirty="0">
                <a:latin typeface="+mj-lt"/>
                <a:ea typeface="MS PGothic" pitchFamily="34" charset="-128"/>
                <a:cs typeface="Arial" pitchFamily="34" charset="0"/>
              </a:rPr>
              <a:t>. </a:t>
            </a:r>
            <a:r>
              <a:rPr lang="en-US" sz="1600" b="0" u="none" dirty="0" smtClean="0">
                <a:latin typeface="+mj-lt"/>
                <a:ea typeface="MS PGothic" pitchFamily="34" charset="-128"/>
                <a:cs typeface="Arial" pitchFamily="34" charset="0"/>
              </a:rPr>
              <a:t>2013;</a:t>
            </a:r>
            <a:r>
              <a:rPr lang="en-US" sz="1600" u="none" dirty="0">
                <a:latin typeface="+mj-lt"/>
                <a:cs typeface="Arial"/>
              </a:rPr>
              <a:t> </a:t>
            </a:r>
            <a:r>
              <a:rPr lang="en-US" sz="1600" u="none" dirty="0" smtClean="0">
                <a:latin typeface="+mj-lt"/>
                <a:cs typeface="Arial"/>
              </a:rPr>
              <a:t>369:2093-2104</a:t>
            </a:r>
            <a:r>
              <a:rPr lang="en-US" sz="1600" b="0" u="none" dirty="0" smtClean="0">
                <a:latin typeface="+mj-lt"/>
                <a:ea typeface="MS PGothic" pitchFamily="34" charset="-128"/>
                <a:cs typeface="Arial" pitchFamily="34" charset="0"/>
              </a:rPr>
              <a:t>.</a:t>
            </a:r>
            <a:r>
              <a:rPr lang="en-US" sz="1600" b="0" u="none" baseline="30000" dirty="0" smtClean="0">
                <a:latin typeface="+mj-lt"/>
                <a:ea typeface="MS PGothic" pitchFamily="34" charset="-128"/>
                <a:cs typeface="Arial" pitchFamily="34" charset="0"/>
              </a:rPr>
              <a:t>[17]</a:t>
            </a:r>
            <a:endParaRPr lang="en-US" sz="1600" b="0" u="none" dirty="0">
              <a:latin typeface="+mj-lt"/>
              <a:ea typeface="MS PGothic" pitchFamily="34" charset="-128"/>
              <a:cs typeface="Arial" pitchFamily="34" charset="0"/>
            </a:endParaRPr>
          </a:p>
        </p:txBody>
      </p:sp>
      <p:sp>
        <p:nvSpPr>
          <p:cNvPr id="3" name="Rectangle 2"/>
          <p:cNvSpPr/>
          <p:nvPr/>
        </p:nvSpPr>
        <p:spPr bwMode="auto">
          <a:xfrm>
            <a:off x="1433015" y="1672827"/>
            <a:ext cx="4407664" cy="96952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34160332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20721" y="204717"/>
            <a:ext cx="3352800" cy="668740"/>
          </a:xfrm>
        </p:spPr>
        <p:txBody>
          <a:bodyPr/>
          <a:lstStyle/>
          <a:p>
            <a:r>
              <a:rPr lang="en-GB" altLang="en-US" dirty="0" smtClean="0"/>
              <a:t>Bleeding</a:t>
            </a:r>
          </a:p>
        </p:txBody>
      </p:sp>
      <p:graphicFrame>
        <p:nvGraphicFramePr>
          <p:cNvPr id="6" name="Table 5"/>
          <p:cNvGraphicFramePr>
            <a:graphicFrameLocks noGrp="1"/>
          </p:cNvGraphicFramePr>
          <p:nvPr>
            <p:extLst>
              <p:ext uri="{D42A27DB-BD31-4B8C-83A1-F6EECF244321}">
                <p14:modId xmlns:p14="http://schemas.microsoft.com/office/powerpoint/2010/main" val="814467554"/>
              </p:ext>
            </p:extLst>
          </p:nvPr>
        </p:nvGraphicFramePr>
        <p:xfrm>
          <a:off x="608472" y="1383421"/>
          <a:ext cx="7989627" cy="4606173"/>
        </p:xfrm>
        <a:graphic>
          <a:graphicData uri="http://schemas.openxmlformats.org/drawingml/2006/table">
            <a:tbl>
              <a:tblPr/>
              <a:tblGrid>
                <a:gridCol w="1547884"/>
                <a:gridCol w="1037229"/>
                <a:gridCol w="1078174"/>
                <a:gridCol w="805217"/>
                <a:gridCol w="818866"/>
                <a:gridCol w="1173708"/>
                <a:gridCol w="709683"/>
                <a:gridCol w="818866"/>
              </a:tblGrid>
              <a:tr h="964097">
                <a:tc>
                  <a:txBody>
                    <a:bodyPr/>
                    <a:lstStyle/>
                    <a:p>
                      <a:pPr marL="0" marR="0" lvl="0" indent="0" algn="l"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mn-lt"/>
                          <a:cs typeface="Arial" pitchFamily="34" charset="0"/>
                        </a:rPr>
                        <a:t>Outcome</a:t>
                      </a:r>
                    </a:p>
                  </a:txBody>
                  <a:tcPr marL="45718" marR="45718" marT="45711" marB="45711" anchor="b"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mn-lt"/>
                          <a:cs typeface="Arial" pitchFamily="34" charset="0"/>
                        </a:rPr>
                        <a:t>Warfarin</a:t>
                      </a:r>
                      <a:br>
                        <a:rPr kumimoji="0" lang="en-US" sz="1600" b="1" i="0" u="none" strike="noStrike" cap="none" normalizeH="0" baseline="0" dirty="0" smtClean="0">
                          <a:ln>
                            <a:noFill/>
                          </a:ln>
                          <a:solidFill>
                            <a:schemeClr val="tx1"/>
                          </a:solidFill>
                          <a:effectLst/>
                          <a:latin typeface="+mn-lt"/>
                          <a:cs typeface="Arial" pitchFamily="34" charset="0"/>
                        </a:rPr>
                      </a:br>
                      <a:r>
                        <a:rPr kumimoji="0" lang="en-US" sz="1600" b="1" i="0" u="none" strike="noStrike" cap="none" normalizeH="0" baseline="0" dirty="0" smtClean="0">
                          <a:ln>
                            <a:noFill/>
                          </a:ln>
                          <a:solidFill>
                            <a:schemeClr val="tx1"/>
                          </a:solidFill>
                          <a:effectLst/>
                          <a:latin typeface="+mn-lt"/>
                          <a:cs typeface="Arial" pitchFamily="34" charset="0"/>
                        </a:rPr>
                        <a:t>(n = 7012)</a:t>
                      </a:r>
                    </a:p>
                  </a:txBody>
                  <a:tcPr marL="45718" marR="45718" marT="45711" marB="45711" anchor="b"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mn-lt"/>
                          <a:cs typeface="Arial" pitchFamily="34" charset="0"/>
                        </a:rPr>
                        <a:t>Edox</a:t>
                      </a:r>
                      <a:br>
                        <a:rPr kumimoji="0" lang="en-US" sz="1600" b="1" i="0" u="none" strike="noStrike" cap="none" normalizeH="0" baseline="0" dirty="0" smtClean="0">
                          <a:ln>
                            <a:noFill/>
                          </a:ln>
                          <a:solidFill>
                            <a:schemeClr val="tx1"/>
                          </a:solidFill>
                          <a:effectLst/>
                          <a:latin typeface="+mn-lt"/>
                          <a:cs typeface="Arial" pitchFamily="34" charset="0"/>
                        </a:rPr>
                      </a:br>
                      <a:r>
                        <a:rPr kumimoji="0" lang="en-US" sz="1600" b="1" i="0" u="none" strike="noStrike" cap="none" normalizeH="0" baseline="0" dirty="0" smtClean="0">
                          <a:ln>
                            <a:noFill/>
                          </a:ln>
                          <a:solidFill>
                            <a:schemeClr val="tx1"/>
                          </a:solidFill>
                          <a:effectLst/>
                          <a:latin typeface="+mn-lt"/>
                          <a:cs typeface="Arial" pitchFamily="34" charset="0"/>
                        </a:rPr>
                        <a:t>60 mg</a:t>
                      </a:r>
                      <a:br>
                        <a:rPr kumimoji="0" lang="en-US" sz="1600" b="1" i="0" u="none" strike="noStrike" cap="none" normalizeH="0" baseline="0" dirty="0" smtClean="0">
                          <a:ln>
                            <a:noFill/>
                          </a:ln>
                          <a:solidFill>
                            <a:schemeClr val="tx1"/>
                          </a:solidFill>
                          <a:effectLst/>
                          <a:latin typeface="+mn-lt"/>
                          <a:cs typeface="Arial" pitchFamily="34" charset="0"/>
                        </a:rPr>
                      </a:br>
                      <a:r>
                        <a:rPr kumimoji="0" lang="en-US" sz="1600" b="1" i="0" u="none" strike="noStrike" cap="none" normalizeH="0" baseline="0" dirty="0" smtClean="0">
                          <a:ln>
                            <a:noFill/>
                          </a:ln>
                          <a:solidFill>
                            <a:schemeClr val="tx1"/>
                          </a:solidFill>
                          <a:effectLst/>
                          <a:latin typeface="+mn-lt"/>
                          <a:cs typeface="Arial" pitchFamily="34" charset="0"/>
                        </a:rPr>
                        <a:t>(n = 7012)</a:t>
                      </a:r>
                    </a:p>
                  </a:txBody>
                  <a:tcPr marL="45718" marR="45718" marT="45711" marB="45711" anchor="b" horzOverflow="overflow">
                    <a:lnL>
                      <a:noFill/>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mn-lt"/>
                          <a:cs typeface="Arial" pitchFamily="34" charset="0"/>
                        </a:rPr>
                        <a:t>Edoxaban </a:t>
                      </a:r>
                      <a:br>
                        <a:rPr kumimoji="0" lang="en-US" sz="1600" b="1" i="0" u="none" strike="noStrike" cap="none" normalizeH="0" baseline="0" dirty="0" smtClean="0">
                          <a:ln>
                            <a:noFill/>
                          </a:ln>
                          <a:solidFill>
                            <a:schemeClr val="tx1"/>
                          </a:solidFill>
                          <a:effectLst/>
                          <a:latin typeface="+mn-lt"/>
                          <a:cs typeface="Arial" pitchFamily="34" charset="0"/>
                        </a:rPr>
                      </a:br>
                      <a:r>
                        <a:rPr kumimoji="0" lang="en-US" sz="1600" b="1" i="0" u="none" strike="noStrike" cap="none" normalizeH="0" baseline="0" dirty="0" smtClean="0">
                          <a:ln>
                            <a:noFill/>
                          </a:ln>
                          <a:solidFill>
                            <a:schemeClr val="tx1"/>
                          </a:solidFill>
                          <a:effectLst/>
                          <a:latin typeface="+mn-lt"/>
                          <a:cs typeface="Arial" pitchFamily="34" charset="0"/>
                        </a:rPr>
                        <a:t>60 mg</a:t>
                      </a:r>
                      <a:br>
                        <a:rPr kumimoji="0" lang="en-US" sz="1600" b="1" i="0" u="none" strike="noStrike" cap="none" normalizeH="0" baseline="0" dirty="0" smtClean="0">
                          <a:ln>
                            <a:noFill/>
                          </a:ln>
                          <a:solidFill>
                            <a:schemeClr val="tx1"/>
                          </a:solidFill>
                          <a:effectLst/>
                          <a:latin typeface="+mn-lt"/>
                          <a:cs typeface="Arial" pitchFamily="34" charset="0"/>
                        </a:rPr>
                      </a:br>
                      <a:r>
                        <a:rPr kumimoji="0" lang="en-US" sz="1600" b="1" i="0" u="none" strike="noStrike" cap="none" normalizeH="0" baseline="0" dirty="0" smtClean="0">
                          <a:ln>
                            <a:noFill/>
                          </a:ln>
                          <a:solidFill>
                            <a:schemeClr val="tx1"/>
                          </a:solidFill>
                          <a:effectLst/>
                          <a:latin typeface="+mn-lt"/>
                          <a:cs typeface="Arial" pitchFamily="34" charset="0"/>
                        </a:rPr>
                        <a:t>vs Warfarin</a:t>
                      </a:r>
                    </a:p>
                  </a:txBody>
                  <a:tcPr marL="45718" marR="45718" marT="45711" marB="45711"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mn-lt"/>
                          <a:cs typeface="Arial" pitchFamily="34" charset="0"/>
                        </a:rPr>
                        <a:t>Edoxaban</a:t>
                      </a:r>
                      <a:br>
                        <a:rPr kumimoji="0" lang="en-US" sz="1600" b="1" i="0" u="none" strike="noStrike" cap="none" normalizeH="0" baseline="0" dirty="0" smtClean="0">
                          <a:ln>
                            <a:noFill/>
                          </a:ln>
                          <a:solidFill>
                            <a:schemeClr val="tx1"/>
                          </a:solidFill>
                          <a:effectLst/>
                          <a:latin typeface="+mn-lt"/>
                          <a:cs typeface="Arial" pitchFamily="34" charset="0"/>
                        </a:rPr>
                      </a:br>
                      <a:r>
                        <a:rPr kumimoji="0" lang="en-US" sz="1600" b="1" i="0" u="none" strike="noStrike" cap="none" normalizeH="0" baseline="0" dirty="0" smtClean="0">
                          <a:ln>
                            <a:noFill/>
                          </a:ln>
                          <a:solidFill>
                            <a:schemeClr val="tx1"/>
                          </a:solidFill>
                          <a:effectLst/>
                          <a:latin typeface="+mn-lt"/>
                          <a:cs typeface="Arial" pitchFamily="34" charset="0"/>
                        </a:rPr>
                        <a:t>30 mg</a:t>
                      </a:r>
                      <a:br>
                        <a:rPr kumimoji="0" lang="en-US" sz="1600" b="1" i="0" u="none" strike="noStrike" cap="none" normalizeH="0" baseline="0" dirty="0" smtClean="0">
                          <a:ln>
                            <a:noFill/>
                          </a:ln>
                          <a:solidFill>
                            <a:schemeClr val="tx1"/>
                          </a:solidFill>
                          <a:effectLst/>
                          <a:latin typeface="+mn-lt"/>
                          <a:cs typeface="Arial" pitchFamily="34" charset="0"/>
                        </a:rPr>
                      </a:br>
                      <a:r>
                        <a:rPr kumimoji="0" lang="en-US" sz="1600" b="1" i="0" u="none" strike="noStrike" cap="none" normalizeH="0" baseline="0" dirty="0" smtClean="0">
                          <a:ln>
                            <a:noFill/>
                          </a:ln>
                          <a:solidFill>
                            <a:schemeClr val="tx1"/>
                          </a:solidFill>
                          <a:effectLst/>
                          <a:latin typeface="+mn-lt"/>
                          <a:cs typeface="Arial" pitchFamily="34" charset="0"/>
                        </a:rPr>
                        <a:t> (n = 7002)</a:t>
                      </a:r>
                    </a:p>
                  </a:txBody>
                  <a:tcPr marL="45718" marR="45718" marT="45711" marB="45711"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mn-lt"/>
                          <a:cs typeface="Arial" pitchFamily="34" charset="0"/>
                        </a:rPr>
                        <a:t>Edoxaban </a:t>
                      </a:r>
                      <a:br>
                        <a:rPr kumimoji="0" lang="en-US" sz="1600" b="1" i="0" u="none" strike="noStrike" cap="none" normalizeH="0" baseline="0" dirty="0" smtClean="0">
                          <a:ln>
                            <a:noFill/>
                          </a:ln>
                          <a:solidFill>
                            <a:schemeClr val="tx1"/>
                          </a:solidFill>
                          <a:effectLst/>
                          <a:latin typeface="+mn-lt"/>
                          <a:cs typeface="Arial" pitchFamily="34" charset="0"/>
                        </a:rPr>
                      </a:br>
                      <a:r>
                        <a:rPr kumimoji="0" lang="en-US" sz="1600" b="1" i="0" u="none" strike="noStrike" cap="none" normalizeH="0" baseline="0" dirty="0" smtClean="0">
                          <a:ln>
                            <a:noFill/>
                          </a:ln>
                          <a:solidFill>
                            <a:schemeClr val="tx1"/>
                          </a:solidFill>
                          <a:effectLst/>
                          <a:latin typeface="+mn-lt"/>
                          <a:cs typeface="Arial" pitchFamily="34" charset="0"/>
                        </a:rPr>
                        <a:t>30 mg</a:t>
                      </a:r>
                      <a:br>
                        <a:rPr kumimoji="0" lang="en-US" sz="1600" b="1" i="0" u="none" strike="noStrike" cap="none" normalizeH="0" baseline="0" dirty="0" smtClean="0">
                          <a:ln>
                            <a:noFill/>
                          </a:ln>
                          <a:solidFill>
                            <a:schemeClr val="tx1"/>
                          </a:solidFill>
                          <a:effectLst/>
                          <a:latin typeface="+mn-lt"/>
                          <a:cs typeface="Arial" pitchFamily="34" charset="0"/>
                        </a:rPr>
                      </a:br>
                      <a:r>
                        <a:rPr kumimoji="0" lang="en-US" sz="1600" b="1" i="0" u="none" strike="noStrike" cap="none" normalizeH="0" baseline="0" dirty="0" smtClean="0">
                          <a:ln>
                            <a:noFill/>
                          </a:ln>
                          <a:solidFill>
                            <a:schemeClr val="tx1"/>
                          </a:solidFill>
                          <a:effectLst/>
                          <a:latin typeface="+mn-lt"/>
                          <a:cs typeface="Arial" pitchFamily="34" charset="0"/>
                        </a:rPr>
                        <a:t>vs Warfarin</a:t>
                      </a:r>
                    </a:p>
                  </a:txBody>
                  <a:tcPr marL="45718" marR="45718" marT="45711" marB="45711" anchor="b" horzOverflow="overflow">
                    <a:lnL w="12700"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GB"/>
                    </a:p>
                  </a:txBody>
                  <a:tcPr/>
                </a:tc>
              </a:tr>
              <a:tr h="428476">
                <a:tc>
                  <a:txBody>
                    <a:bodyPr/>
                    <a:lstStyle/>
                    <a:p>
                      <a:pPr marL="0" marR="0" lvl="0" indent="0" algn="l" defTabSz="914400" rtl="0" eaLnBrk="0" fontAlgn="base" latinLnBrk="0" hangingPunct="0">
                        <a:lnSpc>
                          <a:spcPct val="100000"/>
                        </a:lnSpc>
                        <a:spcBef>
                          <a:spcPts val="0"/>
                        </a:spcBef>
                        <a:spcAft>
                          <a:spcPts val="300"/>
                        </a:spcAft>
                        <a:buClrTx/>
                        <a:buSzTx/>
                        <a:buFont typeface="Wingdings" pitchFamily="2" charset="2"/>
                        <a:buNone/>
                        <a:tabLst/>
                      </a:pPr>
                      <a:endParaRPr kumimoji="0" lang="en-US" sz="1600" b="0" i="0" u="none" strike="noStrike" cap="none" normalizeH="0" baseline="0" dirty="0" smtClean="0">
                        <a:ln>
                          <a:noFill/>
                        </a:ln>
                        <a:solidFill>
                          <a:schemeClr val="tx1"/>
                        </a:solidFill>
                        <a:effectLst/>
                        <a:latin typeface="+mn-lt"/>
                        <a:cs typeface="Arial" pitchFamily="34" charset="0"/>
                      </a:endParaRPr>
                    </a:p>
                  </a:txBody>
                  <a:tcPr marL="45718" marR="45718" marT="45711" marB="45711" anchor="ctr" horzOverflow="overflow">
                    <a:lnL>
                      <a:noFill/>
                    </a:lnL>
                    <a:lnR>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defRPr/>
                      </a:pPr>
                      <a:r>
                        <a:rPr kumimoji="0" lang="en-US" sz="1800" b="1" i="0" u="none" strike="noStrike" cap="none" normalizeH="0" baseline="0" dirty="0" smtClean="0">
                          <a:ln>
                            <a:noFill/>
                          </a:ln>
                          <a:solidFill>
                            <a:schemeClr val="tx1"/>
                          </a:solidFill>
                          <a:effectLst/>
                          <a:latin typeface="+mn-lt"/>
                          <a:cs typeface="Arial" pitchFamily="34" charset="0"/>
                        </a:rPr>
                        <a:t>%/y</a:t>
                      </a:r>
                    </a:p>
                  </a:txBody>
                  <a:tcPr marL="45718" marR="45718" marT="45711" marB="45711" anchor="b" horzOverflow="overflow">
                    <a:lnL>
                      <a:noFill/>
                    </a:lnL>
                    <a:lnR>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defRPr/>
                      </a:pPr>
                      <a:r>
                        <a:rPr kumimoji="0" lang="en-US" sz="1800" b="1" i="0" u="none" strike="noStrike" cap="none" normalizeH="0" baseline="0" dirty="0" smtClean="0">
                          <a:ln>
                            <a:noFill/>
                          </a:ln>
                          <a:solidFill>
                            <a:schemeClr val="tx1"/>
                          </a:solidFill>
                          <a:effectLst/>
                          <a:latin typeface="+mn-lt"/>
                          <a:cs typeface="Arial" pitchFamily="34" charset="0"/>
                        </a:rPr>
                        <a:t>%/y</a:t>
                      </a:r>
                    </a:p>
                  </a:txBody>
                  <a:tcPr marL="45718" marR="45718" marT="45711" marB="45711" anchor="b" horzOverflow="overflow">
                    <a:lnL>
                      <a:noFill/>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800" b="1" i="0" u="none" strike="noStrike" cap="none" normalizeH="0" baseline="0" dirty="0" smtClean="0">
                          <a:ln>
                            <a:noFill/>
                          </a:ln>
                          <a:solidFill>
                            <a:schemeClr val="tx1"/>
                          </a:solidFill>
                          <a:effectLst/>
                          <a:latin typeface="+mn-lt"/>
                          <a:cs typeface="Arial" pitchFamily="34" charset="0"/>
                        </a:rPr>
                        <a:t>HR </a:t>
                      </a:r>
                    </a:p>
                  </a:txBody>
                  <a:tcPr marL="45718" marR="45718" marT="45711" marB="45711"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a:lnSpc>
                          <a:spcPct val="100000"/>
                        </a:lnSpc>
                        <a:spcBef>
                          <a:spcPts val="0"/>
                        </a:spcBef>
                        <a:spcAft>
                          <a:spcPts val="300"/>
                        </a:spcAft>
                      </a:pPr>
                      <a:r>
                        <a:rPr lang="en-GB" sz="1800" b="1" i="1" dirty="0" smtClean="0">
                          <a:solidFill>
                            <a:schemeClr val="tx1"/>
                          </a:solidFill>
                          <a:latin typeface="+mn-lt"/>
                        </a:rPr>
                        <a:t>P</a:t>
                      </a:r>
                      <a:endParaRPr lang="en-GB" sz="1800" b="1" i="1" dirty="0">
                        <a:solidFill>
                          <a:schemeClr val="tx1"/>
                        </a:solidFill>
                        <a:latin typeface="+mn-lt"/>
                      </a:endParaRPr>
                    </a:p>
                  </a:txBody>
                  <a:tcPr marL="45718" marR="45718" marT="45711" marB="45711"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defRPr/>
                      </a:pPr>
                      <a:r>
                        <a:rPr kumimoji="0" lang="en-US" sz="1800" b="1" i="0" u="none" strike="noStrike" cap="none" normalizeH="0" baseline="0" dirty="0" smtClean="0">
                          <a:ln>
                            <a:noFill/>
                          </a:ln>
                          <a:solidFill>
                            <a:schemeClr val="tx1"/>
                          </a:solidFill>
                          <a:effectLst/>
                          <a:latin typeface="+mn-lt"/>
                          <a:cs typeface="Arial" pitchFamily="34" charset="0"/>
                        </a:rPr>
                        <a:t>%/y</a:t>
                      </a:r>
                    </a:p>
                  </a:txBody>
                  <a:tcPr marL="45718" marR="45718" marT="45711" marB="45711"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800" b="1" i="0" u="none" strike="noStrike" cap="none" normalizeH="0" baseline="0" dirty="0" smtClean="0">
                          <a:ln>
                            <a:noFill/>
                          </a:ln>
                          <a:solidFill>
                            <a:schemeClr val="tx1"/>
                          </a:solidFill>
                          <a:effectLst/>
                          <a:latin typeface="+mn-lt"/>
                          <a:cs typeface="Arial" pitchFamily="34" charset="0"/>
                        </a:rPr>
                        <a:t>HR</a:t>
                      </a:r>
                    </a:p>
                  </a:txBody>
                  <a:tcPr marL="45718" marR="45718" marT="45711" marB="45711"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a:lnSpc>
                          <a:spcPct val="100000"/>
                        </a:lnSpc>
                        <a:spcBef>
                          <a:spcPts val="0"/>
                        </a:spcBef>
                        <a:spcAft>
                          <a:spcPts val="300"/>
                        </a:spcAft>
                      </a:pPr>
                      <a:r>
                        <a:rPr lang="en-GB" sz="1800" b="1" i="1" dirty="0" smtClean="0">
                          <a:solidFill>
                            <a:schemeClr val="tx1"/>
                          </a:solidFill>
                          <a:latin typeface="+mn-lt"/>
                        </a:rPr>
                        <a:t>P</a:t>
                      </a:r>
                      <a:endParaRPr lang="en-GB" sz="1800" b="1" i="1" dirty="0">
                        <a:solidFill>
                          <a:schemeClr val="tx1"/>
                        </a:solidFill>
                        <a:latin typeface="+mn-lt"/>
                      </a:endParaRPr>
                    </a:p>
                  </a:txBody>
                  <a:tcPr marL="45718" marR="45718" marT="45711" marB="45711" anchor="b" horzOverflow="overflow">
                    <a:lnL w="12700" cap="flat" cmpd="sng" algn="ctr">
                      <a:noFill/>
                      <a:prstDash val="solid"/>
                      <a:round/>
                      <a:headEnd type="none" w="med" len="med"/>
                      <a:tailEnd type="none" w="med" len="med"/>
                    </a:lnL>
                    <a:lnR>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392768">
                <a:tc>
                  <a:txBody>
                    <a:bodyPr/>
                    <a:lstStyle/>
                    <a:p>
                      <a:pPr marL="0" marR="0" lvl="0" indent="0" algn="l"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Major bleeding</a:t>
                      </a:r>
                    </a:p>
                  </a:txBody>
                  <a:tcPr marL="45718" marR="45718" marT="45711" marB="45711"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3.43</a:t>
                      </a:r>
                    </a:p>
                  </a:txBody>
                  <a:tcPr marL="45718" marR="45718" marT="45711" marB="45711"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2.75</a:t>
                      </a:r>
                    </a:p>
                  </a:txBody>
                  <a:tcPr marL="45718" marR="45718" marT="45711" marB="45711" anchor="ctr" horzOverflow="overflow">
                    <a:lnL>
                      <a:noFill/>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0.80</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&lt; .001</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1.61</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0.47</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algn="ctr">
                        <a:lnSpc>
                          <a:spcPct val="100000"/>
                        </a:lnSpc>
                        <a:spcBef>
                          <a:spcPts val="0"/>
                        </a:spcBef>
                        <a:spcAft>
                          <a:spcPts val="300"/>
                        </a:spcAft>
                      </a:pPr>
                      <a:r>
                        <a:rPr lang="en-GB" sz="1600" b="0" dirty="0" smtClean="0">
                          <a:solidFill>
                            <a:schemeClr val="tx1"/>
                          </a:solidFill>
                        </a:rPr>
                        <a:t>&lt; .001</a:t>
                      </a:r>
                      <a:endParaRPr lang="en-GB" sz="1600" b="0" dirty="0">
                        <a:solidFill>
                          <a:schemeClr val="tx1"/>
                        </a:solidFill>
                      </a:endParaRPr>
                    </a:p>
                  </a:txBody>
                  <a:tcPr marL="0" marR="0" marT="45711" marB="45711" anchor="ctr" horzOverflow="overflow">
                    <a:lnL w="12700" cap="flat" cmpd="sng" algn="ctr">
                      <a:noFill/>
                      <a:prstDash val="solid"/>
                      <a:round/>
                      <a:headEnd type="none" w="med" len="med"/>
                      <a:tailEnd type="none" w="med" len="med"/>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r>
              <a:tr h="678432">
                <a:tc>
                  <a:txBody>
                    <a:bodyPr/>
                    <a:lstStyle/>
                    <a:p>
                      <a:pPr marL="0" marR="0" lvl="0" indent="0" algn="l"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Life-threatening bleeding</a:t>
                      </a:r>
                    </a:p>
                  </a:txBody>
                  <a:tcPr marL="45718" marR="45718" marT="45711" marB="45711"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0.78</a:t>
                      </a:r>
                    </a:p>
                  </a:txBody>
                  <a:tcPr marL="45718" marR="45718" marT="45711" marB="45711"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0.40</a:t>
                      </a:r>
                    </a:p>
                  </a:txBody>
                  <a:tcPr marL="45718" marR="45718" marT="45711" marB="45711" anchor="ctr" horzOverflow="overflow">
                    <a:lnL>
                      <a:noFill/>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0.51</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&lt; .001</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0.25</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0.32</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300"/>
                        </a:spcAft>
                        <a:buClrTx/>
                        <a:buSzTx/>
                        <a:buFontTx/>
                        <a:buNone/>
                        <a:tabLst/>
                        <a:defRPr/>
                      </a:pPr>
                      <a:r>
                        <a:rPr lang="en-GB" sz="1600" b="0" dirty="0" smtClean="0">
                          <a:solidFill>
                            <a:schemeClr val="tx1"/>
                          </a:solidFill>
                        </a:rPr>
                        <a:t>&lt; .001</a:t>
                      </a:r>
                    </a:p>
                  </a:txBody>
                  <a:tcPr marL="0" marR="0" marT="45711" marB="45711" anchor="ctr" horzOverflow="overflow">
                    <a:lnL w="127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a:noFill/>
                    </a:lnTlToBr>
                    <a:lnBlToTr>
                      <a:noFill/>
                    </a:lnBlToTr>
                    <a:noFill/>
                  </a:tcPr>
                </a:tc>
              </a:tr>
              <a:tr h="392768">
                <a:tc>
                  <a:txBody>
                    <a:bodyPr/>
                    <a:lstStyle/>
                    <a:p>
                      <a:pPr marL="0" marR="0" lvl="0" indent="0" algn="l"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CRNM bleeding</a:t>
                      </a:r>
                    </a:p>
                  </a:txBody>
                  <a:tcPr marL="45718" marR="45718" marT="45711" marB="45711" anchor="ctr" horzOverflow="overflow">
                    <a:lnL>
                      <a:noFill/>
                    </a:lnL>
                    <a:lnR>
                      <a:noFill/>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10.15</a:t>
                      </a:r>
                    </a:p>
                  </a:txBody>
                  <a:tcPr marL="45718" marR="45718" marT="45711" marB="45711" anchor="ctr" horzOverflow="overflow">
                    <a:lnL>
                      <a:noFill/>
                    </a:lnL>
                    <a:lnR>
                      <a:noFill/>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8.67</a:t>
                      </a:r>
                    </a:p>
                  </a:txBody>
                  <a:tcPr marL="45718" marR="45718" marT="45711" marB="45711" anchor="ctr" horzOverflow="overflow">
                    <a:lnL>
                      <a:noFill/>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0.86</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&lt; .001</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6.60</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0.66</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300"/>
                        </a:spcAft>
                        <a:buClrTx/>
                        <a:buSzTx/>
                        <a:buFontTx/>
                        <a:buNone/>
                        <a:tabLst/>
                        <a:defRPr/>
                      </a:pPr>
                      <a:r>
                        <a:rPr lang="en-GB" sz="1600" b="0" dirty="0" smtClean="0">
                          <a:solidFill>
                            <a:schemeClr val="tx1"/>
                          </a:solidFill>
                        </a:rPr>
                        <a:t>&lt; .001</a:t>
                      </a:r>
                    </a:p>
                  </a:txBody>
                  <a:tcPr marL="0" marR="0" marT="45711" marB="45711" anchor="ctr" horzOverflow="overflow">
                    <a:lnL w="127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r>
              <a:tr h="392768">
                <a:tc>
                  <a:txBody>
                    <a:bodyPr/>
                    <a:lstStyle/>
                    <a:p>
                      <a:pPr marL="0" marR="0" lvl="0" indent="0" algn="l" defTabSz="914400" rtl="0" eaLnBrk="0" fontAlgn="base" latinLnBrk="0" hangingPunct="0">
                        <a:lnSpc>
                          <a:spcPct val="100000"/>
                        </a:lnSpc>
                        <a:spcBef>
                          <a:spcPts val="0"/>
                        </a:spcBef>
                        <a:spcAft>
                          <a:spcPts val="30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mn-lt"/>
                          <a:cs typeface="Arial" pitchFamily="34" charset="0"/>
                        </a:rPr>
                        <a:t>Minor bleeding</a:t>
                      </a:r>
                    </a:p>
                  </a:txBody>
                  <a:tcPr marL="45718" marR="45718" marT="45711" marB="45711"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4.89</a:t>
                      </a:r>
                    </a:p>
                  </a:txBody>
                  <a:tcPr marL="45718" marR="45718" marT="45711" marB="45711"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mn-lt"/>
                          <a:cs typeface="Arial" pitchFamily="34" charset="0"/>
                        </a:rPr>
                        <a:t>4.12</a:t>
                      </a:r>
                    </a:p>
                  </a:txBody>
                  <a:tcPr marL="45718" marR="45718" marT="45711" marB="45711" anchor="ctr" horzOverflow="overflow">
                    <a:lnL>
                      <a:noFill/>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0.84</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 002</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mn-lt"/>
                          <a:cs typeface="Arial" pitchFamily="34" charset="0"/>
                        </a:rPr>
                        <a:t>3.52</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mn-lt"/>
                          <a:cs typeface="Arial" pitchFamily="34" charset="0"/>
                        </a:rPr>
                        <a:t>0.72</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300"/>
                        </a:spcAft>
                        <a:buClrTx/>
                        <a:buSzTx/>
                        <a:buFontTx/>
                        <a:buNone/>
                        <a:tabLst/>
                        <a:defRPr/>
                      </a:pPr>
                      <a:r>
                        <a:rPr lang="en-GB" sz="1600" b="0" dirty="0" smtClean="0">
                          <a:solidFill>
                            <a:schemeClr val="tx1"/>
                          </a:solidFill>
                        </a:rPr>
                        <a:t>&lt; .001</a:t>
                      </a:r>
                    </a:p>
                  </a:txBody>
                  <a:tcPr marL="0" marR="0" marT="45711" marB="45711" anchor="ctr" horzOverflow="overflow">
                    <a:lnL w="127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a:noFill/>
                    </a:lnTlToBr>
                    <a:lnBlToTr>
                      <a:noFill/>
                    </a:lnBlToTr>
                    <a:noFill/>
                  </a:tcPr>
                </a:tc>
              </a:tr>
              <a:tr h="678432">
                <a:tc>
                  <a:txBody>
                    <a:bodyPr/>
                    <a:lstStyle/>
                    <a:p>
                      <a:pPr marL="0" marR="0" lvl="0" indent="0" algn="l"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Major or CRNM bleeding</a:t>
                      </a:r>
                    </a:p>
                  </a:txBody>
                  <a:tcPr marL="45718" marR="45718" marT="45711" marB="45711" anchor="ctr" horzOverflow="overflow">
                    <a:lnL>
                      <a:noFill/>
                    </a:lnL>
                    <a:lnR>
                      <a:noFill/>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13.02</a:t>
                      </a:r>
                    </a:p>
                  </a:txBody>
                  <a:tcPr marL="45718" marR="45718" marT="45711" marB="45711" anchor="ctr" horzOverflow="overflow">
                    <a:lnL>
                      <a:noFill/>
                    </a:lnL>
                    <a:lnR>
                      <a:noFill/>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11.10</a:t>
                      </a:r>
                    </a:p>
                  </a:txBody>
                  <a:tcPr marL="0" marR="0" marT="45711" marB="45711" anchor="ctr" horzOverflow="overflow">
                    <a:lnL>
                      <a:noFill/>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0.86</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&lt; .001</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7.97</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0.62</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300"/>
                        </a:spcAft>
                        <a:buClrTx/>
                        <a:buSzTx/>
                        <a:buFontTx/>
                        <a:buNone/>
                        <a:tabLst/>
                        <a:defRPr/>
                      </a:pPr>
                      <a:r>
                        <a:rPr lang="en-GB" sz="1600" b="0" dirty="0" smtClean="0">
                          <a:solidFill>
                            <a:schemeClr val="tx1"/>
                          </a:solidFill>
                        </a:rPr>
                        <a:t>&lt;</a:t>
                      </a:r>
                      <a:r>
                        <a:rPr lang="en-GB" sz="1600" b="0" baseline="0" dirty="0" smtClean="0">
                          <a:solidFill>
                            <a:schemeClr val="tx1"/>
                          </a:solidFill>
                        </a:rPr>
                        <a:t> </a:t>
                      </a:r>
                      <a:r>
                        <a:rPr lang="en-GB" sz="1600" b="0" dirty="0" smtClean="0">
                          <a:solidFill>
                            <a:schemeClr val="tx1"/>
                          </a:solidFill>
                        </a:rPr>
                        <a:t>.001</a:t>
                      </a:r>
                    </a:p>
                  </a:txBody>
                  <a:tcPr marL="0" marR="0" marT="45711" marB="45711" anchor="ctr" horzOverflow="overflow">
                    <a:lnL w="127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r>
              <a:tr h="678432">
                <a:tc>
                  <a:txBody>
                    <a:bodyPr/>
                    <a:lstStyle/>
                    <a:p>
                      <a:pPr marL="0" marR="0" lvl="0" indent="0" algn="l" defTabSz="914400" rtl="0" eaLnBrk="0" fontAlgn="base" latinLnBrk="0" hangingPunct="0">
                        <a:lnSpc>
                          <a:spcPct val="100000"/>
                        </a:lnSpc>
                        <a:spcBef>
                          <a:spcPts val="0"/>
                        </a:spcBef>
                        <a:spcAft>
                          <a:spcPts val="30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mn-lt"/>
                          <a:cs typeface="Arial" pitchFamily="34" charset="0"/>
                        </a:rPr>
                        <a:t>Any overt bleeding</a:t>
                      </a:r>
                    </a:p>
                  </a:txBody>
                  <a:tcPr marL="45718" marR="45718" marT="45711" marB="45711"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16.40</a:t>
                      </a:r>
                    </a:p>
                  </a:txBody>
                  <a:tcPr marL="45718" marR="45718" marT="45711" marB="45711"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14.15</a:t>
                      </a:r>
                    </a:p>
                  </a:txBody>
                  <a:tcPr marL="0" marR="0" marT="45711" marB="45711" anchor="ctr" horzOverflow="overflow">
                    <a:lnL>
                      <a:noFill/>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0.87</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&lt; .001</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mn-lt"/>
                          <a:cs typeface="Arial" pitchFamily="34" charset="0"/>
                        </a:rPr>
                        <a:t>10.68</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3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0.66</a:t>
                      </a:r>
                    </a:p>
                  </a:txBody>
                  <a:tcPr marL="45718" marR="45718"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300"/>
                        </a:spcAft>
                        <a:buClrTx/>
                        <a:buSzTx/>
                        <a:buFontTx/>
                        <a:buNone/>
                        <a:tabLst/>
                        <a:defRPr/>
                      </a:pPr>
                      <a:r>
                        <a:rPr lang="en-GB" sz="1600" b="0" dirty="0" smtClean="0">
                          <a:solidFill>
                            <a:schemeClr val="tx1"/>
                          </a:solidFill>
                        </a:rPr>
                        <a:t>&lt; .001</a:t>
                      </a:r>
                    </a:p>
                  </a:txBody>
                  <a:tcPr marL="0" marR="0" marT="45711" marB="45711" anchor="ctr" horzOverflow="overflow">
                    <a:lnL w="127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61511" name="TextBox 7"/>
          <p:cNvSpPr txBox="1">
            <a:spLocks noChangeArrowheads="1"/>
          </p:cNvSpPr>
          <p:nvPr/>
        </p:nvSpPr>
        <p:spPr bwMode="auto">
          <a:xfrm>
            <a:off x="0" y="5989593"/>
            <a:ext cx="6155140" cy="307777"/>
          </a:xfrm>
          <a:prstGeom prst="rect">
            <a:avLst/>
          </a:prstGeom>
          <a:noFill/>
          <a:ln w="9525">
            <a:noFill/>
            <a:miter lim="800000"/>
            <a:headEnd/>
            <a:tailEnd/>
          </a:ln>
        </p:spPr>
        <p:txBody>
          <a:bodyPr wrap="square">
            <a:spAutoFit/>
          </a:bodyPr>
          <a:lstStyle/>
          <a:p>
            <a:pPr algn="l" fontAlgn="auto">
              <a:spcBef>
                <a:spcPts val="0"/>
              </a:spcBef>
              <a:spcAft>
                <a:spcPts val="0"/>
              </a:spcAft>
            </a:pPr>
            <a:r>
              <a:rPr lang="en-GB" altLang="en-US" sz="1400" b="0" u="none" dirty="0">
                <a:latin typeface="+mj-lt"/>
                <a:cs typeface="Arial" pitchFamily="34" charset="0"/>
              </a:rPr>
              <a:t>Data are from the Safety cohort during the on-treatment </a:t>
            </a:r>
            <a:r>
              <a:rPr lang="en-GB" altLang="en-US" sz="1400" b="0" u="none" dirty="0" smtClean="0">
                <a:latin typeface="+mj-lt"/>
                <a:cs typeface="Arial" pitchFamily="34" charset="0"/>
              </a:rPr>
              <a:t>period</a:t>
            </a:r>
            <a:endParaRPr lang="en-GB" altLang="en-US" sz="1400" b="0" u="none" dirty="0">
              <a:latin typeface="+mj-lt"/>
              <a:cs typeface="Arial" pitchFamily="34" charset="0"/>
            </a:endParaRPr>
          </a:p>
        </p:txBody>
      </p:sp>
      <p:sp>
        <p:nvSpPr>
          <p:cNvPr id="13" name="TextBox 8"/>
          <p:cNvSpPr txBox="1">
            <a:spLocks noChangeArrowheads="1"/>
          </p:cNvSpPr>
          <p:nvPr/>
        </p:nvSpPr>
        <p:spPr bwMode="auto">
          <a:xfrm>
            <a:off x="-13649" y="6253449"/>
            <a:ext cx="4788889" cy="307777"/>
          </a:xfrm>
          <a:prstGeom prst="rect">
            <a:avLst/>
          </a:prstGeom>
          <a:noFill/>
          <a:ln w="9525">
            <a:noFill/>
            <a:miter lim="800000"/>
            <a:headEnd/>
            <a:tailEnd/>
          </a:ln>
        </p:spPr>
        <p:txBody>
          <a:bodyPr wrap="square">
            <a:spAutoFit/>
          </a:bodyPr>
          <a:lstStyle/>
          <a:p>
            <a:pPr algn="l" fontAlgn="auto">
              <a:spcBef>
                <a:spcPts val="0"/>
              </a:spcBef>
              <a:spcAft>
                <a:spcPts val="0"/>
              </a:spcAft>
            </a:pPr>
            <a:r>
              <a:rPr lang="en-GB" altLang="en-US" sz="1400" b="0" u="none" dirty="0">
                <a:latin typeface="+mj-lt"/>
                <a:cs typeface="Arial" pitchFamily="34" charset="0"/>
              </a:rPr>
              <a:t>CRNM=clinically relevant </a:t>
            </a:r>
            <a:r>
              <a:rPr lang="en-GB" altLang="en-US" sz="1400" b="0" u="none" dirty="0" smtClean="0">
                <a:latin typeface="+mj-lt"/>
                <a:cs typeface="Arial" pitchFamily="34" charset="0"/>
              </a:rPr>
              <a:t>non-major</a:t>
            </a:r>
            <a:endParaRPr lang="en-GB" altLang="en-US" sz="1400" b="0" u="none" dirty="0">
              <a:latin typeface="+mj-lt"/>
              <a:cs typeface="Arial" pitchFamily="34" charset="0"/>
            </a:endParaRPr>
          </a:p>
        </p:txBody>
      </p:sp>
      <p:sp>
        <p:nvSpPr>
          <p:cNvPr id="8" name="Rectangle 25"/>
          <p:cNvSpPr>
            <a:spLocks noChangeArrowheads="1"/>
          </p:cNvSpPr>
          <p:nvPr/>
        </p:nvSpPr>
        <p:spPr bwMode="auto">
          <a:xfrm>
            <a:off x="-25019" y="6567354"/>
            <a:ext cx="5729784" cy="338554"/>
          </a:xfrm>
          <a:prstGeom prst="rect">
            <a:avLst/>
          </a:prstGeom>
          <a:noFill/>
          <a:ln w="9525">
            <a:noFill/>
            <a:miter lim="800000"/>
            <a:headEnd/>
            <a:tailEnd/>
          </a:ln>
        </p:spPr>
        <p:txBody>
          <a:bodyPr wrap="square">
            <a:spAutoFit/>
          </a:bodyPr>
          <a:lstStyle/>
          <a:p>
            <a:pPr fontAlgn="auto">
              <a:spcBef>
                <a:spcPts val="0"/>
              </a:spcBef>
              <a:spcAft>
                <a:spcPts val="0"/>
              </a:spcAft>
            </a:pPr>
            <a:r>
              <a:rPr lang="fi-FI" sz="1600" b="0" u="none" dirty="0" smtClean="0">
                <a:latin typeface="+mj-lt"/>
                <a:ea typeface="MS PGothic" pitchFamily="34" charset="-128"/>
                <a:cs typeface="Arial" pitchFamily="34" charset="0"/>
              </a:rPr>
              <a:t>Giugliano RP, et al. </a:t>
            </a:r>
            <a:r>
              <a:rPr lang="en-US" sz="1600" b="0" i="1" u="none" dirty="0">
                <a:latin typeface="+mj-lt"/>
                <a:ea typeface="MS PGothic" pitchFamily="34" charset="-128"/>
                <a:cs typeface="Arial" pitchFamily="34" charset="0"/>
              </a:rPr>
              <a:t>N Engl J Med</a:t>
            </a:r>
            <a:r>
              <a:rPr lang="en-US" sz="1600" b="0" u="none" dirty="0">
                <a:latin typeface="+mj-lt"/>
                <a:ea typeface="MS PGothic" pitchFamily="34" charset="-128"/>
                <a:cs typeface="Arial" pitchFamily="34" charset="0"/>
              </a:rPr>
              <a:t>. </a:t>
            </a:r>
            <a:r>
              <a:rPr lang="en-US" sz="1600" b="0" u="none" dirty="0" smtClean="0">
                <a:latin typeface="+mj-lt"/>
                <a:ea typeface="MS PGothic" pitchFamily="34" charset="-128"/>
                <a:cs typeface="Arial" pitchFamily="34" charset="0"/>
              </a:rPr>
              <a:t>2013;</a:t>
            </a:r>
            <a:r>
              <a:rPr lang="en-US" sz="1600" u="none" dirty="0">
                <a:latin typeface="+mj-lt"/>
                <a:cs typeface="Arial"/>
              </a:rPr>
              <a:t> </a:t>
            </a:r>
            <a:r>
              <a:rPr lang="en-US" sz="1600" u="none" dirty="0" smtClean="0">
                <a:latin typeface="+mj-lt"/>
                <a:cs typeface="Arial"/>
              </a:rPr>
              <a:t>369:2093-2104</a:t>
            </a:r>
            <a:r>
              <a:rPr lang="en-US" sz="1600" b="0" u="none" dirty="0" smtClean="0">
                <a:latin typeface="+mj-lt"/>
                <a:ea typeface="MS PGothic" pitchFamily="34" charset="-128"/>
                <a:cs typeface="Arial" pitchFamily="34" charset="0"/>
              </a:rPr>
              <a:t>.</a:t>
            </a:r>
            <a:r>
              <a:rPr lang="en-US" sz="1600" b="0" u="none" baseline="30000" dirty="0" smtClean="0">
                <a:latin typeface="+mj-lt"/>
                <a:ea typeface="MS PGothic" pitchFamily="34" charset="-128"/>
                <a:cs typeface="Arial" pitchFamily="34" charset="0"/>
              </a:rPr>
              <a:t>[17]</a:t>
            </a:r>
            <a:endParaRPr lang="en-US" sz="1600" b="0" u="none" dirty="0">
              <a:latin typeface="+mj-lt"/>
              <a:ea typeface="MS PGothic" pitchFamily="34" charset="-128"/>
              <a:cs typeface="Arial" pitchFamily="34" charset="0"/>
            </a:endParaRPr>
          </a:p>
        </p:txBody>
      </p:sp>
    </p:spTree>
    <p:extLst>
      <p:ext uri="{BB962C8B-B14F-4D97-AF65-F5344CB8AC3E}">
        <p14:creationId xmlns:p14="http://schemas.microsoft.com/office/powerpoint/2010/main" val="42269501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718614" y="2079103"/>
            <a:ext cx="7752139" cy="1116985"/>
            <a:chOff x="1196294" y="1519535"/>
            <a:chExt cx="7752139" cy="1116985"/>
          </a:xfrm>
        </p:grpSpPr>
        <p:sp>
          <p:nvSpPr>
            <p:cNvPr id="20" name="Rectangle 19"/>
            <p:cNvSpPr/>
            <p:nvPr/>
          </p:nvSpPr>
          <p:spPr>
            <a:xfrm>
              <a:off x="1196294" y="2057400"/>
              <a:ext cx="4427815" cy="400110"/>
            </a:xfrm>
            <a:prstGeom prst="rect">
              <a:avLst/>
            </a:prstGeom>
          </p:spPr>
          <p:txBody>
            <a:bodyPr wrap="none">
              <a:spAutoFit/>
            </a:bodyPr>
            <a:lstStyle/>
            <a:p>
              <a:pPr algn="l" fontAlgn="auto">
                <a:spcBef>
                  <a:spcPts val="0"/>
                </a:spcBef>
                <a:spcAft>
                  <a:spcPts val="0"/>
                </a:spcAft>
              </a:pPr>
              <a:r>
                <a:rPr lang="en-US" sz="2000" b="1" u="none" dirty="0">
                  <a:latin typeface="Arial"/>
                </a:rPr>
                <a:t>Stroke, SEE, death, major bleeding</a:t>
              </a:r>
            </a:p>
          </p:txBody>
        </p:sp>
        <p:sp>
          <p:nvSpPr>
            <p:cNvPr id="21" name="TextBox 39"/>
            <p:cNvSpPr txBox="1">
              <a:spLocks noChangeArrowheads="1"/>
            </p:cNvSpPr>
            <p:nvPr/>
          </p:nvSpPr>
          <p:spPr bwMode="auto">
            <a:xfrm>
              <a:off x="6324600" y="1519535"/>
              <a:ext cx="683200" cy="400110"/>
            </a:xfrm>
            <a:prstGeom prst="rect">
              <a:avLst/>
            </a:prstGeom>
            <a:noFill/>
            <a:ln w="9525">
              <a:noFill/>
              <a:miter lim="800000"/>
              <a:headEnd/>
              <a:tailEnd/>
            </a:ln>
          </p:spPr>
          <p:txBody>
            <a:bodyPr wrap="none">
              <a:spAutoFit/>
            </a:bodyPr>
            <a:lstStyle/>
            <a:p>
              <a:pPr algn="l" fontAlgn="auto">
                <a:spcBef>
                  <a:spcPts val="0"/>
                </a:spcBef>
                <a:spcAft>
                  <a:spcPts val="0"/>
                </a:spcAft>
                <a:defRPr/>
              </a:pPr>
              <a:r>
                <a:rPr lang="en-GB" altLang="en-US" sz="2000" u="none" kern="0" dirty="0">
                  <a:latin typeface="Arial"/>
                </a:rPr>
                <a:t>0.89</a:t>
              </a:r>
              <a:endParaRPr lang="en-GB" altLang="en-US" sz="2400" u="none" kern="0" dirty="0">
                <a:latin typeface="Arial"/>
              </a:endParaRPr>
            </a:p>
          </p:txBody>
        </p:sp>
        <p:cxnSp>
          <p:nvCxnSpPr>
            <p:cNvPr id="22" name="Straight Connector 49"/>
            <p:cNvCxnSpPr>
              <a:cxnSpLocks noChangeShapeType="1"/>
            </p:cNvCxnSpPr>
            <p:nvPr/>
          </p:nvCxnSpPr>
          <p:spPr bwMode="auto">
            <a:xfrm>
              <a:off x="7095744" y="1828799"/>
              <a:ext cx="0" cy="274320"/>
            </a:xfrm>
            <a:prstGeom prst="line">
              <a:avLst/>
            </a:prstGeom>
            <a:noFill/>
            <a:ln w="28575" algn="ctr">
              <a:solidFill>
                <a:schemeClr val="accent5"/>
              </a:solidFill>
              <a:round/>
              <a:headEnd/>
              <a:tailEnd/>
            </a:ln>
          </p:spPr>
        </p:cxnSp>
        <p:cxnSp>
          <p:nvCxnSpPr>
            <p:cNvPr id="23" name="Straight Connector 48"/>
            <p:cNvCxnSpPr>
              <a:cxnSpLocks noChangeShapeType="1"/>
            </p:cNvCxnSpPr>
            <p:nvPr/>
          </p:nvCxnSpPr>
          <p:spPr bwMode="auto">
            <a:xfrm flipH="1">
              <a:off x="6327648" y="1981200"/>
              <a:ext cx="768096" cy="0"/>
            </a:xfrm>
            <a:prstGeom prst="line">
              <a:avLst/>
            </a:prstGeom>
            <a:noFill/>
            <a:ln w="28575" algn="ctr">
              <a:solidFill>
                <a:schemeClr val="accent5"/>
              </a:solidFill>
              <a:round/>
              <a:headEnd/>
              <a:tailEnd/>
            </a:ln>
          </p:spPr>
        </p:cxnSp>
        <p:sp>
          <p:nvSpPr>
            <p:cNvPr id="24" name="Oval 46"/>
            <p:cNvSpPr>
              <a:spLocks noChangeArrowheads="1"/>
            </p:cNvSpPr>
            <p:nvPr/>
          </p:nvSpPr>
          <p:spPr bwMode="auto">
            <a:xfrm>
              <a:off x="6611112" y="1874520"/>
              <a:ext cx="182880" cy="182880"/>
            </a:xfrm>
            <a:prstGeom prst="ellipse">
              <a:avLst/>
            </a:prstGeom>
            <a:solidFill>
              <a:schemeClr val="accent5"/>
            </a:solidFill>
            <a:ln w="38100" algn="ctr">
              <a:solidFill>
                <a:schemeClr val="accent5"/>
              </a:solidFill>
              <a:round/>
              <a:headEnd/>
              <a:tailEnd/>
            </a:ln>
          </p:spPr>
          <p:txBody>
            <a:bodyPr/>
            <a:lstStyle/>
            <a:p>
              <a:pPr algn="l" fontAlgn="auto">
                <a:spcBef>
                  <a:spcPts val="0"/>
                </a:spcBef>
                <a:spcAft>
                  <a:spcPts val="0"/>
                </a:spcAft>
                <a:defRPr/>
              </a:pPr>
              <a:endParaRPr lang="en-GB" altLang="en-US" sz="1800" u="none" kern="0" dirty="0">
                <a:ln>
                  <a:solidFill>
                    <a:sysClr val="windowText" lastClr="000000"/>
                  </a:solidFill>
                </a:ln>
                <a:latin typeface="Arial"/>
              </a:endParaRPr>
            </a:p>
          </p:txBody>
        </p:sp>
        <p:cxnSp>
          <p:nvCxnSpPr>
            <p:cNvPr id="25" name="Straight Connector 49"/>
            <p:cNvCxnSpPr>
              <a:cxnSpLocks noChangeShapeType="1"/>
            </p:cNvCxnSpPr>
            <p:nvPr/>
          </p:nvCxnSpPr>
          <p:spPr bwMode="auto">
            <a:xfrm flipV="1">
              <a:off x="5934456" y="2519363"/>
              <a:ext cx="822960" cy="1"/>
            </a:xfrm>
            <a:prstGeom prst="line">
              <a:avLst/>
            </a:prstGeom>
            <a:noFill/>
            <a:ln w="28575" algn="ctr">
              <a:solidFill>
                <a:schemeClr val="accent1"/>
              </a:solidFill>
              <a:round/>
              <a:headEnd/>
              <a:tailEnd/>
            </a:ln>
          </p:spPr>
        </p:cxnSp>
        <p:sp>
          <p:nvSpPr>
            <p:cNvPr id="26" name="TextBox 34"/>
            <p:cNvSpPr txBox="1">
              <a:spLocks noChangeArrowheads="1"/>
            </p:cNvSpPr>
            <p:nvPr/>
          </p:nvSpPr>
          <p:spPr bwMode="auto">
            <a:xfrm>
              <a:off x="5943600" y="2057400"/>
              <a:ext cx="683200" cy="400110"/>
            </a:xfrm>
            <a:prstGeom prst="rect">
              <a:avLst/>
            </a:prstGeom>
            <a:noFill/>
            <a:ln w="9525">
              <a:noFill/>
              <a:miter lim="800000"/>
              <a:headEnd/>
              <a:tailEnd/>
            </a:ln>
          </p:spPr>
          <p:txBody>
            <a:bodyPr wrap="none">
              <a:spAutoFit/>
            </a:bodyPr>
            <a:lstStyle/>
            <a:p>
              <a:pPr algn="l" fontAlgn="auto">
                <a:spcBef>
                  <a:spcPts val="0"/>
                </a:spcBef>
                <a:spcAft>
                  <a:spcPts val="0"/>
                </a:spcAft>
                <a:defRPr/>
              </a:pPr>
              <a:r>
                <a:rPr lang="en-GB" altLang="en-US" sz="2000" u="none" dirty="0">
                  <a:latin typeface="Arial"/>
                  <a:cs typeface="Calibri" pitchFamily="34" charset="0"/>
                </a:rPr>
                <a:t>0.83</a:t>
              </a:r>
            </a:p>
          </p:txBody>
        </p:sp>
        <p:cxnSp>
          <p:nvCxnSpPr>
            <p:cNvPr id="27" name="Straight Connector 50"/>
            <p:cNvCxnSpPr>
              <a:cxnSpLocks noChangeShapeType="1"/>
            </p:cNvCxnSpPr>
            <p:nvPr/>
          </p:nvCxnSpPr>
          <p:spPr bwMode="auto">
            <a:xfrm>
              <a:off x="5934456" y="2362200"/>
              <a:ext cx="0" cy="274320"/>
            </a:xfrm>
            <a:prstGeom prst="line">
              <a:avLst/>
            </a:prstGeom>
            <a:noFill/>
            <a:ln w="28575" algn="ctr">
              <a:solidFill>
                <a:schemeClr val="accent1"/>
              </a:solidFill>
              <a:round/>
              <a:headEnd/>
              <a:tailEnd/>
            </a:ln>
          </p:spPr>
        </p:cxnSp>
        <p:sp>
          <p:nvSpPr>
            <p:cNvPr id="28" name="Oval 47"/>
            <p:cNvSpPr>
              <a:spLocks noChangeArrowheads="1"/>
            </p:cNvSpPr>
            <p:nvPr/>
          </p:nvSpPr>
          <p:spPr bwMode="auto">
            <a:xfrm>
              <a:off x="6236208" y="2433638"/>
              <a:ext cx="182880" cy="182880"/>
            </a:xfrm>
            <a:prstGeom prst="ellipse">
              <a:avLst/>
            </a:prstGeom>
            <a:solidFill>
              <a:schemeClr val="accent1"/>
            </a:solidFill>
            <a:ln w="38100" algn="ctr">
              <a:solidFill>
                <a:schemeClr val="accent1"/>
              </a:solidFill>
              <a:round/>
              <a:headEnd/>
              <a:tailEnd/>
            </a:ln>
          </p:spPr>
          <p:txBody>
            <a:bodyPr/>
            <a:lstStyle/>
            <a:p>
              <a:pPr algn="l" fontAlgn="auto">
                <a:spcBef>
                  <a:spcPts val="0"/>
                </a:spcBef>
                <a:spcAft>
                  <a:spcPts val="0"/>
                </a:spcAft>
                <a:defRPr/>
              </a:pPr>
              <a:endParaRPr lang="en-GB" altLang="en-US" sz="1800" b="0" u="none" dirty="0">
                <a:latin typeface="Arial"/>
              </a:endParaRPr>
            </a:p>
          </p:txBody>
        </p:sp>
        <p:cxnSp>
          <p:nvCxnSpPr>
            <p:cNvPr id="29" name="Straight Connector 50"/>
            <p:cNvCxnSpPr>
              <a:cxnSpLocks noChangeShapeType="1"/>
            </p:cNvCxnSpPr>
            <p:nvPr/>
          </p:nvCxnSpPr>
          <p:spPr bwMode="auto">
            <a:xfrm>
              <a:off x="6757416" y="2362200"/>
              <a:ext cx="0" cy="274320"/>
            </a:xfrm>
            <a:prstGeom prst="line">
              <a:avLst/>
            </a:prstGeom>
            <a:noFill/>
            <a:ln w="28575" algn="ctr">
              <a:solidFill>
                <a:schemeClr val="accent1"/>
              </a:solidFill>
              <a:round/>
              <a:headEnd/>
              <a:tailEnd/>
            </a:ln>
          </p:spPr>
        </p:cxnSp>
        <p:sp>
          <p:nvSpPr>
            <p:cNvPr id="30" name="Rectangle 29"/>
            <p:cNvSpPr/>
            <p:nvPr/>
          </p:nvSpPr>
          <p:spPr>
            <a:xfrm>
              <a:off x="7803568" y="1676400"/>
              <a:ext cx="1144865" cy="400110"/>
            </a:xfrm>
            <a:prstGeom prst="rect">
              <a:avLst/>
            </a:prstGeom>
          </p:spPr>
          <p:txBody>
            <a:bodyPr wrap="none">
              <a:spAutoFit/>
            </a:bodyPr>
            <a:lstStyle/>
            <a:p>
              <a:pPr algn="l" fontAlgn="auto">
                <a:spcBef>
                  <a:spcPts val="0"/>
                </a:spcBef>
                <a:spcAft>
                  <a:spcPts val="0"/>
                </a:spcAft>
              </a:pPr>
              <a:r>
                <a:rPr lang="en-GB" altLang="en-US" sz="2000" i="1" u="none" dirty="0" smtClean="0">
                  <a:latin typeface="Arial"/>
                  <a:cs typeface="Arial"/>
                </a:rPr>
                <a:t>P</a:t>
              </a:r>
              <a:r>
                <a:rPr lang="en-GB" altLang="en-US" sz="2000" u="none" dirty="0" smtClean="0">
                  <a:latin typeface="Arial"/>
                  <a:cs typeface="Arial"/>
                </a:rPr>
                <a:t> = .</a:t>
              </a:r>
              <a:r>
                <a:rPr lang="en-GB" altLang="en-US" sz="2000" u="none" dirty="0">
                  <a:latin typeface="Arial"/>
                  <a:cs typeface="Arial"/>
                </a:rPr>
                <a:t>003</a:t>
              </a:r>
            </a:p>
          </p:txBody>
        </p:sp>
        <p:sp>
          <p:nvSpPr>
            <p:cNvPr id="31" name="Rectangle 30"/>
            <p:cNvSpPr/>
            <p:nvPr/>
          </p:nvSpPr>
          <p:spPr>
            <a:xfrm>
              <a:off x="7803568" y="2205335"/>
              <a:ext cx="1144865" cy="400110"/>
            </a:xfrm>
            <a:prstGeom prst="rect">
              <a:avLst/>
            </a:prstGeom>
          </p:spPr>
          <p:txBody>
            <a:bodyPr wrap="none">
              <a:spAutoFit/>
            </a:bodyPr>
            <a:lstStyle/>
            <a:p>
              <a:pPr algn="l" fontAlgn="auto">
                <a:spcBef>
                  <a:spcPts val="0"/>
                </a:spcBef>
                <a:spcAft>
                  <a:spcPts val="0"/>
                </a:spcAft>
                <a:defRPr/>
              </a:pPr>
              <a:r>
                <a:rPr lang="en-GB" altLang="en-US" sz="2000" i="1" u="none" dirty="0" smtClean="0">
                  <a:latin typeface="Arial"/>
                  <a:cs typeface="Arial"/>
                </a:rPr>
                <a:t>P</a:t>
              </a:r>
              <a:r>
                <a:rPr lang="en-GB" altLang="en-US" sz="2000" u="none" dirty="0" smtClean="0">
                  <a:latin typeface="Arial"/>
                  <a:cs typeface="Arial"/>
                </a:rPr>
                <a:t> &lt; .</a:t>
              </a:r>
              <a:r>
                <a:rPr lang="en-GB" altLang="en-US" sz="2000" u="none" dirty="0">
                  <a:latin typeface="Arial"/>
                  <a:cs typeface="Arial"/>
                </a:rPr>
                <a:t>001</a:t>
              </a:r>
            </a:p>
          </p:txBody>
        </p:sp>
        <p:cxnSp>
          <p:nvCxnSpPr>
            <p:cNvPr id="32" name="Straight Connector 49"/>
            <p:cNvCxnSpPr>
              <a:cxnSpLocks noChangeShapeType="1"/>
            </p:cNvCxnSpPr>
            <p:nvPr/>
          </p:nvCxnSpPr>
          <p:spPr bwMode="auto">
            <a:xfrm>
              <a:off x="6324600" y="1828800"/>
              <a:ext cx="0" cy="274320"/>
            </a:xfrm>
            <a:prstGeom prst="line">
              <a:avLst/>
            </a:prstGeom>
            <a:noFill/>
            <a:ln w="28575" algn="ctr">
              <a:solidFill>
                <a:schemeClr val="accent5"/>
              </a:solidFill>
              <a:round/>
              <a:headEnd/>
              <a:tailEnd/>
            </a:ln>
          </p:spPr>
        </p:cxnSp>
      </p:grpSp>
      <p:grpSp>
        <p:nvGrpSpPr>
          <p:cNvPr id="47" name="Group 109"/>
          <p:cNvGrpSpPr/>
          <p:nvPr/>
        </p:nvGrpSpPr>
        <p:grpSpPr>
          <a:xfrm>
            <a:off x="622120" y="4476543"/>
            <a:ext cx="7848633" cy="1147465"/>
            <a:chOff x="1099800" y="4872335"/>
            <a:chExt cx="7848633" cy="1147465"/>
          </a:xfrm>
        </p:grpSpPr>
        <p:sp>
          <p:nvSpPr>
            <p:cNvPr id="48" name="Rectangle 47"/>
            <p:cNvSpPr/>
            <p:nvPr/>
          </p:nvSpPr>
          <p:spPr>
            <a:xfrm>
              <a:off x="1099800" y="5164923"/>
              <a:ext cx="3700052" cy="707886"/>
            </a:xfrm>
            <a:prstGeom prst="rect">
              <a:avLst/>
            </a:prstGeom>
          </p:spPr>
          <p:txBody>
            <a:bodyPr wrap="none">
              <a:spAutoFit/>
            </a:bodyPr>
            <a:lstStyle/>
            <a:p>
              <a:pPr algn="l" fontAlgn="auto">
                <a:spcBef>
                  <a:spcPts val="0"/>
                </a:spcBef>
                <a:spcAft>
                  <a:spcPts val="0"/>
                </a:spcAft>
              </a:pPr>
              <a:r>
                <a:rPr lang="en-US" sz="2000" b="1" u="none" dirty="0">
                  <a:latin typeface="Arial"/>
                </a:rPr>
                <a:t>Stroke, SEE, life-threatening </a:t>
              </a:r>
            </a:p>
            <a:p>
              <a:pPr algn="l" fontAlgn="auto">
                <a:spcBef>
                  <a:spcPts val="0"/>
                </a:spcBef>
                <a:spcAft>
                  <a:spcPts val="0"/>
                </a:spcAft>
              </a:pPr>
              <a:r>
                <a:rPr lang="en-US" sz="2000" b="1" u="none" dirty="0">
                  <a:latin typeface="Arial"/>
                </a:rPr>
                <a:t>bleeding, death</a:t>
              </a:r>
            </a:p>
          </p:txBody>
        </p:sp>
        <p:sp>
          <p:nvSpPr>
            <p:cNvPr id="49" name="TextBox 39"/>
            <p:cNvSpPr txBox="1">
              <a:spLocks noChangeArrowheads="1"/>
            </p:cNvSpPr>
            <p:nvPr/>
          </p:nvSpPr>
          <p:spPr bwMode="auto">
            <a:xfrm>
              <a:off x="6254496" y="4872335"/>
              <a:ext cx="683200" cy="400110"/>
            </a:xfrm>
            <a:prstGeom prst="rect">
              <a:avLst/>
            </a:prstGeom>
            <a:noFill/>
            <a:ln w="9525">
              <a:noFill/>
              <a:miter lim="800000"/>
              <a:headEnd/>
              <a:tailEnd/>
            </a:ln>
          </p:spPr>
          <p:txBody>
            <a:bodyPr wrap="none">
              <a:spAutoFit/>
            </a:bodyPr>
            <a:lstStyle/>
            <a:p>
              <a:pPr algn="l" fontAlgn="auto">
                <a:spcBef>
                  <a:spcPts val="0"/>
                </a:spcBef>
                <a:spcAft>
                  <a:spcPts val="0"/>
                </a:spcAft>
                <a:defRPr/>
              </a:pPr>
              <a:r>
                <a:rPr lang="en-GB" altLang="en-US" sz="2000" u="none" kern="0" dirty="0">
                  <a:latin typeface="Arial"/>
                </a:rPr>
                <a:t>0.88</a:t>
              </a:r>
              <a:endParaRPr lang="en-GB" altLang="en-US" sz="2400" u="none" kern="0" dirty="0">
                <a:latin typeface="Arial"/>
              </a:endParaRPr>
            </a:p>
          </p:txBody>
        </p:sp>
        <p:cxnSp>
          <p:nvCxnSpPr>
            <p:cNvPr id="50" name="Straight Connector 49"/>
            <p:cNvCxnSpPr>
              <a:cxnSpLocks noChangeShapeType="1"/>
            </p:cNvCxnSpPr>
            <p:nvPr/>
          </p:nvCxnSpPr>
          <p:spPr bwMode="auto">
            <a:xfrm>
              <a:off x="7095744" y="5181599"/>
              <a:ext cx="0" cy="274320"/>
            </a:xfrm>
            <a:prstGeom prst="line">
              <a:avLst/>
            </a:prstGeom>
            <a:noFill/>
            <a:ln w="28575" algn="ctr">
              <a:solidFill>
                <a:schemeClr val="accent5"/>
              </a:solidFill>
              <a:round/>
              <a:headEnd/>
              <a:tailEnd/>
            </a:ln>
          </p:spPr>
        </p:cxnSp>
        <p:cxnSp>
          <p:nvCxnSpPr>
            <p:cNvPr id="51" name="Straight Connector 48"/>
            <p:cNvCxnSpPr>
              <a:cxnSpLocks noChangeShapeType="1"/>
            </p:cNvCxnSpPr>
            <p:nvPr/>
          </p:nvCxnSpPr>
          <p:spPr bwMode="auto">
            <a:xfrm flipH="1">
              <a:off x="6199632" y="5334000"/>
              <a:ext cx="902208" cy="0"/>
            </a:xfrm>
            <a:prstGeom prst="line">
              <a:avLst/>
            </a:prstGeom>
            <a:noFill/>
            <a:ln w="28575" algn="ctr">
              <a:solidFill>
                <a:schemeClr val="accent5"/>
              </a:solidFill>
              <a:round/>
              <a:headEnd/>
              <a:tailEnd/>
            </a:ln>
          </p:spPr>
        </p:cxnSp>
        <p:sp>
          <p:nvSpPr>
            <p:cNvPr id="52" name="Oval 46"/>
            <p:cNvSpPr>
              <a:spLocks noChangeArrowheads="1"/>
            </p:cNvSpPr>
            <p:nvPr/>
          </p:nvSpPr>
          <p:spPr bwMode="auto">
            <a:xfrm>
              <a:off x="6547104" y="5227320"/>
              <a:ext cx="182880" cy="182880"/>
            </a:xfrm>
            <a:prstGeom prst="ellipse">
              <a:avLst/>
            </a:prstGeom>
            <a:solidFill>
              <a:schemeClr val="accent5"/>
            </a:solidFill>
            <a:ln w="38100" algn="ctr">
              <a:solidFill>
                <a:schemeClr val="accent5"/>
              </a:solidFill>
              <a:round/>
              <a:headEnd/>
              <a:tailEnd/>
            </a:ln>
          </p:spPr>
          <p:txBody>
            <a:bodyPr/>
            <a:lstStyle/>
            <a:p>
              <a:pPr algn="l" fontAlgn="auto">
                <a:spcBef>
                  <a:spcPts val="0"/>
                </a:spcBef>
                <a:spcAft>
                  <a:spcPts val="0"/>
                </a:spcAft>
                <a:defRPr/>
              </a:pPr>
              <a:endParaRPr lang="en-GB" altLang="en-US" sz="1800" u="none" kern="0" dirty="0">
                <a:latin typeface="Arial"/>
              </a:endParaRPr>
            </a:p>
          </p:txBody>
        </p:sp>
        <p:cxnSp>
          <p:nvCxnSpPr>
            <p:cNvPr id="53" name="Straight Connector 49"/>
            <p:cNvCxnSpPr>
              <a:cxnSpLocks noChangeShapeType="1"/>
            </p:cNvCxnSpPr>
            <p:nvPr/>
          </p:nvCxnSpPr>
          <p:spPr bwMode="auto">
            <a:xfrm flipV="1">
              <a:off x="6263640" y="5867400"/>
              <a:ext cx="886968" cy="1"/>
            </a:xfrm>
            <a:prstGeom prst="line">
              <a:avLst/>
            </a:prstGeom>
            <a:noFill/>
            <a:ln w="28575" algn="ctr">
              <a:solidFill>
                <a:schemeClr val="accent1"/>
              </a:solidFill>
              <a:round/>
              <a:headEnd/>
              <a:tailEnd/>
            </a:ln>
          </p:spPr>
        </p:cxnSp>
        <p:sp>
          <p:nvSpPr>
            <p:cNvPr id="54" name="TextBox 34"/>
            <p:cNvSpPr txBox="1">
              <a:spLocks noChangeArrowheads="1"/>
            </p:cNvSpPr>
            <p:nvPr/>
          </p:nvSpPr>
          <p:spPr bwMode="auto">
            <a:xfrm>
              <a:off x="6400800" y="5410200"/>
              <a:ext cx="683200" cy="400110"/>
            </a:xfrm>
            <a:prstGeom prst="rect">
              <a:avLst/>
            </a:prstGeom>
            <a:noFill/>
            <a:ln w="9525">
              <a:noFill/>
              <a:miter lim="800000"/>
              <a:headEnd/>
              <a:tailEnd/>
            </a:ln>
          </p:spPr>
          <p:txBody>
            <a:bodyPr wrap="none">
              <a:spAutoFit/>
            </a:bodyPr>
            <a:lstStyle/>
            <a:p>
              <a:pPr algn="l" fontAlgn="auto">
                <a:spcBef>
                  <a:spcPts val="0"/>
                </a:spcBef>
                <a:spcAft>
                  <a:spcPts val="0"/>
                </a:spcAft>
                <a:defRPr/>
              </a:pPr>
              <a:r>
                <a:rPr lang="en-GB" altLang="en-US" sz="2000" u="none" dirty="0">
                  <a:latin typeface="Arial"/>
                  <a:cs typeface="Calibri" pitchFamily="34" charset="0"/>
                </a:rPr>
                <a:t>0.89</a:t>
              </a:r>
              <a:endParaRPr lang="en-GB" altLang="en-US" sz="2400" u="none" dirty="0">
                <a:latin typeface="Arial"/>
                <a:cs typeface="Calibri" pitchFamily="34" charset="0"/>
              </a:endParaRPr>
            </a:p>
          </p:txBody>
        </p:sp>
        <p:cxnSp>
          <p:nvCxnSpPr>
            <p:cNvPr id="55" name="Straight Connector 50"/>
            <p:cNvCxnSpPr>
              <a:cxnSpLocks noChangeShapeType="1"/>
            </p:cNvCxnSpPr>
            <p:nvPr/>
          </p:nvCxnSpPr>
          <p:spPr bwMode="auto">
            <a:xfrm>
              <a:off x="6263640" y="5719465"/>
              <a:ext cx="0" cy="274320"/>
            </a:xfrm>
            <a:prstGeom prst="line">
              <a:avLst/>
            </a:prstGeom>
            <a:noFill/>
            <a:ln w="28575" algn="ctr">
              <a:solidFill>
                <a:schemeClr val="accent1"/>
              </a:solidFill>
              <a:round/>
              <a:headEnd/>
              <a:tailEnd/>
            </a:ln>
          </p:spPr>
        </p:cxnSp>
        <p:sp>
          <p:nvSpPr>
            <p:cNvPr id="56" name="Oval 47"/>
            <p:cNvSpPr>
              <a:spLocks noChangeArrowheads="1"/>
            </p:cNvSpPr>
            <p:nvPr/>
          </p:nvSpPr>
          <p:spPr bwMode="auto">
            <a:xfrm>
              <a:off x="6611112" y="5791199"/>
              <a:ext cx="176784" cy="182583"/>
            </a:xfrm>
            <a:prstGeom prst="ellipse">
              <a:avLst/>
            </a:prstGeom>
            <a:solidFill>
              <a:schemeClr val="accent1"/>
            </a:solidFill>
            <a:ln w="38100" algn="ctr">
              <a:solidFill>
                <a:schemeClr val="accent1"/>
              </a:solidFill>
              <a:round/>
              <a:headEnd/>
              <a:tailEnd/>
            </a:ln>
          </p:spPr>
          <p:txBody>
            <a:bodyPr/>
            <a:lstStyle/>
            <a:p>
              <a:pPr algn="l" fontAlgn="auto">
                <a:spcBef>
                  <a:spcPts val="0"/>
                </a:spcBef>
                <a:spcAft>
                  <a:spcPts val="0"/>
                </a:spcAft>
                <a:defRPr/>
              </a:pPr>
              <a:endParaRPr lang="en-GB" altLang="en-US" sz="1800" b="0" u="none" dirty="0">
                <a:latin typeface="Arial"/>
              </a:endParaRPr>
            </a:p>
          </p:txBody>
        </p:sp>
        <p:sp>
          <p:nvSpPr>
            <p:cNvPr id="57" name="Rectangle 56"/>
            <p:cNvSpPr/>
            <p:nvPr/>
          </p:nvSpPr>
          <p:spPr>
            <a:xfrm>
              <a:off x="7803568" y="5029200"/>
              <a:ext cx="1144865" cy="400110"/>
            </a:xfrm>
            <a:prstGeom prst="rect">
              <a:avLst/>
            </a:prstGeom>
          </p:spPr>
          <p:txBody>
            <a:bodyPr wrap="none">
              <a:spAutoFit/>
            </a:bodyPr>
            <a:lstStyle/>
            <a:p>
              <a:pPr algn="l" fontAlgn="auto">
                <a:spcBef>
                  <a:spcPts val="0"/>
                </a:spcBef>
                <a:spcAft>
                  <a:spcPts val="0"/>
                </a:spcAft>
              </a:pPr>
              <a:r>
                <a:rPr lang="en-GB" altLang="en-US" sz="2000" i="1" u="none" dirty="0" smtClean="0">
                  <a:latin typeface="Arial"/>
                  <a:cs typeface="Arial"/>
                </a:rPr>
                <a:t>P</a:t>
              </a:r>
              <a:r>
                <a:rPr lang="en-GB" altLang="en-US" sz="2000" u="none" dirty="0" smtClean="0">
                  <a:latin typeface="Arial"/>
                  <a:cs typeface="Arial"/>
                </a:rPr>
                <a:t> = .</a:t>
              </a:r>
              <a:r>
                <a:rPr lang="en-GB" altLang="en-US" sz="2000" u="none" dirty="0">
                  <a:latin typeface="Arial"/>
                  <a:cs typeface="Arial"/>
                </a:rPr>
                <a:t>003</a:t>
              </a:r>
            </a:p>
          </p:txBody>
        </p:sp>
        <p:sp>
          <p:nvSpPr>
            <p:cNvPr id="58" name="Rectangle 57"/>
            <p:cNvSpPr/>
            <p:nvPr/>
          </p:nvSpPr>
          <p:spPr>
            <a:xfrm>
              <a:off x="7803568" y="5562600"/>
              <a:ext cx="1144865" cy="400110"/>
            </a:xfrm>
            <a:prstGeom prst="rect">
              <a:avLst/>
            </a:prstGeom>
          </p:spPr>
          <p:txBody>
            <a:bodyPr wrap="none">
              <a:spAutoFit/>
            </a:bodyPr>
            <a:lstStyle/>
            <a:p>
              <a:pPr algn="l" fontAlgn="auto">
                <a:spcBef>
                  <a:spcPts val="0"/>
                </a:spcBef>
                <a:spcAft>
                  <a:spcPts val="0"/>
                </a:spcAft>
                <a:defRPr/>
              </a:pPr>
              <a:r>
                <a:rPr lang="en-GB" altLang="en-US" sz="2000" i="1" u="none" dirty="0" smtClean="0">
                  <a:latin typeface="Arial"/>
                  <a:cs typeface="Arial"/>
                </a:rPr>
                <a:t>P</a:t>
              </a:r>
              <a:r>
                <a:rPr lang="en-GB" altLang="en-US" sz="2000" u="none" dirty="0" smtClean="0">
                  <a:latin typeface="Arial"/>
                  <a:cs typeface="Arial"/>
                </a:rPr>
                <a:t> = .007</a:t>
              </a:r>
              <a:endParaRPr lang="en-GB" altLang="en-US" sz="2000" u="none" dirty="0">
                <a:latin typeface="Arial"/>
                <a:cs typeface="Arial"/>
              </a:endParaRPr>
            </a:p>
          </p:txBody>
        </p:sp>
        <p:cxnSp>
          <p:nvCxnSpPr>
            <p:cNvPr id="59" name="Straight Connector 49"/>
            <p:cNvCxnSpPr>
              <a:cxnSpLocks noChangeShapeType="1"/>
            </p:cNvCxnSpPr>
            <p:nvPr/>
          </p:nvCxnSpPr>
          <p:spPr bwMode="auto">
            <a:xfrm>
              <a:off x="6199632" y="5181600"/>
              <a:ext cx="0" cy="274320"/>
            </a:xfrm>
            <a:prstGeom prst="line">
              <a:avLst/>
            </a:prstGeom>
            <a:noFill/>
            <a:ln w="28575" algn="ctr">
              <a:solidFill>
                <a:schemeClr val="accent5"/>
              </a:solidFill>
              <a:round/>
              <a:headEnd/>
              <a:tailEnd/>
            </a:ln>
          </p:spPr>
        </p:cxnSp>
        <p:cxnSp>
          <p:nvCxnSpPr>
            <p:cNvPr id="60" name="Straight Connector 50"/>
            <p:cNvCxnSpPr>
              <a:cxnSpLocks noChangeShapeType="1"/>
            </p:cNvCxnSpPr>
            <p:nvPr/>
          </p:nvCxnSpPr>
          <p:spPr bwMode="auto">
            <a:xfrm>
              <a:off x="7150608" y="5745480"/>
              <a:ext cx="0" cy="274320"/>
            </a:xfrm>
            <a:prstGeom prst="line">
              <a:avLst/>
            </a:prstGeom>
            <a:noFill/>
            <a:ln w="28575" algn="ctr">
              <a:solidFill>
                <a:schemeClr val="accent1"/>
              </a:solidFill>
              <a:round/>
              <a:headEnd/>
              <a:tailEnd/>
            </a:ln>
          </p:spPr>
        </p:cxnSp>
      </p:grpSp>
      <p:grpSp>
        <p:nvGrpSpPr>
          <p:cNvPr id="33" name="Group 108"/>
          <p:cNvGrpSpPr/>
          <p:nvPr/>
        </p:nvGrpSpPr>
        <p:grpSpPr>
          <a:xfrm>
            <a:off x="649389" y="3272135"/>
            <a:ext cx="7821364" cy="1116985"/>
            <a:chOff x="1127069" y="3272135"/>
            <a:chExt cx="7821364" cy="1116985"/>
          </a:xfrm>
        </p:grpSpPr>
        <p:sp>
          <p:nvSpPr>
            <p:cNvPr id="34" name="Rectangle 33"/>
            <p:cNvSpPr/>
            <p:nvPr/>
          </p:nvSpPr>
          <p:spPr>
            <a:xfrm>
              <a:off x="1127069" y="3565696"/>
              <a:ext cx="4240263" cy="707886"/>
            </a:xfrm>
            <a:prstGeom prst="rect">
              <a:avLst/>
            </a:prstGeom>
          </p:spPr>
          <p:txBody>
            <a:bodyPr wrap="none">
              <a:spAutoFit/>
            </a:bodyPr>
            <a:lstStyle/>
            <a:p>
              <a:pPr algn="l" fontAlgn="auto">
                <a:spcBef>
                  <a:spcPts val="0"/>
                </a:spcBef>
                <a:spcAft>
                  <a:spcPts val="0"/>
                </a:spcAft>
              </a:pPr>
              <a:r>
                <a:rPr lang="en-US" sz="2000" b="1" u="none" dirty="0">
                  <a:latin typeface="Arial"/>
                </a:rPr>
                <a:t>Disabling stroke, life-threatening </a:t>
              </a:r>
            </a:p>
            <a:p>
              <a:pPr algn="l" fontAlgn="auto">
                <a:spcBef>
                  <a:spcPts val="0"/>
                </a:spcBef>
                <a:spcAft>
                  <a:spcPts val="0"/>
                </a:spcAft>
              </a:pPr>
              <a:r>
                <a:rPr lang="en-US" sz="2000" b="1" u="none" dirty="0">
                  <a:latin typeface="Arial"/>
                </a:rPr>
                <a:t>bleeding, death</a:t>
              </a:r>
            </a:p>
          </p:txBody>
        </p:sp>
        <p:sp>
          <p:nvSpPr>
            <p:cNvPr id="35" name="TextBox 39"/>
            <p:cNvSpPr txBox="1">
              <a:spLocks noChangeArrowheads="1"/>
            </p:cNvSpPr>
            <p:nvPr/>
          </p:nvSpPr>
          <p:spPr bwMode="auto">
            <a:xfrm>
              <a:off x="6248400" y="3272135"/>
              <a:ext cx="683200" cy="400110"/>
            </a:xfrm>
            <a:prstGeom prst="rect">
              <a:avLst/>
            </a:prstGeom>
            <a:noFill/>
            <a:ln w="9525">
              <a:noFill/>
              <a:miter lim="800000"/>
              <a:headEnd/>
              <a:tailEnd/>
            </a:ln>
          </p:spPr>
          <p:txBody>
            <a:bodyPr wrap="none">
              <a:spAutoFit/>
            </a:bodyPr>
            <a:lstStyle/>
            <a:p>
              <a:pPr algn="l" fontAlgn="auto">
                <a:spcBef>
                  <a:spcPts val="0"/>
                </a:spcBef>
                <a:spcAft>
                  <a:spcPts val="0"/>
                </a:spcAft>
                <a:defRPr/>
              </a:pPr>
              <a:r>
                <a:rPr lang="en-GB" altLang="en-US" sz="2000" u="none" kern="0" dirty="0">
                  <a:latin typeface="Arial"/>
                </a:rPr>
                <a:t>0.88</a:t>
              </a:r>
            </a:p>
          </p:txBody>
        </p:sp>
        <p:cxnSp>
          <p:nvCxnSpPr>
            <p:cNvPr id="36" name="Straight Connector 49"/>
            <p:cNvCxnSpPr>
              <a:cxnSpLocks noChangeShapeType="1"/>
            </p:cNvCxnSpPr>
            <p:nvPr/>
          </p:nvCxnSpPr>
          <p:spPr bwMode="auto">
            <a:xfrm>
              <a:off x="7150608" y="3581399"/>
              <a:ext cx="0" cy="274320"/>
            </a:xfrm>
            <a:prstGeom prst="line">
              <a:avLst/>
            </a:prstGeom>
            <a:noFill/>
            <a:ln w="28575" algn="ctr">
              <a:solidFill>
                <a:schemeClr val="accent5"/>
              </a:solidFill>
              <a:round/>
              <a:headEnd/>
              <a:tailEnd/>
            </a:ln>
          </p:spPr>
        </p:cxnSp>
        <p:cxnSp>
          <p:nvCxnSpPr>
            <p:cNvPr id="37" name="Straight Connector 48"/>
            <p:cNvCxnSpPr>
              <a:cxnSpLocks noChangeShapeType="1"/>
            </p:cNvCxnSpPr>
            <p:nvPr/>
          </p:nvCxnSpPr>
          <p:spPr bwMode="auto">
            <a:xfrm flipH="1">
              <a:off x="6181344" y="3733800"/>
              <a:ext cx="950976" cy="0"/>
            </a:xfrm>
            <a:prstGeom prst="line">
              <a:avLst/>
            </a:prstGeom>
            <a:noFill/>
            <a:ln w="28575" algn="ctr">
              <a:solidFill>
                <a:schemeClr val="accent5"/>
              </a:solidFill>
              <a:round/>
              <a:headEnd/>
              <a:tailEnd/>
            </a:ln>
          </p:spPr>
        </p:cxnSp>
        <p:sp>
          <p:nvSpPr>
            <p:cNvPr id="38" name="Oval 46"/>
            <p:cNvSpPr>
              <a:spLocks noChangeArrowheads="1"/>
            </p:cNvSpPr>
            <p:nvPr/>
          </p:nvSpPr>
          <p:spPr bwMode="auto">
            <a:xfrm>
              <a:off x="6547104" y="3627120"/>
              <a:ext cx="182880" cy="182880"/>
            </a:xfrm>
            <a:prstGeom prst="ellipse">
              <a:avLst/>
            </a:prstGeom>
            <a:solidFill>
              <a:schemeClr val="accent5"/>
            </a:solidFill>
            <a:ln w="38100" algn="ctr">
              <a:solidFill>
                <a:schemeClr val="accent5"/>
              </a:solidFill>
              <a:round/>
              <a:headEnd/>
              <a:tailEnd/>
            </a:ln>
          </p:spPr>
          <p:txBody>
            <a:bodyPr/>
            <a:lstStyle/>
            <a:p>
              <a:pPr algn="l" fontAlgn="auto">
                <a:spcBef>
                  <a:spcPts val="0"/>
                </a:spcBef>
                <a:spcAft>
                  <a:spcPts val="0"/>
                </a:spcAft>
                <a:defRPr/>
              </a:pPr>
              <a:endParaRPr lang="en-GB" altLang="en-US" sz="1800" u="none" kern="0" dirty="0">
                <a:latin typeface="Arial"/>
              </a:endParaRPr>
            </a:p>
          </p:txBody>
        </p:sp>
        <p:cxnSp>
          <p:nvCxnSpPr>
            <p:cNvPr id="39" name="Straight Connector 49"/>
            <p:cNvCxnSpPr>
              <a:cxnSpLocks noChangeShapeType="1"/>
            </p:cNvCxnSpPr>
            <p:nvPr/>
          </p:nvCxnSpPr>
          <p:spPr bwMode="auto">
            <a:xfrm flipV="1">
              <a:off x="5870448" y="4271963"/>
              <a:ext cx="950976" cy="1"/>
            </a:xfrm>
            <a:prstGeom prst="line">
              <a:avLst/>
            </a:prstGeom>
            <a:noFill/>
            <a:ln w="28575" algn="ctr">
              <a:solidFill>
                <a:schemeClr val="accent1"/>
              </a:solidFill>
              <a:round/>
              <a:headEnd/>
              <a:tailEnd/>
            </a:ln>
          </p:spPr>
        </p:cxnSp>
        <p:sp>
          <p:nvSpPr>
            <p:cNvPr id="40" name="TextBox 34"/>
            <p:cNvSpPr txBox="1">
              <a:spLocks noChangeArrowheads="1"/>
            </p:cNvSpPr>
            <p:nvPr/>
          </p:nvSpPr>
          <p:spPr bwMode="auto">
            <a:xfrm>
              <a:off x="5952744" y="3810000"/>
              <a:ext cx="683200" cy="400110"/>
            </a:xfrm>
            <a:prstGeom prst="rect">
              <a:avLst/>
            </a:prstGeom>
            <a:noFill/>
            <a:ln w="9525">
              <a:noFill/>
              <a:miter lim="800000"/>
              <a:headEnd/>
              <a:tailEnd/>
            </a:ln>
          </p:spPr>
          <p:txBody>
            <a:bodyPr wrap="none">
              <a:spAutoFit/>
            </a:bodyPr>
            <a:lstStyle/>
            <a:p>
              <a:pPr algn="l" fontAlgn="auto">
                <a:spcBef>
                  <a:spcPts val="0"/>
                </a:spcBef>
                <a:spcAft>
                  <a:spcPts val="0"/>
                </a:spcAft>
                <a:defRPr/>
              </a:pPr>
              <a:r>
                <a:rPr lang="en-GB" altLang="en-US" sz="2000" u="none" dirty="0">
                  <a:latin typeface="Arial"/>
                  <a:cs typeface="Calibri" pitchFamily="34" charset="0"/>
                </a:rPr>
                <a:t>0.83</a:t>
              </a:r>
            </a:p>
          </p:txBody>
        </p:sp>
        <p:cxnSp>
          <p:nvCxnSpPr>
            <p:cNvPr id="41" name="Straight Connector 50"/>
            <p:cNvCxnSpPr>
              <a:cxnSpLocks noChangeShapeType="1"/>
            </p:cNvCxnSpPr>
            <p:nvPr/>
          </p:nvCxnSpPr>
          <p:spPr bwMode="auto">
            <a:xfrm>
              <a:off x="5870448" y="4114800"/>
              <a:ext cx="0" cy="274320"/>
            </a:xfrm>
            <a:prstGeom prst="line">
              <a:avLst/>
            </a:prstGeom>
            <a:noFill/>
            <a:ln w="28575" algn="ctr">
              <a:solidFill>
                <a:schemeClr val="accent1"/>
              </a:solidFill>
              <a:round/>
              <a:headEnd/>
              <a:tailEnd/>
            </a:ln>
          </p:spPr>
        </p:cxnSp>
        <p:sp>
          <p:nvSpPr>
            <p:cNvPr id="42" name="Oval 47"/>
            <p:cNvSpPr>
              <a:spLocks noChangeArrowheads="1"/>
            </p:cNvSpPr>
            <p:nvPr/>
          </p:nvSpPr>
          <p:spPr bwMode="auto">
            <a:xfrm>
              <a:off x="6245352" y="4186238"/>
              <a:ext cx="182880" cy="182880"/>
            </a:xfrm>
            <a:prstGeom prst="ellipse">
              <a:avLst/>
            </a:prstGeom>
            <a:solidFill>
              <a:schemeClr val="accent1"/>
            </a:solidFill>
            <a:ln w="38100" algn="ctr">
              <a:solidFill>
                <a:schemeClr val="accent1"/>
              </a:solidFill>
              <a:round/>
              <a:headEnd/>
              <a:tailEnd/>
            </a:ln>
          </p:spPr>
          <p:txBody>
            <a:bodyPr/>
            <a:lstStyle/>
            <a:p>
              <a:pPr algn="l" fontAlgn="auto">
                <a:spcBef>
                  <a:spcPts val="0"/>
                </a:spcBef>
                <a:spcAft>
                  <a:spcPts val="0"/>
                </a:spcAft>
                <a:defRPr/>
              </a:pPr>
              <a:endParaRPr lang="en-GB" altLang="en-US" sz="1800" b="0" u="none" dirty="0">
                <a:latin typeface="Arial"/>
              </a:endParaRPr>
            </a:p>
          </p:txBody>
        </p:sp>
        <p:cxnSp>
          <p:nvCxnSpPr>
            <p:cNvPr id="43" name="Straight Connector 50"/>
            <p:cNvCxnSpPr>
              <a:cxnSpLocks noChangeShapeType="1"/>
            </p:cNvCxnSpPr>
            <p:nvPr/>
          </p:nvCxnSpPr>
          <p:spPr bwMode="auto">
            <a:xfrm>
              <a:off x="6821424" y="4114800"/>
              <a:ext cx="0" cy="274320"/>
            </a:xfrm>
            <a:prstGeom prst="line">
              <a:avLst/>
            </a:prstGeom>
            <a:noFill/>
            <a:ln w="28575" algn="ctr">
              <a:solidFill>
                <a:schemeClr val="accent1"/>
              </a:solidFill>
              <a:round/>
              <a:headEnd/>
              <a:tailEnd/>
            </a:ln>
          </p:spPr>
        </p:cxnSp>
        <p:sp>
          <p:nvSpPr>
            <p:cNvPr id="44" name="Rectangle 43"/>
            <p:cNvSpPr/>
            <p:nvPr/>
          </p:nvSpPr>
          <p:spPr>
            <a:xfrm>
              <a:off x="7803568" y="3429000"/>
              <a:ext cx="1144865" cy="400110"/>
            </a:xfrm>
            <a:prstGeom prst="rect">
              <a:avLst/>
            </a:prstGeom>
          </p:spPr>
          <p:txBody>
            <a:bodyPr wrap="none">
              <a:spAutoFit/>
            </a:bodyPr>
            <a:lstStyle/>
            <a:p>
              <a:pPr algn="l" fontAlgn="auto">
                <a:spcBef>
                  <a:spcPts val="0"/>
                </a:spcBef>
                <a:spcAft>
                  <a:spcPts val="0"/>
                </a:spcAft>
              </a:pPr>
              <a:r>
                <a:rPr lang="en-GB" altLang="en-US" sz="2000" i="1" u="none" dirty="0" smtClean="0">
                  <a:latin typeface="Arial"/>
                  <a:cs typeface="Arial"/>
                </a:rPr>
                <a:t>P</a:t>
              </a:r>
              <a:r>
                <a:rPr lang="en-GB" altLang="en-US" sz="2000" u="none" dirty="0" smtClean="0">
                  <a:latin typeface="Arial"/>
                  <a:cs typeface="Arial"/>
                </a:rPr>
                <a:t> = .008</a:t>
              </a:r>
              <a:endParaRPr lang="en-GB" altLang="en-US" sz="2000" u="none" dirty="0">
                <a:latin typeface="Arial"/>
                <a:cs typeface="Arial"/>
              </a:endParaRPr>
            </a:p>
          </p:txBody>
        </p:sp>
        <p:sp>
          <p:nvSpPr>
            <p:cNvPr id="45" name="Rectangle 44"/>
            <p:cNvSpPr/>
            <p:nvPr/>
          </p:nvSpPr>
          <p:spPr>
            <a:xfrm>
              <a:off x="7803568" y="3957935"/>
              <a:ext cx="1135375" cy="400110"/>
            </a:xfrm>
            <a:prstGeom prst="rect">
              <a:avLst/>
            </a:prstGeom>
          </p:spPr>
          <p:txBody>
            <a:bodyPr wrap="none">
              <a:spAutoFit/>
            </a:bodyPr>
            <a:lstStyle/>
            <a:p>
              <a:pPr algn="l" fontAlgn="auto">
                <a:spcBef>
                  <a:spcPts val="0"/>
                </a:spcBef>
                <a:spcAft>
                  <a:spcPts val="0"/>
                </a:spcAft>
                <a:defRPr/>
              </a:pPr>
              <a:r>
                <a:rPr lang="en-GB" altLang="en-US" sz="2000" i="1" u="none" dirty="0" smtClean="0">
                  <a:latin typeface="Arial"/>
                  <a:cs typeface="Arial"/>
                </a:rPr>
                <a:t>P </a:t>
              </a:r>
              <a:r>
                <a:rPr lang="en-GB" altLang="en-US" sz="2000" u="none" dirty="0" smtClean="0">
                  <a:latin typeface="Arial"/>
                  <a:cs typeface="Arial"/>
                </a:rPr>
                <a:t>&lt; .001</a:t>
              </a:r>
              <a:endParaRPr lang="en-GB" altLang="en-US" sz="2000" u="none" dirty="0">
                <a:latin typeface="Arial"/>
                <a:cs typeface="Arial"/>
              </a:endParaRPr>
            </a:p>
          </p:txBody>
        </p:sp>
        <p:cxnSp>
          <p:nvCxnSpPr>
            <p:cNvPr id="46" name="Straight Connector 49"/>
            <p:cNvCxnSpPr>
              <a:cxnSpLocks noChangeShapeType="1"/>
            </p:cNvCxnSpPr>
            <p:nvPr/>
          </p:nvCxnSpPr>
          <p:spPr bwMode="auto">
            <a:xfrm>
              <a:off x="6181344" y="3581400"/>
              <a:ext cx="0" cy="274320"/>
            </a:xfrm>
            <a:prstGeom prst="line">
              <a:avLst/>
            </a:prstGeom>
            <a:noFill/>
            <a:ln w="28575" algn="ctr">
              <a:solidFill>
                <a:schemeClr val="accent5"/>
              </a:solidFill>
              <a:round/>
              <a:headEnd/>
              <a:tailEnd/>
            </a:ln>
          </p:spPr>
        </p:cxnSp>
      </p:grpSp>
      <p:sp>
        <p:nvSpPr>
          <p:cNvPr id="17" name="TextBox 4"/>
          <p:cNvSpPr txBox="1">
            <a:spLocks noChangeArrowheads="1"/>
          </p:cNvSpPr>
          <p:nvPr/>
        </p:nvSpPr>
        <p:spPr bwMode="auto">
          <a:xfrm>
            <a:off x="0" y="5990847"/>
            <a:ext cx="4648200" cy="738664"/>
          </a:xfrm>
          <a:prstGeom prst="rect">
            <a:avLst/>
          </a:prstGeom>
          <a:noFill/>
          <a:ln w="9525">
            <a:noFill/>
            <a:miter lim="800000"/>
            <a:headEnd/>
            <a:tailEnd/>
          </a:ln>
        </p:spPr>
        <p:txBody>
          <a:bodyPr wrap="square">
            <a:spAutoFit/>
          </a:bodyPr>
          <a:lstStyle/>
          <a:p>
            <a:pPr algn="l" fontAlgn="auto">
              <a:spcBef>
                <a:spcPts val="0"/>
              </a:spcBef>
              <a:spcAft>
                <a:spcPts val="0"/>
              </a:spcAft>
            </a:pPr>
            <a:r>
              <a:rPr lang="en-GB" altLang="en-US" sz="1400" u="none" dirty="0">
                <a:latin typeface="Arial"/>
              </a:rPr>
              <a:t>*</a:t>
            </a:r>
            <a:r>
              <a:rPr lang="en-GB" sz="1400" b="0" u="none" dirty="0">
                <a:latin typeface="Arial"/>
              </a:rPr>
              <a:t>Dose reduced by 50%  in selected pts</a:t>
            </a:r>
          </a:p>
          <a:p>
            <a:pPr algn="l" fontAlgn="auto">
              <a:spcBef>
                <a:spcPts val="0"/>
              </a:spcBef>
              <a:spcAft>
                <a:spcPts val="0"/>
              </a:spcAft>
            </a:pPr>
            <a:r>
              <a:rPr lang="en-GB" sz="1400" b="0" u="none" dirty="0">
                <a:latin typeface="Arial"/>
              </a:rPr>
              <a:t>SEE=systemic embolic event</a:t>
            </a:r>
            <a:endParaRPr lang="en-US" sz="1400" b="0" u="none" dirty="0">
              <a:latin typeface="Arial"/>
            </a:endParaRPr>
          </a:p>
          <a:p>
            <a:pPr algn="l" fontAlgn="auto">
              <a:spcBef>
                <a:spcPts val="0"/>
              </a:spcBef>
              <a:spcAft>
                <a:spcPts val="0"/>
              </a:spcAft>
            </a:pPr>
            <a:endParaRPr lang="en-GB" sz="1400" b="0" u="none" dirty="0">
              <a:latin typeface="Arial"/>
            </a:endParaRPr>
          </a:p>
        </p:txBody>
      </p:sp>
      <p:sp>
        <p:nvSpPr>
          <p:cNvPr id="2" name="TextBox 1"/>
          <p:cNvSpPr txBox="1"/>
          <p:nvPr/>
        </p:nvSpPr>
        <p:spPr>
          <a:xfrm>
            <a:off x="318432" y="179696"/>
            <a:ext cx="7696200" cy="646331"/>
          </a:xfrm>
          <a:prstGeom prst="rect">
            <a:avLst/>
          </a:prstGeom>
          <a:noFill/>
        </p:spPr>
        <p:txBody>
          <a:bodyPr wrap="square" rtlCol="0">
            <a:spAutoFit/>
          </a:bodyPr>
          <a:lstStyle/>
          <a:p>
            <a:pPr fontAlgn="auto">
              <a:spcBef>
                <a:spcPts val="0"/>
              </a:spcBef>
              <a:spcAft>
                <a:spcPts val="0"/>
              </a:spcAft>
              <a:defRPr sz="1800" b="1" i="0" u="none" strike="noStrike" kern="1200" baseline="0">
                <a:solidFill>
                  <a:sysClr val="windowText" lastClr="000000"/>
                </a:solidFill>
                <a:latin typeface="+mn-lt"/>
                <a:ea typeface="+mn-ea"/>
                <a:cs typeface="+mn-cs"/>
              </a:defRPr>
            </a:pPr>
            <a:r>
              <a:rPr lang="en-US" sz="3600" u="none" dirty="0">
                <a:solidFill>
                  <a:schemeClr val="accent1"/>
                </a:solidFill>
                <a:latin typeface="Arial"/>
                <a:ea typeface="ＭＳ Ｐゴシック" charset="0"/>
                <a:cs typeface="ＭＳ Ｐゴシック"/>
              </a:rPr>
              <a:t>Net Clinical Outcomes</a:t>
            </a:r>
          </a:p>
        </p:txBody>
      </p:sp>
      <p:sp>
        <p:nvSpPr>
          <p:cNvPr id="6" name="TextBox 54"/>
          <p:cNvSpPr>
            <a:spLocks noChangeArrowheads="1"/>
          </p:cNvSpPr>
          <p:nvPr/>
        </p:nvSpPr>
        <p:spPr bwMode="auto">
          <a:xfrm>
            <a:off x="916675" y="853262"/>
            <a:ext cx="1905000" cy="476726"/>
          </a:xfrm>
          <a:prstGeom prst="roundRect">
            <a:avLst>
              <a:gd name="adj" fmla="val 16667"/>
            </a:avLst>
          </a:prstGeom>
          <a:noFill/>
          <a:ln w="57150">
            <a:noFill/>
            <a:round/>
            <a:headEnd/>
            <a:tailEnd/>
          </a:ln>
        </p:spPr>
        <p:txBody>
          <a:bodyPr wrap="square" lIns="0" tIns="0" rIns="0" bIns="0">
            <a:spAutoFit/>
          </a:bodyPr>
          <a:lstStyle/>
          <a:p>
            <a:pPr fontAlgn="auto">
              <a:spcBef>
                <a:spcPts val="0"/>
              </a:spcBef>
              <a:spcAft>
                <a:spcPts val="0"/>
              </a:spcAft>
              <a:defRPr/>
            </a:pPr>
            <a:r>
              <a:rPr lang="en-GB" altLang="en-US" sz="1400" b="1" u="none" kern="0" dirty="0">
                <a:latin typeface="Arial"/>
              </a:rPr>
              <a:t>Edoxaban 60* mg</a:t>
            </a:r>
            <a:r>
              <a:rPr lang="en-GB" altLang="en-US" sz="1400" b="1" u="none" kern="0" dirty="0" smtClean="0">
                <a:latin typeface="Arial"/>
              </a:rPr>
              <a:t> od</a:t>
            </a:r>
          </a:p>
          <a:p>
            <a:pPr fontAlgn="auto">
              <a:spcBef>
                <a:spcPts val="0"/>
              </a:spcBef>
              <a:spcAft>
                <a:spcPts val="0"/>
              </a:spcAft>
              <a:defRPr/>
            </a:pPr>
            <a:r>
              <a:rPr lang="en-GB" altLang="en-US" sz="1400" b="1" u="none" kern="0" dirty="0">
                <a:latin typeface="Arial"/>
              </a:rPr>
              <a:t> vs warfarin</a:t>
            </a:r>
          </a:p>
        </p:txBody>
      </p:sp>
      <p:sp>
        <p:nvSpPr>
          <p:cNvPr id="7" name="TextBox 55"/>
          <p:cNvSpPr>
            <a:spLocks noChangeArrowheads="1"/>
          </p:cNvSpPr>
          <p:nvPr/>
        </p:nvSpPr>
        <p:spPr bwMode="auto">
          <a:xfrm>
            <a:off x="878575" y="1396425"/>
            <a:ext cx="1981200" cy="476726"/>
          </a:xfrm>
          <a:prstGeom prst="roundRect">
            <a:avLst>
              <a:gd name="adj" fmla="val 16667"/>
            </a:avLst>
          </a:prstGeom>
          <a:noFill/>
          <a:ln w="57150">
            <a:noFill/>
            <a:round/>
            <a:headEnd/>
            <a:tailEnd/>
          </a:ln>
        </p:spPr>
        <p:txBody>
          <a:bodyPr wrap="square" lIns="0" tIns="0" rIns="0" bIns="0">
            <a:spAutoFit/>
          </a:bodyPr>
          <a:lstStyle/>
          <a:p>
            <a:pPr fontAlgn="auto">
              <a:spcBef>
                <a:spcPts val="0"/>
              </a:spcBef>
              <a:spcAft>
                <a:spcPts val="0"/>
              </a:spcAft>
              <a:defRPr/>
            </a:pPr>
            <a:r>
              <a:rPr lang="en-GB" altLang="en-US" sz="1400" b="1" u="none" kern="0" dirty="0">
                <a:latin typeface="Arial"/>
              </a:rPr>
              <a:t>Edoxaban 30* mg</a:t>
            </a:r>
            <a:r>
              <a:rPr lang="en-GB" altLang="en-US" sz="1400" b="1" u="none" kern="0" dirty="0" smtClean="0">
                <a:latin typeface="Arial"/>
              </a:rPr>
              <a:t> od</a:t>
            </a:r>
          </a:p>
          <a:p>
            <a:pPr fontAlgn="auto">
              <a:spcBef>
                <a:spcPts val="0"/>
              </a:spcBef>
              <a:spcAft>
                <a:spcPts val="0"/>
              </a:spcAft>
              <a:defRPr/>
            </a:pPr>
            <a:r>
              <a:rPr lang="en-GB" altLang="en-US" sz="1400" b="1" u="none" kern="0" dirty="0">
                <a:latin typeface="Arial"/>
              </a:rPr>
              <a:t> vs warfarin</a:t>
            </a:r>
          </a:p>
        </p:txBody>
      </p:sp>
      <p:grpSp>
        <p:nvGrpSpPr>
          <p:cNvPr id="62" name="Group 61"/>
          <p:cNvGrpSpPr/>
          <p:nvPr/>
        </p:nvGrpSpPr>
        <p:grpSpPr>
          <a:xfrm>
            <a:off x="2875565" y="1463222"/>
            <a:ext cx="5790755" cy="5012634"/>
            <a:chOff x="3353245" y="1859014"/>
            <a:chExt cx="5790755" cy="5012634"/>
          </a:xfrm>
        </p:grpSpPr>
        <p:sp>
          <p:nvSpPr>
            <p:cNvPr id="5" name="TextBox 37"/>
            <p:cNvSpPr txBox="1">
              <a:spLocks noChangeArrowheads="1"/>
            </p:cNvSpPr>
            <p:nvPr/>
          </p:nvSpPr>
          <p:spPr bwMode="auto">
            <a:xfrm>
              <a:off x="6121609" y="1890120"/>
              <a:ext cx="1495922" cy="584775"/>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GB" altLang="en-US" sz="1600" b="1" u="none" kern="0" dirty="0">
                  <a:latin typeface="Arial"/>
                </a:rPr>
                <a:t>Hazard </a:t>
              </a:r>
              <a:r>
                <a:rPr lang="en-GB" altLang="en-US" sz="1600" b="1" u="none" kern="0" dirty="0" smtClean="0">
                  <a:latin typeface="Arial"/>
                </a:rPr>
                <a:t>Ratio </a:t>
              </a:r>
              <a:endParaRPr lang="en-GB" altLang="en-US" sz="1600" b="1" u="none" kern="0" dirty="0">
                <a:latin typeface="Arial"/>
              </a:endParaRPr>
            </a:p>
            <a:p>
              <a:pPr algn="ctr" fontAlgn="auto">
                <a:spcBef>
                  <a:spcPts val="0"/>
                </a:spcBef>
                <a:spcAft>
                  <a:spcPts val="0"/>
                </a:spcAft>
                <a:defRPr/>
              </a:pPr>
              <a:r>
                <a:rPr lang="en-GB" altLang="en-US" sz="1600" b="1" u="none" kern="0" dirty="0">
                  <a:latin typeface="Arial"/>
                </a:rPr>
                <a:t>(95% CI) </a:t>
              </a:r>
            </a:p>
          </p:txBody>
        </p:sp>
        <p:cxnSp>
          <p:nvCxnSpPr>
            <p:cNvPr id="8" name="Straight Connector 35"/>
            <p:cNvCxnSpPr>
              <a:cxnSpLocks noChangeShapeType="1"/>
            </p:cNvCxnSpPr>
            <p:nvPr/>
          </p:nvCxnSpPr>
          <p:spPr bwMode="auto">
            <a:xfrm>
              <a:off x="7315200" y="2631760"/>
              <a:ext cx="1" cy="3433760"/>
            </a:xfrm>
            <a:prstGeom prst="line">
              <a:avLst/>
            </a:prstGeom>
            <a:noFill/>
            <a:ln w="28575" algn="ctr">
              <a:solidFill>
                <a:schemeClr val="tx1"/>
              </a:solidFill>
              <a:round/>
              <a:headEnd/>
              <a:tailEnd/>
            </a:ln>
          </p:spPr>
        </p:cxnSp>
        <p:sp>
          <p:nvSpPr>
            <p:cNvPr id="9" name="Left Arrow 8"/>
            <p:cNvSpPr/>
            <p:nvPr/>
          </p:nvSpPr>
          <p:spPr bwMode="auto">
            <a:xfrm>
              <a:off x="4779437" y="6329484"/>
              <a:ext cx="2562225" cy="530800"/>
            </a:xfrm>
            <a:prstGeom prst="leftArrow">
              <a:avLst>
                <a:gd name="adj1" fmla="val 50000"/>
                <a:gd name="adj2" fmla="val 50000"/>
              </a:avLst>
            </a:prstGeom>
            <a:solidFill>
              <a:schemeClr val="accent4"/>
            </a:solidFill>
            <a:ln w="55000" cap="flat" cmpd="thickThin" algn="ctr">
              <a:noFill/>
              <a:prstDash val="solid"/>
            </a:ln>
            <a:effectLst/>
          </p:spPr>
          <p:txBody>
            <a:bodyPr anchor="ctr"/>
            <a:lstStyle/>
            <a:p>
              <a:pPr fontAlgn="auto">
                <a:spcBef>
                  <a:spcPts val="0"/>
                </a:spcBef>
                <a:spcAft>
                  <a:spcPts val="0"/>
                </a:spcAft>
                <a:defRPr/>
              </a:pPr>
              <a:r>
                <a:rPr lang="en-US" sz="1800" b="1" i="1" u="none" kern="0" dirty="0">
                  <a:solidFill>
                    <a:schemeClr val="bg1"/>
                  </a:solidFill>
                  <a:latin typeface="Arial"/>
                  <a:cs typeface="Arial"/>
                </a:rPr>
                <a:t>edoxaban</a:t>
              </a:r>
              <a:r>
                <a:rPr lang="en-US" sz="1800" b="1" u="none" kern="0" dirty="0">
                  <a:solidFill>
                    <a:schemeClr val="bg1"/>
                  </a:solidFill>
                  <a:latin typeface="Arial"/>
                  <a:cs typeface="Arial"/>
                </a:rPr>
                <a:t> superior</a:t>
              </a:r>
            </a:p>
          </p:txBody>
        </p:sp>
        <p:sp>
          <p:nvSpPr>
            <p:cNvPr id="10" name="Right Arrow 9"/>
            <p:cNvSpPr/>
            <p:nvPr/>
          </p:nvSpPr>
          <p:spPr>
            <a:xfrm>
              <a:off x="7315645" y="6315836"/>
              <a:ext cx="1828355" cy="555812"/>
            </a:xfrm>
            <a:prstGeom prst="rightArrow">
              <a:avLst/>
            </a:prstGeom>
            <a:solidFill>
              <a:schemeClr val="accent5"/>
            </a:solidFill>
            <a:ln w="55000" cap="flat" cmpd="thickThin" algn="ctr">
              <a:noFill/>
              <a:prstDash val="solid"/>
            </a:ln>
            <a:effectLst/>
          </p:spPr>
          <p:txBody>
            <a:bodyPr rtlCol="0" anchor="ctr"/>
            <a:lstStyle/>
            <a:p>
              <a:pPr fontAlgn="auto">
                <a:spcBef>
                  <a:spcPts val="0"/>
                </a:spcBef>
                <a:spcAft>
                  <a:spcPts val="0"/>
                </a:spcAft>
                <a:defRPr/>
              </a:pPr>
              <a:r>
                <a:rPr lang="en-US" sz="1800" b="1" i="1" u="none" kern="0" dirty="0">
                  <a:solidFill>
                    <a:schemeClr val="bg1"/>
                  </a:solidFill>
                  <a:latin typeface="Arial"/>
                  <a:cs typeface="Arial"/>
                </a:rPr>
                <a:t>edoxaban</a:t>
              </a:r>
              <a:r>
                <a:rPr lang="en-US" sz="1800" b="1" u="none" kern="0" dirty="0">
                  <a:solidFill>
                    <a:schemeClr val="bg1"/>
                  </a:solidFill>
                  <a:latin typeface="Arial"/>
                  <a:cs typeface="Arial"/>
                </a:rPr>
                <a:t> inf</a:t>
              </a:r>
            </a:p>
          </p:txBody>
        </p:sp>
        <p:cxnSp>
          <p:nvCxnSpPr>
            <p:cNvPr id="11" name="Straight Connector 34"/>
            <p:cNvCxnSpPr>
              <a:cxnSpLocks noChangeShapeType="1"/>
            </p:cNvCxnSpPr>
            <p:nvPr/>
          </p:nvCxnSpPr>
          <p:spPr bwMode="auto">
            <a:xfrm>
              <a:off x="3658045" y="6055056"/>
              <a:ext cx="4571555" cy="0"/>
            </a:xfrm>
            <a:prstGeom prst="line">
              <a:avLst/>
            </a:prstGeom>
            <a:noFill/>
            <a:ln w="28575" algn="ctr">
              <a:solidFill>
                <a:schemeClr val="tx1"/>
              </a:solidFill>
              <a:round/>
              <a:headEnd/>
              <a:tailEnd/>
            </a:ln>
          </p:spPr>
        </p:cxnSp>
        <p:sp>
          <p:nvSpPr>
            <p:cNvPr id="12" name="TextBox 9"/>
            <p:cNvSpPr txBox="1">
              <a:spLocks noChangeArrowheads="1"/>
            </p:cNvSpPr>
            <p:nvPr/>
          </p:nvSpPr>
          <p:spPr bwMode="auto">
            <a:xfrm>
              <a:off x="3353245" y="6118756"/>
              <a:ext cx="470000" cy="338554"/>
            </a:xfrm>
            <a:prstGeom prst="rect">
              <a:avLst/>
            </a:prstGeom>
            <a:noFill/>
            <a:ln w="9525">
              <a:noFill/>
              <a:miter lim="800000"/>
              <a:headEnd/>
              <a:tailEnd/>
            </a:ln>
          </p:spPr>
          <p:txBody>
            <a:bodyPr wrap="none">
              <a:spAutoFit/>
            </a:bodyPr>
            <a:lstStyle/>
            <a:p>
              <a:pPr algn="l" fontAlgn="auto">
                <a:spcBef>
                  <a:spcPts val="0"/>
                </a:spcBef>
                <a:spcAft>
                  <a:spcPts val="0"/>
                </a:spcAft>
              </a:pPr>
              <a:r>
                <a:rPr lang="en-GB" altLang="en-US" sz="1600" u="none" dirty="0">
                  <a:latin typeface="Arial"/>
                </a:rPr>
                <a:t>0.5</a:t>
              </a:r>
            </a:p>
          </p:txBody>
        </p:sp>
        <p:sp>
          <p:nvSpPr>
            <p:cNvPr id="13" name="TextBox 13"/>
            <p:cNvSpPr txBox="1">
              <a:spLocks noChangeArrowheads="1"/>
            </p:cNvSpPr>
            <p:nvPr/>
          </p:nvSpPr>
          <p:spPr bwMode="auto">
            <a:xfrm>
              <a:off x="7087045" y="6117161"/>
              <a:ext cx="470000" cy="338554"/>
            </a:xfrm>
            <a:prstGeom prst="rect">
              <a:avLst/>
            </a:prstGeom>
            <a:noFill/>
            <a:ln w="9525">
              <a:noFill/>
              <a:miter lim="800000"/>
              <a:headEnd/>
              <a:tailEnd/>
            </a:ln>
          </p:spPr>
          <p:txBody>
            <a:bodyPr wrap="none">
              <a:spAutoFit/>
            </a:bodyPr>
            <a:lstStyle/>
            <a:p>
              <a:pPr algn="l" fontAlgn="auto">
                <a:spcBef>
                  <a:spcPts val="0"/>
                </a:spcBef>
                <a:spcAft>
                  <a:spcPts val="0"/>
                </a:spcAft>
              </a:pPr>
              <a:r>
                <a:rPr lang="en-GB" altLang="en-US" sz="1600" u="none" dirty="0">
                  <a:latin typeface="Arial"/>
                </a:rPr>
                <a:t>1.0</a:t>
              </a:r>
            </a:p>
          </p:txBody>
        </p:sp>
        <p:sp>
          <p:nvSpPr>
            <p:cNvPr id="14" name="TextBox 9"/>
            <p:cNvSpPr txBox="1">
              <a:spLocks noChangeArrowheads="1"/>
            </p:cNvSpPr>
            <p:nvPr/>
          </p:nvSpPr>
          <p:spPr bwMode="auto">
            <a:xfrm>
              <a:off x="5105400" y="6109648"/>
              <a:ext cx="583814" cy="338554"/>
            </a:xfrm>
            <a:prstGeom prst="rect">
              <a:avLst/>
            </a:prstGeom>
            <a:noFill/>
            <a:ln w="9525">
              <a:noFill/>
              <a:miter lim="800000"/>
              <a:headEnd/>
              <a:tailEnd/>
            </a:ln>
          </p:spPr>
          <p:txBody>
            <a:bodyPr wrap="none">
              <a:spAutoFit/>
            </a:bodyPr>
            <a:lstStyle/>
            <a:p>
              <a:pPr algn="l" fontAlgn="auto">
                <a:spcBef>
                  <a:spcPts val="0"/>
                </a:spcBef>
                <a:spcAft>
                  <a:spcPts val="0"/>
                </a:spcAft>
              </a:pPr>
              <a:r>
                <a:rPr lang="en-GB" altLang="en-US" sz="1600" u="none" dirty="0">
                  <a:latin typeface="Arial"/>
                </a:rPr>
                <a:t>0.71</a:t>
              </a:r>
            </a:p>
          </p:txBody>
        </p:sp>
        <p:cxnSp>
          <p:nvCxnSpPr>
            <p:cNvPr id="15" name="Straight Connector 36"/>
            <p:cNvCxnSpPr>
              <a:cxnSpLocks noChangeShapeType="1"/>
            </p:cNvCxnSpPr>
            <p:nvPr/>
          </p:nvCxnSpPr>
          <p:spPr bwMode="auto">
            <a:xfrm>
              <a:off x="5449888" y="6074852"/>
              <a:ext cx="0" cy="109538"/>
            </a:xfrm>
            <a:prstGeom prst="line">
              <a:avLst/>
            </a:prstGeom>
            <a:noFill/>
            <a:ln w="28575" algn="ctr">
              <a:solidFill>
                <a:schemeClr val="tx1"/>
              </a:solidFill>
              <a:round/>
              <a:headEnd/>
              <a:tailEnd/>
            </a:ln>
          </p:spPr>
        </p:cxnSp>
        <p:cxnSp>
          <p:nvCxnSpPr>
            <p:cNvPr id="16" name="Straight Connector 36"/>
            <p:cNvCxnSpPr>
              <a:cxnSpLocks noChangeShapeType="1"/>
            </p:cNvCxnSpPr>
            <p:nvPr/>
          </p:nvCxnSpPr>
          <p:spPr bwMode="auto">
            <a:xfrm>
              <a:off x="3658045" y="6062569"/>
              <a:ext cx="0" cy="109538"/>
            </a:xfrm>
            <a:prstGeom prst="line">
              <a:avLst/>
            </a:prstGeom>
            <a:noFill/>
            <a:ln w="28575" algn="ctr">
              <a:solidFill>
                <a:schemeClr val="tx1"/>
              </a:solidFill>
              <a:round/>
              <a:headEnd/>
              <a:tailEnd/>
            </a:ln>
          </p:spPr>
        </p:cxnSp>
        <p:sp>
          <p:nvSpPr>
            <p:cNvPr id="18" name="TextBox 17"/>
            <p:cNvSpPr txBox="1"/>
            <p:nvPr/>
          </p:nvSpPr>
          <p:spPr>
            <a:xfrm>
              <a:off x="7754011" y="1859014"/>
              <a:ext cx="1346065" cy="646986"/>
            </a:xfrm>
            <a:prstGeom prst="roundRect">
              <a:avLst/>
            </a:prstGeom>
            <a:noFill/>
            <a:ln w="12700">
              <a:noFill/>
            </a:ln>
          </p:spPr>
          <p:txBody>
            <a:bodyPr wrap="none">
              <a:spAutoFit/>
            </a:bodyPr>
            <a:lstStyle/>
            <a:p>
              <a:pPr algn="ctr" fontAlgn="auto">
                <a:spcBef>
                  <a:spcPts val="0"/>
                </a:spcBef>
                <a:spcAft>
                  <a:spcPts val="0"/>
                </a:spcAft>
                <a:defRPr/>
              </a:pPr>
              <a:r>
                <a:rPr lang="en-GB" sz="1600" b="1" i="1" u="none" dirty="0">
                  <a:latin typeface="Arial"/>
                </a:rPr>
                <a:t>P</a:t>
              </a:r>
              <a:r>
                <a:rPr lang="en-GB" sz="1600" b="1" u="none" dirty="0">
                  <a:latin typeface="Arial"/>
                </a:rPr>
                <a:t>  Value </a:t>
              </a:r>
            </a:p>
            <a:p>
              <a:pPr algn="ctr" fontAlgn="auto">
                <a:spcBef>
                  <a:spcPts val="0"/>
                </a:spcBef>
                <a:spcAft>
                  <a:spcPts val="0"/>
                </a:spcAft>
                <a:defRPr/>
              </a:pPr>
              <a:r>
                <a:rPr lang="en-GB" sz="1600" b="1" u="none" dirty="0">
                  <a:latin typeface="Arial"/>
                </a:rPr>
                <a:t>vs </a:t>
              </a:r>
              <a:r>
                <a:rPr lang="en-GB" sz="1600" b="1" u="none" dirty="0" smtClean="0">
                  <a:latin typeface="Arial"/>
                </a:rPr>
                <a:t>Warfarin</a:t>
              </a:r>
              <a:endParaRPr lang="en-GB" sz="1600" b="1" u="none" dirty="0">
                <a:latin typeface="Arial"/>
              </a:endParaRPr>
            </a:p>
          </p:txBody>
        </p:sp>
      </p:grpSp>
      <p:sp>
        <p:nvSpPr>
          <p:cNvPr id="61" name="Rectangle 25"/>
          <p:cNvSpPr>
            <a:spLocks noChangeArrowheads="1"/>
          </p:cNvSpPr>
          <p:nvPr/>
        </p:nvSpPr>
        <p:spPr bwMode="auto">
          <a:xfrm>
            <a:off x="-1" y="6581534"/>
            <a:ext cx="6172201" cy="338554"/>
          </a:xfrm>
          <a:prstGeom prst="rect">
            <a:avLst/>
          </a:prstGeom>
          <a:noFill/>
          <a:ln w="9525">
            <a:noFill/>
            <a:miter lim="800000"/>
            <a:headEnd/>
            <a:tailEnd/>
          </a:ln>
        </p:spPr>
        <p:txBody>
          <a:bodyPr wrap="square">
            <a:spAutoFit/>
          </a:bodyPr>
          <a:lstStyle/>
          <a:p>
            <a:pPr lvl="0" fontAlgn="auto">
              <a:spcBef>
                <a:spcPts val="0"/>
              </a:spcBef>
              <a:spcAft>
                <a:spcPts val="0"/>
              </a:spcAft>
            </a:pPr>
            <a:r>
              <a:rPr lang="fi-FI" sz="1600" u="none" dirty="0" smtClean="0">
                <a:solidFill>
                  <a:srgbClr val="000000"/>
                </a:solidFill>
                <a:latin typeface="Arial"/>
                <a:ea typeface="MS PGothic" pitchFamily="34" charset="-128"/>
                <a:cs typeface="Arial" pitchFamily="34" charset="0"/>
              </a:rPr>
              <a:t>Giugliano RP, et al. </a:t>
            </a:r>
            <a:r>
              <a:rPr lang="en-US" sz="1600" i="1" u="none" dirty="0" smtClean="0">
                <a:solidFill>
                  <a:srgbClr val="000000"/>
                </a:solidFill>
                <a:latin typeface="Arial"/>
                <a:ea typeface="MS PGothic" pitchFamily="34" charset="-128"/>
                <a:cs typeface="Arial" pitchFamily="34" charset="0"/>
              </a:rPr>
              <a:t>N Engl J Med</a:t>
            </a:r>
            <a:r>
              <a:rPr lang="en-US" sz="1600" u="none" dirty="0" smtClean="0">
                <a:solidFill>
                  <a:srgbClr val="000000"/>
                </a:solidFill>
                <a:latin typeface="Arial"/>
                <a:ea typeface="MS PGothic" pitchFamily="34" charset="-128"/>
                <a:cs typeface="Arial" pitchFamily="34" charset="0"/>
              </a:rPr>
              <a:t>. 2013;</a:t>
            </a:r>
            <a:r>
              <a:rPr lang="en-US" sz="1600" u="none" dirty="0" smtClean="0">
                <a:solidFill>
                  <a:srgbClr val="000000"/>
                </a:solidFill>
                <a:latin typeface="Arial"/>
                <a:cs typeface="Arial"/>
              </a:rPr>
              <a:t> 369:2093-2104</a:t>
            </a:r>
            <a:r>
              <a:rPr lang="en-US" sz="1600" u="none" dirty="0" smtClean="0">
                <a:solidFill>
                  <a:srgbClr val="000000"/>
                </a:solidFill>
                <a:latin typeface="Arial"/>
                <a:ea typeface="MS PGothic" pitchFamily="34" charset="-128"/>
                <a:cs typeface="Arial" pitchFamily="34" charset="0"/>
              </a:rPr>
              <a:t>.</a:t>
            </a:r>
            <a:r>
              <a:rPr lang="en-US" sz="1600" u="none" baseline="30000" dirty="0" smtClean="0">
                <a:solidFill>
                  <a:srgbClr val="000000"/>
                </a:solidFill>
                <a:latin typeface="Arial"/>
                <a:ea typeface="MS PGothic" pitchFamily="34" charset="-128"/>
                <a:cs typeface="Arial" pitchFamily="34" charset="0"/>
              </a:rPr>
              <a:t>[17]</a:t>
            </a:r>
            <a:endParaRPr lang="en-US" sz="1600" u="none" dirty="0">
              <a:solidFill>
                <a:srgbClr val="000000"/>
              </a:solidFill>
              <a:latin typeface="Arial"/>
              <a:ea typeface="MS PGothic" pitchFamily="34" charset="-128"/>
              <a:cs typeface="Arial" pitchFamily="34" charset="0"/>
            </a:endParaRPr>
          </a:p>
        </p:txBody>
      </p:sp>
      <p:sp>
        <p:nvSpPr>
          <p:cNvPr id="66" name="TextBox 65"/>
          <p:cNvSpPr txBox="1"/>
          <p:nvPr/>
        </p:nvSpPr>
        <p:spPr>
          <a:xfrm>
            <a:off x="933265" y="1971381"/>
            <a:ext cx="1942300" cy="307777"/>
          </a:xfrm>
          <a:prstGeom prst="rect">
            <a:avLst/>
          </a:prstGeom>
          <a:noFill/>
          <a:ln>
            <a:noFill/>
          </a:ln>
        </p:spPr>
        <p:txBody>
          <a:bodyPr wrap="square" lIns="0" rIns="0" rtlCol="0">
            <a:spAutoFit/>
          </a:bodyPr>
          <a:lstStyle/>
          <a:p>
            <a:pPr fontAlgn="auto">
              <a:spcBef>
                <a:spcPts val="0"/>
              </a:spcBef>
              <a:spcAft>
                <a:spcPts val="0"/>
              </a:spcAft>
              <a:defRPr/>
            </a:pPr>
            <a:r>
              <a:rPr lang="en-US" sz="1400" b="1" u="none" kern="0" dirty="0">
                <a:latin typeface="Arial"/>
              </a:rPr>
              <a:t>Warfarin TTR 68.4%</a:t>
            </a:r>
          </a:p>
        </p:txBody>
      </p:sp>
      <p:sp>
        <p:nvSpPr>
          <p:cNvPr id="67" name="Rectangle 66"/>
          <p:cNvSpPr/>
          <p:nvPr/>
        </p:nvSpPr>
        <p:spPr bwMode="auto">
          <a:xfrm>
            <a:off x="718614" y="853262"/>
            <a:ext cx="2993577" cy="142589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cxnSp>
        <p:nvCxnSpPr>
          <p:cNvPr id="69" name="Straight Connector 68"/>
          <p:cNvCxnSpPr/>
          <p:nvPr/>
        </p:nvCxnSpPr>
        <p:spPr bwMode="auto">
          <a:xfrm>
            <a:off x="2943805" y="1064329"/>
            <a:ext cx="577319" cy="0"/>
          </a:xfrm>
          <a:prstGeom prst="line">
            <a:avLst/>
          </a:prstGeom>
          <a:solidFill>
            <a:schemeClr val="accent1"/>
          </a:solidFill>
          <a:ln w="38100" cap="flat" cmpd="sng" algn="ctr">
            <a:solidFill>
              <a:schemeClr val="accent5"/>
            </a:solidFill>
            <a:prstDash val="solid"/>
            <a:round/>
            <a:headEnd type="none" w="med" len="med"/>
            <a:tailEnd type="none" w="med" len="med"/>
          </a:ln>
          <a:effectLst/>
        </p:spPr>
      </p:cxnSp>
      <p:cxnSp>
        <p:nvCxnSpPr>
          <p:cNvPr id="70" name="Straight Connector 69"/>
          <p:cNvCxnSpPr/>
          <p:nvPr/>
        </p:nvCxnSpPr>
        <p:spPr bwMode="auto">
          <a:xfrm>
            <a:off x="2943804" y="1554640"/>
            <a:ext cx="577319"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4901657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524" y="181971"/>
            <a:ext cx="7696200" cy="646331"/>
          </a:xfrm>
          <a:prstGeom prst="rect">
            <a:avLst/>
          </a:prstGeom>
          <a:noFill/>
        </p:spPr>
        <p:txBody>
          <a:bodyPr wrap="square" rtlCol="0">
            <a:spAutoFit/>
          </a:bodyPr>
          <a:lstStyle/>
          <a:p>
            <a:pPr fontAlgn="auto">
              <a:spcBef>
                <a:spcPts val="0"/>
              </a:spcBef>
              <a:spcAft>
                <a:spcPts val="0"/>
              </a:spcAft>
              <a:defRPr sz="1800" b="1" i="0" u="none" strike="noStrike" kern="1200" baseline="0">
                <a:solidFill>
                  <a:sysClr val="windowText" lastClr="000000"/>
                </a:solidFill>
                <a:latin typeface="+mn-lt"/>
                <a:ea typeface="+mn-ea"/>
                <a:cs typeface="+mn-cs"/>
              </a:defRPr>
            </a:pPr>
            <a:r>
              <a:rPr lang="en-US" sz="3600" u="none" dirty="0" smtClean="0">
                <a:solidFill>
                  <a:schemeClr val="accent1"/>
                </a:solidFill>
                <a:latin typeface="+mj-lt"/>
                <a:ea typeface="ＭＳ Ｐゴシック" charset="0"/>
                <a:cs typeface="ＭＳ Ｐゴシック"/>
              </a:rPr>
              <a:t>Tolerability and Adverse Events</a:t>
            </a:r>
            <a:endParaRPr lang="en-US" sz="3600" u="none" dirty="0">
              <a:solidFill>
                <a:schemeClr val="accent1"/>
              </a:solidFill>
              <a:latin typeface="+mj-lt"/>
              <a:ea typeface="ＭＳ Ｐゴシック" charset="0"/>
              <a:cs typeface="ＭＳ Ｐゴシック"/>
            </a:endParaRPr>
          </a:p>
        </p:txBody>
      </p:sp>
      <p:graphicFrame>
        <p:nvGraphicFramePr>
          <p:cNvPr id="3" name="Chart 2"/>
          <p:cNvGraphicFramePr/>
          <p:nvPr>
            <p:extLst>
              <p:ext uri="{D42A27DB-BD31-4B8C-83A1-F6EECF244321}">
                <p14:modId xmlns:p14="http://schemas.microsoft.com/office/powerpoint/2010/main" val="1656721230"/>
              </p:ext>
            </p:extLst>
          </p:nvPr>
        </p:nvGraphicFramePr>
        <p:xfrm>
          <a:off x="331524" y="1020168"/>
          <a:ext cx="3097476" cy="5562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832159182"/>
              </p:ext>
            </p:extLst>
          </p:nvPr>
        </p:nvGraphicFramePr>
        <p:xfrm>
          <a:off x="3124200" y="1020168"/>
          <a:ext cx="5514833" cy="5562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extLst>
              <p:ext uri="{D42A27DB-BD31-4B8C-83A1-F6EECF244321}">
                <p14:modId xmlns:p14="http://schemas.microsoft.com/office/powerpoint/2010/main" val="3189008496"/>
              </p:ext>
            </p:extLst>
          </p:nvPr>
        </p:nvGraphicFramePr>
        <p:xfrm>
          <a:off x="6441742" y="1020168"/>
          <a:ext cx="2626057" cy="556260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rot="16200000">
            <a:off x="-423082" y="3430326"/>
            <a:ext cx="1295400" cy="369332"/>
          </a:xfrm>
          <a:prstGeom prst="rect">
            <a:avLst/>
          </a:prstGeom>
          <a:noFill/>
        </p:spPr>
        <p:txBody>
          <a:bodyPr wrap="square" rtlCol="0">
            <a:spAutoFit/>
          </a:bodyPr>
          <a:lstStyle/>
          <a:p>
            <a:pPr algn="l" fontAlgn="auto">
              <a:spcBef>
                <a:spcPts val="0"/>
              </a:spcBef>
              <a:spcAft>
                <a:spcPts val="0"/>
              </a:spcAft>
            </a:pPr>
            <a:r>
              <a:rPr lang="en-US" b="1" u="none" dirty="0" smtClean="0">
                <a:latin typeface="+mj-lt"/>
                <a:cs typeface="Arial" pitchFamily="34" charset="0"/>
              </a:rPr>
              <a:t>Points, %</a:t>
            </a:r>
            <a:endParaRPr lang="en-US" sz="1800" b="1" u="none" dirty="0">
              <a:latin typeface="+mj-lt"/>
              <a:cs typeface="Arial" pitchFamily="34" charset="0"/>
            </a:endParaRPr>
          </a:p>
        </p:txBody>
      </p:sp>
      <p:sp>
        <p:nvSpPr>
          <p:cNvPr id="9" name="TextBox 8"/>
          <p:cNvSpPr txBox="1"/>
          <p:nvPr/>
        </p:nvSpPr>
        <p:spPr>
          <a:xfrm>
            <a:off x="1140728" y="4578816"/>
            <a:ext cx="1547881" cy="1477328"/>
          </a:xfrm>
          <a:prstGeom prst="rect">
            <a:avLst/>
          </a:prstGeom>
          <a:noFill/>
        </p:spPr>
        <p:txBody>
          <a:bodyPr wrap="square" rtlCol="0">
            <a:spAutoFit/>
          </a:bodyPr>
          <a:lstStyle/>
          <a:p>
            <a:pPr fontAlgn="auto">
              <a:spcBef>
                <a:spcPts val="0"/>
              </a:spcBef>
              <a:spcAft>
                <a:spcPts val="0"/>
              </a:spcAft>
            </a:pPr>
            <a:r>
              <a:rPr lang="en-US" sz="1800" b="1" i="1" u="none" dirty="0" smtClean="0">
                <a:solidFill>
                  <a:schemeClr val="bg1"/>
                </a:solidFill>
                <a:latin typeface="+mj-lt"/>
                <a:cs typeface="Arial" pitchFamily="34" charset="0"/>
              </a:rPr>
              <a:t>P</a:t>
            </a:r>
            <a:r>
              <a:rPr lang="en-US" sz="1800" b="1" u="none" dirty="0" smtClean="0">
                <a:solidFill>
                  <a:schemeClr val="bg1"/>
                </a:solidFill>
                <a:latin typeface="+mj-lt"/>
                <a:cs typeface="Arial" pitchFamily="34" charset="0"/>
              </a:rPr>
              <a:t> &lt; .001 for each edoxaban dose vs warfarin </a:t>
            </a:r>
            <a:endParaRPr lang="en-US" sz="1800" b="1" u="none" dirty="0">
              <a:solidFill>
                <a:schemeClr val="bg1"/>
              </a:solidFill>
              <a:latin typeface="+mj-lt"/>
              <a:cs typeface="Arial" pitchFamily="34" charset="0"/>
            </a:endParaRPr>
          </a:p>
        </p:txBody>
      </p:sp>
      <p:sp>
        <p:nvSpPr>
          <p:cNvPr id="10" name="TextBox 9"/>
          <p:cNvSpPr txBox="1"/>
          <p:nvPr/>
        </p:nvSpPr>
        <p:spPr>
          <a:xfrm>
            <a:off x="4357048" y="5134968"/>
            <a:ext cx="1041273" cy="381000"/>
          </a:xfrm>
          <a:prstGeom prst="rect">
            <a:avLst/>
          </a:prstGeom>
          <a:noFill/>
        </p:spPr>
        <p:txBody>
          <a:bodyPr wrap="square" rtlCol="0">
            <a:spAutoFit/>
          </a:bodyPr>
          <a:lstStyle/>
          <a:p>
            <a:pPr fontAlgn="auto">
              <a:spcBef>
                <a:spcPts val="0"/>
              </a:spcBef>
              <a:spcAft>
                <a:spcPts val="0"/>
              </a:spcAft>
            </a:pPr>
            <a:r>
              <a:rPr lang="en-US" sz="1800" b="1" i="1" u="none" dirty="0" smtClean="0">
                <a:solidFill>
                  <a:schemeClr val="bg1"/>
                </a:solidFill>
                <a:latin typeface="+mj-lt"/>
                <a:cs typeface="Arial" pitchFamily="34" charset="0"/>
              </a:rPr>
              <a:t>P</a:t>
            </a:r>
            <a:r>
              <a:rPr lang="en-US" sz="1800" b="1" u="none" dirty="0" smtClean="0">
                <a:solidFill>
                  <a:schemeClr val="bg1"/>
                </a:solidFill>
                <a:latin typeface="+mj-lt"/>
                <a:cs typeface="Arial" pitchFamily="34" charset="0"/>
              </a:rPr>
              <a:t> = NS</a:t>
            </a:r>
            <a:endParaRPr lang="en-US" sz="1800" b="1" u="none" dirty="0">
              <a:solidFill>
                <a:schemeClr val="bg1"/>
              </a:solidFill>
              <a:latin typeface="+mj-lt"/>
              <a:cs typeface="Arial" pitchFamily="34" charset="0"/>
            </a:endParaRPr>
          </a:p>
        </p:txBody>
      </p:sp>
      <p:sp>
        <p:nvSpPr>
          <p:cNvPr id="11" name="TextBox 10"/>
          <p:cNvSpPr txBox="1"/>
          <p:nvPr/>
        </p:nvSpPr>
        <p:spPr>
          <a:xfrm>
            <a:off x="7328848" y="5134968"/>
            <a:ext cx="1041273" cy="381000"/>
          </a:xfrm>
          <a:prstGeom prst="rect">
            <a:avLst/>
          </a:prstGeom>
          <a:noFill/>
        </p:spPr>
        <p:txBody>
          <a:bodyPr wrap="square" rtlCol="0">
            <a:spAutoFit/>
          </a:bodyPr>
          <a:lstStyle/>
          <a:p>
            <a:pPr fontAlgn="auto">
              <a:spcBef>
                <a:spcPts val="0"/>
              </a:spcBef>
              <a:spcAft>
                <a:spcPts val="0"/>
              </a:spcAft>
            </a:pPr>
            <a:r>
              <a:rPr lang="en-US" sz="1800" b="1" i="1" u="none" dirty="0" smtClean="0">
                <a:solidFill>
                  <a:schemeClr val="bg1"/>
                </a:solidFill>
                <a:latin typeface="+mj-lt"/>
                <a:cs typeface="Arial" pitchFamily="34" charset="0"/>
              </a:rPr>
              <a:t>P </a:t>
            </a:r>
            <a:r>
              <a:rPr lang="en-US" sz="1800" b="1" u="none" dirty="0" smtClean="0">
                <a:solidFill>
                  <a:schemeClr val="bg1"/>
                </a:solidFill>
                <a:latin typeface="+mj-lt"/>
                <a:cs typeface="Arial" pitchFamily="34" charset="0"/>
              </a:rPr>
              <a:t>= NS</a:t>
            </a:r>
            <a:endParaRPr lang="en-US" sz="1800" b="1" u="none" dirty="0">
              <a:solidFill>
                <a:schemeClr val="bg1"/>
              </a:solidFill>
              <a:latin typeface="+mj-lt"/>
              <a:cs typeface="Arial" pitchFamily="34" charset="0"/>
            </a:endParaRPr>
          </a:p>
        </p:txBody>
      </p:sp>
      <p:sp>
        <p:nvSpPr>
          <p:cNvPr id="12" name="TextBox 4"/>
          <p:cNvSpPr txBox="1">
            <a:spLocks noChangeArrowheads="1"/>
          </p:cNvSpPr>
          <p:nvPr/>
        </p:nvSpPr>
        <p:spPr bwMode="auto">
          <a:xfrm>
            <a:off x="4114800" y="2506637"/>
            <a:ext cx="1828800" cy="738664"/>
          </a:xfrm>
          <a:prstGeom prst="rect">
            <a:avLst/>
          </a:prstGeom>
          <a:noFill/>
          <a:ln w="9525">
            <a:noFill/>
            <a:miter lim="800000"/>
            <a:headEnd/>
            <a:tailEnd/>
          </a:ln>
        </p:spPr>
        <p:txBody>
          <a:bodyPr wrap="square">
            <a:spAutoFit/>
          </a:bodyPr>
          <a:lstStyle/>
          <a:p>
            <a:pPr algn="l"/>
            <a:r>
              <a:rPr lang="en-GB" sz="1400" b="1" u="none" dirty="0" smtClean="0">
                <a:latin typeface="+mj-lt"/>
                <a:cs typeface="Arial" pitchFamily="34" charset="0"/>
              </a:rPr>
              <a:t>*Dose </a:t>
            </a:r>
            <a:r>
              <a:rPr lang="en-GB" sz="1400" b="1" u="none" dirty="0">
                <a:latin typeface="+mj-lt"/>
                <a:cs typeface="Arial" pitchFamily="34" charset="0"/>
              </a:rPr>
              <a:t>reduced by 50% </a:t>
            </a:r>
            <a:r>
              <a:rPr lang="en-GB" sz="1400" b="1" u="none" dirty="0" smtClean="0">
                <a:latin typeface="+mj-lt"/>
                <a:cs typeface="Arial" pitchFamily="34" charset="0"/>
              </a:rPr>
              <a:t> in selected pts</a:t>
            </a:r>
          </a:p>
        </p:txBody>
      </p:sp>
      <p:cxnSp>
        <p:nvCxnSpPr>
          <p:cNvPr id="13" name="Straight Connector 12"/>
          <p:cNvCxnSpPr/>
          <p:nvPr/>
        </p:nvCxnSpPr>
        <p:spPr>
          <a:xfrm>
            <a:off x="1066800" y="6506568"/>
            <a:ext cx="685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25"/>
          <p:cNvSpPr>
            <a:spLocks noChangeArrowheads="1"/>
          </p:cNvSpPr>
          <p:nvPr/>
        </p:nvSpPr>
        <p:spPr bwMode="auto">
          <a:xfrm>
            <a:off x="0" y="6567493"/>
            <a:ext cx="5757080" cy="338554"/>
          </a:xfrm>
          <a:prstGeom prst="rect">
            <a:avLst/>
          </a:prstGeom>
          <a:noFill/>
          <a:ln w="9525">
            <a:noFill/>
            <a:miter lim="800000"/>
            <a:headEnd/>
            <a:tailEnd/>
          </a:ln>
        </p:spPr>
        <p:txBody>
          <a:bodyPr wrap="square">
            <a:spAutoFit/>
          </a:bodyPr>
          <a:lstStyle/>
          <a:p>
            <a:pPr fontAlgn="auto">
              <a:spcBef>
                <a:spcPts val="0"/>
              </a:spcBef>
              <a:spcAft>
                <a:spcPts val="0"/>
              </a:spcAft>
            </a:pPr>
            <a:r>
              <a:rPr lang="fi-FI" sz="1600" b="0" u="none" dirty="0" smtClean="0">
                <a:latin typeface="+mj-lt"/>
                <a:ea typeface="MS PGothic" pitchFamily="34" charset="-128"/>
                <a:cs typeface="Arial" pitchFamily="34" charset="0"/>
              </a:rPr>
              <a:t>Giugliano RP, et al. </a:t>
            </a:r>
            <a:r>
              <a:rPr lang="en-US" sz="1600" b="0" i="1" u="none" dirty="0">
                <a:latin typeface="+mj-lt"/>
                <a:ea typeface="MS PGothic" pitchFamily="34" charset="-128"/>
                <a:cs typeface="Arial" pitchFamily="34" charset="0"/>
              </a:rPr>
              <a:t>N Engl J Med</a:t>
            </a:r>
            <a:r>
              <a:rPr lang="en-US" sz="1600" b="0" u="none" dirty="0">
                <a:latin typeface="+mj-lt"/>
                <a:ea typeface="MS PGothic" pitchFamily="34" charset="-128"/>
                <a:cs typeface="Arial" pitchFamily="34" charset="0"/>
              </a:rPr>
              <a:t>. </a:t>
            </a:r>
            <a:r>
              <a:rPr lang="en-US" sz="1600" b="0" u="none" dirty="0" smtClean="0">
                <a:latin typeface="+mj-lt"/>
                <a:ea typeface="MS PGothic" pitchFamily="34" charset="-128"/>
                <a:cs typeface="Arial" pitchFamily="34" charset="0"/>
              </a:rPr>
              <a:t>2013;</a:t>
            </a:r>
            <a:r>
              <a:rPr lang="en-US" sz="1600" u="none" dirty="0">
                <a:latin typeface="+mj-lt"/>
                <a:cs typeface="Arial"/>
              </a:rPr>
              <a:t> </a:t>
            </a:r>
            <a:r>
              <a:rPr lang="en-US" sz="1600" u="none" dirty="0" smtClean="0">
                <a:latin typeface="+mj-lt"/>
                <a:cs typeface="Arial"/>
              </a:rPr>
              <a:t>369:2093-2104</a:t>
            </a:r>
            <a:r>
              <a:rPr lang="en-US" sz="1600" b="0" u="none" dirty="0" smtClean="0">
                <a:latin typeface="+mj-lt"/>
                <a:ea typeface="MS PGothic" pitchFamily="34" charset="-128"/>
                <a:cs typeface="Arial" pitchFamily="34" charset="0"/>
              </a:rPr>
              <a:t>.</a:t>
            </a:r>
            <a:r>
              <a:rPr lang="en-US" sz="1600" b="0" u="none" baseline="30000" dirty="0" smtClean="0">
                <a:latin typeface="+mj-lt"/>
                <a:ea typeface="MS PGothic" pitchFamily="34" charset="-128"/>
                <a:cs typeface="Arial" pitchFamily="34" charset="0"/>
              </a:rPr>
              <a:t>[17]</a:t>
            </a:r>
            <a:endParaRPr lang="en-US" sz="1600" b="0" u="none" dirty="0">
              <a:latin typeface="+mj-lt"/>
              <a:ea typeface="MS PGothic" pitchFamily="34" charset="-128"/>
              <a:cs typeface="Arial" pitchFamily="34" charset="0"/>
            </a:endParaRPr>
          </a:p>
        </p:txBody>
      </p:sp>
      <p:sp>
        <p:nvSpPr>
          <p:cNvPr id="15" name="TextBox 14"/>
          <p:cNvSpPr txBox="1"/>
          <p:nvPr/>
        </p:nvSpPr>
        <p:spPr>
          <a:xfrm rot="16200000">
            <a:off x="2415506" y="3339003"/>
            <a:ext cx="1295400" cy="369332"/>
          </a:xfrm>
          <a:prstGeom prst="rect">
            <a:avLst/>
          </a:prstGeom>
          <a:noFill/>
        </p:spPr>
        <p:txBody>
          <a:bodyPr wrap="square" rtlCol="0">
            <a:spAutoFit/>
          </a:bodyPr>
          <a:lstStyle/>
          <a:p>
            <a:pPr algn="l" fontAlgn="auto">
              <a:spcBef>
                <a:spcPts val="0"/>
              </a:spcBef>
              <a:spcAft>
                <a:spcPts val="0"/>
              </a:spcAft>
            </a:pPr>
            <a:r>
              <a:rPr lang="en-US" b="1" u="none" dirty="0" smtClean="0">
                <a:latin typeface="+mj-lt"/>
                <a:cs typeface="Arial" pitchFamily="34" charset="0"/>
              </a:rPr>
              <a:t>Points, %</a:t>
            </a:r>
            <a:endParaRPr lang="en-US" sz="1800" b="1" u="none" dirty="0">
              <a:latin typeface="+mj-lt"/>
              <a:cs typeface="Arial" pitchFamily="34" charset="0"/>
            </a:endParaRPr>
          </a:p>
        </p:txBody>
      </p:sp>
      <p:sp>
        <p:nvSpPr>
          <p:cNvPr id="16" name="TextBox 15"/>
          <p:cNvSpPr txBox="1"/>
          <p:nvPr/>
        </p:nvSpPr>
        <p:spPr>
          <a:xfrm rot="16200000">
            <a:off x="5600700" y="3339002"/>
            <a:ext cx="1295400" cy="369332"/>
          </a:xfrm>
          <a:prstGeom prst="rect">
            <a:avLst/>
          </a:prstGeom>
          <a:noFill/>
        </p:spPr>
        <p:txBody>
          <a:bodyPr wrap="square" rtlCol="0">
            <a:spAutoFit/>
          </a:bodyPr>
          <a:lstStyle/>
          <a:p>
            <a:pPr algn="l" fontAlgn="auto">
              <a:spcBef>
                <a:spcPts val="0"/>
              </a:spcBef>
              <a:spcAft>
                <a:spcPts val="0"/>
              </a:spcAft>
            </a:pPr>
            <a:r>
              <a:rPr lang="en-US" b="1" u="none" dirty="0" smtClean="0">
                <a:latin typeface="+mj-lt"/>
                <a:cs typeface="Arial" pitchFamily="34" charset="0"/>
              </a:rPr>
              <a:t>Points, %</a:t>
            </a:r>
            <a:endParaRPr lang="en-US" sz="1800" b="1" u="none" dirty="0">
              <a:latin typeface="+mj-lt"/>
              <a:cs typeface="Arial" pitchFamily="34" charset="0"/>
            </a:endParaRPr>
          </a:p>
        </p:txBody>
      </p:sp>
    </p:spTree>
    <p:extLst>
      <p:ext uri="{BB962C8B-B14F-4D97-AF65-F5344CB8AC3E}">
        <p14:creationId xmlns:p14="http://schemas.microsoft.com/office/powerpoint/2010/main" val="32809534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345729" y="81888"/>
            <a:ext cx="7620000" cy="914400"/>
          </a:xfrm>
        </p:spPr>
        <p:txBody>
          <a:bodyPr/>
          <a:lstStyle/>
          <a:p>
            <a:r>
              <a:rPr lang="en-GB" altLang="en-US" dirty="0" smtClean="0"/>
              <a:t>Safety Data</a:t>
            </a:r>
          </a:p>
        </p:txBody>
      </p:sp>
      <p:graphicFrame>
        <p:nvGraphicFramePr>
          <p:cNvPr id="8" name="Table 7"/>
          <p:cNvGraphicFramePr>
            <a:graphicFrameLocks noGrp="1"/>
          </p:cNvGraphicFramePr>
          <p:nvPr>
            <p:extLst>
              <p:ext uri="{D42A27DB-BD31-4B8C-83A1-F6EECF244321}">
                <p14:modId xmlns:p14="http://schemas.microsoft.com/office/powerpoint/2010/main" val="3601029941"/>
              </p:ext>
            </p:extLst>
          </p:nvPr>
        </p:nvGraphicFramePr>
        <p:xfrm>
          <a:off x="509469" y="1320691"/>
          <a:ext cx="8143213" cy="5051755"/>
        </p:xfrm>
        <a:graphic>
          <a:graphicData uri="http://schemas.openxmlformats.org/drawingml/2006/table">
            <a:tbl>
              <a:tblPr/>
              <a:tblGrid>
                <a:gridCol w="3311905"/>
                <a:gridCol w="1569493"/>
                <a:gridCol w="1665027"/>
                <a:gridCol w="1596788"/>
              </a:tblGrid>
              <a:tr h="784103">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txBody>
                  <a:tcPr marL="45718" marR="45718" marT="45687" marB="45687" anchor="b"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Warfarin</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(n = 7012)</a:t>
                      </a:r>
                    </a:p>
                  </a:txBody>
                  <a:tcPr marL="45718" marR="45718" marT="45687" marB="45687" anchor="b"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Edox 60 mg</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(n = 7012)</a:t>
                      </a:r>
                    </a:p>
                  </a:txBody>
                  <a:tcPr marL="0" marR="0" marT="45687" marB="45687" anchor="b"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Edox 30 mg</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(n = 7002)</a:t>
                      </a:r>
                    </a:p>
                  </a:txBody>
                  <a:tcPr marL="0" marR="0" marT="45687" marB="45687" anchor="b"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409037">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Hepatic cases adjudicated,* %</a:t>
                      </a:r>
                    </a:p>
                  </a:txBody>
                  <a:tcPr marL="45718" marR="45718" marT="45676" marB="45676" anchor="ctr" horzOverflow="overflow">
                    <a:lnL>
                      <a:noFill/>
                    </a:lnL>
                    <a:lnR>
                      <a:noFill/>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2.2</a:t>
                      </a:r>
                    </a:p>
                  </a:txBody>
                  <a:tcPr marL="45718" marR="45718" marT="45676" marB="45676" anchor="ctr" horzOverflow="overflow">
                    <a:lnL>
                      <a:noFill/>
                    </a:lnL>
                    <a:lnR>
                      <a:noFill/>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2.2</a:t>
                      </a:r>
                    </a:p>
                  </a:txBody>
                  <a:tcPr marL="45718" marR="45718" marT="45676" marB="45676" anchor="ctr" horzOverflow="overflow">
                    <a:lnL>
                      <a:noFill/>
                    </a:lnL>
                    <a:lnR>
                      <a:noFill/>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2.2</a:t>
                      </a:r>
                    </a:p>
                  </a:txBody>
                  <a:tcPr marL="45718" marR="45718" marT="45676" marB="45676" anchor="ctr" horzOverflow="overflow">
                    <a:lnL>
                      <a:noFill/>
                    </a:lnL>
                    <a:lnR>
                      <a:noFill/>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r>
              <a:tr h="457474">
                <a:tc>
                  <a:txBody>
                    <a:bodyPr/>
                    <a:lstStyle/>
                    <a:p>
                      <a:pPr marL="0" marR="0" lvl="0" indent="2317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Hepatocellular injury present</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1.2</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1.3</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1.1</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409037">
                <a:tc>
                  <a:txBody>
                    <a:bodyPr/>
                    <a:lstStyle/>
                    <a:p>
                      <a:pPr marL="231775"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Hepatic injury and cholestasis</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0.3</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0.2</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0.3</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r>
              <a:tr h="409037">
                <a:tc>
                  <a:txBody>
                    <a:bodyPr/>
                    <a:lstStyle/>
                    <a:p>
                      <a:pPr marL="0" marR="0" lvl="0" indent="2317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Cholestasis</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0.1</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0.1</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0.1</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409037">
                <a:tc>
                  <a:txBody>
                    <a:bodyPr/>
                    <a:lstStyle/>
                    <a:p>
                      <a:pPr marL="0" marR="0" lvl="0" indent="2317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Other</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0.6</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0.6</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0.7</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r>
              <a:tr h="409037">
                <a:tc>
                  <a:txBody>
                    <a:bodyPr/>
                    <a:lstStyle/>
                    <a:p>
                      <a:pPr marL="0" marR="0" lvl="0" indent="231775" algn="l"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1800" b="0" i="0" u="none" strike="noStrike" cap="none" normalizeH="0" baseline="0" dirty="0" smtClean="0">
                          <a:ln>
                            <a:noFill/>
                          </a:ln>
                          <a:solidFill>
                            <a:schemeClr val="tx1"/>
                          </a:solidFill>
                          <a:effectLst/>
                          <a:latin typeface="Arial" pitchFamily="34" charset="0"/>
                          <a:cs typeface="Arial" pitchFamily="34" charset="0"/>
                        </a:rPr>
                        <a:t>No liver injury present</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&lt; 0.1</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1800" b="0" i="0" u="none" strike="noStrike" cap="none" normalizeH="0" baseline="0" dirty="0" smtClean="0">
                          <a:ln>
                            <a:noFill/>
                          </a:ln>
                          <a:solidFill>
                            <a:schemeClr val="tx1"/>
                          </a:solidFill>
                          <a:effectLst/>
                          <a:latin typeface="Arial" pitchFamily="34" charset="0"/>
                          <a:cs typeface="Arial" pitchFamily="34" charset="0"/>
                        </a:rPr>
                        <a:t>0.1</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1800" b="0" i="0" u="none" strike="noStrike" cap="none" normalizeH="0" baseline="0" dirty="0" smtClean="0">
                          <a:ln>
                            <a:noFill/>
                          </a:ln>
                          <a:solidFill>
                            <a:schemeClr val="tx1"/>
                          </a:solidFill>
                          <a:effectLst/>
                          <a:latin typeface="Arial" pitchFamily="34" charset="0"/>
                          <a:cs typeface="Arial" pitchFamily="34" charset="0"/>
                        </a:rPr>
                        <a:t>&lt; 0.1</a:t>
                      </a:r>
                    </a:p>
                  </a:txBody>
                  <a:tcPr marL="45718" marR="45718" marT="45676" marB="45676"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409062">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Neoplasms</a:t>
                      </a:r>
                    </a:p>
                  </a:txBody>
                  <a:tcPr marL="45718" marR="45718" marT="45687" marB="45687"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6.6</a:t>
                      </a:r>
                    </a:p>
                  </a:txBody>
                  <a:tcPr marL="45718" marR="45718" marT="45687" marB="45687"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6.5</a:t>
                      </a:r>
                    </a:p>
                  </a:txBody>
                  <a:tcPr marL="45718" marR="45718" marT="45687" marB="45687"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6.1</a:t>
                      </a:r>
                    </a:p>
                  </a:txBody>
                  <a:tcPr marL="45718" marR="45718" marT="45687" marB="45687"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r>
              <a:tr h="409062">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Bone fractures</a:t>
                      </a:r>
                    </a:p>
                  </a:txBody>
                  <a:tcPr marL="45718" marR="45718" marT="45687" marB="45687"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5.3</a:t>
                      </a:r>
                    </a:p>
                  </a:txBody>
                  <a:tcPr marL="45718" marR="45718" marT="45687" marB="45687"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4.7</a:t>
                      </a:r>
                    </a:p>
                  </a:txBody>
                  <a:tcPr marL="45718" marR="45718" marT="45687" marB="45687"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5.5</a:t>
                      </a:r>
                    </a:p>
                  </a:txBody>
                  <a:tcPr marL="45718" marR="45718" marT="45687" marB="45687"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715914">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Deep vein thrombosis or</a:t>
                      </a:r>
                      <a:br>
                        <a:rPr kumimoji="0" lang="en-US" sz="1800" b="0" i="0" u="none" strike="noStrike" cap="none" normalizeH="0" baseline="0" dirty="0" smtClean="0">
                          <a:ln>
                            <a:noFill/>
                          </a:ln>
                          <a:solidFill>
                            <a:schemeClr val="tx1"/>
                          </a:solidFill>
                          <a:effectLst/>
                          <a:latin typeface="Arial" pitchFamily="34" charset="0"/>
                          <a:cs typeface="Arial" pitchFamily="34" charset="0"/>
                        </a:rPr>
                      </a:br>
                      <a:r>
                        <a:rPr kumimoji="0" lang="en-US" sz="1800" b="0" i="0" u="none" strike="noStrike" cap="none" normalizeH="0" baseline="0" dirty="0" smtClean="0">
                          <a:ln>
                            <a:noFill/>
                          </a:ln>
                          <a:solidFill>
                            <a:schemeClr val="tx1"/>
                          </a:solidFill>
                          <a:effectLst/>
                          <a:latin typeface="Arial" pitchFamily="34" charset="0"/>
                          <a:cs typeface="Arial" pitchFamily="34" charset="0"/>
                        </a:rPr>
                        <a:t>pulmonary embolism</a:t>
                      </a:r>
                    </a:p>
                  </a:txBody>
                  <a:tcPr marL="45718" marR="45718" marT="45687" marB="45687"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0.4</a:t>
                      </a:r>
                    </a:p>
                  </a:txBody>
                  <a:tcPr marL="45718" marR="45718" marT="45687" marB="45687"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0.4</a:t>
                      </a:r>
                    </a:p>
                  </a:txBody>
                  <a:tcPr marL="45718" marR="45718" marT="45687" marB="45687"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0.3</a:t>
                      </a:r>
                    </a:p>
                  </a:txBody>
                  <a:tcPr marL="45718" marR="45718" marT="45687" marB="45687" anchor="ctr" horzOverflow="overflow">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4" name="Rectangle 25"/>
          <p:cNvSpPr>
            <a:spLocks noChangeArrowheads="1"/>
          </p:cNvSpPr>
          <p:nvPr/>
        </p:nvSpPr>
        <p:spPr bwMode="auto">
          <a:xfrm>
            <a:off x="1" y="6581001"/>
            <a:ext cx="6155140" cy="338554"/>
          </a:xfrm>
          <a:prstGeom prst="rect">
            <a:avLst/>
          </a:prstGeom>
          <a:noFill/>
          <a:ln w="9525">
            <a:noFill/>
            <a:miter lim="800000"/>
            <a:headEnd/>
            <a:tailEnd/>
          </a:ln>
        </p:spPr>
        <p:txBody>
          <a:bodyPr wrap="square">
            <a:spAutoFit/>
          </a:bodyPr>
          <a:lstStyle/>
          <a:p>
            <a:pPr fontAlgn="auto">
              <a:spcBef>
                <a:spcPts val="0"/>
              </a:spcBef>
              <a:spcAft>
                <a:spcPts val="0"/>
              </a:spcAft>
            </a:pPr>
            <a:r>
              <a:rPr lang="fi-FI" sz="1600" b="0" u="none" dirty="0" smtClean="0">
                <a:latin typeface="+mj-lt"/>
                <a:ea typeface="MS PGothic" pitchFamily="34" charset="-128"/>
                <a:cs typeface="Arial" pitchFamily="34" charset="0"/>
              </a:rPr>
              <a:t>Giugliano RP, et al. </a:t>
            </a:r>
            <a:r>
              <a:rPr lang="en-US" sz="1600" i="1" u="none" dirty="0">
                <a:latin typeface="+mj-lt"/>
                <a:ea typeface="MS PGothic" pitchFamily="34" charset="-128"/>
                <a:cs typeface="Arial" pitchFamily="34" charset="0"/>
              </a:rPr>
              <a:t>N Engl J Med</a:t>
            </a:r>
            <a:r>
              <a:rPr lang="en-US" sz="1600" b="0" u="none" dirty="0">
                <a:latin typeface="+mj-lt"/>
                <a:ea typeface="MS PGothic" pitchFamily="34" charset="-128"/>
                <a:cs typeface="Arial" pitchFamily="34" charset="0"/>
              </a:rPr>
              <a:t>. </a:t>
            </a:r>
            <a:r>
              <a:rPr lang="en-US" sz="1600" b="0" u="none" dirty="0" smtClean="0">
                <a:latin typeface="+mj-lt"/>
                <a:ea typeface="MS PGothic" pitchFamily="34" charset="-128"/>
                <a:cs typeface="Arial" pitchFamily="34" charset="0"/>
              </a:rPr>
              <a:t>2013;</a:t>
            </a:r>
            <a:r>
              <a:rPr lang="en-US" sz="1600" u="none" dirty="0">
                <a:latin typeface="+mj-lt"/>
                <a:cs typeface="Arial"/>
              </a:rPr>
              <a:t> </a:t>
            </a:r>
            <a:r>
              <a:rPr lang="en-US" sz="1600" u="none" dirty="0" smtClean="0">
                <a:latin typeface="+mj-lt"/>
                <a:cs typeface="Arial"/>
              </a:rPr>
              <a:t>369:2093-2104</a:t>
            </a:r>
            <a:r>
              <a:rPr lang="en-US" sz="1600" b="0" u="none" dirty="0" smtClean="0">
                <a:latin typeface="+mj-lt"/>
                <a:ea typeface="MS PGothic" pitchFamily="34" charset="-128"/>
                <a:cs typeface="Arial" pitchFamily="34" charset="0"/>
              </a:rPr>
              <a:t>.</a:t>
            </a:r>
            <a:r>
              <a:rPr lang="en-US" sz="1600" b="0" u="none" baseline="30000" dirty="0" smtClean="0">
                <a:latin typeface="+mj-lt"/>
                <a:ea typeface="MS PGothic" pitchFamily="34" charset="-128"/>
                <a:cs typeface="Arial" pitchFamily="34" charset="0"/>
              </a:rPr>
              <a:t>[17]</a:t>
            </a:r>
            <a:endParaRPr lang="en-US" sz="1600" b="0" u="none" dirty="0">
              <a:latin typeface="+mj-lt"/>
              <a:ea typeface="MS PGothic" pitchFamily="34" charset="-128"/>
              <a:cs typeface="Arial" pitchFamily="34" charset="0"/>
            </a:endParaRPr>
          </a:p>
        </p:txBody>
      </p:sp>
    </p:spTree>
    <p:extLst>
      <p:ext uri="{BB962C8B-B14F-4D97-AF65-F5344CB8AC3E}">
        <p14:creationId xmlns:p14="http://schemas.microsoft.com/office/powerpoint/2010/main" val="38803973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37768" y="81888"/>
            <a:ext cx="7620000" cy="914400"/>
          </a:xfrm>
        </p:spPr>
        <p:txBody>
          <a:bodyPr/>
          <a:lstStyle/>
          <a:p>
            <a:r>
              <a:rPr lang="en-GB" altLang="en-US" dirty="0" smtClean="0"/>
              <a:t>Transition Strategy</a:t>
            </a:r>
          </a:p>
        </p:txBody>
      </p:sp>
      <p:sp>
        <p:nvSpPr>
          <p:cNvPr id="44035" name="Content Placeholder 2"/>
          <p:cNvSpPr>
            <a:spLocks noGrp="1"/>
          </p:cNvSpPr>
          <p:nvPr>
            <p:ph idx="1"/>
          </p:nvPr>
        </p:nvSpPr>
        <p:spPr>
          <a:xfrm>
            <a:off x="559552" y="1598470"/>
            <a:ext cx="7902060" cy="4525963"/>
          </a:xfrm>
        </p:spPr>
        <p:txBody>
          <a:bodyPr/>
          <a:lstStyle/>
          <a:p>
            <a:pPr marL="231775" indent="-231775">
              <a:spcBef>
                <a:spcPts val="376"/>
              </a:spcBef>
              <a:spcAft>
                <a:spcPts val="0"/>
              </a:spcAft>
              <a:buFont typeface="Arial" panose="020B0604020202020204" pitchFamily="34" charset="0"/>
              <a:buChar char="•"/>
            </a:pPr>
            <a:r>
              <a:rPr lang="en-GB" altLang="en-US" b="0" dirty="0" smtClean="0">
                <a:solidFill>
                  <a:schemeClr val="tx1"/>
                </a:solidFill>
              </a:rPr>
              <a:t>At trial completion, patients transitioned to open-label oral anticoagulation using a detailed transition plan</a:t>
            </a:r>
          </a:p>
          <a:p>
            <a:pPr marL="231775" indent="-231775">
              <a:spcBef>
                <a:spcPts val="376"/>
              </a:spcBef>
              <a:spcAft>
                <a:spcPts val="0"/>
              </a:spcAft>
              <a:buFont typeface="Arial" panose="020B0604020202020204" pitchFamily="34" charset="0"/>
              <a:buChar char="•"/>
            </a:pPr>
            <a:r>
              <a:rPr lang="en-GB" altLang="en-US" b="0" dirty="0" smtClean="0">
                <a:solidFill>
                  <a:schemeClr val="tx1"/>
                </a:solidFill>
              </a:rPr>
              <a:t>Transition to open-label VKA</a:t>
            </a:r>
          </a:p>
          <a:p>
            <a:pPr marL="682625" lvl="1" indent="-341313">
              <a:spcBef>
                <a:spcPts val="376"/>
              </a:spcBef>
              <a:spcAft>
                <a:spcPts val="0"/>
              </a:spcAft>
              <a:buFont typeface="Arial" panose="020B0604020202020204" pitchFamily="34" charset="0"/>
              <a:buChar char="–"/>
            </a:pPr>
            <a:r>
              <a:rPr lang="en-GB" altLang="en-US" dirty="0" smtClean="0"/>
              <a:t>Active low-dose edoxaban and open-label VKA were overlapped for 2 weeks or until the INR reached 2.0 (whichever came first)</a:t>
            </a:r>
          </a:p>
          <a:p>
            <a:pPr marL="682625" lvl="1" indent="-341313">
              <a:spcBef>
                <a:spcPts val="376"/>
              </a:spcBef>
              <a:spcAft>
                <a:spcPts val="0"/>
              </a:spcAft>
              <a:buFont typeface="Arial" panose="020B0604020202020204" pitchFamily="34" charset="0"/>
              <a:buChar char="–"/>
            </a:pPr>
            <a:r>
              <a:rPr lang="en-GB" altLang="en-US" dirty="0" smtClean="0"/>
              <a:t>Frequent INR measurements mandated (≥ 3 times during day 4-14)</a:t>
            </a:r>
          </a:p>
          <a:p>
            <a:pPr marL="682625" lvl="1" indent="-341313">
              <a:spcBef>
                <a:spcPts val="376"/>
              </a:spcBef>
              <a:spcAft>
                <a:spcPts val="0"/>
              </a:spcAft>
              <a:buFont typeface="Arial" panose="020B0604020202020204" pitchFamily="34" charset="0"/>
              <a:buChar char="–"/>
            </a:pPr>
            <a:r>
              <a:rPr lang="en-GB" altLang="en-US" dirty="0" smtClean="0"/>
              <a:t>Approved VKA dosing algorithm was required (goal INR 2.0-3.0)</a:t>
            </a:r>
          </a:p>
          <a:p>
            <a:pPr marL="231775" indent="-231775">
              <a:spcBef>
                <a:spcPts val="376"/>
              </a:spcBef>
              <a:spcAft>
                <a:spcPts val="0"/>
              </a:spcAft>
              <a:buFont typeface="Arial" panose="020B0604020202020204" pitchFamily="34" charset="0"/>
              <a:buChar char="•"/>
            </a:pPr>
            <a:r>
              <a:rPr lang="en-GB" altLang="en-US" b="0" dirty="0" smtClean="0">
                <a:solidFill>
                  <a:schemeClr val="tx1"/>
                </a:solidFill>
              </a:rPr>
              <a:t>Transition to open label NOAC</a:t>
            </a:r>
          </a:p>
          <a:p>
            <a:pPr marL="682625" lvl="1" indent="-341313">
              <a:spcBef>
                <a:spcPts val="376"/>
              </a:spcBef>
              <a:spcAft>
                <a:spcPts val="0"/>
              </a:spcAft>
              <a:buFont typeface="Arial" panose="020B0604020202020204" pitchFamily="34" charset="0"/>
              <a:buChar char="–"/>
            </a:pPr>
            <a:r>
              <a:rPr lang="en-GB" altLang="en-US" dirty="0" smtClean="0"/>
              <a:t>If INR was &lt; 2.0 thrombin inhibitor or FXa inhibitor was started</a:t>
            </a:r>
          </a:p>
          <a:p>
            <a:pPr marL="682625" lvl="1" indent="-341313">
              <a:spcBef>
                <a:spcPts val="376"/>
              </a:spcBef>
              <a:spcAft>
                <a:spcPts val="0"/>
              </a:spcAft>
              <a:buFont typeface="Arial" panose="020B0604020202020204" pitchFamily="34" charset="0"/>
              <a:buChar char="–"/>
            </a:pPr>
            <a:r>
              <a:rPr lang="en-GB" altLang="en-US" dirty="0" smtClean="0"/>
              <a:t>If INR was ≥ 2.0, repeat INR until &lt; 2.0</a:t>
            </a:r>
          </a:p>
        </p:txBody>
      </p:sp>
      <p:sp>
        <p:nvSpPr>
          <p:cNvPr id="44038" name="TextBox 4"/>
          <p:cNvSpPr txBox="1">
            <a:spLocks noChangeArrowheads="1"/>
          </p:cNvSpPr>
          <p:nvPr/>
        </p:nvSpPr>
        <p:spPr bwMode="auto">
          <a:xfrm>
            <a:off x="0" y="6396335"/>
            <a:ext cx="8926512" cy="461665"/>
          </a:xfrm>
          <a:prstGeom prst="rect">
            <a:avLst/>
          </a:prstGeom>
          <a:noFill/>
          <a:ln w="9525">
            <a:noFill/>
            <a:miter lim="800000"/>
            <a:headEnd/>
            <a:tailEnd/>
          </a:ln>
        </p:spPr>
        <p:txBody>
          <a:bodyPr wrap="square">
            <a:spAutoFit/>
          </a:bodyPr>
          <a:lstStyle/>
          <a:p>
            <a:pPr algn="l" fontAlgn="auto">
              <a:spcBef>
                <a:spcPts val="0"/>
              </a:spcBef>
              <a:spcAft>
                <a:spcPts val="0"/>
              </a:spcAft>
            </a:pPr>
            <a:r>
              <a:rPr lang="en-US" altLang="en-US" sz="1200" b="0" dirty="0" smtClean="0">
                <a:solidFill>
                  <a:srgbClr val="FFFFFF"/>
                </a:solidFill>
                <a:latin typeface="Arial"/>
                <a:cs typeface="Arial" pitchFamily="34" charset="0"/>
              </a:rPr>
              <a:t>INR = International </a:t>
            </a:r>
            <a:r>
              <a:rPr lang="en-US" altLang="en-US" sz="1200" b="0" dirty="0">
                <a:solidFill>
                  <a:srgbClr val="FFFFFF"/>
                </a:solidFill>
                <a:latin typeface="Arial"/>
                <a:cs typeface="Arial" pitchFamily="34" charset="0"/>
              </a:rPr>
              <a:t>Normalized Ratio</a:t>
            </a:r>
            <a:br>
              <a:rPr lang="en-US" altLang="en-US" sz="1200" b="0" dirty="0">
                <a:solidFill>
                  <a:srgbClr val="FFFFFF"/>
                </a:solidFill>
                <a:latin typeface="Arial"/>
                <a:cs typeface="Arial" pitchFamily="34" charset="0"/>
              </a:rPr>
            </a:br>
            <a:r>
              <a:rPr lang="en-US" altLang="en-US" sz="1200" b="0" dirty="0" smtClean="0">
                <a:solidFill>
                  <a:srgbClr val="FFFFFF"/>
                </a:solidFill>
                <a:latin typeface="Arial"/>
                <a:cs typeface="Arial" pitchFamily="34" charset="0"/>
              </a:rPr>
              <a:t>NOAC = new </a:t>
            </a:r>
            <a:r>
              <a:rPr lang="en-US" altLang="en-US" sz="1200" b="0" dirty="0">
                <a:solidFill>
                  <a:srgbClr val="FFFFFF"/>
                </a:solidFill>
                <a:latin typeface="Arial"/>
                <a:cs typeface="Arial" pitchFamily="34" charset="0"/>
              </a:rPr>
              <a:t>oral anticoagulant; </a:t>
            </a:r>
            <a:r>
              <a:rPr lang="en-US" altLang="en-US" sz="1200" b="0" dirty="0" smtClean="0">
                <a:solidFill>
                  <a:srgbClr val="FFFFFF"/>
                </a:solidFill>
                <a:latin typeface="Arial"/>
                <a:cs typeface="Arial" pitchFamily="34" charset="0"/>
              </a:rPr>
              <a:t>VKA = vitamin </a:t>
            </a:r>
            <a:r>
              <a:rPr lang="en-US" altLang="en-US" sz="1200" b="0" dirty="0">
                <a:solidFill>
                  <a:srgbClr val="FFFFFF"/>
                </a:solidFill>
                <a:latin typeface="Arial"/>
                <a:cs typeface="Arial" pitchFamily="34" charset="0"/>
              </a:rPr>
              <a:t>K antagonist</a:t>
            </a:r>
            <a:endParaRPr lang="en-US" altLang="en-US" sz="1200" dirty="0">
              <a:solidFill>
                <a:srgbClr val="FF0000"/>
              </a:solidFill>
              <a:latin typeface="Arial"/>
              <a:cs typeface="Arial" pitchFamily="34" charset="0"/>
            </a:endParaRPr>
          </a:p>
        </p:txBody>
      </p:sp>
    </p:spTree>
    <p:extLst>
      <p:ext uri="{BB962C8B-B14F-4D97-AF65-F5344CB8AC3E}">
        <p14:creationId xmlns:p14="http://schemas.microsoft.com/office/powerpoint/2010/main" val="27520264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46155873"/>
              </p:ext>
            </p:extLst>
          </p:nvPr>
        </p:nvGraphicFramePr>
        <p:xfrm>
          <a:off x="816591" y="1501246"/>
          <a:ext cx="7481249" cy="3739495"/>
        </p:xfrm>
        <a:graphic>
          <a:graphicData uri="http://schemas.openxmlformats.org/drawingml/2006/table">
            <a:tbl>
              <a:tblPr firstRow="1" bandRow="1"/>
              <a:tblGrid>
                <a:gridCol w="2646515"/>
                <a:gridCol w="1525963"/>
                <a:gridCol w="1707266"/>
                <a:gridCol w="1601505"/>
              </a:tblGrid>
              <a:tr h="1645377">
                <a:tc>
                  <a:txBody>
                    <a:bodyPr/>
                    <a:lstStyle>
                      <a:defPPr>
                        <a:defRPr lang="de-DE"/>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US" sz="2000" b="1" dirty="0" smtClean="0">
                          <a:solidFill>
                            <a:srgbClr val="000000"/>
                          </a:solidFill>
                        </a:rPr>
                        <a:t>Events After</a:t>
                      </a:r>
                      <a:r>
                        <a:rPr lang="en-US" sz="2000" b="1" baseline="0" dirty="0" smtClean="0">
                          <a:solidFill>
                            <a:srgbClr val="000000"/>
                          </a:solidFill>
                        </a:rPr>
                        <a:t> Transition to Open-label Anticoagulant</a:t>
                      </a:r>
                      <a:endParaRPr lang="en-US" sz="2000" b="1"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de-DE"/>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2000" b="1" dirty="0" smtClean="0">
                        <a:solidFill>
                          <a:schemeClr val="tx1"/>
                        </a:solidFill>
                      </a:endParaRPr>
                    </a:p>
                    <a:p>
                      <a:pPr algn="ctr"/>
                      <a:r>
                        <a:rPr lang="en-US" sz="2000" b="1" dirty="0" smtClean="0">
                          <a:solidFill>
                            <a:schemeClr val="tx1"/>
                          </a:solidFill>
                        </a:rPr>
                        <a:t>Warfarin</a:t>
                      </a:r>
                    </a:p>
                    <a:p>
                      <a:pPr algn="ctr"/>
                      <a:r>
                        <a:rPr lang="en-US" sz="2000" b="1" dirty="0" smtClean="0">
                          <a:solidFill>
                            <a:schemeClr val="tx1"/>
                          </a:solidFill>
                        </a:rPr>
                        <a:t>(n = 4503)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de-DE"/>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dirty="0" smtClean="0">
                          <a:solidFill>
                            <a:srgbClr val="000000"/>
                          </a:solidFill>
                        </a:rPr>
                        <a:t>High-dose Edoxaban</a:t>
                      </a:r>
                    </a:p>
                    <a:p>
                      <a:pPr algn="ctr"/>
                      <a:r>
                        <a:rPr lang="en-US" sz="2000" b="1" dirty="0" smtClean="0">
                          <a:solidFill>
                            <a:srgbClr val="000000"/>
                          </a:solidFill>
                        </a:rPr>
                        <a:t>(n = 4526)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de-DE"/>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b="1" dirty="0" smtClean="0">
                          <a:solidFill>
                            <a:srgbClr val="000000"/>
                          </a:solidFill>
                        </a:rPr>
                        <a:t>Low-dose Edoxaban</a:t>
                      </a:r>
                    </a:p>
                    <a:p>
                      <a:pPr algn="ctr"/>
                      <a:r>
                        <a:rPr lang="en-US" sz="2000" b="1" dirty="0" smtClean="0">
                          <a:solidFill>
                            <a:srgbClr val="000000"/>
                          </a:solidFill>
                        </a:rPr>
                        <a:t>(n = 4613)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1047059">
                <a:tc>
                  <a:txBody>
                    <a:bodyPr/>
                    <a:lstStyle>
                      <a:defPPr>
                        <a:defRPr lang="de-DE"/>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800" b="1" dirty="0" smtClean="0">
                          <a:solidFill>
                            <a:srgbClr val="000000"/>
                          </a:solidFill>
                        </a:rPr>
                        <a:t>Stroke</a:t>
                      </a:r>
                      <a:r>
                        <a:rPr lang="en-US" sz="1800" b="1" baseline="0" dirty="0" smtClean="0">
                          <a:solidFill>
                            <a:srgbClr val="000000"/>
                          </a:solidFill>
                        </a:rPr>
                        <a:t> or SEE* through 30 d</a:t>
                      </a:r>
                      <a:endParaRPr lang="en-US" sz="1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defPPr>
                        <a:defRPr lang="de-DE"/>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smtClean="0">
                          <a:solidFill>
                            <a:schemeClr val="tx1"/>
                          </a:solidFill>
                        </a:rPr>
                        <a:t>7</a:t>
                      </a:r>
                      <a:r>
                        <a:rPr lang="en-US" sz="1800" b="1" baseline="0" dirty="0" smtClean="0">
                          <a:solidFill>
                            <a:schemeClr val="tx1"/>
                          </a:solidFill>
                        </a:rPr>
                        <a:t> (0.16%)</a:t>
                      </a:r>
                      <a:endParaRPr lang="en-US" sz="18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defPPr>
                        <a:defRPr lang="de-DE"/>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smtClean="0">
                          <a:solidFill>
                            <a:srgbClr val="000000"/>
                          </a:solidFill>
                        </a:rPr>
                        <a:t>7</a:t>
                      </a:r>
                      <a:r>
                        <a:rPr lang="en-US" sz="1800" b="1" baseline="0" dirty="0" smtClean="0">
                          <a:solidFill>
                            <a:srgbClr val="000000"/>
                          </a:solidFill>
                        </a:rPr>
                        <a:t> (0.15%)</a:t>
                      </a:r>
                      <a:endParaRPr lang="en-US" sz="1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defPPr>
                        <a:defRPr lang="de-DE"/>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smtClean="0">
                          <a:solidFill>
                            <a:srgbClr val="000000"/>
                          </a:solidFill>
                        </a:rPr>
                        <a:t>7</a:t>
                      </a:r>
                      <a:r>
                        <a:rPr lang="en-US" sz="1800" b="1" baseline="0" dirty="0" smtClean="0">
                          <a:solidFill>
                            <a:srgbClr val="000000"/>
                          </a:solidFill>
                        </a:rPr>
                        <a:t> (0.15%)</a:t>
                      </a:r>
                      <a:endParaRPr lang="en-US" sz="1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1047059">
                <a:tc>
                  <a:txBody>
                    <a:bodyPr/>
                    <a:lstStyle>
                      <a:defPPr>
                        <a:defRPr lang="de-DE"/>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800" b="1" dirty="0" smtClean="0">
                          <a:solidFill>
                            <a:srgbClr val="000000"/>
                          </a:solidFill>
                        </a:rPr>
                        <a:t>Major</a:t>
                      </a:r>
                      <a:r>
                        <a:rPr lang="en-US" sz="1800" b="1" baseline="0" dirty="0" smtClean="0">
                          <a:solidFill>
                            <a:srgbClr val="000000"/>
                          </a:solidFill>
                        </a:rPr>
                        <a:t> Bleeds through 14 d</a:t>
                      </a:r>
                      <a:endParaRPr lang="en-US" sz="1800" b="1"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de-DE"/>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smtClean="0">
                          <a:solidFill>
                            <a:schemeClr val="tx1"/>
                          </a:solidFill>
                        </a:rPr>
                        <a:t>6</a:t>
                      </a:r>
                      <a:r>
                        <a:rPr lang="en-US" sz="1800" b="1" baseline="0" dirty="0" smtClean="0">
                          <a:solidFill>
                            <a:schemeClr val="tx1"/>
                          </a:solidFill>
                        </a:rPr>
                        <a:t> (0.13%)</a:t>
                      </a:r>
                      <a:endParaRPr lang="en-US" sz="18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de-DE"/>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smtClean="0">
                          <a:solidFill>
                            <a:srgbClr val="000000"/>
                          </a:solidFill>
                        </a:rPr>
                        <a:t>4 (0.09%)</a:t>
                      </a:r>
                      <a:endParaRPr lang="en-US" sz="1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de-DE"/>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smtClean="0">
                          <a:solidFill>
                            <a:srgbClr val="000000"/>
                          </a:solidFill>
                        </a:rPr>
                        <a:t>5 (0.10%)</a:t>
                      </a:r>
                      <a:endParaRPr lang="en-US" sz="1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extBox 2"/>
          <p:cNvSpPr txBox="1"/>
          <p:nvPr/>
        </p:nvSpPr>
        <p:spPr>
          <a:xfrm>
            <a:off x="318445" y="181970"/>
            <a:ext cx="7696200" cy="646331"/>
          </a:xfrm>
          <a:prstGeom prst="rect">
            <a:avLst/>
          </a:prstGeom>
          <a:noFill/>
        </p:spPr>
        <p:txBody>
          <a:bodyPr wrap="square" rtlCol="0">
            <a:spAutoFit/>
          </a:bodyPr>
          <a:lstStyle/>
          <a:p>
            <a:pPr fontAlgn="auto">
              <a:spcBef>
                <a:spcPts val="0"/>
              </a:spcBef>
              <a:spcAft>
                <a:spcPts val="0"/>
              </a:spcAft>
              <a:defRPr sz="1800" b="1" i="0" u="none" strike="noStrike" kern="1200" baseline="0">
                <a:solidFill>
                  <a:sysClr val="windowText" lastClr="000000"/>
                </a:solidFill>
                <a:latin typeface="+mn-lt"/>
                <a:ea typeface="+mn-ea"/>
                <a:cs typeface="+mn-cs"/>
              </a:defRPr>
            </a:pPr>
            <a:r>
              <a:rPr lang="en-US" sz="3600" u="none" dirty="0" smtClean="0">
                <a:solidFill>
                  <a:schemeClr val="accent1"/>
                </a:solidFill>
                <a:latin typeface="Arial"/>
                <a:ea typeface="ＭＳ Ｐゴシック" charset="0"/>
                <a:cs typeface="ＭＳ Ｐゴシック"/>
              </a:rPr>
              <a:t>Transition Period Outcomes</a:t>
            </a:r>
            <a:endParaRPr lang="en-US" sz="3600" u="none" dirty="0">
              <a:solidFill>
                <a:schemeClr val="accent1"/>
              </a:solidFill>
              <a:latin typeface="Arial"/>
              <a:ea typeface="ＭＳ Ｐゴシック" charset="0"/>
              <a:cs typeface="ＭＳ Ｐゴシック"/>
            </a:endParaRPr>
          </a:p>
        </p:txBody>
      </p:sp>
      <p:sp>
        <p:nvSpPr>
          <p:cNvPr id="4" name="Rectangle 3"/>
          <p:cNvSpPr/>
          <p:nvPr/>
        </p:nvSpPr>
        <p:spPr>
          <a:xfrm>
            <a:off x="0" y="6166246"/>
            <a:ext cx="6888424" cy="307777"/>
          </a:xfrm>
          <a:prstGeom prst="rect">
            <a:avLst/>
          </a:prstGeom>
        </p:spPr>
        <p:txBody>
          <a:bodyPr wrap="none">
            <a:spAutoFit/>
          </a:bodyPr>
          <a:lstStyle/>
          <a:p>
            <a:pPr algn="l"/>
            <a:r>
              <a:rPr lang="en-GB" sz="1400" b="0" u="none" dirty="0" smtClean="0">
                <a:latin typeface="Arial"/>
                <a:cs typeface="Arial" pitchFamily="34" charset="0"/>
              </a:rPr>
              <a:t>SEE=systemic embolic event.  No SEEs occurred during the 30-day transition period.</a:t>
            </a:r>
            <a:endParaRPr lang="en-US" sz="1400" b="0" u="none" dirty="0" smtClean="0">
              <a:latin typeface="Arial"/>
              <a:cs typeface="Arial" pitchFamily="34" charset="0"/>
            </a:endParaRPr>
          </a:p>
        </p:txBody>
      </p:sp>
      <p:sp>
        <p:nvSpPr>
          <p:cNvPr id="5" name="Rectangle 4"/>
          <p:cNvSpPr/>
          <p:nvPr/>
        </p:nvSpPr>
        <p:spPr>
          <a:xfrm>
            <a:off x="849063" y="5194012"/>
            <a:ext cx="4814758" cy="584775"/>
          </a:xfrm>
          <a:prstGeom prst="rect">
            <a:avLst/>
          </a:prstGeom>
        </p:spPr>
        <p:txBody>
          <a:bodyPr wrap="square">
            <a:spAutoFit/>
          </a:bodyPr>
          <a:lstStyle/>
          <a:p>
            <a:r>
              <a:rPr lang="en-GB" sz="1600" u="none" dirty="0" smtClean="0">
                <a:latin typeface="Arial"/>
                <a:cs typeface="Arial" pitchFamily="34" charset="0"/>
              </a:rPr>
              <a:t>Data shown include all patients on blinded study drug at the end of the treatment period</a:t>
            </a:r>
            <a:endParaRPr lang="en-US" sz="1600" u="none" dirty="0" smtClean="0">
              <a:latin typeface="Arial"/>
              <a:cs typeface="Arial" pitchFamily="34" charset="0"/>
            </a:endParaRPr>
          </a:p>
        </p:txBody>
      </p:sp>
    </p:spTree>
    <p:extLst>
      <p:ext uri="{BB962C8B-B14F-4D97-AF65-F5344CB8AC3E}">
        <p14:creationId xmlns:p14="http://schemas.microsoft.com/office/powerpoint/2010/main" val="39535742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a:xfrm>
            <a:off x="324120" y="81888"/>
            <a:ext cx="7543800" cy="914400"/>
          </a:xfrm>
        </p:spPr>
        <p:txBody>
          <a:bodyPr/>
          <a:lstStyle/>
          <a:p>
            <a:r>
              <a:rPr lang="nl-NL" altLang="en-US" dirty="0" smtClean="0"/>
              <a:t>Unique Study Features</a:t>
            </a:r>
          </a:p>
        </p:txBody>
      </p:sp>
      <p:sp>
        <p:nvSpPr>
          <p:cNvPr id="79874" name="Rectangle 3"/>
          <p:cNvSpPr>
            <a:spLocks noGrp="1" noChangeArrowheads="1"/>
          </p:cNvSpPr>
          <p:nvPr>
            <p:ph idx="1"/>
          </p:nvPr>
        </p:nvSpPr>
        <p:spPr>
          <a:xfrm>
            <a:off x="543632" y="1601339"/>
            <a:ext cx="7836093" cy="4649336"/>
          </a:xfrm>
        </p:spPr>
        <p:txBody>
          <a:bodyPr/>
          <a:lstStyle/>
          <a:p>
            <a:pPr marL="231775" indent="-231775">
              <a:spcAft>
                <a:spcPts val="300"/>
              </a:spcAft>
              <a:buFont typeface="Arial" panose="020B0604020202020204" pitchFamily="34" charset="0"/>
              <a:buChar char="•"/>
            </a:pPr>
            <a:r>
              <a:rPr lang="nl-NL" altLang="en-US" sz="2400" b="0" dirty="0" smtClean="0">
                <a:solidFill>
                  <a:schemeClr val="tx1"/>
                </a:solidFill>
              </a:rPr>
              <a:t>Largest (n = 21,105) RCT for stroke prevention in AF with a NOAC with longest follow-up (median 2.8 y)</a:t>
            </a:r>
          </a:p>
          <a:p>
            <a:pPr marL="231775" indent="-231775">
              <a:spcAft>
                <a:spcPts val="300"/>
              </a:spcAft>
              <a:buFont typeface="Arial" panose="020B0604020202020204" pitchFamily="34" charset="0"/>
              <a:buChar char="•"/>
            </a:pPr>
            <a:r>
              <a:rPr lang="nl-NL" altLang="en-US" sz="2400" b="0" dirty="0" smtClean="0">
                <a:solidFill>
                  <a:schemeClr val="tx1"/>
                </a:solidFill>
              </a:rPr>
              <a:t>Once-daily dosing regimen</a:t>
            </a:r>
          </a:p>
          <a:p>
            <a:pPr marL="231775" indent="-231775">
              <a:spcAft>
                <a:spcPts val="300"/>
              </a:spcAft>
              <a:buFont typeface="Arial" panose="020B0604020202020204" pitchFamily="34" charset="0"/>
              <a:buChar char="•"/>
            </a:pPr>
            <a:r>
              <a:rPr lang="nl-NL" altLang="en-US" sz="2400" b="0" dirty="0" smtClean="0">
                <a:solidFill>
                  <a:schemeClr val="tx1"/>
                </a:solidFill>
              </a:rPr>
              <a:t>Dynamic dose adjustments at and after randomization providing data on 3 doses over a fourfold range</a:t>
            </a:r>
          </a:p>
          <a:p>
            <a:pPr marL="231775" indent="-231775">
              <a:spcAft>
                <a:spcPts val="300"/>
              </a:spcAft>
              <a:buFont typeface="Arial" panose="020B0604020202020204" pitchFamily="34" charset="0"/>
              <a:buChar char="•"/>
            </a:pPr>
            <a:r>
              <a:rPr lang="nl-NL" altLang="en-US" sz="2400" b="0" dirty="0" smtClean="0">
                <a:solidFill>
                  <a:schemeClr val="tx1"/>
                </a:solidFill>
              </a:rPr>
              <a:t>Minimal missing data</a:t>
            </a:r>
          </a:p>
          <a:p>
            <a:pPr marL="231775" indent="-231775">
              <a:spcAft>
                <a:spcPts val="300"/>
              </a:spcAft>
              <a:buFont typeface="Arial" panose="020B0604020202020204" pitchFamily="34" charset="0"/>
              <a:buChar char="•"/>
            </a:pPr>
            <a:r>
              <a:rPr lang="nl-NL" altLang="en-US" sz="2400" b="0" dirty="0" smtClean="0">
                <a:solidFill>
                  <a:schemeClr val="tx1"/>
                </a:solidFill>
              </a:rPr>
              <a:t>Well managed warfarin therapy, median TTR 68.4%</a:t>
            </a:r>
          </a:p>
          <a:p>
            <a:pPr marL="231775" indent="-231775">
              <a:spcAft>
                <a:spcPts val="300"/>
              </a:spcAft>
              <a:buFont typeface="Arial" panose="020B0604020202020204" pitchFamily="34" charset="0"/>
              <a:buChar char="•"/>
            </a:pPr>
            <a:r>
              <a:rPr lang="nl-NL" altLang="en-US" sz="2400" b="0" dirty="0" smtClean="0">
                <a:solidFill>
                  <a:schemeClr val="tx1"/>
                </a:solidFill>
              </a:rPr>
              <a:t>Comprehensive and successful 14-day transition plan including edoxaban + VKA overlap at study end</a:t>
            </a:r>
          </a:p>
          <a:p>
            <a:pPr marL="231775" indent="-231775">
              <a:spcAft>
                <a:spcPts val="300"/>
              </a:spcAft>
              <a:buFont typeface="Arial" panose="020B0604020202020204" pitchFamily="34" charset="0"/>
              <a:buChar char="•"/>
            </a:pPr>
            <a:r>
              <a:rPr lang="en-US" altLang="en-US" sz="2400" b="0" dirty="0" smtClean="0">
                <a:solidFill>
                  <a:schemeClr val="tx1"/>
                </a:solidFill>
              </a:rPr>
              <a:t>Wealth of ancillary studies exploring disease state, pharmacology and mechanism of action</a:t>
            </a:r>
          </a:p>
        </p:txBody>
      </p:sp>
    </p:spTree>
    <p:extLst>
      <p:ext uri="{BB962C8B-B14F-4D97-AF65-F5344CB8AC3E}">
        <p14:creationId xmlns:p14="http://schemas.microsoft.com/office/powerpoint/2010/main" val="4022416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017" y="187659"/>
            <a:ext cx="2287806" cy="646331"/>
          </a:xfrm>
          <a:prstGeom prst="rect">
            <a:avLst/>
          </a:prstGeom>
        </p:spPr>
        <p:txBody>
          <a:bodyPr wrap="none">
            <a:spAutoFit/>
          </a:bodyPr>
          <a:lstStyle/>
          <a:p>
            <a:pPr fontAlgn="auto">
              <a:spcBef>
                <a:spcPts val="0"/>
              </a:spcBef>
              <a:spcAft>
                <a:spcPts val="0"/>
              </a:spcAft>
              <a:defRPr sz="1800" b="1" i="0" u="none" strike="noStrike" kern="1200" baseline="0">
                <a:solidFill>
                  <a:sysClr val="windowText" lastClr="000000"/>
                </a:solidFill>
                <a:latin typeface="+mn-lt"/>
                <a:ea typeface="+mn-ea"/>
                <a:cs typeface="+mn-cs"/>
              </a:defRPr>
            </a:pPr>
            <a:r>
              <a:rPr lang="en-US" sz="3600" dirty="0" smtClean="0">
                <a:solidFill>
                  <a:schemeClr val="accent1"/>
                </a:solidFill>
                <a:latin typeface="Arial"/>
                <a:ea typeface="ＭＳ Ｐゴシック" charset="0"/>
                <a:cs typeface="ＭＳ Ｐゴシック"/>
              </a:rPr>
              <a:t>Summary</a:t>
            </a:r>
            <a:endParaRPr lang="en-US" sz="3600" dirty="0">
              <a:solidFill>
                <a:schemeClr val="accent1"/>
              </a:solidFill>
              <a:latin typeface="Arial"/>
              <a:ea typeface="ＭＳ Ｐゴシック" charset="0"/>
              <a:cs typeface="ＭＳ Ｐゴシック"/>
            </a:endParaRPr>
          </a:p>
        </p:txBody>
      </p:sp>
      <p:sp>
        <p:nvSpPr>
          <p:cNvPr id="3" name="TextBox 2"/>
          <p:cNvSpPr txBox="1"/>
          <p:nvPr/>
        </p:nvSpPr>
        <p:spPr>
          <a:xfrm>
            <a:off x="542499" y="1596790"/>
            <a:ext cx="7700749" cy="4216539"/>
          </a:xfrm>
          <a:prstGeom prst="rect">
            <a:avLst/>
          </a:prstGeom>
          <a:noFill/>
        </p:spPr>
        <p:txBody>
          <a:bodyPr wrap="square" rtlCol="0">
            <a:spAutoFit/>
          </a:bodyPr>
          <a:lstStyle/>
          <a:p>
            <a:pPr marL="231775" indent="-231775" fontAlgn="auto">
              <a:spcBef>
                <a:spcPts val="576"/>
              </a:spcBef>
              <a:spcAft>
                <a:spcPts val="0"/>
              </a:spcAft>
              <a:buClr>
                <a:schemeClr val="accent5"/>
              </a:buClr>
              <a:buFont typeface="Arial" panose="020B0604020202020204" pitchFamily="34" charset="0"/>
              <a:buChar char="•"/>
            </a:pPr>
            <a:r>
              <a:rPr lang="en-US" sz="2800" u="none" dirty="0" smtClean="0">
                <a:latin typeface="Arial"/>
                <a:cs typeface="Arial" pitchFamily="34" charset="0"/>
              </a:rPr>
              <a:t>Compared with well-managed warfarin (TTR 68.4%), once-daily edoxaban</a:t>
            </a:r>
          </a:p>
          <a:p>
            <a:pPr marL="682625" lvl="1" indent="-341313" algn="l" fontAlgn="auto">
              <a:spcBef>
                <a:spcPts val="576"/>
              </a:spcBef>
              <a:spcAft>
                <a:spcPts val="0"/>
              </a:spcAft>
              <a:buClr>
                <a:schemeClr val="accent5"/>
              </a:buClr>
              <a:buFont typeface="Arial" panose="020B0604020202020204" pitchFamily="34" charset="0"/>
              <a:buChar char="–"/>
            </a:pPr>
            <a:r>
              <a:rPr lang="en-US" sz="2400" u="none" dirty="0" smtClean="0">
                <a:latin typeface="Arial"/>
                <a:cs typeface="Arial" pitchFamily="34" charset="0"/>
              </a:rPr>
              <a:t>Noninferior for stroke/SEE (both regimens)</a:t>
            </a:r>
          </a:p>
          <a:p>
            <a:pPr marL="1146175" lvl="1" indent="-341313" algn="l" fontAlgn="auto">
              <a:spcBef>
                <a:spcPts val="576"/>
              </a:spcBef>
              <a:spcAft>
                <a:spcPts val="0"/>
              </a:spcAft>
              <a:buClr>
                <a:schemeClr val="accent5"/>
              </a:buClr>
              <a:buFont typeface="Arial" panose="020B0604020202020204" pitchFamily="34" charset="0"/>
              <a:buChar char="•"/>
            </a:pPr>
            <a:r>
              <a:rPr lang="en-US" sz="2000" u="none" dirty="0" smtClean="0">
                <a:latin typeface="Arial"/>
                <a:cs typeface="Arial" pitchFamily="34" charset="0"/>
              </a:rPr>
              <a:t>High dose ↓stroke/SEE on Rx (trend ITT)</a:t>
            </a:r>
          </a:p>
          <a:p>
            <a:pPr marL="682625" lvl="1" indent="-341313" algn="l" fontAlgn="auto">
              <a:spcBef>
                <a:spcPts val="576"/>
              </a:spcBef>
              <a:spcAft>
                <a:spcPts val="0"/>
              </a:spcAft>
              <a:buClr>
                <a:schemeClr val="accent5"/>
              </a:buClr>
              <a:buFont typeface="Arial" panose="020B0604020202020204" pitchFamily="34" charset="0"/>
              <a:buChar char="–"/>
            </a:pPr>
            <a:r>
              <a:rPr lang="en-US" sz="2400" u="none" dirty="0" smtClean="0">
                <a:latin typeface="Arial"/>
                <a:cs typeface="Arial" pitchFamily="34" charset="0"/>
              </a:rPr>
              <a:t>Both regimens </a:t>
            </a:r>
            <a:r>
              <a:rPr lang="en-US" sz="2400" i="1" u="none" dirty="0" smtClean="0">
                <a:latin typeface="Arial"/>
                <a:cs typeface="Arial" pitchFamily="34" charset="0"/>
              </a:rPr>
              <a:t>significantly</a:t>
            </a:r>
            <a:r>
              <a:rPr lang="en-US" sz="2400" u="none" dirty="0" smtClean="0">
                <a:latin typeface="Arial"/>
                <a:cs typeface="Arial" pitchFamily="34" charset="0"/>
              </a:rPr>
              <a:t> reduced</a:t>
            </a:r>
          </a:p>
          <a:p>
            <a:pPr marL="1149350" lvl="2" indent="-344488" algn="l" fontAlgn="auto">
              <a:spcBef>
                <a:spcPts val="576"/>
              </a:spcBef>
              <a:spcAft>
                <a:spcPts val="0"/>
              </a:spcAft>
              <a:buClr>
                <a:schemeClr val="accent5"/>
              </a:buClr>
              <a:buFont typeface="Arial" panose="020B0604020202020204" pitchFamily="34" charset="0"/>
              <a:buChar char="•"/>
              <a:tabLst>
                <a:tab pos="5029200" algn="l"/>
              </a:tabLst>
            </a:pPr>
            <a:r>
              <a:rPr lang="en-US" sz="2000" u="none" dirty="0" smtClean="0">
                <a:latin typeface="Arial"/>
                <a:cs typeface="Arial" pitchFamily="34" charset="0"/>
              </a:rPr>
              <a:t>Major bleeding (20/53%) 	</a:t>
            </a:r>
          </a:p>
          <a:p>
            <a:pPr marL="1149350" lvl="2" indent="-344488" algn="l" fontAlgn="auto">
              <a:spcBef>
                <a:spcPts val="576"/>
              </a:spcBef>
              <a:spcAft>
                <a:spcPts val="0"/>
              </a:spcAft>
              <a:buClr>
                <a:schemeClr val="accent5"/>
              </a:buClr>
              <a:buFont typeface="Arial" panose="020B0604020202020204" pitchFamily="34" charset="0"/>
              <a:buChar char="•"/>
              <a:tabLst>
                <a:tab pos="5029200" algn="l"/>
              </a:tabLst>
            </a:pPr>
            <a:r>
              <a:rPr lang="en-US" sz="2000" u="none" dirty="0" smtClean="0">
                <a:latin typeface="Arial"/>
                <a:cs typeface="Arial" pitchFamily="34" charset="0"/>
              </a:rPr>
              <a:t>ICH (53/70%)</a:t>
            </a:r>
          </a:p>
          <a:p>
            <a:pPr marL="1149350" lvl="2" indent="-344488" algn="l" fontAlgn="auto">
              <a:spcBef>
                <a:spcPts val="576"/>
              </a:spcBef>
              <a:spcAft>
                <a:spcPts val="0"/>
              </a:spcAft>
              <a:buClr>
                <a:schemeClr val="accent5"/>
              </a:buClr>
              <a:buFont typeface="Arial" panose="020B0604020202020204" pitchFamily="34" charset="0"/>
              <a:buChar char="•"/>
              <a:tabLst>
                <a:tab pos="5029200" algn="l"/>
              </a:tabLst>
            </a:pPr>
            <a:r>
              <a:rPr lang="en-US" sz="2000" u="none" dirty="0" smtClean="0">
                <a:latin typeface="Arial"/>
                <a:cs typeface="Arial" pitchFamily="34" charset="0"/>
              </a:rPr>
              <a:t>Hem stroke (46/67%) 	</a:t>
            </a:r>
          </a:p>
          <a:p>
            <a:pPr marL="1149350" lvl="2" indent="-344488" algn="l" fontAlgn="auto">
              <a:spcBef>
                <a:spcPts val="576"/>
              </a:spcBef>
              <a:spcAft>
                <a:spcPts val="0"/>
              </a:spcAft>
              <a:buClr>
                <a:schemeClr val="accent5"/>
              </a:buClr>
              <a:buFont typeface="Arial" panose="020B0604020202020204" pitchFamily="34" charset="0"/>
              <a:buChar char="•"/>
              <a:tabLst>
                <a:tab pos="5029200" algn="l"/>
              </a:tabLst>
            </a:pPr>
            <a:r>
              <a:rPr lang="en-US" sz="2000" u="none" dirty="0" smtClean="0">
                <a:latin typeface="Arial"/>
                <a:cs typeface="Arial" pitchFamily="34" charset="0"/>
              </a:rPr>
              <a:t>CV death (14/15%) </a:t>
            </a:r>
          </a:p>
          <a:p>
            <a:pPr marL="682625" indent="-341313" algn="l" fontAlgn="auto">
              <a:spcBef>
                <a:spcPts val="576"/>
              </a:spcBef>
              <a:spcAft>
                <a:spcPts val="0"/>
              </a:spcAft>
              <a:buClr>
                <a:schemeClr val="accent5"/>
              </a:buClr>
              <a:buFont typeface="Arial" panose="020B0604020202020204" pitchFamily="34" charset="0"/>
              <a:buChar char="–"/>
            </a:pPr>
            <a:r>
              <a:rPr lang="en-US" sz="2400" u="none" dirty="0" smtClean="0">
                <a:latin typeface="Arial"/>
                <a:cs typeface="Arial" pitchFamily="34" charset="0"/>
              </a:rPr>
              <a:t>Superior net clinical outcomes</a:t>
            </a:r>
          </a:p>
        </p:txBody>
      </p:sp>
      <p:sp>
        <p:nvSpPr>
          <p:cNvPr id="4" name="Rectangle 3"/>
          <p:cNvSpPr/>
          <p:nvPr/>
        </p:nvSpPr>
        <p:spPr bwMode="auto">
          <a:xfrm>
            <a:off x="859809" y="5773789"/>
            <a:ext cx="7383439" cy="76388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34950" algn="ctr" fontAlgn="auto">
              <a:spcBef>
                <a:spcPts val="600"/>
              </a:spcBef>
              <a:spcAft>
                <a:spcPts val="600"/>
              </a:spcAft>
              <a:buClr>
                <a:srgbClr val="FFC000"/>
              </a:buClr>
            </a:pPr>
            <a:r>
              <a:rPr lang="en-US" sz="2400" b="1" u="none" dirty="0">
                <a:solidFill>
                  <a:schemeClr val="bg1"/>
                </a:solidFill>
                <a:latin typeface="Arial"/>
                <a:cs typeface="Arial" pitchFamily="34" charset="0"/>
              </a:rPr>
              <a:t>No excess in stroke or bleeding during transition </a:t>
            </a:r>
            <a:r>
              <a:rPr lang="en-US" sz="2400" b="1" u="none" dirty="0">
                <a:solidFill>
                  <a:schemeClr val="bg1"/>
                </a:solidFill>
                <a:latin typeface="Arial"/>
                <a:cs typeface="Arial" pitchFamily="34" charset="0"/>
                <a:sym typeface="Wingdings" pitchFamily="2" charset="2"/>
              </a:rPr>
              <a:t></a:t>
            </a:r>
            <a:r>
              <a:rPr lang="en-US" sz="2400" b="1" u="none" dirty="0">
                <a:solidFill>
                  <a:schemeClr val="bg1"/>
                </a:solidFill>
                <a:latin typeface="Arial"/>
                <a:cs typeface="Arial" pitchFamily="34" charset="0"/>
              </a:rPr>
              <a:t> oral anticoag at end of trial</a:t>
            </a:r>
          </a:p>
        </p:txBody>
      </p:sp>
    </p:spTree>
    <p:extLst>
      <p:ext uri="{BB962C8B-B14F-4D97-AF65-F5344CB8AC3E}">
        <p14:creationId xmlns:p14="http://schemas.microsoft.com/office/powerpoint/2010/main" val="624523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30324" y="185076"/>
            <a:ext cx="4527714" cy="646331"/>
          </a:xfrm>
          <a:prstGeom prst="rect">
            <a:avLst/>
          </a:prstGeom>
          <a:noFill/>
          <a:ln w="9525">
            <a:noFill/>
            <a:miter lim="800000"/>
            <a:headEnd/>
            <a:tailEnd/>
          </a:ln>
        </p:spPr>
        <p:txBody>
          <a:bodyPr wrap="none">
            <a:spAutoFit/>
          </a:bodyPr>
          <a:lstStyle/>
          <a:p>
            <a:r>
              <a:rPr lang="en-US" sz="3600" b="1" u="none" dirty="0" smtClean="0">
                <a:solidFill>
                  <a:schemeClr val="accent1"/>
                </a:solidFill>
                <a:latin typeface="+mj-lt"/>
              </a:rPr>
              <a:t>Hazards of Warfarin</a:t>
            </a:r>
          </a:p>
        </p:txBody>
      </p:sp>
      <p:sp>
        <p:nvSpPr>
          <p:cNvPr id="4" name="TextBox 3"/>
          <p:cNvSpPr txBox="1">
            <a:spLocks noChangeArrowheads="1"/>
          </p:cNvSpPr>
          <p:nvPr/>
        </p:nvSpPr>
        <p:spPr bwMode="auto">
          <a:xfrm>
            <a:off x="0" y="6575752"/>
            <a:ext cx="5260474" cy="338554"/>
          </a:xfrm>
          <a:prstGeom prst="rect">
            <a:avLst/>
          </a:prstGeom>
          <a:noFill/>
          <a:ln w="9525">
            <a:noFill/>
            <a:miter lim="800000"/>
            <a:headEnd/>
            <a:tailEnd/>
          </a:ln>
        </p:spPr>
        <p:txBody>
          <a:bodyPr wrap="none">
            <a:spAutoFit/>
          </a:bodyPr>
          <a:lstStyle/>
          <a:p>
            <a:r>
              <a:rPr lang="en-US" sz="1600" u="none" dirty="0" smtClean="0">
                <a:latin typeface="+mj-lt"/>
              </a:rPr>
              <a:t>Budnitz DS, et al. </a:t>
            </a:r>
            <a:r>
              <a:rPr lang="en-US" sz="1600" i="1" u="none" dirty="0" smtClean="0">
                <a:latin typeface="+mj-lt"/>
              </a:rPr>
              <a:t>N Engl J Med.</a:t>
            </a:r>
            <a:r>
              <a:rPr lang="en-US" sz="1600" u="none" dirty="0" smtClean="0">
                <a:latin typeface="+mj-lt"/>
              </a:rPr>
              <a:t> 2011;365:2002-2012.</a:t>
            </a:r>
            <a:r>
              <a:rPr lang="en-US" sz="1600" u="none" baseline="30000" dirty="0" smtClean="0">
                <a:latin typeface="+mj-lt"/>
              </a:rPr>
              <a:t>[7]</a:t>
            </a:r>
            <a:endParaRPr lang="en-US" sz="1600" u="none" dirty="0" smtClean="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2795105453"/>
              </p:ext>
            </p:extLst>
          </p:nvPr>
        </p:nvGraphicFramePr>
        <p:xfrm>
          <a:off x="656303" y="1201634"/>
          <a:ext cx="8023239" cy="4952421"/>
        </p:xfrm>
        <a:graphic>
          <a:graphicData uri="http://schemas.openxmlformats.org/drawingml/2006/table">
            <a:tbl>
              <a:tblPr firstRow="1" bandRow="1">
                <a:tableStyleId>{5C22544A-7EE6-4342-B048-85BDC9FD1C3A}</a:tableStyleId>
              </a:tblPr>
              <a:tblGrid>
                <a:gridCol w="2107010"/>
                <a:gridCol w="852289"/>
                <a:gridCol w="1986140"/>
                <a:gridCol w="3077800"/>
              </a:tblGrid>
              <a:tr h="940566">
                <a:tc>
                  <a:txBody>
                    <a:bodyPr/>
                    <a:lstStyle/>
                    <a:p>
                      <a:r>
                        <a:rPr lang="en-US" sz="1700" b="1" dirty="0" smtClean="0">
                          <a:solidFill>
                            <a:schemeClr val="tx1"/>
                          </a:solidFill>
                        </a:rPr>
                        <a:t>Medication</a:t>
                      </a:r>
                      <a:endParaRPr lang="en-US" sz="1700" b="1" dirty="0">
                        <a:solidFill>
                          <a:schemeClr val="tx1"/>
                        </a:solidFill>
                      </a:endParaRPr>
                    </a:p>
                  </a:txBody>
                  <a:tcPr anchor="b">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700" b="1" dirty="0" smtClean="0">
                          <a:solidFill>
                            <a:schemeClr val="tx1"/>
                          </a:solidFill>
                        </a:rPr>
                        <a:t>Annual National Estimate of</a:t>
                      </a:r>
                      <a:r>
                        <a:rPr lang="en-US" sz="1700" b="1" baseline="0" dirty="0" smtClean="0">
                          <a:solidFill>
                            <a:schemeClr val="tx1"/>
                          </a:solidFill>
                        </a:rPr>
                        <a:t> H</a:t>
                      </a:r>
                      <a:r>
                        <a:rPr lang="en-US" sz="1700" b="1" dirty="0" smtClean="0">
                          <a:solidFill>
                            <a:schemeClr val="tx1"/>
                          </a:solidFill>
                        </a:rPr>
                        <a:t>ospitalizations</a:t>
                      </a:r>
                      <a:r>
                        <a:rPr lang="en-US" sz="1700" b="1" baseline="0" dirty="0" smtClean="0">
                          <a:solidFill>
                            <a:schemeClr val="tx1"/>
                          </a:solidFill>
                        </a:rPr>
                        <a:t> </a:t>
                      </a:r>
                    </a:p>
                    <a:p>
                      <a:pPr algn="ctr"/>
                      <a:r>
                        <a:rPr lang="en-US" sz="1700" b="1" baseline="0" dirty="0" smtClean="0">
                          <a:solidFill>
                            <a:schemeClr val="tx1"/>
                          </a:solidFill>
                        </a:rPr>
                        <a:t>(N = 99,628)</a:t>
                      </a:r>
                      <a:endParaRPr lang="en-US" sz="1700" b="1" dirty="0">
                        <a:solidFill>
                          <a:schemeClr val="tx1"/>
                        </a:solidFill>
                      </a:endParaRPr>
                    </a:p>
                  </a:txBody>
                  <a:tcPr anchor="b">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700" b="1" dirty="0" smtClean="0">
                          <a:solidFill>
                            <a:schemeClr val="tx1"/>
                          </a:solidFill>
                        </a:rPr>
                        <a:t>Proportion of Emergency Department Visits</a:t>
                      </a:r>
                      <a:r>
                        <a:rPr lang="en-US" sz="1700" b="1" baseline="0" dirty="0" smtClean="0">
                          <a:solidFill>
                            <a:schemeClr val="tx1"/>
                          </a:solidFill>
                        </a:rPr>
                        <a:t> Resulting in Hospitalization</a:t>
                      </a:r>
                      <a:endParaRPr lang="en-US" sz="1700" b="1" dirty="0">
                        <a:solidFill>
                          <a:schemeClr val="tx1"/>
                        </a:solidFill>
                      </a:endParaRPr>
                    </a:p>
                  </a:txBody>
                  <a:tcPr anchor="b">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891063">
                <a:tc>
                  <a:txBody>
                    <a:bodyPr/>
                    <a:lstStyle/>
                    <a:p>
                      <a:r>
                        <a:rPr lang="en-US" sz="1600" b="0" dirty="0" smtClean="0">
                          <a:solidFill>
                            <a:schemeClr val="tx1"/>
                          </a:solidFill>
                        </a:rPr>
                        <a:t>Most commonly implicated medications</a:t>
                      </a:r>
                      <a:endParaRPr lang="en-US" sz="1600" b="0"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no.</a:t>
                      </a:r>
                      <a:endParaRPr lang="en-US" sz="1600" b="0"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 (95% CI)</a:t>
                      </a:r>
                      <a:endParaRPr lang="en-US" sz="1600" b="0"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a:t>
                      </a:r>
                      <a:endParaRPr lang="en-US" sz="1600" b="0"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r>
              <a:tr h="400977">
                <a:tc>
                  <a:txBody>
                    <a:bodyPr/>
                    <a:lstStyle/>
                    <a:p>
                      <a:pPr marL="0" indent="231775"/>
                      <a:r>
                        <a:rPr lang="en-US" sz="1600" b="0" dirty="0" smtClean="0">
                          <a:solidFill>
                            <a:schemeClr val="tx1"/>
                          </a:solidFill>
                        </a:rPr>
                        <a:t>Warfarin</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33,171</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33.3 (28.0-38.5)</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46.2</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0977">
                <a:tc>
                  <a:txBody>
                    <a:bodyPr/>
                    <a:lstStyle/>
                    <a:p>
                      <a:pPr marL="0" indent="231775"/>
                      <a:r>
                        <a:rPr lang="en-US" sz="1600" b="0" dirty="0" smtClean="0">
                          <a:solidFill>
                            <a:schemeClr val="tx1"/>
                          </a:solidFill>
                        </a:rPr>
                        <a:t>Insulins</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13,854</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13.9</a:t>
                      </a:r>
                      <a:r>
                        <a:rPr lang="en-US" sz="1600" b="0" baseline="0" dirty="0" smtClean="0">
                          <a:solidFill>
                            <a:schemeClr val="tx1"/>
                          </a:solidFill>
                        </a:rPr>
                        <a:t> (9.8-18.0)</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40.6</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627044">
                <a:tc>
                  <a:txBody>
                    <a:bodyPr/>
                    <a:lstStyle/>
                    <a:p>
                      <a:pPr marL="231775" indent="0"/>
                      <a:r>
                        <a:rPr lang="en-US" sz="1600" b="0" dirty="0" smtClean="0">
                          <a:solidFill>
                            <a:schemeClr val="tx1"/>
                          </a:solidFill>
                        </a:rPr>
                        <a:t>Oral antiplatelet</a:t>
                      </a:r>
                      <a:r>
                        <a:rPr lang="en-US" sz="1600" b="0" baseline="0" dirty="0" smtClean="0">
                          <a:solidFill>
                            <a:schemeClr val="tx1"/>
                          </a:solidFill>
                        </a:rPr>
                        <a:t> agents</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13,263</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13.3 (7.5-19.1)</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41.5</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89840">
                <a:tc>
                  <a:txBody>
                    <a:bodyPr/>
                    <a:lstStyle/>
                    <a:p>
                      <a:pPr marL="231775" indent="0"/>
                      <a:r>
                        <a:rPr lang="en-US" sz="1600" b="0" dirty="0" smtClean="0">
                          <a:solidFill>
                            <a:schemeClr val="tx1"/>
                          </a:solidFill>
                        </a:rPr>
                        <a:t>Oral hypoglycemic</a:t>
                      </a:r>
                      <a:r>
                        <a:rPr lang="en-US" sz="1600" b="0" baseline="0" dirty="0" smtClean="0">
                          <a:solidFill>
                            <a:schemeClr val="tx1"/>
                          </a:solidFill>
                        </a:rPr>
                        <a:t> agents</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10,656</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10.</a:t>
                      </a:r>
                      <a:r>
                        <a:rPr lang="en-US" sz="1600" b="0" baseline="0" dirty="0" smtClean="0">
                          <a:solidFill>
                            <a:schemeClr val="tx1"/>
                          </a:solidFill>
                        </a:rPr>
                        <a:t>7 (8.1-13.3)</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51.8</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400977">
                <a:tc>
                  <a:txBody>
                    <a:bodyPr/>
                    <a:lstStyle/>
                    <a:p>
                      <a:pPr marL="231775" indent="0"/>
                      <a:r>
                        <a:rPr lang="en-US" sz="1600" dirty="0" smtClean="0"/>
                        <a:t>Opioid</a:t>
                      </a:r>
                      <a:r>
                        <a:rPr lang="en-US" sz="1600" baseline="0" dirty="0" smtClean="0"/>
                        <a:t> analgesics</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smtClean="0"/>
                        <a:t>4778</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4.8 (3.5-6.1)</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32.4</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0977">
                <a:tc>
                  <a:txBody>
                    <a:bodyPr/>
                    <a:lstStyle/>
                    <a:p>
                      <a:pPr marL="231775" indent="0"/>
                      <a:r>
                        <a:rPr lang="en-US" sz="1600" b="0" dirty="0" smtClean="0">
                          <a:solidFill>
                            <a:schemeClr val="tx1"/>
                          </a:solidFill>
                        </a:rPr>
                        <a:t>Antibiotics</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4205</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4.2 (2.9-5.5)</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18.3</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val="23986218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43500" y="5130130"/>
            <a:ext cx="4000500" cy="1508105"/>
          </a:xfrm>
          <a:prstGeom prst="rect">
            <a:avLst/>
          </a:prstGeom>
          <a:noFill/>
          <a:ln w="9525">
            <a:noFill/>
            <a:miter lim="800000"/>
            <a:headEnd/>
            <a:tailEnd/>
          </a:ln>
        </p:spPr>
        <p:txBody>
          <a:bodyPr anchor="ctr">
            <a:spAutoFit/>
          </a:bodyPr>
          <a:lstStyle/>
          <a:p>
            <a:r>
              <a:rPr lang="en-US" sz="2000" b="1" u="none" dirty="0" smtClean="0">
                <a:latin typeface="+mj-lt"/>
              </a:rPr>
              <a:t>Christian </a:t>
            </a:r>
            <a:r>
              <a:rPr lang="en-US" sz="2000" b="1" u="none" dirty="0">
                <a:latin typeface="+mj-lt"/>
              </a:rPr>
              <a:t>T. Ruff, MD, MPH</a:t>
            </a:r>
          </a:p>
          <a:p>
            <a:pPr>
              <a:defRPr/>
            </a:pPr>
            <a:r>
              <a:rPr lang="en-US" u="none" dirty="0">
                <a:latin typeface="+mj-lt"/>
              </a:rPr>
              <a:t>TIMI Study Group</a:t>
            </a:r>
          </a:p>
          <a:p>
            <a:pPr>
              <a:defRPr/>
            </a:pPr>
            <a:r>
              <a:rPr lang="en-US" u="none" dirty="0">
                <a:latin typeface="+mj-lt"/>
              </a:rPr>
              <a:t>Brigham and Women’s Hospital</a:t>
            </a:r>
          </a:p>
          <a:p>
            <a:pPr>
              <a:defRPr/>
            </a:pPr>
            <a:r>
              <a:rPr lang="en-US" u="none" dirty="0">
                <a:latin typeface="+mj-lt"/>
              </a:rPr>
              <a:t>Harvard Medical School</a:t>
            </a:r>
          </a:p>
          <a:p>
            <a:pPr>
              <a:defRPr/>
            </a:pPr>
            <a:r>
              <a:rPr lang="en-US" u="none" dirty="0">
                <a:latin typeface="+mj-lt"/>
              </a:rPr>
              <a:t>Boston, </a:t>
            </a:r>
            <a:r>
              <a:rPr lang="en-US" u="none" dirty="0" smtClean="0">
                <a:latin typeface="+mj-lt"/>
              </a:rPr>
              <a:t>Massachusetts</a:t>
            </a:r>
            <a:endParaRPr lang="en-US" u="none" dirty="0">
              <a:latin typeface="+mj-lt"/>
            </a:endParaRPr>
          </a:p>
        </p:txBody>
      </p:sp>
      <p:sp>
        <p:nvSpPr>
          <p:cNvPr id="6" name="Title 1"/>
          <p:cNvSpPr txBox="1">
            <a:spLocks/>
          </p:cNvSpPr>
          <p:nvPr/>
        </p:nvSpPr>
        <p:spPr bwMode="auto">
          <a:xfrm>
            <a:off x="768350" y="3000785"/>
            <a:ext cx="8026400" cy="1383620"/>
          </a:xfrm>
          <a:prstGeom prst="rect">
            <a:avLst/>
          </a:prstGeom>
          <a:noFill/>
          <a:ln w="9525">
            <a:noFill/>
            <a:miter lim="800000"/>
            <a:headEnd/>
            <a:tailEnd/>
          </a:ln>
          <a:effectLst>
            <a:outerShdw dist="12700" dir="2700000" rotWithShape="0">
              <a:srgbClr val="808080">
                <a:alpha val="17998"/>
              </a:srgbClr>
            </a:outerShdw>
          </a:effec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4000" b="1">
                <a:solidFill>
                  <a:schemeClr val="accent1"/>
                </a:solidFill>
                <a:latin typeface="+mj-lt"/>
                <a:ea typeface="ＭＳ Ｐゴシック" charset="-128"/>
                <a:cs typeface="Arial"/>
              </a:defRPr>
            </a:lvl1pPr>
            <a:lvl2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2pPr>
            <a:lvl3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3pPr>
            <a:lvl4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4pPr>
            <a:lvl5pPr algn="l" rtl="0" eaLnBrk="0" fontAlgn="base" hangingPunct="0">
              <a:lnSpc>
                <a:spcPct val="90000"/>
              </a:lnSpc>
              <a:spcBef>
                <a:spcPct val="0"/>
              </a:spcBef>
              <a:spcAft>
                <a:spcPct val="0"/>
              </a:spcAft>
              <a:defRPr sz="3600" b="1">
                <a:solidFill>
                  <a:srgbClr val="09486E"/>
                </a:solidFill>
                <a:latin typeface="Arial" charset="0"/>
                <a:ea typeface="ＭＳ Ｐゴシック" charset="-128"/>
                <a:cs typeface="Arial" charset="0"/>
              </a:defRPr>
            </a:lvl5pPr>
            <a:lvl6pPr marL="457200" algn="l" rtl="0" fontAlgn="base">
              <a:lnSpc>
                <a:spcPct val="90000"/>
              </a:lnSpc>
              <a:spcBef>
                <a:spcPct val="0"/>
              </a:spcBef>
              <a:spcAft>
                <a:spcPct val="0"/>
              </a:spcAft>
              <a:defRPr sz="3600" b="1">
                <a:solidFill>
                  <a:schemeClr val="tx2"/>
                </a:solidFill>
                <a:latin typeface="Calibri" pitchFamily="34" charset="0"/>
              </a:defRPr>
            </a:lvl6pPr>
            <a:lvl7pPr marL="914400" algn="l" rtl="0" fontAlgn="base">
              <a:lnSpc>
                <a:spcPct val="90000"/>
              </a:lnSpc>
              <a:spcBef>
                <a:spcPct val="0"/>
              </a:spcBef>
              <a:spcAft>
                <a:spcPct val="0"/>
              </a:spcAft>
              <a:defRPr sz="3600" b="1">
                <a:solidFill>
                  <a:schemeClr val="tx2"/>
                </a:solidFill>
                <a:latin typeface="Calibri" pitchFamily="34" charset="0"/>
              </a:defRPr>
            </a:lvl7pPr>
            <a:lvl8pPr marL="1371600" algn="l" rtl="0" fontAlgn="base">
              <a:lnSpc>
                <a:spcPct val="90000"/>
              </a:lnSpc>
              <a:spcBef>
                <a:spcPct val="0"/>
              </a:spcBef>
              <a:spcAft>
                <a:spcPct val="0"/>
              </a:spcAft>
              <a:defRPr sz="3600" b="1">
                <a:solidFill>
                  <a:schemeClr val="tx2"/>
                </a:solidFill>
                <a:latin typeface="Calibri" pitchFamily="34" charset="0"/>
              </a:defRPr>
            </a:lvl8pPr>
            <a:lvl9pPr marL="1828800" algn="l" rtl="0" fontAlgn="base">
              <a:lnSpc>
                <a:spcPct val="90000"/>
              </a:lnSpc>
              <a:spcBef>
                <a:spcPct val="0"/>
              </a:spcBef>
              <a:spcAft>
                <a:spcPct val="0"/>
              </a:spcAft>
              <a:defRPr sz="3600" b="1">
                <a:solidFill>
                  <a:schemeClr val="tx2"/>
                </a:solidFill>
                <a:latin typeface="Calibri" pitchFamily="34" charset="0"/>
              </a:defRPr>
            </a:lvl9pPr>
          </a:lstStyle>
          <a:p>
            <a:pPr fontAlgn="auto">
              <a:lnSpc>
                <a:spcPct val="100000"/>
              </a:lnSpc>
              <a:spcAft>
                <a:spcPts val="0"/>
              </a:spcAft>
            </a:pPr>
            <a:r>
              <a:rPr lang="en-US" u="none" dirty="0">
                <a:solidFill>
                  <a:schemeClr val="accent5"/>
                </a:solidFill>
              </a:rPr>
              <a:t>Meta-Analysis of 72,000 Patients</a:t>
            </a:r>
            <a:r>
              <a:rPr lang="en-US" u="none" dirty="0" smtClean="0">
                <a:solidFill>
                  <a:schemeClr val="accent5"/>
                </a:solidFill>
              </a:rPr>
              <a:t> With </a:t>
            </a:r>
            <a:r>
              <a:rPr lang="en-US" u="none" dirty="0">
                <a:solidFill>
                  <a:schemeClr val="accent5"/>
                </a:solidFill>
              </a:rPr>
              <a:t>AF Treated With Novel Anticoagulants</a:t>
            </a:r>
          </a:p>
        </p:txBody>
      </p:sp>
    </p:spTree>
    <p:extLst>
      <p:ext uri="{BB962C8B-B14F-4D97-AF65-F5344CB8AC3E}">
        <p14:creationId xmlns:p14="http://schemas.microsoft.com/office/powerpoint/2010/main" val="28925307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3208023" y="4824413"/>
            <a:ext cx="5105400" cy="0"/>
          </a:xfrm>
          <a:prstGeom prst="line">
            <a:avLst/>
          </a:prstGeom>
          <a:noFill/>
          <a:ln w="38100">
            <a:solidFill>
              <a:schemeClr val="tx1"/>
            </a:solidFill>
            <a:round/>
            <a:headEnd/>
            <a:tailEnd/>
          </a:ln>
        </p:spPr>
        <p:txBody>
          <a:bodyPr wrap="none" lIns="91320" tIns="45663" rIns="91320" bIns="45663" anchor="ctr"/>
          <a:lstStyle/>
          <a:p>
            <a:endParaRPr lang="en-US" sz="1800" b="1" u="none" dirty="0">
              <a:latin typeface="+mj-lt"/>
            </a:endParaRPr>
          </a:p>
        </p:txBody>
      </p:sp>
      <p:sp>
        <p:nvSpPr>
          <p:cNvPr id="3" name="Line 3"/>
          <p:cNvSpPr>
            <a:spLocks noChangeShapeType="1"/>
          </p:cNvSpPr>
          <p:nvPr/>
        </p:nvSpPr>
        <p:spPr bwMode="auto">
          <a:xfrm flipV="1">
            <a:off x="5722620" y="1852615"/>
            <a:ext cx="0" cy="2971800"/>
          </a:xfrm>
          <a:prstGeom prst="line">
            <a:avLst/>
          </a:prstGeom>
          <a:noFill/>
          <a:ln w="57150">
            <a:solidFill>
              <a:schemeClr val="tx1"/>
            </a:solidFill>
            <a:round/>
            <a:headEnd/>
            <a:tailEnd/>
          </a:ln>
        </p:spPr>
        <p:txBody>
          <a:bodyPr wrap="none" lIns="91320" tIns="45663" rIns="91320" bIns="45663" anchor="ctr"/>
          <a:lstStyle/>
          <a:p>
            <a:endParaRPr lang="en-US" sz="1800" b="1" u="none" dirty="0">
              <a:latin typeface="+mj-lt"/>
            </a:endParaRPr>
          </a:p>
        </p:txBody>
      </p:sp>
      <p:sp>
        <p:nvSpPr>
          <p:cNvPr id="4" name="Text Box 7"/>
          <p:cNvSpPr txBox="1">
            <a:spLocks noChangeArrowheads="1"/>
          </p:cNvSpPr>
          <p:nvPr/>
        </p:nvSpPr>
        <p:spPr bwMode="auto">
          <a:xfrm>
            <a:off x="2903220" y="4824425"/>
            <a:ext cx="5740432" cy="369217"/>
          </a:xfrm>
          <a:prstGeom prst="rect">
            <a:avLst/>
          </a:prstGeom>
          <a:noFill/>
          <a:ln w="9525">
            <a:noFill/>
            <a:miter lim="800000"/>
            <a:headEnd/>
            <a:tailEnd/>
          </a:ln>
        </p:spPr>
        <p:txBody>
          <a:bodyPr wrap="none" lIns="91320" tIns="45663" rIns="91320" bIns="45663">
            <a:spAutoFit/>
          </a:bodyPr>
          <a:lstStyle/>
          <a:p>
            <a:r>
              <a:rPr lang="en-US" u="none" dirty="0">
                <a:latin typeface="+mj-lt"/>
              </a:rPr>
              <a:t> 100</a:t>
            </a:r>
            <a:r>
              <a:rPr lang="en-US" sz="1600" u="none" dirty="0">
                <a:latin typeface="+mj-lt"/>
              </a:rPr>
              <a:t>%</a:t>
            </a:r>
            <a:r>
              <a:rPr lang="en-US" u="none" dirty="0">
                <a:latin typeface="+mj-lt"/>
              </a:rPr>
              <a:t>       </a:t>
            </a:r>
            <a:r>
              <a:rPr lang="en-US" u="none" dirty="0" smtClean="0">
                <a:latin typeface="+mj-lt"/>
              </a:rPr>
              <a:t>     </a:t>
            </a:r>
            <a:r>
              <a:rPr lang="en-US" u="none" dirty="0">
                <a:latin typeface="+mj-lt"/>
              </a:rPr>
              <a:t>50</a:t>
            </a:r>
            <a:r>
              <a:rPr lang="en-US" sz="1600" u="none" dirty="0">
                <a:latin typeface="+mj-lt"/>
              </a:rPr>
              <a:t>%</a:t>
            </a:r>
            <a:r>
              <a:rPr lang="en-US" u="none" dirty="0">
                <a:latin typeface="+mj-lt"/>
              </a:rPr>
              <a:t>             0</a:t>
            </a:r>
            <a:r>
              <a:rPr lang="en-US" sz="1600" u="none" dirty="0">
                <a:latin typeface="+mj-lt"/>
              </a:rPr>
              <a:t>%</a:t>
            </a:r>
            <a:r>
              <a:rPr lang="en-US" u="none" dirty="0">
                <a:latin typeface="+mj-lt"/>
              </a:rPr>
              <a:t>       </a:t>
            </a:r>
            <a:r>
              <a:rPr lang="en-US" u="none" dirty="0" smtClean="0">
                <a:latin typeface="+mj-lt"/>
              </a:rPr>
              <a:t>     </a:t>
            </a:r>
            <a:r>
              <a:rPr lang="en-US" u="none" dirty="0">
                <a:latin typeface="+mj-lt"/>
              </a:rPr>
              <a:t>-50</a:t>
            </a:r>
            <a:r>
              <a:rPr lang="en-US" sz="1600" u="none" dirty="0">
                <a:latin typeface="+mj-lt"/>
              </a:rPr>
              <a:t>%</a:t>
            </a:r>
            <a:r>
              <a:rPr lang="en-US" u="none" dirty="0">
                <a:latin typeface="+mj-lt"/>
              </a:rPr>
              <a:t>     </a:t>
            </a:r>
            <a:r>
              <a:rPr lang="en-US" u="none" dirty="0" smtClean="0">
                <a:latin typeface="+mj-lt"/>
              </a:rPr>
              <a:t>     </a:t>
            </a:r>
            <a:r>
              <a:rPr lang="en-US" u="none" dirty="0">
                <a:latin typeface="+mj-lt"/>
              </a:rPr>
              <a:t>-100</a:t>
            </a:r>
            <a:r>
              <a:rPr lang="en-US" sz="1600" u="none" dirty="0">
                <a:latin typeface="+mj-lt"/>
              </a:rPr>
              <a:t>%</a:t>
            </a:r>
            <a:endParaRPr lang="en-US" sz="2000" u="none" dirty="0">
              <a:latin typeface="+mj-lt"/>
            </a:endParaRPr>
          </a:p>
        </p:txBody>
      </p:sp>
      <p:sp>
        <p:nvSpPr>
          <p:cNvPr id="5" name="Line 8"/>
          <p:cNvSpPr>
            <a:spLocks noChangeShapeType="1"/>
          </p:cNvSpPr>
          <p:nvPr/>
        </p:nvSpPr>
        <p:spPr bwMode="auto">
          <a:xfrm>
            <a:off x="3223895" y="4679950"/>
            <a:ext cx="0" cy="152400"/>
          </a:xfrm>
          <a:prstGeom prst="line">
            <a:avLst/>
          </a:prstGeom>
          <a:noFill/>
          <a:ln w="38100">
            <a:solidFill>
              <a:schemeClr val="tx1"/>
            </a:solidFill>
            <a:round/>
            <a:headEnd/>
            <a:tailEnd/>
          </a:ln>
        </p:spPr>
        <p:txBody>
          <a:bodyPr wrap="none" lIns="91320" tIns="45663" rIns="91320" bIns="45663" anchor="ctr"/>
          <a:lstStyle/>
          <a:p>
            <a:endParaRPr lang="en-US" sz="1800" b="1" u="none" dirty="0">
              <a:latin typeface="+mj-lt"/>
            </a:endParaRPr>
          </a:p>
        </p:txBody>
      </p:sp>
      <p:sp>
        <p:nvSpPr>
          <p:cNvPr id="6" name="Line 9"/>
          <p:cNvSpPr>
            <a:spLocks noChangeShapeType="1"/>
          </p:cNvSpPr>
          <p:nvPr/>
        </p:nvSpPr>
        <p:spPr bwMode="auto">
          <a:xfrm>
            <a:off x="8305483" y="4679950"/>
            <a:ext cx="0" cy="152400"/>
          </a:xfrm>
          <a:prstGeom prst="line">
            <a:avLst/>
          </a:prstGeom>
          <a:noFill/>
          <a:ln w="38100">
            <a:solidFill>
              <a:schemeClr val="tx1"/>
            </a:solidFill>
            <a:round/>
            <a:headEnd/>
            <a:tailEnd/>
          </a:ln>
        </p:spPr>
        <p:txBody>
          <a:bodyPr wrap="none" lIns="91320" tIns="45663" rIns="91320" bIns="45663" anchor="ctr"/>
          <a:lstStyle/>
          <a:p>
            <a:endParaRPr lang="en-US" sz="1800" b="1" u="none" dirty="0">
              <a:latin typeface="+mj-lt"/>
            </a:endParaRPr>
          </a:p>
        </p:txBody>
      </p:sp>
      <p:sp>
        <p:nvSpPr>
          <p:cNvPr id="7" name="Line 10"/>
          <p:cNvSpPr>
            <a:spLocks noChangeShapeType="1"/>
          </p:cNvSpPr>
          <p:nvPr/>
        </p:nvSpPr>
        <p:spPr bwMode="auto">
          <a:xfrm>
            <a:off x="3970020" y="2005013"/>
            <a:ext cx="1981200" cy="0"/>
          </a:xfrm>
          <a:prstGeom prst="line">
            <a:avLst/>
          </a:prstGeom>
          <a:noFill/>
          <a:ln w="38100">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8" name="Line 11"/>
          <p:cNvSpPr>
            <a:spLocks noChangeShapeType="1"/>
          </p:cNvSpPr>
          <p:nvPr/>
        </p:nvSpPr>
        <p:spPr bwMode="auto">
          <a:xfrm>
            <a:off x="3817620" y="2386013"/>
            <a:ext cx="1752600" cy="0"/>
          </a:xfrm>
          <a:prstGeom prst="line">
            <a:avLst/>
          </a:prstGeom>
          <a:noFill/>
          <a:ln w="38100">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9" name="Line 12"/>
          <p:cNvSpPr>
            <a:spLocks noChangeShapeType="1"/>
          </p:cNvSpPr>
          <p:nvPr/>
        </p:nvSpPr>
        <p:spPr bwMode="auto">
          <a:xfrm>
            <a:off x="3512823" y="2767013"/>
            <a:ext cx="1600200" cy="0"/>
          </a:xfrm>
          <a:prstGeom prst="line">
            <a:avLst/>
          </a:prstGeom>
          <a:noFill/>
          <a:ln w="38100">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10" name="Line 13"/>
          <p:cNvSpPr>
            <a:spLocks noChangeShapeType="1"/>
          </p:cNvSpPr>
          <p:nvPr/>
        </p:nvSpPr>
        <p:spPr bwMode="auto">
          <a:xfrm>
            <a:off x="3970020" y="3224213"/>
            <a:ext cx="3886200" cy="0"/>
          </a:xfrm>
          <a:prstGeom prst="line">
            <a:avLst/>
          </a:prstGeom>
          <a:noFill/>
          <a:ln w="38100">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11" name="Line 14"/>
          <p:cNvSpPr>
            <a:spLocks noChangeShapeType="1"/>
          </p:cNvSpPr>
          <p:nvPr/>
        </p:nvSpPr>
        <p:spPr bwMode="auto">
          <a:xfrm>
            <a:off x="3665221" y="3681413"/>
            <a:ext cx="1447800" cy="0"/>
          </a:xfrm>
          <a:prstGeom prst="line">
            <a:avLst/>
          </a:prstGeom>
          <a:noFill/>
          <a:ln w="38100">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12" name="Line 15"/>
          <p:cNvSpPr>
            <a:spLocks noChangeShapeType="1"/>
          </p:cNvSpPr>
          <p:nvPr/>
        </p:nvSpPr>
        <p:spPr bwMode="auto">
          <a:xfrm flipV="1">
            <a:off x="3970024" y="4138613"/>
            <a:ext cx="914400" cy="0"/>
          </a:xfrm>
          <a:prstGeom prst="line">
            <a:avLst/>
          </a:prstGeom>
          <a:noFill/>
          <a:ln w="38100">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13" name="Line 16"/>
          <p:cNvSpPr>
            <a:spLocks noChangeShapeType="1"/>
          </p:cNvSpPr>
          <p:nvPr/>
        </p:nvSpPr>
        <p:spPr bwMode="auto">
          <a:xfrm flipV="1">
            <a:off x="3970020" y="4595813"/>
            <a:ext cx="609600" cy="0"/>
          </a:xfrm>
          <a:prstGeom prst="line">
            <a:avLst/>
          </a:prstGeom>
          <a:noFill/>
          <a:ln w="57150">
            <a:solidFill>
              <a:schemeClr val="accent1"/>
            </a:solidFill>
            <a:round/>
            <a:headEnd/>
            <a:tailEnd/>
          </a:ln>
        </p:spPr>
        <p:txBody>
          <a:bodyPr wrap="none" lIns="91320" tIns="45663" rIns="91320" bIns="45663" anchor="ctr"/>
          <a:lstStyle/>
          <a:p>
            <a:endParaRPr lang="en-US" sz="1800" b="1" u="none" dirty="0">
              <a:latin typeface="+mj-lt"/>
            </a:endParaRPr>
          </a:p>
        </p:txBody>
      </p:sp>
      <p:sp>
        <p:nvSpPr>
          <p:cNvPr id="14" name="Line 17"/>
          <p:cNvSpPr>
            <a:spLocks noChangeShapeType="1"/>
          </p:cNvSpPr>
          <p:nvPr/>
        </p:nvSpPr>
        <p:spPr bwMode="auto">
          <a:xfrm>
            <a:off x="3970020" y="1852613"/>
            <a:ext cx="0" cy="304800"/>
          </a:xfrm>
          <a:prstGeom prst="line">
            <a:avLst/>
          </a:prstGeom>
          <a:noFill/>
          <a:ln w="38100">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15" name="Line 18"/>
          <p:cNvSpPr>
            <a:spLocks noChangeShapeType="1"/>
          </p:cNvSpPr>
          <p:nvPr/>
        </p:nvSpPr>
        <p:spPr bwMode="auto">
          <a:xfrm>
            <a:off x="3817620" y="2233613"/>
            <a:ext cx="0" cy="304800"/>
          </a:xfrm>
          <a:prstGeom prst="line">
            <a:avLst/>
          </a:prstGeom>
          <a:noFill/>
          <a:ln w="38100">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16" name="Line 19"/>
          <p:cNvSpPr>
            <a:spLocks noChangeShapeType="1"/>
          </p:cNvSpPr>
          <p:nvPr/>
        </p:nvSpPr>
        <p:spPr bwMode="auto">
          <a:xfrm>
            <a:off x="3512820" y="2614613"/>
            <a:ext cx="0" cy="304800"/>
          </a:xfrm>
          <a:prstGeom prst="line">
            <a:avLst/>
          </a:prstGeom>
          <a:noFill/>
          <a:ln w="38100">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17" name="Line 20"/>
          <p:cNvSpPr>
            <a:spLocks noChangeShapeType="1"/>
          </p:cNvSpPr>
          <p:nvPr/>
        </p:nvSpPr>
        <p:spPr bwMode="auto">
          <a:xfrm>
            <a:off x="3970020" y="3071813"/>
            <a:ext cx="0" cy="304800"/>
          </a:xfrm>
          <a:prstGeom prst="line">
            <a:avLst/>
          </a:prstGeom>
          <a:noFill/>
          <a:ln w="38100">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18" name="Line 21"/>
          <p:cNvSpPr>
            <a:spLocks noChangeShapeType="1"/>
          </p:cNvSpPr>
          <p:nvPr/>
        </p:nvSpPr>
        <p:spPr bwMode="auto">
          <a:xfrm>
            <a:off x="3665220" y="3529013"/>
            <a:ext cx="0" cy="304800"/>
          </a:xfrm>
          <a:prstGeom prst="line">
            <a:avLst/>
          </a:prstGeom>
          <a:noFill/>
          <a:ln w="38100">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19" name="Line 22"/>
          <p:cNvSpPr>
            <a:spLocks noChangeShapeType="1"/>
          </p:cNvSpPr>
          <p:nvPr/>
        </p:nvSpPr>
        <p:spPr bwMode="auto">
          <a:xfrm>
            <a:off x="3970020" y="3986213"/>
            <a:ext cx="0" cy="304800"/>
          </a:xfrm>
          <a:prstGeom prst="line">
            <a:avLst/>
          </a:prstGeom>
          <a:noFill/>
          <a:ln w="38100">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20" name="Line 23"/>
          <p:cNvSpPr>
            <a:spLocks noChangeShapeType="1"/>
          </p:cNvSpPr>
          <p:nvPr/>
        </p:nvSpPr>
        <p:spPr bwMode="auto">
          <a:xfrm>
            <a:off x="5951220" y="1852613"/>
            <a:ext cx="0" cy="304800"/>
          </a:xfrm>
          <a:prstGeom prst="line">
            <a:avLst/>
          </a:prstGeom>
          <a:noFill/>
          <a:ln w="38100">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21" name="Line 24"/>
          <p:cNvSpPr>
            <a:spLocks noChangeShapeType="1"/>
          </p:cNvSpPr>
          <p:nvPr/>
        </p:nvSpPr>
        <p:spPr bwMode="auto">
          <a:xfrm>
            <a:off x="5570220" y="2233613"/>
            <a:ext cx="0" cy="304800"/>
          </a:xfrm>
          <a:prstGeom prst="line">
            <a:avLst/>
          </a:prstGeom>
          <a:noFill/>
          <a:ln w="38100">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22" name="Line 25"/>
          <p:cNvSpPr>
            <a:spLocks noChangeShapeType="1"/>
          </p:cNvSpPr>
          <p:nvPr/>
        </p:nvSpPr>
        <p:spPr bwMode="auto">
          <a:xfrm>
            <a:off x="5113020" y="2614613"/>
            <a:ext cx="0" cy="304800"/>
          </a:xfrm>
          <a:prstGeom prst="line">
            <a:avLst/>
          </a:prstGeom>
          <a:noFill/>
          <a:ln w="38100">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23" name="Line 26"/>
          <p:cNvSpPr>
            <a:spLocks noChangeShapeType="1"/>
          </p:cNvSpPr>
          <p:nvPr/>
        </p:nvSpPr>
        <p:spPr bwMode="auto">
          <a:xfrm>
            <a:off x="7856220" y="3071813"/>
            <a:ext cx="0" cy="304800"/>
          </a:xfrm>
          <a:prstGeom prst="line">
            <a:avLst/>
          </a:prstGeom>
          <a:noFill/>
          <a:ln w="38100">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24" name="Line 27"/>
          <p:cNvSpPr>
            <a:spLocks noChangeShapeType="1"/>
          </p:cNvSpPr>
          <p:nvPr/>
        </p:nvSpPr>
        <p:spPr bwMode="auto">
          <a:xfrm>
            <a:off x="5113020" y="3529013"/>
            <a:ext cx="0" cy="304800"/>
          </a:xfrm>
          <a:prstGeom prst="line">
            <a:avLst/>
          </a:prstGeom>
          <a:noFill/>
          <a:ln w="38100">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25" name="Line 28"/>
          <p:cNvSpPr>
            <a:spLocks noChangeShapeType="1"/>
          </p:cNvSpPr>
          <p:nvPr/>
        </p:nvSpPr>
        <p:spPr bwMode="auto">
          <a:xfrm>
            <a:off x="4884420" y="3986213"/>
            <a:ext cx="0" cy="304800"/>
          </a:xfrm>
          <a:prstGeom prst="line">
            <a:avLst/>
          </a:prstGeom>
          <a:noFill/>
          <a:ln w="38100">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26" name="Line 29"/>
          <p:cNvSpPr>
            <a:spLocks noChangeShapeType="1"/>
          </p:cNvSpPr>
          <p:nvPr/>
        </p:nvSpPr>
        <p:spPr bwMode="auto">
          <a:xfrm>
            <a:off x="3970020" y="4443413"/>
            <a:ext cx="0" cy="304800"/>
          </a:xfrm>
          <a:prstGeom prst="line">
            <a:avLst/>
          </a:prstGeom>
          <a:noFill/>
          <a:ln w="57150">
            <a:solidFill>
              <a:schemeClr val="accent1"/>
            </a:solidFill>
            <a:round/>
            <a:headEnd/>
            <a:tailEnd/>
          </a:ln>
        </p:spPr>
        <p:txBody>
          <a:bodyPr wrap="none" lIns="91320" tIns="45663" rIns="91320" bIns="45663" anchor="ctr"/>
          <a:lstStyle/>
          <a:p>
            <a:endParaRPr lang="en-US" sz="1800" b="1" u="none" dirty="0">
              <a:latin typeface="+mj-lt"/>
            </a:endParaRPr>
          </a:p>
        </p:txBody>
      </p:sp>
      <p:sp>
        <p:nvSpPr>
          <p:cNvPr id="27" name="Line 30"/>
          <p:cNvSpPr>
            <a:spLocks noChangeShapeType="1"/>
          </p:cNvSpPr>
          <p:nvPr/>
        </p:nvSpPr>
        <p:spPr bwMode="auto">
          <a:xfrm>
            <a:off x="4579620" y="4443413"/>
            <a:ext cx="0" cy="304800"/>
          </a:xfrm>
          <a:prstGeom prst="line">
            <a:avLst/>
          </a:prstGeom>
          <a:noFill/>
          <a:ln w="57150">
            <a:solidFill>
              <a:schemeClr val="accent1"/>
            </a:solidFill>
            <a:round/>
            <a:headEnd/>
            <a:tailEnd/>
          </a:ln>
        </p:spPr>
        <p:txBody>
          <a:bodyPr wrap="none" lIns="91320" tIns="45663" rIns="91320" bIns="45663" anchor="ctr"/>
          <a:lstStyle/>
          <a:p>
            <a:endParaRPr lang="en-US" sz="1800" b="1" u="none" dirty="0">
              <a:latin typeface="+mj-lt"/>
            </a:endParaRPr>
          </a:p>
        </p:txBody>
      </p:sp>
      <p:sp>
        <p:nvSpPr>
          <p:cNvPr id="28" name="Oval 31"/>
          <p:cNvSpPr>
            <a:spLocks noChangeArrowheads="1"/>
          </p:cNvSpPr>
          <p:nvPr/>
        </p:nvSpPr>
        <p:spPr bwMode="auto">
          <a:xfrm>
            <a:off x="4808220" y="3124212"/>
            <a:ext cx="228600" cy="200025"/>
          </a:xfrm>
          <a:prstGeom prst="ellipse">
            <a:avLst/>
          </a:prstGeom>
          <a:solidFill>
            <a:schemeClr val="accent5"/>
          </a:solidFill>
          <a:ln w="9525">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29" name="Oval 32"/>
          <p:cNvSpPr>
            <a:spLocks noChangeArrowheads="1"/>
          </p:cNvSpPr>
          <p:nvPr/>
        </p:nvSpPr>
        <p:spPr bwMode="auto">
          <a:xfrm>
            <a:off x="3817620" y="2667012"/>
            <a:ext cx="228600" cy="200025"/>
          </a:xfrm>
          <a:prstGeom prst="ellipse">
            <a:avLst/>
          </a:prstGeom>
          <a:solidFill>
            <a:schemeClr val="accent5"/>
          </a:solidFill>
          <a:ln w="9525">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30" name="Oval 33"/>
          <p:cNvSpPr>
            <a:spLocks noChangeArrowheads="1"/>
          </p:cNvSpPr>
          <p:nvPr/>
        </p:nvSpPr>
        <p:spPr bwMode="auto">
          <a:xfrm>
            <a:off x="4122420" y="2286012"/>
            <a:ext cx="228600" cy="200025"/>
          </a:xfrm>
          <a:prstGeom prst="ellipse">
            <a:avLst/>
          </a:prstGeom>
          <a:solidFill>
            <a:schemeClr val="accent5"/>
          </a:solidFill>
          <a:ln w="9525">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31" name="Oval 34"/>
          <p:cNvSpPr>
            <a:spLocks noChangeArrowheads="1"/>
          </p:cNvSpPr>
          <p:nvPr/>
        </p:nvSpPr>
        <p:spPr bwMode="auto">
          <a:xfrm>
            <a:off x="4351020" y="1905012"/>
            <a:ext cx="228600" cy="200025"/>
          </a:xfrm>
          <a:prstGeom prst="ellipse">
            <a:avLst/>
          </a:prstGeom>
          <a:solidFill>
            <a:schemeClr val="accent5"/>
          </a:solidFill>
          <a:ln w="9525">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32" name="Oval 35"/>
          <p:cNvSpPr>
            <a:spLocks noChangeArrowheads="1"/>
          </p:cNvSpPr>
          <p:nvPr/>
        </p:nvSpPr>
        <p:spPr bwMode="auto">
          <a:xfrm>
            <a:off x="3970020" y="3581412"/>
            <a:ext cx="228600" cy="200025"/>
          </a:xfrm>
          <a:prstGeom prst="ellipse">
            <a:avLst/>
          </a:prstGeom>
          <a:solidFill>
            <a:schemeClr val="accent5"/>
          </a:solidFill>
          <a:ln w="9525">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33" name="Oval 36"/>
          <p:cNvSpPr>
            <a:spLocks noChangeArrowheads="1"/>
          </p:cNvSpPr>
          <p:nvPr/>
        </p:nvSpPr>
        <p:spPr bwMode="auto">
          <a:xfrm>
            <a:off x="4198620" y="4038612"/>
            <a:ext cx="228600" cy="200025"/>
          </a:xfrm>
          <a:prstGeom prst="ellipse">
            <a:avLst/>
          </a:prstGeom>
          <a:solidFill>
            <a:schemeClr val="accent5"/>
          </a:solidFill>
          <a:ln w="9525">
            <a:solidFill>
              <a:schemeClr val="accent5"/>
            </a:solidFill>
            <a:round/>
            <a:headEnd/>
            <a:tailEnd/>
          </a:ln>
        </p:spPr>
        <p:txBody>
          <a:bodyPr wrap="none" lIns="91320" tIns="45663" rIns="91320" bIns="45663" anchor="ctr"/>
          <a:lstStyle/>
          <a:p>
            <a:endParaRPr lang="en-US" sz="1800" b="1" u="none" dirty="0">
              <a:latin typeface="+mj-lt"/>
            </a:endParaRPr>
          </a:p>
        </p:txBody>
      </p:sp>
      <p:sp>
        <p:nvSpPr>
          <p:cNvPr id="34" name="Oval 37"/>
          <p:cNvSpPr>
            <a:spLocks noChangeArrowheads="1"/>
          </p:cNvSpPr>
          <p:nvPr/>
        </p:nvSpPr>
        <p:spPr bwMode="auto">
          <a:xfrm>
            <a:off x="4122420" y="4495812"/>
            <a:ext cx="228600" cy="200025"/>
          </a:xfrm>
          <a:prstGeom prst="ellipse">
            <a:avLst/>
          </a:prstGeom>
          <a:solidFill>
            <a:schemeClr val="accent1"/>
          </a:solidFill>
          <a:ln w="9525">
            <a:solidFill>
              <a:schemeClr val="accent1"/>
            </a:solidFill>
            <a:round/>
            <a:headEnd/>
            <a:tailEnd/>
          </a:ln>
        </p:spPr>
        <p:txBody>
          <a:bodyPr wrap="none" lIns="91320" tIns="45663" rIns="91320" bIns="45663" anchor="ctr"/>
          <a:lstStyle/>
          <a:p>
            <a:endParaRPr lang="en-US" sz="1800" b="1" u="none" dirty="0">
              <a:latin typeface="+mj-lt"/>
            </a:endParaRPr>
          </a:p>
        </p:txBody>
      </p:sp>
      <p:sp>
        <p:nvSpPr>
          <p:cNvPr id="35" name="Text Box 38"/>
          <p:cNvSpPr txBox="1">
            <a:spLocks noChangeArrowheads="1"/>
          </p:cNvSpPr>
          <p:nvPr/>
        </p:nvSpPr>
        <p:spPr bwMode="auto">
          <a:xfrm>
            <a:off x="358147" y="1812931"/>
            <a:ext cx="2005500" cy="369217"/>
          </a:xfrm>
          <a:prstGeom prst="rect">
            <a:avLst/>
          </a:prstGeom>
          <a:noFill/>
          <a:ln w="9525">
            <a:noFill/>
            <a:miter lim="800000"/>
            <a:headEnd/>
            <a:tailEnd/>
          </a:ln>
        </p:spPr>
        <p:txBody>
          <a:bodyPr wrap="none" lIns="91320" tIns="45663" rIns="91320" bIns="45663">
            <a:spAutoFit/>
          </a:bodyPr>
          <a:lstStyle/>
          <a:p>
            <a:r>
              <a:rPr lang="en-US" sz="1800" b="1" u="none" dirty="0">
                <a:latin typeface="+mj-lt"/>
              </a:rPr>
              <a:t>AFASAK-1 </a:t>
            </a:r>
            <a:r>
              <a:rPr lang="en-US" sz="1800" b="1" u="none" dirty="0" smtClean="0">
                <a:latin typeface="+mj-lt"/>
              </a:rPr>
              <a:t>(671) </a:t>
            </a:r>
            <a:endParaRPr lang="en-US" sz="1800" b="1" u="none" dirty="0">
              <a:latin typeface="+mj-lt"/>
            </a:endParaRPr>
          </a:p>
        </p:txBody>
      </p:sp>
      <p:sp>
        <p:nvSpPr>
          <p:cNvPr id="36" name="Text Box 39"/>
          <p:cNvSpPr txBox="1">
            <a:spLocks noChangeArrowheads="1"/>
          </p:cNvSpPr>
          <p:nvPr/>
        </p:nvSpPr>
        <p:spPr bwMode="auto">
          <a:xfrm>
            <a:off x="358147" y="2195523"/>
            <a:ext cx="1385924" cy="369217"/>
          </a:xfrm>
          <a:prstGeom prst="rect">
            <a:avLst/>
          </a:prstGeom>
          <a:noFill/>
          <a:ln w="9525">
            <a:noFill/>
            <a:miter lim="800000"/>
            <a:headEnd/>
            <a:tailEnd/>
          </a:ln>
        </p:spPr>
        <p:txBody>
          <a:bodyPr wrap="none" lIns="91320" tIns="45663" rIns="91320" bIns="45663">
            <a:spAutoFit/>
          </a:bodyPr>
          <a:lstStyle/>
          <a:p>
            <a:r>
              <a:rPr lang="en-US" sz="1800" b="1" u="none" dirty="0">
                <a:latin typeface="+mj-lt"/>
              </a:rPr>
              <a:t>SPAF </a:t>
            </a:r>
            <a:r>
              <a:rPr lang="en-US" sz="1800" b="1" u="none" dirty="0" smtClean="0">
                <a:latin typeface="+mj-lt"/>
              </a:rPr>
              <a:t>(421)</a:t>
            </a:r>
            <a:endParaRPr lang="en-US" sz="1800" b="1" u="none" dirty="0">
              <a:latin typeface="+mj-lt"/>
            </a:endParaRPr>
          </a:p>
        </p:txBody>
      </p:sp>
      <p:sp>
        <p:nvSpPr>
          <p:cNvPr id="37" name="Text Box 40"/>
          <p:cNvSpPr txBox="1">
            <a:spLocks noChangeArrowheads="1"/>
          </p:cNvSpPr>
          <p:nvPr/>
        </p:nvSpPr>
        <p:spPr bwMode="auto">
          <a:xfrm>
            <a:off x="358145" y="2590805"/>
            <a:ext cx="1701966" cy="369217"/>
          </a:xfrm>
          <a:prstGeom prst="rect">
            <a:avLst/>
          </a:prstGeom>
          <a:noFill/>
          <a:ln w="9525">
            <a:noFill/>
            <a:miter lim="800000"/>
            <a:headEnd/>
            <a:tailEnd/>
          </a:ln>
        </p:spPr>
        <p:txBody>
          <a:bodyPr wrap="none" lIns="91320" tIns="45663" rIns="91320" bIns="45663">
            <a:spAutoFit/>
          </a:bodyPr>
          <a:lstStyle/>
          <a:p>
            <a:r>
              <a:rPr lang="en-US" sz="1800" b="1" u="none" dirty="0">
                <a:latin typeface="+mj-lt"/>
              </a:rPr>
              <a:t>BAATAF (</a:t>
            </a:r>
            <a:r>
              <a:rPr lang="en-US" sz="1800" b="1" u="none" dirty="0" smtClean="0">
                <a:latin typeface="+mj-lt"/>
              </a:rPr>
              <a:t>420)</a:t>
            </a:r>
            <a:endParaRPr lang="en-US" sz="1800" b="1" u="none" dirty="0">
              <a:latin typeface="+mj-lt"/>
            </a:endParaRPr>
          </a:p>
        </p:txBody>
      </p:sp>
      <p:sp>
        <p:nvSpPr>
          <p:cNvPr id="38" name="Text Box 41"/>
          <p:cNvSpPr txBox="1">
            <a:spLocks noChangeArrowheads="1"/>
          </p:cNvSpPr>
          <p:nvPr/>
        </p:nvSpPr>
        <p:spPr bwMode="auto">
          <a:xfrm>
            <a:off x="358147" y="3033721"/>
            <a:ext cx="1407227" cy="369217"/>
          </a:xfrm>
          <a:prstGeom prst="rect">
            <a:avLst/>
          </a:prstGeom>
          <a:noFill/>
          <a:ln w="9525">
            <a:noFill/>
            <a:miter lim="800000"/>
            <a:headEnd/>
            <a:tailEnd/>
          </a:ln>
        </p:spPr>
        <p:txBody>
          <a:bodyPr wrap="none" lIns="91320" tIns="45663" rIns="91320" bIns="45663">
            <a:spAutoFit/>
          </a:bodyPr>
          <a:lstStyle/>
          <a:p>
            <a:r>
              <a:rPr lang="en-US" sz="1800" b="1" u="none" dirty="0">
                <a:latin typeface="+mj-lt"/>
              </a:rPr>
              <a:t>CAFA </a:t>
            </a:r>
            <a:r>
              <a:rPr lang="en-US" sz="1800" b="1" u="none" dirty="0" smtClean="0">
                <a:latin typeface="+mj-lt"/>
              </a:rPr>
              <a:t>(378)</a:t>
            </a:r>
            <a:endParaRPr lang="en-US" sz="1800" b="1" u="none" dirty="0">
              <a:latin typeface="+mj-lt"/>
            </a:endParaRPr>
          </a:p>
        </p:txBody>
      </p:sp>
      <p:sp>
        <p:nvSpPr>
          <p:cNvPr id="39" name="Text Box 42"/>
          <p:cNvSpPr txBox="1">
            <a:spLocks noChangeArrowheads="1"/>
          </p:cNvSpPr>
          <p:nvPr/>
        </p:nvSpPr>
        <p:spPr bwMode="auto">
          <a:xfrm>
            <a:off x="358147" y="3505208"/>
            <a:ext cx="1633889" cy="369217"/>
          </a:xfrm>
          <a:prstGeom prst="rect">
            <a:avLst/>
          </a:prstGeom>
          <a:noFill/>
          <a:ln w="9525">
            <a:noFill/>
            <a:miter lim="800000"/>
            <a:headEnd/>
            <a:tailEnd/>
          </a:ln>
        </p:spPr>
        <p:txBody>
          <a:bodyPr wrap="none" lIns="91320" tIns="45663" rIns="91320" bIns="45663">
            <a:spAutoFit/>
          </a:bodyPr>
          <a:lstStyle/>
          <a:p>
            <a:r>
              <a:rPr lang="en-US" sz="1800" b="1" u="none" dirty="0">
                <a:latin typeface="+mj-lt"/>
              </a:rPr>
              <a:t>SPINAF </a:t>
            </a:r>
            <a:r>
              <a:rPr lang="en-US" sz="1800" b="1" u="none" dirty="0" smtClean="0">
                <a:latin typeface="+mj-lt"/>
              </a:rPr>
              <a:t>(571)</a:t>
            </a:r>
            <a:endParaRPr lang="en-US" sz="1800" b="1" u="none" dirty="0">
              <a:latin typeface="+mj-lt"/>
            </a:endParaRPr>
          </a:p>
        </p:txBody>
      </p:sp>
      <p:sp>
        <p:nvSpPr>
          <p:cNvPr id="40" name="Text Box 43"/>
          <p:cNvSpPr txBox="1">
            <a:spLocks noChangeArrowheads="1"/>
          </p:cNvSpPr>
          <p:nvPr/>
        </p:nvSpPr>
        <p:spPr bwMode="auto">
          <a:xfrm>
            <a:off x="358147" y="3948124"/>
            <a:ext cx="1390095" cy="369217"/>
          </a:xfrm>
          <a:prstGeom prst="rect">
            <a:avLst/>
          </a:prstGeom>
          <a:noFill/>
          <a:ln w="9525">
            <a:noFill/>
            <a:miter lim="800000"/>
            <a:headEnd/>
            <a:tailEnd/>
          </a:ln>
        </p:spPr>
        <p:txBody>
          <a:bodyPr wrap="none" lIns="91320" tIns="45663" rIns="91320" bIns="45663">
            <a:spAutoFit/>
          </a:bodyPr>
          <a:lstStyle/>
          <a:p>
            <a:r>
              <a:rPr lang="en-US" sz="1800" b="1" u="none" dirty="0">
                <a:latin typeface="+mj-lt"/>
              </a:rPr>
              <a:t>EAFT (</a:t>
            </a:r>
            <a:r>
              <a:rPr lang="en-US" sz="1800" b="1" u="none" dirty="0" smtClean="0">
                <a:latin typeface="+mj-lt"/>
              </a:rPr>
              <a:t>439)</a:t>
            </a:r>
            <a:endParaRPr lang="en-US" sz="1800" b="1" u="none" dirty="0">
              <a:latin typeface="+mj-lt"/>
            </a:endParaRPr>
          </a:p>
        </p:txBody>
      </p:sp>
      <p:sp>
        <p:nvSpPr>
          <p:cNvPr id="41" name="Text Box 44"/>
          <p:cNvSpPr txBox="1">
            <a:spLocks noChangeArrowheads="1"/>
          </p:cNvSpPr>
          <p:nvPr/>
        </p:nvSpPr>
        <p:spPr bwMode="auto">
          <a:xfrm>
            <a:off x="358142" y="4357695"/>
            <a:ext cx="1896495" cy="369217"/>
          </a:xfrm>
          <a:prstGeom prst="rect">
            <a:avLst/>
          </a:prstGeom>
          <a:noFill/>
          <a:ln w="9525">
            <a:noFill/>
            <a:miter lim="800000"/>
            <a:headEnd/>
            <a:tailEnd/>
          </a:ln>
        </p:spPr>
        <p:txBody>
          <a:bodyPr wrap="none" lIns="91320" tIns="45663" rIns="91320" bIns="45663">
            <a:spAutoFit/>
          </a:bodyPr>
          <a:lstStyle/>
          <a:p>
            <a:r>
              <a:rPr lang="en-US" sz="1800" b="1" u="none" dirty="0">
                <a:latin typeface="+mj-lt"/>
              </a:rPr>
              <a:t>All Trials (</a:t>
            </a:r>
            <a:r>
              <a:rPr lang="en-US" sz="1800" b="1" u="none" dirty="0" smtClean="0">
                <a:latin typeface="+mj-lt"/>
              </a:rPr>
              <a:t>n = 6</a:t>
            </a:r>
            <a:r>
              <a:rPr lang="en-US" sz="1800" b="1" u="none" dirty="0">
                <a:latin typeface="+mj-lt"/>
              </a:rPr>
              <a:t>)</a:t>
            </a:r>
          </a:p>
        </p:txBody>
      </p:sp>
      <p:sp>
        <p:nvSpPr>
          <p:cNvPr id="42" name="Text Box 45"/>
          <p:cNvSpPr txBox="1">
            <a:spLocks noChangeArrowheads="1"/>
          </p:cNvSpPr>
          <p:nvPr/>
        </p:nvSpPr>
        <p:spPr bwMode="auto">
          <a:xfrm>
            <a:off x="3284222" y="5238762"/>
            <a:ext cx="2438400" cy="396875"/>
          </a:xfrm>
          <a:prstGeom prst="rect">
            <a:avLst/>
          </a:prstGeom>
          <a:noFill/>
          <a:ln w="9525">
            <a:noFill/>
            <a:miter lim="800000"/>
            <a:headEnd/>
            <a:tailEnd/>
          </a:ln>
        </p:spPr>
        <p:txBody>
          <a:bodyPr lIns="91320" tIns="45663" rIns="91320" bIns="45663">
            <a:spAutoFit/>
          </a:bodyPr>
          <a:lstStyle/>
          <a:p>
            <a:r>
              <a:rPr lang="en-US" sz="2000" u="none" dirty="0">
                <a:latin typeface="+mj-lt"/>
              </a:rPr>
              <a:t>Warfarin Better</a:t>
            </a:r>
            <a:endParaRPr lang="en-US" sz="2400" u="none" dirty="0">
              <a:latin typeface="+mj-lt"/>
            </a:endParaRPr>
          </a:p>
        </p:txBody>
      </p:sp>
      <p:sp>
        <p:nvSpPr>
          <p:cNvPr id="43" name="Text Box 46"/>
          <p:cNvSpPr txBox="1">
            <a:spLocks noChangeArrowheads="1"/>
          </p:cNvSpPr>
          <p:nvPr/>
        </p:nvSpPr>
        <p:spPr bwMode="auto">
          <a:xfrm>
            <a:off x="5722624" y="5238752"/>
            <a:ext cx="2590800" cy="400050"/>
          </a:xfrm>
          <a:prstGeom prst="rect">
            <a:avLst/>
          </a:prstGeom>
          <a:noFill/>
          <a:ln w="9525">
            <a:noFill/>
            <a:miter lim="800000"/>
            <a:headEnd/>
            <a:tailEnd/>
          </a:ln>
        </p:spPr>
        <p:txBody>
          <a:bodyPr lIns="91320" tIns="45663" rIns="91320" bIns="45663">
            <a:spAutoFit/>
          </a:bodyPr>
          <a:lstStyle/>
          <a:p>
            <a:r>
              <a:rPr lang="en-US" sz="2000" u="none" dirty="0">
                <a:latin typeface="+mj-lt"/>
              </a:rPr>
              <a:t>Warfarin Worse</a:t>
            </a:r>
            <a:endParaRPr lang="en-US" sz="2400" u="none" dirty="0">
              <a:latin typeface="+mj-lt"/>
            </a:endParaRPr>
          </a:p>
        </p:txBody>
      </p:sp>
      <p:sp>
        <p:nvSpPr>
          <p:cNvPr id="44" name="Down Arrow 43"/>
          <p:cNvSpPr/>
          <p:nvPr/>
        </p:nvSpPr>
        <p:spPr>
          <a:xfrm>
            <a:off x="2225040" y="4213860"/>
            <a:ext cx="487680" cy="5715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20" tIns="45663" rIns="91320" bIns="45663" anchor="ctr"/>
          <a:lstStyle/>
          <a:p>
            <a:pPr>
              <a:defRPr/>
            </a:pPr>
            <a:endParaRPr lang="en-US" sz="1800" b="1" u="none" dirty="0">
              <a:solidFill>
                <a:schemeClr val="tx1"/>
              </a:solidFill>
              <a:latin typeface="+mj-lt"/>
            </a:endParaRPr>
          </a:p>
        </p:txBody>
      </p:sp>
      <p:sp>
        <p:nvSpPr>
          <p:cNvPr id="45" name="TextBox 51"/>
          <p:cNvSpPr txBox="1">
            <a:spLocks noChangeArrowheads="1"/>
          </p:cNvSpPr>
          <p:nvPr/>
        </p:nvSpPr>
        <p:spPr bwMode="auto">
          <a:xfrm>
            <a:off x="2689860" y="4152900"/>
            <a:ext cx="1127760" cy="584660"/>
          </a:xfrm>
          <a:prstGeom prst="rect">
            <a:avLst/>
          </a:prstGeom>
          <a:noFill/>
          <a:ln w="9525">
            <a:noFill/>
            <a:miter lim="800000"/>
            <a:headEnd/>
            <a:tailEnd/>
          </a:ln>
        </p:spPr>
        <p:txBody>
          <a:bodyPr wrap="square" lIns="91320" tIns="45663" rIns="91320" bIns="45663">
            <a:spAutoFit/>
          </a:bodyPr>
          <a:lstStyle/>
          <a:p>
            <a:r>
              <a:rPr lang="en-US" sz="3200" b="1" u="none" dirty="0" smtClean="0">
                <a:latin typeface="+mj-lt"/>
              </a:rPr>
              <a:t>64%</a:t>
            </a:r>
            <a:endParaRPr lang="en-US" sz="3200" b="1" u="none" dirty="0">
              <a:latin typeface="+mj-lt"/>
            </a:endParaRPr>
          </a:p>
        </p:txBody>
      </p:sp>
      <p:sp>
        <p:nvSpPr>
          <p:cNvPr id="46" name="Slide Number Placeholder 1"/>
          <p:cNvSpPr txBox="1">
            <a:spLocks noGrp="1"/>
          </p:cNvSpPr>
          <p:nvPr/>
        </p:nvSpPr>
        <p:spPr bwMode="auto">
          <a:xfrm>
            <a:off x="6934200" y="6381752"/>
            <a:ext cx="2133600" cy="476250"/>
          </a:xfrm>
          <a:prstGeom prst="rect">
            <a:avLst/>
          </a:prstGeom>
          <a:noFill/>
          <a:ln>
            <a:miter lim="800000"/>
            <a:headEnd/>
            <a:tailEnd/>
          </a:ln>
        </p:spPr>
        <p:txBody>
          <a:bodyPr lIns="91320" tIns="45663" rIns="91320" bIns="45663" anchor="b"/>
          <a:lstStyle/>
          <a:p>
            <a:pPr algn="r">
              <a:defRPr/>
            </a:pPr>
            <a:endParaRPr lang="en-US" sz="1400" b="1" u="none" dirty="0">
              <a:latin typeface="+mj-lt"/>
            </a:endParaRPr>
          </a:p>
        </p:txBody>
      </p:sp>
      <p:sp>
        <p:nvSpPr>
          <p:cNvPr id="47" name="Text Box 47"/>
          <p:cNvSpPr txBox="1">
            <a:spLocks noChangeArrowheads="1"/>
          </p:cNvSpPr>
          <p:nvPr/>
        </p:nvSpPr>
        <p:spPr bwMode="auto">
          <a:xfrm>
            <a:off x="45566" y="6570022"/>
            <a:ext cx="5020616" cy="338439"/>
          </a:xfrm>
          <a:prstGeom prst="rect">
            <a:avLst/>
          </a:prstGeom>
          <a:noFill/>
          <a:ln w="9525">
            <a:noFill/>
            <a:miter lim="800000"/>
            <a:headEnd/>
            <a:tailEnd/>
          </a:ln>
          <a:effectLst/>
        </p:spPr>
        <p:txBody>
          <a:bodyPr wrap="none" lIns="91320" tIns="45663" rIns="91320" bIns="45663">
            <a:spAutoFit/>
          </a:bodyPr>
          <a:lstStyle/>
          <a:p>
            <a:pPr>
              <a:defRPr/>
            </a:pPr>
            <a:r>
              <a:rPr lang="en-US" sz="1600" u="none" dirty="0" smtClean="0">
                <a:latin typeface="+mj-lt"/>
              </a:rPr>
              <a:t>Hart RG, </a:t>
            </a:r>
            <a:r>
              <a:rPr lang="en-US" sz="1600" u="none" dirty="0">
                <a:latin typeface="+mj-lt"/>
              </a:rPr>
              <a:t>et al. </a:t>
            </a:r>
            <a:r>
              <a:rPr lang="en-US" sz="1600" i="1" u="none" dirty="0" smtClean="0">
                <a:latin typeface="+mj-lt"/>
              </a:rPr>
              <a:t>Ann Intern Med. </a:t>
            </a:r>
            <a:r>
              <a:rPr lang="en-US" sz="1600" u="none" dirty="0" smtClean="0">
                <a:latin typeface="+mj-lt"/>
              </a:rPr>
              <a:t>2007;146:857-867.</a:t>
            </a:r>
            <a:r>
              <a:rPr lang="en-US" sz="1600" u="none" baseline="30000" dirty="0" smtClean="0">
                <a:latin typeface="+mj-lt"/>
              </a:rPr>
              <a:t>[29]</a:t>
            </a:r>
            <a:endParaRPr lang="en-US" sz="1600" u="none" dirty="0">
              <a:latin typeface="+mj-lt"/>
            </a:endParaRPr>
          </a:p>
        </p:txBody>
      </p:sp>
      <p:sp>
        <p:nvSpPr>
          <p:cNvPr id="48" name="Title 2"/>
          <p:cNvSpPr>
            <a:spLocks noGrp="1"/>
          </p:cNvSpPr>
          <p:nvPr>
            <p:ph type="title"/>
          </p:nvPr>
        </p:nvSpPr>
        <p:spPr>
          <a:xfrm>
            <a:off x="328590" y="166627"/>
            <a:ext cx="7860067" cy="1144929"/>
          </a:xfrm>
        </p:spPr>
        <p:txBody>
          <a:bodyPr anchor="t" anchorCtr="0"/>
          <a:lstStyle/>
          <a:p>
            <a:pPr>
              <a:lnSpc>
                <a:spcPct val="100000"/>
              </a:lnSpc>
            </a:pPr>
            <a:r>
              <a:rPr lang="en-US" dirty="0" smtClean="0"/>
              <a:t>Stroke Prevention in AF Warfarin vs Placebo</a:t>
            </a:r>
            <a:endParaRPr lang="en-US" dirty="0"/>
          </a:p>
        </p:txBody>
      </p:sp>
    </p:spTree>
    <p:extLst>
      <p:ext uri="{BB962C8B-B14F-4D97-AF65-F5344CB8AC3E}">
        <p14:creationId xmlns:p14="http://schemas.microsoft.com/office/powerpoint/2010/main" val="14791420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314942" y="248515"/>
            <a:ext cx="8046707" cy="1075320"/>
          </a:xfrm>
        </p:spPr>
        <p:txBody>
          <a:bodyPr/>
          <a:lstStyle/>
          <a:p>
            <a:pPr>
              <a:lnSpc>
                <a:spcPct val="100000"/>
              </a:lnSpc>
            </a:pPr>
            <a:r>
              <a:rPr lang="en-US" dirty="0" smtClean="0"/>
              <a:t>Pivotal Warfarin-Controlled Trials</a:t>
            </a:r>
            <a:br>
              <a:rPr lang="en-US" dirty="0" smtClean="0"/>
            </a:br>
            <a:r>
              <a:rPr lang="en-US" dirty="0" smtClean="0"/>
              <a:t>Stroke Prevention in AF</a:t>
            </a:r>
            <a:endParaRPr lang="en-US" dirty="0"/>
          </a:p>
        </p:txBody>
      </p:sp>
      <p:sp>
        <p:nvSpPr>
          <p:cNvPr id="3" name="Notched Right Arrow 2"/>
          <p:cNvSpPr/>
          <p:nvPr/>
        </p:nvSpPr>
        <p:spPr>
          <a:xfrm>
            <a:off x="457199" y="2948940"/>
            <a:ext cx="8685214" cy="2514600"/>
          </a:xfrm>
          <a:prstGeom prst="notch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u="none" dirty="0">
              <a:solidFill>
                <a:schemeClr val="tx1"/>
              </a:solidFill>
              <a:latin typeface="+mj-lt"/>
            </a:endParaRPr>
          </a:p>
        </p:txBody>
      </p:sp>
      <p:sp>
        <p:nvSpPr>
          <p:cNvPr id="4" name="Oval 3"/>
          <p:cNvSpPr/>
          <p:nvPr/>
        </p:nvSpPr>
        <p:spPr>
          <a:xfrm>
            <a:off x="1152236" y="3787140"/>
            <a:ext cx="6096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u="none" dirty="0">
              <a:solidFill>
                <a:schemeClr val="tx1"/>
              </a:solidFill>
              <a:latin typeface="+mj-lt"/>
            </a:endParaRPr>
          </a:p>
        </p:txBody>
      </p:sp>
      <p:sp>
        <p:nvSpPr>
          <p:cNvPr id="5" name="Oval 4"/>
          <p:cNvSpPr/>
          <p:nvPr/>
        </p:nvSpPr>
        <p:spPr>
          <a:xfrm>
            <a:off x="3429000" y="3787140"/>
            <a:ext cx="6096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u="none" dirty="0">
              <a:solidFill>
                <a:schemeClr val="tx1"/>
              </a:solidFill>
              <a:latin typeface="+mj-lt"/>
            </a:endParaRPr>
          </a:p>
        </p:txBody>
      </p:sp>
      <p:sp>
        <p:nvSpPr>
          <p:cNvPr id="6" name="Oval 5"/>
          <p:cNvSpPr/>
          <p:nvPr/>
        </p:nvSpPr>
        <p:spPr>
          <a:xfrm>
            <a:off x="4572000" y="3787140"/>
            <a:ext cx="6096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u="none" dirty="0">
              <a:solidFill>
                <a:schemeClr val="tx1"/>
              </a:solidFill>
              <a:latin typeface="+mj-lt"/>
            </a:endParaRPr>
          </a:p>
        </p:txBody>
      </p:sp>
      <p:sp>
        <p:nvSpPr>
          <p:cNvPr id="7" name="Oval 6"/>
          <p:cNvSpPr/>
          <p:nvPr/>
        </p:nvSpPr>
        <p:spPr>
          <a:xfrm>
            <a:off x="5715000" y="3787140"/>
            <a:ext cx="6096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u="none" dirty="0">
              <a:solidFill>
                <a:schemeClr val="tx1"/>
              </a:solidFill>
              <a:latin typeface="+mj-lt"/>
            </a:endParaRPr>
          </a:p>
        </p:txBody>
      </p:sp>
      <p:sp>
        <p:nvSpPr>
          <p:cNvPr id="8" name="Oval 7"/>
          <p:cNvSpPr/>
          <p:nvPr/>
        </p:nvSpPr>
        <p:spPr>
          <a:xfrm>
            <a:off x="6858000" y="3787140"/>
            <a:ext cx="6096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u="none" dirty="0">
              <a:solidFill>
                <a:schemeClr val="tx1"/>
              </a:solidFill>
              <a:latin typeface="+mj-lt"/>
            </a:endParaRPr>
          </a:p>
        </p:txBody>
      </p:sp>
      <p:sp>
        <p:nvSpPr>
          <p:cNvPr id="9" name="Parallelogram 8"/>
          <p:cNvSpPr/>
          <p:nvPr/>
        </p:nvSpPr>
        <p:spPr>
          <a:xfrm>
            <a:off x="2112816" y="3787140"/>
            <a:ext cx="1066800" cy="914400"/>
          </a:xfrm>
          <a:prstGeom prst="parallelogram">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u="none" dirty="0">
              <a:solidFill>
                <a:schemeClr val="tx1"/>
              </a:solidFill>
              <a:latin typeface="+mj-lt"/>
            </a:endParaRPr>
          </a:p>
        </p:txBody>
      </p:sp>
      <p:sp>
        <p:nvSpPr>
          <p:cNvPr id="10" name="TextBox 9"/>
          <p:cNvSpPr txBox="1"/>
          <p:nvPr/>
        </p:nvSpPr>
        <p:spPr>
          <a:xfrm>
            <a:off x="-120670" y="2973765"/>
            <a:ext cx="3657600" cy="646331"/>
          </a:xfrm>
          <a:prstGeom prst="rect">
            <a:avLst/>
          </a:prstGeom>
          <a:noFill/>
        </p:spPr>
        <p:txBody>
          <a:bodyPr wrap="square" rtlCol="0">
            <a:spAutoFit/>
          </a:bodyPr>
          <a:lstStyle/>
          <a:p>
            <a:pPr algn="ctr"/>
            <a:r>
              <a:rPr lang="en-US" b="1" u="none" dirty="0" smtClean="0">
                <a:latin typeface="+mj-lt"/>
              </a:rPr>
              <a:t>6 Trials of Warfarin vs Placebo</a:t>
            </a:r>
          </a:p>
          <a:p>
            <a:pPr algn="ctr"/>
            <a:r>
              <a:rPr lang="en-US" b="1" u="none" dirty="0" smtClean="0">
                <a:latin typeface="+mj-lt"/>
              </a:rPr>
              <a:t>1989-1993</a:t>
            </a:r>
          </a:p>
        </p:txBody>
      </p:sp>
      <p:sp>
        <p:nvSpPr>
          <p:cNvPr id="11" name="TextBox 10"/>
          <p:cNvSpPr txBox="1"/>
          <p:nvPr/>
        </p:nvSpPr>
        <p:spPr>
          <a:xfrm>
            <a:off x="1905000" y="4853940"/>
            <a:ext cx="3657600" cy="923330"/>
          </a:xfrm>
          <a:prstGeom prst="rect">
            <a:avLst/>
          </a:prstGeom>
          <a:noFill/>
        </p:spPr>
        <p:txBody>
          <a:bodyPr wrap="square" rtlCol="0">
            <a:spAutoFit/>
          </a:bodyPr>
          <a:lstStyle/>
          <a:p>
            <a:pPr algn="ctr"/>
            <a:r>
              <a:rPr lang="en-US" sz="1800" b="1" u="none" dirty="0" smtClean="0">
                <a:latin typeface="+mj-lt"/>
              </a:rPr>
              <a:t>RE-LY</a:t>
            </a:r>
          </a:p>
          <a:p>
            <a:pPr algn="ctr"/>
            <a:r>
              <a:rPr lang="en-US" sz="1800" b="1" u="none" dirty="0" smtClean="0">
                <a:latin typeface="+mj-lt"/>
              </a:rPr>
              <a:t>(</a:t>
            </a:r>
            <a:r>
              <a:rPr lang="en-US" b="1" u="none" dirty="0" smtClean="0">
                <a:latin typeface="+mj-lt"/>
              </a:rPr>
              <a:t>Dabigatran</a:t>
            </a:r>
            <a:r>
              <a:rPr lang="en-US" sz="1800" b="1" u="none" dirty="0" smtClean="0">
                <a:latin typeface="+mj-lt"/>
              </a:rPr>
              <a:t>)</a:t>
            </a:r>
          </a:p>
          <a:p>
            <a:pPr algn="ctr"/>
            <a:r>
              <a:rPr lang="en-US" sz="1800" b="1" u="none" dirty="0" smtClean="0">
                <a:latin typeface="+mj-lt"/>
              </a:rPr>
              <a:t>2009</a:t>
            </a:r>
          </a:p>
        </p:txBody>
      </p:sp>
      <p:sp>
        <p:nvSpPr>
          <p:cNvPr id="12" name="TextBox 11"/>
          <p:cNvSpPr txBox="1"/>
          <p:nvPr/>
        </p:nvSpPr>
        <p:spPr>
          <a:xfrm>
            <a:off x="3050312" y="2644140"/>
            <a:ext cx="3657600" cy="923330"/>
          </a:xfrm>
          <a:prstGeom prst="rect">
            <a:avLst/>
          </a:prstGeom>
          <a:noFill/>
        </p:spPr>
        <p:txBody>
          <a:bodyPr wrap="square" rtlCol="0">
            <a:spAutoFit/>
          </a:bodyPr>
          <a:lstStyle/>
          <a:p>
            <a:pPr algn="ctr"/>
            <a:r>
              <a:rPr lang="en-US" sz="1800" b="1" u="none" dirty="0" smtClean="0">
                <a:latin typeface="+mj-lt"/>
              </a:rPr>
              <a:t>ROCKET AF </a:t>
            </a:r>
          </a:p>
          <a:p>
            <a:pPr algn="ctr"/>
            <a:r>
              <a:rPr lang="en-US" sz="1800" b="1" u="none" dirty="0" smtClean="0">
                <a:latin typeface="+mj-lt"/>
              </a:rPr>
              <a:t>(</a:t>
            </a:r>
            <a:r>
              <a:rPr lang="en-US" b="1" u="none" dirty="0" smtClean="0">
                <a:latin typeface="+mj-lt"/>
              </a:rPr>
              <a:t>Rivaroxaban</a:t>
            </a:r>
            <a:r>
              <a:rPr lang="en-US" sz="1800" b="1" u="none" dirty="0" smtClean="0">
                <a:latin typeface="+mj-lt"/>
              </a:rPr>
              <a:t>)</a:t>
            </a:r>
          </a:p>
          <a:p>
            <a:pPr algn="ctr"/>
            <a:r>
              <a:rPr lang="en-US" sz="1800" b="1" u="none" dirty="0" smtClean="0">
                <a:latin typeface="+mj-lt"/>
              </a:rPr>
              <a:t>2010</a:t>
            </a:r>
          </a:p>
        </p:txBody>
      </p:sp>
      <p:sp>
        <p:nvSpPr>
          <p:cNvPr id="13" name="TextBox 12"/>
          <p:cNvSpPr txBox="1"/>
          <p:nvPr/>
        </p:nvSpPr>
        <p:spPr>
          <a:xfrm>
            <a:off x="4191000" y="4853940"/>
            <a:ext cx="3657600" cy="923330"/>
          </a:xfrm>
          <a:prstGeom prst="rect">
            <a:avLst/>
          </a:prstGeom>
          <a:noFill/>
        </p:spPr>
        <p:txBody>
          <a:bodyPr wrap="square" rtlCol="0">
            <a:spAutoFit/>
          </a:bodyPr>
          <a:lstStyle/>
          <a:p>
            <a:pPr algn="ctr"/>
            <a:r>
              <a:rPr lang="en-US" sz="1800" b="1" u="none" dirty="0" smtClean="0">
                <a:latin typeface="+mj-lt"/>
              </a:rPr>
              <a:t>ARISTOTLE </a:t>
            </a:r>
          </a:p>
          <a:p>
            <a:pPr algn="ctr"/>
            <a:r>
              <a:rPr lang="en-US" sz="1800" b="1" u="none" dirty="0" smtClean="0">
                <a:latin typeface="+mj-lt"/>
              </a:rPr>
              <a:t>(</a:t>
            </a:r>
            <a:r>
              <a:rPr lang="en-US" b="1" u="none" dirty="0" smtClean="0">
                <a:latin typeface="+mj-lt"/>
              </a:rPr>
              <a:t>Apixaban</a:t>
            </a:r>
            <a:r>
              <a:rPr lang="en-US" sz="1800" b="1" u="none" dirty="0" smtClean="0">
                <a:latin typeface="+mj-lt"/>
              </a:rPr>
              <a:t>)</a:t>
            </a:r>
          </a:p>
          <a:p>
            <a:pPr algn="ctr"/>
            <a:r>
              <a:rPr lang="en-US" sz="1800" b="1" u="none" dirty="0" smtClean="0">
                <a:latin typeface="+mj-lt"/>
              </a:rPr>
              <a:t>2011</a:t>
            </a:r>
          </a:p>
        </p:txBody>
      </p:sp>
      <p:sp>
        <p:nvSpPr>
          <p:cNvPr id="14" name="TextBox 13"/>
          <p:cNvSpPr txBox="1"/>
          <p:nvPr/>
        </p:nvSpPr>
        <p:spPr>
          <a:xfrm>
            <a:off x="5334000" y="2644140"/>
            <a:ext cx="3657600" cy="923330"/>
          </a:xfrm>
          <a:prstGeom prst="rect">
            <a:avLst/>
          </a:prstGeom>
          <a:noFill/>
        </p:spPr>
        <p:txBody>
          <a:bodyPr wrap="square" rtlCol="0">
            <a:spAutoFit/>
          </a:bodyPr>
          <a:lstStyle/>
          <a:p>
            <a:pPr algn="ctr"/>
            <a:r>
              <a:rPr lang="en-US" sz="1800" b="1" u="none" dirty="0" smtClean="0">
                <a:latin typeface="+mj-lt"/>
              </a:rPr>
              <a:t>ENGAGE AF-TIMI 48</a:t>
            </a:r>
          </a:p>
          <a:p>
            <a:pPr algn="ctr"/>
            <a:r>
              <a:rPr lang="en-US" sz="1800" b="1" u="none" dirty="0" smtClean="0">
                <a:latin typeface="+mj-lt"/>
              </a:rPr>
              <a:t> (</a:t>
            </a:r>
            <a:r>
              <a:rPr lang="en-US" b="1" u="none" dirty="0" smtClean="0">
                <a:latin typeface="+mj-lt"/>
              </a:rPr>
              <a:t>Edoxaban</a:t>
            </a:r>
            <a:r>
              <a:rPr lang="en-US" sz="1800" b="1" u="none" dirty="0" smtClean="0">
                <a:latin typeface="+mj-lt"/>
              </a:rPr>
              <a:t>)</a:t>
            </a:r>
          </a:p>
          <a:p>
            <a:pPr algn="ctr"/>
            <a:r>
              <a:rPr lang="en-US" sz="1800" b="1" u="none" dirty="0" smtClean="0">
                <a:latin typeface="+mj-lt"/>
              </a:rPr>
              <a:t>2013</a:t>
            </a:r>
          </a:p>
        </p:txBody>
      </p:sp>
      <p:sp>
        <p:nvSpPr>
          <p:cNvPr id="15" name="Rectangle 14"/>
          <p:cNvSpPr/>
          <p:nvPr/>
        </p:nvSpPr>
        <p:spPr>
          <a:xfrm>
            <a:off x="575575" y="1514594"/>
            <a:ext cx="3114763" cy="830997"/>
          </a:xfrm>
          <a:prstGeom prst="rect">
            <a:avLst/>
          </a:prstGeom>
          <a:noFill/>
          <a:ln w="38100">
            <a:noFill/>
          </a:ln>
          <a:scene3d>
            <a:camera prst="orthographicFront"/>
            <a:lightRig rig="threePt" dir="t"/>
          </a:scene3d>
          <a:sp3d>
            <a:bevelT prst="relaxedInset"/>
            <a:bevelB prst="relaxedInset"/>
          </a:sp3d>
        </p:spPr>
        <p:txBody>
          <a:bodyPr wrap="none">
            <a:spAutoFit/>
          </a:bodyPr>
          <a:lstStyle/>
          <a:p>
            <a:pPr algn="ctr"/>
            <a:r>
              <a:rPr lang="en-US" sz="2400" b="1" u="none" dirty="0" smtClean="0">
                <a:latin typeface="+mj-lt"/>
              </a:rPr>
              <a:t>Warfarin vs Placebo</a:t>
            </a:r>
          </a:p>
          <a:p>
            <a:pPr algn="ctr"/>
            <a:r>
              <a:rPr lang="en-US" sz="2400" b="1" u="none" dirty="0" smtClean="0">
                <a:latin typeface="+mj-lt"/>
              </a:rPr>
              <a:t>2,900 Patients</a:t>
            </a:r>
            <a:endParaRPr lang="en-US" sz="2400" b="1" u="none" dirty="0">
              <a:latin typeface="+mj-lt"/>
            </a:endParaRPr>
          </a:p>
        </p:txBody>
      </p:sp>
      <p:sp>
        <p:nvSpPr>
          <p:cNvPr id="16" name="Rectangle 15"/>
          <p:cNvSpPr/>
          <p:nvPr/>
        </p:nvSpPr>
        <p:spPr>
          <a:xfrm>
            <a:off x="5262916" y="1514594"/>
            <a:ext cx="3098733" cy="830997"/>
          </a:xfrm>
          <a:prstGeom prst="rect">
            <a:avLst/>
          </a:prstGeom>
          <a:noFill/>
          <a:ln w="38100">
            <a:noFill/>
          </a:ln>
          <a:scene3d>
            <a:camera prst="orthographicFront"/>
            <a:lightRig rig="threePt" dir="t"/>
          </a:scene3d>
          <a:sp3d>
            <a:bevelT prst="relaxedInset"/>
            <a:bevelB prst="relaxedInset"/>
          </a:sp3d>
        </p:spPr>
        <p:txBody>
          <a:bodyPr wrap="none">
            <a:spAutoFit/>
          </a:bodyPr>
          <a:lstStyle/>
          <a:p>
            <a:pPr algn="ctr"/>
            <a:r>
              <a:rPr lang="en-US" sz="2400" b="1" u="none" dirty="0" smtClean="0">
                <a:latin typeface="+mj-lt"/>
              </a:rPr>
              <a:t>NOACs vs Warfarin</a:t>
            </a:r>
          </a:p>
          <a:p>
            <a:pPr algn="ctr"/>
            <a:r>
              <a:rPr lang="en-US" sz="2400" b="1" u="none" dirty="0" smtClean="0">
                <a:latin typeface="+mj-lt"/>
              </a:rPr>
              <a:t>71,683 Patients</a:t>
            </a:r>
            <a:endParaRPr lang="en-US" sz="2400" b="1" u="none" dirty="0">
              <a:latin typeface="+mj-lt"/>
            </a:endParaRPr>
          </a:p>
        </p:txBody>
      </p:sp>
    </p:spTree>
    <p:extLst>
      <p:ext uri="{BB962C8B-B14F-4D97-AF65-F5344CB8AC3E}">
        <p14:creationId xmlns:p14="http://schemas.microsoft.com/office/powerpoint/2010/main" val="28101352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70" y="98324"/>
            <a:ext cx="8686800" cy="868362"/>
          </a:xfrm>
        </p:spPr>
        <p:txBody>
          <a:bodyPr/>
          <a:lstStyle/>
          <a:p>
            <a:r>
              <a:rPr lang="en-US" dirty="0" smtClean="0"/>
              <a:t>Meta-Analysis</a:t>
            </a:r>
            <a:endParaRPr lang="en-US" dirty="0"/>
          </a:p>
        </p:txBody>
      </p:sp>
      <p:sp>
        <p:nvSpPr>
          <p:cNvPr id="3" name="Rectangle 3"/>
          <p:cNvSpPr txBox="1">
            <a:spLocks noChangeArrowheads="1"/>
          </p:cNvSpPr>
          <p:nvPr/>
        </p:nvSpPr>
        <p:spPr bwMode="auto">
          <a:xfrm>
            <a:off x="556769" y="1595039"/>
            <a:ext cx="7686479"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4950" indent="-234950" algn="l" rtl="0" eaLnBrk="0" fontAlgn="base" hangingPunct="0">
              <a:spcBef>
                <a:spcPct val="20000"/>
              </a:spcBef>
              <a:spcAft>
                <a:spcPct val="0"/>
              </a:spcAft>
              <a:buClr>
                <a:srgbClr val="8E1400"/>
              </a:buClr>
              <a:buFont typeface="Arial" pitchFamily="34" charset="0"/>
              <a:buNone/>
              <a:defRPr lang="en-US" sz="2400" b="1" dirty="0" smtClean="0">
                <a:solidFill>
                  <a:schemeClr val="accent1"/>
                </a:solidFill>
                <a:latin typeface="+mj-lt"/>
                <a:ea typeface="ＭＳ Ｐゴシック" charset="-128"/>
                <a:cs typeface="Arial"/>
              </a:defRPr>
            </a:lvl1pPr>
            <a:lvl2pPr marL="692150" indent="-460375" algn="l" rtl="0" eaLnBrk="0" fontAlgn="base" hangingPunct="0">
              <a:spcBef>
                <a:spcPct val="20000"/>
              </a:spcBef>
              <a:spcAft>
                <a:spcPct val="0"/>
              </a:spcAft>
              <a:buClr>
                <a:srgbClr val="8E1400"/>
              </a:buClr>
              <a:buFont typeface="Wingdings" charset="2"/>
              <a:buNone/>
              <a:defRPr lang="en-US" sz="2000" dirty="0" smtClean="0">
                <a:solidFill>
                  <a:schemeClr val="tx1"/>
                </a:solidFill>
                <a:latin typeface="+mj-lt"/>
                <a:ea typeface="ＭＳ Ｐゴシック" charset="-128"/>
                <a:cs typeface="Arial"/>
              </a:defRPr>
            </a:lvl2pPr>
            <a:lvl3pPr marL="1084263" indent="-277813" algn="l" rtl="0" eaLnBrk="0" fontAlgn="base" hangingPunct="0">
              <a:spcBef>
                <a:spcPct val="20000"/>
              </a:spcBef>
              <a:spcAft>
                <a:spcPct val="0"/>
              </a:spcAft>
              <a:buClr>
                <a:srgbClr val="8E1400"/>
              </a:buClr>
              <a:buFont typeface="Arial" charset="0"/>
              <a:buChar char="•"/>
              <a:defRPr lang="en-US" sz="2000" dirty="0" smtClean="0">
                <a:solidFill>
                  <a:schemeClr val="tx1"/>
                </a:solidFill>
                <a:latin typeface="Arial"/>
                <a:ea typeface="ＭＳ Ｐゴシック" charset="-128"/>
                <a:cs typeface="Arial"/>
              </a:defRPr>
            </a:lvl3pPr>
            <a:lvl4pPr marL="1439863" indent="-241300" algn="l" rtl="0" eaLnBrk="0" fontAlgn="base" hangingPunct="0">
              <a:spcBef>
                <a:spcPct val="20000"/>
              </a:spcBef>
              <a:spcAft>
                <a:spcPct val="0"/>
              </a:spcAft>
              <a:buChar char="–"/>
              <a:defRPr sz="2000">
                <a:solidFill>
                  <a:schemeClr val="bg1"/>
                </a:solidFill>
                <a:latin typeface="+mn-lt"/>
                <a:ea typeface="ＭＳ Ｐゴシック" charset="-128"/>
              </a:defRPr>
            </a:lvl4pPr>
            <a:lvl5pPr marL="1779588" indent="-225425" algn="l" rtl="0" eaLnBrk="0" fontAlgn="base" hangingPunct="0">
              <a:spcBef>
                <a:spcPct val="20000"/>
              </a:spcBef>
              <a:spcAft>
                <a:spcPct val="0"/>
              </a:spcAft>
              <a:buChar char="»"/>
              <a:defRPr sz="2000">
                <a:solidFill>
                  <a:schemeClr val="bg1"/>
                </a:solidFill>
                <a:latin typeface="+mn-lt"/>
                <a:ea typeface="ＭＳ Ｐゴシック" charset="-128"/>
              </a:defRPr>
            </a:lvl5pPr>
            <a:lvl6pPr marL="2236788" indent="-225425" algn="l" rtl="0" fontAlgn="base">
              <a:spcBef>
                <a:spcPct val="20000"/>
              </a:spcBef>
              <a:spcAft>
                <a:spcPct val="0"/>
              </a:spcAft>
              <a:buChar char="»"/>
              <a:defRPr sz="2000">
                <a:solidFill>
                  <a:schemeClr val="bg1"/>
                </a:solidFill>
                <a:latin typeface="+mn-lt"/>
              </a:defRPr>
            </a:lvl6pPr>
            <a:lvl7pPr marL="2693988" indent="-225425" algn="l" rtl="0" fontAlgn="base">
              <a:spcBef>
                <a:spcPct val="20000"/>
              </a:spcBef>
              <a:spcAft>
                <a:spcPct val="0"/>
              </a:spcAft>
              <a:buChar char="»"/>
              <a:defRPr sz="2000">
                <a:solidFill>
                  <a:schemeClr val="bg1"/>
                </a:solidFill>
                <a:latin typeface="+mn-lt"/>
              </a:defRPr>
            </a:lvl7pPr>
            <a:lvl8pPr marL="3151188" indent="-225425" algn="l" rtl="0" fontAlgn="base">
              <a:spcBef>
                <a:spcPct val="20000"/>
              </a:spcBef>
              <a:spcAft>
                <a:spcPct val="0"/>
              </a:spcAft>
              <a:buChar char="»"/>
              <a:defRPr sz="2000">
                <a:solidFill>
                  <a:schemeClr val="bg1"/>
                </a:solidFill>
                <a:latin typeface="+mn-lt"/>
              </a:defRPr>
            </a:lvl8pPr>
            <a:lvl9pPr marL="3608388" indent="-225425" algn="l" rtl="0" fontAlgn="base">
              <a:spcBef>
                <a:spcPct val="20000"/>
              </a:spcBef>
              <a:spcAft>
                <a:spcPct val="0"/>
              </a:spcAft>
              <a:buChar char="»"/>
              <a:defRPr sz="2000">
                <a:solidFill>
                  <a:schemeClr val="bg1"/>
                </a:solidFill>
                <a:latin typeface="+mn-lt"/>
              </a:defRPr>
            </a:lvl9pPr>
          </a:lstStyle>
          <a:p>
            <a:pPr marL="231775" indent="-231775" eaLnBrk="1" hangingPunct="1">
              <a:spcBef>
                <a:spcPts val="600"/>
              </a:spcBef>
              <a:spcAft>
                <a:spcPts val="300"/>
              </a:spcAft>
              <a:buClr>
                <a:schemeClr val="accent5"/>
              </a:buClr>
              <a:buFont typeface="Arial" panose="020B0604020202020204" pitchFamily="34" charset="0"/>
              <a:buChar char="•"/>
            </a:pPr>
            <a:r>
              <a:rPr lang="en-US" sz="2000" b="0" u="none" kern="0" dirty="0" smtClean="0">
                <a:solidFill>
                  <a:schemeClr val="tx1"/>
                </a:solidFill>
              </a:rPr>
              <a:t>First to contain data from all 4 phase 3 warfarin-controlled trials</a:t>
            </a:r>
          </a:p>
          <a:p>
            <a:pPr marL="231775" indent="-231775" eaLnBrk="1" hangingPunct="1">
              <a:spcBef>
                <a:spcPts val="600"/>
              </a:spcBef>
              <a:spcAft>
                <a:spcPts val="300"/>
              </a:spcAft>
              <a:buClr>
                <a:schemeClr val="accent5"/>
              </a:buClr>
              <a:buFont typeface="Arial" panose="020B0604020202020204" pitchFamily="34" charset="0"/>
              <a:buChar char="•"/>
            </a:pPr>
            <a:r>
              <a:rPr lang="en-US" sz="2000" b="0" u="none" kern="0" dirty="0" smtClean="0">
                <a:solidFill>
                  <a:schemeClr val="tx1"/>
                </a:solidFill>
              </a:rPr>
              <a:t>Robust sample size</a:t>
            </a:r>
          </a:p>
          <a:p>
            <a:pPr lvl="1" indent="-350838" eaLnBrk="1" hangingPunct="1">
              <a:spcBef>
                <a:spcPts val="600"/>
              </a:spcBef>
              <a:spcAft>
                <a:spcPts val="300"/>
              </a:spcAft>
              <a:buClr>
                <a:schemeClr val="accent5"/>
              </a:buClr>
              <a:buFont typeface="Arial" panose="020B0604020202020204" pitchFamily="34" charset="0"/>
              <a:buChar char="–"/>
            </a:pPr>
            <a:r>
              <a:rPr lang="en-US" sz="1800" u="none" kern="0" dirty="0" smtClean="0"/>
              <a:t>Precision in assessing relative benefit of NOACs in key clinical subgroups</a:t>
            </a:r>
          </a:p>
          <a:p>
            <a:pPr lvl="1" indent="-350838" eaLnBrk="1" hangingPunct="1">
              <a:spcBef>
                <a:spcPts val="600"/>
              </a:spcBef>
              <a:spcAft>
                <a:spcPts val="300"/>
              </a:spcAft>
              <a:buClr>
                <a:schemeClr val="accent5"/>
              </a:buClr>
              <a:buFont typeface="Arial" panose="020B0604020202020204" pitchFamily="34" charset="0"/>
              <a:buChar char="–"/>
            </a:pPr>
            <a:r>
              <a:rPr lang="en-US" sz="1800" u="none" kern="0" dirty="0" smtClean="0"/>
              <a:t>Effects of agents on important secondary outcomes</a:t>
            </a:r>
            <a:endParaRPr lang="en-US" u="none" kern="0" dirty="0" smtClean="0"/>
          </a:p>
          <a:p>
            <a:pPr marL="231775" indent="-231775" eaLnBrk="1" hangingPunct="1">
              <a:spcBef>
                <a:spcPts val="600"/>
              </a:spcBef>
              <a:spcAft>
                <a:spcPts val="300"/>
              </a:spcAft>
              <a:buClr>
                <a:schemeClr val="accent5"/>
              </a:buClr>
              <a:buFont typeface="Arial" panose="020B0604020202020204" pitchFamily="34" charset="0"/>
              <a:buChar char="•"/>
            </a:pPr>
            <a:r>
              <a:rPr lang="en-US" sz="2000" b="0" u="none" kern="0" dirty="0" smtClean="0">
                <a:solidFill>
                  <a:schemeClr val="tx1"/>
                </a:solidFill>
              </a:rPr>
              <a:t>Pooled data for FXa and thrombin inhibitors</a:t>
            </a:r>
          </a:p>
          <a:p>
            <a:pPr lvl="1" indent="-350838" eaLnBrk="1" hangingPunct="1">
              <a:spcBef>
                <a:spcPts val="600"/>
              </a:spcBef>
              <a:spcAft>
                <a:spcPts val="300"/>
              </a:spcAft>
              <a:buClr>
                <a:schemeClr val="accent5"/>
              </a:buClr>
              <a:buFont typeface="Arial" panose="020B0604020202020204" pitchFamily="34" charset="0"/>
              <a:buChar char="–"/>
            </a:pPr>
            <a:r>
              <a:rPr lang="en-US" sz="1800" u="none" kern="0" dirty="0" smtClean="0"/>
              <a:t>Target key coagulation enzymes</a:t>
            </a:r>
          </a:p>
          <a:p>
            <a:pPr lvl="1" indent="-350838" eaLnBrk="1" hangingPunct="1">
              <a:spcBef>
                <a:spcPts val="600"/>
              </a:spcBef>
              <a:spcAft>
                <a:spcPts val="300"/>
              </a:spcAft>
              <a:buClr>
                <a:schemeClr val="accent5"/>
              </a:buClr>
              <a:buFont typeface="Arial" panose="020B0604020202020204" pitchFamily="34" charset="0"/>
              <a:buChar char="–"/>
            </a:pPr>
            <a:r>
              <a:rPr lang="en-US" sz="1800" u="none" kern="0" dirty="0" smtClean="0"/>
              <a:t>Trials share similar design</a:t>
            </a:r>
          </a:p>
          <a:p>
            <a:pPr lvl="1" indent="-350838" eaLnBrk="1" hangingPunct="1">
              <a:spcBef>
                <a:spcPts val="600"/>
              </a:spcBef>
              <a:spcAft>
                <a:spcPts val="300"/>
              </a:spcAft>
              <a:buClr>
                <a:schemeClr val="accent5"/>
              </a:buClr>
              <a:buFont typeface="Arial" panose="020B0604020202020204" pitchFamily="34" charset="0"/>
              <a:buChar char="–"/>
            </a:pPr>
            <a:r>
              <a:rPr lang="en-US" sz="1800" u="none" kern="0" dirty="0" smtClean="0"/>
              <a:t>Agents used interchangeably clinically and grouped together by guidelines </a:t>
            </a:r>
          </a:p>
          <a:p>
            <a:pPr marL="231775" indent="-231775" eaLnBrk="1" hangingPunct="1">
              <a:spcBef>
                <a:spcPts val="600"/>
              </a:spcBef>
              <a:spcAft>
                <a:spcPts val="300"/>
              </a:spcAft>
              <a:buClr>
                <a:schemeClr val="accent5"/>
              </a:buClr>
              <a:buFont typeface="Arial" panose="020B0604020202020204" pitchFamily="34" charset="0"/>
              <a:buChar char="•"/>
            </a:pPr>
            <a:r>
              <a:rPr lang="en-US" sz="2000" b="0" u="none" kern="0" dirty="0" smtClean="0">
                <a:solidFill>
                  <a:schemeClr val="tx1"/>
                </a:solidFill>
              </a:rPr>
              <a:t>Separate meta-analysis of low-dose dabigatran and edoxaban</a:t>
            </a:r>
          </a:p>
          <a:p>
            <a:pPr marL="231775" indent="-231775" eaLnBrk="1" hangingPunct="1">
              <a:spcBef>
                <a:spcPts val="600"/>
              </a:spcBef>
              <a:spcAft>
                <a:spcPts val="300"/>
              </a:spcAft>
              <a:buClr>
                <a:schemeClr val="accent5"/>
              </a:buClr>
              <a:buFont typeface="Arial" panose="020B0604020202020204" pitchFamily="34" charset="0"/>
              <a:buChar char="•"/>
            </a:pPr>
            <a:r>
              <a:rPr lang="en-US" sz="2000" b="0" u="none" kern="0" dirty="0" smtClean="0">
                <a:solidFill>
                  <a:schemeClr val="tx1"/>
                </a:solidFill>
              </a:rPr>
              <a:t>Comprehensive picture of the NOACs as a therapeutic option</a:t>
            </a:r>
          </a:p>
        </p:txBody>
      </p:sp>
    </p:spTree>
    <p:extLst>
      <p:ext uri="{BB962C8B-B14F-4D97-AF65-F5344CB8AC3E}">
        <p14:creationId xmlns:p14="http://schemas.microsoft.com/office/powerpoint/2010/main" val="10914161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52"/>
          <p:cNvGraphicFramePr>
            <a:graphicFrameLocks/>
          </p:cNvGraphicFramePr>
          <p:nvPr>
            <p:extLst>
              <p:ext uri="{D42A27DB-BD31-4B8C-83A1-F6EECF244321}">
                <p14:modId xmlns:p14="http://schemas.microsoft.com/office/powerpoint/2010/main" val="1742721518"/>
              </p:ext>
            </p:extLst>
          </p:nvPr>
        </p:nvGraphicFramePr>
        <p:xfrm>
          <a:off x="410536" y="1610111"/>
          <a:ext cx="8392274" cy="3816152"/>
        </p:xfrm>
        <a:graphic>
          <a:graphicData uri="http://schemas.openxmlformats.org/drawingml/2006/table">
            <a:tbl>
              <a:tblPr/>
              <a:tblGrid>
                <a:gridCol w="1936883"/>
                <a:gridCol w="1583140"/>
                <a:gridCol w="1787857"/>
                <a:gridCol w="1392072"/>
                <a:gridCol w="1692322"/>
              </a:tblGrid>
              <a:tr h="562825">
                <a:tc>
                  <a:txBody>
                    <a:bodyPr/>
                    <a:lstStyle/>
                    <a:p>
                      <a:pPr marL="0" marR="0" lvl="0" indent="0" algn="l" defTabSz="914400" rtl="0" eaLnBrk="1" fontAlgn="base" latinLnBrk="0" hangingPunct="1">
                        <a:lnSpc>
                          <a:spcPct val="100000"/>
                        </a:lnSpc>
                        <a:spcBef>
                          <a:spcPct val="0"/>
                        </a:spcBef>
                        <a:spcAft>
                          <a:spcPct val="2000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ea typeface="ＭＳ Ｐゴシック" charset="-128"/>
                      </a:endParaRPr>
                    </a:p>
                  </a:txBody>
                  <a:tcPr marL="90000" marR="45720" anchor="b"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ＭＳ Ｐゴシック" charset="-128"/>
                        </a:rPr>
                        <a:t>Dabigatran</a:t>
                      </a:r>
                    </a:p>
                  </a:txBody>
                  <a:tcPr marL="45720" marR="45720" anchor="b"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ＭＳ Ｐゴシック" charset="-128"/>
                        </a:rPr>
                        <a:t>Rivaroxaban</a:t>
                      </a:r>
                    </a:p>
                  </a:txBody>
                  <a:tcPr marL="45720" marR="45720" anchor="b"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ＭＳ Ｐゴシック" charset="-128"/>
                        </a:rPr>
                        <a:t>Apixaban</a:t>
                      </a:r>
                    </a:p>
                  </a:txBody>
                  <a:tcPr marL="45720" marR="45720" anchor="b"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ＭＳ Ｐゴシック" charset="-128"/>
                        </a:rPr>
                        <a:t>Edoxaban</a:t>
                      </a:r>
                    </a:p>
                  </a:txBody>
                  <a:tcPr marL="45720" marR="45720" anchor="b"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470114">
                <a:tc>
                  <a:txBody>
                    <a:bodyPr/>
                    <a:lstStyle/>
                    <a:p>
                      <a:pPr marL="0" marR="0" lvl="0" indent="0" algn="l"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Target</a:t>
                      </a:r>
                    </a:p>
                  </a:txBody>
                  <a:tcPr marL="9000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IIa (thrombin)</a:t>
                      </a:r>
                    </a:p>
                  </a:txBody>
                  <a:tcPr marL="4572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Xa</a:t>
                      </a:r>
                    </a:p>
                  </a:txBody>
                  <a:tcPr marL="4572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Xa</a:t>
                      </a:r>
                    </a:p>
                  </a:txBody>
                  <a:tcPr marL="4572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Xa</a:t>
                      </a:r>
                    </a:p>
                  </a:txBody>
                  <a:tcPr marL="4572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r>
              <a:tr h="470114">
                <a:tc>
                  <a:txBody>
                    <a:bodyPr/>
                    <a:lstStyle/>
                    <a:p>
                      <a:pPr marL="0" marR="0" lvl="0" indent="0" algn="l"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Hours to C</a:t>
                      </a:r>
                      <a:r>
                        <a:rPr kumimoji="0" lang="en-US" sz="1800" b="0" i="0" u="none" strike="noStrike" cap="none" normalizeH="0" baseline="-25000" dirty="0" smtClean="0">
                          <a:ln>
                            <a:noFill/>
                          </a:ln>
                          <a:solidFill>
                            <a:schemeClr val="tx1"/>
                          </a:solidFill>
                          <a:effectLst/>
                          <a:latin typeface="Arial" pitchFamily="34" charset="0"/>
                          <a:ea typeface="ＭＳ Ｐゴシック" charset="-128"/>
                        </a:rPr>
                        <a:t>max</a:t>
                      </a:r>
                    </a:p>
                  </a:txBody>
                  <a:tcPr marL="9000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1-3</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2-4</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3-4</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1-2</a:t>
                      </a:r>
                    </a:p>
                  </a:txBody>
                  <a:tcPr marL="45720" marR="45720" anchor="ctr" horzOverflow="overflow">
                    <a:lnL>
                      <a:noFill/>
                    </a:lnL>
                    <a:lnR>
                      <a:noFill/>
                    </a:lnR>
                    <a:lnT>
                      <a:noFill/>
                    </a:lnT>
                    <a:lnB>
                      <a:noFill/>
                    </a:lnB>
                    <a:lnTlToBr>
                      <a:noFill/>
                    </a:lnTlToBr>
                    <a:lnBlToTr>
                      <a:noFill/>
                    </a:lnBlToTr>
                    <a:noFill/>
                  </a:tcPr>
                </a:tc>
              </a:tr>
              <a:tr h="562825">
                <a:tc>
                  <a:txBody>
                    <a:bodyPr/>
                    <a:lstStyle/>
                    <a:p>
                      <a:pPr marL="0" marR="0" lvl="0" indent="0" algn="l"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Half-life, hours</a:t>
                      </a:r>
                    </a:p>
                  </a:txBody>
                  <a:tcPr marL="9000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12-17</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5-13</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12</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10-14</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r>
              <a:tr h="622070">
                <a:tc>
                  <a:txBody>
                    <a:bodyPr/>
                    <a:lstStyle/>
                    <a:p>
                      <a:pPr marL="0" marR="0" lvl="0" indent="0" algn="l"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Renal Clearance, % </a:t>
                      </a:r>
                    </a:p>
                  </a:txBody>
                  <a:tcPr marL="9000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80</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33*</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27</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50</a:t>
                      </a:r>
                    </a:p>
                  </a:txBody>
                  <a:tcPr marL="45720" marR="45720" anchor="ctr" horzOverflow="overflow">
                    <a:lnL>
                      <a:noFill/>
                    </a:lnL>
                    <a:lnR>
                      <a:noFill/>
                    </a:lnR>
                    <a:lnT>
                      <a:noFill/>
                    </a:lnT>
                    <a:lnB>
                      <a:noFill/>
                    </a:lnB>
                    <a:lnTlToBr>
                      <a:noFill/>
                    </a:lnTlToBr>
                    <a:lnBlToTr>
                      <a:noFill/>
                    </a:lnBlToTr>
                    <a:noFill/>
                  </a:tcPr>
                </a:tc>
              </a:tr>
              <a:tr h="470114">
                <a:tc>
                  <a:txBody>
                    <a:bodyPr/>
                    <a:lstStyle/>
                    <a:p>
                      <a:pPr marL="0" marR="0" lvl="0" indent="0" algn="l"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Transporters</a:t>
                      </a:r>
                    </a:p>
                  </a:txBody>
                  <a:tcPr marL="9000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P-gp</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P-gp</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P-gp</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P-gp</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r>
              <a:tr h="470114">
                <a:tc>
                  <a:txBody>
                    <a:bodyPr/>
                    <a:lstStyle/>
                    <a:p>
                      <a:pPr marL="0" marR="0" lvl="0" indent="0" algn="l"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CYP Metabolism, %</a:t>
                      </a:r>
                    </a:p>
                  </a:txBody>
                  <a:tcPr marL="9000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None</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32</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&lt; 32</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rPr>
                        <a:t>&lt;4</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4" name="Text Box 135"/>
          <p:cNvSpPr txBox="1">
            <a:spLocks noChangeArrowheads="1"/>
          </p:cNvSpPr>
          <p:nvPr/>
        </p:nvSpPr>
        <p:spPr bwMode="auto">
          <a:xfrm>
            <a:off x="0" y="6009989"/>
            <a:ext cx="9144000" cy="523105"/>
          </a:xfrm>
          <a:prstGeom prst="rect">
            <a:avLst/>
          </a:prstGeom>
          <a:noFill/>
          <a:ln w="9525">
            <a:noFill/>
            <a:miter lim="800000"/>
            <a:headEnd/>
            <a:tailEnd/>
          </a:ln>
        </p:spPr>
        <p:txBody>
          <a:bodyPr lIns="91320" tIns="45663" rIns="91320" bIns="45663">
            <a:spAutoFit/>
          </a:bodyPr>
          <a:lstStyle/>
          <a:p>
            <a:pPr>
              <a:spcBef>
                <a:spcPct val="50000"/>
              </a:spcBef>
            </a:pPr>
            <a:r>
              <a:rPr lang="en-US" sz="1400" u="none" dirty="0" smtClean="0">
                <a:latin typeface="+mj-lt"/>
              </a:rPr>
              <a:t>CYP </a:t>
            </a:r>
            <a:r>
              <a:rPr lang="en-US" sz="1400" u="none" dirty="0">
                <a:latin typeface="+mj-lt"/>
              </a:rPr>
              <a:t>= cytochrome </a:t>
            </a:r>
            <a:r>
              <a:rPr lang="en-US" sz="1400" u="none" dirty="0" smtClean="0">
                <a:latin typeface="+mj-lt"/>
              </a:rPr>
              <a:t>P450; P-gp </a:t>
            </a:r>
            <a:r>
              <a:rPr lang="en-US" sz="1400" u="none" dirty="0">
                <a:latin typeface="+mj-lt"/>
              </a:rPr>
              <a:t>= </a:t>
            </a:r>
            <a:r>
              <a:rPr lang="en-US" sz="1400" u="none" dirty="0" smtClean="0">
                <a:latin typeface="+mj-lt"/>
              </a:rPr>
              <a:t>P-glycoprotein</a:t>
            </a:r>
            <a:br>
              <a:rPr lang="en-US" sz="1400" u="none" dirty="0" smtClean="0">
                <a:latin typeface="+mj-lt"/>
              </a:rPr>
            </a:br>
            <a:r>
              <a:rPr lang="en-US" sz="1400" u="none" dirty="0" smtClean="0">
                <a:latin typeface="+mj-lt"/>
              </a:rPr>
              <a:t>*33</a:t>
            </a:r>
            <a:r>
              <a:rPr lang="en-US" sz="1400" u="none" dirty="0">
                <a:latin typeface="+mj-lt"/>
              </a:rPr>
              <a:t>% renally cleared; 33% excreted unchanged in </a:t>
            </a:r>
            <a:r>
              <a:rPr lang="en-US" sz="1400" u="none" dirty="0" smtClean="0">
                <a:latin typeface="+mj-lt"/>
              </a:rPr>
              <a:t>urine.</a:t>
            </a:r>
            <a:endParaRPr lang="en-US" sz="1400" u="none" dirty="0">
              <a:latin typeface="+mj-lt"/>
            </a:endParaRPr>
          </a:p>
        </p:txBody>
      </p:sp>
      <p:sp>
        <p:nvSpPr>
          <p:cNvPr id="6" name="Title 1"/>
          <p:cNvSpPr>
            <a:spLocks noGrp="1"/>
          </p:cNvSpPr>
          <p:nvPr>
            <p:ph type="title"/>
          </p:nvPr>
        </p:nvSpPr>
        <p:spPr>
          <a:xfrm>
            <a:off x="313870" y="98324"/>
            <a:ext cx="8686800" cy="868362"/>
          </a:xfrm>
        </p:spPr>
        <p:txBody>
          <a:bodyPr/>
          <a:lstStyle/>
          <a:p>
            <a:r>
              <a:rPr lang="en-US" dirty="0" smtClean="0"/>
              <a:t>Comparative PK/PD of NOACs</a:t>
            </a:r>
            <a:endParaRPr lang="en-US" dirty="0"/>
          </a:p>
        </p:txBody>
      </p:sp>
      <p:sp>
        <p:nvSpPr>
          <p:cNvPr id="7" name="TextBox 4"/>
          <p:cNvSpPr txBox="1">
            <a:spLocks noChangeArrowheads="1"/>
          </p:cNvSpPr>
          <p:nvPr/>
        </p:nvSpPr>
        <p:spPr bwMode="auto">
          <a:xfrm>
            <a:off x="0" y="6574038"/>
            <a:ext cx="8323263" cy="338554"/>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e-AT" sz="1600" u="none" dirty="0" smtClean="0">
                <a:latin typeface="+mj-lt"/>
                <a:cs typeface="Arial"/>
              </a:rPr>
              <a:t>Heidbuchel </a:t>
            </a:r>
            <a:r>
              <a:rPr lang="de-AT" sz="1600" u="none" dirty="0">
                <a:latin typeface="+mj-lt"/>
                <a:cs typeface="Arial"/>
              </a:rPr>
              <a:t>H, et al. </a:t>
            </a:r>
            <a:r>
              <a:rPr lang="de-AT" sz="1600" i="1" u="none" dirty="0">
                <a:latin typeface="+mj-lt"/>
                <a:cs typeface="Arial"/>
              </a:rPr>
              <a:t>Eur Heart </a:t>
            </a:r>
            <a:r>
              <a:rPr lang="de-AT" sz="1600" i="1" u="none" dirty="0" smtClean="0">
                <a:latin typeface="+mj-lt"/>
                <a:cs typeface="Arial"/>
              </a:rPr>
              <a:t>J. </a:t>
            </a:r>
            <a:r>
              <a:rPr lang="de-AT" sz="1600" u="none" dirty="0" smtClean="0">
                <a:latin typeface="+mj-lt"/>
                <a:cs typeface="Arial"/>
              </a:rPr>
              <a:t>2013;34</a:t>
            </a:r>
            <a:r>
              <a:rPr lang="de-AT" sz="1600" u="none" dirty="0">
                <a:latin typeface="+mj-lt"/>
                <a:cs typeface="Arial"/>
              </a:rPr>
              <a:t>:2094-2106</a:t>
            </a:r>
            <a:r>
              <a:rPr lang="de-AT" sz="1600" u="none" dirty="0" smtClean="0">
                <a:latin typeface="+mj-lt"/>
                <a:cs typeface="Arial"/>
              </a:rPr>
              <a:t>.</a:t>
            </a:r>
            <a:r>
              <a:rPr lang="de-AT" sz="1600" u="none" baseline="30000" dirty="0" smtClean="0">
                <a:latin typeface="+mj-lt"/>
                <a:cs typeface="Arial"/>
              </a:rPr>
              <a:t>[18]</a:t>
            </a:r>
            <a:endParaRPr lang="en-US" altLang="en-US" sz="1600" u="none" dirty="0">
              <a:latin typeface="+mj-lt"/>
              <a:cs typeface="Arial" pitchFamily="34" charset="0"/>
            </a:endParaRPr>
          </a:p>
        </p:txBody>
      </p:sp>
    </p:spTree>
    <p:extLst>
      <p:ext uri="{BB962C8B-B14F-4D97-AF65-F5344CB8AC3E}">
        <p14:creationId xmlns:p14="http://schemas.microsoft.com/office/powerpoint/2010/main" val="25421930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52"/>
          <p:cNvGraphicFramePr>
            <a:graphicFrameLocks/>
          </p:cNvGraphicFramePr>
          <p:nvPr>
            <p:extLst>
              <p:ext uri="{D42A27DB-BD31-4B8C-83A1-F6EECF244321}">
                <p14:modId xmlns:p14="http://schemas.microsoft.com/office/powerpoint/2010/main" val="2295838784"/>
              </p:ext>
            </p:extLst>
          </p:nvPr>
        </p:nvGraphicFramePr>
        <p:xfrm>
          <a:off x="327660" y="1184386"/>
          <a:ext cx="8484709" cy="3895961"/>
        </p:xfrm>
        <a:graphic>
          <a:graphicData uri="http://schemas.openxmlformats.org/drawingml/2006/table">
            <a:tbl>
              <a:tblPr/>
              <a:tblGrid>
                <a:gridCol w="2320006"/>
                <a:gridCol w="1296537"/>
                <a:gridCol w="1569493"/>
                <a:gridCol w="1596788"/>
                <a:gridCol w="1701885"/>
              </a:tblGrid>
              <a:tr h="365650">
                <a:tc>
                  <a:txBody>
                    <a:bodyPr/>
                    <a:lstStyle/>
                    <a:p>
                      <a:pPr marL="0" marR="0" lvl="0" indent="0" algn="l" defTabSz="914400" rtl="0" eaLnBrk="1" fontAlgn="base" latinLnBrk="0" hangingPunct="1">
                        <a:lnSpc>
                          <a:spcPct val="100000"/>
                        </a:lnSpc>
                        <a:spcBef>
                          <a:spcPct val="0"/>
                        </a:spcBef>
                        <a:spcAft>
                          <a:spcPct val="20000"/>
                        </a:spcAft>
                        <a:buClrTx/>
                        <a:buSzTx/>
                        <a:buFontTx/>
                        <a:buNone/>
                        <a:tabLst/>
                      </a:pPr>
                      <a:endParaRPr kumimoji="0" lang="de-DE" sz="1600" b="0" i="0" u="none" strike="noStrike" cap="none" normalizeH="0" baseline="0" dirty="0" smtClean="0">
                        <a:ln>
                          <a:noFill/>
                        </a:ln>
                        <a:solidFill>
                          <a:schemeClr val="tx1"/>
                        </a:solidFill>
                        <a:effectLst/>
                        <a:latin typeface="Arial" pitchFamily="34" charset="0"/>
                        <a:ea typeface="ＭＳ Ｐゴシック" charset="-128"/>
                      </a:endParaRPr>
                    </a:p>
                  </a:txBody>
                  <a:tcPr marL="90000" marR="45720" anchor="b"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ＭＳ Ｐゴシック" charset="-128"/>
                        </a:rPr>
                        <a:t>RE-LY</a:t>
                      </a:r>
                      <a:r>
                        <a:rPr kumimoji="0" lang="en-US" sz="1800" b="1" i="0" u="none" strike="noStrike" cap="none" normalizeH="0" baseline="30000" dirty="0" smtClean="0">
                          <a:ln>
                            <a:noFill/>
                          </a:ln>
                          <a:solidFill>
                            <a:schemeClr val="tx1"/>
                          </a:solidFill>
                          <a:effectLst/>
                          <a:latin typeface="Arial" pitchFamily="34" charset="0"/>
                          <a:ea typeface="ＭＳ Ｐゴシック" charset="-128"/>
                        </a:rPr>
                        <a:t>a</a:t>
                      </a:r>
                      <a:endParaRPr kumimoji="0" lang="en-US" sz="1800" b="1" i="0" u="none" strike="noStrike" cap="none" normalizeH="0" baseline="0" dirty="0" smtClean="0">
                        <a:ln>
                          <a:noFill/>
                        </a:ln>
                        <a:solidFill>
                          <a:schemeClr val="tx1"/>
                        </a:solidFill>
                        <a:effectLst/>
                        <a:latin typeface="Arial" pitchFamily="34" charset="0"/>
                        <a:ea typeface="ＭＳ Ｐゴシック" charset="-128"/>
                      </a:endParaRPr>
                    </a:p>
                  </a:txBody>
                  <a:tcPr marL="45720" marR="45720" anchor="b"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ＭＳ Ｐゴシック" charset="-128"/>
                        </a:rPr>
                        <a:t>ROCKET AF</a:t>
                      </a:r>
                      <a:r>
                        <a:rPr kumimoji="0" lang="en-US" sz="1800" b="1" i="0" u="none" strike="noStrike" cap="none" normalizeH="0" baseline="30000" dirty="0" smtClean="0">
                          <a:ln>
                            <a:noFill/>
                          </a:ln>
                          <a:solidFill>
                            <a:schemeClr val="tx1"/>
                          </a:solidFill>
                          <a:effectLst/>
                          <a:latin typeface="Arial" pitchFamily="34" charset="0"/>
                          <a:ea typeface="ＭＳ Ｐゴシック" charset="-128"/>
                        </a:rPr>
                        <a:t>b</a:t>
                      </a:r>
                      <a:endParaRPr kumimoji="0" lang="en-US" sz="1800" b="1" i="0" u="none" strike="noStrike" cap="none" normalizeH="0" baseline="0" dirty="0" smtClean="0">
                        <a:ln>
                          <a:noFill/>
                        </a:ln>
                        <a:solidFill>
                          <a:schemeClr val="tx1"/>
                        </a:solidFill>
                        <a:effectLst/>
                        <a:latin typeface="Arial" pitchFamily="34" charset="0"/>
                        <a:ea typeface="ＭＳ Ｐゴシック" charset="-128"/>
                      </a:endParaRPr>
                    </a:p>
                  </a:txBody>
                  <a:tcPr marL="45720" marR="45720" anchor="b"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ＭＳ Ｐゴシック" charset="-128"/>
                        </a:rPr>
                        <a:t>ARISTOTLE</a:t>
                      </a:r>
                      <a:r>
                        <a:rPr kumimoji="0" lang="en-US" sz="1800" b="1" i="0" u="none" strike="noStrike" cap="none" normalizeH="0" baseline="30000" dirty="0" smtClean="0">
                          <a:ln>
                            <a:noFill/>
                          </a:ln>
                          <a:solidFill>
                            <a:schemeClr val="tx1"/>
                          </a:solidFill>
                          <a:effectLst/>
                          <a:latin typeface="Arial" pitchFamily="34" charset="0"/>
                          <a:ea typeface="ＭＳ Ｐゴシック" charset="-128"/>
                        </a:rPr>
                        <a:t>c</a:t>
                      </a:r>
                      <a:endParaRPr kumimoji="0" lang="en-US" sz="1800" b="1" i="0" u="none" strike="noStrike" cap="none" normalizeH="0" baseline="0" dirty="0" smtClean="0">
                        <a:ln>
                          <a:noFill/>
                        </a:ln>
                        <a:solidFill>
                          <a:schemeClr val="tx1"/>
                        </a:solidFill>
                        <a:effectLst/>
                        <a:latin typeface="Arial" pitchFamily="34" charset="0"/>
                        <a:ea typeface="ＭＳ Ｐゴシック" charset="-128"/>
                      </a:endParaRPr>
                    </a:p>
                  </a:txBody>
                  <a:tcPr marL="45720" marR="45720" anchor="b"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ＭＳ Ｐゴシック" charset="-128"/>
                        </a:rPr>
                        <a:t>ENGAGE AF</a:t>
                      </a:r>
                      <a:r>
                        <a:rPr kumimoji="0" lang="en-US" sz="1800" b="1" i="0" u="none" strike="noStrike" cap="none" normalizeH="0" baseline="30000" dirty="0" smtClean="0">
                          <a:ln>
                            <a:noFill/>
                          </a:ln>
                          <a:solidFill>
                            <a:schemeClr val="tx1"/>
                          </a:solidFill>
                          <a:effectLst/>
                          <a:latin typeface="Arial" pitchFamily="34" charset="0"/>
                          <a:ea typeface="ＭＳ Ｐゴシック" charset="-128"/>
                        </a:rPr>
                        <a:t>d</a:t>
                      </a:r>
                      <a:endParaRPr kumimoji="0" lang="en-US" sz="1800" b="1" i="0" u="none" strike="noStrike" cap="none" normalizeH="0" baseline="0" dirty="0" smtClean="0">
                        <a:ln>
                          <a:noFill/>
                        </a:ln>
                        <a:solidFill>
                          <a:schemeClr val="tx1"/>
                        </a:solidFill>
                        <a:effectLst/>
                        <a:latin typeface="Arial" pitchFamily="34" charset="0"/>
                        <a:ea typeface="ＭＳ Ｐゴシック" charset="-128"/>
                      </a:endParaRPr>
                    </a:p>
                  </a:txBody>
                  <a:tcPr marL="45720" marR="45720" anchor="b"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314589">
                <a:tc>
                  <a:txBody>
                    <a:bodyPr/>
                    <a:lstStyle/>
                    <a:p>
                      <a:pPr marL="0" marR="0" lvl="0" indent="0" algn="l"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Drug</a:t>
                      </a:r>
                    </a:p>
                  </a:txBody>
                  <a:tcPr marL="9000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Dabigatran</a:t>
                      </a:r>
                    </a:p>
                  </a:txBody>
                  <a:tcPr marL="4572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Rivaroxaban</a:t>
                      </a:r>
                    </a:p>
                  </a:txBody>
                  <a:tcPr marL="4572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Apixaban</a:t>
                      </a:r>
                    </a:p>
                  </a:txBody>
                  <a:tcPr marL="4572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Edoxaban</a:t>
                      </a:r>
                    </a:p>
                  </a:txBody>
                  <a:tcPr marL="4572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r>
              <a:tr h="314589">
                <a:tc>
                  <a:txBody>
                    <a:bodyPr/>
                    <a:lstStyle/>
                    <a:p>
                      <a:pPr marL="0" marR="0" lvl="0" indent="0" algn="l"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 Randomized</a:t>
                      </a:r>
                    </a:p>
                  </a:txBody>
                  <a:tcPr marL="9000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18,113</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14,266</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18,201</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21,105</a:t>
                      </a:r>
                    </a:p>
                  </a:txBody>
                  <a:tcPr marL="45720" marR="45720" anchor="ctr" horzOverflow="overflow">
                    <a:lnL>
                      <a:noFill/>
                    </a:lnL>
                    <a:lnR>
                      <a:noFill/>
                    </a:lnR>
                    <a:lnT>
                      <a:noFill/>
                    </a:lnT>
                    <a:lnB>
                      <a:noFill/>
                    </a:lnB>
                    <a:lnTlToBr>
                      <a:noFill/>
                    </a:lnTlToBr>
                    <a:lnBlToTr>
                      <a:noFill/>
                    </a:lnBlToTr>
                    <a:noFill/>
                  </a:tcPr>
                </a:tc>
              </a:tr>
              <a:tr h="543381">
                <a:tc>
                  <a:txBody>
                    <a:bodyPr/>
                    <a:lstStyle/>
                    <a:p>
                      <a:pPr marL="0" marR="0" lvl="0" indent="0" algn="l"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Dose (mg)</a:t>
                      </a:r>
                    </a:p>
                  </a:txBody>
                  <a:tcPr marL="9000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150, 110</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20 </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5</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60, 30</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r>
              <a:tr h="365650">
                <a:tc>
                  <a:txBody>
                    <a:bodyPr/>
                    <a:lstStyle/>
                    <a:p>
                      <a:pPr marL="0" marR="0" lvl="0" indent="0" algn="l"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Frequency</a:t>
                      </a:r>
                    </a:p>
                  </a:txBody>
                  <a:tcPr marL="9000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Twice Daily</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Once Daily</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Twice Daily</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Once Daily</a:t>
                      </a:r>
                    </a:p>
                  </a:txBody>
                  <a:tcPr marL="45720" marR="45720" anchor="ctr" horzOverflow="overflow">
                    <a:lnL>
                      <a:noFill/>
                    </a:lnL>
                    <a:lnR>
                      <a:noFill/>
                    </a:lnR>
                    <a:lnT>
                      <a:noFill/>
                    </a:lnT>
                    <a:lnB>
                      <a:noFill/>
                    </a:lnB>
                    <a:lnTlToBr>
                      <a:noFill/>
                    </a:lnTlToBr>
                    <a:lnBlToTr>
                      <a:noFill/>
                    </a:lnBlToTr>
                    <a:noFill/>
                  </a:tcPr>
                </a:tc>
              </a:tr>
              <a:tr h="543381">
                <a:tc>
                  <a:txBody>
                    <a:bodyPr/>
                    <a:lstStyle/>
                    <a:p>
                      <a:pPr marL="0" marR="0" lvl="0" indent="0" algn="l"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Dose Adjustment, %</a:t>
                      </a:r>
                    </a:p>
                  </a:txBody>
                  <a:tcPr marL="9000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No</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20 → 15</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5 → 2.5</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60 → 30</a:t>
                      </a:r>
                      <a:br>
                        <a:rPr kumimoji="0" lang="en-US" sz="1600" b="0" i="0" u="none" strike="noStrike" cap="none" normalizeH="0" baseline="0" dirty="0" smtClean="0">
                          <a:ln>
                            <a:noFill/>
                          </a:ln>
                          <a:solidFill>
                            <a:schemeClr val="tx1"/>
                          </a:solidFill>
                          <a:effectLst/>
                          <a:latin typeface="Arial" pitchFamily="34" charset="0"/>
                          <a:ea typeface="ＭＳ Ｐゴシック" charset="-128"/>
                        </a:rPr>
                      </a:br>
                      <a:r>
                        <a:rPr kumimoji="0" lang="en-US" sz="1600" b="0" i="0" u="none" strike="noStrike" cap="none" normalizeH="0" baseline="0" dirty="0" smtClean="0">
                          <a:ln>
                            <a:noFill/>
                          </a:ln>
                          <a:solidFill>
                            <a:schemeClr val="tx1"/>
                          </a:solidFill>
                          <a:effectLst/>
                          <a:latin typeface="Arial" pitchFamily="34" charset="0"/>
                          <a:ea typeface="ＭＳ Ｐゴシック" charset="-128"/>
                        </a:rPr>
                        <a:t>30 → 15</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r>
              <a:tr h="314589">
                <a:tc>
                  <a:txBody>
                    <a:bodyPr/>
                    <a:lstStyle/>
                    <a:p>
                      <a:pPr marL="342900" marR="0" lvl="0" indent="0" algn="l"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At Baseline </a:t>
                      </a:r>
                    </a:p>
                  </a:txBody>
                  <a:tcPr marL="9000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0</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21</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5</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25</a:t>
                      </a:r>
                    </a:p>
                  </a:txBody>
                  <a:tcPr marL="45720" marR="45720" anchor="ctr" horzOverflow="overflow">
                    <a:lnL>
                      <a:noFill/>
                    </a:lnL>
                    <a:lnR>
                      <a:noFill/>
                    </a:lnR>
                    <a:lnT>
                      <a:noFill/>
                    </a:lnT>
                    <a:lnB>
                      <a:noFill/>
                    </a:lnB>
                    <a:lnTlToBr>
                      <a:noFill/>
                    </a:lnTlToBr>
                    <a:lnBlToTr>
                      <a:noFill/>
                    </a:lnBlToTr>
                    <a:noFill/>
                  </a:tcPr>
                </a:tc>
              </a:tr>
              <a:tr h="365650">
                <a:tc>
                  <a:txBody>
                    <a:bodyPr/>
                    <a:lstStyle/>
                    <a:p>
                      <a:pPr marL="342900" marR="0" lvl="0" indent="0" algn="l"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After Randomization</a:t>
                      </a:r>
                    </a:p>
                  </a:txBody>
                  <a:tcPr marL="9000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No</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No</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No</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&gt;9</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r>
              <a:tr h="314589">
                <a:tc>
                  <a:txBody>
                    <a:bodyPr/>
                    <a:lstStyle/>
                    <a:p>
                      <a:pPr marL="0" marR="0" lvl="0" indent="0" algn="l"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Target INR (Warfarin)</a:t>
                      </a:r>
                    </a:p>
                  </a:txBody>
                  <a:tcPr marL="9000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2.0-3.0</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ＭＳ Ｐゴシック" charset="-128"/>
                        </a:rPr>
                        <a:t>2.0-3.0</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ＭＳ Ｐゴシック" charset="-128"/>
                        </a:rPr>
                        <a:t>2.0-3.0</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ＭＳ Ｐゴシック" charset="-128"/>
                        </a:rPr>
                        <a:t>2.0-3.0</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r>
              <a:tr h="314589">
                <a:tc>
                  <a:txBody>
                    <a:bodyPr/>
                    <a:lstStyle/>
                    <a:p>
                      <a:pPr marL="0" marR="0" lvl="0" indent="0" algn="l"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Design</a:t>
                      </a:r>
                    </a:p>
                  </a:txBody>
                  <a:tcPr marL="9000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PROBE*</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2x blind</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2x blind</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rPr>
                        <a:t>2x blind</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4" name="Text Box 45"/>
          <p:cNvSpPr txBox="1">
            <a:spLocks noChangeArrowheads="1"/>
          </p:cNvSpPr>
          <p:nvPr/>
        </p:nvSpPr>
        <p:spPr bwMode="auto">
          <a:xfrm>
            <a:off x="327659" y="5094803"/>
            <a:ext cx="6810120" cy="307777"/>
          </a:xfrm>
          <a:prstGeom prst="rect">
            <a:avLst/>
          </a:prstGeom>
          <a:noFill/>
          <a:ln w="9525">
            <a:noFill/>
            <a:miter lim="800000"/>
            <a:headEnd/>
            <a:tailEnd/>
          </a:ln>
        </p:spPr>
        <p:txBody>
          <a:bodyPr wrap="square">
            <a:spAutoFit/>
          </a:bodyPr>
          <a:lstStyle/>
          <a:p>
            <a:pPr>
              <a:spcBef>
                <a:spcPct val="20000"/>
              </a:spcBef>
            </a:pPr>
            <a:r>
              <a:rPr lang="en-US" sz="1400" u="none" dirty="0" smtClean="0">
                <a:latin typeface="+mj-lt"/>
                <a:ea typeface="ＭＳ Ｐゴシック" charset="-128"/>
              </a:rPr>
              <a:t>*PROBE </a:t>
            </a:r>
            <a:r>
              <a:rPr lang="en-US" sz="1400" u="none" dirty="0">
                <a:latin typeface="+mj-lt"/>
                <a:ea typeface="ＭＳ Ｐゴシック" charset="-128"/>
              </a:rPr>
              <a:t>= prospective, </a:t>
            </a:r>
            <a:r>
              <a:rPr lang="en-US" sz="1400" u="none" dirty="0" smtClean="0">
                <a:latin typeface="+mj-lt"/>
                <a:ea typeface="ＭＳ Ｐゴシック" charset="-128"/>
              </a:rPr>
              <a:t>randomized, open-label</a:t>
            </a:r>
            <a:r>
              <a:rPr lang="en-US" sz="1400" u="none" dirty="0">
                <a:latin typeface="+mj-lt"/>
                <a:ea typeface="ＭＳ Ｐゴシック" charset="-128"/>
              </a:rPr>
              <a:t>, blinded end point evaluation  	</a:t>
            </a:r>
          </a:p>
        </p:txBody>
      </p:sp>
      <p:sp>
        <p:nvSpPr>
          <p:cNvPr id="5" name="Title 1"/>
          <p:cNvSpPr>
            <a:spLocks noGrp="1"/>
          </p:cNvSpPr>
          <p:nvPr>
            <p:ph type="title"/>
          </p:nvPr>
        </p:nvSpPr>
        <p:spPr>
          <a:xfrm>
            <a:off x="313870" y="98324"/>
            <a:ext cx="8686800" cy="868362"/>
          </a:xfrm>
        </p:spPr>
        <p:txBody>
          <a:bodyPr/>
          <a:lstStyle/>
          <a:p>
            <a:r>
              <a:rPr lang="en-US" dirty="0" smtClean="0"/>
              <a:t>NOAC SPAF Trials</a:t>
            </a:r>
            <a:endParaRPr lang="en-US" dirty="0"/>
          </a:p>
        </p:txBody>
      </p:sp>
      <p:sp>
        <p:nvSpPr>
          <p:cNvPr id="6" name="Text Box 37"/>
          <p:cNvSpPr txBox="1">
            <a:spLocks noChangeArrowheads="1"/>
          </p:cNvSpPr>
          <p:nvPr/>
        </p:nvSpPr>
        <p:spPr bwMode="auto">
          <a:xfrm>
            <a:off x="0" y="5847946"/>
            <a:ext cx="9042400" cy="1077218"/>
          </a:xfrm>
          <a:prstGeom prst="rect">
            <a:avLst/>
          </a:prstGeom>
          <a:noFill/>
          <a:ln w="9525">
            <a:noFill/>
            <a:miter lim="800000"/>
            <a:headEnd/>
            <a:tailEnd/>
          </a:ln>
        </p:spPr>
        <p:txBody>
          <a:bodyPr wrap="square">
            <a:spAutoFit/>
          </a:bodyPr>
          <a:lstStyle/>
          <a:p>
            <a:r>
              <a:rPr lang="en-US" sz="1600" u="none" dirty="0" smtClean="0">
                <a:latin typeface="+mj-lt"/>
                <a:ea typeface="ＭＳ Ｐゴシック" charset="-128"/>
              </a:rPr>
              <a:t>a. Connolly SJ, </a:t>
            </a:r>
            <a:r>
              <a:rPr lang="en-US" sz="1600" u="none" dirty="0">
                <a:latin typeface="+mj-lt"/>
                <a:ea typeface="ＭＳ Ｐゴシック" charset="-128"/>
              </a:rPr>
              <a:t>et al. </a:t>
            </a:r>
            <a:r>
              <a:rPr lang="en-US" sz="1600" i="1" u="none" dirty="0">
                <a:latin typeface="+mj-lt"/>
                <a:ea typeface="ＭＳ Ｐゴシック" charset="-128"/>
              </a:rPr>
              <a:t>N Engl J </a:t>
            </a:r>
            <a:r>
              <a:rPr lang="en-US" sz="1600" i="1" u="none" dirty="0" smtClean="0">
                <a:latin typeface="+mj-lt"/>
                <a:ea typeface="ＭＳ Ｐゴシック" charset="-128"/>
              </a:rPr>
              <a:t>Med. </a:t>
            </a:r>
            <a:r>
              <a:rPr lang="en-US" sz="1600" u="none" dirty="0" smtClean="0">
                <a:latin typeface="+mj-lt"/>
                <a:ea typeface="ＭＳ Ｐゴシック" charset="-128"/>
              </a:rPr>
              <a:t>2009;361:1139-1151.</a:t>
            </a:r>
            <a:r>
              <a:rPr lang="en-US" sz="1600" u="none" baseline="30000" dirty="0" smtClean="0">
                <a:latin typeface="+mj-lt"/>
                <a:ea typeface="ＭＳ Ｐゴシック" charset="-128"/>
              </a:rPr>
              <a:t>[14]</a:t>
            </a:r>
            <a:r>
              <a:rPr lang="en-US" sz="1600" u="none" dirty="0" smtClean="0">
                <a:latin typeface="+mj-lt"/>
                <a:ea typeface="ＭＳ Ｐゴシック" charset="-128"/>
              </a:rPr>
              <a:t/>
            </a:r>
            <a:br>
              <a:rPr lang="en-US" sz="1600" u="none" dirty="0" smtClean="0">
                <a:latin typeface="+mj-lt"/>
                <a:ea typeface="ＭＳ Ｐゴシック" charset="-128"/>
              </a:rPr>
            </a:br>
            <a:r>
              <a:rPr lang="en-US" sz="1600" u="none" dirty="0" smtClean="0">
                <a:latin typeface="+mj-lt"/>
                <a:ea typeface="ＭＳ Ｐゴシック" charset="-128"/>
              </a:rPr>
              <a:t>b. Patel MR, </a:t>
            </a:r>
            <a:r>
              <a:rPr lang="en-US" sz="1600" u="none" dirty="0">
                <a:latin typeface="+mj-lt"/>
                <a:ea typeface="ＭＳ Ｐゴシック" charset="-128"/>
              </a:rPr>
              <a:t>et al. </a:t>
            </a:r>
            <a:r>
              <a:rPr lang="en-US" sz="1600" i="1" u="none" dirty="0">
                <a:latin typeface="+mj-lt"/>
                <a:ea typeface="ＭＳ Ｐゴシック" charset="-128"/>
              </a:rPr>
              <a:t>N Engl J </a:t>
            </a:r>
            <a:r>
              <a:rPr lang="en-US" sz="1600" i="1" u="none" dirty="0" smtClean="0">
                <a:latin typeface="+mj-lt"/>
                <a:ea typeface="ＭＳ Ｐゴシック" charset="-128"/>
              </a:rPr>
              <a:t>Med. </a:t>
            </a:r>
            <a:r>
              <a:rPr lang="en-US" sz="1600" u="none" dirty="0" smtClean="0">
                <a:latin typeface="+mj-lt"/>
                <a:ea typeface="ＭＳ Ｐゴシック" charset="-128"/>
              </a:rPr>
              <a:t>2011;365:883-891.</a:t>
            </a:r>
            <a:r>
              <a:rPr lang="en-US" sz="1600" u="none" baseline="30000" dirty="0" smtClean="0">
                <a:latin typeface="+mj-lt"/>
                <a:ea typeface="ＭＳ Ｐゴシック" charset="-128"/>
              </a:rPr>
              <a:t>[15]</a:t>
            </a:r>
            <a:endParaRPr lang="en-US" sz="1600" u="none" dirty="0">
              <a:latin typeface="+mj-lt"/>
              <a:ea typeface="ＭＳ Ｐゴシック" charset="-128"/>
            </a:endParaRPr>
          </a:p>
          <a:p>
            <a:r>
              <a:rPr lang="en-US" sz="1600" u="none" dirty="0" smtClean="0">
                <a:latin typeface="+mj-lt"/>
                <a:ea typeface="ＭＳ Ｐゴシック" charset="-128"/>
              </a:rPr>
              <a:t>c. Granger CB, </a:t>
            </a:r>
            <a:r>
              <a:rPr lang="en-US" sz="1600" u="none" dirty="0">
                <a:latin typeface="+mj-lt"/>
                <a:ea typeface="ＭＳ Ｐゴシック" charset="-128"/>
              </a:rPr>
              <a:t>et al. </a:t>
            </a:r>
            <a:r>
              <a:rPr lang="en-US" sz="1600" i="1" u="none" dirty="0">
                <a:latin typeface="+mj-lt"/>
                <a:ea typeface="ＭＳ Ｐゴシック" charset="-128"/>
              </a:rPr>
              <a:t>N Engl J </a:t>
            </a:r>
            <a:r>
              <a:rPr lang="en-US" sz="1600" i="1" u="none" dirty="0" smtClean="0">
                <a:latin typeface="+mj-lt"/>
                <a:ea typeface="ＭＳ Ｐゴシック" charset="-128"/>
              </a:rPr>
              <a:t>Med. </a:t>
            </a:r>
            <a:r>
              <a:rPr lang="en-US" sz="1600" u="none" dirty="0" smtClean="0">
                <a:latin typeface="+mj-lt"/>
                <a:ea typeface="ＭＳ Ｐゴシック" charset="-128"/>
              </a:rPr>
              <a:t>2011;365:981-992.</a:t>
            </a:r>
            <a:r>
              <a:rPr lang="en-US" sz="1600" u="none" baseline="30000" dirty="0" smtClean="0">
                <a:latin typeface="+mj-lt"/>
                <a:ea typeface="ＭＳ Ｐゴシック" charset="-128"/>
              </a:rPr>
              <a:t>[16]</a:t>
            </a:r>
            <a:endParaRPr lang="en-US" sz="1600" u="none" dirty="0">
              <a:latin typeface="+mj-lt"/>
              <a:ea typeface="ＭＳ Ｐゴシック" charset="-128"/>
            </a:endParaRPr>
          </a:p>
          <a:p>
            <a:r>
              <a:rPr lang="en-US" sz="1600" u="none" dirty="0" smtClean="0">
                <a:latin typeface="+mj-lt"/>
                <a:ea typeface="ＭＳ Ｐゴシック" charset="-128"/>
              </a:rPr>
              <a:t>d. Giugliano RP, et al. </a:t>
            </a:r>
            <a:r>
              <a:rPr lang="en-US" sz="1600" i="1" u="none" dirty="0" smtClean="0">
                <a:latin typeface="+mj-lt"/>
                <a:ea typeface="ＭＳ Ｐゴシック" charset="-128"/>
              </a:rPr>
              <a:t>N </a:t>
            </a:r>
            <a:r>
              <a:rPr lang="en-US" sz="1600" i="1" u="none" dirty="0">
                <a:latin typeface="+mj-lt"/>
                <a:ea typeface="ＭＳ Ｐゴシック" charset="-128"/>
              </a:rPr>
              <a:t>Engl J Med</a:t>
            </a:r>
            <a:r>
              <a:rPr lang="en-US" sz="1600" u="none" dirty="0">
                <a:latin typeface="+mj-lt"/>
                <a:ea typeface="ＭＳ Ｐゴシック" charset="-128"/>
              </a:rPr>
              <a:t>. </a:t>
            </a:r>
            <a:r>
              <a:rPr lang="en-US" sz="1600" u="none" dirty="0" smtClean="0">
                <a:latin typeface="+mj-lt"/>
                <a:ea typeface="ＭＳ Ｐゴシック" charset="-128"/>
              </a:rPr>
              <a:t>2013;369:2093-2104.</a:t>
            </a:r>
            <a:r>
              <a:rPr lang="en-US" sz="1600" u="none" baseline="30000" dirty="0" smtClean="0">
                <a:latin typeface="+mj-lt"/>
                <a:ea typeface="ＭＳ Ｐゴシック" charset="-128"/>
              </a:rPr>
              <a:t>[17]</a:t>
            </a:r>
            <a:endParaRPr lang="en-US" sz="1600" u="none" dirty="0">
              <a:latin typeface="+mj-lt"/>
              <a:ea typeface="ＭＳ Ｐゴシック" charset="-128"/>
            </a:endParaRPr>
          </a:p>
        </p:txBody>
      </p:sp>
    </p:spTree>
    <p:extLst>
      <p:ext uri="{BB962C8B-B14F-4D97-AF65-F5344CB8AC3E}">
        <p14:creationId xmlns:p14="http://schemas.microsoft.com/office/powerpoint/2010/main" val="37393970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66"/>
          <p:cNvGraphicFramePr>
            <a:graphicFrameLocks/>
          </p:cNvGraphicFramePr>
          <p:nvPr>
            <p:extLst>
              <p:ext uri="{D42A27DB-BD31-4B8C-83A1-F6EECF244321}">
                <p14:modId xmlns:p14="http://schemas.microsoft.com/office/powerpoint/2010/main" val="2221407189"/>
              </p:ext>
            </p:extLst>
          </p:nvPr>
        </p:nvGraphicFramePr>
        <p:xfrm>
          <a:off x="266258" y="1141214"/>
          <a:ext cx="8707902" cy="3169920"/>
        </p:xfrm>
        <a:graphic>
          <a:graphicData uri="http://schemas.openxmlformats.org/drawingml/2006/table">
            <a:tbl>
              <a:tblPr/>
              <a:tblGrid>
                <a:gridCol w="1739962"/>
                <a:gridCol w="1607506"/>
                <a:gridCol w="1877274"/>
                <a:gridCol w="1741580"/>
                <a:gridCol w="1741580"/>
              </a:tblGrid>
              <a:tr h="611462">
                <a:tc>
                  <a:txBody>
                    <a:bodyPr/>
                    <a:lstStyle/>
                    <a:p>
                      <a:pPr marL="0" marR="0" lvl="0" indent="0" algn="l" defTabSz="914400" rtl="0" eaLnBrk="1" fontAlgn="base" latinLnBrk="0" hangingPunct="1">
                        <a:lnSpc>
                          <a:spcPct val="100000"/>
                        </a:lnSpc>
                        <a:spcBef>
                          <a:spcPct val="0"/>
                        </a:spcBef>
                        <a:spcAft>
                          <a:spcPct val="20000"/>
                        </a:spcAft>
                        <a:buClrTx/>
                        <a:buSzTx/>
                        <a:buFont typeface="Wingdings" pitchFamily="2" charset="2"/>
                        <a:buNone/>
                        <a:tabLst/>
                      </a:pPr>
                      <a:endParaRPr kumimoji="0" lang="de-DE"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txBody>
                  <a:tcPr marL="90000" marR="45720" anchor="ctr"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RE-LY</a:t>
                      </a:r>
                      <a:r>
                        <a:rPr kumimoji="0" lang="en-US" sz="2000" b="1" i="0" u="none" strike="noStrike" cap="none" normalizeH="0" baseline="30000" dirty="0" smtClean="0">
                          <a:ln>
                            <a:noFill/>
                          </a:ln>
                          <a:solidFill>
                            <a:schemeClr val="tx1"/>
                          </a:solidFill>
                          <a:effectLst/>
                          <a:latin typeface="Arial" pitchFamily="34" charset="0"/>
                          <a:ea typeface="ＭＳ Ｐゴシック" charset="-128"/>
                          <a:cs typeface="Arial" pitchFamily="34" charset="0"/>
                        </a:rPr>
                        <a:t>a</a:t>
                      </a:r>
                      <a:r>
                        <a:rPr kumimoji="0" lang="en-US" sz="20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
                      </a:r>
                      <a:br>
                        <a:rPr kumimoji="0" lang="en-US" sz="20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br>
                      <a:r>
                        <a:rPr kumimoji="0" lang="en-US" sz="20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(Dabigatran)</a:t>
                      </a:r>
                    </a:p>
                  </a:txBody>
                  <a:tcPr marL="45720" marR="45720" anchor="ctr"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ROCKET-AF</a:t>
                      </a:r>
                      <a:r>
                        <a:rPr kumimoji="0" lang="en-US" sz="2000" b="1" i="0" u="none" strike="noStrike" cap="none" normalizeH="0" baseline="30000" dirty="0" smtClean="0">
                          <a:ln>
                            <a:noFill/>
                          </a:ln>
                          <a:solidFill>
                            <a:schemeClr val="tx1"/>
                          </a:solidFill>
                          <a:effectLst/>
                          <a:latin typeface="Arial" pitchFamily="34" charset="0"/>
                          <a:ea typeface="ＭＳ Ｐゴシック" charset="-128"/>
                          <a:cs typeface="Arial" pitchFamily="34" charset="0"/>
                        </a:rPr>
                        <a:t>b</a:t>
                      </a:r>
                      <a:r>
                        <a:rPr kumimoji="0" lang="en-US" sz="20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
                      </a:r>
                      <a:br>
                        <a:rPr kumimoji="0" lang="en-US" sz="20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br>
                      <a:r>
                        <a:rPr kumimoji="0" lang="en-US" sz="20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(Rivaroxaban)</a:t>
                      </a:r>
                    </a:p>
                  </a:txBody>
                  <a:tcPr marL="45720" marR="45720" anchor="ctr"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ARISTOTLE</a:t>
                      </a:r>
                      <a:r>
                        <a:rPr kumimoji="0" lang="en-US" sz="2000" b="1" i="0" u="none" strike="noStrike" cap="none" normalizeH="0" baseline="30000" dirty="0" smtClean="0">
                          <a:ln>
                            <a:noFill/>
                          </a:ln>
                          <a:solidFill>
                            <a:schemeClr val="tx1"/>
                          </a:solidFill>
                          <a:effectLst/>
                          <a:latin typeface="Arial" pitchFamily="34" charset="0"/>
                          <a:ea typeface="ＭＳ Ｐゴシック" charset="-128"/>
                          <a:cs typeface="Arial" pitchFamily="34" charset="0"/>
                        </a:rPr>
                        <a:t>c</a:t>
                      </a:r>
                      <a:r>
                        <a:rPr kumimoji="0" lang="en-US" sz="20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
                      </a:r>
                      <a:br>
                        <a:rPr kumimoji="0" lang="en-US" sz="20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br>
                      <a:r>
                        <a:rPr kumimoji="0" lang="en-US" sz="20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(Apixaban)</a:t>
                      </a:r>
                    </a:p>
                  </a:txBody>
                  <a:tcPr marL="45720" marR="45720" anchor="ctr"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ENGAGE AF</a:t>
                      </a:r>
                      <a:r>
                        <a:rPr kumimoji="0" lang="en-US" sz="2000" b="1" i="0" u="none" strike="noStrike" cap="none" normalizeH="0" baseline="30000" dirty="0" smtClean="0">
                          <a:ln>
                            <a:noFill/>
                          </a:ln>
                          <a:solidFill>
                            <a:schemeClr val="tx1"/>
                          </a:solidFill>
                          <a:effectLst/>
                          <a:latin typeface="Arial" pitchFamily="34" charset="0"/>
                          <a:ea typeface="ＭＳ Ｐゴシック" charset="-128"/>
                          <a:cs typeface="Arial" pitchFamily="34" charset="0"/>
                        </a:rPr>
                        <a:t>d</a:t>
                      </a:r>
                      <a:r>
                        <a:rPr kumimoji="0" lang="en-US" sz="20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
                      </a:r>
                      <a:br>
                        <a:rPr kumimoji="0" lang="en-US" sz="20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br>
                      <a:r>
                        <a:rPr kumimoji="0" lang="en-US" sz="20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(Edoxaban)</a:t>
                      </a:r>
                    </a:p>
                  </a:txBody>
                  <a:tcPr marL="45720" marR="45720" anchor="ctr"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356929">
                <a:tc>
                  <a:txBody>
                    <a:bodyPr/>
                    <a:lstStyle/>
                    <a:p>
                      <a:pPr marL="0" marR="0" lvl="0" indent="0" algn="l"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 Randomized</a:t>
                      </a:r>
                    </a:p>
                  </a:txBody>
                  <a:tcPr marL="9000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18,113</a:t>
                      </a:r>
                    </a:p>
                  </a:txBody>
                  <a:tcPr marL="4572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14,264</a:t>
                      </a:r>
                    </a:p>
                  </a:txBody>
                  <a:tcPr marL="4572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18,201</a:t>
                      </a:r>
                    </a:p>
                  </a:txBody>
                  <a:tcPr marL="4572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21,105</a:t>
                      </a:r>
                    </a:p>
                  </a:txBody>
                  <a:tcPr marL="4572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r>
              <a:tr h="358393">
                <a:tc>
                  <a:txBody>
                    <a:bodyPr/>
                    <a:lstStyle/>
                    <a:p>
                      <a:pPr marL="0" marR="0" lvl="0" indent="0" algn="l"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Age, years</a:t>
                      </a:r>
                    </a:p>
                  </a:txBody>
                  <a:tcPr marL="9000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72 ± 9</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73 [65-78]</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70 [63-76]</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72 [64-78]</a:t>
                      </a:r>
                    </a:p>
                  </a:txBody>
                  <a:tcPr marL="45720" marR="45720" anchor="ctr" horzOverflow="overflow">
                    <a:lnL>
                      <a:noFill/>
                    </a:lnL>
                    <a:lnR>
                      <a:noFill/>
                    </a:lnR>
                    <a:lnT>
                      <a:noFill/>
                    </a:lnT>
                    <a:lnB>
                      <a:noFill/>
                    </a:lnB>
                    <a:lnTlToBr>
                      <a:noFill/>
                    </a:lnTlToBr>
                    <a:lnBlToTr>
                      <a:noFill/>
                    </a:lnBlToTr>
                    <a:noFill/>
                  </a:tcPr>
                </a:tc>
              </a:tr>
              <a:tr h="358393">
                <a:tc>
                  <a:txBody>
                    <a:bodyPr/>
                    <a:lstStyle/>
                    <a:p>
                      <a:pPr marL="0" marR="0" lvl="0" indent="0" algn="l"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Female, %</a:t>
                      </a:r>
                    </a:p>
                  </a:txBody>
                  <a:tcPr marL="9000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37</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40</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35</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38</a:t>
                      </a:r>
                    </a:p>
                  </a:txBody>
                  <a:tcPr marL="45720" marR="45720" anchor="ctr" horzOverflow="overflow">
                    <a:lnL>
                      <a:noFill/>
                    </a:lnL>
                    <a:lnR>
                      <a:noFill/>
                    </a:lnR>
                    <a:lnT>
                      <a:noFill/>
                    </a:lnT>
                    <a:lnB>
                      <a:noFill/>
                    </a:lnB>
                    <a:lnTlToBr>
                      <a:noFill/>
                    </a:lnTlToBr>
                    <a:lnBlToTr>
                      <a:noFill/>
                    </a:lnBlToTr>
                    <a:solidFill>
                      <a:schemeClr val="accent3">
                        <a:lumMod val="20000"/>
                        <a:lumOff val="80000"/>
                      </a:schemeClr>
                    </a:solidFill>
                  </a:tcPr>
                </a:tc>
              </a:tr>
              <a:tr h="356929">
                <a:tc>
                  <a:txBody>
                    <a:bodyPr/>
                    <a:lstStyle/>
                    <a:p>
                      <a:pPr marL="0" marR="0" lvl="0" indent="0" algn="l"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Paroxysmal AF, %</a:t>
                      </a:r>
                    </a:p>
                  </a:txBody>
                  <a:tcPr marL="9000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32</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18</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15</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25</a:t>
                      </a:r>
                    </a:p>
                  </a:txBody>
                  <a:tcPr marL="45720" marR="45720" anchor="ctr" horzOverflow="overflow">
                    <a:lnL>
                      <a:noFill/>
                    </a:lnL>
                    <a:lnR>
                      <a:noFill/>
                    </a:lnR>
                    <a:lnT>
                      <a:noFill/>
                    </a:lnT>
                    <a:lnB>
                      <a:noFill/>
                    </a:lnB>
                    <a:lnTlToBr>
                      <a:noFill/>
                    </a:lnTlToBr>
                    <a:lnBlToTr>
                      <a:noFill/>
                    </a:lnBlToTr>
                    <a:noFill/>
                  </a:tcPr>
                </a:tc>
              </a:tr>
              <a:tr h="358393">
                <a:tc>
                  <a:txBody>
                    <a:bodyPr/>
                    <a:lstStyle/>
                    <a:p>
                      <a:pPr marL="0" marR="0" lvl="0" indent="0" algn="l"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VKA naïve, %</a:t>
                      </a:r>
                    </a:p>
                  </a:txBody>
                  <a:tcPr marL="9000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50</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38</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43</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41</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r>
              <a:tr h="358393">
                <a:tc>
                  <a:txBody>
                    <a:bodyPr/>
                    <a:lstStyle/>
                    <a:p>
                      <a:pPr marL="0" marR="0" lvl="0" indent="0" algn="l"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Aspirin use,% </a:t>
                      </a:r>
                    </a:p>
                  </a:txBody>
                  <a:tcPr marL="9000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40</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36</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31</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29</a:t>
                      </a:r>
                    </a:p>
                  </a:txBody>
                  <a:tcPr marL="45720" marR="4572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4" name="Chart 3"/>
          <p:cNvGraphicFramePr/>
          <p:nvPr>
            <p:extLst>
              <p:ext uri="{D42A27DB-BD31-4B8C-83A1-F6EECF244321}">
                <p14:modId xmlns:p14="http://schemas.microsoft.com/office/powerpoint/2010/main" val="2047653559"/>
              </p:ext>
            </p:extLst>
          </p:nvPr>
        </p:nvGraphicFramePr>
        <p:xfrm>
          <a:off x="1800069" y="4146550"/>
          <a:ext cx="2186984" cy="16644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461151435"/>
              </p:ext>
            </p:extLst>
          </p:nvPr>
        </p:nvGraphicFramePr>
        <p:xfrm>
          <a:off x="3480391" y="4135241"/>
          <a:ext cx="2186984" cy="16644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val="421833977"/>
              </p:ext>
            </p:extLst>
          </p:nvPr>
        </p:nvGraphicFramePr>
        <p:xfrm>
          <a:off x="6868116" y="4135241"/>
          <a:ext cx="2186984" cy="16644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extLst>
              <p:ext uri="{D42A27DB-BD31-4B8C-83A1-F6EECF244321}">
                <p14:modId xmlns:p14="http://schemas.microsoft.com/office/powerpoint/2010/main" val="36979774"/>
              </p:ext>
            </p:extLst>
          </p:nvPr>
        </p:nvGraphicFramePr>
        <p:xfrm>
          <a:off x="5178425" y="4135241"/>
          <a:ext cx="2186984" cy="1664486"/>
        </p:xfrm>
        <a:graphic>
          <a:graphicData uri="http://schemas.openxmlformats.org/drawingml/2006/chart">
            <c:chart xmlns:c="http://schemas.openxmlformats.org/drawingml/2006/chart" xmlns:r="http://schemas.openxmlformats.org/officeDocument/2006/relationships" r:id="rId6"/>
          </a:graphicData>
        </a:graphic>
      </p:graphicFrame>
      <p:sp>
        <p:nvSpPr>
          <p:cNvPr id="15" name="Title 2"/>
          <p:cNvSpPr>
            <a:spLocks noGrp="1"/>
          </p:cNvSpPr>
          <p:nvPr>
            <p:ph type="title"/>
          </p:nvPr>
        </p:nvSpPr>
        <p:spPr>
          <a:xfrm>
            <a:off x="313870" y="98324"/>
            <a:ext cx="8686800" cy="868362"/>
          </a:xfrm>
        </p:spPr>
        <p:txBody>
          <a:bodyPr/>
          <a:lstStyle/>
          <a:p>
            <a:r>
              <a:rPr lang="en-US" dirty="0" smtClean="0"/>
              <a:t>Baseline Characteristics</a:t>
            </a:r>
            <a:endParaRPr lang="en-US" dirty="0"/>
          </a:p>
        </p:txBody>
      </p:sp>
      <p:sp>
        <p:nvSpPr>
          <p:cNvPr id="16" name="Text Box 37"/>
          <p:cNvSpPr txBox="1">
            <a:spLocks noChangeArrowheads="1"/>
          </p:cNvSpPr>
          <p:nvPr/>
        </p:nvSpPr>
        <p:spPr bwMode="auto">
          <a:xfrm>
            <a:off x="0" y="5888890"/>
            <a:ext cx="9042400" cy="1077218"/>
          </a:xfrm>
          <a:prstGeom prst="rect">
            <a:avLst/>
          </a:prstGeom>
          <a:noFill/>
          <a:ln w="9525">
            <a:noFill/>
            <a:miter lim="800000"/>
            <a:headEnd/>
            <a:tailEnd/>
          </a:ln>
        </p:spPr>
        <p:txBody>
          <a:bodyPr wrap="square">
            <a:spAutoFit/>
          </a:bodyPr>
          <a:lstStyle/>
          <a:p>
            <a:r>
              <a:rPr lang="en-US" sz="1600" u="none" dirty="0" smtClean="0">
                <a:latin typeface="+mj-lt"/>
                <a:ea typeface="ＭＳ Ｐゴシック" charset="-128"/>
              </a:rPr>
              <a:t>a. Connolly SJ, </a:t>
            </a:r>
            <a:r>
              <a:rPr lang="en-US" sz="1600" u="none" dirty="0">
                <a:latin typeface="+mj-lt"/>
                <a:ea typeface="ＭＳ Ｐゴシック" charset="-128"/>
              </a:rPr>
              <a:t>et al</a:t>
            </a:r>
            <a:r>
              <a:rPr lang="en-US" sz="1600" i="1" u="none" dirty="0">
                <a:latin typeface="+mj-lt"/>
                <a:ea typeface="ＭＳ Ｐゴシック" charset="-128"/>
              </a:rPr>
              <a:t>. N Engl J </a:t>
            </a:r>
            <a:r>
              <a:rPr lang="en-US" sz="1600" i="1" u="none" dirty="0" smtClean="0">
                <a:latin typeface="+mj-lt"/>
                <a:ea typeface="ＭＳ Ｐゴシック" charset="-128"/>
              </a:rPr>
              <a:t>Med. </a:t>
            </a:r>
            <a:r>
              <a:rPr lang="en-US" sz="1600" u="none" dirty="0" smtClean="0">
                <a:latin typeface="+mj-lt"/>
                <a:ea typeface="ＭＳ Ｐゴシック" charset="-128"/>
              </a:rPr>
              <a:t>2009;361:1139-1151.</a:t>
            </a:r>
            <a:r>
              <a:rPr lang="en-US" sz="1600" u="none" baseline="30000" dirty="0" smtClean="0">
                <a:latin typeface="+mj-lt"/>
                <a:ea typeface="ＭＳ Ｐゴシック" charset="-128"/>
              </a:rPr>
              <a:t>[14]</a:t>
            </a:r>
            <a:r>
              <a:rPr lang="en-US" sz="1600" u="none" dirty="0" smtClean="0">
                <a:latin typeface="+mj-lt"/>
                <a:ea typeface="ＭＳ Ｐゴシック" charset="-128"/>
              </a:rPr>
              <a:t/>
            </a:r>
            <a:br>
              <a:rPr lang="en-US" sz="1600" u="none" dirty="0" smtClean="0">
                <a:latin typeface="+mj-lt"/>
                <a:ea typeface="ＭＳ Ｐゴシック" charset="-128"/>
              </a:rPr>
            </a:br>
            <a:r>
              <a:rPr lang="en-US" sz="1600" u="none" dirty="0" smtClean="0">
                <a:latin typeface="+mj-lt"/>
                <a:ea typeface="ＭＳ Ｐゴシック" charset="-128"/>
              </a:rPr>
              <a:t>b. Patel MR, </a:t>
            </a:r>
            <a:r>
              <a:rPr lang="en-US" sz="1600" u="none" dirty="0">
                <a:latin typeface="+mj-lt"/>
                <a:ea typeface="ＭＳ Ｐゴシック" charset="-128"/>
              </a:rPr>
              <a:t>et al</a:t>
            </a:r>
            <a:r>
              <a:rPr lang="en-US" sz="1600" i="1" u="none" dirty="0">
                <a:latin typeface="+mj-lt"/>
                <a:ea typeface="ＭＳ Ｐゴシック" charset="-128"/>
              </a:rPr>
              <a:t>. N Engl J </a:t>
            </a:r>
            <a:r>
              <a:rPr lang="en-US" sz="1600" i="1" u="none" dirty="0" smtClean="0">
                <a:latin typeface="+mj-lt"/>
                <a:ea typeface="ＭＳ Ｐゴシック" charset="-128"/>
              </a:rPr>
              <a:t>Med. </a:t>
            </a:r>
            <a:r>
              <a:rPr lang="en-US" sz="1600" u="none" dirty="0" smtClean="0">
                <a:latin typeface="+mj-lt"/>
                <a:ea typeface="ＭＳ Ｐゴシック" charset="-128"/>
              </a:rPr>
              <a:t>2011;365:883-891.</a:t>
            </a:r>
            <a:r>
              <a:rPr lang="en-US" sz="1600" u="none" baseline="30000" dirty="0" smtClean="0">
                <a:latin typeface="+mj-lt"/>
                <a:ea typeface="ＭＳ Ｐゴシック" charset="-128"/>
              </a:rPr>
              <a:t>[15]</a:t>
            </a:r>
            <a:endParaRPr lang="en-US" sz="1600" u="none" dirty="0">
              <a:latin typeface="+mj-lt"/>
              <a:ea typeface="ＭＳ Ｐゴシック" charset="-128"/>
            </a:endParaRPr>
          </a:p>
          <a:p>
            <a:r>
              <a:rPr lang="en-US" sz="1600" u="none" dirty="0" smtClean="0">
                <a:latin typeface="+mj-lt"/>
                <a:ea typeface="ＭＳ Ｐゴシック" charset="-128"/>
              </a:rPr>
              <a:t>c. Granger CB, </a:t>
            </a:r>
            <a:r>
              <a:rPr lang="en-US" sz="1600" u="none" dirty="0">
                <a:latin typeface="+mj-lt"/>
                <a:ea typeface="ＭＳ Ｐゴシック" charset="-128"/>
              </a:rPr>
              <a:t>et al. </a:t>
            </a:r>
            <a:r>
              <a:rPr lang="en-US" sz="1600" i="1" u="none" dirty="0">
                <a:latin typeface="+mj-lt"/>
                <a:ea typeface="ＭＳ Ｐゴシック" charset="-128"/>
              </a:rPr>
              <a:t>N Engl J </a:t>
            </a:r>
            <a:r>
              <a:rPr lang="en-US" sz="1600" i="1" u="none" dirty="0" smtClean="0">
                <a:latin typeface="+mj-lt"/>
                <a:ea typeface="ＭＳ Ｐゴシック" charset="-128"/>
              </a:rPr>
              <a:t>Med. </a:t>
            </a:r>
            <a:r>
              <a:rPr lang="en-US" sz="1600" u="none" dirty="0" smtClean="0">
                <a:latin typeface="+mj-lt"/>
                <a:ea typeface="ＭＳ Ｐゴシック" charset="-128"/>
              </a:rPr>
              <a:t>2011;365:981-992.</a:t>
            </a:r>
            <a:r>
              <a:rPr lang="en-US" sz="1600" u="none" baseline="30000" dirty="0" smtClean="0">
                <a:latin typeface="+mj-lt"/>
                <a:ea typeface="ＭＳ Ｐゴシック" charset="-128"/>
              </a:rPr>
              <a:t>[16]</a:t>
            </a:r>
            <a:endParaRPr lang="en-US" sz="1600" u="none" dirty="0">
              <a:latin typeface="+mj-lt"/>
              <a:ea typeface="ＭＳ Ｐゴシック" charset="-128"/>
            </a:endParaRPr>
          </a:p>
          <a:p>
            <a:r>
              <a:rPr lang="en-US" sz="1600" u="none" dirty="0" smtClean="0">
                <a:latin typeface="+mj-lt"/>
                <a:ea typeface="ＭＳ Ｐゴシック" charset="-128"/>
              </a:rPr>
              <a:t>d. Giugliano RP, et al. </a:t>
            </a:r>
            <a:r>
              <a:rPr lang="en-US" sz="1600" i="1" u="none" dirty="0" smtClean="0">
                <a:latin typeface="+mj-lt"/>
                <a:ea typeface="ＭＳ Ｐゴシック" charset="-128"/>
              </a:rPr>
              <a:t>N </a:t>
            </a:r>
            <a:r>
              <a:rPr lang="en-US" sz="1600" i="1" u="none" dirty="0">
                <a:latin typeface="+mj-lt"/>
                <a:ea typeface="ＭＳ Ｐゴシック" charset="-128"/>
              </a:rPr>
              <a:t>Engl J Med</a:t>
            </a:r>
            <a:r>
              <a:rPr lang="en-US" sz="1600" u="none" dirty="0">
                <a:latin typeface="+mj-lt"/>
                <a:ea typeface="ＭＳ Ｐゴシック" charset="-128"/>
              </a:rPr>
              <a:t>. </a:t>
            </a:r>
            <a:r>
              <a:rPr lang="en-US" sz="1600" u="none" dirty="0" smtClean="0">
                <a:latin typeface="+mj-lt"/>
                <a:ea typeface="ＭＳ Ｐゴシック" charset="-128"/>
              </a:rPr>
              <a:t>2013;369:2093-2104.</a:t>
            </a:r>
            <a:r>
              <a:rPr lang="en-US" sz="1600" u="none" baseline="30000" dirty="0" smtClean="0">
                <a:latin typeface="+mj-lt"/>
                <a:ea typeface="ＭＳ Ｐゴシック" charset="-128"/>
              </a:rPr>
              <a:t>[17]</a:t>
            </a:r>
            <a:endParaRPr lang="en-US" sz="1600" u="none" dirty="0">
              <a:latin typeface="+mj-lt"/>
              <a:ea typeface="ＭＳ Ｐゴシック" charset="-128"/>
            </a:endParaRPr>
          </a:p>
        </p:txBody>
      </p:sp>
      <p:grpSp>
        <p:nvGrpSpPr>
          <p:cNvPr id="18" name="Group 17"/>
          <p:cNvGrpSpPr/>
          <p:nvPr/>
        </p:nvGrpSpPr>
        <p:grpSpPr>
          <a:xfrm>
            <a:off x="581025" y="4449389"/>
            <a:ext cx="1259635" cy="1173555"/>
            <a:chOff x="232013" y="4311134"/>
            <a:chExt cx="1259635" cy="1173555"/>
          </a:xfrm>
        </p:grpSpPr>
        <p:sp>
          <p:nvSpPr>
            <p:cNvPr id="8" name="Rectangle 7"/>
            <p:cNvSpPr/>
            <p:nvPr/>
          </p:nvSpPr>
          <p:spPr>
            <a:xfrm>
              <a:off x="276116" y="4311134"/>
              <a:ext cx="1133644" cy="369332"/>
            </a:xfrm>
            <a:prstGeom prst="rect">
              <a:avLst/>
            </a:prstGeom>
          </p:spPr>
          <p:txBody>
            <a:bodyPr wrap="none">
              <a:spAutoFit/>
            </a:bodyPr>
            <a:lstStyle/>
            <a:p>
              <a:pPr>
                <a:spcAft>
                  <a:spcPct val="20000"/>
                </a:spcAft>
              </a:pPr>
              <a:r>
                <a:rPr lang="en-US" sz="1800" b="1" u="none" dirty="0" smtClean="0">
                  <a:latin typeface="+mj-lt"/>
                  <a:ea typeface="ＭＳ Ｐゴシック" charset="-128"/>
                </a:rPr>
                <a:t>CHADS</a:t>
              </a:r>
              <a:r>
                <a:rPr lang="en-US" sz="1800" b="1" u="none" baseline="-25000" dirty="0" smtClean="0">
                  <a:latin typeface="+mj-lt"/>
                  <a:ea typeface="ＭＳ Ｐゴシック" charset="-128"/>
                </a:rPr>
                <a:t>2</a:t>
              </a:r>
            </a:p>
          </p:txBody>
        </p:sp>
        <p:sp>
          <p:nvSpPr>
            <p:cNvPr id="9" name="Rectangle 8"/>
            <p:cNvSpPr/>
            <p:nvPr/>
          </p:nvSpPr>
          <p:spPr>
            <a:xfrm>
              <a:off x="509588" y="4981575"/>
              <a:ext cx="142875" cy="15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mj-lt"/>
              </a:endParaRPr>
            </a:p>
          </p:txBody>
        </p:sp>
        <p:sp>
          <p:nvSpPr>
            <p:cNvPr id="10" name="Rectangle 9"/>
            <p:cNvSpPr/>
            <p:nvPr/>
          </p:nvSpPr>
          <p:spPr>
            <a:xfrm>
              <a:off x="671404" y="4873109"/>
              <a:ext cx="312906" cy="369332"/>
            </a:xfrm>
            <a:prstGeom prst="rect">
              <a:avLst/>
            </a:prstGeom>
          </p:spPr>
          <p:txBody>
            <a:bodyPr wrap="none">
              <a:spAutoFit/>
            </a:bodyPr>
            <a:lstStyle/>
            <a:p>
              <a:pPr>
                <a:spcAft>
                  <a:spcPct val="20000"/>
                </a:spcAft>
              </a:pPr>
              <a:r>
                <a:rPr lang="en-US" sz="1800" b="1" u="none" dirty="0" smtClean="0">
                  <a:latin typeface="+mj-lt"/>
                  <a:ea typeface="ＭＳ Ｐゴシック" charset="-128"/>
                </a:rPr>
                <a:t>2</a:t>
              </a:r>
              <a:endParaRPr lang="en-US" sz="1800" b="1" u="none" baseline="-25000" dirty="0" smtClean="0">
                <a:latin typeface="+mj-lt"/>
                <a:ea typeface="ＭＳ Ｐゴシック" charset="-128"/>
              </a:endParaRPr>
            </a:p>
          </p:txBody>
        </p:sp>
        <p:sp>
          <p:nvSpPr>
            <p:cNvPr id="11" name="Rectangle 10"/>
            <p:cNvSpPr/>
            <p:nvPr/>
          </p:nvSpPr>
          <p:spPr>
            <a:xfrm>
              <a:off x="509588" y="5210175"/>
              <a:ext cx="142875"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mj-lt"/>
              </a:endParaRPr>
            </a:p>
          </p:txBody>
        </p:sp>
        <p:sp>
          <p:nvSpPr>
            <p:cNvPr id="12" name="Rectangle 11"/>
            <p:cNvSpPr/>
            <p:nvPr/>
          </p:nvSpPr>
          <p:spPr>
            <a:xfrm>
              <a:off x="671404" y="5101709"/>
              <a:ext cx="518091" cy="369332"/>
            </a:xfrm>
            <a:prstGeom prst="rect">
              <a:avLst/>
            </a:prstGeom>
          </p:spPr>
          <p:txBody>
            <a:bodyPr wrap="none">
              <a:spAutoFit/>
            </a:bodyPr>
            <a:lstStyle/>
            <a:p>
              <a:pPr>
                <a:spcAft>
                  <a:spcPct val="20000"/>
                </a:spcAft>
              </a:pPr>
              <a:r>
                <a:rPr lang="en-US" sz="1800" b="1" u="none" dirty="0" smtClean="0">
                  <a:latin typeface="+mj-lt"/>
                  <a:ea typeface="ＭＳ Ｐゴシック" charset="-128"/>
                </a:rPr>
                <a:t>3-6</a:t>
              </a:r>
              <a:endParaRPr lang="en-US" sz="1800" b="1" u="none" baseline="-25000" dirty="0" smtClean="0">
                <a:latin typeface="+mj-lt"/>
                <a:ea typeface="ＭＳ Ｐゴシック" charset="-128"/>
              </a:endParaRPr>
            </a:p>
          </p:txBody>
        </p:sp>
        <p:sp>
          <p:nvSpPr>
            <p:cNvPr id="13" name="Rectangle 12"/>
            <p:cNvSpPr/>
            <p:nvPr/>
          </p:nvSpPr>
          <p:spPr>
            <a:xfrm>
              <a:off x="509588" y="4752975"/>
              <a:ext cx="142875"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latin typeface="+mj-lt"/>
              </a:endParaRPr>
            </a:p>
          </p:txBody>
        </p:sp>
        <p:sp>
          <p:nvSpPr>
            <p:cNvPr id="14" name="Rectangle 13"/>
            <p:cNvSpPr/>
            <p:nvPr/>
          </p:nvSpPr>
          <p:spPr>
            <a:xfrm>
              <a:off x="671404" y="4644509"/>
              <a:ext cx="518091" cy="369332"/>
            </a:xfrm>
            <a:prstGeom prst="rect">
              <a:avLst/>
            </a:prstGeom>
          </p:spPr>
          <p:txBody>
            <a:bodyPr wrap="none">
              <a:spAutoFit/>
            </a:bodyPr>
            <a:lstStyle/>
            <a:p>
              <a:pPr>
                <a:spcAft>
                  <a:spcPct val="20000"/>
                </a:spcAft>
              </a:pPr>
              <a:r>
                <a:rPr lang="en-US" sz="1800" b="1" u="none" dirty="0" smtClean="0">
                  <a:latin typeface="+mj-lt"/>
                  <a:ea typeface="ＭＳ Ｐゴシック" charset="-128"/>
                </a:rPr>
                <a:t>0-1</a:t>
              </a:r>
              <a:endParaRPr lang="en-US" sz="1800" b="1" u="none" baseline="-25000" dirty="0" smtClean="0">
                <a:latin typeface="+mj-lt"/>
                <a:ea typeface="ＭＳ Ｐゴシック" charset="-128"/>
              </a:endParaRPr>
            </a:p>
          </p:txBody>
        </p:sp>
        <p:sp>
          <p:nvSpPr>
            <p:cNvPr id="17" name="Rectangle 16"/>
            <p:cNvSpPr/>
            <p:nvPr/>
          </p:nvSpPr>
          <p:spPr bwMode="auto">
            <a:xfrm>
              <a:off x="232013" y="4324782"/>
              <a:ext cx="1259635" cy="115990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grpSp>
    </p:spTree>
    <p:extLst>
      <p:ext uri="{BB962C8B-B14F-4D97-AF65-F5344CB8AC3E}">
        <p14:creationId xmlns:p14="http://schemas.microsoft.com/office/powerpoint/2010/main" val="41030493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66"/>
          <p:cNvGraphicFramePr>
            <a:graphicFrameLocks/>
          </p:cNvGraphicFramePr>
          <p:nvPr>
            <p:extLst>
              <p:ext uri="{D42A27DB-BD31-4B8C-83A1-F6EECF244321}">
                <p14:modId xmlns:p14="http://schemas.microsoft.com/office/powerpoint/2010/main" val="2294639313"/>
              </p:ext>
            </p:extLst>
          </p:nvPr>
        </p:nvGraphicFramePr>
        <p:xfrm>
          <a:off x="254000" y="2100620"/>
          <a:ext cx="8534400" cy="1935986"/>
        </p:xfrm>
        <a:graphic>
          <a:graphicData uri="http://schemas.openxmlformats.org/drawingml/2006/table">
            <a:tbl>
              <a:tblPr/>
              <a:tblGrid>
                <a:gridCol w="1943290"/>
                <a:gridCol w="1665026"/>
                <a:gridCol w="1637732"/>
                <a:gridCol w="1610436"/>
                <a:gridCol w="1677916"/>
              </a:tblGrid>
              <a:tr h="611462">
                <a:tc>
                  <a:txBody>
                    <a:bodyPr/>
                    <a:lstStyle/>
                    <a:p>
                      <a:pPr marL="0" marR="0" lvl="0" indent="0" algn="l" defTabSz="914400" rtl="0" eaLnBrk="1" fontAlgn="base" latinLnBrk="0" hangingPunct="1">
                        <a:lnSpc>
                          <a:spcPct val="100000"/>
                        </a:lnSpc>
                        <a:spcBef>
                          <a:spcPct val="0"/>
                        </a:spcBef>
                        <a:spcAft>
                          <a:spcPct val="20000"/>
                        </a:spcAft>
                        <a:buClrTx/>
                        <a:buSzTx/>
                        <a:buFont typeface="Wingdings" pitchFamily="2" charset="2"/>
                        <a:buNone/>
                        <a:tabLst/>
                      </a:pPr>
                      <a:endParaRPr kumimoji="0" lang="de-DE"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txBody>
                  <a:tcPr marL="90000" marR="45720" anchor="ctr"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RE-LY</a:t>
                      </a:r>
                      <a:r>
                        <a:rPr kumimoji="0" lang="en-US" sz="1800" b="1" i="0" u="none" strike="noStrike" cap="none" normalizeH="0" baseline="30000" dirty="0" smtClean="0">
                          <a:ln>
                            <a:noFill/>
                          </a:ln>
                          <a:solidFill>
                            <a:schemeClr val="tx1"/>
                          </a:solidFill>
                          <a:effectLst/>
                          <a:latin typeface="Arial" pitchFamily="34" charset="0"/>
                          <a:ea typeface="ＭＳ Ｐゴシック" charset="-128"/>
                          <a:cs typeface="Arial" pitchFamily="34" charset="0"/>
                        </a:rPr>
                        <a:t>a</a:t>
                      </a:r>
                      <a:r>
                        <a:rPr kumimoji="0" lang="en-US" sz="18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
                      </a:r>
                      <a:br>
                        <a:rPr kumimoji="0" lang="en-US" sz="18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br>
                      <a:r>
                        <a:rPr kumimoji="0" lang="en-US" sz="18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(Dabigatran)</a:t>
                      </a:r>
                    </a:p>
                  </a:txBody>
                  <a:tcPr marL="45720" marR="45720" anchor="ctr"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ROCKET AF</a:t>
                      </a:r>
                      <a:r>
                        <a:rPr kumimoji="0" lang="en-US" sz="1800" b="1" i="0" u="none" strike="noStrike" cap="none" normalizeH="0" baseline="30000" dirty="0" smtClean="0">
                          <a:ln>
                            <a:noFill/>
                          </a:ln>
                          <a:solidFill>
                            <a:schemeClr val="tx1"/>
                          </a:solidFill>
                          <a:effectLst/>
                          <a:latin typeface="Arial" pitchFamily="34" charset="0"/>
                          <a:ea typeface="ＭＳ Ｐゴシック" charset="-128"/>
                          <a:cs typeface="Arial" pitchFamily="34" charset="0"/>
                        </a:rPr>
                        <a:t>b</a:t>
                      </a:r>
                      <a:r>
                        <a:rPr kumimoji="0" lang="en-US" sz="18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
                      </a:r>
                      <a:br>
                        <a:rPr kumimoji="0" lang="en-US" sz="18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br>
                      <a:r>
                        <a:rPr kumimoji="0" lang="en-US" sz="18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(Rivaroxaban)</a:t>
                      </a:r>
                    </a:p>
                  </a:txBody>
                  <a:tcPr marL="45720" marR="45720" anchor="ctr"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ARISTOTLE</a:t>
                      </a:r>
                      <a:r>
                        <a:rPr kumimoji="0" lang="en-US" sz="1800" b="1" i="0" u="none" strike="noStrike" cap="none" normalizeH="0" baseline="30000" dirty="0" smtClean="0">
                          <a:ln>
                            <a:noFill/>
                          </a:ln>
                          <a:solidFill>
                            <a:schemeClr val="tx1"/>
                          </a:solidFill>
                          <a:effectLst/>
                          <a:latin typeface="Arial" pitchFamily="34" charset="0"/>
                          <a:ea typeface="ＭＳ Ｐゴシック" charset="-128"/>
                          <a:cs typeface="Arial" pitchFamily="34" charset="0"/>
                        </a:rPr>
                        <a:t>c</a:t>
                      </a:r>
                      <a:r>
                        <a:rPr kumimoji="0" lang="en-US" sz="18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
                      </a:r>
                      <a:br>
                        <a:rPr kumimoji="0" lang="en-US" sz="18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br>
                      <a:r>
                        <a:rPr kumimoji="0" lang="en-US" sz="18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(Apixaban)</a:t>
                      </a:r>
                    </a:p>
                  </a:txBody>
                  <a:tcPr marL="45720" marR="45720" anchor="ctr"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ENGAGE AF</a:t>
                      </a:r>
                      <a:r>
                        <a:rPr kumimoji="0" lang="en-US" sz="1800" b="1" i="0" u="none" strike="noStrike" cap="none" normalizeH="0" baseline="30000" dirty="0" smtClean="0">
                          <a:ln>
                            <a:noFill/>
                          </a:ln>
                          <a:solidFill>
                            <a:schemeClr val="tx1"/>
                          </a:solidFill>
                          <a:effectLst/>
                          <a:latin typeface="Arial" pitchFamily="34" charset="0"/>
                          <a:ea typeface="ＭＳ Ｐゴシック" charset="-128"/>
                          <a:cs typeface="Arial" pitchFamily="34" charset="0"/>
                        </a:rPr>
                        <a:t>d</a:t>
                      </a:r>
                      <a:r>
                        <a:rPr kumimoji="0" lang="en-US" sz="18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
                      </a:r>
                      <a:br>
                        <a:rPr kumimoji="0" lang="en-US" sz="18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br>
                      <a:r>
                        <a:rPr kumimoji="0" lang="en-US" sz="18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(Edoxaban)</a:t>
                      </a:r>
                    </a:p>
                  </a:txBody>
                  <a:tcPr marL="45720" marR="45720" anchor="ctr" horzOverflow="overflow">
                    <a:lnL>
                      <a:noFill/>
                    </a:lnL>
                    <a:lnR>
                      <a:noFill/>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356929">
                <a:tc>
                  <a:txBody>
                    <a:bodyPr/>
                    <a:lstStyle/>
                    <a:p>
                      <a:pPr marL="0" marR="0" lvl="0" indent="0" algn="l" defTabSz="914400" rtl="0" eaLnBrk="1" fontAlgn="base" latinLnBrk="0" hangingPunct="1">
                        <a:lnSpc>
                          <a:spcPct val="100000"/>
                        </a:lnSpc>
                        <a:spcBef>
                          <a:spcPct val="0"/>
                        </a:spcBef>
                        <a:spcAft>
                          <a:spcPct val="200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Median Follow-up, y</a:t>
                      </a:r>
                    </a:p>
                  </a:txBody>
                  <a:tcPr marL="9000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2.0</a:t>
                      </a:r>
                    </a:p>
                  </a:txBody>
                  <a:tcPr marL="4572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1.9</a:t>
                      </a:r>
                    </a:p>
                  </a:txBody>
                  <a:tcPr marL="4572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de-DE"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1.8</a:t>
                      </a:r>
                    </a:p>
                  </a:txBody>
                  <a:tcPr marL="4572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2.8</a:t>
                      </a:r>
                    </a:p>
                  </a:txBody>
                  <a:tcPr marL="45720" marR="45720" anchor="ctr" horzOverflow="overflow">
                    <a:lnL>
                      <a:noFill/>
                    </a:lnL>
                    <a:lnR>
                      <a:noFill/>
                    </a:lnR>
                    <a:lnT w="28575" cap="flat" cmpd="sng" algn="ctr">
                      <a:solidFill>
                        <a:schemeClr val="accent1"/>
                      </a:solidFill>
                      <a:prstDash val="solid"/>
                      <a:round/>
                      <a:headEnd type="none" w="med" len="med"/>
                      <a:tailEnd type="none" w="med" len="med"/>
                    </a:lnT>
                    <a:lnB>
                      <a:noFill/>
                    </a:lnB>
                    <a:lnTlToBr>
                      <a:noFill/>
                    </a:lnTlToBr>
                    <a:lnBlToTr>
                      <a:noFill/>
                    </a:lnBlToTr>
                    <a:solidFill>
                      <a:schemeClr val="accent3">
                        <a:lumMod val="20000"/>
                        <a:lumOff val="80000"/>
                      </a:schemeClr>
                    </a:solidFill>
                  </a:tcPr>
                </a:tc>
              </a:tr>
              <a:tr h="358393">
                <a:tc>
                  <a:txBody>
                    <a:bodyPr/>
                    <a:lstStyle/>
                    <a:p>
                      <a:pPr marL="0" marR="0" lvl="0" indent="0" algn="l" defTabSz="914400" rtl="0" eaLnBrk="1" fontAlgn="base" latinLnBrk="0" hangingPunct="1">
                        <a:lnSpc>
                          <a:spcPct val="100000"/>
                        </a:lnSpc>
                        <a:spcBef>
                          <a:spcPct val="0"/>
                        </a:spcBef>
                        <a:spcAft>
                          <a:spcPct val="200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Median TTR</a:t>
                      </a:r>
                    </a:p>
                  </a:txBody>
                  <a:tcPr marL="9000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66</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58</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de-DE"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66</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68</a:t>
                      </a:r>
                    </a:p>
                  </a:txBody>
                  <a:tcPr marL="45720" marR="45720" anchor="ctr" horzOverflow="overflow">
                    <a:lnL>
                      <a:noFill/>
                    </a:lnL>
                    <a:lnR>
                      <a:noFill/>
                    </a:lnR>
                    <a:lnT>
                      <a:noFill/>
                    </a:lnT>
                    <a:lnB>
                      <a:noFill/>
                    </a:lnB>
                    <a:lnTlToBr>
                      <a:noFill/>
                    </a:lnTlToBr>
                    <a:lnBlToTr>
                      <a:noFill/>
                    </a:lnBlToTr>
                    <a:noFill/>
                  </a:tcPr>
                </a:tc>
              </a:tr>
              <a:tr h="358393">
                <a:tc>
                  <a:txBody>
                    <a:bodyPr/>
                    <a:lstStyle/>
                    <a:p>
                      <a:pPr marL="0" marR="0" lvl="0" indent="0" algn="l" defTabSz="914400" rtl="0" eaLnBrk="1" fontAlgn="base" latinLnBrk="0" hangingPunct="1">
                        <a:lnSpc>
                          <a:spcPct val="100000"/>
                        </a:lnSpc>
                        <a:spcBef>
                          <a:spcPct val="0"/>
                        </a:spcBef>
                        <a:spcAft>
                          <a:spcPct val="2000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Lost to Follow-up, N</a:t>
                      </a:r>
                    </a:p>
                  </a:txBody>
                  <a:tcPr marL="90000" marR="45720" anchor="ctr" horzOverflow="overflow">
                    <a:lnL>
                      <a:noFill/>
                    </a:lnL>
                    <a:lnR>
                      <a:noFill/>
                    </a:lnR>
                    <a:lnT>
                      <a:noFill/>
                    </a:lnT>
                    <a:lnB w="381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20</a:t>
                      </a:r>
                    </a:p>
                  </a:txBody>
                  <a:tcPr marL="45720" marR="45720" anchor="ctr" horzOverflow="overflow">
                    <a:lnL>
                      <a:noFill/>
                    </a:lnL>
                    <a:lnR>
                      <a:noFill/>
                    </a:lnR>
                    <a:lnT>
                      <a:noFill/>
                    </a:lnT>
                    <a:lnB w="381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32</a:t>
                      </a:r>
                    </a:p>
                  </a:txBody>
                  <a:tcPr marL="45720" marR="45720" anchor="ctr" horzOverflow="overflow">
                    <a:lnL>
                      <a:noFill/>
                    </a:lnL>
                    <a:lnR>
                      <a:noFill/>
                    </a:lnR>
                    <a:lnT>
                      <a:noFill/>
                    </a:lnT>
                    <a:lnB w="381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de-DE"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90</a:t>
                      </a:r>
                    </a:p>
                  </a:txBody>
                  <a:tcPr marL="45720" marR="45720" anchor="ctr" horzOverflow="overflow">
                    <a:lnL>
                      <a:noFill/>
                    </a:lnL>
                    <a:lnR>
                      <a:noFill/>
                    </a:lnR>
                    <a:lnT>
                      <a:noFill/>
                    </a:lnT>
                    <a:lnB w="381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1</a:t>
                      </a:r>
                    </a:p>
                  </a:txBody>
                  <a:tcPr marL="45720" marR="45720" anchor="ctr" horzOverflow="overflow">
                    <a:lnL>
                      <a:noFill/>
                    </a:lnL>
                    <a:lnR>
                      <a:noFill/>
                    </a:lnR>
                    <a:lnT>
                      <a:noFill/>
                    </a:lnT>
                    <a:lnB w="381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4" name="Text Box 45"/>
          <p:cNvSpPr txBox="1">
            <a:spLocks noChangeArrowheads="1"/>
          </p:cNvSpPr>
          <p:nvPr/>
        </p:nvSpPr>
        <p:spPr bwMode="auto">
          <a:xfrm>
            <a:off x="204831" y="4270040"/>
            <a:ext cx="5829300" cy="338554"/>
          </a:xfrm>
          <a:prstGeom prst="rect">
            <a:avLst/>
          </a:prstGeom>
          <a:noFill/>
          <a:ln w="9525">
            <a:noFill/>
            <a:miter lim="800000"/>
            <a:headEnd/>
            <a:tailEnd/>
          </a:ln>
        </p:spPr>
        <p:txBody>
          <a:bodyPr wrap="square">
            <a:spAutoFit/>
          </a:bodyPr>
          <a:lstStyle/>
          <a:p>
            <a:pPr>
              <a:spcBef>
                <a:spcPct val="20000"/>
              </a:spcBef>
            </a:pPr>
            <a:r>
              <a:rPr lang="en-US" sz="1600" u="none" dirty="0" smtClean="0">
                <a:latin typeface="+mj-lt"/>
                <a:ea typeface="ＭＳ Ｐゴシック" charset="-128"/>
              </a:rPr>
              <a:t>*TTR, time in therapeutic range</a:t>
            </a:r>
            <a:r>
              <a:rPr lang="en-US" sz="1600" u="none" dirty="0">
                <a:latin typeface="+mj-lt"/>
                <a:ea typeface="ＭＳ Ｐゴシック" charset="-128"/>
              </a:rPr>
              <a:t>	</a:t>
            </a:r>
          </a:p>
        </p:txBody>
      </p:sp>
      <p:sp>
        <p:nvSpPr>
          <p:cNvPr id="5" name="Title 2"/>
          <p:cNvSpPr>
            <a:spLocks noGrp="1"/>
          </p:cNvSpPr>
          <p:nvPr>
            <p:ph type="title"/>
          </p:nvPr>
        </p:nvSpPr>
        <p:spPr>
          <a:xfrm>
            <a:off x="313870" y="177420"/>
            <a:ext cx="8686800" cy="721026"/>
          </a:xfrm>
        </p:spPr>
        <p:txBody>
          <a:bodyPr/>
          <a:lstStyle/>
          <a:p>
            <a:r>
              <a:rPr lang="en-US" dirty="0" smtClean="0"/>
              <a:t>Trial Metrics</a:t>
            </a:r>
            <a:endParaRPr lang="en-US" dirty="0"/>
          </a:p>
        </p:txBody>
      </p:sp>
      <p:sp>
        <p:nvSpPr>
          <p:cNvPr id="6" name="Text Box 37"/>
          <p:cNvSpPr txBox="1">
            <a:spLocks noChangeArrowheads="1"/>
          </p:cNvSpPr>
          <p:nvPr/>
        </p:nvSpPr>
        <p:spPr bwMode="auto">
          <a:xfrm>
            <a:off x="0" y="5834298"/>
            <a:ext cx="9042400" cy="1077218"/>
          </a:xfrm>
          <a:prstGeom prst="rect">
            <a:avLst/>
          </a:prstGeom>
          <a:noFill/>
          <a:ln w="9525">
            <a:noFill/>
            <a:miter lim="800000"/>
            <a:headEnd/>
            <a:tailEnd/>
          </a:ln>
        </p:spPr>
        <p:txBody>
          <a:bodyPr wrap="square">
            <a:spAutoFit/>
          </a:bodyPr>
          <a:lstStyle/>
          <a:p>
            <a:r>
              <a:rPr lang="en-US" sz="1600" u="none" dirty="0" smtClean="0">
                <a:latin typeface="+mj-lt"/>
                <a:ea typeface="ＭＳ Ｐゴシック" charset="-128"/>
              </a:rPr>
              <a:t>a. Connolly SJ, </a:t>
            </a:r>
            <a:r>
              <a:rPr lang="en-US" sz="1600" u="none" dirty="0">
                <a:latin typeface="+mj-lt"/>
                <a:ea typeface="ＭＳ Ｐゴシック" charset="-128"/>
              </a:rPr>
              <a:t>et al. </a:t>
            </a:r>
            <a:r>
              <a:rPr lang="en-US" sz="1600" i="1" u="none" dirty="0">
                <a:latin typeface="+mj-lt"/>
                <a:ea typeface="ＭＳ Ｐゴシック" charset="-128"/>
              </a:rPr>
              <a:t>N Engl J </a:t>
            </a:r>
            <a:r>
              <a:rPr lang="en-US" sz="1600" i="1" u="none" dirty="0" smtClean="0">
                <a:latin typeface="+mj-lt"/>
                <a:ea typeface="ＭＳ Ｐゴシック" charset="-128"/>
              </a:rPr>
              <a:t>Med. </a:t>
            </a:r>
            <a:r>
              <a:rPr lang="en-US" sz="1600" u="none" dirty="0" smtClean="0">
                <a:latin typeface="+mj-lt"/>
                <a:ea typeface="ＭＳ Ｐゴシック" charset="-128"/>
              </a:rPr>
              <a:t>2009;361:1139-1151.</a:t>
            </a:r>
            <a:r>
              <a:rPr lang="en-US" sz="1600" u="none" baseline="30000" dirty="0" smtClean="0">
                <a:latin typeface="+mj-lt"/>
                <a:ea typeface="ＭＳ Ｐゴシック" charset="-128"/>
              </a:rPr>
              <a:t>[14]</a:t>
            </a:r>
            <a:r>
              <a:rPr lang="en-US" sz="1600" u="none" dirty="0" smtClean="0">
                <a:latin typeface="+mj-lt"/>
                <a:ea typeface="ＭＳ Ｐゴシック" charset="-128"/>
              </a:rPr>
              <a:t/>
            </a:r>
            <a:br>
              <a:rPr lang="en-US" sz="1600" u="none" dirty="0" smtClean="0">
                <a:latin typeface="+mj-lt"/>
                <a:ea typeface="ＭＳ Ｐゴシック" charset="-128"/>
              </a:rPr>
            </a:br>
            <a:r>
              <a:rPr lang="en-US" sz="1600" u="none" dirty="0" smtClean="0">
                <a:latin typeface="+mj-lt"/>
                <a:ea typeface="ＭＳ Ｐゴシック" charset="-128"/>
              </a:rPr>
              <a:t>b. Patel MR, </a:t>
            </a:r>
            <a:r>
              <a:rPr lang="en-US" sz="1600" u="none" dirty="0">
                <a:latin typeface="+mj-lt"/>
                <a:ea typeface="ＭＳ Ｐゴシック" charset="-128"/>
              </a:rPr>
              <a:t>et al. </a:t>
            </a:r>
            <a:r>
              <a:rPr lang="en-US" sz="1600" i="1" u="none" dirty="0">
                <a:latin typeface="+mj-lt"/>
                <a:ea typeface="ＭＳ Ｐゴシック" charset="-128"/>
              </a:rPr>
              <a:t>N Engl J </a:t>
            </a:r>
            <a:r>
              <a:rPr lang="en-US" sz="1600" i="1" u="none" dirty="0" smtClean="0">
                <a:latin typeface="+mj-lt"/>
                <a:ea typeface="ＭＳ Ｐゴシック" charset="-128"/>
              </a:rPr>
              <a:t>Med. </a:t>
            </a:r>
            <a:r>
              <a:rPr lang="en-US" sz="1600" u="none" dirty="0" smtClean="0">
                <a:latin typeface="+mj-lt"/>
                <a:ea typeface="ＭＳ Ｐゴシック" charset="-128"/>
              </a:rPr>
              <a:t>2011;365:883-891.</a:t>
            </a:r>
            <a:r>
              <a:rPr lang="en-US" sz="1600" u="none" baseline="30000" dirty="0" smtClean="0">
                <a:latin typeface="+mj-lt"/>
                <a:ea typeface="ＭＳ Ｐゴシック" charset="-128"/>
              </a:rPr>
              <a:t>[15]</a:t>
            </a:r>
            <a:endParaRPr lang="en-US" sz="1600" u="none" dirty="0">
              <a:latin typeface="+mj-lt"/>
              <a:ea typeface="ＭＳ Ｐゴシック" charset="-128"/>
            </a:endParaRPr>
          </a:p>
          <a:p>
            <a:r>
              <a:rPr lang="en-US" sz="1600" u="none" dirty="0" smtClean="0">
                <a:latin typeface="+mj-lt"/>
                <a:ea typeface="ＭＳ Ｐゴシック" charset="-128"/>
              </a:rPr>
              <a:t>c. Granger CB, </a:t>
            </a:r>
            <a:r>
              <a:rPr lang="en-US" sz="1600" u="none" dirty="0">
                <a:latin typeface="+mj-lt"/>
                <a:ea typeface="ＭＳ Ｐゴシック" charset="-128"/>
              </a:rPr>
              <a:t>et al. </a:t>
            </a:r>
            <a:r>
              <a:rPr lang="en-US" sz="1600" i="1" u="none" dirty="0">
                <a:latin typeface="+mj-lt"/>
                <a:ea typeface="ＭＳ Ｐゴシック" charset="-128"/>
              </a:rPr>
              <a:t>N Engl J </a:t>
            </a:r>
            <a:r>
              <a:rPr lang="en-US" sz="1600" i="1" u="none" dirty="0" smtClean="0">
                <a:latin typeface="+mj-lt"/>
                <a:ea typeface="ＭＳ Ｐゴシック" charset="-128"/>
              </a:rPr>
              <a:t>Med. </a:t>
            </a:r>
            <a:r>
              <a:rPr lang="en-US" sz="1600" u="none" dirty="0" smtClean="0">
                <a:latin typeface="+mj-lt"/>
                <a:ea typeface="ＭＳ Ｐゴシック" charset="-128"/>
              </a:rPr>
              <a:t>2011;365:981-992.</a:t>
            </a:r>
            <a:r>
              <a:rPr lang="en-US" sz="1600" u="none" baseline="30000" dirty="0" smtClean="0">
                <a:latin typeface="+mj-lt"/>
                <a:ea typeface="ＭＳ Ｐゴシック" charset="-128"/>
              </a:rPr>
              <a:t>[16]</a:t>
            </a:r>
            <a:endParaRPr lang="en-US" sz="1600" u="none" dirty="0">
              <a:latin typeface="+mj-lt"/>
              <a:ea typeface="ＭＳ Ｐゴシック" charset="-128"/>
            </a:endParaRPr>
          </a:p>
          <a:p>
            <a:r>
              <a:rPr lang="en-US" sz="1600" u="none" dirty="0" smtClean="0">
                <a:latin typeface="+mj-lt"/>
                <a:ea typeface="ＭＳ Ｐゴシック" charset="-128"/>
              </a:rPr>
              <a:t>d. Giugliano RP, et al. </a:t>
            </a:r>
            <a:r>
              <a:rPr lang="en-US" sz="1600" i="1" u="none" dirty="0" smtClean="0">
                <a:latin typeface="+mj-lt"/>
                <a:ea typeface="ＭＳ Ｐゴシック" charset="-128"/>
              </a:rPr>
              <a:t>N </a:t>
            </a:r>
            <a:r>
              <a:rPr lang="en-US" sz="1600" i="1" u="none" dirty="0">
                <a:latin typeface="+mj-lt"/>
                <a:ea typeface="ＭＳ Ｐゴシック" charset="-128"/>
              </a:rPr>
              <a:t>Engl J Med</a:t>
            </a:r>
            <a:r>
              <a:rPr lang="en-US" sz="1600" u="none" dirty="0">
                <a:latin typeface="+mj-lt"/>
                <a:ea typeface="ＭＳ Ｐゴシック" charset="-128"/>
              </a:rPr>
              <a:t>. </a:t>
            </a:r>
            <a:r>
              <a:rPr lang="en-US" sz="1600" u="none" dirty="0" smtClean="0">
                <a:latin typeface="+mj-lt"/>
                <a:ea typeface="ＭＳ Ｐゴシック" charset="-128"/>
              </a:rPr>
              <a:t>2013;369:2093-2104.</a:t>
            </a:r>
            <a:r>
              <a:rPr lang="en-US" sz="1600" u="none" baseline="30000" dirty="0" smtClean="0">
                <a:latin typeface="+mj-lt"/>
                <a:ea typeface="ＭＳ Ｐゴシック" charset="-128"/>
              </a:rPr>
              <a:t>[17]</a:t>
            </a:r>
            <a:endParaRPr lang="en-US" sz="1600" u="none" dirty="0">
              <a:latin typeface="+mj-lt"/>
              <a:ea typeface="ＭＳ Ｐゴシック" charset="-128"/>
            </a:endParaRPr>
          </a:p>
        </p:txBody>
      </p:sp>
    </p:spTree>
    <p:extLst>
      <p:ext uri="{BB962C8B-B14F-4D97-AF65-F5344CB8AC3E}">
        <p14:creationId xmlns:p14="http://schemas.microsoft.com/office/powerpoint/2010/main" val="37116922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2"/>
          <p:cNvSpPr>
            <a:spLocks noChangeShapeType="1"/>
          </p:cNvSpPr>
          <p:nvPr/>
        </p:nvSpPr>
        <p:spPr bwMode="auto">
          <a:xfrm>
            <a:off x="3704977" y="1555156"/>
            <a:ext cx="1933" cy="3475976"/>
          </a:xfrm>
          <a:prstGeom prst="line">
            <a:avLst/>
          </a:prstGeom>
          <a:solidFill>
            <a:srgbClr val="FFFF00"/>
          </a:solidFill>
          <a:ln w="25400">
            <a:solidFill>
              <a:schemeClr val="tx1"/>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4" name="Rectangle 16"/>
          <p:cNvSpPr>
            <a:spLocks noChangeArrowheads="1"/>
          </p:cNvSpPr>
          <p:nvPr/>
        </p:nvSpPr>
        <p:spPr bwMode="auto">
          <a:xfrm>
            <a:off x="494351" y="4258494"/>
            <a:ext cx="2222788"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800" b="1" u="none" dirty="0" smtClean="0">
                <a:latin typeface="+mj-lt"/>
              </a:rPr>
              <a:t>ENGAGE AF-TIMI 48</a:t>
            </a:r>
          </a:p>
        </p:txBody>
      </p:sp>
      <p:sp>
        <p:nvSpPr>
          <p:cNvPr id="5" name="Rectangle 20"/>
          <p:cNvSpPr>
            <a:spLocks noChangeArrowheads="1"/>
          </p:cNvSpPr>
          <p:nvPr/>
        </p:nvSpPr>
        <p:spPr bwMode="auto">
          <a:xfrm>
            <a:off x="494351" y="3323457"/>
            <a:ext cx="1303883"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800" b="1" u="none" dirty="0" smtClean="0">
                <a:latin typeface="+mj-lt"/>
              </a:rPr>
              <a:t>ARISTOTLE</a:t>
            </a:r>
          </a:p>
        </p:txBody>
      </p:sp>
      <p:sp>
        <p:nvSpPr>
          <p:cNvPr id="6" name="Rectangle 24"/>
          <p:cNvSpPr>
            <a:spLocks noChangeArrowheads="1"/>
          </p:cNvSpPr>
          <p:nvPr/>
        </p:nvSpPr>
        <p:spPr bwMode="auto">
          <a:xfrm>
            <a:off x="494351" y="2370957"/>
            <a:ext cx="1337930"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800" b="1" u="none" dirty="0" smtClean="0">
                <a:latin typeface="+mj-lt"/>
              </a:rPr>
              <a:t>ROCKET AF</a:t>
            </a:r>
          </a:p>
        </p:txBody>
      </p:sp>
      <p:sp>
        <p:nvSpPr>
          <p:cNvPr id="7" name="Rectangle 28"/>
          <p:cNvSpPr>
            <a:spLocks noChangeArrowheads="1"/>
          </p:cNvSpPr>
          <p:nvPr/>
        </p:nvSpPr>
        <p:spPr bwMode="auto">
          <a:xfrm>
            <a:off x="494351" y="1416869"/>
            <a:ext cx="671338"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800" b="1" u="none" dirty="0" smtClean="0">
                <a:latin typeface="+mj-lt"/>
              </a:rPr>
              <a:t>RE-LY</a:t>
            </a:r>
          </a:p>
        </p:txBody>
      </p:sp>
      <p:sp>
        <p:nvSpPr>
          <p:cNvPr id="8" name="Rectangle 34"/>
          <p:cNvSpPr>
            <a:spLocks noChangeArrowheads="1"/>
          </p:cNvSpPr>
          <p:nvPr/>
        </p:nvSpPr>
        <p:spPr bwMode="auto">
          <a:xfrm>
            <a:off x="494351" y="5185594"/>
            <a:ext cx="1128514"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800" b="1" u="none" dirty="0" smtClean="0">
                <a:latin typeface="+mj-lt"/>
              </a:rPr>
              <a:t>Combined</a:t>
            </a:r>
          </a:p>
        </p:txBody>
      </p:sp>
      <p:sp>
        <p:nvSpPr>
          <p:cNvPr id="9" name="Rectangle 16"/>
          <p:cNvSpPr>
            <a:spLocks noChangeArrowheads="1"/>
          </p:cNvSpPr>
          <p:nvPr/>
        </p:nvSpPr>
        <p:spPr bwMode="auto">
          <a:xfrm>
            <a:off x="1764638" y="6045372"/>
            <a:ext cx="2743200" cy="2769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a:r>
              <a:rPr lang="en-US" sz="1800" u="none" dirty="0" smtClean="0">
                <a:latin typeface="+mj-lt"/>
              </a:rPr>
              <a:t>Favors NOAC</a:t>
            </a:r>
          </a:p>
        </p:txBody>
      </p:sp>
      <p:sp>
        <p:nvSpPr>
          <p:cNvPr id="10" name="Rectangle 16"/>
          <p:cNvSpPr>
            <a:spLocks noChangeArrowheads="1"/>
          </p:cNvSpPr>
          <p:nvPr/>
        </p:nvSpPr>
        <p:spPr bwMode="auto">
          <a:xfrm>
            <a:off x="4526126" y="6050206"/>
            <a:ext cx="2791968" cy="2769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a:r>
              <a:rPr lang="en-US" sz="1800" u="none" dirty="0" smtClean="0">
                <a:latin typeface="+mj-lt"/>
              </a:rPr>
              <a:t>Favors Warfarin</a:t>
            </a:r>
          </a:p>
        </p:txBody>
      </p:sp>
      <p:sp>
        <p:nvSpPr>
          <p:cNvPr id="11" name="Rectangle 17"/>
          <p:cNvSpPr>
            <a:spLocks noChangeArrowheads="1"/>
          </p:cNvSpPr>
          <p:nvPr/>
        </p:nvSpPr>
        <p:spPr bwMode="auto">
          <a:xfrm>
            <a:off x="6401512" y="4248969"/>
            <a:ext cx="1769716"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sz="1800" b="1" u="none" dirty="0" smtClean="0">
                <a:latin typeface="+mj-lt"/>
              </a:rPr>
              <a:t>0.88 (0.75 - 1.02)</a:t>
            </a:r>
          </a:p>
        </p:txBody>
      </p:sp>
      <p:sp>
        <p:nvSpPr>
          <p:cNvPr id="12" name="Rectangle 21"/>
          <p:cNvSpPr>
            <a:spLocks noChangeArrowheads="1"/>
          </p:cNvSpPr>
          <p:nvPr/>
        </p:nvSpPr>
        <p:spPr bwMode="auto">
          <a:xfrm>
            <a:off x="6401512" y="3304407"/>
            <a:ext cx="1769716"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sz="1800" b="1" u="none" dirty="0" smtClean="0">
                <a:latin typeface="+mj-lt"/>
              </a:rPr>
              <a:t>0.80 (0.67 - 0.95)</a:t>
            </a:r>
          </a:p>
        </p:txBody>
      </p:sp>
      <p:sp>
        <p:nvSpPr>
          <p:cNvPr id="13" name="Rectangle 25"/>
          <p:cNvSpPr>
            <a:spLocks noChangeArrowheads="1"/>
          </p:cNvSpPr>
          <p:nvPr/>
        </p:nvSpPr>
        <p:spPr bwMode="auto">
          <a:xfrm>
            <a:off x="6401512" y="2370957"/>
            <a:ext cx="1769716"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sz="1800" b="1" u="none" dirty="0" smtClean="0">
                <a:latin typeface="+mj-lt"/>
              </a:rPr>
              <a:t>0.88 (0.75 - 1.03)</a:t>
            </a:r>
          </a:p>
        </p:txBody>
      </p:sp>
      <p:sp>
        <p:nvSpPr>
          <p:cNvPr id="14" name="Rectangle 29"/>
          <p:cNvSpPr>
            <a:spLocks noChangeArrowheads="1"/>
          </p:cNvSpPr>
          <p:nvPr/>
        </p:nvSpPr>
        <p:spPr bwMode="auto">
          <a:xfrm>
            <a:off x="6401512" y="1407344"/>
            <a:ext cx="1769716"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sz="1800" b="1" u="none" dirty="0" smtClean="0">
                <a:latin typeface="+mj-lt"/>
              </a:rPr>
              <a:t>0.66 (0.53 - 0.82)</a:t>
            </a:r>
          </a:p>
        </p:txBody>
      </p:sp>
      <p:sp>
        <p:nvSpPr>
          <p:cNvPr id="15" name="Rectangle 35"/>
          <p:cNvSpPr>
            <a:spLocks noChangeArrowheads="1"/>
          </p:cNvSpPr>
          <p:nvPr/>
        </p:nvSpPr>
        <p:spPr bwMode="auto">
          <a:xfrm>
            <a:off x="6401512" y="5203057"/>
            <a:ext cx="1769716"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sz="1800" b="1" u="none" dirty="0" smtClean="0">
                <a:latin typeface="+mj-lt"/>
              </a:rPr>
              <a:t>0.81 (0.73 - 0.91)</a:t>
            </a:r>
          </a:p>
        </p:txBody>
      </p:sp>
      <p:sp>
        <p:nvSpPr>
          <p:cNvPr id="16" name="Rectangle 29"/>
          <p:cNvSpPr>
            <a:spLocks noChangeArrowheads="1"/>
          </p:cNvSpPr>
          <p:nvPr/>
        </p:nvSpPr>
        <p:spPr bwMode="auto">
          <a:xfrm>
            <a:off x="6250269" y="931352"/>
            <a:ext cx="2103140"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sz="1800" b="1" u="none" dirty="0" smtClean="0">
                <a:latin typeface="+mj-lt"/>
              </a:rPr>
              <a:t>Risk Ratio (95% CI)</a:t>
            </a:r>
          </a:p>
        </p:txBody>
      </p:sp>
      <p:sp>
        <p:nvSpPr>
          <p:cNvPr id="17" name="Rectangle 35"/>
          <p:cNvSpPr>
            <a:spLocks noChangeArrowheads="1"/>
          </p:cNvSpPr>
          <p:nvPr/>
        </p:nvSpPr>
        <p:spPr bwMode="auto">
          <a:xfrm>
            <a:off x="6778164" y="5499661"/>
            <a:ext cx="1005557"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b="1" i="1" u="none" dirty="0" smtClean="0">
                <a:latin typeface="+mj-lt"/>
              </a:rPr>
              <a:t>P</a:t>
            </a:r>
            <a:r>
              <a:rPr lang="en-US" b="1" u="none" dirty="0" smtClean="0">
                <a:latin typeface="+mj-lt"/>
              </a:rPr>
              <a:t> &lt; .0001</a:t>
            </a:r>
          </a:p>
        </p:txBody>
      </p:sp>
      <p:sp>
        <p:nvSpPr>
          <p:cNvPr id="18" name="Line 6"/>
          <p:cNvSpPr>
            <a:spLocks noChangeShapeType="1"/>
          </p:cNvSpPr>
          <p:nvPr/>
        </p:nvSpPr>
        <p:spPr bwMode="auto">
          <a:xfrm>
            <a:off x="1747245" y="5820020"/>
            <a:ext cx="5560116" cy="2027"/>
          </a:xfrm>
          <a:prstGeom prst="line">
            <a:avLst/>
          </a:prstGeom>
          <a:noFill/>
          <a:ln w="254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19" name="Rectangle 7"/>
          <p:cNvSpPr>
            <a:spLocks noChangeArrowheads="1"/>
          </p:cNvSpPr>
          <p:nvPr/>
        </p:nvSpPr>
        <p:spPr bwMode="auto">
          <a:xfrm>
            <a:off x="1600367" y="5915335"/>
            <a:ext cx="320601"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800" u="none" dirty="0" smtClean="0">
                <a:latin typeface="+mj-lt"/>
              </a:rPr>
              <a:t>0.5</a:t>
            </a:r>
          </a:p>
        </p:txBody>
      </p:sp>
      <p:sp>
        <p:nvSpPr>
          <p:cNvPr id="20" name="Line 8"/>
          <p:cNvSpPr>
            <a:spLocks noChangeShapeType="1"/>
          </p:cNvSpPr>
          <p:nvPr/>
        </p:nvSpPr>
        <p:spPr bwMode="auto">
          <a:xfrm flipV="1">
            <a:off x="1747245" y="5820020"/>
            <a:ext cx="1933" cy="95315"/>
          </a:xfrm>
          <a:prstGeom prst="line">
            <a:avLst/>
          </a:prstGeom>
          <a:noFill/>
          <a:ln w="254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21" name="Rectangle 9"/>
          <p:cNvSpPr>
            <a:spLocks noChangeArrowheads="1"/>
          </p:cNvSpPr>
          <p:nvPr/>
        </p:nvSpPr>
        <p:spPr bwMode="auto">
          <a:xfrm>
            <a:off x="4447099" y="5915335"/>
            <a:ext cx="128240"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800" u="none" dirty="0" smtClean="0">
                <a:latin typeface="+mj-lt"/>
              </a:rPr>
              <a:t>1</a:t>
            </a:r>
          </a:p>
        </p:txBody>
      </p:sp>
      <p:sp>
        <p:nvSpPr>
          <p:cNvPr id="22" name="Line 10"/>
          <p:cNvSpPr>
            <a:spLocks noChangeShapeType="1"/>
          </p:cNvSpPr>
          <p:nvPr/>
        </p:nvSpPr>
        <p:spPr bwMode="auto">
          <a:xfrm flipV="1">
            <a:off x="4526336" y="5820020"/>
            <a:ext cx="1933" cy="95315"/>
          </a:xfrm>
          <a:prstGeom prst="line">
            <a:avLst/>
          </a:prstGeom>
          <a:noFill/>
          <a:ln w="254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23" name="Rectangle 11"/>
          <p:cNvSpPr>
            <a:spLocks noChangeArrowheads="1"/>
          </p:cNvSpPr>
          <p:nvPr/>
        </p:nvSpPr>
        <p:spPr bwMode="auto">
          <a:xfrm>
            <a:off x="7228123" y="5915335"/>
            <a:ext cx="128240"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800" u="none" dirty="0" smtClean="0">
                <a:latin typeface="+mj-lt"/>
              </a:rPr>
              <a:t>2</a:t>
            </a:r>
          </a:p>
        </p:txBody>
      </p:sp>
      <p:sp>
        <p:nvSpPr>
          <p:cNvPr id="24" name="Line 12"/>
          <p:cNvSpPr>
            <a:spLocks noChangeShapeType="1"/>
          </p:cNvSpPr>
          <p:nvPr/>
        </p:nvSpPr>
        <p:spPr bwMode="auto">
          <a:xfrm flipV="1">
            <a:off x="7307360" y="5820020"/>
            <a:ext cx="1933" cy="95315"/>
          </a:xfrm>
          <a:prstGeom prst="line">
            <a:avLst/>
          </a:prstGeom>
          <a:noFill/>
          <a:ln w="254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25" name="Rectangle 14"/>
          <p:cNvSpPr>
            <a:spLocks noChangeArrowheads="1"/>
          </p:cNvSpPr>
          <p:nvPr/>
        </p:nvSpPr>
        <p:spPr bwMode="auto">
          <a:xfrm>
            <a:off x="3780349" y="4161124"/>
            <a:ext cx="452230" cy="474550"/>
          </a:xfrm>
          <a:prstGeom prst="rect">
            <a:avLst/>
          </a:prstGeom>
          <a:solidFill>
            <a:schemeClr val="accent5"/>
          </a:solid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26" name="Line 17"/>
          <p:cNvSpPr>
            <a:spLocks noChangeShapeType="1"/>
          </p:cNvSpPr>
          <p:nvPr/>
        </p:nvSpPr>
        <p:spPr bwMode="auto">
          <a:xfrm>
            <a:off x="2899080" y="3451327"/>
            <a:ext cx="1432064" cy="2027"/>
          </a:xfrm>
          <a:prstGeom prst="line">
            <a:avLst/>
          </a:prstGeom>
          <a:noFill/>
          <a:ln w="2540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27" name="Rectangle 18"/>
          <p:cNvSpPr>
            <a:spLocks noChangeArrowheads="1"/>
          </p:cNvSpPr>
          <p:nvPr/>
        </p:nvSpPr>
        <p:spPr bwMode="auto">
          <a:xfrm>
            <a:off x="3418951" y="3246500"/>
            <a:ext cx="392320" cy="409654"/>
          </a:xfrm>
          <a:prstGeom prst="rect">
            <a:avLst/>
          </a:prstGeom>
          <a:solidFill>
            <a:schemeClr val="accent5"/>
          </a:solid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28" name="Rectangle 22"/>
          <p:cNvSpPr>
            <a:spLocks noChangeArrowheads="1"/>
          </p:cNvSpPr>
          <p:nvPr/>
        </p:nvSpPr>
        <p:spPr bwMode="auto">
          <a:xfrm>
            <a:off x="3803541" y="2281176"/>
            <a:ext cx="421309" cy="444129"/>
          </a:xfrm>
          <a:prstGeom prst="rect">
            <a:avLst/>
          </a:prstGeom>
          <a:solidFill>
            <a:schemeClr val="accent5"/>
          </a:solid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29" name="Line 25"/>
          <p:cNvSpPr>
            <a:spLocks noChangeShapeType="1"/>
          </p:cNvSpPr>
          <p:nvPr/>
        </p:nvSpPr>
        <p:spPr bwMode="auto">
          <a:xfrm>
            <a:off x="2041002" y="1555156"/>
            <a:ext cx="1731617" cy="2027"/>
          </a:xfrm>
          <a:prstGeom prst="line">
            <a:avLst/>
          </a:prstGeom>
          <a:noFill/>
          <a:ln w="2540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30" name="Rectangle 26"/>
          <p:cNvSpPr>
            <a:spLocks noChangeArrowheads="1"/>
          </p:cNvSpPr>
          <p:nvPr/>
        </p:nvSpPr>
        <p:spPr bwMode="auto">
          <a:xfrm>
            <a:off x="2756067" y="1396972"/>
            <a:ext cx="301487" cy="316367"/>
          </a:xfrm>
          <a:prstGeom prst="rect">
            <a:avLst/>
          </a:prstGeom>
          <a:solidFill>
            <a:schemeClr val="accent5"/>
          </a:solid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31" name="Line 29"/>
          <p:cNvSpPr>
            <a:spLocks noChangeShapeType="1"/>
          </p:cNvSpPr>
          <p:nvPr/>
        </p:nvSpPr>
        <p:spPr bwMode="auto">
          <a:xfrm>
            <a:off x="4526336" y="1238789"/>
            <a:ext cx="1933" cy="4581230"/>
          </a:xfrm>
          <a:prstGeom prst="line">
            <a:avLst/>
          </a:prstGeom>
          <a:noFill/>
          <a:ln w="254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32" name="Freeform 30"/>
          <p:cNvSpPr>
            <a:spLocks/>
          </p:cNvSpPr>
          <p:nvPr/>
        </p:nvSpPr>
        <p:spPr bwMode="auto">
          <a:xfrm>
            <a:off x="3403490" y="5031131"/>
            <a:ext cx="602974" cy="630704"/>
          </a:xfrm>
          <a:custGeom>
            <a:avLst/>
            <a:gdLst/>
            <a:ahLst/>
            <a:cxnLst>
              <a:cxn ang="0">
                <a:pos x="0" y="156"/>
              </a:cxn>
              <a:cxn ang="0">
                <a:pos x="156" y="311"/>
              </a:cxn>
              <a:cxn ang="0">
                <a:pos x="312" y="156"/>
              </a:cxn>
              <a:cxn ang="0">
                <a:pos x="156" y="0"/>
              </a:cxn>
              <a:cxn ang="0">
                <a:pos x="0" y="156"/>
              </a:cxn>
            </a:cxnLst>
            <a:rect l="0" t="0" r="r" b="b"/>
            <a:pathLst>
              <a:path w="312" h="311">
                <a:moveTo>
                  <a:pt x="0" y="156"/>
                </a:moveTo>
                <a:lnTo>
                  <a:pt x="156" y="311"/>
                </a:lnTo>
                <a:lnTo>
                  <a:pt x="312" y="156"/>
                </a:lnTo>
                <a:lnTo>
                  <a:pt x="156" y="0"/>
                </a:lnTo>
                <a:lnTo>
                  <a:pt x="0" y="156"/>
                </a:lnTo>
                <a:close/>
              </a:path>
            </a:pathLst>
          </a:custGeom>
          <a:solidFill>
            <a:schemeClr val="accent1"/>
          </a:solidFill>
          <a:ln w="254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33" name="Line 31"/>
          <p:cNvSpPr>
            <a:spLocks noChangeShapeType="1"/>
          </p:cNvSpPr>
          <p:nvPr/>
        </p:nvSpPr>
        <p:spPr bwMode="auto">
          <a:xfrm flipH="1">
            <a:off x="3245016" y="5347498"/>
            <a:ext cx="912191" cy="2027"/>
          </a:xfrm>
          <a:prstGeom prst="line">
            <a:avLst/>
          </a:prstGeom>
          <a:noFill/>
          <a:ln w="254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34" name="Line 13"/>
          <p:cNvSpPr>
            <a:spLocks noChangeShapeType="1"/>
          </p:cNvSpPr>
          <p:nvPr/>
        </p:nvSpPr>
        <p:spPr bwMode="auto">
          <a:xfrm>
            <a:off x="3395760" y="4398398"/>
            <a:ext cx="1221409" cy="2027"/>
          </a:xfrm>
          <a:prstGeom prst="line">
            <a:avLst/>
          </a:prstGeom>
          <a:noFill/>
          <a:ln w="2540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35" name="Line 21"/>
          <p:cNvSpPr>
            <a:spLocks noChangeShapeType="1"/>
          </p:cNvSpPr>
          <p:nvPr/>
        </p:nvSpPr>
        <p:spPr bwMode="auto">
          <a:xfrm>
            <a:off x="3374502" y="2502228"/>
            <a:ext cx="1279387" cy="2027"/>
          </a:xfrm>
          <a:prstGeom prst="line">
            <a:avLst/>
          </a:prstGeom>
          <a:noFill/>
          <a:ln w="2540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36" name="Rectangle 34"/>
          <p:cNvSpPr>
            <a:spLocks noChangeArrowheads="1"/>
          </p:cNvSpPr>
          <p:nvPr/>
        </p:nvSpPr>
        <p:spPr bwMode="auto">
          <a:xfrm>
            <a:off x="494351" y="5475748"/>
            <a:ext cx="1466748" cy="153888"/>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000" b="1" i="1" u="none" dirty="0" smtClean="0">
                <a:latin typeface="+mj-lt"/>
              </a:rPr>
              <a:t>[Random Effects Model]</a:t>
            </a:r>
          </a:p>
        </p:txBody>
      </p:sp>
      <p:sp>
        <p:nvSpPr>
          <p:cNvPr id="37" name="Rectangle 34"/>
          <p:cNvSpPr>
            <a:spLocks noChangeArrowheads="1"/>
          </p:cNvSpPr>
          <p:nvPr/>
        </p:nvSpPr>
        <p:spPr bwMode="auto">
          <a:xfrm>
            <a:off x="458021" y="5796809"/>
            <a:ext cx="1134926"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800" u="none" dirty="0" smtClean="0">
                <a:latin typeface="+mj-lt"/>
              </a:rPr>
              <a:t>N = 58,541</a:t>
            </a:r>
          </a:p>
        </p:txBody>
      </p:sp>
      <p:sp>
        <p:nvSpPr>
          <p:cNvPr id="38" name="Rectangle 35"/>
          <p:cNvSpPr>
            <a:spLocks noChangeArrowheads="1"/>
          </p:cNvSpPr>
          <p:nvPr/>
        </p:nvSpPr>
        <p:spPr bwMode="auto">
          <a:xfrm>
            <a:off x="299351" y="6280967"/>
            <a:ext cx="2609850" cy="21544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r>
              <a:rPr lang="en-US" sz="1400" u="none" dirty="0" smtClean="0">
                <a:latin typeface="+mj-lt"/>
              </a:rPr>
              <a:t>Heterogeneity </a:t>
            </a:r>
            <a:r>
              <a:rPr lang="en-US" sz="1400" i="1" u="none" dirty="0" smtClean="0">
                <a:latin typeface="+mj-lt"/>
              </a:rPr>
              <a:t>P </a:t>
            </a:r>
            <a:r>
              <a:rPr lang="en-US" sz="1400" u="none" dirty="0" smtClean="0">
                <a:latin typeface="+mj-lt"/>
              </a:rPr>
              <a:t>= .13</a:t>
            </a:r>
          </a:p>
        </p:txBody>
      </p:sp>
      <p:sp>
        <p:nvSpPr>
          <p:cNvPr id="39" name="Rectangle 16"/>
          <p:cNvSpPr>
            <a:spLocks noChangeArrowheads="1"/>
          </p:cNvSpPr>
          <p:nvPr/>
        </p:nvSpPr>
        <p:spPr bwMode="auto">
          <a:xfrm>
            <a:off x="484911" y="4521796"/>
            <a:ext cx="546625" cy="184666"/>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200" b="1" u="none" dirty="0" smtClean="0">
                <a:latin typeface="+mj-lt"/>
              </a:rPr>
              <a:t>[60 mg]</a:t>
            </a:r>
          </a:p>
        </p:txBody>
      </p:sp>
      <p:sp>
        <p:nvSpPr>
          <p:cNvPr id="40" name="Rectangle 28"/>
          <p:cNvSpPr>
            <a:spLocks noChangeArrowheads="1"/>
          </p:cNvSpPr>
          <p:nvPr/>
        </p:nvSpPr>
        <p:spPr bwMode="auto">
          <a:xfrm>
            <a:off x="493003" y="1688263"/>
            <a:ext cx="631583" cy="184666"/>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200" b="1" u="none" dirty="0" smtClean="0">
                <a:latin typeface="+mj-lt"/>
              </a:rPr>
              <a:t>[150 mg]</a:t>
            </a:r>
          </a:p>
        </p:txBody>
      </p:sp>
      <p:sp>
        <p:nvSpPr>
          <p:cNvPr id="41" name="Title 9"/>
          <p:cNvSpPr>
            <a:spLocks noGrp="1"/>
          </p:cNvSpPr>
          <p:nvPr>
            <p:ph type="title"/>
          </p:nvPr>
        </p:nvSpPr>
        <p:spPr>
          <a:xfrm>
            <a:off x="341166" y="316692"/>
            <a:ext cx="8686800" cy="868362"/>
          </a:xfrm>
        </p:spPr>
        <p:txBody>
          <a:bodyPr/>
          <a:lstStyle/>
          <a:p>
            <a:pPr>
              <a:lnSpc>
                <a:spcPct val="100000"/>
              </a:lnSpc>
            </a:pPr>
            <a:r>
              <a:rPr lang="en-US" dirty="0" smtClean="0"/>
              <a:t>All NOACs</a:t>
            </a:r>
            <a:br>
              <a:rPr lang="en-US" dirty="0" smtClean="0"/>
            </a:br>
            <a:r>
              <a:rPr lang="en-US" sz="3200" i="1" dirty="0" smtClean="0"/>
              <a:t>Stroke or SEE</a:t>
            </a:r>
            <a:endParaRPr lang="en-US" sz="3200" i="1" dirty="0"/>
          </a:p>
        </p:txBody>
      </p:sp>
      <p:sp>
        <p:nvSpPr>
          <p:cNvPr id="42" name="Rectangle 41"/>
          <p:cNvSpPr/>
          <p:nvPr/>
        </p:nvSpPr>
        <p:spPr>
          <a:xfrm>
            <a:off x="0" y="6584196"/>
            <a:ext cx="6627618" cy="338554"/>
          </a:xfrm>
          <a:prstGeom prst="rect">
            <a:avLst/>
          </a:prstGeom>
        </p:spPr>
        <p:txBody>
          <a:bodyPr wrap="square">
            <a:spAutoFit/>
          </a:bodyPr>
          <a:lstStyle/>
          <a:p>
            <a:r>
              <a:rPr lang="en-US" sz="1600" u="none" dirty="0">
                <a:latin typeface="+mj-lt"/>
              </a:rPr>
              <a:t>Ruff </a:t>
            </a:r>
            <a:r>
              <a:rPr lang="en-US" sz="1600" u="none" dirty="0" smtClean="0">
                <a:latin typeface="+mj-lt"/>
              </a:rPr>
              <a:t>CT, </a:t>
            </a:r>
            <a:r>
              <a:rPr lang="en-US" sz="1600" u="none" dirty="0">
                <a:latin typeface="+mj-lt"/>
              </a:rPr>
              <a:t>et al.</a:t>
            </a:r>
            <a:r>
              <a:rPr lang="en-US" sz="1600" u="none" dirty="0" smtClean="0">
                <a:latin typeface="+mj-lt"/>
              </a:rPr>
              <a:t> </a:t>
            </a:r>
            <a:r>
              <a:rPr lang="en-US" sz="1600" i="1" u="none" dirty="0" smtClean="0">
                <a:latin typeface="+mj-lt"/>
              </a:rPr>
              <a:t>Lancet</a:t>
            </a:r>
            <a:r>
              <a:rPr lang="en-US" sz="1600" u="none" dirty="0">
                <a:latin typeface="+mj-lt"/>
              </a:rPr>
              <a:t>. 2013;Early Online Publication</a:t>
            </a:r>
            <a:r>
              <a:rPr lang="en-US" sz="1600" u="none" dirty="0" smtClean="0">
                <a:latin typeface="+mj-lt"/>
              </a:rPr>
              <a:t>.</a:t>
            </a:r>
            <a:r>
              <a:rPr lang="en-US" sz="1600" u="none" baseline="30000" dirty="0" smtClean="0">
                <a:latin typeface="+mj-lt"/>
              </a:rPr>
              <a:t>[30]</a:t>
            </a:r>
            <a:endParaRPr lang="en-US" sz="1600" u="none" dirty="0">
              <a:latin typeface="+mj-lt"/>
            </a:endParaRPr>
          </a:p>
        </p:txBody>
      </p:sp>
    </p:spTree>
    <p:extLst>
      <p:ext uri="{BB962C8B-B14F-4D97-AF65-F5344CB8AC3E}">
        <p14:creationId xmlns:p14="http://schemas.microsoft.com/office/powerpoint/2010/main" val="31681621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5"/>
          <p:cNvSpPr>
            <a:spLocks noChangeShapeType="1"/>
          </p:cNvSpPr>
          <p:nvPr/>
        </p:nvSpPr>
        <p:spPr bwMode="auto">
          <a:xfrm>
            <a:off x="5140326" y="1703387"/>
            <a:ext cx="1588" cy="3746500"/>
          </a:xfrm>
          <a:prstGeom prst="line">
            <a:avLst/>
          </a:prstGeom>
          <a:noFill/>
          <a:ln w="254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4" name="Rectangle 26"/>
          <p:cNvSpPr>
            <a:spLocks noChangeArrowheads="1"/>
          </p:cNvSpPr>
          <p:nvPr/>
        </p:nvSpPr>
        <p:spPr bwMode="auto">
          <a:xfrm>
            <a:off x="561975" y="4736714"/>
            <a:ext cx="2090316"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800" b="1" u="none" dirty="0" smtClean="0">
                <a:latin typeface="+mj-lt"/>
              </a:rPr>
              <a:t>All-Cause Mortality</a:t>
            </a:r>
          </a:p>
        </p:txBody>
      </p:sp>
      <p:sp>
        <p:nvSpPr>
          <p:cNvPr id="5" name="Rectangle 30"/>
          <p:cNvSpPr>
            <a:spLocks noChangeArrowheads="1"/>
          </p:cNvSpPr>
          <p:nvPr/>
        </p:nvSpPr>
        <p:spPr bwMode="auto">
          <a:xfrm>
            <a:off x="561975" y="3884226"/>
            <a:ext cx="256480"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800" b="1" u="none" dirty="0" smtClean="0">
                <a:latin typeface="+mj-lt"/>
              </a:rPr>
              <a:t>MI</a:t>
            </a:r>
          </a:p>
        </p:txBody>
      </p:sp>
      <p:sp>
        <p:nvSpPr>
          <p:cNvPr id="6" name="Rectangle 34"/>
          <p:cNvSpPr>
            <a:spLocks noChangeArrowheads="1"/>
          </p:cNvSpPr>
          <p:nvPr/>
        </p:nvSpPr>
        <p:spPr bwMode="auto">
          <a:xfrm>
            <a:off x="561975" y="3031739"/>
            <a:ext cx="2205732"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800" b="1" u="none" dirty="0" smtClean="0">
                <a:latin typeface="+mj-lt"/>
              </a:rPr>
              <a:t>Hemorrhagic Stroke</a:t>
            </a:r>
          </a:p>
        </p:txBody>
      </p:sp>
      <p:sp>
        <p:nvSpPr>
          <p:cNvPr id="7" name="Rectangle 38"/>
          <p:cNvSpPr>
            <a:spLocks noChangeArrowheads="1"/>
          </p:cNvSpPr>
          <p:nvPr/>
        </p:nvSpPr>
        <p:spPr bwMode="auto">
          <a:xfrm>
            <a:off x="561975" y="2179251"/>
            <a:ext cx="1769715"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800" b="1" u="none" dirty="0" smtClean="0">
                <a:latin typeface="+mj-lt"/>
              </a:rPr>
              <a:t>Ischemic Stroke</a:t>
            </a:r>
          </a:p>
        </p:txBody>
      </p:sp>
      <p:sp>
        <p:nvSpPr>
          <p:cNvPr id="8" name="Rectangle 27"/>
          <p:cNvSpPr>
            <a:spLocks noChangeArrowheads="1"/>
          </p:cNvSpPr>
          <p:nvPr/>
        </p:nvSpPr>
        <p:spPr bwMode="auto">
          <a:xfrm>
            <a:off x="6685988" y="4736714"/>
            <a:ext cx="1769716"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sz="1800" b="1" u="none" dirty="0" smtClean="0">
                <a:latin typeface="+mj-lt"/>
              </a:rPr>
              <a:t>0.90 (0.85 - 0.95)</a:t>
            </a:r>
          </a:p>
        </p:txBody>
      </p:sp>
      <p:sp>
        <p:nvSpPr>
          <p:cNvPr id="9" name="Rectangle 31"/>
          <p:cNvSpPr>
            <a:spLocks noChangeArrowheads="1"/>
          </p:cNvSpPr>
          <p:nvPr/>
        </p:nvSpPr>
        <p:spPr bwMode="auto">
          <a:xfrm>
            <a:off x="6685988" y="3884226"/>
            <a:ext cx="1769716"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sz="1800" b="1" u="none" dirty="0" smtClean="0">
                <a:latin typeface="+mj-lt"/>
              </a:rPr>
              <a:t>0.97 (0.78 - 1.20)</a:t>
            </a:r>
          </a:p>
        </p:txBody>
      </p:sp>
      <p:sp>
        <p:nvSpPr>
          <p:cNvPr id="10" name="Rectangle 35"/>
          <p:cNvSpPr>
            <a:spLocks noChangeArrowheads="1"/>
          </p:cNvSpPr>
          <p:nvPr/>
        </p:nvSpPr>
        <p:spPr bwMode="auto">
          <a:xfrm>
            <a:off x="6685988" y="3031739"/>
            <a:ext cx="1769716"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sz="1800" b="1" u="none" dirty="0" smtClean="0">
                <a:latin typeface="+mj-lt"/>
              </a:rPr>
              <a:t>0.49 (0.38 - 0.64)</a:t>
            </a:r>
          </a:p>
        </p:txBody>
      </p:sp>
      <p:sp>
        <p:nvSpPr>
          <p:cNvPr id="11" name="Rectangle 39"/>
          <p:cNvSpPr>
            <a:spLocks noChangeArrowheads="1"/>
          </p:cNvSpPr>
          <p:nvPr/>
        </p:nvSpPr>
        <p:spPr bwMode="auto">
          <a:xfrm>
            <a:off x="6685988" y="2179251"/>
            <a:ext cx="1769716"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sz="1800" b="1" u="none" dirty="0" smtClean="0">
                <a:latin typeface="+mj-lt"/>
              </a:rPr>
              <a:t>0.92 (0.83 - 1.02)</a:t>
            </a:r>
          </a:p>
        </p:txBody>
      </p:sp>
      <p:sp>
        <p:nvSpPr>
          <p:cNvPr id="12" name="Rectangle 29"/>
          <p:cNvSpPr>
            <a:spLocks noChangeArrowheads="1"/>
          </p:cNvSpPr>
          <p:nvPr/>
        </p:nvSpPr>
        <p:spPr bwMode="auto">
          <a:xfrm>
            <a:off x="6519554" y="1499487"/>
            <a:ext cx="2103140"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sz="1800" b="1" u="none" dirty="0" smtClean="0">
                <a:latin typeface="+mj-lt"/>
              </a:rPr>
              <a:t>Risk Ratio (95% CI)</a:t>
            </a:r>
          </a:p>
        </p:txBody>
      </p:sp>
      <p:sp>
        <p:nvSpPr>
          <p:cNvPr id="13" name="Rectangle 27"/>
          <p:cNvSpPr>
            <a:spLocks noChangeArrowheads="1"/>
          </p:cNvSpPr>
          <p:nvPr/>
        </p:nvSpPr>
        <p:spPr bwMode="auto">
          <a:xfrm>
            <a:off x="7062641" y="4972678"/>
            <a:ext cx="1005557"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b="1" i="1" u="none" dirty="0" smtClean="0">
                <a:latin typeface="+mj-lt"/>
              </a:rPr>
              <a:t>P</a:t>
            </a:r>
            <a:r>
              <a:rPr lang="en-US" b="1" u="none" dirty="0" smtClean="0">
                <a:latin typeface="+mj-lt"/>
              </a:rPr>
              <a:t> = .0003</a:t>
            </a:r>
          </a:p>
        </p:txBody>
      </p:sp>
      <p:sp>
        <p:nvSpPr>
          <p:cNvPr id="14" name="Rectangle 31"/>
          <p:cNvSpPr>
            <a:spLocks noChangeArrowheads="1"/>
          </p:cNvSpPr>
          <p:nvPr/>
        </p:nvSpPr>
        <p:spPr bwMode="auto">
          <a:xfrm>
            <a:off x="7198810" y="4120254"/>
            <a:ext cx="733214"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b="1" i="1" u="none" dirty="0" smtClean="0">
                <a:latin typeface="+mj-lt"/>
              </a:rPr>
              <a:t>P</a:t>
            </a:r>
            <a:r>
              <a:rPr lang="en-US" b="1" u="none" dirty="0" smtClean="0">
                <a:latin typeface="+mj-lt"/>
              </a:rPr>
              <a:t> = .77</a:t>
            </a:r>
          </a:p>
        </p:txBody>
      </p:sp>
      <p:sp>
        <p:nvSpPr>
          <p:cNvPr id="15" name="Rectangle 35"/>
          <p:cNvSpPr>
            <a:spLocks noChangeArrowheads="1"/>
          </p:cNvSpPr>
          <p:nvPr/>
        </p:nvSpPr>
        <p:spPr bwMode="auto">
          <a:xfrm>
            <a:off x="7072782" y="3267830"/>
            <a:ext cx="985271"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b="1" i="1" u="none" dirty="0" smtClean="0">
                <a:latin typeface="+mj-lt"/>
              </a:rPr>
              <a:t>P </a:t>
            </a:r>
            <a:r>
              <a:rPr lang="en-US" b="1" u="none" dirty="0" smtClean="0">
                <a:latin typeface="+mj-lt"/>
              </a:rPr>
              <a:t>&lt; .0001</a:t>
            </a:r>
          </a:p>
        </p:txBody>
      </p:sp>
      <p:sp>
        <p:nvSpPr>
          <p:cNvPr id="16" name="Rectangle 39"/>
          <p:cNvSpPr>
            <a:spLocks noChangeArrowheads="1"/>
          </p:cNvSpPr>
          <p:nvPr/>
        </p:nvSpPr>
        <p:spPr bwMode="auto">
          <a:xfrm>
            <a:off x="7198811" y="2415406"/>
            <a:ext cx="733214"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b="1" i="1" u="none" dirty="0" smtClean="0">
                <a:latin typeface="+mj-lt"/>
              </a:rPr>
              <a:t>P</a:t>
            </a:r>
            <a:r>
              <a:rPr lang="en-US" b="1" u="none" dirty="0" smtClean="0">
                <a:latin typeface="+mj-lt"/>
              </a:rPr>
              <a:t> = .10</a:t>
            </a:r>
          </a:p>
        </p:txBody>
      </p:sp>
      <p:sp>
        <p:nvSpPr>
          <p:cNvPr id="17" name="Rectangle 16"/>
          <p:cNvSpPr>
            <a:spLocks noChangeArrowheads="1"/>
          </p:cNvSpPr>
          <p:nvPr/>
        </p:nvSpPr>
        <p:spPr bwMode="auto">
          <a:xfrm>
            <a:off x="2770843" y="5846363"/>
            <a:ext cx="2330451" cy="2769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a:r>
              <a:rPr lang="en-US" u="none" dirty="0" smtClean="0">
                <a:latin typeface="+mj-lt"/>
              </a:rPr>
              <a:t>Favors NOAC</a:t>
            </a:r>
          </a:p>
        </p:txBody>
      </p:sp>
      <p:sp>
        <p:nvSpPr>
          <p:cNvPr id="18" name="Rectangle 16"/>
          <p:cNvSpPr>
            <a:spLocks noChangeArrowheads="1"/>
          </p:cNvSpPr>
          <p:nvPr/>
        </p:nvSpPr>
        <p:spPr bwMode="auto">
          <a:xfrm>
            <a:off x="4690562" y="5795214"/>
            <a:ext cx="2508248" cy="2769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a:r>
              <a:rPr lang="en-US" u="none" dirty="0" smtClean="0">
                <a:latin typeface="+mj-lt"/>
              </a:rPr>
              <a:t>Favors Warfarin</a:t>
            </a:r>
          </a:p>
        </p:txBody>
      </p:sp>
      <p:sp>
        <p:nvSpPr>
          <p:cNvPr id="20" name="Rectangle 7"/>
          <p:cNvSpPr>
            <a:spLocks noChangeArrowheads="1"/>
          </p:cNvSpPr>
          <p:nvPr/>
        </p:nvSpPr>
        <p:spPr bwMode="auto">
          <a:xfrm>
            <a:off x="2054226" y="2108199"/>
            <a:ext cx="49694"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400" b="1" u="none" dirty="0" smtClean="0">
                <a:latin typeface="+mj-lt"/>
              </a:rPr>
              <a:t> </a:t>
            </a:r>
            <a:endParaRPr lang="en-US" sz="1800" b="1" u="none" dirty="0" smtClean="0">
              <a:latin typeface="+mj-lt"/>
            </a:endParaRPr>
          </a:p>
        </p:txBody>
      </p:sp>
      <p:sp>
        <p:nvSpPr>
          <p:cNvPr id="21" name="Line 8"/>
          <p:cNvSpPr>
            <a:spLocks noChangeShapeType="1"/>
          </p:cNvSpPr>
          <p:nvPr/>
        </p:nvSpPr>
        <p:spPr bwMode="auto">
          <a:xfrm>
            <a:off x="1838326" y="5449887"/>
            <a:ext cx="4724400" cy="1588"/>
          </a:xfrm>
          <a:prstGeom prst="line">
            <a:avLst/>
          </a:prstGeom>
          <a:noFill/>
          <a:ln w="254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22" name="Rectangle 9"/>
          <p:cNvSpPr>
            <a:spLocks noChangeArrowheads="1"/>
          </p:cNvSpPr>
          <p:nvPr/>
        </p:nvSpPr>
        <p:spPr bwMode="auto">
          <a:xfrm>
            <a:off x="1706563" y="5529262"/>
            <a:ext cx="320601"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u="none" dirty="0" smtClean="0">
                <a:latin typeface="+mj-lt"/>
              </a:rPr>
              <a:t>0.2</a:t>
            </a:r>
          </a:p>
        </p:txBody>
      </p:sp>
      <p:sp>
        <p:nvSpPr>
          <p:cNvPr id="23" name="Rectangle 10"/>
          <p:cNvSpPr>
            <a:spLocks noChangeArrowheads="1"/>
          </p:cNvSpPr>
          <p:nvPr/>
        </p:nvSpPr>
        <p:spPr bwMode="auto">
          <a:xfrm>
            <a:off x="1879601" y="5478462"/>
            <a:ext cx="49694"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400" u="none" dirty="0" smtClean="0">
                <a:latin typeface="+mj-lt"/>
              </a:rPr>
              <a:t> </a:t>
            </a:r>
            <a:endParaRPr lang="en-US" sz="1800" u="none" dirty="0" smtClean="0">
              <a:latin typeface="+mj-lt"/>
            </a:endParaRPr>
          </a:p>
        </p:txBody>
      </p:sp>
      <p:sp>
        <p:nvSpPr>
          <p:cNvPr id="24" name="Line 11"/>
          <p:cNvSpPr>
            <a:spLocks noChangeShapeType="1"/>
          </p:cNvSpPr>
          <p:nvPr/>
        </p:nvSpPr>
        <p:spPr bwMode="auto">
          <a:xfrm flipV="1">
            <a:off x="1838326" y="5449887"/>
            <a:ext cx="1588" cy="77788"/>
          </a:xfrm>
          <a:prstGeom prst="line">
            <a:avLst/>
          </a:prstGeom>
          <a:noFill/>
          <a:ln w="254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25" name="Rectangle 12"/>
          <p:cNvSpPr>
            <a:spLocks noChangeArrowheads="1"/>
          </p:cNvSpPr>
          <p:nvPr/>
        </p:nvSpPr>
        <p:spPr bwMode="auto">
          <a:xfrm>
            <a:off x="3586163" y="5529262"/>
            <a:ext cx="320601"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u="none" dirty="0" smtClean="0">
                <a:latin typeface="+mj-lt"/>
              </a:rPr>
              <a:t>0.5</a:t>
            </a:r>
          </a:p>
        </p:txBody>
      </p:sp>
      <p:sp>
        <p:nvSpPr>
          <p:cNvPr id="26" name="Rectangle 13"/>
          <p:cNvSpPr>
            <a:spLocks noChangeArrowheads="1"/>
          </p:cNvSpPr>
          <p:nvPr/>
        </p:nvSpPr>
        <p:spPr bwMode="auto">
          <a:xfrm>
            <a:off x="3759201" y="5478462"/>
            <a:ext cx="49694"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400" u="none" dirty="0" smtClean="0">
                <a:latin typeface="+mj-lt"/>
              </a:rPr>
              <a:t> </a:t>
            </a:r>
            <a:endParaRPr lang="en-US" sz="1800" u="none" dirty="0" smtClean="0">
              <a:latin typeface="+mj-lt"/>
            </a:endParaRPr>
          </a:p>
        </p:txBody>
      </p:sp>
      <p:sp>
        <p:nvSpPr>
          <p:cNvPr id="27" name="Line 14"/>
          <p:cNvSpPr>
            <a:spLocks noChangeShapeType="1"/>
          </p:cNvSpPr>
          <p:nvPr/>
        </p:nvSpPr>
        <p:spPr bwMode="auto">
          <a:xfrm flipV="1">
            <a:off x="3717926" y="5449887"/>
            <a:ext cx="1588" cy="77788"/>
          </a:xfrm>
          <a:prstGeom prst="line">
            <a:avLst/>
          </a:prstGeom>
          <a:noFill/>
          <a:ln w="254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28" name="Rectangle 15"/>
          <p:cNvSpPr>
            <a:spLocks noChangeArrowheads="1"/>
          </p:cNvSpPr>
          <p:nvPr/>
        </p:nvSpPr>
        <p:spPr bwMode="auto">
          <a:xfrm>
            <a:off x="5070476" y="5447374"/>
            <a:ext cx="128240"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u="none" dirty="0" smtClean="0">
                <a:latin typeface="+mj-lt"/>
              </a:rPr>
              <a:t>1</a:t>
            </a:r>
            <a:endParaRPr lang="en-US" sz="2400" u="none" dirty="0" smtClean="0">
              <a:latin typeface="+mj-lt"/>
            </a:endParaRPr>
          </a:p>
        </p:txBody>
      </p:sp>
      <p:sp>
        <p:nvSpPr>
          <p:cNvPr id="29" name="Rectangle 16"/>
          <p:cNvSpPr>
            <a:spLocks noChangeArrowheads="1"/>
          </p:cNvSpPr>
          <p:nvPr/>
        </p:nvSpPr>
        <p:spPr bwMode="auto">
          <a:xfrm>
            <a:off x="5138738" y="5478462"/>
            <a:ext cx="64120"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u="none" dirty="0" smtClean="0">
                <a:latin typeface="+mj-lt"/>
              </a:rPr>
              <a:t> </a:t>
            </a:r>
          </a:p>
        </p:txBody>
      </p:sp>
      <p:sp>
        <p:nvSpPr>
          <p:cNvPr id="30" name="Line 17"/>
          <p:cNvSpPr>
            <a:spLocks noChangeShapeType="1"/>
          </p:cNvSpPr>
          <p:nvPr/>
        </p:nvSpPr>
        <p:spPr bwMode="auto">
          <a:xfrm flipV="1">
            <a:off x="5140326" y="5449887"/>
            <a:ext cx="1588" cy="77788"/>
          </a:xfrm>
          <a:prstGeom prst="line">
            <a:avLst/>
          </a:prstGeom>
          <a:noFill/>
          <a:ln w="254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31" name="Rectangle 18"/>
          <p:cNvSpPr>
            <a:spLocks noChangeArrowheads="1"/>
          </p:cNvSpPr>
          <p:nvPr/>
        </p:nvSpPr>
        <p:spPr bwMode="auto">
          <a:xfrm>
            <a:off x="6494463" y="5297246"/>
            <a:ext cx="269116"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u="none" dirty="0" smtClean="0">
                <a:latin typeface="+mj-lt"/>
              </a:rPr>
              <a:t>2</a:t>
            </a:r>
            <a:endParaRPr lang="en-US" sz="3600" u="none" dirty="0" smtClean="0">
              <a:latin typeface="+mj-lt"/>
            </a:endParaRPr>
          </a:p>
        </p:txBody>
      </p:sp>
      <p:sp>
        <p:nvSpPr>
          <p:cNvPr id="32" name="Rectangle 19"/>
          <p:cNvSpPr>
            <a:spLocks noChangeArrowheads="1"/>
          </p:cNvSpPr>
          <p:nvPr/>
        </p:nvSpPr>
        <p:spPr bwMode="auto">
          <a:xfrm>
            <a:off x="6562726" y="5478462"/>
            <a:ext cx="64120"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b="1" u="none" dirty="0" smtClean="0">
                <a:latin typeface="+mj-lt"/>
              </a:rPr>
              <a:t> </a:t>
            </a:r>
          </a:p>
        </p:txBody>
      </p:sp>
      <p:sp>
        <p:nvSpPr>
          <p:cNvPr id="33" name="Line 20"/>
          <p:cNvSpPr>
            <a:spLocks noChangeShapeType="1"/>
          </p:cNvSpPr>
          <p:nvPr/>
        </p:nvSpPr>
        <p:spPr bwMode="auto">
          <a:xfrm flipV="1">
            <a:off x="6562726" y="5449887"/>
            <a:ext cx="1588" cy="77788"/>
          </a:xfrm>
          <a:prstGeom prst="line">
            <a:avLst/>
          </a:prstGeom>
          <a:noFill/>
          <a:ln w="254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b="1" u="none" dirty="0">
              <a:latin typeface="+mj-lt"/>
            </a:endParaRPr>
          </a:p>
        </p:txBody>
      </p:sp>
      <p:sp>
        <p:nvSpPr>
          <p:cNvPr id="34" name="Rectangle 22"/>
          <p:cNvSpPr>
            <a:spLocks noChangeArrowheads="1"/>
          </p:cNvSpPr>
          <p:nvPr/>
        </p:nvSpPr>
        <p:spPr bwMode="auto">
          <a:xfrm>
            <a:off x="5435601" y="4967287"/>
            <a:ext cx="322263" cy="322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35" name="Rectangle 26"/>
          <p:cNvSpPr>
            <a:spLocks noChangeArrowheads="1"/>
          </p:cNvSpPr>
          <p:nvPr/>
        </p:nvSpPr>
        <p:spPr bwMode="auto">
          <a:xfrm>
            <a:off x="3473451" y="5354637"/>
            <a:ext cx="320675" cy="32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36" name="Line 29"/>
          <p:cNvSpPr>
            <a:spLocks noChangeShapeType="1"/>
          </p:cNvSpPr>
          <p:nvPr/>
        </p:nvSpPr>
        <p:spPr bwMode="auto">
          <a:xfrm>
            <a:off x="4805363" y="4872037"/>
            <a:ext cx="231775" cy="1588"/>
          </a:xfrm>
          <a:prstGeom prst="line">
            <a:avLst/>
          </a:prstGeom>
          <a:noFill/>
          <a:ln w="25400" cap="rnd">
            <a:solidFill>
              <a:srgbClr val="66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37" name="Rectangle 30"/>
          <p:cNvSpPr>
            <a:spLocks noChangeArrowheads="1"/>
          </p:cNvSpPr>
          <p:nvPr/>
        </p:nvSpPr>
        <p:spPr bwMode="auto">
          <a:xfrm>
            <a:off x="4759326" y="4711699"/>
            <a:ext cx="322263" cy="32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38" name="Rectangle 31"/>
          <p:cNvSpPr>
            <a:spLocks noChangeArrowheads="1"/>
          </p:cNvSpPr>
          <p:nvPr/>
        </p:nvSpPr>
        <p:spPr bwMode="auto">
          <a:xfrm>
            <a:off x="4759326" y="4711699"/>
            <a:ext cx="322263" cy="320675"/>
          </a:xfrm>
          <a:prstGeom prst="diamond">
            <a:avLst/>
          </a:prstGeom>
          <a:solidFill>
            <a:schemeClr val="accent1"/>
          </a:solidFill>
          <a:ln w="25400" cap="rnd">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39" name="Rectangle 34"/>
          <p:cNvSpPr>
            <a:spLocks noChangeArrowheads="1"/>
          </p:cNvSpPr>
          <p:nvPr/>
        </p:nvSpPr>
        <p:spPr bwMode="auto">
          <a:xfrm>
            <a:off x="4914901" y="4068762"/>
            <a:ext cx="320675" cy="322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40" name="Rectangle 35"/>
          <p:cNvSpPr>
            <a:spLocks noChangeArrowheads="1"/>
          </p:cNvSpPr>
          <p:nvPr/>
        </p:nvSpPr>
        <p:spPr bwMode="auto">
          <a:xfrm>
            <a:off x="4914901" y="3865562"/>
            <a:ext cx="320675" cy="322263"/>
          </a:xfrm>
          <a:prstGeom prst="diamond">
            <a:avLst/>
          </a:prstGeom>
          <a:solidFill>
            <a:schemeClr val="accent5"/>
          </a:solidFill>
          <a:ln w="25400" cap="rnd">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41" name="Line 37"/>
          <p:cNvSpPr>
            <a:spLocks noChangeShapeType="1"/>
          </p:cNvSpPr>
          <p:nvPr/>
        </p:nvSpPr>
        <p:spPr bwMode="auto">
          <a:xfrm>
            <a:off x="3157538" y="3179762"/>
            <a:ext cx="1068388" cy="1588"/>
          </a:xfrm>
          <a:prstGeom prst="line">
            <a:avLst/>
          </a:prstGeom>
          <a:noFill/>
          <a:ln w="254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42" name="Rectangle 38"/>
          <p:cNvSpPr>
            <a:spLocks noChangeArrowheads="1"/>
          </p:cNvSpPr>
          <p:nvPr/>
        </p:nvSpPr>
        <p:spPr bwMode="auto">
          <a:xfrm>
            <a:off x="3517901" y="3425824"/>
            <a:ext cx="322263" cy="322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43" name="Rectangle 39"/>
          <p:cNvSpPr>
            <a:spLocks noChangeArrowheads="1"/>
          </p:cNvSpPr>
          <p:nvPr/>
        </p:nvSpPr>
        <p:spPr bwMode="auto">
          <a:xfrm>
            <a:off x="3517901" y="3019424"/>
            <a:ext cx="322263" cy="322263"/>
          </a:xfrm>
          <a:prstGeom prst="diamond">
            <a:avLst/>
          </a:prstGeom>
          <a:solidFill>
            <a:schemeClr val="accent5"/>
          </a:solidFill>
          <a:ln w="25400" cap="rnd">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44" name="Rectangle 42"/>
          <p:cNvSpPr>
            <a:spLocks noChangeArrowheads="1"/>
          </p:cNvSpPr>
          <p:nvPr/>
        </p:nvSpPr>
        <p:spPr bwMode="auto">
          <a:xfrm>
            <a:off x="4805363" y="2782887"/>
            <a:ext cx="320675" cy="322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45" name="Rectangle 43"/>
          <p:cNvSpPr>
            <a:spLocks noChangeArrowheads="1"/>
          </p:cNvSpPr>
          <p:nvPr/>
        </p:nvSpPr>
        <p:spPr bwMode="auto">
          <a:xfrm>
            <a:off x="4805363" y="2173287"/>
            <a:ext cx="320675" cy="322263"/>
          </a:xfrm>
          <a:prstGeom prst="diamond">
            <a:avLst/>
          </a:prstGeom>
          <a:solidFill>
            <a:schemeClr val="accent5"/>
          </a:solidFill>
          <a:ln w="25400" cap="rnd">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46" name="Line 41"/>
          <p:cNvSpPr>
            <a:spLocks noChangeShapeType="1"/>
          </p:cNvSpPr>
          <p:nvPr/>
        </p:nvSpPr>
        <p:spPr bwMode="auto">
          <a:xfrm>
            <a:off x="4759326" y="2333624"/>
            <a:ext cx="419100" cy="1588"/>
          </a:xfrm>
          <a:prstGeom prst="line">
            <a:avLst/>
          </a:prstGeom>
          <a:noFill/>
          <a:ln w="254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47" name="Line 33"/>
          <p:cNvSpPr>
            <a:spLocks noChangeShapeType="1"/>
          </p:cNvSpPr>
          <p:nvPr/>
        </p:nvSpPr>
        <p:spPr bwMode="auto">
          <a:xfrm>
            <a:off x="4657726" y="4025899"/>
            <a:ext cx="855663" cy="1588"/>
          </a:xfrm>
          <a:prstGeom prst="line">
            <a:avLst/>
          </a:prstGeom>
          <a:noFill/>
          <a:ln w="25400"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48" name="Rectangle 35"/>
          <p:cNvSpPr>
            <a:spLocks noChangeArrowheads="1"/>
          </p:cNvSpPr>
          <p:nvPr/>
        </p:nvSpPr>
        <p:spPr bwMode="auto">
          <a:xfrm>
            <a:off x="149222" y="6285633"/>
            <a:ext cx="3484565" cy="246221"/>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r>
              <a:rPr lang="en-US" sz="1400" u="none" dirty="0" smtClean="0">
                <a:latin typeface="+mj-lt"/>
              </a:rPr>
              <a:t>Heterogeneity </a:t>
            </a:r>
            <a:r>
              <a:rPr lang="en-US" sz="1600" i="1" u="none" dirty="0" smtClean="0">
                <a:latin typeface="+mj-lt"/>
              </a:rPr>
              <a:t>P</a:t>
            </a:r>
            <a:r>
              <a:rPr lang="en-US" sz="1400" u="none" dirty="0" smtClean="0">
                <a:latin typeface="+mj-lt"/>
              </a:rPr>
              <a:t> = NS for all outcomes</a:t>
            </a:r>
          </a:p>
        </p:txBody>
      </p:sp>
      <p:sp>
        <p:nvSpPr>
          <p:cNvPr id="49" name="Title 2"/>
          <p:cNvSpPr>
            <a:spLocks noGrp="1"/>
          </p:cNvSpPr>
          <p:nvPr>
            <p:ph type="title"/>
          </p:nvPr>
        </p:nvSpPr>
        <p:spPr>
          <a:xfrm>
            <a:off x="314942" y="229879"/>
            <a:ext cx="8688388" cy="618631"/>
          </a:xfrm>
        </p:spPr>
        <p:txBody>
          <a:bodyPr/>
          <a:lstStyle/>
          <a:p>
            <a:r>
              <a:rPr lang="en-US" dirty="0"/>
              <a:t>Secondary Efficacy </a:t>
            </a:r>
            <a:r>
              <a:rPr lang="en-US" dirty="0" smtClean="0"/>
              <a:t>Outcomes</a:t>
            </a:r>
            <a:endParaRPr lang="en-US" dirty="0"/>
          </a:p>
        </p:txBody>
      </p:sp>
      <p:sp>
        <p:nvSpPr>
          <p:cNvPr id="50" name="Rectangle 49"/>
          <p:cNvSpPr/>
          <p:nvPr/>
        </p:nvSpPr>
        <p:spPr>
          <a:xfrm>
            <a:off x="0" y="6590906"/>
            <a:ext cx="6763579" cy="338554"/>
          </a:xfrm>
          <a:prstGeom prst="rect">
            <a:avLst/>
          </a:prstGeom>
        </p:spPr>
        <p:txBody>
          <a:bodyPr wrap="square">
            <a:spAutoFit/>
          </a:bodyPr>
          <a:lstStyle/>
          <a:p>
            <a:r>
              <a:rPr lang="en-US" sz="1600" u="none" dirty="0">
                <a:latin typeface="+mj-lt"/>
              </a:rPr>
              <a:t>Ruff </a:t>
            </a:r>
            <a:r>
              <a:rPr lang="en-US" sz="1600" u="none" dirty="0" smtClean="0">
                <a:latin typeface="+mj-lt"/>
              </a:rPr>
              <a:t>CT, </a:t>
            </a:r>
            <a:r>
              <a:rPr lang="en-US" sz="1600" u="none" dirty="0">
                <a:latin typeface="+mj-lt"/>
              </a:rPr>
              <a:t>et al.</a:t>
            </a:r>
            <a:r>
              <a:rPr lang="en-US" sz="1600" u="none" dirty="0" smtClean="0">
                <a:latin typeface="+mj-lt"/>
              </a:rPr>
              <a:t> </a:t>
            </a:r>
            <a:r>
              <a:rPr lang="en-US" sz="1600" i="1" u="none" dirty="0" smtClean="0">
                <a:latin typeface="+mj-lt"/>
              </a:rPr>
              <a:t>Lancet</a:t>
            </a:r>
            <a:r>
              <a:rPr lang="en-US" sz="1600" u="none" dirty="0">
                <a:latin typeface="+mj-lt"/>
              </a:rPr>
              <a:t>. 2013;Early Online Publication</a:t>
            </a:r>
            <a:r>
              <a:rPr lang="en-US" sz="1600" u="none" dirty="0" smtClean="0">
                <a:latin typeface="+mj-lt"/>
              </a:rPr>
              <a:t>.</a:t>
            </a:r>
            <a:r>
              <a:rPr lang="en-US" sz="1600" u="none" baseline="30000" dirty="0" smtClean="0">
                <a:latin typeface="+mj-lt"/>
              </a:rPr>
              <a:t>[30]</a:t>
            </a:r>
            <a:endParaRPr lang="en-US" sz="1600" u="none" dirty="0">
              <a:latin typeface="+mj-lt"/>
            </a:endParaRPr>
          </a:p>
        </p:txBody>
      </p:sp>
      <p:cxnSp>
        <p:nvCxnSpPr>
          <p:cNvPr id="51" name="Straight Arrow Connector 4"/>
          <p:cNvCxnSpPr>
            <a:cxnSpLocks noChangeShapeType="1"/>
          </p:cNvCxnSpPr>
          <p:nvPr/>
        </p:nvCxnSpPr>
        <p:spPr bwMode="auto">
          <a:xfrm flipH="1">
            <a:off x="3157538" y="6214017"/>
            <a:ext cx="1790246" cy="0"/>
          </a:xfrm>
          <a:prstGeom prst="straightConnector1">
            <a:avLst/>
          </a:prstGeom>
          <a:noFill/>
          <a:ln w="50800" algn="ctr">
            <a:solidFill>
              <a:schemeClr val="tx1"/>
            </a:solidFill>
            <a:round/>
            <a:headEnd type="none" w="med" len="med"/>
            <a:tailEnd type="triangle" w="med" len="med"/>
          </a:ln>
        </p:spPr>
      </p:cxnSp>
      <p:cxnSp>
        <p:nvCxnSpPr>
          <p:cNvPr id="52" name="Straight Arrow Connector 63"/>
          <p:cNvCxnSpPr>
            <a:cxnSpLocks noChangeShapeType="1"/>
          </p:cNvCxnSpPr>
          <p:nvPr/>
        </p:nvCxnSpPr>
        <p:spPr bwMode="auto">
          <a:xfrm flipV="1">
            <a:off x="5239368" y="6214017"/>
            <a:ext cx="1524211" cy="1"/>
          </a:xfrm>
          <a:prstGeom prst="straightConnector1">
            <a:avLst/>
          </a:prstGeom>
          <a:noFill/>
          <a:ln w="50800" algn="ctr">
            <a:solidFill>
              <a:schemeClr val="tx1"/>
            </a:solidFill>
            <a:round/>
            <a:headEnd type="none" w="med" len="med"/>
            <a:tailEnd type="triangle" w="med" len="med"/>
          </a:ln>
        </p:spPr>
      </p:cxnSp>
    </p:spTree>
    <p:extLst>
      <p:ext uri="{BB962C8B-B14F-4D97-AF65-F5344CB8AC3E}">
        <p14:creationId xmlns:p14="http://schemas.microsoft.com/office/powerpoint/2010/main" val="852645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330324" y="185076"/>
            <a:ext cx="4527714" cy="646331"/>
          </a:xfrm>
          <a:prstGeom prst="rect">
            <a:avLst/>
          </a:prstGeom>
          <a:noFill/>
          <a:ln w="9525">
            <a:noFill/>
            <a:miter lim="800000"/>
            <a:headEnd/>
            <a:tailEnd/>
          </a:ln>
        </p:spPr>
        <p:txBody>
          <a:bodyPr wrap="none">
            <a:spAutoFit/>
          </a:bodyPr>
          <a:lstStyle/>
          <a:p>
            <a:r>
              <a:rPr lang="en-US" sz="3600" b="1" u="none" dirty="0" smtClean="0">
                <a:solidFill>
                  <a:schemeClr val="accent1"/>
                </a:solidFill>
                <a:latin typeface="+mj-lt"/>
              </a:rPr>
              <a:t>Hazards of Warfarin</a:t>
            </a:r>
          </a:p>
        </p:txBody>
      </p:sp>
      <p:graphicFrame>
        <p:nvGraphicFramePr>
          <p:cNvPr id="9" name="Table 8"/>
          <p:cNvGraphicFramePr>
            <a:graphicFrameLocks noGrp="1"/>
          </p:cNvGraphicFramePr>
          <p:nvPr>
            <p:extLst>
              <p:ext uri="{D42A27DB-BD31-4B8C-83A1-F6EECF244321}">
                <p14:modId xmlns:p14="http://schemas.microsoft.com/office/powerpoint/2010/main" val="4284078893"/>
              </p:ext>
            </p:extLst>
          </p:nvPr>
        </p:nvGraphicFramePr>
        <p:xfrm>
          <a:off x="696036" y="899647"/>
          <a:ext cx="7697337" cy="5222240"/>
        </p:xfrm>
        <a:graphic>
          <a:graphicData uri="http://schemas.openxmlformats.org/drawingml/2006/table">
            <a:tbl>
              <a:tblPr firstRow="1" bandRow="1">
                <a:tableStyleId>{5C22544A-7EE6-4342-B048-85BDC9FD1C3A}</a:tableStyleId>
              </a:tblPr>
              <a:tblGrid>
                <a:gridCol w="2797791"/>
                <a:gridCol w="2074460"/>
                <a:gridCol w="2825086"/>
              </a:tblGrid>
              <a:tr h="370840">
                <a:tc>
                  <a:txBody>
                    <a:bodyPr/>
                    <a:lstStyle/>
                    <a:p>
                      <a:r>
                        <a:rPr lang="en-US" sz="1800" b="1" dirty="0" smtClean="0">
                          <a:solidFill>
                            <a:schemeClr val="tx1"/>
                          </a:solidFill>
                        </a:rPr>
                        <a:t>Therapeutic Category and Adverse Event</a:t>
                      </a:r>
                      <a:r>
                        <a:rPr lang="en-US" sz="1800" b="1" baseline="0" dirty="0" smtClean="0">
                          <a:solidFill>
                            <a:schemeClr val="tx1"/>
                          </a:solidFill>
                        </a:rPr>
                        <a:t> Manifestation</a:t>
                      </a:r>
                      <a:endParaRPr lang="en-US" sz="1800" b="1" dirty="0">
                        <a:solidFill>
                          <a:schemeClr val="tx1"/>
                        </a:solidFill>
                      </a:endParaRPr>
                    </a:p>
                  </a:txBody>
                  <a:tcPr anchor="b">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solidFill>
                            <a:schemeClr val="tx1"/>
                          </a:solidFill>
                        </a:rPr>
                        <a:t>Annual National Estimate of Hospitalizations, % (95% CI)</a:t>
                      </a:r>
                      <a:endParaRPr lang="en-US" sz="1800" b="1" dirty="0">
                        <a:solidFill>
                          <a:schemeClr val="tx1"/>
                        </a:solidFill>
                      </a:endParaRPr>
                    </a:p>
                  </a:txBody>
                  <a:tcPr anchor="b">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solidFill>
                            <a:schemeClr val="tx1"/>
                          </a:solidFill>
                        </a:rPr>
                        <a:t>Proportion of Emergency Department Visits Resulting in Hospitalization, %</a:t>
                      </a:r>
                      <a:endParaRPr lang="en-US" sz="1800" b="1" dirty="0">
                        <a:solidFill>
                          <a:schemeClr val="tx1"/>
                        </a:solidFill>
                      </a:endParaRPr>
                    </a:p>
                  </a:txBody>
                  <a:tcPr anchor="b">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600" b="1" dirty="0" smtClean="0">
                          <a:solidFill>
                            <a:schemeClr val="tx1"/>
                          </a:solidFill>
                        </a:rPr>
                        <a:t>Hematologic agents</a:t>
                      </a:r>
                      <a:endParaRPr lang="en-US" sz="1600" b="1"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US" sz="1600" b="0"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US" sz="1600" b="0"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r>
              <a:tr h="370840">
                <a:tc>
                  <a:txBody>
                    <a:bodyPr/>
                    <a:lstStyle/>
                    <a:p>
                      <a:r>
                        <a:rPr lang="en-US" sz="1600" b="0" dirty="0" smtClean="0">
                          <a:solidFill>
                            <a:schemeClr val="tx1"/>
                          </a:solidFill>
                        </a:rPr>
                        <a:t>Intracranial</a:t>
                      </a:r>
                      <a:r>
                        <a:rPr lang="en-US" sz="1600" b="0" baseline="0" dirty="0" smtClean="0">
                          <a:solidFill>
                            <a:schemeClr val="tx1"/>
                          </a:solidFill>
                        </a:rPr>
                        <a:t> hemorrhage</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5.6 (2.1-9.1)</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99.7</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600" b="0" dirty="0" smtClean="0">
                          <a:solidFill>
                            <a:schemeClr val="tx1"/>
                          </a:solidFill>
                        </a:rPr>
                        <a:t>Hemoptysis</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2.0 (1.1-2.8)</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73.6</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370840">
                <a:tc>
                  <a:txBody>
                    <a:bodyPr/>
                    <a:lstStyle/>
                    <a:p>
                      <a:r>
                        <a:rPr lang="en-US" sz="1600" b="0" dirty="0" smtClean="0">
                          <a:solidFill>
                            <a:schemeClr val="tx1"/>
                          </a:solidFill>
                        </a:rPr>
                        <a:t>Gastrointestinal</a:t>
                      </a:r>
                      <a:r>
                        <a:rPr lang="en-US" sz="1600" b="0" baseline="0" dirty="0" smtClean="0">
                          <a:solidFill>
                            <a:schemeClr val="tx1"/>
                          </a:solidFill>
                        </a:rPr>
                        <a:t> hemorrhage</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40.8 (29.9-51.7)</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84.7</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600" b="0" dirty="0" smtClean="0">
                          <a:solidFill>
                            <a:schemeClr val="tx1"/>
                          </a:solidFill>
                        </a:rPr>
                        <a:t>Genitourinary hemorrhage</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4.7 (3.2-6.2)</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42.4</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370840">
                <a:tc>
                  <a:txBody>
                    <a:bodyPr/>
                    <a:lstStyle/>
                    <a:p>
                      <a:r>
                        <a:rPr lang="en-US" sz="1600" b="0" dirty="0" smtClean="0">
                          <a:solidFill>
                            <a:schemeClr val="tx1"/>
                          </a:solidFill>
                        </a:rPr>
                        <a:t>Epistaxis</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6.1 (4.3</a:t>
                      </a:r>
                      <a:r>
                        <a:rPr lang="en-US" sz="1600" b="0" baseline="0" dirty="0" smtClean="0">
                          <a:solidFill>
                            <a:schemeClr val="tx1"/>
                          </a:solidFill>
                        </a:rPr>
                        <a:t>-8.0)</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10.6</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600" b="0" dirty="0" smtClean="0">
                          <a:solidFill>
                            <a:schemeClr val="tx1"/>
                          </a:solidFill>
                        </a:rPr>
                        <a:t>Skin or</a:t>
                      </a:r>
                      <a:r>
                        <a:rPr lang="en-US" sz="1600" b="0" baseline="0" dirty="0" smtClean="0">
                          <a:solidFill>
                            <a:schemeClr val="tx1"/>
                          </a:solidFill>
                        </a:rPr>
                        <a:t> wound hemorrhage</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6.8 (4.5-9.1)</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24.5</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370840">
                <a:tc>
                  <a:txBody>
                    <a:bodyPr/>
                    <a:lstStyle/>
                    <a:p>
                      <a:r>
                        <a:rPr lang="en-US" sz="1600" b="0" dirty="0" smtClean="0">
                          <a:solidFill>
                            <a:schemeClr val="tx1"/>
                          </a:solidFill>
                        </a:rPr>
                        <a:t>Other type of hemorrhage</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5.3 (2.7-8.0)</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27.5</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600" b="0" dirty="0" smtClean="0">
                          <a:solidFill>
                            <a:schemeClr val="tx1"/>
                          </a:solidFill>
                        </a:rPr>
                        <a:t>Elevated INR, abnormal laboratory values, or drug toxicity not otherwise</a:t>
                      </a:r>
                      <a:r>
                        <a:rPr lang="en-US" sz="1600" b="0" baseline="0" dirty="0" smtClean="0">
                          <a:solidFill>
                            <a:schemeClr val="tx1"/>
                          </a:solidFill>
                        </a:rPr>
                        <a:t> described</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23.7 (16.8-30.6)</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smtClean="0">
                          <a:solidFill>
                            <a:schemeClr val="tx1"/>
                          </a:solidFill>
                        </a:rPr>
                        <a:t>59.5</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6" name="TextBox 5"/>
          <p:cNvSpPr txBox="1">
            <a:spLocks noChangeArrowheads="1"/>
          </p:cNvSpPr>
          <p:nvPr/>
        </p:nvSpPr>
        <p:spPr bwMode="auto">
          <a:xfrm>
            <a:off x="0" y="6575752"/>
            <a:ext cx="5317481" cy="338554"/>
          </a:xfrm>
          <a:prstGeom prst="rect">
            <a:avLst/>
          </a:prstGeom>
          <a:noFill/>
          <a:ln w="9525">
            <a:noFill/>
            <a:miter lim="800000"/>
            <a:headEnd/>
            <a:tailEnd/>
          </a:ln>
        </p:spPr>
        <p:txBody>
          <a:bodyPr wrap="none">
            <a:spAutoFit/>
          </a:bodyPr>
          <a:lstStyle/>
          <a:p>
            <a:r>
              <a:rPr lang="en-US" sz="1600" u="none" dirty="0" smtClean="0">
                <a:latin typeface="+mj-lt"/>
              </a:rPr>
              <a:t>Budnitz  DS, et al. </a:t>
            </a:r>
            <a:r>
              <a:rPr lang="en-US" sz="1600" i="1" u="none" dirty="0" smtClean="0">
                <a:latin typeface="+mj-lt"/>
              </a:rPr>
              <a:t>N Engl J Med.</a:t>
            </a:r>
            <a:r>
              <a:rPr lang="en-US" sz="1600" u="none" dirty="0" smtClean="0">
                <a:latin typeface="+mj-lt"/>
              </a:rPr>
              <a:t> 2011;365:2002-2012.</a:t>
            </a:r>
            <a:r>
              <a:rPr lang="en-US" sz="1600" u="none" baseline="30000" dirty="0" smtClean="0">
                <a:latin typeface="+mj-lt"/>
              </a:rPr>
              <a:t>[7]</a:t>
            </a:r>
            <a:endParaRPr lang="en-US" sz="1600" u="none" dirty="0" smtClean="0">
              <a:latin typeface="+mj-lt"/>
            </a:endParaRPr>
          </a:p>
        </p:txBody>
      </p:sp>
    </p:spTree>
    <p:extLst>
      <p:ext uri="{BB962C8B-B14F-4D97-AF65-F5344CB8AC3E}">
        <p14:creationId xmlns:p14="http://schemas.microsoft.com/office/powerpoint/2010/main" val="23986218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1033" y="1203967"/>
            <a:ext cx="8271119" cy="5264409"/>
            <a:chOff x="-477861" y="677734"/>
            <a:chExt cx="8271119" cy="5264409"/>
          </a:xfrm>
        </p:grpSpPr>
        <p:sp>
          <p:nvSpPr>
            <p:cNvPr id="3" name="Line 32"/>
            <p:cNvSpPr>
              <a:spLocks noChangeShapeType="1"/>
            </p:cNvSpPr>
            <p:nvPr/>
          </p:nvSpPr>
          <p:spPr bwMode="auto">
            <a:xfrm>
              <a:off x="3284648" y="1253397"/>
              <a:ext cx="1898" cy="3395014"/>
            </a:xfrm>
            <a:prstGeom prst="line">
              <a:avLst/>
            </a:prstGeom>
            <a:noFill/>
            <a:ln w="25400">
              <a:solidFill>
                <a:schemeClr val="accent1"/>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4" name="Line 29"/>
            <p:cNvSpPr>
              <a:spLocks noChangeShapeType="1"/>
            </p:cNvSpPr>
            <p:nvPr/>
          </p:nvSpPr>
          <p:spPr bwMode="auto">
            <a:xfrm>
              <a:off x="3916588" y="945967"/>
              <a:ext cx="1898" cy="4472916"/>
            </a:xfrm>
            <a:prstGeom prst="line">
              <a:avLst/>
            </a:prstGeom>
            <a:noFill/>
            <a:ln w="254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5" name="Rectangle 20"/>
            <p:cNvSpPr>
              <a:spLocks noChangeArrowheads="1"/>
            </p:cNvSpPr>
            <p:nvPr/>
          </p:nvSpPr>
          <p:spPr bwMode="auto">
            <a:xfrm>
              <a:off x="-477861" y="2976176"/>
              <a:ext cx="1303883"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800" b="1" u="none" dirty="0" smtClean="0">
                  <a:latin typeface="+mj-lt"/>
                </a:rPr>
                <a:t>ARISTOTLE</a:t>
              </a:r>
            </a:p>
          </p:txBody>
        </p:sp>
        <p:sp>
          <p:nvSpPr>
            <p:cNvPr id="6" name="Rectangle 24"/>
            <p:cNvSpPr>
              <a:spLocks noChangeArrowheads="1"/>
            </p:cNvSpPr>
            <p:nvPr/>
          </p:nvSpPr>
          <p:spPr bwMode="auto">
            <a:xfrm>
              <a:off x="-477861" y="2058601"/>
              <a:ext cx="1337930"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800" b="1" u="none" dirty="0" smtClean="0">
                  <a:latin typeface="+mj-lt"/>
                </a:rPr>
                <a:t>ROCKET AF</a:t>
              </a:r>
            </a:p>
          </p:txBody>
        </p:sp>
        <p:sp>
          <p:nvSpPr>
            <p:cNvPr id="7" name="Rectangle 34"/>
            <p:cNvSpPr>
              <a:spLocks noChangeArrowheads="1"/>
            </p:cNvSpPr>
            <p:nvPr/>
          </p:nvSpPr>
          <p:spPr bwMode="auto">
            <a:xfrm>
              <a:off x="-477861" y="4804976"/>
              <a:ext cx="1128514"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800" b="1" u="none" dirty="0" smtClean="0">
                  <a:latin typeface="+mj-lt"/>
                </a:rPr>
                <a:t>Combined</a:t>
              </a:r>
            </a:p>
          </p:txBody>
        </p:sp>
        <p:sp>
          <p:nvSpPr>
            <p:cNvPr id="8" name="Rectangle 16"/>
            <p:cNvSpPr>
              <a:spLocks noChangeArrowheads="1"/>
            </p:cNvSpPr>
            <p:nvPr/>
          </p:nvSpPr>
          <p:spPr bwMode="auto">
            <a:xfrm>
              <a:off x="1573211" y="5648667"/>
              <a:ext cx="2819400" cy="2769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a:r>
                <a:rPr lang="en-US" sz="1800" b="1" u="none" dirty="0" smtClean="0">
                  <a:latin typeface="+mj-lt"/>
                </a:rPr>
                <a:t>Favors NOAC</a:t>
              </a:r>
            </a:p>
          </p:txBody>
        </p:sp>
        <p:sp>
          <p:nvSpPr>
            <p:cNvPr id="9" name="Rectangle 16"/>
            <p:cNvSpPr>
              <a:spLocks noChangeArrowheads="1"/>
            </p:cNvSpPr>
            <p:nvPr/>
          </p:nvSpPr>
          <p:spPr bwMode="auto">
            <a:xfrm>
              <a:off x="3476769" y="5665144"/>
              <a:ext cx="2903157" cy="2769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a:r>
                <a:rPr lang="en-US" sz="1800" b="1" u="none" dirty="0" smtClean="0">
                  <a:latin typeface="+mj-lt"/>
                </a:rPr>
                <a:t>Favors Warfarin</a:t>
              </a:r>
            </a:p>
          </p:txBody>
        </p:sp>
        <p:sp>
          <p:nvSpPr>
            <p:cNvPr id="10" name="Line 6"/>
            <p:cNvSpPr>
              <a:spLocks noChangeShapeType="1"/>
            </p:cNvSpPr>
            <p:nvPr/>
          </p:nvSpPr>
          <p:spPr bwMode="auto">
            <a:xfrm>
              <a:off x="1068115" y="5418883"/>
              <a:ext cx="5696945" cy="1898"/>
            </a:xfrm>
            <a:prstGeom prst="line">
              <a:avLst/>
            </a:prstGeom>
            <a:noFill/>
            <a:ln w="254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11" name="Line 8"/>
            <p:cNvSpPr>
              <a:spLocks noChangeShapeType="1"/>
            </p:cNvSpPr>
            <p:nvPr/>
          </p:nvSpPr>
          <p:spPr bwMode="auto">
            <a:xfrm flipV="1">
              <a:off x="1068115" y="5418883"/>
              <a:ext cx="1898" cy="92988"/>
            </a:xfrm>
            <a:prstGeom prst="line">
              <a:avLst/>
            </a:prstGeom>
            <a:noFill/>
            <a:ln w="254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12" name="Line 10"/>
            <p:cNvSpPr>
              <a:spLocks noChangeShapeType="1"/>
            </p:cNvSpPr>
            <p:nvPr/>
          </p:nvSpPr>
          <p:spPr bwMode="auto">
            <a:xfrm flipV="1">
              <a:off x="3916588" y="5418883"/>
              <a:ext cx="1898" cy="92988"/>
            </a:xfrm>
            <a:prstGeom prst="line">
              <a:avLst/>
            </a:prstGeom>
            <a:noFill/>
            <a:ln w="254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grpSp>
          <p:nvGrpSpPr>
            <p:cNvPr id="13" name="Group 12"/>
            <p:cNvGrpSpPr/>
            <p:nvPr/>
          </p:nvGrpSpPr>
          <p:grpSpPr>
            <a:xfrm>
              <a:off x="5690118" y="677734"/>
              <a:ext cx="2103140" cy="4404241"/>
              <a:chOff x="7303018" y="677734"/>
              <a:chExt cx="2103140" cy="4404241"/>
            </a:xfrm>
          </p:grpSpPr>
          <p:sp>
            <p:nvSpPr>
              <p:cNvPr id="25" name="Rectangle 29"/>
              <p:cNvSpPr>
                <a:spLocks noChangeArrowheads="1"/>
              </p:cNvSpPr>
              <p:nvPr/>
            </p:nvSpPr>
            <p:spPr bwMode="auto">
              <a:xfrm>
                <a:off x="7303018" y="677734"/>
                <a:ext cx="2103140"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sz="1800" b="1" u="none" dirty="0" smtClean="0">
                    <a:latin typeface="+mj-lt"/>
                  </a:rPr>
                  <a:t>Risk Ratio (95% CI)</a:t>
                </a:r>
              </a:p>
            </p:txBody>
          </p:sp>
          <p:sp>
            <p:nvSpPr>
              <p:cNvPr id="26" name="Rectangle 17"/>
              <p:cNvSpPr>
                <a:spLocks noChangeArrowheads="1"/>
              </p:cNvSpPr>
              <p:nvPr/>
            </p:nvSpPr>
            <p:spPr bwMode="auto">
              <a:xfrm>
                <a:off x="7518402" y="3885814"/>
                <a:ext cx="1641475"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sz="1800" b="1" u="none" dirty="0" smtClean="0">
                    <a:latin typeface="+mj-lt"/>
                  </a:rPr>
                  <a:t>0.80 (0.71-0.90)</a:t>
                </a:r>
              </a:p>
            </p:txBody>
          </p:sp>
          <p:sp>
            <p:nvSpPr>
              <p:cNvPr id="27" name="Rectangle 21"/>
              <p:cNvSpPr>
                <a:spLocks noChangeArrowheads="1"/>
              </p:cNvSpPr>
              <p:nvPr/>
            </p:nvSpPr>
            <p:spPr bwMode="auto">
              <a:xfrm>
                <a:off x="7518401" y="2976176"/>
                <a:ext cx="1641475"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sz="1800" b="1" u="none" dirty="0" smtClean="0">
                    <a:latin typeface="+mj-lt"/>
                  </a:rPr>
                  <a:t>0.71 (0.61-0.81)</a:t>
                </a:r>
              </a:p>
            </p:txBody>
          </p:sp>
          <p:sp>
            <p:nvSpPr>
              <p:cNvPr id="28" name="Rectangle 25"/>
              <p:cNvSpPr>
                <a:spLocks noChangeArrowheads="1"/>
              </p:cNvSpPr>
              <p:nvPr/>
            </p:nvSpPr>
            <p:spPr bwMode="auto">
              <a:xfrm>
                <a:off x="7518402" y="2058601"/>
                <a:ext cx="1641475"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sz="1800" b="1" u="none" dirty="0" smtClean="0">
                    <a:latin typeface="+mj-lt"/>
                  </a:rPr>
                  <a:t>1.03 (0.90-1.18)</a:t>
                </a:r>
              </a:p>
            </p:txBody>
          </p:sp>
          <p:sp>
            <p:nvSpPr>
              <p:cNvPr id="29" name="Rectangle 29"/>
              <p:cNvSpPr>
                <a:spLocks noChangeArrowheads="1"/>
              </p:cNvSpPr>
              <p:nvPr/>
            </p:nvSpPr>
            <p:spPr bwMode="auto">
              <a:xfrm>
                <a:off x="7518402" y="1091814"/>
                <a:ext cx="1641475"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sz="1800" b="1" u="none" dirty="0" smtClean="0">
                    <a:latin typeface="+mj-lt"/>
                  </a:rPr>
                  <a:t>0.94 (0.82-1.07)</a:t>
                </a:r>
              </a:p>
            </p:txBody>
          </p:sp>
          <p:sp>
            <p:nvSpPr>
              <p:cNvPr id="30" name="Rectangle 35"/>
              <p:cNvSpPr>
                <a:spLocks noChangeArrowheads="1"/>
              </p:cNvSpPr>
              <p:nvPr/>
            </p:nvSpPr>
            <p:spPr bwMode="auto">
              <a:xfrm>
                <a:off x="7518402" y="4804976"/>
                <a:ext cx="1641475"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sz="1800" b="1" u="none" dirty="0" smtClean="0">
                    <a:latin typeface="+mj-lt"/>
                  </a:rPr>
                  <a:t>0.86 (0.73-1.00)</a:t>
                </a:r>
              </a:p>
            </p:txBody>
          </p:sp>
        </p:grpSp>
        <p:sp>
          <p:nvSpPr>
            <p:cNvPr id="14" name="Line 12"/>
            <p:cNvSpPr>
              <a:spLocks noChangeShapeType="1"/>
            </p:cNvSpPr>
            <p:nvPr/>
          </p:nvSpPr>
          <p:spPr bwMode="auto">
            <a:xfrm flipV="1">
              <a:off x="6752360" y="5418883"/>
              <a:ext cx="1898" cy="92988"/>
            </a:xfrm>
            <a:prstGeom prst="line">
              <a:avLst/>
            </a:prstGeom>
            <a:noFill/>
            <a:ln w="254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15" name="Line 13"/>
            <p:cNvSpPr>
              <a:spLocks noChangeShapeType="1"/>
            </p:cNvSpPr>
            <p:nvPr/>
          </p:nvSpPr>
          <p:spPr bwMode="auto">
            <a:xfrm>
              <a:off x="2489505" y="4029755"/>
              <a:ext cx="986813" cy="1898"/>
            </a:xfrm>
            <a:prstGeom prst="line">
              <a:avLst/>
            </a:prstGeom>
            <a:solidFill>
              <a:schemeClr val="accent5"/>
            </a:solidFill>
            <a:ln w="2540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16" name="Rectangle 14"/>
            <p:cNvSpPr>
              <a:spLocks noChangeArrowheads="1"/>
            </p:cNvSpPr>
            <p:nvPr/>
          </p:nvSpPr>
          <p:spPr bwMode="auto">
            <a:xfrm>
              <a:off x="2751390" y="3800132"/>
              <a:ext cx="463043" cy="461145"/>
            </a:xfrm>
            <a:prstGeom prst="rect">
              <a:avLst/>
            </a:prstGeom>
            <a:solidFill>
              <a:schemeClr val="accent5"/>
            </a:solid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17" name="Line 17"/>
            <p:cNvSpPr>
              <a:spLocks noChangeShapeType="1"/>
            </p:cNvSpPr>
            <p:nvPr/>
          </p:nvSpPr>
          <p:spPr bwMode="auto">
            <a:xfrm>
              <a:off x="1910701" y="3105568"/>
              <a:ext cx="1142425" cy="1898"/>
            </a:xfrm>
            <a:prstGeom prst="line">
              <a:avLst/>
            </a:prstGeom>
            <a:solidFill>
              <a:schemeClr val="accent5"/>
            </a:solidFill>
            <a:ln w="2540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18" name="Rectangle 18"/>
            <p:cNvSpPr>
              <a:spLocks noChangeArrowheads="1"/>
            </p:cNvSpPr>
            <p:nvPr/>
          </p:nvSpPr>
          <p:spPr bwMode="auto">
            <a:xfrm>
              <a:off x="2265574" y="2889228"/>
              <a:ext cx="432679" cy="432679"/>
            </a:xfrm>
            <a:prstGeom prst="rect">
              <a:avLst/>
            </a:prstGeom>
            <a:solidFill>
              <a:schemeClr val="accent5"/>
            </a:solid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19" name="Line 21"/>
            <p:cNvSpPr>
              <a:spLocks noChangeShapeType="1"/>
            </p:cNvSpPr>
            <p:nvPr/>
          </p:nvSpPr>
          <p:spPr bwMode="auto">
            <a:xfrm>
              <a:off x="3461136" y="2179482"/>
              <a:ext cx="1119653" cy="1898"/>
            </a:xfrm>
            <a:prstGeom prst="line">
              <a:avLst/>
            </a:prstGeom>
            <a:solidFill>
              <a:schemeClr val="accent5"/>
            </a:solidFill>
            <a:ln w="2540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20" name="Rectangle 22"/>
            <p:cNvSpPr>
              <a:spLocks noChangeArrowheads="1"/>
            </p:cNvSpPr>
            <p:nvPr/>
          </p:nvSpPr>
          <p:spPr bwMode="auto">
            <a:xfrm>
              <a:off x="3800827" y="1963143"/>
              <a:ext cx="432679" cy="432679"/>
            </a:xfrm>
            <a:prstGeom prst="rect">
              <a:avLst/>
            </a:prstGeom>
            <a:solidFill>
              <a:schemeClr val="accent5"/>
            </a:solid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21" name="Line 25"/>
            <p:cNvSpPr>
              <a:spLocks noChangeShapeType="1"/>
            </p:cNvSpPr>
            <p:nvPr/>
          </p:nvSpPr>
          <p:spPr bwMode="auto">
            <a:xfrm>
              <a:off x="3083490" y="1253397"/>
              <a:ext cx="1127244" cy="1898"/>
            </a:xfrm>
            <a:prstGeom prst="line">
              <a:avLst/>
            </a:prstGeom>
            <a:solidFill>
              <a:schemeClr val="accent5"/>
            </a:solidFill>
            <a:ln w="2540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22" name="Rectangle 26"/>
            <p:cNvSpPr>
              <a:spLocks noChangeArrowheads="1"/>
            </p:cNvSpPr>
            <p:nvPr/>
          </p:nvSpPr>
          <p:spPr bwMode="auto">
            <a:xfrm>
              <a:off x="3430772" y="1037057"/>
              <a:ext cx="432679" cy="432679"/>
            </a:xfrm>
            <a:prstGeom prst="rect">
              <a:avLst/>
            </a:prstGeom>
            <a:solidFill>
              <a:schemeClr val="accent5"/>
            </a:solidFill>
            <a:ln w="12700">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23" name="Freeform 30"/>
            <p:cNvSpPr>
              <a:spLocks/>
            </p:cNvSpPr>
            <p:nvPr/>
          </p:nvSpPr>
          <p:spPr bwMode="auto">
            <a:xfrm>
              <a:off x="2975320" y="4648411"/>
              <a:ext cx="616758" cy="616758"/>
            </a:xfrm>
            <a:custGeom>
              <a:avLst/>
              <a:gdLst/>
              <a:ahLst/>
              <a:cxnLst>
                <a:cxn ang="0">
                  <a:pos x="0" y="162"/>
                </a:cxn>
                <a:cxn ang="0">
                  <a:pos x="163" y="325"/>
                </a:cxn>
                <a:cxn ang="0">
                  <a:pos x="325" y="162"/>
                </a:cxn>
                <a:cxn ang="0">
                  <a:pos x="163" y="0"/>
                </a:cxn>
                <a:cxn ang="0">
                  <a:pos x="0" y="162"/>
                </a:cxn>
              </a:cxnLst>
              <a:rect l="0" t="0" r="r" b="b"/>
              <a:pathLst>
                <a:path w="325" h="325">
                  <a:moveTo>
                    <a:pt x="0" y="162"/>
                  </a:moveTo>
                  <a:lnTo>
                    <a:pt x="163" y="325"/>
                  </a:lnTo>
                  <a:lnTo>
                    <a:pt x="325" y="162"/>
                  </a:lnTo>
                  <a:lnTo>
                    <a:pt x="163" y="0"/>
                  </a:lnTo>
                  <a:lnTo>
                    <a:pt x="0" y="162"/>
                  </a:lnTo>
                  <a:close/>
                </a:path>
              </a:pathLst>
            </a:custGeom>
            <a:solidFill>
              <a:schemeClr val="accent1"/>
            </a:solidFill>
            <a:ln w="254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24" name="Line 31"/>
            <p:cNvSpPr>
              <a:spLocks noChangeShapeType="1"/>
            </p:cNvSpPr>
            <p:nvPr/>
          </p:nvSpPr>
          <p:spPr bwMode="auto">
            <a:xfrm flipH="1">
              <a:off x="2628038" y="4955841"/>
              <a:ext cx="1303731" cy="1898"/>
            </a:xfrm>
            <a:prstGeom prst="line">
              <a:avLst/>
            </a:prstGeom>
            <a:solidFill>
              <a:schemeClr val="accent1"/>
            </a:solidFill>
            <a:ln w="254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grpSp>
      <p:sp>
        <p:nvSpPr>
          <p:cNvPr id="31" name="Rectangle 7"/>
          <p:cNvSpPr>
            <a:spLocks noChangeArrowheads="1"/>
          </p:cNvSpPr>
          <p:nvPr/>
        </p:nvSpPr>
        <p:spPr bwMode="auto">
          <a:xfrm>
            <a:off x="1885831" y="6068887"/>
            <a:ext cx="320601"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800" u="none" dirty="0" smtClean="0">
                <a:latin typeface="+mj-lt"/>
              </a:rPr>
              <a:t>0.5</a:t>
            </a:r>
          </a:p>
        </p:txBody>
      </p:sp>
      <p:sp>
        <p:nvSpPr>
          <p:cNvPr id="32" name="Rectangle 9"/>
          <p:cNvSpPr>
            <a:spLocks noChangeArrowheads="1"/>
          </p:cNvSpPr>
          <p:nvPr/>
        </p:nvSpPr>
        <p:spPr bwMode="auto">
          <a:xfrm>
            <a:off x="4818288" y="6068887"/>
            <a:ext cx="128240"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800" u="none" dirty="0" smtClean="0">
                <a:latin typeface="+mj-lt"/>
              </a:rPr>
              <a:t>1</a:t>
            </a:r>
          </a:p>
        </p:txBody>
      </p:sp>
      <p:sp>
        <p:nvSpPr>
          <p:cNvPr id="33" name="Rectangle 11"/>
          <p:cNvSpPr>
            <a:spLocks noChangeArrowheads="1"/>
          </p:cNvSpPr>
          <p:nvPr/>
        </p:nvSpPr>
        <p:spPr bwMode="auto">
          <a:xfrm>
            <a:off x="7665987" y="6068887"/>
            <a:ext cx="128240"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800" u="none" dirty="0" smtClean="0">
                <a:latin typeface="+mj-lt"/>
              </a:rPr>
              <a:t>2</a:t>
            </a:r>
          </a:p>
        </p:txBody>
      </p:sp>
      <p:sp>
        <p:nvSpPr>
          <p:cNvPr id="34" name="Rectangle 34"/>
          <p:cNvSpPr>
            <a:spLocks noChangeArrowheads="1"/>
          </p:cNvSpPr>
          <p:nvPr/>
        </p:nvSpPr>
        <p:spPr bwMode="auto">
          <a:xfrm>
            <a:off x="486391" y="5610102"/>
            <a:ext cx="1761701" cy="184666"/>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200" b="1" u="none" dirty="0" smtClean="0">
                <a:latin typeface="+mj-lt"/>
              </a:rPr>
              <a:t>[Random Effects Model]</a:t>
            </a:r>
          </a:p>
        </p:txBody>
      </p:sp>
      <p:sp>
        <p:nvSpPr>
          <p:cNvPr id="35" name="Rectangle 34"/>
          <p:cNvSpPr>
            <a:spLocks noChangeArrowheads="1"/>
          </p:cNvSpPr>
          <p:nvPr/>
        </p:nvSpPr>
        <p:spPr bwMode="auto">
          <a:xfrm>
            <a:off x="491033" y="5826509"/>
            <a:ext cx="1134926"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800" b="1" u="none" dirty="0" smtClean="0">
                <a:latin typeface="+mj-lt"/>
              </a:rPr>
              <a:t>N = 58,498</a:t>
            </a:r>
          </a:p>
        </p:txBody>
      </p:sp>
      <p:sp>
        <p:nvSpPr>
          <p:cNvPr id="36" name="Rectangle 35"/>
          <p:cNvSpPr>
            <a:spLocks noChangeArrowheads="1"/>
          </p:cNvSpPr>
          <p:nvPr/>
        </p:nvSpPr>
        <p:spPr bwMode="auto">
          <a:xfrm>
            <a:off x="7323079" y="5627496"/>
            <a:ext cx="733214"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a:r>
              <a:rPr lang="en-US" b="1" i="1" u="none" dirty="0" smtClean="0">
                <a:latin typeface="+mj-lt"/>
              </a:rPr>
              <a:t>P</a:t>
            </a:r>
            <a:r>
              <a:rPr lang="en-US" b="1" u="none" dirty="0" smtClean="0">
                <a:latin typeface="+mj-lt"/>
              </a:rPr>
              <a:t> = .06</a:t>
            </a:r>
          </a:p>
        </p:txBody>
      </p:sp>
      <p:sp>
        <p:nvSpPr>
          <p:cNvPr id="37" name="Rectangle 35"/>
          <p:cNvSpPr>
            <a:spLocks noChangeArrowheads="1"/>
          </p:cNvSpPr>
          <p:nvPr/>
        </p:nvSpPr>
        <p:spPr bwMode="auto">
          <a:xfrm>
            <a:off x="250068" y="6275054"/>
            <a:ext cx="2609850" cy="21544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r>
              <a:rPr lang="en-US" sz="1400" b="1" u="none" dirty="0" smtClean="0">
                <a:latin typeface="+mj-lt"/>
              </a:rPr>
              <a:t>Heterogeneity </a:t>
            </a:r>
            <a:r>
              <a:rPr lang="en-US" sz="1400" b="1" i="1" u="none" dirty="0" smtClean="0">
                <a:latin typeface="+mj-lt"/>
              </a:rPr>
              <a:t>P </a:t>
            </a:r>
            <a:r>
              <a:rPr lang="en-US" sz="1400" b="1" u="none" dirty="0" smtClean="0">
                <a:latin typeface="+mj-lt"/>
              </a:rPr>
              <a:t>= .001</a:t>
            </a:r>
          </a:p>
        </p:txBody>
      </p:sp>
      <p:sp>
        <p:nvSpPr>
          <p:cNvPr id="38" name="Rectangle 28"/>
          <p:cNvSpPr>
            <a:spLocks noChangeArrowheads="1"/>
          </p:cNvSpPr>
          <p:nvPr/>
        </p:nvSpPr>
        <p:spPr bwMode="auto">
          <a:xfrm>
            <a:off x="489763" y="1618467"/>
            <a:ext cx="671338"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800" b="1" u="none" dirty="0" smtClean="0">
                <a:latin typeface="+mj-lt"/>
              </a:rPr>
              <a:t>RE-LY</a:t>
            </a:r>
          </a:p>
        </p:txBody>
      </p:sp>
      <p:sp>
        <p:nvSpPr>
          <p:cNvPr id="39" name="Rectangle 28"/>
          <p:cNvSpPr>
            <a:spLocks noChangeArrowheads="1"/>
          </p:cNvSpPr>
          <p:nvPr/>
        </p:nvSpPr>
        <p:spPr bwMode="auto">
          <a:xfrm>
            <a:off x="488415" y="1874472"/>
            <a:ext cx="735779"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400" b="1" u="none" dirty="0" smtClean="0">
                <a:latin typeface="+mj-lt"/>
              </a:rPr>
              <a:t>[150 mg]</a:t>
            </a:r>
          </a:p>
        </p:txBody>
      </p:sp>
      <p:sp>
        <p:nvSpPr>
          <p:cNvPr id="40" name="Rectangle 16"/>
          <p:cNvSpPr>
            <a:spLocks noChangeArrowheads="1"/>
          </p:cNvSpPr>
          <p:nvPr/>
        </p:nvSpPr>
        <p:spPr bwMode="auto">
          <a:xfrm>
            <a:off x="489763" y="4419632"/>
            <a:ext cx="2222788"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800" b="1" u="none" dirty="0" smtClean="0">
                <a:latin typeface="+mj-lt"/>
              </a:rPr>
              <a:t>ENGAGE AF-TIMI 48</a:t>
            </a:r>
          </a:p>
        </p:txBody>
      </p:sp>
      <p:sp>
        <p:nvSpPr>
          <p:cNvPr id="41" name="Rectangle 16"/>
          <p:cNvSpPr>
            <a:spLocks noChangeArrowheads="1"/>
          </p:cNvSpPr>
          <p:nvPr/>
        </p:nvSpPr>
        <p:spPr bwMode="auto">
          <a:xfrm>
            <a:off x="480323" y="4667545"/>
            <a:ext cx="636393"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r>
              <a:rPr lang="en-US" sz="1400" b="1" u="none" dirty="0" smtClean="0">
                <a:latin typeface="+mj-lt"/>
              </a:rPr>
              <a:t>[60 mg]</a:t>
            </a:r>
          </a:p>
        </p:txBody>
      </p:sp>
      <p:sp>
        <p:nvSpPr>
          <p:cNvPr id="42" name="Title 1"/>
          <p:cNvSpPr>
            <a:spLocks noGrp="1"/>
          </p:cNvSpPr>
          <p:nvPr>
            <p:ph type="title"/>
          </p:nvPr>
        </p:nvSpPr>
        <p:spPr>
          <a:xfrm>
            <a:off x="328590" y="434599"/>
            <a:ext cx="8688388" cy="618631"/>
          </a:xfrm>
        </p:spPr>
        <p:txBody>
          <a:bodyPr/>
          <a:lstStyle/>
          <a:p>
            <a:pPr>
              <a:lnSpc>
                <a:spcPct val="100000"/>
              </a:lnSpc>
            </a:pPr>
            <a:r>
              <a:rPr lang="en-US" dirty="0"/>
              <a:t>All </a:t>
            </a:r>
            <a:r>
              <a:rPr lang="en-US" dirty="0" smtClean="0"/>
              <a:t>NOACs</a:t>
            </a:r>
            <a:br>
              <a:rPr lang="en-US" dirty="0" smtClean="0"/>
            </a:br>
            <a:r>
              <a:rPr lang="en-US" sz="3200" i="1" dirty="0" smtClean="0"/>
              <a:t>Major Bleeding</a:t>
            </a:r>
            <a:endParaRPr lang="en-US" sz="3200" i="1" dirty="0"/>
          </a:p>
        </p:txBody>
      </p:sp>
      <p:sp>
        <p:nvSpPr>
          <p:cNvPr id="43" name="Rectangle 42"/>
          <p:cNvSpPr/>
          <p:nvPr/>
        </p:nvSpPr>
        <p:spPr>
          <a:xfrm>
            <a:off x="-24421" y="6574731"/>
            <a:ext cx="6856456" cy="338554"/>
          </a:xfrm>
          <a:prstGeom prst="rect">
            <a:avLst/>
          </a:prstGeom>
        </p:spPr>
        <p:txBody>
          <a:bodyPr wrap="square">
            <a:spAutoFit/>
          </a:bodyPr>
          <a:lstStyle/>
          <a:p>
            <a:r>
              <a:rPr lang="en-US" sz="1600" u="none" dirty="0">
                <a:latin typeface="+mj-lt"/>
              </a:rPr>
              <a:t>Ruff </a:t>
            </a:r>
            <a:r>
              <a:rPr lang="en-US" sz="1600" u="none" dirty="0" smtClean="0">
                <a:latin typeface="+mj-lt"/>
              </a:rPr>
              <a:t>CT, </a:t>
            </a:r>
            <a:r>
              <a:rPr lang="en-US" sz="1600" u="none" dirty="0">
                <a:latin typeface="+mj-lt"/>
              </a:rPr>
              <a:t>et al.</a:t>
            </a:r>
            <a:r>
              <a:rPr lang="en-US" sz="1600" u="none" dirty="0" smtClean="0">
                <a:latin typeface="+mj-lt"/>
              </a:rPr>
              <a:t> </a:t>
            </a:r>
            <a:r>
              <a:rPr lang="en-US" sz="1600" i="1" u="none" dirty="0" smtClean="0">
                <a:latin typeface="+mj-lt"/>
              </a:rPr>
              <a:t>Lancet</a:t>
            </a:r>
            <a:r>
              <a:rPr lang="en-US" sz="1600" u="none" dirty="0">
                <a:latin typeface="+mj-lt"/>
              </a:rPr>
              <a:t>. 2013;Early Online Publication</a:t>
            </a:r>
            <a:r>
              <a:rPr lang="en-US" sz="1600" u="none" dirty="0" smtClean="0">
                <a:latin typeface="+mj-lt"/>
              </a:rPr>
              <a:t>.</a:t>
            </a:r>
            <a:r>
              <a:rPr lang="en-US" sz="1600" u="none" baseline="30000" dirty="0" smtClean="0">
                <a:latin typeface="+mj-lt"/>
              </a:rPr>
              <a:t>[30]</a:t>
            </a:r>
            <a:endParaRPr lang="en-US" sz="1600" u="none" dirty="0">
              <a:latin typeface="+mj-lt"/>
            </a:endParaRPr>
          </a:p>
        </p:txBody>
      </p:sp>
      <p:cxnSp>
        <p:nvCxnSpPr>
          <p:cNvPr id="45" name="Straight Arrow Connector 4"/>
          <p:cNvCxnSpPr>
            <a:cxnSpLocks noChangeShapeType="1"/>
          </p:cNvCxnSpPr>
          <p:nvPr/>
        </p:nvCxnSpPr>
        <p:spPr bwMode="auto">
          <a:xfrm flipH="1">
            <a:off x="2906726" y="6490497"/>
            <a:ext cx="1790246" cy="0"/>
          </a:xfrm>
          <a:prstGeom prst="straightConnector1">
            <a:avLst/>
          </a:prstGeom>
          <a:noFill/>
          <a:ln w="50800" algn="ctr">
            <a:solidFill>
              <a:schemeClr val="tx1"/>
            </a:solidFill>
            <a:round/>
            <a:headEnd type="none" w="med" len="med"/>
            <a:tailEnd type="triangle" w="med" len="med"/>
          </a:ln>
        </p:spPr>
      </p:cxnSp>
      <p:cxnSp>
        <p:nvCxnSpPr>
          <p:cNvPr id="46" name="Straight Arrow Connector 63"/>
          <p:cNvCxnSpPr>
            <a:cxnSpLocks noChangeShapeType="1"/>
          </p:cNvCxnSpPr>
          <p:nvPr/>
        </p:nvCxnSpPr>
        <p:spPr bwMode="auto">
          <a:xfrm flipV="1">
            <a:off x="5084092" y="6490497"/>
            <a:ext cx="1524211" cy="1"/>
          </a:xfrm>
          <a:prstGeom prst="straightConnector1">
            <a:avLst/>
          </a:prstGeom>
          <a:noFill/>
          <a:ln w="50800" algn="ctr">
            <a:solidFill>
              <a:schemeClr val="tx1"/>
            </a:solidFill>
            <a:round/>
            <a:headEnd type="none" w="med" len="med"/>
            <a:tailEnd type="triangle" w="med" len="med"/>
          </a:ln>
        </p:spPr>
      </p:cxnSp>
    </p:spTree>
    <p:extLst>
      <p:ext uri="{BB962C8B-B14F-4D97-AF65-F5344CB8AC3E}">
        <p14:creationId xmlns:p14="http://schemas.microsoft.com/office/powerpoint/2010/main" val="30038482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5"/>
          <p:cNvSpPr>
            <a:spLocks noChangeShapeType="1"/>
          </p:cNvSpPr>
          <p:nvPr/>
        </p:nvSpPr>
        <p:spPr bwMode="auto">
          <a:xfrm>
            <a:off x="5138442" y="2136299"/>
            <a:ext cx="3472" cy="3163775"/>
          </a:xfrm>
          <a:prstGeom prst="line">
            <a:avLst/>
          </a:prstGeom>
          <a:noFill/>
          <a:ln w="25400" cap="rnd">
            <a:solidFill>
              <a:schemeClr val="tx1"/>
            </a:solidFill>
            <a:prstDash val="solid"/>
            <a:round/>
            <a:headEnd/>
            <a:tailEn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3" name="Rectangle 5"/>
          <p:cNvSpPr>
            <a:spLocks noChangeArrowheads="1"/>
          </p:cNvSpPr>
          <p:nvPr/>
        </p:nvSpPr>
        <p:spPr bwMode="auto">
          <a:xfrm>
            <a:off x="-76200" y="1257300"/>
            <a:ext cx="60914" cy="26161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r>
              <a:rPr lang="en-US" sz="1700" u="none" dirty="0" smtClean="0">
                <a:latin typeface="+mj-lt"/>
              </a:rPr>
              <a:t> </a:t>
            </a:r>
            <a:endParaRPr lang="en-US" sz="1800" u="none" dirty="0" smtClean="0">
              <a:latin typeface="+mj-lt"/>
            </a:endParaRPr>
          </a:p>
        </p:txBody>
      </p:sp>
      <p:sp>
        <p:nvSpPr>
          <p:cNvPr id="4" name="Rectangle 18"/>
          <p:cNvSpPr>
            <a:spLocks noChangeArrowheads="1"/>
          </p:cNvSpPr>
          <p:nvPr/>
        </p:nvSpPr>
        <p:spPr bwMode="auto">
          <a:xfrm>
            <a:off x="561975" y="4399577"/>
            <a:ext cx="1282402" cy="276999"/>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r>
              <a:rPr lang="en-US" sz="1800" b="1" u="none" dirty="0" smtClean="0">
                <a:latin typeface="+mj-lt"/>
              </a:rPr>
              <a:t>GI Bleeding</a:t>
            </a:r>
          </a:p>
        </p:txBody>
      </p:sp>
      <p:sp>
        <p:nvSpPr>
          <p:cNvPr id="5" name="Rectangle 22"/>
          <p:cNvSpPr>
            <a:spLocks noChangeArrowheads="1"/>
          </p:cNvSpPr>
          <p:nvPr/>
        </p:nvSpPr>
        <p:spPr bwMode="auto">
          <a:xfrm>
            <a:off x="561975" y="2718414"/>
            <a:ext cx="397545" cy="276999"/>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r>
              <a:rPr lang="en-US" sz="1800" b="1" u="none" dirty="0" smtClean="0">
                <a:latin typeface="+mj-lt"/>
              </a:rPr>
              <a:t>ICH</a:t>
            </a:r>
          </a:p>
        </p:txBody>
      </p:sp>
      <p:sp>
        <p:nvSpPr>
          <p:cNvPr id="6" name="Rectangle 19"/>
          <p:cNvSpPr>
            <a:spLocks noChangeArrowheads="1"/>
          </p:cNvSpPr>
          <p:nvPr/>
        </p:nvSpPr>
        <p:spPr bwMode="auto">
          <a:xfrm>
            <a:off x="6685988" y="4255114"/>
            <a:ext cx="1769716" cy="276999"/>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algn="ctr"/>
            <a:r>
              <a:rPr lang="en-US" sz="1800" b="1" u="none" dirty="0" smtClean="0">
                <a:latin typeface="+mj-lt"/>
              </a:rPr>
              <a:t>1.25 (1.01 - 1.55)</a:t>
            </a:r>
          </a:p>
        </p:txBody>
      </p:sp>
      <p:sp>
        <p:nvSpPr>
          <p:cNvPr id="7" name="Rectangle 23"/>
          <p:cNvSpPr>
            <a:spLocks noChangeArrowheads="1"/>
          </p:cNvSpPr>
          <p:nvPr/>
        </p:nvSpPr>
        <p:spPr bwMode="auto">
          <a:xfrm>
            <a:off x="6685988" y="2680314"/>
            <a:ext cx="1769716" cy="276999"/>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algn="ctr"/>
            <a:r>
              <a:rPr lang="en-US" sz="1800" b="1" u="none" dirty="0" smtClean="0">
                <a:latin typeface="+mj-lt"/>
              </a:rPr>
              <a:t>0.48 (0.39 - 0.59)</a:t>
            </a:r>
          </a:p>
        </p:txBody>
      </p:sp>
      <p:sp>
        <p:nvSpPr>
          <p:cNvPr id="8" name="Rectangle 29"/>
          <p:cNvSpPr>
            <a:spLocks noChangeArrowheads="1"/>
          </p:cNvSpPr>
          <p:nvPr/>
        </p:nvSpPr>
        <p:spPr bwMode="auto">
          <a:xfrm>
            <a:off x="6519554" y="1812603"/>
            <a:ext cx="2103140" cy="276999"/>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algn="ctr"/>
            <a:r>
              <a:rPr lang="en-US" sz="1800" b="1" u="none" dirty="0" smtClean="0">
                <a:latin typeface="+mj-lt"/>
              </a:rPr>
              <a:t>Risk Ratio (95% CI)</a:t>
            </a:r>
          </a:p>
        </p:txBody>
      </p:sp>
      <p:sp>
        <p:nvSpPr>
          <p:cNvPr id="9" name="Rectangle 19"/>
          <p:cNvSpPr>
            <a:spLocks noChangeArrowheads="1"/>
          </p:cNvSpPr>
          <p:nvPr/>
        </p:nvSpPr>
        <p:spPr bwMode="auto">
          <a:xfrm>
            <a:off x="7134691" y="4490507"/>
            <a:ext cx="861454" cy="276999"/>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algn="ctr"/>
            <a:r>
              <a:rPr lang="en-US" b="1" i="1" u="none" dirty="0" smtClean="0">
                <a:latin typeface="+mj-lt"/>
              </a:rPr>
              <a:t>P</a:t>
            </a:r>
            <a:r>
              <a:rPr lang="en-US" b="1" u="none" dirty="0" smtClean="0">
                <a:latin typeface="+mj-lt"/>
              </a:rPr>
              <a:t> = .043</a:t>
            </a:r>
          </a:p>
        </p:txBody>
      </p:sp>
      <p:sp>
        <p:nvSpPr>
          <p:cNvPr id="10" name="Rectangle 23"/>
          <p:cNvSpPr>
            <a:spLocks noChangeArrowheads="1"/>
          </p:cNvSpPr>
          <p:nvPr/>
        </p:nvSpPr>
        <p:spPr bwMode="auto">
          <a:xfrm>
            <a:off x="7068485" y="2916723"/>
            <a:ext cx="993863" cy="276999"/>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algn="ctr"/>
            <a:r>
              <a:rPr lang="en-US" b="1" i="1" u="none" dirty="0" smtClean="0">
                <a:latin typeface="+mj-lt"/>
              </a:rPr>
              <a:t>P</a:t>
            </a:r>
            <a:r>
              <a:rPr lang="en-US" b="1" u="none" dirty="0" smtClean="0">
                <a:latin typeface="+mj-lt"/>
              </a:rPr>
              <a:t> &lt; .0001</a:t>
            </a:r>
          </a:p>
        </p:txBody>
      </p:sp>
      <p:sp>
        <p:nvSpPr>
          <p:cNvPr id="11" name="Rectangle 16"/>
          <p:cNvSpPr>
            <a:spLocks noChangeArrowheads="1"/>
          </p:cNvSpPr>
          <p:nvPr/>
        </p:nvSpPr>
        <p:spPr bwMode="auto">
          <a:xfrm>
            <a:off x="2620715" y="5691670"/>
            <a:ext cx="3276600" cy="27699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ctr"/>
            <a:r>
              <a:rPr lang="en-US" b="1" u="none" dirty="0" smtClean="0">
                <a:latin typeface="+mj-lt"/>
              </a:rPr>
              <a:t>Favors NOAC</a:t>
            </a:r>
          </a:p>
        </p:txBody>
      </p:sp>
      <p:sp>
        <p:nvSpPr>
          <p:cNvPr id="12" name="Rectangle 16"/>
          <p:cNvSpPr>
            <a:spLocks noChangeArrowheads="1"/>
          </p:cNvSpPr>
          <p:nvPr/>
        </p:nvSpPr>
        <p:spPr bwMode="auto">
          <a:xfrm>
            <a:off x="4862116" y="5687766"/>
            <a:ext cx="2508248" cy="27699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ctr"/>
            <a:r>
              <a:rPr lang="en-US" b="1" u="none" dirty="0" smtClean="0">
                <a:latin typeface="+mj-lt"/>
              </a:rPr>
              <a:t>Favors Warfarin</a:t>
            </a:r>
          </a:p>
        </p:txBody>
      </p:sp>
      <p:sp>
        <p:nvSpPr>
          <p:cNvPr id="14" name="Line 8"/>
          <p:cNvSpPr>
            <a:spLocks noChangeShapeType="1"/>
          </p:cNvSpPr>
          <p:nvPr/>
        </p:nvSpPr>
        <p:spPr bwMode="auto">
          <a:xfrm>
            <a:off x="1838326" y="5300075"/>
            <a:ext cx="4724400" cy="1588"/>
          </a:xfrm>
          <a:prstGeom prst="line">
            <a:avLst/>
          </a:prstGeom>
          <a:noFill/>
          <a:ln w="25400" cap="rnd">
            <a:solidFill>
              <a:schemeClr val="tx1"/>
            </a:solidFill>
            <a:prstDash val="solid"/>
            <a:round/>
            <a:headEnd/>
            <a:tailEn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15" name="Rectangle 9"/>
          <p:cNvSpPr>
            <a:spLocks noChangeArrowheads="1"/>
          </p:cNvSpPr>
          <p:nvPr/>
        </p:nvSpPr>
        <p:spPr bwMode="auto">
          <a:xfrm>
            <a:off x="1706563" y="5379450"/>
            <a:ext cx="320601"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r>
              <a:rPr lang="en-US" u="none" dirty="0" smtClean="0">
                <a:latin typeface="+mj-lt"/>
              </a:rPr>
              <a:t>0.2</a:t>
            </a:r>
          </a:p>
        </p:txBody>
      </p:sp>
      <p:sp>
        <p:nvSpPr>
          <p:cNvPr id="16" name="Rectangle 10"/>
          <p:cNvSpPr>
            <a:spLocks noChangeArrowheads="1"/>
          </p:cNvSpPr>
          <p:nvPr/>
        </p:nvSpPr>
        <p:spPr bwMode="auto">
          <a:xfrm>
            <a:off x="1879601" y="5328650"/>
            <a:ext cx="49694" cy="21544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r>
              <a:rPr lang="en-US" sz="1400" u="none" dirty="0" smtClean="0">
                <a:latin typeface="+mj-lt"/>
              </a:rPr>
              <a:t> </a:t>
            </a:r>
            <a:endParaRPr lang="en-US" sz="1800" u="none" dirty="0" smtClean="0">
              <a:latin typeface="+mj-lt"/>
            </a:endParaRPr>
          </a:p>
        </p:txBody>
      </p:sp>
      <p:sp>
        <p:nvSpPr>
          <p:cNvPr id="17" name="Line 11"/>
          <p:cNvSpPr>
            <a:spLocks noChangeShapeType="1"/>
          </p:cNvSpPr>
          <p:nvPr/>
        </p:nvSpPr>
        <p:spPr bwMode="auto">
          <a:xfrm flipV="1">
            <a:off x="1838326" y="5300075"/>
            <a:ext cx="1588" cy="77788"/>
          </a:xfrm>
          <a:prstGeom prst="line">
            <a:avLst/>
          </a:prstGeom>
          <a:noFill/>
          <a:ln w="25400" cap="rnd">
            <a:solidFill>
              <a:schemeClr val="tx1"/>
            </a:solidFill>
            <a:prstDash val="solid"/>
            <a:round/>
            <a:headEnd/>
            <a:tailEn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18" name="Rectangle 12"/>
          <p:cNvSpPr>
            <a:spLocks noChangeArrowheads="1"/>
          </p:cNvSpPr>
          <p:nvPr/>
        </p:nvSpPr>
        <p:spPr bwMode="auto">
          <a:xfrm>
            <a:off x="3586163" y="5379450"/>
            <a:ext cx="320601"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r>
              <a:rPr lang="en-US" u="none" dirty="0" smtClean="0">
                <a:latin typeface="+mj-lt"/>
              </a:rPr>
              <a:t>0.5</a:t>
            </a:r>
          </a:p>
        </p:txBody>
      </p:sp>
      <p:sp>
        <p:nvSpPr>
          <p:cNvPr id="19" name="Rectangle 13"/>
          <p:cNvSpPr>
            <a:spLocks noChangeArrowheads="1"/>
          </p:cNvSpPr>
          <p:nvPr/>
        </p:nvSpPr>
        <p:spPr bwMode="auto">
          <a:xfrm>
            <a:off x="3759201" y="5328650"/>
            <a:ext cx="49694" cy="21544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r>
              <a:rPr lang="en-US" sz="1400" u="none" dirty="0" smtClean="0">
                <a:latin typeface="+mj-lt"/>
              </a:rPr>
              <a:t> </a:t>
            </a:r>
            <a:endParaRPr lang="en-US" sz="1800" u="none" dirty="0" smtClean="0">
              <a:latin typeface="+mj-lt"/>
            </a:endParaRPr>
          </a:p>
        </p:txBody>
      </p:sp>
      <p:sp>
        <p:nvSpPr>
          <p:cNvPr id="20" name="Line 14"/>
          <p:cNvSpPr>
            <a:spLocks noChangeShapeType="1"/>
          </p:cNvSpPr>
          <p:nvPr/>
        </p:nvSpPr>
        <p:spPr bwMode="auto">
          <a:xfrm flipV="1">
            <a:off x="3717926" y="5300075"/>
            <a:ext cx="1588" cy="77788"/>
          </a:xfrm>
          <a:prstGeom prst="line">
            <a:avLst/>
          </a:prstGeom>
          <a:noFill/>
          <a:ln w="25400" cap="rnd">
            <a:solidFill>
              <a:schemeClr val="tx1"/>
            </a:solidFill>
            <a:prstDash val="solid"/>
            <a:round/>
            <a:headEnd/>
            <a:tailEn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21" name="Rectangle 15"/>
          <p:cNvSpPr>
            <a:spLocks noChangeArrowheads="1"/>
          </p:cNvSpPr>
          <p:nvPr/>
        </p:nvSpPr>
        <p:spPr bwMode="auto">
          <a:xfrm>
            <a:off x="5070476" y="5283914"/>
            <a:ext cx="128240" cy="36933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r>
              <a:rPr lang="en-US" u="none" dirty="0" smtClean="0">
                <a:latin typeface="+mj-lt"/>
              </a:rPr>
              <a:t>1</a:t>
            </a:r>
            <a:endParaRPr lang="en-US" sz="2400" u="none" dirty="0" smtClean="0">
              <a:latin typeface="+mj-lt"/>
            </a:endParaRPr>
          </a:p>
        </p:txBody>
      </p:sp>
      <p:sp>
        <p:nvSpPr>
          <p:cNvPr id="22" name="Rectangle 16"/>
          <p:cNvSpPr>
            <a:spLocks noChangeArrowheads="1"/>
          </p:cNvSpPr>
          <p:nvPr/>
        </p:nvSpPr>
        <p:spPr bwMode="auto">
          <a:xfrm>
            <a:off x="5138738" y="5328650"/>
            <a:ext cx="64120"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r>
              <a:rPr lang="en-US" u="none" dirty="0" smtClean="0">
                <a:latin typeface="+mj-lt"/>
              </a:rPr>
              <a:t> </a:t>
            </a:r>
          </a:p>
        </p:txBody>
      </p:sp>
      <p:sp>
        <p:nvSpPr>
          <p:cNvPr id="23" name="Line 17"/>
          <p:cNvSpPr>
            <a:spLocks noChangeShapeType="1"/>
          </p:cNvSpPr>
          <p:nvPr/>
        </p:nvSpPr>
        <p:spPr bwMode="auto">
          <a:xfrm flipV="1">
            <a:off x="5140326" y="5300075"/>
            <a:ext cx="1588" cy="77788"/>
          </a:xfrm>
          <a:prstGeom prst="line">
            <a:avLst/>
          </a:prstGeom>
          <a:noFill/>
          <a:ln w="25400" cap="rnd">
            <a:solidFill>
              <a:schemeClr val="tx1"/>
            </a:solidFill>
            <a:prstDash val="solid"/>
            <a:round/>
            <a:headEnd/>
            <a:tailEn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24" name="Rectangle 18"/>
          <p:cNvSpPr>
            <a:spLocks noChangeArrowheads="1"/>
          </p:cNvSpPr>
          <p:nvPr/>
        </p:nvSpPr>
        <p:spPr bwMode="auto">
          <a:xfrm>
            <a:off x="6494463" y="5147434"/>
            <a:ext cx="128240" cy="55399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r>
              <a:rPr lang="en-US" u="none" dirty="0" smtClean="0">
                <a:latin typeface="+mj-lt"/>
              </a:rPr>
              <a:t>2</a:t>
            </a:r>
            <a:endParaRPr lang="en-US" sz="3600" u="none" dirty="0" smtClean="0">
              <a:latin typeface="+mj-lt"/>
            </a:endParaRPr>
          </a:p>
        </p:txBody>
      </p:sp>
      <p:sp>
        <p:nvSpPr>
          <p:cNvPr id="25" name="Rectangle 19"/>
          <p:cNvSpPr>
            <a:spLocks noChangeArrowheads="1"/>
          </p:cNvSpPr>
          <p:nvPr/>
        </p:nvSpPr>
        <p:spPr bwMode="auto">
          <a:xfrm>
            <a:off x="6562726" y="5328650"/>
            <a:ext cx="64120"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r>
              <a:rPr lang="en-US" u="none" dirty="0" smtClean="0">
                <a:latin typeface="+mj-lt"/>
              </a:rPr>
              <a:t> </a:t>
            </a:r>
          </a:p>
        </p:txBody>
      </p:sp>
      <p:sp>
        <p:nvSpPr>
          <p:cNvPr id="26" name="Line 20"/>
          <p:cNvSpPr>
            <a:spLocks noChangeShapeType="1"/>
          </p:cNvSpPr>
          <p:nvPr/>
        </p:nvSpPr>
        <p:spPr bwMode="auto">
          <a:xfrm flipV="1">
            <a:off x="6562726" y="5300075"/>
            <a:ext cx="1588" cy="77788"/>
          </a:xfrm>
          <a:prstGeom prst="line">
            <a:avLst/>
          </a:prstGeom>
          <a:noFill/>
          <a:ln w="25400" cap="rnd">
            <a:solidFill>
              <a:schemeClr val="tx1"/>
            </a:solidFill>
            <a:prstDash val="solid"/>
            <a:round/>
            <a:headEnd/>
            <a:tailEn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27" name="Line 21"/>
          <p:cNvSpPr>
            <a:spLocks noChangeShapeType="1"/>
          </p:cNvSpPr>
          <p:nvPr/>
        </p:nvSpPr>
        <p:spPr bwMode="auto">
          <a:xfrm>
            <a:off x="5159376" y="4419012"/>
            <a:ext cx="881063" cy="1588"/>
          </a:xfrm>
          <a:prstGeom prst="line">
            <a:avLst/>
          </a:prstGeom>
          <a:noFill/>
          <a:ln w="25400" cap="rnd">
            <a:solidFill>
              <a:schemeClr val="accent5"/>
            </a:solidFill>
            <a:prstDash val="solid"/>
            <a:round/>
            <a:headEnd/>
            <a:tailEn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grpSp>
        <p:nvGrpSpPr>
          <p:cNvPr id="28" name="Group 24"/>
          <p:cNvGrpSpPr>
            <a:grpSpLocks/>
          </p:cNvGrpSpPr>
          <p:nvPr/>
        </p:nvGrpSpPr>
        <p:grpSpPr bwMode="auto">
          <a:xfrm>
            <a:off x="5435601" y="4258675"/>
            <a:ext cx="322263" cy="322263"/>
            <a:chOff x="2726" y="3112"/>
            <a:chExt cx="203" cy="203"/>
          </a:xfrm>
          <a:solidFill>
            <a:schemeClr val="accent5"/>
          </a:solidFill>
          <a:effectLst/>
        </p:grpSpPr>
        <p:sp>
          <p:nvSpPr>
            <p:cNvPr id="29" name="Rectangle 22"/>
            <p:cNvSpPr>
              <a:spLocks noChangeArrowheads="1"/>
            </p:cNvSpPr>
            <p:nvPr/>
          </p:nvSpPr>
          <p:spPr bwMode="auto">
            <a:xfrm>
              <a:off x="2726" y="3112"/>
              <a:ext cx="203" cy="203"/>
            </a:xfrm>
            <a:prstGeom prst="rect">
              <a:avLst/>
            </a:prstGeom>
            <a:grpFill/>
            <a:ln w="9525">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30" name="Rectangle 23"/>
            <p:cNvSpPr>
              <a:spLocks noChangeArrowheads="1"/>
            </p:cNvSpPr>
            <p:nvPr/>
          </p:nvSpPr>
          <p:spPr bwMode="auto">
            <a:xfrm>
              <a:off x="2726" y="3112"/>
              <a:ext cx="203" cy="203"/>
            </a:xfrm>
            <a:prstGeom prst="diamond">
              <a:avLst/>
            </a:prstGeom>
            <a:grpFill/>
            <a:ln w="25400" cap="rnd">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grpSp>
      <p:sp>
        <p:nvSpPr>
          <p:cNvPr id="31" name="Line 25"/>
          <p:cNvSpPr>
            <a:spLocks noChangeShapeType="1"/>
          </p:cNvSpPr>
          <p:nvPr/>
        </p:nvSpPr>
        <p:spPr bwMode="auto">
          <a:xfrm>
            <a:off x="3208338" y="2837862"/>
            <a:ext cx="850900" cy="1588"/>
          </a:xfrm>
          <a:prstGeom prst="line">
            <a:avLst/>
          </a:prstGeom>
          <a:noFill/>
          <a:ln w="25400" cap="rnd">
            <a:solidFill>
              <a:schemeClr val="accent5"/>
            </a:solidFill>
            <a:prstDash val="solid"/>
            <a:round/>
            <a:headEnd/>
            <a:tailEnd/>
          </a:ln>
          <a:effec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grpSp>
        <p:nvGrpSpPr>
          <p:cNvPr id="32" name="Group 28"/>
          <p:cNvGrpSpPr>
            <a:grpSpLocks/>
          </p:cNvGrpSpPr>
          <p:nvPr/>
        </p:nvGrpSpPr>
        <p:grpSpPr bwMode="auto">
          <a:xfrm>
            <a:off x="3473451" y="2677525"/>
            <a:ext cx="320675" cy="320675"/>
            <a:chOff x="1490" y="2708"/>
            <a:chExt cx="202" cy="202"/>
          </a:xfrm>
          <a:solidFill>
            <a:schemeClr val="accent5"/>
          </a:solidFill>
          <a:effectLst/>
        </p:grpSpPr>
        <p:sp>
          <p:nvSpPr>
            <p:cNvPr id="33" name="Rectangle 26"/>
            <p:cNvSpPr>
              <a:spLocks noChangeArrowheads="1"/>
            </p:cNvSpPr>
            <p:nvPr/>
          </p:nvSpPr>
          <p:spPr bwMode="auto">
            <a:xfrm>
              <a:off x="1490" y="2708"/>
              <a:ext cx="202" cy="202"/>
            </a:xfrm>
            <a:prstGeom prst="rect">
              <a:avLst/>
            </a:prstGeom>
            <a:grpFill/>
            <a:ln w="9525">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34" name="Rectangle 27"/>
            <p:cNvSpPr>
              <a:spLocks noChangeArrowheads="1"/>
            </p:cNvSpPr>
            <p:nvPr/>
          </p:nvSpPr>
          <p:spPr bwMode="auto">
            <a:xfrm>
              <a:off x="1490" y="2708"/>
              <a:ext cx="202" cy="202"/>
            </a:xfrm>
            <a:prstGeom prst="diamond">
              <a:avLst/>
            </a:prstGeom>
            <a:grpFill/>
            <a:ln w="25400" cap="rnd">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grpSp>
      <p:sp>
        <p:nvSpPr>
          <p:cNvPr id="35" name="Rectangle 35"/>
          <p:cNvSpPr>
            <a:spLocks noChangeArrowheads="1"/>
          </p:cNvSpPr>
          <p:nvPr/>
        </p:nvSpPr>
        <p:spPr bwMode="auto">
          <a:xfrm>
            <a:off x="152401" y="5747598"/>
            <a:ext cx="3371850" cy="64633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r>
              <a:rPr lang="en-US" sz="1400" b="1" u="none" dirty="0" smtClean="0">
                <a:latin typeface="+mj-lt"/>
              </a:rPr>
              <a:t>Heterogeneity </a:t>
            </a:r>
          </a:p>
          <a:p>
            <a:r>
              <a:rPr lang="en-US" sz="1400" b="1" u="none" dirty="0" smtClean="0">
                <a:latin typeface="+mj-lt"/>
              </a:rPr>
              <a:t>ICH, </a:t>
            </a:r>
            <a:r>
              <a:rPr lang="en-US" sz="1400" b="1" i="1" u="none" dirty="0" smtClean="0">
                <a:latin typeface="+mj-lt"/>
              </a:rPr>
              <a:t>P</a:t>
            </a:r>
            <a:r>
              <a:rPr lang="en-US" sz="1400" b="1" u="none" dirty="0" smtClean="0">
                <a:latin typeface="+mj-lt"/>
              </a:rPr>
              <a:t> = .22</a:t>
            </a:r>
          </a:p>
          <a:p>
            <a:r>
              <a:rPr lang="en-US" sz="1400" b="1" u="none" dirty="0" smtClean="0">
                <a:latin typeface="+mj-lt"/>
              </a:rPr>
              <a:t>GI Bleeding, </a:t>
            </a:r>
            <a:r>
              <a:rPr lang="en-US" sz="1400" b="1" i="1" u="none" dirty="0" smtClean="0">
                <a:latin typeface="+mj-lt"/>
              </a:rPr>
              <a:t>P </a:t>
            </a:r>
            <a:r>
              <a:rPr lang="en-US" sz="1400" b="1" u="none" dirty="0" smtClean="0">
                <a:latin typeface="+mj-lt"/>
              </a:rPr>
              <a:t>= .009</a:t>
            </a:r>
          </a:p>
        </p:txBody>
      </p:sp>
      <p:sp>
        <p:nvSpPr>
          <p:cNvPr id="36" name="Title 3"/>
          <p:cNvSpPr>
            <a:spLocks noGrp="1"/>
          </p:cNvSpPr>
          <p:nvPr>
            <p:ph type="title"/>
          </p:nvPr>
        </p:nvSpPr>
        <p:spPr>
          <a:xfrm>
            <a:off x="314942" y="229879"/>
            <a:ext cx="8688388" cy="618631"/>
          </a:xfrm>
          <a:effectLst/>
        </p:spPr>
        <p:txBody>
          <a:bodyPr/>
          <a:lstStyle/>
          <a:p>
            <a:r>
              <a:rPr lang="en-US" dirty="0"/>
              <a:t>Secondary Safety </a:t>
            </a:r>
            <a:r>
              <a:rPr lang="en-US" dirty="0" smtClean="0"/>
              <a:t>Outcomes</a:t>
            </a:r>
            <a:endParaRPr lang="en-US" dirty="0"/>
          </a:p>
        </p:txBody>
      </p:sp>
      <p:sp>
        <p:nvSpPr>
          <p:cNvPr id="37" name="Rectangle 36"/>
          <p:cNvSpPr/>
          <p:nvPr/>
        </p:nvSpPr>
        <p:spPr>
          <a:xfrm>
            <a:off x="1114" y="6541755"/>
            <a:ext cx="6682209" cy="369332"/>
          </a:xfrm>
          <a:prstGeom prst="rect">
            <a:avLst/>
          </a:prstGeom>
          <a:effectLst/>
        </p:spPr>
        <p:txBody>
          <a:bodyPr wrap="square">
            <a:spAutoFit/>
          </a:bodyPr>
          <a:lstStyle/>
          <a:p>
            <a:r>
              <a:rPr lang="en-US" u="none" dirty="0">
                <a:latin typeface="+mj-lt"/>
              </a:rPr>
              <a:t>Ruff </a:t>
            </a:r>
            <a:r>
              <a:rPr lang="en-US" u="none" dirty="0" smtClean="0">
                <a:latin typeface="+mj-lt"/>
              </a:rPr>
              <a:t>CT, </a:t>
            </a:r>
            <a:r>
              <a:rPr lang="en-US" u="none" dirty="0">
                <a:latin typeface="+mj-lt"/>
              </a:rPr>
              <a:t>et al.</a:t>
            </a:r>
            <a:r>
              <a:rPr lang="en-US" u="none" dirty="0" smtClean="0">
                <a:latin typeface="+mj-lt"/>
              </a:rPr>
              <a:t> </a:t>
            </a:r>
            <a:r>
              <a:rPr lang="en-US" i="1" u="none" dirty="0" smtClean="0">
                <a:latin typeface="+mj-lt"/>
              </a:rPr>
              <a:t>Lancet</a:t>
            </a:r>
            <a:r>
              <a:rPr lang="en-US" u="none" dirty="0">
                <a:latin typeface="+mj-lt"/>
              </a:rPr>
              <a:t>. 2013;Early Online Publication</a:t>
            </a:r>
            <a:r>
              <a:rPr lang="en-US" u="none" dirty="0" smtClean="0">
                <a:latin typeface="+mj-lt"/>
              </a:rPr>
              <a:t>.</a:t>
            </a:r>
            <a:r>
              <a:rPr lang="en-US" u="none" baseline="30000" dirty="0" smtClean="0">
                <a:latin typeface="+mj-lt"/>
              </a:rPr>
              <a:t>[30]</a:t>
            </a:r>
            <a:endParaRPr lang="en-US" u="none" dirty="0">
              <a:latin typeface="+mj-lt"/>
            </a:endParaRPr>
          </a:p>
        </p:txBody>
      </p:sp>
      <p:cxnSp>
        <p:nvCxnSpPr>
          <p:cNvPr id="40" name="Straight Arrow Connector 4"/>
          <p:cNvCxnSpPr>
            <a:cxnSpLocks noChangeShapeType="1"/>
          </p:cNvCxnSpPr>
          <p:nvPr/>
        </p:nvCxnSpPr>
        <p:spPr bwMode="auto">
          <a:xfrm flipH="1">
            <a:off x="3198482" y="6063889"/>
            <a:ext cx="1790246" cy="0"/>
          </a:xfrm>
          <a:prstGeom prst="straightConnector1">
            <a:avLst/>
          </a:prstGeom>
          <a:noFill/>
          <a:ln w="50800" algn="ctr">
            <a:solidFill>
              <a:schemeClr val="tx1"/>
            </a:solidFill>
            <a:round/>
            <a:headEnd type="none" w="med" len="med"/>
            <a:tailEnd type="triangle" w="med" len="med"/>
          </a:ln>
          <a:effectLst/>
        </p:spPr>
      </p:cxnSp>
      <p:cxnSp>
        <p:nvCxnSpPr>
          <p:cNvPr id="41" name="Straight Arrow Connector 63"/>
          <p:cNvCxnSpPr>
            <a:cxnSpLocks noChangeShapeType="1"/>
          </p:cNvCxnSpPr>
          <p:nvPr/>
        </p:nvCxnSpPr>
        <p:spPr bwMode="auto">
          <a:xfrm flipV="1">
            <a:off x="5293960" y="6063890"/>
            <a:ext cx="1774525" cy="1"/>
          </a:xfrm>
          <a:prstGeom prst="straightConnector1">
            <a:avLst/>
          </a:prstGeom>
          <a:noFill/>
          <a:ln w="50800" algn="ctr">
            <a:solidFill>
              <a:schemeClr val="tx1"/>
            </a:solidFill>
            <a:round/>
            <a:headEnd type="none" w="med" len="med"/>
            <a:tailEnd type="triangle" w="med" len="med"/>
          </a:ln>
          <a:effectLst/>
        </p:spPr>
      </p:cxnSp>
    </p:spTree>
    <p:extLst>
      <p:ext uri="{BB962C8B-B14F-4D97-AF65-F5344CB8AC3E}">
        <p14:creationId xmlns:p14="http://schemas.microsoft.com/office/powerpoint/2010/main" val="20914523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 name="Table 112"/>
          <p:cNvGraphicFramePr>
            <a:graphicFrameLocks noGrp="1"/>
          </p:cNvGraphicFramePr>
          <p:nvPr>
            <p:extLst>
              <p:ext uri="{D42A27DB-BD31-4B8C-83A1-F6EECF244321}">
                <p14:modId xmlns:p14="http://schemas.microsoft.com/office/powerpoint/2010/main" val="655111891"/>
              </p:ext>
            </p:extLst>
          </p:nvPr>
        </p:nvGraphicFramePr>
        <p:xfrm>
          <a:off x="595737" y="1096460"/>
          <a:ext cx="8001981" cy="5151120"/>
        </p:xfrm>
        <a:graphic>
          <a:graphicData uri="http://schemas.openxmlformats.org/drawingml/2006/table">
            <a:tbl>
              <a:tblPr firstRow="1" bandRow="1">
                <a:tableStyleId>{5C22544A-7EE6-4342-B048-85BDC9FD1C3A}</a:tableStyleId>
              </a:tblPr>
              <a:tblGrid>
                <a:gridCol w="1776407"/>
                <a:gridCol w="1538407"/>
                <a:gridCol w="1038026"/>
                <a:gridCol w="775312"/>
                <a:gridCol w="1626920"/>
                <a:gridCol w="1246909"/>
              </a:tblGrid>
              <a:tr h="504125">
                <a:tc>
                  <a:txBody>
                    <a:bodyPr/>
                    <a:lstStyle/>
                    <a:p>
                      <a:endParaRPr lang="en-US" sz="1400" b="0" dirty="0">
                        <a:solidFill>
                          <a:schemeClr val="tx1"/>
                        </a:solidFill>
                      </a:endParaRPr>
                    </a:p>
                  </a:txBody>
                  <a:tcPr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u="sng" dirty="0">
                        <a:solidFill>
                          <a:schemeClr val="tx1"/>
                        </a:solidFill>
                      </a:endParaRPr>
                    </a:p>
                  </a:txBody>
                  <a:tcP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solidFill>
                            <a:schemeClr val="tx1"/>
                          </a:solidFill>
                        </a:rPr>
                        <a:t>Risk Ratio </a:t>
                      </a:r>
                    </a:p>
                    <a:p>
                      <a:pPr algn="ctr"/>
                      <a:r>
                        <a:rPr lang="en-US" sz="1600" b="1" dirty="0" smtClean="0">
                          <a:solidFill>
                            <a:schemeClr val="tx1"/>
                          </a:solidFill>
                        </a:rPr>
                        <a:t>(95% CI)</a:t>
                      </a:r>
                      <a:endParaRPr lang="en-US" sz="1600" b="1" dirty="0">
                        <a:solidFill>
                          <a:schemeClr val="tx1"/>
                        </a:solidFill>
                      </a:endParaRPr>
                    </a:p>
                  </a:txBody>
                  <a:tcP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i="1" dirty="0" smtClean="0">
                          <a:solidFill>
                            <a:schemeClr val="tx1"/>
                          </a:solidFill>
                        </a:rPr>
                        <a:t>P</a:t>
                      </a:r>
                      <a:r>
                        <a:rPr lang="en-US" sz="1600" b="1" i="0" dirty="0" smtClean="0">
                          <a:solidFill>
                            <a:schemeClr val="tx1"/>
                          </a:solidFill>
                        </a:rPr>
                        <a:t>-Interaction</a:t>
                      </a:r>
                      <a:endParaRPr lang="en-US" sz="1600" b="1" i="1" dirty="0">
                        <a:solidFill>
                          <a:schemeClr val="tx1"/>
                        </a:solidFill>
                      </a:endParaRPr>
                    </a:p>
                  </a:txBody>
                  <a:tcPr anchor="b">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504125">
                <a:tc>
                  <a:txBody>
                    <a:bodyPr/>
                    <a:lstStyle/>
                    <a:p>
                      <a:r>
                        <a:rPr lang="en-US" sz="1400" b="0" dirty="0" smtClean="0">
                          <a:solidFill>
                            <a:schemeClr val="tx1"/>
                          </a:solidFill>
                        </a:rPr>
                        <a:t>Age, y</a:t>
                      </a:r>
                      <a:endParaRPr lang="en-US" sz="1400" b="0"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dirty="0" smtClean="0">
                          <a:solidFill>
                            <a:schemeClr val="tx1"/>
                          </a:solidFill>
                        </a:rPr>
                        <a:t>&lt; 75</a:t>
                      </a:r>
                    </a:p>
                    <a:p>
                      <a:pPr algn="ctr"/>
                      <a:r>
                        <a:rPr lang="en-US" sz="1400" b="0" u="sng" dirty="0" smtClean="0">
                          <a:solidFill>
                            <a:schemeClr val="tx1"/>
                          </a:solidFill>
                        </a:rPr>
                        <a:t>&gt;</a:t>
                      </a:r>
                      <a:r>
                        <a:rPr lang="en-US" sz="1400" b="0" u="none" baseline="0" dirty="0" smtClean="0">
                          <a:solidFill>
                            <a:schemeClr val="tx1"/>
                          </a:solidFill>
                        </a:rPr>
                        <a:t> 75</a:t>
                      </a:r>
                      <a:endParaRPr lang="en-US" sz="1400" b="0" u="sng" dirty="0">
                        <a:solidFill>
                          <a:schemeClr val="tx1"/>
                        </a:solidFill>
                      </a:endParaRPr>
                    </a:p>
                  </a:txBody>
                  <a:tcPr>
                    <a:lnL w="12700" cmpd="sng">
                      <a:noFill/>
                    </a:lnL>
                    <a:lnR w="12700" cmpd="sng">
                      <a:noFill/>
                    </a:lnR>
                    <a:lnT w="28575"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b="0" dirty="0">
                        <a:solidFill>
                          <a:schemeClr val="tx1"/>
                        </a:solidFill>
                      </a:endParaRPr>
                    </a:p>
                  </a:txBody>
                  <a:tcPr>
                    <a:lnL w="12700" cmpd="sng">
                      <a:noFill/>
                    </a:lnL>
                    <a:lnR w="12700" cmpd="sng">
                      <a:noFill/>
                    </a:lnR>
                    <a:lnT w="28575"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b="0" dirty="0">
                        <a:solidFill>
                          <a:schemeClr val="tx1"/>
                        </a:solidFill>
                      </a:endParaRPr>
                    </a:p>
                  </a:txBody>
                  <a:tcPr>
                    <a:lnL w="12700" cmpd="sng">
                      <a:noFill/>
                    </a:lnL>
                    <a:lnR w="12700" cmpd="sng">
                      <a:noFill/>
                    </a:lnR>
                    <a:lnT w="28575"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u="none" kern="1200" dirty="0" smtClean="0">
                          <a:solidFill>
                            <a:schemeClr val="tx1"/>
                          </a:solidFill>
                          <a:latin typeface="+mn-lt"/>
                          <a:ea typeface="+mn-ea"/>
                          <a:cs typeface="+mn-cs"/>
                        </a:rPr>
                        <a:t>0.85 (0.73-0.99)</a:t>
                      </a:r>
                    </a:p>
                    <a:p>
                      <a:pPr algn="ctr"/>
                      <a:r>
                        <a:rPr lang="en-US" sz="1400" b="0" dirty="0" smtClean="0">
                          <a:solidFill>
                            <a:schemeClr val="tx1"/>
                          </a:solidFill>
                        </a:rPr>
                        <a:t>0.78 (0.68-0.88)</a:t>
                      </a:r>
                      <a:endParaRPr lang="en-US" sz="1400" b="0" dirty="0">
                        <a:solidFill>
                          <a:schemeClr val="tx1"/>
                        </a:solidFill>
                      </a:endParaRPr>
                    </a:p>
                  </a:txBody>
                  <a:tcPr>
                    <a:lnL w="12700" cmpd="sng">
                      <a:noFill/>
                    </a:lnL>
                    <a:lnR w="12700" cmpd="sng">
                      <a:noFill/>
                    </a:lnR>
                    <a:lnT w="28575"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i="1" dirty="0" smtClean="0">
                          <a:solidFill>
                            <a:schemeClr val="tx1"/>
                          </a:solidFill>
                        </a:rPr>
                        <a:t>P</a:t>
                      </a:r>
                      <a:r>
                        <a:rPr lang="en-US" sz="1400" b="0" i="0" baseline="0" dirty="0" smtClean="0">
                          <a:solidFill>
                            <a:schemeClr val="tx1"/>
                          </a:solidFill>
                        </a:rPr>
                        <a:t> = .38</a:t>
                      </a:r>
                      <a:endParaRPr lang="en-US" sz="1400" b="0" i="1"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20000"/>
                        <a:lumOff val="80000"/>
                      </a:schemeClr>
                    </a:solidFill>
                  </a:tcPr>
                </a:tc>
              </a:tr>
              <a:tr h="504125">
                <a:tc>
                  <a:txBody>
                    <a:bodyPr/>
                    <a:lstStyle/>
                    <a:p>
                      <a:r>
                        <a:rPr lang="en-US" sz="1400" b="0" dirty="0" smtClean="0">
                          <a:solidFill>
                            <a:schemeClr val="tx1"/>
                          </a:solidFill>
                        </a:rPr>
                        <a:t>Gender</a:t>
                      </a:r>
                      <a:endParaRPr lang="en-US" sz="1400" b="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Female</a:t>
                      </a:r>
                    </a:p>
                    <a:p>
                      <a:pPr algn="ctr"/>
                      <a:r>
                        <a:rPr lang="en-US" sz="1400" b="0" dirty="0" smtClean="0">
                          <a:solidFill>
                            <a:schemeClr val="tx1"/>
                          </a:solidFill>
                        </a:rPr>
                        <a:t>Male</a:t>
                      </a:r>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0.78 (0.65-0.94)</a:t>
                      </a:r>
                    </a:p>
                    <a:p>
                      <a:pPr algn="ctr"/>
                      <a:r>
                        <a:rPr lang="en-US" sz="1400" b="0" dirty="0" smtClean="0">
                          <a:solidFill>
                            <a:schemeClr val="tx1"/>
                          </a:solidFill>
                        </a:rPr>
                        <a:t>0.84</a:t>
                      </a:r>
                      <a:r>
                        <a:rPr lang="en-US" sz="1400" b="0" baseline="0" dirty="0" smtClean="0">
                          <a:solidFill>
                            <a:schemeClr val="tx1"/>
                          </a:solidFill>
                        </a:rPr>
                        <a:t> (0.75-0.94)</a:t>
                      </a:r>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b="0" i="1" dirty="0" smtClean="0">
                          <a:solidFill>
                            <a:schemeClr val="tx1"/>
                          </a:solidFill>
                        </a:rPr>
                        <a:t>P</a:t>
                      </a:r>
                      <a:r>
                        <a:rPr lang="en-US" sz="1400" b="0" i="0" dirty="0" smtClean="0">
                          <a:solidFill>
                            <a:schemeClr val="tx1"/>
                          </a:solidFill>
                        </a:rPr>
                        <a:t> = .52</a:t>
                      </a:r>
                      <a:endParaRPr lang="en-US" sz="1400" b="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04125">
                <a:tc>
                  <a:txBody>
                    <a:bodyPr/>
                    <a:lstStyle/>
                    <a:p>
                      <a:r>
                        <a:rPr lang="en-US" sz="1400" b="0" dirty="0" smtClean="0">
                          <a:solidFill>
                            <a:schemeClr val="tx1"/>
                          </a:solidFill>
                        </a:rPr>
                        <a:t>Diabetes</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dirty="0" smtClean="0">
                          <a:solidFill>
                            <a:schemeClr val="tx1"/>
                          </a:solidFill>
                        </a:rPr>
                        <a:t>No</a:t>
                      </a:r>
                    </a:p>
                    <a:p>
                      <a:pPr algn="ctr"/>
                      <a:r>
                        <a:rPr lang="en-US" sz="1400" b="0" dirty="0" smtClean="0">
                          <a:solidFill>
                            <a:schemeClr val="tx1"/>
                          </a:solidFill>
                        </a:rPr>
                        <a:t>Yes</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dirty="0" smtClean="0">
                          <a:solidFill>
                            <a:schemeClr val="tx1"/>
                          </a:solidFill>
                        </a:rPr>
                        <a:t>0.83 (0.74-0.93)</a:t>
                      </a:r>
                    </a:p>
                    <a:p>
                      <a:pPr algn="ctr"/>
                      <a:r>
                        <a:rPr lang="en-US" sz="1400" b="0" dirty="0" smtClean="0">
                          <a:solidFill>
                            <a:schemeClr val="tx1"/>
                          </a:solidFill>
                        </a:rPr>
                        <a:t>0.80</a:t>
                      </a:r>
                      <a:r>
                        <a:rPr lang="en-US" sz="1400" b="0" baseline="0" dirty="0" smtClean="0">
                          <a:solidFill>
                            <a:schemeClr val="tx1"/>
                          </a:solidFill>
                        </a:rPr>
                        <a:t> (0.69-0.93)</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i="1" dirty="0" smtClean="0">
                          <a:solidFill>
                            <a:schemeClr val="tx1"/>
                          </a:solidFill>
                        </a:rPr>
                        <a:t>P</a:t>
                      </a:r>
                      <a:r>
                        <a:rPr lang="en-US" sz="1400" b="0" i="0" dirty="0" smtClean="0">
                          <a:solidFill>
                            <a:schemeClr val="tx1"/>
                          </a:solidFill>
                        </a:rPr>
                        <a:t> = .73</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504125">
                <a:tc>
                  <a:txBody>
                    <a:bodyPr/>
                    <a:lstStyle/>
                    <a:p>
                      <a:r>
                        <a:rPr lang="en-US" sz="1400" b="0" dirty="0" smtClean="0">
                          <a:solidFill>
                            <a:schemeClr val="tx1"/>
                          </a:solidFill>
                        </a:rPr>
                        <a:t>Prior Stroke</a:t>
                      </a:r>
                      <a:r>
                        <a:rPr lang="en-US" sz="1400" b="0" baseline="0" dirty="0" smtClean="0">
                          <a:solidFill>
                            <a:schemeClr val="tx1"/>
                          </a:solidFill>
                        </a:rPr>
                        <a:t> or TIA</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No</a:t>
                      </a:r>
                    </a:p>
                    <a:p>
                      <a:pPr algn="ctr"/>
                      <a:r>
                        <a:rPr lang="en-US" sz="1400" b="0" dirty="0" smtClean="0">
                          <a:solidFill>
                            <a:schemeClr val="tx1"/>
                          </a:solidFill>
                        </a:rPr>
                        <a:t>Yes</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0.78 (0.66-0.91)</a:t>
                      </a:r>
                    </a:p>
                    <a:p>
                      <a:pPr algn="ctr"/>
                      <a:r>
                        <a:rPr lang="en-US" sz="1400" b="0" dirty="0" smtClean="0">
                          <a:solidFill>
                            <a:schemeClr val="tx1"/>
                          </a:solidFill>
                        </a:rPr>
                        <a:t>0.86 (0.76-0.98)</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i="1" dirty="0" smtClean="0">
                          <a:solidFill>
                            <a:schemeClr val="tx1"/>
                          </a:solidFill>
                        </a:rPr>
                        <a:t>P</a:t>
                      </a:r>
                      <a:r>
                        <a:rPr lang="en-US" sz="1400" b="0" i="0" dirty="0" smtClean="0">
                          <a:solidFill>
                            <a:schemeClr val="tx1"/>
                          </a:solidFill>
                        </a:rPr>
                        <a:t> = .30</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6388">
                <a:tc>
                  <a:txBody>
                    <a:bodyPr/>
                    <a:lstStyle/>
                    <a:p>
                      <a:r>
                        <a:rPr lang="en-US" sz="1400" b="0" dirty="0" smtClean="0">
                          <a:solidFill>
                            <a:schemeClr val="tx1"/>
                          </a:solidFill>
                        </a:rPr>
                        <a:t>CrCl</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dirty="0" smtClean="0">
                          <a:solidFill>
                            <a:schemeClr val="tx1"/>
                          </a:solidFill>
                        </a:rPr>
                        <a:t>&lt; 50</a:t>
                      </a:r>
                    </a:p>
                    <a:p>
                      <a:pPr algn="ctr"/>
                      <a:r>
                        <a:rPr lang="en-US" sz="1400" b="0" dirty="0" smtClean="0">
                          <a:solidFill>
                            <a:schemeClr val="tx1"/>
                          </a:solidFill>
                        </a:rPr>
                        <a:t>50-80</a:t>
                      </a:r>
                    </a:p>
                    <a:p>
                      <a:pPr algn="ctr"/>
                      <a:r>
                        <a:rPr lang="en-US" sz="1400" b="0" dirty="0" smtClean="0">
                          <a:solidFill>
                            <a:schemeClr val="tx1"/>
                          </a:solidFill>
                        </a:rPr>
                        <a:t>&gt; 80</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dirty="0" smtClean="0">
                          <a:solidFill>
                            <a:schemeClr val="tx1"/>
                          </a:solidFill>
                        </a:rPr>
                        <a:t>0.79 (0.65-0.96)</a:t>
                      </a:r>
                    </a:p>
                    <a:p>
                      <a:pPr algn="ctr"/>
                      <a:r>
                        <a:rPr lang="en-US" sz="1400" b="0" dirty="0" smtClean="0">
                          <a:solidFill>
                            <a:schemeClr val="tx1"/>
                          </a:solidFill>
                        </a:rPr>
                        <a:t>0.75</a:t>
                      </a:r>
                      <a:r>
                        <a:rPr lang="en-US" sz="1400" b="0" baseline="0" dirty="0" smtClean="0">
                          <a:solidFill>
                            <a:schemeClr val="tx1"/>
                          </a:solidFill>
                        </a:rPr>
                        <a:t> (0.66-0.85)</a:t>
                      </a:r>
                    </a:p>
                    <a:p>
                      <a:pPr algn="ctr"/>
                      <a:r>
                        <a:rPr lang="en-US" sz="1400" b="0" baseline="0" dirty="0" smtClean="0">
                          <a:solidFill>
                            <a:schemeClr val="tx1"/>
                          </a:solidFill>
                        </a:rPr>
                        <a:t>0.98 (0.79-1.22)</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i="1" dirty="0" smtClean="0">
                          <a:solidFill>
                            <a:schemeClr val="tx1"/>
                          </a:solidFill>
                        </a:rPr>
                        <a:t>P</a:t>
                      </a:r>
                      <a:r>
                        <a:rPr lang="en-US" sz="1400" b="0" i="0" dirty="0" smtClean="0">
                          <a:solidFill>
                            <a:schemeClr val="tx1"/>
                          </a:solidFill>
                        </a:rPr>
                        <a:t> = .12</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716388">
                <a:tc>
                  <a:txBody>
                    <a:bodyPr/>
                    <a:lstStyle/>
                    <a:p>
                      <a:r>
                        <a:rPr lang="en-US" sz="1400" b="0" dirty="0" smtClean="0">
                          <a:solidFill>
                            <a:schemeClr val="tx1"/>
                          </a:solidFill>
                        </a:rPr>
                        <a:t>CHADS</a:t>
                      </a:r>
                      <a:r>
                        <a:rPr lang="en-US" sz="1600" kern="1200" baseline="-25000" dirty="0" smtClean="0">
                          <a:solidFill>
                            <a:schemeClr val="dk1"/>
                          </a:solidFill>
                          <a:effectLst/>
                          <a:latin typeface="+mn-lt"/>
                          <a:ea typeface="+mn-ea"/>
                          <a:cs typeface="+mn-cs"/>
                        </a:rPr>
                        <a:t>2   </a:t>
                      </a:r>
                      <a:r>
                        <a:rPr lang="en-US" sz="1400" b="0" dirty="0" smtClean="0">
                          <a:solidFill>
                            <a:schemeClr val="tx1"/>
                          </a:solidFill>
                        </a:rPr>
                        <a:t>Score</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0-1</a:t>
                      </a:r>
                    </a:p>
                    <a:p>
                      <a:pPr algn="ctr"/>
                      <a:r>
                        <a:rPr lang="en-US" sz="1400" b="0" dirty="0" smtClean="0">
                          <a:solidFill>
                            <a:schemeClr val="tx1"/>
                          </a:solidFill>
                        </a:rPr>
                        <a:t>2</a:t>
                      </a:r>
                    </a:p>
                    <a:p>
                      <a:pPr algn="ctr"/>
                      <a:r>
                        <a:rPr lang="en-US" sz="1400" b="0" dirty="0" smtClean="0">
                          <a:solidFill>
                            <a:schemeClr val="tx1"/>
                          </a:solidFill>
                        </a:rPr>
                        <a:t>3-6</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0.75 (0.54-1.04)</a:t>
                      </a:r>
                    </a:p>
                    <a:p>
                      <a:pPr algn="ctr"/>
                      <a:r>
                        <a:rPr lang="en-US" sz="1400" b="0" dirty="0" smtClean="0">
                          <a:solidFill>
                            <a:schemeClr val="tx1"/>
                          </a:solidFill>
                        </a:rPr>
                        <a:t>0.86 (0.70</a:t>
                      </a:r>
                      <a:r>
                        <a:rPr lang="en-US" sz="1400" b="0" baseline="0" dirty="0" smtClean="0">
                          <a:solidFill>
                            <a:schemeClr val="tx1"/>
                          </a:solidFill>
                        </a:rPr>
                        <a:t>-1.05)</a:t>
                      </a:r>
                    </a:p>
                    <a:p>
                      <a:pPr algn="ctr"/>
                      <a:r>
                        <a:rPr lang="en-US" sz="1400" b="0" baseline="0" dirty="0" smtClean="0">
                          <a:solidFill>
                            <a:schemeClr val="tx1"/>
                          </a:solidFill>
                        </a:rPr>
                        <a:t>0.80 (0.72-0.89)</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i="1" dirty="0" smtClean="0">
                          <a:solidFill>
                            <a:schemeClr val="tx1"/>
                          </a:solidFill>
                        </a:rPr>
                        <a:t>P</a:t>
                      </a:r>
                      <a:r>
                        <a:rPr lang="en-US" sz="1400" b="0" i="0" dirty="0" smtClean="0">
                          <a:solidFill>
                            <a:schemeClr val="tx1"/>
                          </a:solidFill>
                        </a:rPr>
                        <a:t> = .76</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125">
                <a:tc>
                  <a:txBody>
                    <a:bodyPr/>
                    <a:lstStyle/>
                    <a:p>
                      <a:r>
                        <a:rPr lang="en-US" sz="1400" b="0" dirty="0" smtClean="0">
                          <a:solidFill>
                            <a:schemeClr val="tx1"/>
                          </a:solidFill>
                        </a:rPr>
                        <a:t>VKA</a:t>
                      </a:r>
                      <a:r>
                        <a:rPr lang="en-US" sz="1400" b="0" baseline="0" dirty="0" smtClean="0">
                          <a:solidFill>
                            <a:schemeClr val="tx1"/>
                          </a:solidFill>
                        </a:rPr>
                        <a:t> Status</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dirty="0" smtClean="0">
                          <a:solidFill>
                            <a:schemeClr val="tx1"/>
                          </a:solidFill>
                        </a:rPr>
                        <a:t>Naïve</a:t>
                      </a:r>
                    </a:p>
                    <a:p>
                      <a:pPr algn="ctr"/>
                      <a:r>
                        <a:rPr lang="en-US" sz="1400" b="0" dirty="0" smtClean="0">
                          <a:solidFill>
                            <a:schemeClr val="tx1"/>
                          </a:solidFill>
                        </a:rPr>
                        <a:t>Experienced</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dirty="0" smtClean="0">
                          <a:solidFill>
                            <a:schemeClr val="tx1"/>
                          </a:solidFill>
                        </a:rPr>
                        <a:t>0.75 (0.66-0.86)</a:t>
                      </a:r>
                    </a:p>
                    <a:p>
                      <a:pPr algn="ctr"/>
                      <a:r>
                        <a:rPr lang="en-US" sz="1400" b="0" dirty="0" smtClean="0">
                          <a:solidFill>
                            <a:schemeClr val="tx1"/>
                          </a:solidFill>
                        </a:rPr>
                        <a:t>0.85</a:t>
                      </a:r>
                      <a:r>
                        <a:rPr lang="en-US" sz="1400" b="0" baseline="0" dirty="0" smtClean="0">
                          <a:solidFill>
                            <a:schemeClr val="tx1"/>
                          </a:solidFill>
                        </a:rPr>
                        <a:t> (0.70-1.03)</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i="1" dirty="0" smtClean="0">
                          <a:solidFill>
                            <a:schemeClr val="tx1"/>
                          </a:solidFill>
                        </a:rPr>
                        <a:t>P </a:t>
                      </a:r>
                      <a:r>
                        <a:rPr lang="en-US" sz="1400" b="0" i="0" dirty="0" smtClean="0">
                          <a:solidFill>
                            <a:schemeClr val="tx1"/>
                          </a:solidFill>
                        </a:rPr>
                        <a:t>=.31</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504125">
                <a:tc>
                  <a:txBody>
                    <a:bodyPr/>
                    <a:lstStyle/>
                    <a:p>
                      <a:r>
                        <a:rPr lang="en-US" sz="1400" b="0" dirty="0" smtClean="0">
                          <a:solidFill>
                            <a:schemeClr val="tx1"/>
                          </a:solidFill>
                        </a:rPr>
                        <a:t>Center-Based TTR</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&lt; 66%</a:t>
                      </a:r>
                    </a:p>
                    <a:p>
                      <a:pPr algn="ctr"/>
                      <a:r>
                        <a:rPr lang="en-US" sz="1400" b="0" u="sng" dirty="0" smtClean="0">
                          <a:solidFill>
                            <a:schemeClr val="tx1"/>
                          </a:solidFill>
                        </a:rPr>
                        <a:t>&gt;</a:t>
                      </a:r>
                      <a:r>
                        <a:rPr lang="en-US" sz="1400" b="0" u="none" dirty="0" smtClean="0">
                          <a:solidFill>
                            <a:schemeClr val="tx1"/>
                          </a:solidFill>
                        </a:rPr>
                        <a:t> 66%</a:t>
                      </a:r>
                      <a:endParaRPr lang="en-US" sz="1400" b="0" u="sng"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0.77 (0.65-0.92)</a:t>
                      </a:r>
                    </a:p>
                    <a:p>
                      <a:pPr algn="ctr"/>
                      <a:r>
                        <a:rPr lang="en-US" sz="1400" b="0" dirty="0" smtClean="0">
                          <a:solidFill>
                            <a:schemeClr val="tx1"/>
                          </a:solidFill>
                        </a:rPr>
                        <a:t>0.82</a:t>
                      </a:r>
                      <a:r>
                        <a:rPr lang="en-US" sz="1400" b="0" baseline="0" dirty="0" smtClean="0">
                          <a:solidFill>
                            <a:schemeClr val="tx1"/>
                          </a:solidFill>
                        </a:rPr>
                        <a:t> (0.71-0.95)</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i="1" dirty="0" smtClean="0">
                          <a:solidFill>
                            <a:schemeClr val="tx1"/>
                          </a:solidFill>
                        </a:rPr>
                        <a:t>P</a:t>
                      </a:r>
                      <a:r>
                        <a:rPr lang="en-US" sz="1400" b="0" i="0" dirty="0" smtClean="0">
                          <a:solidFill>
                            <a:schemeClr val="tx1"/>
                          </a:solidFill>
                        </a:rPr>
                        <a:t> = .60</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14" name="Title 5"/>
          <p:cNvSpPr>
            <a:spLocks noGrp="1"/>
          </p:cNvSpPr>
          <p:nvPr>
            <p:ph type="title"/>
          </p:nvPr>
        </p:nvSpPr>
        <p:spPr>
          <a:xfrm>
            <a:off x="313870" y="316692"/>
            <a:ext cx="8686800" cy="868362"/>
          </a:xfrm>
        </p:spPr>
        <p:txBody>
          <a:bodyPr/>
          <a:lstStyle/>
          <a:p>
            <a:pPr>
              <a:lnSpc>
                <a:spcPct val="100000"/>
              </a:lnSpc>
            </a:pPr>
            <a:r>
              <a:rPr lang="en-US" dirty="0" smtClean="0"/>
              <a:t>Subgroups</a:t>
            </a:r>
            <a:br>
              <a:rPr lang="en-US" dirty="0" smtClean="0"/>
            </a:br>
            <a:r>
              <a:rPr lang="en-US" sz="3200" i="1" dirty="0" smtClean="0"/>
              <a:t>Stroke or SEE</a:t>
            </a:r>
            <a:endParaRPr lang="en-US" i="1" dirty="0"/>
          </a:p>
        </p:txBody>
      </p:sp>
      <p:sp>
        <p:nvSpPr>
          <p:cNvPr id="115" name="Rectangle 114"/>
          <p:cNvSpPr/>
          <p:nvPr/>
        </p:nvSpPr>
        <p:spPr>
          <a:xfrm>
            <a:off x="17987" y="6572802"/>
            <a:ext cx="7365452" cy="338554"/>
          </a:xfrm>
          <a:prstGeom prst="rect">
            <a:avLst/>
          </a:prstGeom>
        </p:spPr>
        <p:txBody>
          <a:bodyPr wrap="square">
            <a:spAutoFit/>
          </a:bodyPr>
          <a:lstStyle/>
          <a:p>
            <a:r>
              <a:rPr lang="en-US" sz="1600" u="none" dirty="0">
                <a:latin typeface="+mj-lt"/>
              </a:rPr>
              <a:t>Ruff </a:t>
            </a:r>
            <a:r>
              <a:rPr lang="en-US" sz="1600" u="none" dirty="0" smtClean="0">
                <a:latin typeface="+mj-lt"/>
              </a:rPr>
              <a:t>CT, </a:t>
            </a:r>
            <a:r>
              <a:rPr lang="en-US" sz="1600" u="none" dirty="0">
                <a:latin typeface="+mj-lt"/>
              </a:rPr>
              <a:t>et al.</a:t>
            </a:r>
            <a:r>
              <a:rPr lang="en-US" sz="1600" u="none" dirty="0" smtClean="0">
                <a:latin typeface="+mj-lt"/>
              </a:rPr>
              <a:t> </a:t>
            </a:r>
            <a:r>
              <a:rPr lang="en-US" sz="1600" i="1" u="none" dirty="0" smtClean="0">
                <a:latin typeface="+mj-lt"/>
              </a:rPr>
              <a:t>Lancet</a:t>
            </a:r>
            <a:r>
              <a:rPr lang="en-US" sz="1600" u="none" dirty="0">
                <a:latin typeface="+mj-lt"/>
              </a:rPr>
              <a:t>. 2013;Early Online Publication</a:t>
            </a:r>
            <a:r>
              <a:rPr lang="en-US" sz="1600" u="none" dirty="0" smtClean="0">
                <a:latin typeface="+mj-lt"/>
              </a:rPr>
              <a:t>.</a:t>
            </a:r>
            <a:r>
              <a:rPr lang="en-US" sz="1600" u="none" baseline="30000" dirty="0" smtClean="0">
                <a:latin typeface="+mj-lt"/>
              </a:rPr>
              <a:t>[30]</a:t>
            </a:r>
            <a:endParaRPr lang="en-US" sz="1600" u="none" dirty="0">
              <a:latin typeface="+mj-lt"/>
            </a:endParaRPr>
          </a:p>
        </p:txBody>
      </p:sp>
      <p:sp>
        <p:nvSpPr>
          <p:cNvPr id="142" name="Line 2"/>
          <p:cNvSpPr>
            <a:spLocks noChangeShapeType="1"/>
          </p:cNvSpPr>
          <p:nvPr/>
        </p:nvSpPr>
        <p:spPr bwMode="auto">
          <a:xfrm>
            <a:off x="5232368" y="1551281"/>
            <a:ext cx="752" cy="4698051"/>
          </a:xfrm>
          <a:prstGeom prst="line">
            <a:avLst/>
          </a:prstGeom>
          <a:noFill/>
          <a:ln w="25400">
            <a:solidFill>
              <a:schemeClr val="tx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43" name="Rectangle 16"/>
          <p:cNvSpPr>
            <a:spLocks noChangeArrowheads="1"/>
          </p:cNvSpPr>
          <p:nvPr/>
        </p:nvSpPr>
        <p:spPr bwMode="auto">
          <a:xfrm>
            <a:off x="3130712" y="6361952"/>
            <a:ext cx="2114550" cy="21544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fontAlgn="auto">
              <a:spcBef>
                <a:spcPts val="0"/>
              </a:spcBef>
              <a:spcAft>
                <a:spcPts val="0"/>
              </a:spcAft>
              <a:defRPr/>
            </a:pPr>
            <a:r>
              <a:rPr lang="en-US" sz="1400" b="1" u="none" kern="0" dirty="0" smtClean="0">
                <a:latin typeface="+mj-lt"/>
              </a:rPr>
              <a:t>Favors NOAC</a:t>
            </a:r>
          </a:p>
        </p:txBody>
      </p:sp>
      <p:sp>
        <p:nvSpPr>
          <p:cNvPr id="144" name="Rectangle 16"/>
          <p:cNvSpPr>
            <a:spLocks noChangeArrowheads="1"/>
          </p:cNvSpPr>
          <p:nvPr/>
        </p:nvSpPr>
        <p:spPr bwMode="auto">
          <a:xfrm>
            <a:off x="5245261" y="6377023"/>
            <a:ext cx="2076451" cy="21544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fontAlgn="auto">
              <a:spcBef>
                <a:spcPts val="0"/>
              </a:spcBef>
              <a:spcAft>
                <a:spcPts val="0"/>
              </a:spcAft>
              <a:defRPr/>
            </a:pPr>
            <a:r>
              <a:rPr lang="en-US" sz="1400" b="1" u="none" kern="0" dirty="0" smtClean="0">
                <a:latin typeface="+mj-lt"/>
              </a:rPr>
              <a:t>Favors Warfarin</a:t>
            </a:r>
          </a:p>
        </p:txBody>
      </p:sp>
      <p:sp>
        <p:nvSpPr>
          <p:cNvPr id="145" name="Line 81"/>
          <p:cNvSpPr>
            <a:spLocks noChangeShapeType="1"/>
          </p:cNvSpPr>
          <p:nvPr/>
        </p:nvSpPr>
        <p:spPr bwMode="auto">
          <a:xfrm flipV="1">
            <a:off x="3175751" y="6250084"/>
            <a:ext cx="4113236" cy="0"/>
          </a:xfrm>
          <a:prstGeom prst="line">
            <a:avLst/>
          </a:prstGeom>
          <a:noFill/>
          <a:ln w="25400">
            <a:solidFill>
              <a:schemeClr val="tx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46" name="Rectangle 80"/>
          <p:cNvSpPr>
            <a:spLocks noChangeArrowheads="1"/>
          </p:cNvSpPr>
          <p:nvPr/>
        </p:nvSpPr>
        <p:spPr bwMode="auto">
          <a:xfrm>
            <a:off x="3081039" y="6310970"/>
            <a:ext cx="21320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auto">
              <a:spcBef>
                <a:spcPts val="0"/>
              </a:spcBef>
              <a:spcAft>
                <a:spcPts val="0"/>
              </a:spcAft>
              <a:defRPr/>
            </a:pPr>
            <a:r>
              <a:rPr lang="en-US" sz="1200" u="none" kern="0" dirty="0" smtClean="0">
                <a:latin typeface="+mj-lt"/>
                <a:ea typeface="Calibri" pitchFamily="34" charset="0"/>
              </a:rPr>
              <a:t>0.5</a:t>
            </a:r>
            <a:endParaRPr lang="en-US" sz="1200" u="none" kern="0" dirty="0" smtClean="0">
              <a:latin typeface="+mj-lt"/>
            </a:endParaRPr>
          </a:p>
        </p:txBody>
      </p:sp>
      <p:sp>
        <p:nvSpPr>
          <p:cNvPr id="147" name="Line 79"/>
          <p:cNvSpPr>
            <a:spLocks noChangeShapeType="1"/>
          </p:cNvSpPr>
          <p:nvPr/>
        </p:nvSpPr>
        <p:spPr bwMode="auto">
          <a:xfrm flipV="1">
            <a:off x="3176503" y="6249332"/>
            <a:ext cx="752" cy="61638"/>
          </a:xfrm>
          <a:prstGeom prst="line">
            <a:avLst/>
          </a:prstGeom>
          <a:noFill/>
          <a:ln w="25400">
            <a:solidFill>
              <a:schemeClr val="tx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48" name="Rectangle 78"/>
          <p:cNvSpPr>
            <a:spLocks noChangeArrowheads="1"/>
          </p:cNvSpPr>
          <p:nvPr/>
        </p:nvSpPr>
        <p:spPr bwMode="auto">
          <a:xfrm>
            <a:off x="5181254" y="6310970"/>
            <a:ext cx="8496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auto">
              <a:spcBef>
                <a:spcPts val="0"/>
              </a:spcBef>
              <a:spcAft>
                <a:spcPts val="0"/>
              </a:spcAft>
              <a:defRPr/>
            </a:pPr>
            <a:r>
              <a:rPr lang="en-US" sz="1200" u="none" kern="0" dirty="0" smtClean="0">
                <a:latin typeface="+mj-lt"/>
                <a:ea typeface="Calibri" pitchFamily="34" charset="0"/>
              </a:rPr>
              <a:t>1</a:t>
            </a:r>
            <a:endParaRPr lang="en-US" sz="1200" u="none" kern="0" dirty="0" smtClean="0">
              <a:latin typeface="+mj-lt"/>
            </a:endParaRPr>
          </a:p>
        </p:txBody>
      </p:sp>
      <p:sp>
        <p:nvSpPr>
          <p:cNvPr id="149" name="Line 77"/>
          <p:cNvSpPr>
            <a:spLocks noChangeShapeType="1"/>
          </p:cNvSpPr>
          <p:nvPr/>
        </p:nvSpPr>
        <p:spPr bwMode="auto">
          <a:xfrm flipV="1">
            <a:off x="5232368" y="6249332"/>
            <a:ext cx="752" cy="61638"/>
          </a:xfrm>
          <a:prstGeom prst="line">
            <a:avLst/>
          </a:prstGeom>
          <a:noFill/>
          <a:ln w="25400">
            <a:solidFill>
              <a:schemeClr val="tx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50" name="Rectangle 76"/>
          <p:cNvSpPr>
            <a:spLocks noChangeArrowheads="1"/>
          </p:cNvSpPr>
          <p:nvPr/>
        </p:nvSpPr>
        <p:spPr bwMode="auto">
          <a:xfrm>
            <a:off x="7237119" y="6310970"/>
            <a:ext cx="8496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auto">
              <a:spcBef>
                <a:spcPts val="0"/>
              </a:spcBef>
              <a:spcAft>
                <a:spcPts val="0"/>
              </a:spcAft>
              <a:defRPr/>
            </a:pPr>
            <a:r>
              <a:rPr lang="en-US" sz="1200" u="none" kern="0" dirty="0" smtClean="0">
                <a:latin typeface="+mj-lt"/>
                <a:ea typeface="Calibri" pitchFamily="34" charset="0"/>
              </a:rPr>
              <a:t>2</a:t>
            </a:r>
            <a:endParaRPr lang="en-US" sz="1200" u="none" kern="0" dirty="0" smtClean="0">
              <a:latin typeface="+mj-lt"/>
            </a:endParaRPr>
          </a:p>
        </p:txBody>
      </p:sp>
      <p:sp>
        <p:nvSpPr>
          <p:cNvPr id="151" name="Line 75"/>
          <p:cNvSpPr>
            <a:spLocks noChangeShapeType="1"/>
          </p:cNvSpPr>
          <p:nvPr/>
        </p:nvSpPr>
        <p:spPr bwMode="auto">
          <a:xfrm flipV="1">
            <a:off x="7288234" y="6249332"/>
            <a:ext cx="752" cy="61638"/>
          </a:xfrm>
          <a:prstGeom prst="line">
            <a:avLst/>
          </a:prstGeom>
          <a:noFill/>
          <a:ln w="25400">
            <a:solidFill>
              <a:schemeClr val="tx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52" name="Line 74"/>
          <p:cNvSpPr>
            <a:spLocks noChangeShapeType="1"/>
          </p:cNvSpPr>
          <p:nvPr/>
        </p:nvSpPr>
        <p:spPr bwMode="auto">
          <a:xfrm>
            <a:off x="4217590" y="6115531"/>
            <a:ext cx="859931" cy="752"/>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53" name="Rectangle 73"/>
          <p:cNvSpPr>
            <a:spLocks noChangeArrowheads="1"/>
          </p:cNvSpPr>
          <p:nvPr/>
        </p:nvSpPr>
        <p:spPr bwMode="auto">
          <a:xfrm>
            <a:off x="4598696" y="6068927"/>
            <a:ext cx="92458" cy="92458"/>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54" name="Line 70"/>
          <p:cNvSpPr>
            <a:spLocks noChangeShapeType="1"/>
          </p:cNvSpPr>
          <p:nvPr/>
        </p:nvSpPr>
        <p:spPr bwMode="auto">
          <a:xfrm>
            <a:off x="3954499" y="5852441"/>
            <a:ext cx="1030564" cy="752"/>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55" name="Rectangle 69"/>
          <p:cNvSpPr>
            <a:spLocks noChangeArrowheads="1"/>
          </p:cNvSpPr>
          <p:nvPr/>
        </p:nvSpPr>
        <p:spPr bwMode="auto">
          <a:xfrm>
            <a:off x="4402505" y="5795312"/>
            <a:ext cx="113505" cy="113505"/>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56" name="Line 66"/>
          <p:cNvSpPr>
            <a:spLocks noChangeShapeType="1"/>
          </p:cNvSpPr>
          <p:nvPr/>
        </p:nvSpPr>
        <p:spPr bwMode="auto">
          <a:xfrm>
            <a:off x="4176247" y="5589350"/>
            <a:ext cx="1144069" cy="752"/>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57" name="Rectangle 65"/>
          <p:cNvSpPr>
            <a:spLocks noChangeArrowheads="1"/>
          </p:cNvSpPr>
          <p:nvPr/>
        </p:nvSpPr>
        <p:spPr bwMode="auto">
          <a:xfrm>
            <a:off x="4696415" y="5537483"/>
            <a:ext cx="102981" cy="102981"/>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58" name="Line 62"/>
          <p:cNvSpPr>
            <a:spLocks noChangeShapeType="1"/>
          </p:cNvSpPr>
          <p:nvPr/>
        </p:nvSpPr>
        <p:spPr bwMode="auto">
          <a:xfrm>
            <a:off x="4001104" y="5326259"/>
            <a:ext cx="783258" cy="752"/>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59" name="Rectangle 61"/>
          <p:cNvSpPr>
            <a:spLocks noChangeArrowheads="1"/>
          </p:cNvSpPr>
          <p:nvPr/>
        </p:nvSpPr>
        <p:spPr bwMode="auto">
          <a:xfrm>
            <a:off x="4325833" y="5274392"/>
            <a:ext cx="102981" cy="102981"/>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60" name="Line 58"/>
          <p:cNvSpPr>
            <a:spLocks noChangeShapeType="1"/>
          </p:cNvSpPr>
          <p:nvPr/>
        </p:nvSpPr>
        <p:spPr bwMode="auto">
          <a:xfrm>
            <a:off x="4258933" y="5063168"/>
            <a:ext cx="628411" cy="752"/>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61" name="Rectangle 57"/>
          <p:cNvSpPr>
            <a:spLocks noChangeArrowheads="1"/>
          </p:cNvSpPr>
          <p:nvPr/>
        </p:nvSpPr>
        <p:spPr bwMode="auto">
          <a:xfrm>
            <a:off x="4521272" y="5011301"/>
            <a:ext cx="102981" cy="103733"/>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62" name="Line 54"/>
          <p:cNvSpPr>
            <a:spLocks noChangeShapeType="1"/>
          </p:cNvSpPr>
          <p:nvPr/>
        </p:nvSpPr>
        <p:spPr bwMode="auto">
          <a:xfrm>
            <a:off x="4176247" y="4854669"/>
            <a:ext cx="1200445" cy="752"/>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63" name="Rectangle 53"/>
          <p:cNvSpPr>
            <a:spLocks noChangeArrowheads="1"/>
          </p:cNvSpPr>
          <p:nvPr/>
        </p:nvSpPr>
        <p:spPr bwMode="auto">
          <a:xfrm>
            <a:off x="4743020" y="4813326"/>
            <a:ext cx="81934" cy="82686"/>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64" name="Line 50"/>
          <p:cNvSpPr>
            <a:spLocks noChangeShapeType="1"/>
          </p:cNvSpPr>
          <p:nvPr/>
        </p:nvSpPr>
        <p:spPr bwMode="auto">
          <a:xfrm>
            <a:off x="3403512" y="4618874"/>
            <a:ext cx="1947623" cy="752"/>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65" name="Rectangle 49"/>
          <p:cNvSpPr>
            <a:spLocks noChangeArrowheads="1"/>
          </p:cNvSpPr>
          <p:nvPr/>
        </p:nvSpPr>
        <p:spPr bwMode="auto">
          <a:xfrm>
            <a:off x="4346129" y="4588055"/>
            <a:ext cx="61638" cy="61638"/>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66" name="Line 46"/>
          <p:cNvSpPr>
            <a:spLocks noChangeShapeType="1"/>
          </p:cNvSpPr>
          <p:nvPr/>
        </p:nvSpPr>
        <p:spPr bwMode="auto">
          <a:xfrm>
            <a:off x="4531796" y="4369431"/>
            <a:ext cx="1287641" cy="752"/>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67" name="Rectangle 45"/>
          <p:cNvSpPr>
            <a:spLocks noChangeArrowheads="1"/>
          </p:cNvSpPr>
          <p:nvPr/>
        </p:nvSpPr>
        <p:spPr bwMode="auto">
          <a:xfrm>
            <a:off x="5129387" y="4328089"/>
            <a:ext cx="82686" cy="82686"/>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68" name="Line 42"/>
          <p:cNvSpPr>
            <a:spLocks noChangeShapeType="1"/>
          </p:cNvSpPr>
          <p:nvPr/>
        </p:nvSpPr>
        <p:spPr bwMode="auto">
          <a:xfrm>
            <a:off x="4001104" y="4174580"/>
            <a:ext cx="747177" cy="752"/>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69" name="Rectangle 41"/>
          <p:cNvSpPr>
            <a:spLocks noChangeArrowheads="1"/>
          </p:cNvSpPr>
          <p:nvPr/>
        </p:nvSpPr>
        <p:spPr bwMode="auto">
          <a:xfrm>
            <a:off x="4325833" y="4123466"/>
            <a:ext cx="102981" cy="102981"/>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70" name="Line 38"/>
          <p:cNvSpPr>
            <a:spLocks noChangeShapeType="1"/>
          </p:cNvSpPr>
          <p:nvPr/>
        </p:nvSpPr>
        <p:spPr bwMode="auto">
          <a:xfrm>
            <a:off x="3954499" y="3906980"/>
            <a:ext cx="1159102" cy="752"/>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71" name="Rectangle 37"/>
          <p:cNvSpPr>
            <a:spLocks noChangeArrowheads="1"/>
          </p:cNvSpPr>
          <p:nvPr/>
        </p:nvSpPr>
        <p:spPr bwMode="auto">
          <a:xfrm>
            <a:off x="4506238" y="3880670"/>
            <a:ext cx="51115" cy="51866"/>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72" name="Line 34"/>
          <p:cNvSpPr>
            <a:spLocks noChangeShapeType="1"/>
          </p:cNvSpPr>
          <p:nvPr/>
        </p:nvSpPr>
        <p:spPr bwMode="auto">
          <a:xfrm>
            <a:off x="4418291" y="3643889"/>
            <a:ext cx="752439" cy="752"/>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73" name="Rectangle 33"/>
          <p:cNvSpPr>
            <a:spLocks noChangeArrowheads="1"/>
          </p:cNvSpPr>
          <p:nvPr/>
        </p:nvSpPr>
        <p:spPr bwMode="auto">
          <a:xfrm>
            <a:off x="4753543" y="3613069"/>
            <a:ext cx="61638" cy="61638"/>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74" name="Line 30"/>
          <p:cNvSpPr>
            <a:spLocks noChangeShapeType="1"/>
          </p:cNvSpPr>
          <p:nvPr/>
        </p:nvSpPr>
        <p:spPr bwMode="auto">
          <a:xfrm>
            <a:off x="4001104" y="3380798"/>
            <a:ext cx="953140" cy="752"/>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75" name="Rectangle 29"/>
          <p:cNvSpPr>
            <a:spLocks noChangeArrowheads="1"/>
          </p:cNvSpPr>
          <p:nvPr/>
        </p:nvSpPr>
        <p:spPr bwMode="auto">
          <a:xfrm>
            <a:off x="4423553" y="3308636"/>
            <a:ext cx="144324" cy="144324"/>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76" name="Line 26"/>
          <p:cNvSpPr>
            <a:spLocks noChangeShapeType="1"/>
          </p:cNvSpPr>
          <p:nvPr/>
        </p:nvSpPr>
        <p:spPr bwMode="auto">
          <a:xfrm>
            <a:off x="4129643" y="3117707"/>
            <a:ext cx="886240" cy="752"/>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77" name="Rectangle 25"/>
          <p:cNvSpPr>
            <a:spLocks noChangeArrowheads="1"/>
          </p:cNvSpPr>
          <p:nvPr/>
        </p:nvSpPr>
        <p:spPr bwMode="auto">
          <a:xfrm>
            <a:off x="4537057" y="3081626"/>
            <a:ext cx="72162" cy="72162"/>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78" name="Line 22"/>
          <p:cNvSpPr>
            <a:spLocks noChangeShapeType="1"/>
          </p:cNvSpPr>
          <p:nvPr/>
        </p:nvSpPr>
        <p:spPr bwMode="auto">
          <a:xfrm>
            <a:off x="4340867" y="2854616"/>
            <a:ext cx="675015" cy="752"/>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79" name="Rectangle 21"/>
          <p:cNvSpPr>
            <a:spLocks noChangeArrowheads="1"/>
          </p:cNvSpPr>
          <p:nvPr/>
        </p:nvSpPr>
        <p:spPr bwMode="auto">
          <a:xfrm>
            <a:off x="4609219" y="2782454"/>
            <a:ext cx="144324" cy="144324"/>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80" name="Line 18"/>
          <p:cNvSpPr>
            <a:spLocks noChangeShapeType="1"/>
          </p:cNvSpPr>
          <p:nvPr/>
        </p:nvSpPr>
        <p:spPr bwMode="auto">
          <a:xfrm>
            <a:off x="4376948" y="2591525"/>
            <a:ext cx="669754" cy="752"/>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81" name="Rectangle 17"/>
          <p:cNvSpPr>
            <a:spLocks noChangeArrowheads="1"/>
          </p:cNvSpPr>
          <p:nvPr/>
        </p:nvSpPr>
        <p:spPr bwMode="auto">
          <a:xfrm>
            <a:off x="4655072" y="2529887"/>
            <a:ext cx="124028" cy="123277"/>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82" name="Line 14"/>
          <p:cNvSpPr>
            <a:spLocks noChangeShapeType="1"/>
          </p:cNvSpPr>
          <p:nvPr/>
        </p:nvSpPr>
        <p:spPr bwMode="auto">
          <a:xfrm>
            <a:off x="3954499" y="2328434"/>
            <a:ext cx="1092202" cy="752"/>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83" name="Rectangle 13"/>
          <p:cNvSpPr>
            <a:spLocks noChangeArrowheads="1"/>
          </p:cNvSpPr>
          <p:nvPr/>
        </p:nvSpPr>
        <p:spPr bwMode="auto">
          <a:xfrm>
            <a:off x="4454372" y="2287091"/>
            <a:ext cx="82686" cy="82686"/>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84" name="Line 10"/>
          <p:cNvSpPr>
            <a:spLocks noChangeShapeType="1"/>
          </p:cNvSpPr>
          <p:nvPr/>
        </p:nvSpPr>
        <p:spPr bwMode="auto">
          <a:xfrm>
            <a:off x="4088300" y="2065343"/>
            <a:ext cx="762963" cy="752"/>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85" name="Rectangle 9"/>
          <p:cNvSpPr>
            <a:spLocks noChangeArrowheads="1"/>
          </p:cNvSpPr>
          <p:nvPr/>
        </p:nvSpPr>
        <p:spPr bwMode="auto">
          <a:xfrm>
            <a:off x="4454372" y="2024001"/>
            <a:ext cx="82686" cy="82686"/>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86" name="Line 6"/>
          <p:cNvSpPr>
            <a:spLocks noChangeShapeType="1"/>
          </p:cNvSpPr>
          <p:nvPr/>
        </p:nvSpPr>
        <p:spPr bwMode="auto">
          <a:xfrm>
            <a:off x="4299524" y="1802253"/>
            <a:ext cx="902025" cy="752"/>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187" name="Rectangle 5"/>
          <p:cNvSpPr>
            <a:spLocks noChangeArrowheads="1"/>
          </p:cNvSpPr>
          <p:nvPr/>
        </p:nvSpPr>
        <p:spPr bwMode="auto">
          <a:xfrm>
            <a:off x="4685892" y="1740614"/>
            <a:ext cx="124028" cy="124029"/>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Tree>
    <p:extLst>
      <p:ext uri="{BB962C8B-B14F-4D97-AF65-F5344CB8AC3E}">
        <p14:creationId xmlns:p14="http://schemas.microsoft.com/office/powerpoint/2010/main" val="28758383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 name="Table 112"/>
          <p:cNvGraphicFramePr>
            <a:graphicFrameLocks noGrp="1"/>
          </p:cNvGraphicFramePr>
          <p:nvPr>
            <p:extLst>
              <p:ext uri="{D42A27DB-BD31-4B8C-83A1-F6EECF244321}">
                <p14:modId xmlns:p14="http://schemas.microsoft.com/office/powerpoint/2010/main" val="2607823730"/>
              </p:ext>
            </p:extLst>
          </p:nvPr>
        </p:nvGraphicFramePr>
        <p:xfrm>
          <a:off x="286987" y="961753"/>
          <a:ext cx="8570794" cy="5151120"/>
        </p:xfrm>
        <a:graphic>
          <a:graphicData uri="http://schemas.openxmlformats.org/drawingml/2006/table">
            <a:tbl>
              <a:tblPr firstRow="1" bandRow="1">
                <a:tableStyleId>{5C22544A-7EE6-4342-B048-85BDC9FD1C3A}</a:tableStyleId>
              </a:tblPr>
              <a:tblGrid>
                <a:gridCol w="1776407"/>
                <a:gridCol w="1538407"/>
                <a:gridCol w="1038026"/>
                <a:gridCol w="1038026"/>
                <a:gridCol w="1733266"/>
                <a:gridCol w="1446662"/>
              </a:tblGrid>
              <a:tr h="504125">
                <a:tc>
                  <a:txBody>
                    <a:bodyPr/>
                    <a:lstStyle/>
                    <a:p>
                      <a:endParaRPr lang="en-US" sz="1400" b="0" dirty="0">
                        <a:solidFill>
                          <a:schemeClr val="tx1"/>
                        </a:solidFill>
                      </a:endParaRPr>
                    </a:p>
                  </a:txBody>
                  <a:tcPr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u="sng" dirty="0">
                        <a:solidFill>
                          <a:schemeClr val="tx1"/>
                        </a:solidFill>
                      </a:endParaRPr>
                    </a:p>
                  </a:txBody>
                  <a:tcP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solidFill>
                            <a:schemeClr val="tx1"/>
                          </a:solidFill>
                        </a:rPr>
                        <a:t>Risk Ratio </a:t>
                      </a:r>
                    </a:p>
                    <a:p>
                      <a:pPr algn="ctr"/>
                      <a:r>
                        <a:rPr lang="en-US" sz="1600" b="1" dirty="0" smtClean="0">
                          <a:solidFill>
                            <a:schemeClr val="tx1"/>
                          </a:solidFill>
                        </a:rPr>
                        <a:t>(95% CI)</a:t>
                      </a:r>
                      <a:endParaRPr lang="en-US" sz="1600" b="1" dirty="0">
                        <a:solidFill>
                          <a:schemeClr val="tx1"/>
                        </a:solidFill>
                      </a:endParaRPr>
                    </a:p>
                  </a:txBody>
                  <a:tcP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i="1" dirty="0" smtClean="0">
                          <a:solidFill>
                            <a:schemeClr val="tx1"/>
                          </a:solidFill>
                        </a:rPr>
                        <a:t>P</a:t>
                      </a:r>
                      <a:r>
                        <a:rPr lang="en-US" sz="1600" b="1" i="0" dirty="0" smtClean="0">
                          <a:solidFill>
                            <a:schemeClr val="tx1"/>
                          </a:solidFill>
                        </a:rPr>
                        <a:t>-Interaction</a:t>
                      </a:r>
                      <a:endParaRPr lang="en-US" sz="1600" b="1" i="1" dirty="0">
                        <a:solidFill>
                          <a:schemeClr val="tx1"/>
                        </a:solidFill>
                      </a:endParaRPr>
                    </a:p>
                  </a:txBody>
                  <a:tcPr anchor="b">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504125">
                <a:tc>
                  <a:txBody>
                    <a:bodyPr/>
                    <a:lstStyle/>
                    <a:p>
                      <a:r>
                        <a:rPr lang="en-US" sz="1400" b="0" dirty="0" smtClean="0">
                          <a:solidFill>
                            <a:schemeClr val="tx1"/>
                          </a:solidFill>
                        </a:rPr>
                        <a:t>Age</a:t>
                      </a:r>
                      <a:endParaRPr lang="en-US" sz="1400" b="0"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dirty="0" smtClean="0">
                          <a:solidFill>
                            <a:schemeClr val="tx1"/>
                          </a:solidFill>
                        </a:rPr>
                        <a:t>&lt; 75</a:t>
                      </a:r>
                    </a:p>
                    <a:p>
                      <a:pPr algn="ctr"/>
                      <a:r>
                        <a:rPr lang="en-US" sz="1400" b="0" u="sng" dirty="0" smtClean="0">
                          <a:solidFill>
                            <a:schemeClr val="tx1"/>
                          </a:solidFill>
                        </a:rPr>
                        <a:t>&gt;</a:t>
                      </a:r>
                      <a:r>
                        <a:rPr lang="en-US" sz="1400" b="0" u="none" baseline="0" dirty="0" smtClean="0">
                          <a:solidFill>
                            <a:schemeClr val="tx1"/>
                          </a:solidFill>
                        </a:rPr>
                        <a:t> 75</a:t>
                      </a:r>
                      <a:endParaRPr lang="en-US" sz="1400" b="0" u="sng" dirty="0">
                        <a:solidFill>
                          <a:schemeClr val="tx1"/>
                        </a:solidFill>
                      </a:endParaRPr>
                    </a:p>
                  </a:txBody>
                  <a:tcPr>
                    <a:lnL w="12700" cmpd="sng">
                      <a:noFill/>
                    </a:lnL>
                    <a:lnR w="12700" cmpd="sng">
                      <a:noFill/>
                    </a:lnR>
                    <a:lnT w="28575"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b="0" dirty="0">
                        <a:solidFill>
                          <a:schemeClr val="tx1"/>
                        </a:solidFill>
                      </a:endParaRPr>
                    </a:p>
                  </a:txBody>
                  <a:tcPr>
                    <a:lnL w="12700" cmpd="sng">
                      <a:noFill/>
                    </a:lnL>
                    <a:lnR w="12700" cmpd="sng">
                      <a:noFill/>
                    </a:lnR>
                    <a:lnT w="28575"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b="0" dirty="0">
                        <a:solidFill>
                          <a:schemeClr val="tx1"/>
                        </a:solidFill>
                      </a:endParaRPr>
                    </a:p>
                  </a:txBody>
                  <a:tcPr>
                    <a:lnL w="12700" cmpd="sng">
                      <a:noFill/>
                    </a:lnL>
                    <a:lnR w="12700" cmpd="sng">
                      <a:noFill/>
                    </a:lnR>
                    <a:lnT w="28575"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u="none" kern="1200" dirty="0" smtClean="0">
                          <a:solidFill>
                            <a:schemeClr val="tx1"/>
                          </a:solidFill>
                          <a:latin typeface="+mn-lt"/>
                          <a:ea typeface="+mn-ea"/>
                          <a:cs typeface="+mn-cs"/>
                        </a:rPr>
                        <a:t>0.79 (0.67-0.94)</a:t>
                      </a:r>
                    </a:p>
                    <a:p>
                      <a:pPr algn="ctr"/>
                      <a:r>
                        <a:rPr lang="en-US" sz="1400" b="0" dirty="0" smtClean="0">
                          <a:solidFill>
                            <a:schemeClr val="tx1"/>
                          </a:solidFill>
                        </a:rPr>
                        <a:t>0.93 (0.74-1.17)</a:t>
                      </a:r>
                      <a:endParaRPr lang="en-US" sz="1400" b="0" dirty="0">
                        <a:solidFill>
                          <a:schemeClr val="tx1"/>
                        </a:solidFill>
                      </a:endParaRPr>
                    </a:p>
                  </a:txBody>
                  <a:tcPr>
                    <a:lnL w="12700" cmpd="sng">
                      <a:noFill/>
                    </a:lnL>
                    <a:lnR w="12700" cmpd="sng">
                      <a:noFill/>
                    </a:lnR>
                    <a:lnT w="28575"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i="1" dirty="0" smtClean="0">
                          <a:solidFill>
                            <a:schemeClr val="tx1"/>
                          </a:solidFill>
                        </a:rPr>
                        <a:t>P</a:t>
                      </a:r>
                      <a:r>
                        <a:rPr lang="en-US" sz="1400" b="0" i="0" baseline="0" dirty="0" smtClean="0">
                          <a:solidFill>
                            <a:schemeClr val="tx1"/>
                          </a:solidFill>
                        </a:rPr>
                        <a:t> = .28</a:t>
                      </a:r>
                      <a:endParaRPr lang="en-US" sz="1400" b="0" i="1" dirty="0">
                        <a:solidFill>
                          <a:schemeClr val="tx1"/>
                        </a:solidFill>
                      </a:endParaRPr>
                    </a:p>
                  </a:txBody>
                  <a:tcPr anchor="ctr">
                    <a:lnL w="12700" cmpd="sng">
                      <a:noFill/>
                    </a:lnL>
                    <a:lnR w="12700" cmpd="sng">
                      <a:noFill/>
                    </a:lnR>
                    <a:lnT w="28575"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20000"/>
                        <a:lumOff val="80000"/>
                      </a:schemeClr>
                    </a:solidFill>
                  </a:tcPr>
                </a:tc>
              </a:tr>
              <a:tr h="504125">
                <a:tc>
                  <a:txBody>
                    <a:bodyPr/>
                    <a:lstStyle/>
                    <a:p>
                      <a:r>
                        <a:rPr lang="en-US" sz="1400" b="0" dirty="0" smtClean="0">
                          <a:solidFill>
                            <a:schemeClr val="tx1"/>
                          </a:solidFill>
                        </a:rPr>
                        <a:t>Gender</a:t>
                      </a:r>
                      <a:endParaRPr lang="en-US" sz="1400" b="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Female</a:t>
                      </a:r>
                    </a:p>
                    <a:p>
                      <a:pPr algn="ctr"/>
                      <a:r>
                        <a:rPr lang="en-US" sz="1400" b="0" dirty="0" smtClean="0">
                          <a:solidFill>
                            <a:schemeClr val="tx1"/>
                          </a:solidFill>
                        </a:rPr>
                        <a:t>Male</a:t>
                      </a:r>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0.75 (0.58-0.97)</a:t>
                      </a:r>
                    </a:p>
                    <a:p>
                      <a:pPr algn="ctr"/>
                      <a:r>
                        <a:rPr lang="en-US" sz="1400" b="0" dirty="0" smtClean="0">
                          <a:solidFill>
                            <a:schemeClr val="tx1"/>
                          </a:solidFill>
                        </a:rPr>
                        <a:t>0.90</a:t>
                      </a:r>
                      <a:r>
                        <a:rPr lang="en-US" sz="1400" b="0" baseline="0" dirty="0" smtClean="0">
                          <a:solidFill>
                            <a:schemeClr val="tx1"/>
                          </a:solidFill>
                        </a:rPr>
                        <a:t> (0.72-1.12)</a:t>
                      </a:r>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b="0" i="1" dirty="0" smtClean="0">
                          <a:solidFill>
                            <a:schemeClr val="tx1"/>
                          </a:solidFill>
                        </a:rPr>
                        <a:t>P</a:t>
                      </a:r>
                      <a:r>
                        <a:rPr lang="en-US" sz="1400" b="0" i="0" dirty="0" smtClean="0">
                          <a:solidFill>
                            <a:schemeClr val="tx1"/>
                          </a:solidFill>
                        </a:rPr>
                        <a:t> = .29</a:t>
                      </a:r>
                      <a:endParaRPr lang="en-US" sz="1400" b="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04125">
                <a:tc>
                  <a:txBody>
                    <a:bodyPr/>
                    <a:lstStyle/>
                    <a:p>
                      <a:r>
                        <a:rPr lang="en-US" sz="1400" b="0" dirty="0" smtClean="0">
                          <a:solidFill>
                            <a:schemeClr val="tx1"/>
                          </a:solidFill>
                        </a:rPr>
                        <a:t>Diabetes</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dirty="0" smtClean="0">
                          <a:solidFill>
                            <a:schemeClr val="tx1"/>
                          </a:solidFill>
                        </a:rPr>
                        <a:t>No</a:t>
                      </a:r>
                    </a:p>
                    <a:p>
                      <a:pPr algn="ctr"/>
                      <a:r>
                        <a:rPr lang="en-US" sz="1400" b="0" dirty="0" smtClean="0">
                          <a:solidFill>
                            <a:schemeClr val="tx1"/>
                          </a:solidFill>
                        </a:rPr>
                        <a:t>Yes</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dirty="0" smtClean="0">
                          <a:solidFill>
                            <a:schemeClr val="tx1"/>
                          </a:solidFill>
                        </a:rPr>
                        <a:t>0.71 (0.54-0.93)</a:t>
                      </a:r>
                    </a:p>
                    <a:p>
                      <a:pPr algn="ctr"/>
                      <a:r>
                        <a:rPr lang="en-US" sz="1400" b="0" dirty="0" smtClean="0">
                          <a:solidFill>
                            <a:schemeClr val="tx1"/>
                          </a:solidFill>
                        </a:rPr>
                        <a:t>0.90</a:t>
                      </a:r>
                      <a:r>
                        <a:rPr lang="en-US" sz="1400" b="0" baseline="0" dirty="0" smtClean="0">
                          <a:solidFill>
                            <a:schemeClr val="tx1"/>
                          </a:solidFill>
                        </a:rPr>
                        <a:t> (0.78-1.04)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i="1" dirty="0" smtClean="0">
                          <a:solidFill>
                            <a:schemeClr val="tx1"/>
                          </a:solidFill>
                        </a:rPr>
                        <a:t>P</a:t>
                      </a:r>
                      <a:r>
                        <a:rPr lang="en-US" sz="1400" b="0" i="0" dirty="0" smtClean="0">
                          <a:solidFill>
                            <a:schemeClr val="tx1"/>
                          </a:solidFill>
                        </a:rPr>
                        <a:t> = .12</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504125">
                <a:tc>
                  <a:txBody>
                    <a:bodyPr/>
                    <a:lstStyle/>
                    <a:p>
                      <a:r>
                        <a:rPr lang="en-US" sz="1400" b="0" dirty="0" smtClean="0">
                          <a:solidFill>
                            <a:schemeClr val="tx1"/>
                          </a:solidFill>
                        </a:rPr>
                        <a:t>Prior Stroke</a:t>
                      </a:r>
                      <a:r>
                        <a:rPr lang="en-US" sz="1400" b="0" baseline="0" dirty="0" smtClean="0">
                          <a:solidFill>
                            <a:schemeClr val="tx1"/>
                          </a:solidFill>
                        </a:rPr>
                        <a:t> or TIA</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No</a:t>
                      </a:r>
                    </a:p>
                    <a:p>
                      <a:pPr algn="ctr"/>
                      <a:r>
                        <a:rPr lang="en-US" sz="1400" b="0" dirty="0" smtClean="0">
                          <a:solidFill>
                            <a:schemeClr val="tx1"/>
                          </a:solidFill>
                        </a:rPr>
                        <a:t>Yes</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0.85 (0.72-1.01)</a:t>
                      </a:r>
                    </a:p>
                    <a:p>
                      <a:pPr algn="ctr"/>
                      <a:r>
                        <a:rPr lang="en-US" sz="1400" b="0" dirty="0" smtClean="0">
                          <a:solidFill>
                            <a:schemeClr val="tx1"/>
                          </a:solidFill>
                        </a:rPr>
                        <a:t>0.89 (0.77-1.02)</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i="1" dirty="0" smtClean="0">
                          <a:solidFill>
                            <a:schemeClr val="tx1"/>
                          </a:solidFill>
                        </a:rPr>
                        <a:t>P</a:t>
                      </a:r>
                      <a:r>
                        <a:rPr lang="en-US" sz="1400" b="0" i="0" dirty="0" smtClean="0">
                          <a:solidFill>
                            <a:schemeClr val="tx1"/>
                          </a:solidFill>
                        </a:rPr>
                        <a:t> = .70</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6388">
                <a:tc>
                  <a:txBody>
                    <a:bodyPr/>
                    <a:lstStyle/>
                    <a:p>
                      <a:r>
                        <a:rPr lang="en-US" sz="1400" b="0" dirty="0" smtClean="0">
                          <a:solidFill>
                            <a:schemeClr val="tx1"/>
                          </a:solidFill>
                        </a:rPr>
                        <a:t>CrCl</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dirty="0" smtClean="0">
                          <a:solidFill>
                            <a:schemeClr val="tx1"/>
                          </a:solidFill>
                        </a:rPr>
                        <a:t>&lt; 50</a:t>
                      </a:r>
                    </a:p>
                    <a:p>
                      <a:pPr algn="ctr"/>
                      <a:r>
                        <a:rPr lang="en-US" sz="1400" b="0" dirty="0" smtClean="0">
                          <a:solidFill>
                            <a:schemeClr val="tx1"/>
                          </a:solidFill>
                        </a:rPr>
                        <a:t>50-80</a:t>
                      </a:r>
                    </a:p>
                    <a:p>
                      <a:pPr algn="ctr"/>
                      <a:r>
                        <a:rPr lang="en-US" sz="1400" b="0" dirty="0" smtClean="0">
                          <a:solidFill>
                            <a:schemeClr val="tx1"/>
                          </a:solidFill>
                        </a:rPr>
                        <a:t>&gt; 80</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dirty="0" smtClean="0">
                          <a:solidFill>
                            <a:schemeClr val="tx1"/>
                          </a:solidFill>
                        </a:rPr>
                        <a:t>0.74 (0.52-1.05)</a:t>
                      </a:r>
                    </a:p>
                    <a:p>
                      <a:pPr algn="ctr"/>
                      <a:r>
                        <a:rPr lang="en-US" sz="1400" b="0" dirty="0" smtClean="0">
                          <a:solidFill>
                            <a:schemeClr val="tx1"/>
                          </a:solidFill>
                        </a:rPr>
                        <a:t>0.91</a:t>
                      </a:r>
                      <a:r>
                        <a:rPr lang="en-US" sz="1400" b="0" baseline="0" dirty="0" smtClean="0">
                          <a:solidFill>
                            <a:schemeClr val="tx1"/>
                          </a:solidFill>
                        </a:rPr>
                        <a:t> (0.76-1.08)</a:t>
                      </a:r>
                    </a:p>
                    <a:p>
                      <a:pPr algn="ctr"/>
                      <a:r>
                        <a:rPr lang="en-US" sz="1400" b="0" baseline="0" dirty="0" smtClean="0">
                          <a:solidFill>
                            <a:schemeClr val="tx1"/>
                          </a:solidFill>
                        </a:rPr>
                        <a:t>0.85 (0.66-1.10)</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i="1" dirty="0" smtClean="0">
                          <a:solidFill>
                            <a:schemeClr val="tx1"/>
                          </a:solidFill>
                        </a:rPr>
                        <a:t>P</a:t>
                      </a:r>
                      <a:r>
                        <a:rPr lang="en-US" sz="1400" b="0" i="0" dirty="0" smtClean="0">
                          <a:solidFill>
                            <a:schemeClr val="tx1"/>
                          </a:solidFill>
                        </a:rPr>
                        <a:t> = .57</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716388">
                <a:tc>
                  <a:txBody>
                    <a:bodyPr/>
                    <a:lstStyle/>
                    <a:p>
                      <a:r>
                        <a:rPr lang="en-US" sz="1400" b="0" dirty="0" smtClean="0">
                          <a:solidFill>
                            <a:schemeClr val="tx1"/>
                          </a:solidFill>
                        </a:rPr>
                        <a:t>CHADS</a:t>
                      </a:r>
                      <a:r>
                        <a:rPr lang="en-US" sz="1600" kern="1200" baseline="-25000" dirty="0" smtClean="0">
                          <a:solidFill>
                            <a:schemeClr val="dk1"/>
                          </a:solidFill>
                          <a:effectLst/>
                          <a:latin typeface="+mn-lt"/>
                          <a:ea typeface="+mn-ea"/>
                          <a:cs typeface="+mn-cs"/>
                        </a:rPr>
                        <a:t>2   </a:t>
                      </a:r>
                      <a:r>
                        <a:rPr lang="en-US" sz="1400" b="0" dirty="0" smtClean="0">
                          <a:solidFill>
                            <a:schemeClr val="tx1"/>
                          </a:solidFill>
                        </a:rPr>
                        <a:t>Score</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0-1</a:t>
                      </a:r>
                    </a:p>
                    <a:p>
                      <a:pPr algn="ctr"/>
                      <a:r>
                        <a:rPr lang="en-US" sz="1400" b="0" dirty="0" smtClean="0">
                          <a:solidFill>
                            <a:schemeClr val="tx1"/>
                          </a:solidFill>
                        </a:rPr>
                        <a:t>2</a:t>
                      </a:r>
                    </a:p>
                    <a:p>
                      <a:pPr algn="ctr"/>
                      <a:r>
                        <a:rPr lang="en-US" sz="1400" b="0" dirty="0" smtClean="0">
                          <a:solidFill>
                            <a:schemeClr val="tx1"/>
                          </a:solidFill>
                        </a:rPr>
                        <a:t>3-6</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0.60 (0.45-0.80)</a:t>
                      </a:r>
                    </a:p>
                    <a:p>
                      <a:pPr algn="ctr"/>
                      <a:r>
                        <a:rPr lang="en-US" sz="1400" b="0" dirty="0" smtClean="0">
                          <a:solidFill>
                            <a:schemeClr val="tx1"/>
                          </a:solidFill>
                        </a:rPr>
                        <a:t>0.88 (0.65</a:t>
                      </a:r>
                      <a:r>
                        <a:rPr lang="en-US" sz="1400" b="0" baseline="0" dirty="0" smtClean="0">
                          <a:solidFill>
                            <a:schemeClr val="tx1"/>
                          </a:solidFill>
                        </a:rPr>
                        <a:t>-1.20)</a:t>
                      </a:r>
                    </a:p>
                    <a:p>
                      <a:pPr algn="ctr"/>
                      <a:r>
                        <a:rPr lang="en-US" sz="1400" b="0" baseline="0" dirty="0" smtClean="0">
                          <a:solidFill>
                            <a:schemeClr val="tx1"/>
                          </a:solidFill>
                        </a:rPr>
                        <a:t>0.86 (0.71-1.04)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i="1" dirty="0" smtClean="0">
                          <a:solidFill>
                            <a:schemeClr val="tx1"/>
                          </a:solidFill>
                        </a:rPr>
                        <a:t>P</a:t>
                      </a:r>
                      <a:r>
                        <a:rPr lang="en-US" sz="1400" b="0" i="0" dirty="0" smtClean="0">
                          <a:solidFill>
                            <a:schemeClr val="tx1"/>
                          </a:solidFill>
                        </a:rPr>
                        <a:t> = .09</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125">
                <a:tc>
                  <a:txBody>
                    <a:bodyPr/>
                    <a:lstStyle/>
                    <a:p>
                      <a:r>
                        <a:rPr lang="en-US" sz="1400" b="0" dirty="0" smtClean="0">
                          <a:solidFill>
                            <a:schemeClr val="tx1"/>
                          </a:solidFill>
                        </a:rPr>
                        <a:t>VKA</a:t>
                      </a:r>
                      <a:r>
                        <a:rPr lang="en-US" sz="1400" b="0" baseline="0" dirty="0" smtClean="0">
                          <a:solidFill>
                            <a:schemeClr val="tx1"/>
                          </a:solidFill>
                        </a:rPr>
                        <a:t> Status</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dirty="0" smtClean="0">
                          <a:solidFill>
                            <a:schemeClr val="tx1"/>
                          </a:solidFill>
                        </a:rPr>
                        <a:t>Naïve</a:t>
                      </a:r>
                    </a:p>
                    <a:p>
                      <a:pPr algn="ctr"/>
                      <a:r>
                        <a:rPr lang="en-US" sz="1400" b="0" dirty="0" smtClean="0">
                          <a:solidFill>
                            <a:schemeClr val="tx1"/>
                          </a:solidFill>
                        </a:rPr>
                        <a:t>Experienced</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dirty="0" smtClean="0">
                          <a:solidFill>
                            <a:schemeClr val="tx1"/>
                          </a:solidFill>
                        </a:rPr>
                        <a:t>0.84 (0.76-0.93)</a:t>
                      </a:r>
                    </a:p>
                    <a:p>
                      <a:pPr algn="ctr"/>
                      <a:r>
                        <a:rPr lang="en-US" sz="1400" b="0" dirty="0" smtClean="0">
                          <a:solidFill>
                            <a:schemeClr val="tx1"/>
                          </a:solidFill>
                        </a:rPr>
                        <a:t>0.87</a:t>
                      </a:r>
                      <a:r>
                        <a:rPr lang="en-US" sz="1400" b="0" baseline="0" dirty="0" smtClean="0">
                          <a:solidFill>
                            <a:schemeClr val="tx1"/>
                          </a:solidFill>
                        </a:rPr>
                        <a:t> (0.70-1.08)</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b="0" i="1" dirty="0" smtClean="0">
                          <a:solidFill>
                            <a:schemeClr val="tx1"/>
                          </a:solidFill>
                        </a:rPr>
                        <a:t>P </a:t>
                      </a:r>
                      <a:r>
                        <a:rPr lang="en-US" sz="1400" b="0" i="0" dirty="0" smtClean="0">
                          <a:solidFill>
                            <a:schemeClr val="tx1"/>
                          </a:solidFill>
                        </a:rPr>
                        <a:t>=.78</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504125">
                <a:tc>
                  <a:txBody>
                    <a:bodyPr/>
                    <a:lstStyle/>
                    <a:p>
                      <a:r>
                        <a:rPr lang="en-US" sz="1400" b="0" dirty="0" smtClean="0">
                          <a:solidFill>
                            <a:schemeClr val="tx1"/>
                          </a:solidFill>
                        </a:rPr>
                        <a:t>Center-Based TTR</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&lt; 66%</a:t>
                      </a:r>
                    </a:p>
                    <a:p>
                      <a:pPr algn="ctr"/>
                      <a:r>
                        <a:rPr lang="en-US" sz="1400" b="0" u="sng" dirty="0" smtClean="0">
                          <a:solidFill>
                            <a:schemeClr val="tx1"/>
                          </a:solidFill>
                        </a:rPr>
                        <a:t>&gt;</a:t>
                      </a:r>
                      <a:r>
                        <a:rPr lang="en-US" sz="1400" b="0" u="none" dirty="0" smtClean="0">
                          <a:solidFill>
                            <a:schemeClr val="tx1"/>
                          </a:solidFill>
                        </a:rPr>
                        <a:t> 66%</a:t>
                      </a:r>
                      <a:endParaRPr lang="en-US" sz="1400" b="0" u="sng"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0.69 (0.59-0.81)</a:t>
                      </a:r>
                    </a:p>
                    <a:p>
                      <a:pPr algn="ctr"/>
                      <a:r>
                        <a:rPr lang="en-US" sz="1400" b="0" dirty="0" smtClean="0">
                          <a:solidFill>
                            <a:schemeClr val="tx1"/>
                          </a:solidFill>
                        </a:rPr>
                        <a:t>0.93</a:t>
                      </a:r>
                      <a:r>
                        <a:rPr lang="en-US" sz="1400" b="0" baseline="0" dirty="0" smtClean="0">
                          <a:solidFill>
                            <a:schemeClr val="tx1"/>
                          </a:solidFill>
                        </a:rPr>
                        <a:t> (0.76-1.13)</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0" i="1" dirty="0" smtClean="0">
                          <a:solidFill>
                            <a:schemeClr val="tx1"/>
                          </a:solidFill>
                        </a:rPr>
                        <a:t>P</a:t>
                      </a:r>
                      <a:r>
                        <a:rPr lang="en-US" sz="1400" b="0" i="0" dirty="0" smtClean="0">
                          <a:solidFill>
                            <a:schemeClr val="tx1"/>
                          </a:solidFill>
                        </a:rPr>
                        <a:t> = .022</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Title 5"/>
          <p:cNvSpPr>
            <a:spLocks noGrp="1"/>
          </p:cNvSpPr>
          <p:nvPr>
            <p:ph type="title"/>
          </p:nvPr>
        </p:nvSpPr>
        <p:spPr>
          <a:xfrm>
            <a:off x="313870" y="316692"/>
            <a:ext cx="8686800" cy="868362"/>
          </a:xfrm>
        </p:spPr>
        <p:txBody>
          <a:bodyPr/>
          <a:lstStyle/>
          <a:p>
            <a:pPr>
              <a:lnSpc>
                <a:spcPct val="100000"/>
              </a:lnSpc>
            </a:pPr>
            <a:r>
              <a:rPr lang="en-US" dirty="0" smtClean="0"/>
              <a:t>Subgroups</a:t>
            </a:r>
            <a:br>
              <a:rPr lang="en-US" dirty="0" smtClean="0"/>
            </a:br>
            <a:r>
              <a:rPr lang="en-US" sz="3200" i="1" dirty="0" smtClean="0"/>
              <a:t>Major Bleeding</a:t>
            </a:r>
            <a:endParaRPr lang="en-US" i="1" dirty="0"/>
          </a:p>
        </p:txBody>
      </p:sp>
      <p:sp>
        <p:nvSpPr>
          <p:cNvPr id="9" name="Line 81"/>
          <p:cNvSpPr>
            <a:spLocks noChangeShapeType="1"/>
          </p:cNvSpPr>
          <p:nvPr/>
        </p:nvSpPr>
        <p:spPr bwMode="auto">
          <a:xfrm flipV="1">
            <a:off x="2160413" y="6090579"/>
            <a:ext cx="746" cy="61557"/>
          </a:xfrm>
          <a:prstGeom prst="line">
            <a:avLst/>
          </a:prstGeom>
          <a:noFill/>
          <a:ln w="25400">
            <a:solidFill>
              <a:schemeClr val="tx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u="none" dirty="0">
              <a:latin typeface="+mj-lt"/>
            </a:endParaRPr>
          </a:p>
        </p:txBody>
      </p:sp>
      <p:sp>
        <p:nvSpPr>
          <p:cNvPr id="16" name="Rectangle 16"/>
          <p:cNvSpPr>
            <a:spLocks noChangeArrowheads="1"/>
          </p:cNvSpPr>
          <p:nvPr/>
        </p:nvSpPr>
        <p:spPr bwMode="auto">
          <a:xfrm>
            <a:off x="2109005" y="6370245"/>
            <a:ext cx="3497098" cy="21544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a:r>
              <a:rPr lang="en-US" sz="1400" b="1" u="none" dirty="0" smtClean="0">
                <a:latin typeface="+mj-lt"/>
              </a:rPr>
              <a:t>Favors NOAC</a:t>
            </a:r>
          </a:p>
        </p:txBody>
      </p:sp>
      <p:sp>
        <p:nvSpPr>
          <p:cNvPr id="18" name="Line 2"/>
          <p:cNvSpPr>
            <a:spLocks noChangeShapeType="1"/>
          </p:cNvSpPr>
          <p:nvPr/>
        </p:nvSpPr>
        <p:spPr bwMode="auto">
          <a:xfrm>
            <a:off x="5011059" y="1528549"/>
            <a:ext cx="1781" cy="4562030"/>
          </a:xfrm>
          <a:prstGeom prst="line">
            <a:avLst/>
          </a:prstGeom>
          <a:noFill/>
          <a:ln w="25400">
            <a:solidFill>
              <a:schemeClr val="tx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19" name="Line 83"/>
          <p:cNvSpPr>
            <a:spLocks noChangeShapeType="1"/>
          </p:cNvSpPr>
          <p:nvPr/>
        </p:nvSpPr>
        <p:spPr bwMode="auto">
          <a:xfrm>
            <a:off x="2158635" y="6090579"/>
            <a:ext cx="4080632" cy="751"/>
          </a:xfrm>
          <a:prstGeom prst="line">
            <a:avLst/>
          </a:prstGeom>
          <a:noFill/>
          <a:ln w="25400">
            <a:solidFill>
              <a:schemeClr val="tx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20" name="Rectangle 82"/>
          <p:cNvSpPr>
            <a:spLocks noChangeArrowheads="1"/>
          </p:cNvSpPr>
          <p:nvPr/>
        </p:nvSpPr>
        <p:spPr bwMode="auto">
          <a:xfrm>
            <a:off x="2063893" y="6152136"/>
            <a:ext cx="24846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400" u="none" dirty="0" smtClean="0">
                <a:latin typeface="+mj-lt"/>
                <a:ea typeface="Calibri" pitchFamily="34" charset="0"/>
              </a:rPr>
              <a:t>0.2</a:t>
            </a:r>
            <a:endParaRPr lang="en-US" sz="1400" u="none" dirty="0" smtClean="0">
              <a:latin typeface="+mj-lt"/>
            </a:endParaRPr>
          </a:p>
        </p:txBody>
      </p:sp>
      <p:sp>
        <p:nvSpPr>
          <p:cNvPr id="21" name="Rectangle 80"/>
          <p:cNvSpPr>
            <a:spLocks noChangeArrowheads="1"/>
          </p:cNvSpPr>
          <p:nvPr/>
        </p:nvSpPr>
        <p:spPr bwMode="auto">
          <a:xfrm>
            <a:off x="3690178" y="6152136"/>
            <a:ext cx="24846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400" u="none" dirty="0" smtClean="0">
                <a:latin typeface="+mj-lt"/>
                <a:ea typeface="Calibri" pitchFamily="34" charset="0"/>
              </a:rPr>
              <a:t>0.5</a:t>
            </a:r>
            <a:endParaRPr lang="en-US" sz="1400" u="none" dirty="0" smtClean="0">
              <a:latin typeface="+mj-lt"/>
            </a:endParaRPr>
          </a:p>
        </p:txBody>
      </p:sp>
      <p:sp>
        <p:nvSpPr>
          <p:cNvPr id="22" name="Line 79"/>
          <p:cNvSpPr>
            <a:spLocks noChangeShapeType="1"/>
          </p:cNvSpPr>
          <p:nvPr/>
        </p:nvSpPr>
        <p:spPr bwMode="auto">
          <a:xfrm flipV="1">
            <a:off x="3784920" y="6090579"/>
            <a:ext cx="746" cy="61557"/>
          </a:xfrm>
          <a:prstGeom prst="line">
            <a:avLst/>
          </a:prstGeom>
          <a:noFill/>
          <a:ln w="25400">
            <a:solidFill>
              <a:schemeClr val="tx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23" name="Rectangle 78"/>
          <p:cNvSpPr>
            <a:spLocks noChangeArrowheads="1"/>
          </p:cNvSpPr>
          <p:nvPr/>
        </p:nvSpPr>
        <p:spPr bwMode="auto">
          <a:xfrm>
            <a:off x="4961366" y="6152136"/>
            <a:ext cx="9938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400" u="none" dirty="0" smtClean="0">
                <a:latin typeface="+mj-lt"/>
                <a:ea typeface="Calibri" pitchFamily="34" charset="0"/>
              </a:rPr>
              <a:t>1</a:t>
            </a:r>
            <a:endParaRPr lang="en-US" sz="1400" u="none" dirty="0" smtClean="0">
              <a:latin typeface="+mj-lt"/>
            </a:endParaRPr>
          </a:p>
        </p:txBody>
      </p:sp>
      <p:sp>
        <p:nvSpPr>
          <p:cNvPr id="24" name="Line 77"/>
          <p:cNvSpPr>
            <a:spLocks noChangeShapeType="1"/>
          </p:cNvSpPr>
          <p:nvPr/>
        </p:nvSpPr>
        <p:spPr bwMode="auto">
          <a:xfrm flipV="1">
            <a:off x="5012094" y="6090579"/>
            <a:ext cx="746" cy="61557"/>
          </a:xfrm>
          <a:prstGeom prst="line">
            <a:avLst/>
          </a:prstGeom>
          <a:noFill/>
          <a:ln w="25400">
            <a:solidFill>
              <a:schemeClr val="tx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25" name="Rectangle 76"/>
          <p:cNvSpPr>
            <a:spLocks noChangeArrowheads="1"/>
          </p:cNvSpPr>
          <p:nvPr/>
        </p:nvSpPr>
        <p:spPr bwMode="auto">
          <a:xfrm>
            <a:off x="6188540" y="6152136"/>
            <a:ext cx="9938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400" u="none" dirty="0" smtClean="0">
                <a:latin typeface="+mj-lt"/>
                <a:ea typeface="Calibri" pitchFamily="34" charset="0"/>
              </a:rPr>
              <a:t>2</a:t>
            </a:r>
            <a:endParaRPr lang="en-US" sz="1400" u="none" dirty="0" smtClean="0">
              <a:latin typeface="+mj-lt"/>
            </a:endParaRPr>
          </a:p>
        </p:txBody>
      </p:sp>
      <p:sp>
        <p:nvSpPr>
          <p:cNvPr id="26" name="Line 75"/>
          <p:cNvSpPr>
            <a:spLocks noChangeShapeType="1"/>
          </p:cNvSpPr>
          <p:nvPr/>
        </p:nvSpPr>
        <p:spPr bwMode="auto">
          <a:xfrm flipV="1">
            <a:off x="6239268" y="6090579"/>
            <a:ext cx="746" cy="61557"/>
          </a:xfrm>
          <a:prstGeom prst="line">
            <a:avLst/>
          </a:prstGeom>
          <a:noFill/>
          <a:ln w="25400">
            <a:solidFill>
              <a:schemeClr val="tx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27" name="Line 74"/>
          <p:cNvSpPr>
            <a:spLocks noChangeShapeType="1"/>
          </p:cNvSpPr>
          <p:nvPr/>
        </p:nvSpPr>
        <p:spPr bwMode="auto">
          <a:xfrm>
            <a:off x="4526446" y="5950132"/>
            <a:ext cx="700496" cy="751"/>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28" name="Rectangle 73"/>
          <p:cNvSpPr>
            <a:spLocks noChangeArrowheads="1"/>
          </p:cNvSpPr>
          <p:nvPr/>
        </p:nvSpPr>
        <p:spPr bwMode="auto">
          <a:xfrm>
            <a:off x="4843497" y="5908843"/>
            <a:ext cx="81315" cy="81826"/>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29" name="Line 70"/>
          <p:cNvSpPr>
            <a:spLocks noChangeShapeType="1"/>
          </p:cNvSpPr>
          <p:nvPr/>
        </p:nvSpPr>
        <p:spPr bwMode="auto">
          <a:xfrm>
            <a:off x="4075861" y="5741980"/>
            <a:ext cx="562485" cy="751"/>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30" name="Rectangle 69"/>
          <p:cNvSpPr>
            <a:spLocks noChangeArrowheads="1"/>
          </p:cNvSpPr>
          <p:nvPr/>
        </p:nvSpPr>
        <p:spPr bwMode="auto">
          <a:xfrm>
            <a:off x="4311598" y="5700692"/>
            <a:ext cx="81315" cy="82576"/>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31" name="Line 66"/>
          <p:cNvSpPr>
            <a:spLocks noChangeShapeType="1"/>
          </p:cNvSpPr>
          <p:nvPr/>
        </p:nvSpPr>
        <p:spPr bwMode="auto">
          <a:xfrm>
            <a:off x="4377992" y="5431469"/>
            <a:ext cx="772112" cy="751"/>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32" name="Rectangle 65"/>
          <p:cNvSpPr>
            <a:spLocks noChangeArrowheads="1"/>
          </p:cNvSpPr>
          <p:nvPr/>
        </p:nvSpPr>
        <p:spPr bwMode="auto">
          <a:xfrm>
            <a:off x="4709963" y="5374416"/>
            <a:ext cx="112647" cy="113355"/>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33" name="Line 62"/>
          <p:cNvSpPr>
            <a:spLocks noChangeShapeType="1"/>
          </p:cNvSpPr>
          <p:nvPr/>
        </p:nvSpPr>
        <p:spPr bwMode="auto">
          <a:xfrm>
            <a:off x="4526446" y="5216494"/>
            <a:ext cx="357335" cy="751"/>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34" name="Rectangle 61"/>
          <p:cNvSpPr>
            <a:spLocks noChangeArrowheads="1"/>
          </p:cNvSpPr>
          <p:nvPr/>
        </p:nvSpPr>
        <p:spPr bwMode="auto">
          <a:xfrm>
            <a:off x="4659235" y="5169951"/>
            <a:ext cx="91758" cy="93086"/>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35" name="Line 58"/>
          <p:cNvSpPr>
            <a:spLocks noChangeShapeType="1"/>
          </p:cNvSpPr>
          <p:nvPr/>
        </p:nvSpPr>
        <p:spPr bwMode="auto">
          <a:xfrm>
            <a:off x="4403357" y="4905983"/>
            <a:ext cx="680354" cy="751"/>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36" name="Rectangle 57"/>
          <p:cNvSpPr>
            <a:spLocks noChangeArrowheads="1"/>
          </p:cNvSpPr>
          <p:nvPr/>
        </p:nvSpPr>
        <p:spPr bwMode="auto">
          <a:xfrm>
            <a:off x="4700265" y="4859440"/>
            <a:ext cx="91758" cy="93086"/>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37" name="Line 54"/>
          <p:cNvSpPr>
            <a:spLocks noChangeShapeType="1"/>
          </p:cNvSpPr>
          <p:nvPr/>
        </p:nvSpPr>
        <p:spPr bwMode="auto">
          <a:xfrm>
            <a:off x="4250426" y="4691007"/>
            <a:ext cx="1083941" cy="751"/>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38" name="Rectangle 53"/>
          <p:cNvSpPr>
            <a:spLocks noChangeArrowheads="1"/>
          </p:cNvSpPr>
          <p:nvPr/>
        </p:nvSpPr>
        <p:spPr bwMode="auto">
          <a:xfrm>
            <a:off x="4756215" y="4660229"/>
            <a:ext cx="61172" cy="61557"/>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39" name="Line 50"/>
          <p:cNvSpPr>
            <a:spLocks noChangeShapeType="1"/>
          </p:cNvSpPr>
          <p:nvPr/>
        </p:nvSpPr>
        <p:spPr bwMode="auto">
          <a:xfrm>
            <a:off x="3595436" y="4482856"/>
            <a:ext cx="1022770" cy="751"/>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40" name="Rectangle 49"/>
          <p:cNvSpPr>
            <a:spLocks noChangeArrowheads="1"/>
          </p:cNvSpPr>
          <p:nvPr/>
        </p:nvSpPr>
        <p:spPr bwMode="auto">
          <a:xfrm>
            <a:off x="4086306" y="4462587"/>
            <a:ext cx="41030" cy="41288"/>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41" name="Line 46"/>
          <p:cNvSpPr>
            <a:spLocks noChangeShapeType="1"/>
          </p:cNvSpPr>
          <p:nvPr/>
        </p:nvSpPr>
        <p:spPr bwMode="auto">
          <a:xfrm>
            <a:off x="4275790" y="4206465"/>
            <a:ext cx="904901" cy="751"/>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42" name="Rectangle 45"/>
          <p:cNvSpPr>
            <a:spLocks noChangeArrowheads="1"/>
          </p:cNvSpPr>
          <p:nvPr/>
        </p:nvSpPr>
        <p:spPr bwMode="auto">
          <a:xfrm>
            <a:off x="4695043" y="4175686"/>
            <a:ext cx="61172" cy="61557"/>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43" name="Line 42"/>
          <p:cNvSpPr>
            <a:spLocks noChangeShapeType="1"/>
          </p:cNvSpPr>
          <p:nvPr/>
        </p:nvSpPr>
        <p:spPr bwMode="auto">
          <a:xfrm>
            <a:off x="4526446" y="3957370"/>
            <a:ext cx="623658" cy="751"/>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44" name="Rectangle 41"/>
          <p:cNvSpPr>
            <a:spLocks noChangeArrowheads="1"/>
          </p:cNvSpPr>
          <p:nvPr/>
        </p:nvSpPr>
        <p:spPr bwMode="auto">
          <a:xfrm>
            <a:off x="4802467" y="3916081"/>
            <a:ext cx="81315" cy="82576"/>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45" name="Line 38"/>
          <p:cNvSpPr>
            <a:spLocks noChangeShapeType="1"/>
          </p:cNvSpPr>
          <p:nvPr/>
        </p:nvSpPr>
        <p:spPr bwMode="auto">
          <a:xfrm>
            <a:off x="3851314" y="3751538"/>
            <a:ext cx="1247315" cy="751"/>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46" name="Rectangle 37"/>
          <p:cNvSpPr>
            <a:spLocks noChangeArrowheads="1"/>
          </p:cNvSpPr>
          <p:nvPr/>
        </p:nvSpPr>
        <p:spPr bwMode="auto">
          <a:xfrm>
            <a:off x="4460053" y="3730519"/>
            <a:ext cx="40284" cy="41288"/>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47" name="Line 34"/>
          <p:cNvSpPr>
            <a:spLocks noChangeShapeType="1"/>
          </p:cNvSpPr>
          <p:nvPr/>
        </p:nvSpPr>
        <p:spPr bwMode="auto">
          <a:xfrm>
            <a:off x="4546589" y="3529739"/>
            <a:ext cx="501313" cy="751"/>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48" name="Rectangle 33"/>
          <p:cNvSpPr>
            <a:spLocks noChangeArrowheads="1"/>
          </p:cNvSpPr>
          <p:nvPr/>
        </p:nvSpPr>
        <p:spPr bwMode="auto">
          <a:xfrm>
            <a:off x="4777104" y="3498961"/>
            <a:ext cx="61172" cy="61557"/>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49" name="Line 30"/>
          <p:cNvSpPr>
            <a:spLocks noChangeShapeType="1"/>
          </p:cNvSpPr>
          <p:nvPr/>
        </p:nvSpPr>
        <p:spPr bwMode="auto">
          <a:xfrm>
            <a:off x="4428720" y="3266996"/>
            <a:ext cx="598294" cy="751"/>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50" name="Rectangle 29"/>
          <p:cNvSpPr>
            <a:spLocks noChangeArrowheads="1"/>
          </p:cNvSpPr>
          <p:nvPr/>
        </p:nvSpPr>
        <p:spPr bwMode="auto">
          <a:xfrm>
            <a:off x="4654013" y="3194929"/>
            <a:ext cx="143232" cy="144133"/>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51" name="Line 26"/>
          <p:cNvSpPr>
            <a:spLocks noChangeShapeType="1"/>
          </p:cNvSpPr>
          <p:nvPr/>
        </p:nvSpPr>
        <p:spPr bwMode="auto">
          <a:xfrm>
            <a:off x="4571953" y="3004253"/>
            <a:ext cx="511757" cy="751"/>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52" name="Rectangle 25"/>
          <p:cNvSpPr>
            <a:spLocks noChangeArrowheads="1"/>
          </p:cNvSpPr>
          <p:nvPr/>
        </p:nvSpPr>
        <p:spPr bwMode="auto">
          <a:xfrm>
            <a:off x="4792023" y="2973474"/>
            <a:ext cx="61172" cy="61557"/>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53" name="Line 22"/>
          <p:cNvSpPr>
            <a:spLocks noChangeShapeType="1"/>
          </p:cNvSpPr>
          <p:nvPr/>
        </p:nvSpPr>
        <p:spPr bwMode="auto">
          <a:xfrm>
            <a:off x="3917709" y="2741509"/>
            <a:ext cx="966073" cy="751"/>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54" name="Rectangle 21"/>
          <p:cNvSpPr>
            <a:spLocks noChangeArrowheads="1"/>
          </p:cNvSpPr>
          <p:nvPr/>
        </p:nvSpPr>
        <p:spPr bwMode="auto">
          <a:xfrm>
            <a:off x="4362327" y="2700221"/>
            <a:ext cx="82060" cy="82576"/>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55" name="Line 18"/>
          <p:cNvSpPr>
            <a:spLocks noChangeShapeType="1"/>
          </p:cNvSpPr>
          <p:nvPr/>
        </p:nvSpPr>
        <p:spPr bwMode="auto">
          <a:xfrm>
            <a:off x="4428720" y="2478766"/>
            <a:ext cx="782556" cy="751"/>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56" name="Rectangle 17"/>
          <p:cNvSpPr>
            <a:spLocks noChangeArrowheads="1"/>
          </p:cNvSpPr>
          <p:nvPr/>
        </p:nvSpPr>
        <p:spPr bwMode="auto">
          <a:xfrm>
            <a:off x="4771882" y="2427719"/>
            <a:ext cx="102202" cy="102845"/>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57" name="Line 14"/>
          <p:cNvSpPr>
            <a:spLocks noChangeShapeType="1"/>
          </p:cNvSpPr>
          <p:nvPr/>
        </p:nvSpPr>
        <p:spPr bwMode="auto">
          <a:xfrm>
            <a:off x="4045276" y="2216023"/>
            <a:ext cx="910123" cy="751"/>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58" name="Rectangle 13"/>
          <p:cNvSpPr>
            <a:spLocks noChangeArrowheads="1"/>
          </p:cNvSpPr>
          <p:nvPr/>
        </p:nvSpPr>
        <p:spPr bwMode="auto">
          <a:xfrm>
            <a:off x="4469751" y="2185244"/>
            <a:ext cx="61919" cy="61557"/>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59" name="Line 10"/>
          <p:cNvSpPr>
            <a:spLocks noChangeShapeType="1"/>
          </p:cNvSpPr>
          <p:nvPr/>
        </p:nvSpPr>
        <p:spPr bwMode="auto">
          <a:xfrm>
            <a:off x="4480194" y="1953280"/>
            <a:ext cx="807921" cy="751"/>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60" name="Rectangle 9"/>
          <p:cNvSpPr>
            <a:spLocks noChangeArrowheads="1"/>
          </p:cNvSpPr>
          <p:nvPr/>
        </p:nvSpPr>
        <p:spPr bwMode="auto">
          <a:xfrm>
            <a:off x="4843497" y="1911991"/>
            <a:ext cx="81315" cy="82576"/>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61" name="Line 6"/>
          <p:cNvSpPr>
            <a:spLocks noChangeShapeType="1"/>
          </p:cNvSpPr>
          <p:nvPr/>
        </p:nvSpPr>
        <p:spPr bwMode="auto">
          <a:xfrm>
            <a:off x="4301154" y="1690536"/>
            <a:ext cx="603515" cy="751"/>
          </a:xfrm>
          <a:prstGeom prst="line">
            <a:avLst/>
          </a:prstGeom>
          <a:noFill/>
          <a:ln w="1905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62" name="Rectangle 5"/>
          <p:cNvSpPr>
            <a:spLocks noChangeArrowheads="1"/>
          </p:cNvSpPr>
          <p:nvPr/>
        </p:nvSpPr>
        <p:spPr bwMode="auto">
          <a:xfrm>
            <a:off x="4531669" y="1628979"/>
            <a:ext cx="122345" cy="123865"/>
          </a:xfrm>
          <a:prstGeom prst="diamond">
            <a:avLst/>
          </a:prstGeom>
          <a:solidFill>
            <a:schemeClr val="accent5"/>
          </a:solidFill>
          <a:ln w="1905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400" u="none" dirty="0">
              <a:latin typeface="+mj-lt"/>
            </a:endParaRPr>
          </a:p>
        </p:txBody>
      </p:sp>
      <p:sp>
        <p:nvSpPr>
          <p:cNvPr id="63" name="Rectangle 16"/>
          <p:cNvSpPr>
            <a:spLocks noChangeArrowheads="1"/>
          </p:cNvSpPr>
          <p:nvPr/>
        </p:nvSpPr>
        <p:spPr bwMode="auto">
          <a:xfrm>
            <a:off x="4964264" y="6370245"/>
            <a:ext cx="1559362" cy="21544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ctr"/>
            <a:r>
              <a:rPr lang="en-US" sz="1400" b="1" u="none" dirty="0" smtClean="0">
                <a:latin typeface="+mj-lt"/>
              </a:rPr>
              <a:t>Favors Warfarin</a:t>
            </a:r>
          </a:p>
        </p:txBody>
      </p:sp>
      <p:sp>
        <p:nvSpPr>
          <p:cNvPr id="112" name="Rectangle 111"/>
          <p:cNvSpPr/>
          <p:nvPr/>
        </p:nvSpPr>
        <p:spPr>
          <a:xfrm>
            <a:off x="17987" y="6572802"/>
            <a:ext cx="7365452" cy="338554"/>
          </a:xfrm>
          <a:prstGeom prst="rect">
            <a:avLst/>
          </a:prstGeom>
        </p:spPr>
        <p:txBody>
          <a:bodyPr wrap="square">
            <a:spAutoFit/>
          </a:bodyPr>
          <a:lstStyle/>
          <a:p>
            <a:r>
              <a:rPr lang="en-US" sz="1600" u="none" dirty="0">
                <a:latin typeface="+mj-lt"/>
              </a:rPr>
              <a:t>Ruff </a:t>
            </a:r>
            <a:r>
              <a:rPr lang="en-US" sz="1600" u="none" dirty="0" smtClean="0">
                <a:latin typeface="+mj-lt"/>
              </a:rPr>
              <a:t>CT, </a:t>
            </a:r>
            <a:r>
              <a:rPr lang="en-US" sz="1600" u="none" dirty="0">
                <a:latin typeface="+mj-lt"/>
              </a:rPr>
              <a:t>et </a:t>
            </a:r>
            <a:r>
              <a:rPr lang="en-US" sz="1600" u="none" dirty="0" smtClean="0">
                <a:latin typeface="+mj-lt"/>
              </a:rPr>
              <a:t>al. </a:t>
            </a:r>
            <a:r>
              <a:rPr lang="en-US" sz="1600" i="1" u="none" dirty="0" smtClean="0">
                <a:latin typeface="+mj-lt"/>
              </a:rPr>
              <a:t>Lancet</a:t>
            </a:r>
            <a:r>
              <a:rPr lang="en-US" sz="1600" u="none" dirty="0">
                <a:latin typeface="+mj-lt"/>
              </a:rPr>
              <a:t>. 2013;Early Online Publication</a:t>
            </a:r>
            <a:r>
              <a:rPr lang="en-US" sz="1600" u="none" dirty="0" smtClean="0">
                <a:latin typeface="+mj-lt"/>
              </a:rPr>
              <a:t>.</a:t>
            </a:r>
            <a:r>
              <a:rPr lang="en-US" sz="1600" u="none" baseline="30000" dirty="0" smtClean="0">
                <a:latin typeface="+mj-lt"/>
              </a:rPr>
              <a:t>[30]</a:t>
            </a:r>
            <a:endParaRPr lang="en-US" sz="1600" u="none" dirty="0">
              <a:latin typeface="+mj-lt"/>
            </a:endParaRPr>
          </a:p>
        </p:txBody>
      </p:sp>
    </p:spTree>
    <p:extLst>
      <p:ext uri="{BB962C8B-B14F-4D97-AF65-F5344CB8AC3E}">
        <p14:creationId xmlns:p14="http://schemas.microsoft.com/office/powerpoint/2010/main" val="36706093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 name="Picture 153" descr="C:\Users\cmalone\Desktop\AME\REDRAW\CVN\130324\130324.1 (The return)\Part 4\Slide 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9581" y="2174759"/>
            <a:ext cx="6209768" cy="37398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0" y="6567878"/>
            <a:ext cx="5865100" cy="331066"/>
          </a:xfrm>
          <a:prstGeom prst="rect">
            <a:avLst/>
          </a:prstGeom>
          <a:noFill/>
          <a:ln w="9525">
            <a:noFill/>
            <a:miter lim="800000"/>
            <a:headEnd/>
            <a:tailEnd/>
          </a:ln>
        </p:spPr>
        <p:txBody>
          <a:bodyPr wrap="square" lIns="91320" tIns="45663" rIns="91320" bIns="45663">
            <a:spAutoFit/>
          </a:bodyPr>
          <a:lstStyle/>
          <a:p>
            <a:pPr>
              <a:lnSpc>
                <a:spcPct val="97000"/>
              </a:lnSpc>
              <a:buClr>
                <a:srgbClr val="000000"/>
              </a:buClr>
              <a:buSzPct val="100000"/>
              <a:tabLst>
                <a:tab pos="0" algn="l"/>
                <a:tab pos="456631" algn="l"/>
                <a:tab pos="913264" algn="l"/>
                <a:tab pos="1369896" algn="l"/>
                <a:tab pos="1826526" algn="l"/>
                <a:tab pos="2283159" algn="l"/>
                <a:tab pos="2739790" algn="l"/>
                <a:tab pos="3196416" algn="l"/>
                <a:tab pos="3653052" algn="l"/>
                <a:tab pos="4109683" algn="l"/>
                <a:tab pos="4566317" algn="l"/>
                <a:tab pos="5022946" algn="l"/>
                <a:tab pos="5479579" algn="l"/>
                <a:tab pos="5936208" algn="l"/>
                <a:tab pos="6392838" algn="l"/>
                <a:tab pos="6849472" algn="l"/>
                <a:tab pos="7306105" algn="l"/>
                <a:tab pos="7762738" algn="l"/>
                <a:tab pos="8219368" algn="l"/>
                <a:tab pos="8676001" algn="l"/>
                <a:tab pos="9132627" algn="l"/>
              </a:tabLst>
              <a:defRPr/>
            </a:pPr>
            <a:r>
              <a:rPr lang="en-GB" sz="1600" u="none" dirty="0">
                <a:latin typeface="+mj-lt"/>
              </a:rPr>
              <a:t>Connolly SJ, et al. </a:t>
            </a:r>
            <a:r>
              <a:rPr lang="en-GB" sz="1600" i="1" u="none" dirty="0" smtClean="0">
                <a:latin typeface="+mj-lt"/>
              </a:rPr>
              <a:t>Circulation.</a:t>
            </a:r>
            <a:r>
              <a:rPr lang="en-GB" sz="1600" u="none" dirty="0" smtClean="0">
                <a:latin typeface="+mj-lt"/>
              </a:rPr>
              <a:t> 2008;118:2029-2037.</a:t>
            </a:r>
            <a:r>
              <a:rPr lang="en-GB" sz="1600" u="none" baseline="30000" dirty="0" smtClean="0">
                <a:latin typeface="+mj-lt"/>
              </a:rPr>
              <a:t>[31]</a:t>
            </a:r>
            <a:endParaRPr lang="en-GB" sz="1600" u="none" dirty="0">
              <a:latin typeface="+mj-lt"/>
            </a:endParaRPr>
          </a:p>
        </p:txBody>
      </p:sp>
      <p:sp>
        <p:nvSpPr>
          <p:cNvPr id="4" name="Title 2"/>
          <p:cNvSpPr>
            <a:spLocks noGrp="1"/>
          </p:cNvSpPr>
          <p:nvPr>
            <p:ph type="title"/>
          </p:nvPr>
        </p:nvSpPr>
        <p:spPr>
          <a:xfrm>
            <a:off x="327518" y="316692"/>
            <a:ext cx="8686800" cy="868362"/>
          </a:xfrm>
        </p:spPr>
        <p:txBody>
          <a:bodyPr/>
          <a:lstStyle/>
          <a:p>
            <a:pPr>
              <a:lnSpc>
                <a:spcPct val="100000"/>
              </a:lnSpc>
            </a:pPr>
            <a:r>
              <a:rPr lang="en-US" dirty="0" smtClean="0"/>
              <a:t>ACTIVE-W</a:t>
            </a:r>
            <a:br>
              <a:rPr lang="en-US" dirty="0" smtClean="0"/>
            </a:br>
            <a:r>
              <a:rPr lang="en-US" sz="3200" i="1" dirty="0" smtClean="0"/>
              <a:t>Stroke or SEE</a:t>
            </a:r>
            <a:endParaRPr lang="en-US" sz="3200" i="1" dirty="0"/>
          </a:p>
        </p:txBody>
      </p:sp>
      <p:sp>
        <p:nvSpPr>
          <p:cNvPr id="5" name="TextBox 4"/>
          <p:cNvSpPr txBox="1"/>
          <p:nvPr/>
        </p:nvSpPr>
        <p:spPr>
          <a:xfrm>
            <a:off x="3220204" y="5914630"/>
            <a:ext cx="2403336" cy="369217"/>
          </a:xfrm>
          <a:prstGeom prst="rect">
            <a:avLst/>
          </a:prstGeom>
          <a:noFill/>
        </p:spPr>
        <p:txBody>
          <a:bodyPr wrap="square" lIns="91320" tIns="45663" rIns="91320" bIns="45663">
            <a:spAutoFit/>
          </a:bodyPr>
          <a:lstStyle/>
          <a:p>
            <a:pPr algn="ctr">
              <a:defRPr/>
            </a:pPr>
            <a:r>
              <a:rPr lang="en-US" sz="1800" b="1" u="none" dirty="0" smtClean="0">
                <a:latin typeface="+mj-lt"/>
              </a:rPr>
              <a:t>y</a:t>
            </a:r>
            <a:endParaRPr lang="en-US" sz="1800" b="1" u="none" dirty="0">
              <a:latin typeface="+mj-lt"/>
            </a:endParaRPr>
          </a:p>
        </p:txBody>
      </p:sp>
      <p:sp>
        <p:nvSpPr>
          <p:cNvPr id="7" name="TextBox 6"/>
          <p:cNvSpPr txBox="1"/>
          <p:nvPr/>
        </p:nvSpPr>
        <p:spPr>
          <a:xfrm rot="16200000">
            <a:off x="-890524" y="3691306"/>
            <a:ext cx="3649989" cy="369217"/>
          </a:xfrm>
          <a:prstGeom prst="rect">
            <a:avLst/>
          </a:prstGeom>
          <a:noFill/>
        </p:spPr>
        <p:txBody>
          <a:bodyPr wrap="square" lIns="91320" tIns="45663" rIns="91320" bIns="45663">
            <a:spAutoFit/>
          </a:bodyPr>
          <a:lstStyle/>
          <a:p>
            <a:pPr algn="ctr">
              <a:defRPr/>
            </a:pPr>
            <a:r>
              <a:rPr lang="en-US" sz="1800" b="1" u="none" dirty="0">
                <a:latin typeface="+mj-lt"/>
              </a:rPr>
              <a:t>Event </a:t>
            </a:r>
            <a:r>
              <a:rPr lang="en-US" sz="1800" b="1" u="none" dirty="0" smtClean="0">
                <a:latin typeface="+mj-lt"/>
              </a:rPr>
              <a:t>Rate, %</a:t>
            </a:r>
            <a:endParaRPr lang="en-US" sz="1800" b="1" u="none" dirty="0">
              <a:latin typeface="+mj-lt"/>
            </a:endParaRPr>
          </a:p>
        </p:txBody>
      </p:sp>
      <p:sp>
        <p:nvSpPr>
          <p:cNvPr id="8" name="TextBox 7"/>
          <p:cNvSpPr txBox="1"/>
          <p:nvPr/>
        </p:nvSpPr>
        <p:spPr>
          <a:xfrm>
            <a:off x="2011289" y="2132249"/>
            <a:ext cx="2382686" cy="399994"/>
          </a:xfrm>
          <a:prstGeom prst="rect">
            <a:avLst/>
          </a:prstGeom>
          <a:noFill/>
          <a:ln w="12700">
            <a:noFill/>
          </a:ln>
          <a:scene3d>
            <a:camera prst="orthographicFront"/>
            <a:lightRig rig="threePt" dir="t"/>
          </a:scene3d>
          <a:sp3d>
            <a:bevelT/>
            <a:bevelB/>
          </a:sp3d>
        </p:spPr>
        <p:txBody>
          <a:bodyPr wrap="square" lIns="91320" tIns="45663" rIns="91320" bIns="45663">
            <a:spAutoFit/>
          </a:bodyPr>
          <a:lstStyle/>
          <a:p>
            <a:pPr algn="ctr">
              <a:defRPr/>
            </a:pPr>
            <a:r>
              <a:rPr lang="en-US" sz="2000" b="1" u="none" dirty="0">
                <a:latin typeface="+mj-lt"/>
              </a:rPr>
              <a:t>TTR </a:t>
            </a:r>
            <a:r>
              <a:rPr lang="en-US" sz="2000" b="1" u="none" dirty="0" smtClean="0">
                <a:latin typeface="+mj-lt"/>
              </a:rPr>
              <a:t>≥ </a:t>
            </a:r>
            <a:r>
              <a:rPr lang="en-US" sz="2000" b="1" u="none" dirty="0">
                <a:latin typeface="+mj-lt"/>
              </a:rPr>
              <a:t>65%</a:t>
            </a:r>
          </a:p>
        </p:txBody>
      </p:sp>
      <p:sp>
        <p:nvSpPr>
          <p:cNvPr id="9" name="TextBox 8"/>
          <p:cNvSpPr txBox="1"/>
          <p:nvPr/>
        </p:nvSpPr>
        <p:spPr>
          <a:xfrm>
            <a:off x="4930728" y="2209994"/>
            <a:ext cx="2176776" cy="399994"/>
          </a:xfrm>
          <a:prstGeom prst="rect">
            <a:avLst/>
          </a:prstGeom>
          <a:noFill/>
          <a:ln w="12700">
            <a:noFill/>
          </a:ln>
          <a:scene3d>
            <a:camera prst="orthographicFront"/>
            <a:lightRig rig="threePt" dir="t"/>
          </a:scene3d>
          <a:sp3d>
            <a:bevelT/>
            <a:bevelB/>
          </a:sp3d>
        </p:spPr>
        <p:txBody>
          <a:bodyPr wrap="square" lIns="91320" tIns="45663" rIns="91320" bIns="45663">
            <a:spAutoFit/>
          </a:bodyPr>
          <a:lstStyle/>
          <a:p>
            <a:pPr algn="ctr">
              <a:defRPr/>
            </a:pPr>
            <a:r>
              <a:rPr lang="en-US" sz="2000" b="1" u="none" dirty="0">
                <a:latin typeface="+mj-lt"/>
              </a:rPr>
              <a:t>TTR </a:t>
            </a:r>
            <a:r>
              <a:rPr lang="en-US" sz="2000" b="1" u="none" dirty="0" smtClean="0">
                <a:latin typeface="+mj-lt"/>
              </a:rPr>
              <a:t>&lt; 65</a:t>
            </a:r>
            <a:r>
              <a:rPr lang="en-US" sz="2000" b="1" u="none" dirty="0">
                <a:latin typeface="+mj-lt"/>
              </a:rPr>
              <a:t>%</a:t>
            </a:r>
          </a:p>
        </p:txBody>
      </p:sp>
      <p:sp>
        <p:nvSpPr>
          <p:cNvPr id="10" name="Text Box 8"/>
          <p:cNvSpPr txBox="1">
            <a:spLocks noChangeArrowheads="1"/>
          </p:cNvSpPr>
          <p:nvPr/>
        </p:nvSpPr>
        <p:spPr bwMode="auto">
          <a:xfrm>
            <a:off x="3241730" y="1739247"/>
            <a:ext cx="2539478" cy="400110"/>
          </a:xfrm>
          <a:prstGeom prst="rect">
            <a:avLst/>
          </a:prstGeom>
          <a:noFill/>
          <a:ln w="9525">
            <a:noFill/>
            <a:miter lim="800000"/>
            <a:headEnd/>
            <a:tailEnd/>
          </a:ln>
          <a:effectLst/>
        </p:spPr>
        <p:txBody>
          <a:bodyPr wrap="none">
            <a:spAutoFit/>
          </a:bodyPr>
          <a:lstStyle/>
          <a:p>
            <a:pPr>
              <a:spcBef>
                <a:spcPct val="50000"/>
              </a:spcBef>
            </a:pPr>
            <a:r>
              <a:rPr lang="en-US" sz="2000" b="1" i="1" u="none" dirty="0" smtClean="0">
                <a:latin typeface="+mj-lt"/>
              </a:rPr>
              <a:t>P</a:t>
            </a:r>
            <a:r>
              <a:rPr lang="en-US" sz="2000" b="1" u="none" dirty="0" smtClean="0">
                <a:latin typeface="+mj-lt"/>
              </a:rPr>
              <a:t>-interaction = .013</a:t>
            </a:r>
          </a:p>
        </p:txBody>
      </p:sp>
      <p:sp>
        <p:nvSpPr>
          <p:cNvPr id="11" name="Text Box 9"/>
          <p:cNvSpPr txBox="1">
            <a:spLocks noChangeArrowheads="1"/>
          </p:cNvSpPr>
          <p:nvPr/>
        </p:nvSpPr>
        <p:spPr bwMode="auto">
          <a:xfrm>
            <a:off x="1818142" y="2986845"/>
            <a:ext cx="1114408" cy="707886"/>
          </a:xfrm>
          <a:prstGeom prst="rect">
            <a:avLst/>
          </a:prstGeom>
          <a:noFill/>
          <a:ln w="9525">
            <a:noFill/>
            <a:miter lim="800000"/>
            <a:headEnd/>
            <a:tailEnd/>
          </a:ln>
          <a:effectLst/>
        </p:spPr>
        <p:txBody>
          <a:bodyPr wrap="none">
            <a:spAutoFit/>
          </a:bodyPr>
          <a:lstStyle/>
          <a:p>
            <a:pPr algn="ctr">
              <a:spcBef>
                <a:spcPct val="50000"/>
              </a:spcBef>
            </a:pPr>
            <a:r>
              <a:rPr lang="en-US" sz="1600" b="1" u="none" dirty="0" smtClean="0">
                <a:latin typeface="+mj-lt"/>
              </a:rPr>
              <a:t>RR = 1.83</a:t>
            </a:r>
          </a:p>
          <a:p>
            <a:pPr algn="ctr">
              <a:spcBef>
                <a:spcPct val="50000"/>
              </a:spcBef>
            </a:pPr>
            <a:r>
              <a:rPr lang="en-US" sz="1600" b="1" i="1" u="none" dirty="0" smtClean="0">
                <a:latin typeface="+mj-lt"/>
              </a:rPr>
              <a:t>P</a:t>
            </a:r>
            <a:r>
              <a:rPr lang="en-US" sz="1600" b="1" u="none" dirty="0" smtClean="0">
                <a:latin typeface="+mj-lt"/>
              </a:rPr>
              <a:t> &lt; .0001</a:t>
            </a:r>
          </a:p>
        </p:txBody>
      </p:sp>
      <p:sp>
        <p:nvSpPr>
          <p:cNvPr id="12" name="Text Box 10"/>
          <p:cNvSpPr txBox="1">
            <a:spLocks noChangeArrowheads="1"/>
          </p:cNvSpPr>
          <p:nvPr/>
        </p:nvSpPr>
        <p:spPr bwMode="auto">
          <a:xfrm>
            <a:off x="5355743" y="2964018"/>
            <a:ext cx="1103059" cy="707886"/>
          </a:xfrm>
          <a:prstGeom prst="rect">
            <a:avLst/>
          </a:prstGeom>
          <a:noFill/>
          <a:ln w="9525">
            <a:noFill/>
            <a:miter lim="800000"/>
            <a:headEnd/>
            <a:tailEnd/>
          </a:ln>
          <a:effectLst/>
        </p:spPr>
        <p:txBody>
          <a:bodyPr wrap="none">
            <a:spAutoFit/>
          </a:bodyPr>
          <a:lstStyle/>
          <a:p>
            <a:pPr algn="ctr">
              <a:spcBef>
                <a:spcPct val="50000"/>
              </a:spcBef>
            </a:pPr>
            <a:r>
              <a:rPr lang="en-US" sz="1600" b="1" u="none" dirty="0" smtClean="0">
                <a:latin typeface="+mj-lt"/>
              </a:rPr>
              <a:t>RR = 1.11</a:t>
            </a:r>
          </a:p>
          <a:p>
            <a:pPr algn="ctr">
              <a:spcBef>
                <a:spcPct val="50000"/>
              </a:spcBef>
            </a:pPr>
            <a:r>
              <a:rPr lang="en-US" sz="1600" b="1" i="1" u="none" dirty="0" smtClean="0">
                <a:latin typeface="+mj-lt"/>
              </a:rPr>
              <a:t>P</a:t>
            </a:r>
            <a:r>
              <a:rPr lang="en-US" sz="1600" b="1" u="none" dirty="0" smtClean="0">
                <a:latin typeface="+mj-lt"/>
              </a:rPr>
              <a:t> = .47</a:t>
            </a:r>
          </a:p>
        </p:txBody>
      </p:sp>
      <p:grpSp>
        <p:nvGrpSpPr>
          <p:cNvPr id="21" name="Group 20"/>
          <p:cNvGrpSpPr/>
          <p:nvPr/>
        </p:nvGrpSpPr>
        <p:grpSpPr>
          <a:xfrm>
            <a:off x="6363267" y="1252532"/>
            <a:ext cx="2169994" cy="798388"/>
            <a:chOff x="7410734" y="1027308"/>
            <a:chExt cx="2169994" cy="798388"/>
          </a:xfrm>
        </p:grpSpPr>
        <p:sp>
          <p:nvSpPr>
            <p:cNvPr id="2" name="TextBox 1"/>
            <p:cNvSpPr txBox="1"/>
            <p:nvPr/>
          </p:nvSpPr>
          <p:spPr>
            <a:xfrm>
              <a:off x="7874758" y="1068252"/>
              <a:ext cx="1705970" cy="723275"/>
            </a:xfrm>
            <a:prstGeom prst="rect">
              <a:avLst/>
            </a:prstGeom>
            <a:noFill/>
          </p:spPr>
          <p:txBody>
            <a:bodyPr wrap="square" rtlCol="0">
              <a:spAutoFit/>
            </a:bodyPr>
            <a:lstStyle/>
            <a:p>
              <a:pPr>
                <a:spcBef>
                  <a:spcPts val="600"/>
                </a:spcBef>
              </a:pPr>
              <a:r>
                <a:rPr lang="en-US" b="1" u="none" dirty="0" smtClean="0">
                  <a:latin typeface="+mj-lt"/>
                </a:rPr>
                <a:t>Clopi + ASA</a:t>
              </a:r>
            </a:p>
            <a:p>
              <a:pPr>
                <a:spcBef>
                  <a:spcPts val="600"/>
                </a:spcBef>
              </a:pPr>
              <a:r>
                <a:rPr lang="en-US" b="1" u="none" dirty="0" smtClean="0">
                  <a:latin typeface="+mj-lt"/>
                </a:rPr>
                <a:t>VKA</a:t>
              </a:r>
              <a:endParaRPr lang="en-US" b="1" u="none" dirty="0">
                <a:latin typeface="+mj-lt"/>
              </a:endParaRPr>
            </a:p>
          </p:txBody>
        </p:sp>
        <p:cxnSp>
          <p:nvCxnSpPr>
            <p:cNvPr id="19" name="Straight Connector 18"/>
            <p:cNvCxnSpPr/>
            <p:nvPr/>
          </p:nvCxnSpPr>
          <p:spPr bwMode="auto">
            <a:xfrm flipH="1">
              <a:off x="7533564" y="1268249"/>
              <a:ext cx="341194" cy="0"/>
            </a:xfrm>
            <a:prstGeom prst="line">
              <a:avLst/>
            </a:prstGeom>
            <a:solidFill>
              <a:schemeClr val="accent1"/>
            </a:solidFill>
            <a:ln w="38100" cap="flat" cmpd="sng" algn="ctr">
              <a:solidFill>
                <a:schemeClr val="accent5"/>
              </a:solidFill>
              <a:prstDash val="solid"/>
              <a:round/>
              <a:headEnd type="none" w="med" len="med"/>
              <a:tailEnd type="none" w="med" len="med"/>
            </a:ln>
            <a:effectLst/>
          </p:spPr>
        </p:cxnSp>
        <p:cxnSp>
          <p:nvCxnSpPr>
            <p:cNvPr id="22" name="Straight Connector 21"/>
            <p:cNvCxnSpPr/>
            <p:nvPr/>
          </p:nvCxnSpPr>
          <p:spPr bwMode="auto">
            <a:xfrm flipH="1">
              <a:off x="7533564" y="1613596"/>
              <a:ext cx="341194"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sp>
          <p:nvSpPr>
            <p:cNvPr id="20" name="Rectangle 19"/>
            <p:cNvSpPr/>
            <p:nvPr/>
          </p:nvSpPr>
          <p:spPr bwMode="auto">
            <a:xfrm>
              <a:off x="7410734" y="1027308"/>
              <a:ext cx="1999397" cy="79838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grpSp>
      <p:sp>
        <p:nvSpPr>
          <p:cNvPr id="23" name="TextBox 22"/>
          <p:cNvSpPr txBox="1"/>
          <p:nvPr/>
        </p:nvSpPr>
        <p:spPr>
          <a:xfrm>
            <a:off x="5058568" y="5881584"/>
            <a:ext cx="2695431" cy="307777"/>
          </a:xfrm>
          <a:prstGeom prst="rect">
            <a:avLst/>
          </a:prstGeom>
          <a:noFill/>
        </p:spPr>
        <p:txBody>
          <a:bodyPr wrap="square" rtlCol="0">
            <a:spAutoFit/>
          </a:bodyPr>
          <a:lstStyle/>
          <a:p>
            <a:r>
              <a:rPr lang="en-US" sz="1400" u="none" dirty="0" smtClean="0">
                <a:latin typeface="+mj-lt"/>
              </a:rPr>
              <a:t>0.0           0.5          1.0          1.5  </a:t>
            </a:r>
            <a:endParaRPr lang="en-US" sz="1400" u="none" dirty="0">
              <a:latin typeface="+mj-lt"/>
            </a:endParaRPr>
          </a:p>
        </p:txBody>
      </p:sp>
      <p:sp>
        <p:nvSpPr>
          <p:cNvPr id="26" name="TextBox 25"/>
          <p:cNvSpPr txBox="1"/>
          <p:nvPr/>
        </p:nvSpPr>
        <p:spPr>
          <a:xfrm>
            <a:off x="1666722" y="5875373"/>
            <a:ext cx="2695431" cy="307777"/>
          </a:xfrm>
          <a:prstGeom prst="rect">
            <a:avLst/>
          </a:prstGeom>
          <a:noFill/>
        </p:spPr>
        <p:txBody>
          <a:bodyPr wrap="square" rtlCol="0">
            <a:spAutoFit/>
          </a:bodyPr>
          <a:lstStyle/>
          <a:p>
            <a:r>
              <a:rPr lang="en-US" sz="1400" u="none" dirty="0" smtClean="0">
                <a:latin typeface="+mj-lt"/>
              </a:rPr>
              <a:t>0.0           0.5          1.0          1.5  </a:t>
            </a:r>
            <a:endParaRPr lang="en-US" sz="1400" u="none" dirty="0">
              <a:latin typeface="+mj-lt"/>
            </a:endParaRPr>
          </a:p>
        </p:txBody>
      </p:sp>
      <p:sp>
        <p:nvSpPr>
          <p:cNvPr id="24" name="TextBox 23"/>
          <p:cNvSpPr txBox="1"/>
          <p:nvPr/>
        </p:nvSpPr>
        <p:spPr>
          <a:xfrm>
            <a:off x="4731346" y="5696013"/>
            <a:ext cx="638034" cy="307777"/>
          </a:xfrm>
          <a:prstGeom prst="rect">
            <a:avLst/>
          </a:prstGeom>
          <a:noFill/>
        </p:spPr>
        <p:txBody>
          <a:bodyPr wrap="square" rtlCol="0">
            <a:spAutoFit/>
          </a:bodyPr>
          <a:lstStyle/>
          <a:p>
            <a:r>
              <a:rPr lang="en-US" sz="1400" u="none" dirty="0" smtClean="0">
                <a:latin typeface="+mj-lt"/>
              </a:rPr>
              <a:t>0.0</a:t>
            </a:r>
            <a:endParaRPr lang="en-US" sz="1400" u="none" dirty="0">
              <a:latin typeface="+mj-lt"/>
            </a:endParaRPr>
          </a:p>
        </p:txBody>
      </p:sp>
      <p:sp>
        <p:nvSpPr>
          <p:cNvPr id="28" name="TextBox 27"/>
          <p:cNvSpPr txBox="1"/>
          <p:nvPr/>
        </p:nvSpPr>
        <p:spPr>
          <a:xfrm>
            <a:off x="4598063" y="4985827"/>
            <a:ext cx="638034" cy="307777"/>
          </a:xfrm>
          <a:prstGeom prst="rect">
            <a:avLst/>
          </a:prstGeom>
          <a:noFill/>
        </p:spPr>
        <p:txBody>
          <a:bodyPr wrap="square" rtlCol="0">
            <a:spAutoFit/>
          </a:bodyPr>
          <a:lstStyle/>
          <a:p>
            <a:r>
              <a:rPr lang="en-US" sz="1400" u="none" dirty="0" smtClean="0">
                <a:latin typeface="+mj-lt"/>
              </a:rPr>
              <a:t>0.02</a:t>
            </a:r>
            <a:endParaRPr lang="en-US" sz="1400" u="none" dirty="0">
              <a:latin typeface="+mj-lt"/>
            </a:endParaRPr>
          </a:p>
        </p:txBody>
      </p:sp>
      <p:sp>
        <p:nvSpPr>
          <p:cNvPr id="29" name="TextBox 28"/>
          <p:cNvSpPr txBox="1"/>
          <p:nvPr/>
        </p:nvSpPr>
        <p:spPr>
          <a:xfrm>
            <a:off x="4611711" y="4260927"/>
            <a:ext cx="638034" cy="307777"/>
          </a:xfrm>
          <a:prstGeom prst="rect">
            <a:avLst/>
          </a:prstGeom>
          <a:noFill/>
        </p:spPr>
        <p:txBody>
          <a:bodyPr wrap="square" rtlCol="0">
            <a:spAutoFit/>
          </a:bodyPr>
          <a:lstStyle/>
          <a:p>
            <a:r>
              <a:rPr lang="en-US" sz="1400" u="none" dirty="0" smtClean="0">
                <a:latin typeface="+mj-lt"/>
              </a:rPr>
              <a:t>0.04</a:t>
            </a:r>
            <a:endParaRPr lang="en-US" sz="1400" u="none" dirty="0">
              <a:latin typeface="+mj-lt"/>
            </a:endParaRPr>
          </a:p>
        </p:txBody>
      </p:sp>
      <p:sp>
        <p:nvSpPr>
          <p:cNvPr id="30" name="TextBox 29"/>
          <p:cNvSpPr txBox="1"/>
          <p:nvPr/>
        </p:nvSpPr>
        <p:spPr>
          <a:xfrm>
            <a:off x="4611711" y="3558017"/>
            <a:ext cx="638034" cy="307777"/>
          </a:xfrm>
          <a:prstGeom prst="rect">
            <a:avLst/>
          </a:prstGeom>
          <a:noFill/>
        </p:spPr>
        <p:txBody>
          <a:bodyPr wrap="square" rtlCol="0">
            <a:spAutoFit/>
          </a:bodyPr>
          <a:lstStyle/>
          <a:p>
            <a:r>
              <a:rPr lang="en-US" sz="1400" u="none" dirty="0" smtClean="0">
                <a:latin typeface="+mj-lt"/>
              </a:rPr>
              <a:t>0.06</a:t>
            </a:r>
            <a:endParaRPr lang="en-US" sz="1400" u="none" dirty="0">
              <a:latin typeface="+mj-lt"/>
            </a:endParaRPr>
          </a:p>
        </p:txBody>
      </p:sp>
      <p:sp>
        <p:nvSpPr>
          <p:cNvPr id="31" name="TextBox 30"/>
          <p:cNvSpPr txBox="1"/>
          <p:nvPr/>
        </p:nvSpPr>
        <p:spPr>
          <a:xfrm>
            <a:off x="4611711" y="2844764"/>
            <a:ext cx="638034" cy="307777"/>
          </a:xfrm>
          <a:prstGeom prst="rect">
            <a:avLst/>
          </a:prstGeom>
          <a:noFill/>
        </p:spPr>
        <p:txBody>
          <a:bodyPr wrap="square" rtlCol="0">
            <a:spAutoFit/>
          </a:bodyPr>
          <a:lstStyle/>
          <a:p>
            <a:r>
              <a:rPr lang="en-US" sz="1400" u="none" dirty="0" smtClean="0">
                <a:latin typeface="+mj-lt"/>
              </a:rPr>
              <a:t>0.08</a:t>
            </a:r>
            <a:endParaRPr lang="en-US" sz="1400" u="none" dirty="0">
              <a:latin typeface="+mj-lt"/>
            </a:endParaRPr>
          </a:p>
        </p:txBody>
      </p:sp>
      <p:sp>
        <p:nvSpPr>
          <p:cNvPr id="32" name="TextBox 31"/>
          <p:cNvSpPr txBox="1"/>
          <p:nvPr/>
        </p:nvSpPr>
        <p:spPr>
          <a:xfrm>
            <a:off x="4598063" y="2137342"/>
            <a:ext cx="638034" cy="307777"/>
          </a:xfrm>
          <a:prstGeom prst="rect">
            <a:avLst/>
          </a:prstGeom>
          <a:noFill/>
        </p:spPr>
        <p:txBody>
          <a:bodyPr wrap="square" rtlCol="0">
            <a:spAutoFit/>
          </a:bodyPr>
          <a:lstStyle/>
          <a:p>
            <a:r>
              <a:rPr lang="en-US" sz="1400" u="none" dirty="0" smtClean="0">
                <a:latin typeface="+mj-lt"/>
              </a:rPr>
              <a:t>0.10</a:t>
            </a:r>
            <a:endParaRPr lang="en-US" sz="1400" u="none" dirty="0">
              <a:latin typeface="+mj-lt"/>
            </a:endParaRPr>
          </a:p>
        </p:txBody>
      </p:sp>
      <p:sp>
        <p:nvSpPr>
          <p:cNvPr id="33" name="TextBox 32"/>
          <p:cNvSpPr txBox="1"/>
          <p:nvPr/>
        </p:nvSpPr>
        <p:spPr>
          <a:xfrm>
            <a:off x="1374709" y="5706134"/>
            <a:ext cx="638034" cy="307777"/>
          </a:xfrm>
          <a:prstGeom prst="rect">
            <a:avLst/>
          </a:prstGeom>
          <a:noFill/>
        </p:spPr>
        <p:txBody>
          <a:bodyPr wrap="square" rtlCol="0">
            <a:spAutoFit/>
          </a:bodyPr>
          <a:lstStyle/>
          <a:p>
            <a:r>
              <a:rPr lang="en-US" sz="1400" u="none" dirty="0" smtClean="0">
                <a:latin typeface="+mj-lt"/>
              </a:rPr>
              <a:t>0.0</a:t>
            </a:r>
            <a:endParaRPr lang="en-US" sz="1400" u="none" dirty="0">
              <a:latin typeface="+mj-lt"/>
            </a:endParaRPr>
          </a:p>
        </p:txBody>
      </p:sp>
      <p:sp>
        <p:nvSpPr>
          <p:cNvPr id="34" name="TextBox 33"/>
          <p:cNvSpPr txBox="1"/>
          <p:nvPr/>
        </p:nvSpPr>
        <p:spPr>
          <a:xfrm>
            <a:off x="1241426" y="4995948"/>
            <a:ext cx="638034" cy="307777"/>
          </a:xfrm>
          <a:prstGeom prst="rect">
            <a:avLst/>
          </a:prstGeom>
          <a:noFill/>
        </p:spPr>
        <p:txBody>
          <a:bodyPr wrap="square" rtlCol="0">
            <a:spAutoFit/>
          </a:bodyPr>
          <a:lstStyle/>
          <a:p>
            <a:r>
              <a:rPr lang="en-US" sz="1400" u="none" dirty="0" smtClean="0">
                <a:latin typeface="+mj-lt"/>
              </a:rPr>
              <a:t>0.02</a:t>
            </a:r>
            <a:endParaRPr lang="en-US" sz="1400" u="none" dirty="0">
              <a:latin typeface="+mj-lt"/>
            </a:endParaRPr>
          </a:p>
        </p:txBody>
      </p:sp>
      <p:sp>
        <p:nvSpPr>
          <p:cNvPr id="35" name="TextBox 34"/>
          <p:cNvSpPr txBox="1"/>
          <p:nvPr/>
        </p:nvSpPr>
        <p:spPr>
          <a:xfrm>
            <a:off x="1255074" y="4271048"/>
            <a:ext cx="638034" cy="307777"/>
          </a:xfrm>
          <a:prstGeom prst="rect">
            <a:avLst/>
          </a:prstGeom>
          <a:noFill/>
        </p:spPr>
        <p:txBody>
          <a:bodyPr wrap="square" rtlCol="0">
            <a:spAutoFit/>
          </a:bodyPr>
          <a:lstStyle/>
          <a:p>
            <a:r>
              <a:rPr lang="en-US" sz="1400" u="none" dirty="0" smtClean="0">
                <a:latin typeface="+mj-lt"/>
              </a:rPr>
              <a:t>0.04</a:t>
            </a:r>
            <a:endParaRPr lang="en-US" sz="1400" u="none" dirty="0">
              <a:latin typeface="+mj-lt"/>
            </a:endParaRPr>
          </a:p>
        </p:txBody>
      </p:sp>
      <p:sp>
        <p:nvSpPr>
          <p:cNvPr id="36" name="TextBox 35"/>
          <p:cNvSpPr txBox="1"/>
          <p:nvPr/>
        </p:nvSpPr>
        <p:spPr>
          <a:xfrm>
            <a:off x="1255074" y="3568138"/>
            <a:ext cx="638034" cy="307777"/>
          </a:xfrm>
          <a:prstGeom prst="rect">
            <a:avLst/>
          </a:prstGeom>
          <a:noFill/>
        </p:spPr>
        <p:txBody>
          <a:bodyPr wrap="square" rtlCol="0">
            <a:spAutoFit/>
          </a:bodyPr>
          <a:lstStyle/>
          <a:p>
            <a:r>
              <a:rPr lang="en-US" sz="1400" u="none" dirty="0" smtClean="0">
                <a:latin typeface="+mj-lt"/>
              </a:rPr>
              <a:t>0.06</a:t>
            </a:r>
            <a:endParaRPr lang="en-US" sz="1400" u="none" dirty="0">
              <a:latin typeface="+mj-lt"/>
            </a:endParaRPr>
          </a:p>
        </p:txBody>
      </p:sp>
      <p:sp>
        <p:nvSpPr>
          <p:cNvPr id="37" name="TextBox 36"/>
          <p:cNvSpPr txBox="1"/>
          <p:nvPr/>
        </p:nvSpPr>
        <p:spPr>
          <a:xfrm>
            <a:off x="1255074" y="2854885"/>
            <a:ext cx="638034" cy="307777"/>
          </a:xfrm>
          <a:prstGeom prst="rect">
            <a:avLst/>
          </a:prstGeom>
          <a:noFill/>
        </p:spPr>
        <p:txBody>
          <a:bodyPr wrap="square" rtlCol="0">
            <a:spAutoFit/>
          </a:bodyPr>
          <a:lstStyle/>
          <a:p>
            <a:r>
              <a:rPr lang="en-US" sz="1400" u="none" dirty="0" smtClean="0">
                <a:latin typeface="+mj-lt"/>
              </a:rPr>
              <a:t>0.08</a:t>
            </a:r>
            <a:endParaRPr lang="en-US" sz="1400" u="none" dirty="0">
              <a:latin typeface="+mj-lt"/>
            </a:endParaRPr>
          </a:p>
        </p:txBody>
      </p:sp>
      <p:sp>
        <p:nvSpPr>
          <p:cNvPr id="38" name="TextBox 37"/>
          <p:cNvSpPr txBox="1"/>
          <p:nvPr/>
        </p:nvSpPr>
        <p:spPr>
          <a:xfrm>
            <a:off x="1241426" y="2147463"/>
            <a:ext cx="638034" cy="307777"/>
          </a:xfrm>
          <a:prstGeom prst="rect">
            <a:avLst/>
          </a:prstGeom>
          <a:noFill/>
        </p:spPr>
        <p:txBody>
          <a:bodyPr wrap="square" rtlCol="0">
            <a:spAutoFit/>
          </a:bodyPr>
          <a:lstStyle/>
          <a:p>
            <a:r>
              <a:rPr lang="en-US" sz="1400" u="none" dirty="0" smtClean="0">
                <a:latin typeface="+mj-lt"/>
              </a:rPr>
              <a:t>0.10</a:t>
            </a:r>
            <a:endParaRPr lang="en-US" sz="1400" u="none" dirty="0">
              <a:latin typeface="+mj-lt"/>
            </a:endParaRPr>
          </a:p>
        </p:txBody>
      </p:sp>
    </p:spTree>
    <p:extLst>
      <p:ext uri="{BB962C8B-B14F-4D97-AF65-F5344CB8AC3E}">
        <p14:creationId xmlns:p14="http://schemas.microsoft.com/office/powerpoint/2010/main" val="207107353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65" name="Picture 169" descr="C:\Users\cmalone\Desktop\AME\REDRAW\CVN\130324\130324.1 (The return)\Part 4\Slide 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6546" y="1930858"/>
            <a:ext cx="6265381" cy="40857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906" y="6569316"/>
            <a:ext cx="5692020" cy="331066"/>
          </a:xfrm>
          <a:prstGeom prst="rect">
            <a:avLst/>
          </a:prstGeom>
          <a:noFill/>
          <a:ln w="9525">
            <a:noFill/>
            <a:miter lim="800000"/>
            <a:headEnd/>
            <a:tailEnd/>
          </a:ln>
        </p:spPr>
        <p:txBody>
          <a:bodyPr wrap="square" lIns="91320" tIns="45663" rIns="91320" bIns="45663">
            <a:spAutoFit/>
          </a:bodyPr>
          <a:lstStyle/>
          <a:p>
            <a:pPr>
              <a:lnSpc>
                <a:spcPct val="97000"/>
              </a:lnSpc>
              <a:buClr>
                <a:srgbClr val="000000"/>
              </a:buClr>
              <a:buSzPct val="100000"/>
              <a:tabLst>
                <a:tab pos="0" algn="l"/>
                <a:tab pos="456631" algn="l"/>
                <a:tab pos="913264" algn="l"/>
                <a:tab pos="1369896" algn="l"/>
                <a:tab pos="1826526" algn="l"/>
                <a:tab pos="2283159" algn="l"/>
                <a:tab pos="2739790" algn="l"/>
                <a:tab pos="3196416" algn="l"/>
                <a:tab pos="3653052" algn="l"/>
                <a:tab pos="4109683" algn="l"/>
                <a:tab pos="4566317" algn="l"/>
                <a:tab pos="5022946" algn="l"/>
                <a:tab pos="5479579" algn="l"/>
                <a:tab pos="5936208" algn="l"/>
                <a:tab pos="6392838" algn="l"/>
                <a:tab pos="6849472" algn="l"/>
                <a:tab pos="7306105" algn="l"/>
                <a:tab pos="7762738" algn="l"/>
                <a:tab pos="8219368" algn="l"/>
                <a:tab pos="8676001" algn="l"/>
                <a:tab pos="9132627" algn="l"/>
              </a:tabLst>
              <a:defRPr/>
            </a:pPr>
            <a:r>
              <a:rPr lang="en-GB" sz="1600" u="none" dirty="0">
                <a:latin typeface="+mj-lt"/>
              </a:rPr>
              <a:t>Connolly SJ, et al. </a:t>
            </a:r>
            <a:r>
              <a:rPr lang="en-GB" sz="1600" i="1" u="none" dirty="0">
                <a:latin typeface="+mj-lt"/>
              </a:rPr>
              <a:t>Circulation</a:t>
            </a:r>
            <a:r>
              <a:rPr lang="en-GB" sz="1600" u="none" dirty="0">
                <a:latin typeface="+mj-lt"/>
              </a:rPr>
              <a:t> </a:t>
            </a:r>
            <a:r>
              <a:rPr lang="en-GB" sz="1600" u="none" dirty="0" smtClean="0">
                <a:latin typeface="+mj-lt"/>
              </a:rPr>
              <a:t>2008;118:2029-2037.</a:t>
            </a:r>
            <a:r>
              <a:rPr lang="en-GB" sz="1600" u="none" baseline="30000" dirty="0" smtClean="0">
                <a:latin typeface="+mj-lt"/>
              </a:rPr>
              <a:t>[31]</a:t>
            </a:r>
            <a:endParaRPr lang="en-GB" sz="1600" u="none" dirty="0">
              <a:latin typeface="+mj-lt"/>
            </a:endParaRPr>
          </a:p>
        </p:txBody>
      </p:sp>
      <p:sp>
        <p:nvSpPr>
          <p:cNvPr id="4" name="Title 1"/>
          <p:cNvSpPr>
            <a:spLocks noGrp="1"/>
          </p:cNvSpPr>
          <p:nvPr>
            <p:ph type="title"/>
          </p:nvPr>
        </p:nvSpPr>
        <p:spPr>
          <a:xfrm>
            <a:off x="341166" y="316692"/>
            <a:ext cx="8686800" cy="868362"/>
          </a:xfrm>
        </p:spPr>
        <p:txBody>
          <a:bodyPr/>
          <a:lstStyle/>
          <a:p>
            <a:pPr>
              <a:lnSpc>
                <a:spcPct val="100000"/>
              </a:lnSpc>
            </a:pPr>
            <a:r>
              <a:rPr lang="en-US" dirty="0" smtClean="0"/>
              <a:t>ACTIVE-W </a:t>
            </a:r>
            <a:br>
              <a:rPr lang="en-US" dirty="0" smtClean="0"/>
            </a:br>
            <a:r>
              <a:rPr lang="en-US" sz="3200" i="1" dirty="0" smtClean="0"/>
              <a:t>Major Bleeding</a:t>
            </a:r>
            <a:endParaRPr lang="en-US" i="1" dirty="0"/>
          </a:p>
        </p:txBody>
      </p:sp>
      <p:sp>
        <p:nvSpPr>
          <p:cNvPr id="6" name="TextBox 5"/>
          <p:cNvSpPr txBox="1"/>
          <p:nvPr/>
        </p:nvSpPr>
        <p:spPr>
          <a:xfrm>
            <a:off x="3320148" y="6147496"/>
            <a:ext cx="2370966" cy="369217"/>
          </a:xfrm>
          <a:prstGeom prst="rect">
            <a:avLst/>
          </a:prstGeom>
          <a:noFill/>
        </p:spPr>
        <p:txBody>
          <a:bodyPr wrap="square" lIns="91320" tIns="45663" rIns="91320" bIns="45663">
            <a:spAutoFit/>
          </a:bodyPr>
          <a:lstStyle/>
          <a:p>
            <a:pPr algn="ctr">
              <a:defRPr/>
            </a:pPr>
            <a:r>
              <a:rPr lang="en-US" sz="1800" b="1" u="none" dirty="0" smtClean="0">
                <a:latin typeface="+mj-lt"/>
              </a:rPr>
              <a:t>y</a:t>
            </a:r>
            <a:endParaRPr lang="en-US" sz="1800" b="1" u="none" dirty="0">
              <a:latin typeface="+mj-lt"/>
            </a:endParaRPr>
          </a:p>
        </p:txBody>
      </p:sp>
      <p:sp>
        <p:nvSpPr>
          <p:cNvPr id="8" name="Text Box 8"/>
          <p:cNvSpPr txBox="1">
            <a:spLocks noChangeArrowheads="1"/>
          </p:cNvSpPr>
          <p:nvPr/>
        </p:nvSpPr>
        <p:spPr bwMode="auto">
          <a:xfrm>
            <a:off x="3310879" y="1559870"/>
            <a:ext cx="2682145" cy="400110"/>
          </a:xfrm>
          <a:prstGeom prst="rect">
            <a:avLst/>
          </a:prstGeom>
          <a:noFill/>
          <a:ln w="9525">
            <a:noFill/>
            <a:miter lim="800000"/>
            <a:headEnd/>
            <a:tailEnd/>
          </a:ln>
          <a:effectLst/>
        </p:spPr>
        <p:txBody>
          <a:bodyPr wrap="none">
            <a:spAutoFit/>
          </a:bodyPr>
          <a:lstStyle/>
          <a:p>
            <a:pPr>
              <a:spcBef>
                <a:spcPct val="50000"/>
              </a:spcBef>
            </a:pPr>
            <a:r>
              <a:rPr lang="en-US" sz="2000" b="1" i="1" u="none" dirty="0" smtClean="0">
                <a:latin typeface="+mj-lt"/>
              </a:rPr>
              <a:t>P</a:t>
            </a:r>
            <a:r>
              <a:rPr lang="en-US" sz="2000" b="1" u="none" dirty="0" smtClean="0">
                <a:latin typeface="+mj-lt"/>
              </a:rPr>
              <a:t>-interaction = .0006</a:t>
            </a:r>
          </a:p>
        </p:txBody>
      </p:sp>
      <p:sp>
        <p:nvSpPr>
          <p:cNvPr id="9" name="Text Box 9"/>
          <p:cNvSpPr txBox="1">
            <a:spLocks noChangeArrowheads="1"/>
          </p:cNvSpPr>
          <p:nvPr/>
        </p:nvSpPr>
        <p:spPr bwMode="auto">
          <a:xfrm>
            <a:off x="1921755" y="3014297"/>
            <a:ext cx="1114408" cy="707886"/>
          </a:xfrm>
          <a:prstGeom prst="rect">
            <a:avLst/>
          </a:prstGeom>
          <a:noFill/>
          <a:ln w="9525">
            <a:noFill/>
            <a:miter lim="800000"/>
            <a:headEnd/>
            <a:tailEnd/>
          </a:ln>
          <a:effectLst/>
        </p:spPr>
        <p:txBody>
          <a:bodyPr wrap="none">
            <a:spAutoFit/>
          </a:bodyPr>
          <a:lstStyle/>
          <a:p>
            <a:pPr algn="ctr">
              <a:spcBef>
                <a:spcPct val="50000"/>
              </a:spcBef>
            </a:pPr>
            <a:r>
              <a:rPr lang="en-US" sz="1600" b="1" u="none" dirty="0" smtClean="0">
                <a:latin typeface="+mj-lt"/>
              </a:rPr>
              <a:t>RR = 1.55</a:t>
            </a:r>
          </a:p>
          <a:p>
            <a:pPr algn="ctr">
              <a:spcBef>
                <a:spcPct val="50000"/>
              </a:spcBef>
            </a:pPr>
            <a:r>
              <a:rPr lang="en-US" sz="1600" b="1" i="1" u="none" dirty="0" smtClean="0">
                <a:latin typeface="+mj-lt"/>
              </a:rPr>
              <a:t>P</a:t>
            </a:r>
            <a:r>
              <a:rPr lang="en-US" sz="1600" b="1" u="none" dirty="0" smtClean="0">
                <a:latin typeface="+mj-lt"/>
              </a:rPr>
              <a:t> = .027</a:t>
            </a:r>
          </a:p>
        </p:txBody>
      </p:sp>
      <p:sp>
        <p:nvSpPr>
          <p:cNvPr id="10" name="Text Box 10"/>
          <p:cNvSpPr txBox="1">
            <a:spLocks noChangeArrowheads="1"/>
          </p:cNvSpPr>
          <p:nvPr/>
        </p:nvSpPr>
        <p:spPr bwMode="auto">
          <a:xfrm>
            <a:off x="5260242" y="3016197"/>
            <a:ext cx="1114408" cy="707886"/>
          </a:xfrm>
          <a:prstGeom prst="rect">
            <a:avLst/>
          </a:prstGeom>
          <a:noFill/>
          <a:ln w="9525">
            <a:noFill/>
            <a:miter lim="800000"/>
            <a:headEnd/>
            <a:tailEnd/>
          </a:ln>
          <a:effectLst/>
        </p:spPr>
        <p:txBody>
          <a:bodyPr wrap="none">
            <a:spAutoFit/>
          </a:bodyPr>
          <a:lstStyle/>
          <a:p>
            <a:pPr algn="ctr">
              <a:spcBef>
                <a:spcPct val="50000"/>
              </a:spcBef>
            </a:pPr>
            <a:r>
              <a:rPr lang="en-US" sz="1600" b="1" u="none" dirty="0" smtClean="0">
                <a:latin typeface="+mj-lt"/>
              </a:rPr>
              <a:t>RR = 0.68</a:t>
            </a:r>
          </a:p>
          <a:p>
            <a:pPr algn="ctr">
              <a:spcBef>
                <a:spcPct val="50000"/>
              </a:spcBef>
            </a:pPr>
            <a:r>
              <a:rPr lang="en-US" sz="1600" b="1" i="1" u="none" dirty="0" smtClean="0">
                <a:latin typeface="+mj-lt"/>
              </a:rPr>
              <a:t>P</a:t>
            </a:r>
            <a:r>
              <a:rPr lang="en-US" sz="1600" b="1" u="none" dirty="0" smtClean="0">
                <a:latin typeface="+mj-lt"/>
              </a:rPr>
              <a:t> = .08</a:t>
            </a:r>
          </a:p>
        </p:txBody>
      </p:sp>
      <p:sp>
        <p:nvSpPr>
          <p:cNvPr id="11" name="TextBox 10"/>
          <p:cNvSpPr txBox="1"/>
          <p:nvPr/>
        </p:nvSpPr>
        <p:spPr>
          <a:xfrm>
            <a:off x="1751141" y="1927233"/>
            <a:ext cx="2382686" cy="399994"/>
          </a:xfrm>
          <a:prstGeom prst="rect">
            <a:avLst/>
          </a:prstGeom>
          <a:noFill/>
          <a:ln w="12700">
            <a:noFill/>
          </a:ln>
          <a:sp3d>
            <a:bevelT/>
            <a:bevelB/>
          </a:sp3d>
        </p:spPr>
        <p:txBody>
          <a:bodyPr wrap="square" lIns="91320" tIns="45663" rIns="91320" bIns="45663">
            <a:spAutoFit/>
          </a:bodyPr>
          <a:lstStyle/>
          <a:p>
            <a:pPr algn="ctr">
              <a:defRPr/>
            </a:pPr>
            <a:r>
              <a:rPr lang="en-US" sz="2000" b="1" u="none" dirty="0">
                <a:latin typeface="+mj-lt"/>
              </a:rPr>
              <a:t>TTR </a:t>
            </a:r>
            <a:r>
              <a:rPr lang="en-US" sz="2000" b="1" u="none" dirty="0" smtClean="0">
                <a:latin typeface="+mj-lt"/>
              </a:rPr>
              <a:t>≥ </a:t>
            </a:r>
            <a:r>
              <a:rPr lang="en-US" sz="2000" b="1" u="none" dirty="0">
                <a:latin typeface="+mj-lt"/>
              </a:rPr>
              <a:t>65%</a:t>
            </a:r>
          </a:p>
        </p:txBody>
      </p:sp>
      <p:sp>
        <p:nvSpPr>
          <p:cNvPr id="12" name="TextBox 11"/>
          <p:cNvSpPr txBox="1"/>
          <p:nvPr/>
        </p:nvSpPr>
        <p:spPr>
          <a:xfrm>
            <a:off x="5442547" y="1903223"/>
            <a:ext cx="2176776" cy="399994"/>
          </a:xfrm>
          <a:prstGeom prst="rect">
            <a:avLst/>
          </a:prstGeom>
          <a:noFill/>
          <a:ln w="12700">
            <a:noFill/>
          </a:ln>
          <a:sp3d>
            <a:bevelT/>
            <a:bevelB/>
          </a:sp3d>
        </p:spPr>
        <p:txBody>
          <a:bodyPr wrap="square" lIns="91320" tIns="45663" rIns="91320" bIns="45663">
            <a:spAutoFit/>
          </a:bodyPr>
          <a:lstStyle/>
          <a:p>
            <a:pPr algn="ctr">
              <a:defRPr/>
            </a:pPr>
            <a:r>
              <a:rPr lang="en-US" sz="2000" b="1" u="none" dirty="0">
                <a:latin typeface="+mj-lt"/>
              </a:rPr>
              <a:t>TTR </a:t>
            </a:r>
            <a:r>
              <a:rPr lang="en-US" sz="2000" b="1" u="none" dirty="0" smtClean="0">
                <a:latin typeface="+mj-lt"/>
              </a:rPr>
              <a:t>&lt; 65</a:t>
            </a:r>
            <a:r>
              <a:rPr lang="en-US" sz="2000" b="1" u="none" dirty="0">
                <a:latin typeface="+mj-lt"/>
              </a:rPr>
              <a:t>%</a:t>
            </a:r>
          </a:p>
        </p:txBody>
      </p:sp>
      <p:sp>
        <p:nvSpPr>
          <p:cNvPr id="17" name="TextBox 16"/>
          <p:cNvSpPr txBox="1"/>
          <p:nvPr/>
        </p:nvSpPr>
        <p:spPr>
          <a:xfrm rot="16200000">
            <a:off x="-1320250" y="3635262"/>
            <a:ext cx="3973943" cy="398080"/>
          </a:xfrm>
          <a:prstGeom prst="rect">
            <a:avLst/>
          </a:prstGeom>
          <a:noFill/>
        </p:spPr>
        <p:txBody>
          <a:bodyPr wrap="square" lIns="91320" tIns="45663" rIns="91320" bIns="45663">
            <a:spAutoFit/>
          </a:bodyPr>
          <a:lstStyle/>
          <a:p>
            <a:pPr algn="ctr">
              <a:defRPr/>
            </a:pPr>
            <a:r>
              <a:rPr lang="en-US" sz="1800" b="1" u="none" dirty="0">
                <a:latin typeface="+mj-lt"/>
              </a:rPr>
              <a:t>Event </a:t>
            </a:r>
            <a:r>
              <a:rPr lang="en-US" sz="1800" b="1" u="none" dirty="0" smtClean="0">
                <a:latin typeface="+mj-lt"/>
              </a:rPr>
              <a:t>Rate, %</a:t>
            </a:r>
            <a:endParaRPr lang="en-US" sz="1800" b="1" u="none" dirty="0">
              <a:latin typeface="+mj-lt"/>
            </a:endParaRPr>
          </a:p>
        </p:txBody>
      </p:sp>
      <p:grpSp>
        <p:nvGrpSpPr>
          <p:cNvPr id="18" name="Group 17"/>
          <p:cNvGrpSpPr/>
          <p:nvPr/>
        </p:nvGrpSpPr>
        <p:grpSpPr>
          <a:xfrm>
            <a:off x="7267945" y="1366697"/>
            <a:ext cx="1876055" cy="869249"/>
            <a:chOff x="7410735" y="1027308"/>
            <a:chExt cx="2169993" cy="798388"/>
          </a:xfrm>
        </p:grpSpPr>
        <p:sp>
          <p:nvSpPr>
            <p:cNvPr id="19" name="TextBox 18"/>
            <p:cNvSpPr txBox="1"/>
            <p:nvPr/>
          </p:nvSpPr>
          <p:spPr>
            <a:xfrm>
              <a:off x="7874758" y="1068253"/>
              <a:ext cx="1705970" cy="723275"/>
            </a:xfrm>
            <a:prstGeom prst="rect">
              <a:avLst/>
            </a:prstGeom>
            <a:noFill/>
          </p:spPr>
          <p:txBody>
            <a:bodyPr wrap="square" rtlCol="0">
              <a:spAutoFit/>
            </a:bodyPr>
            <a:lstStyle/>
            <a:p>
              <a:pPr>
                <a:spcBef>
                  <a:spcPts val="600"/>
                </a:spcBef>
              </a:pPr>
              <a:r>
                <a:rPr lang="en-US" b="1" u="none" dirty="0" smtClean="0">
                  <a:latin typeface="+mj-lt"/>
                </a:rPr>
                <a:t>C+A</a:t>
              </a:r>
            </a:p>
            <a:p>
              <a:pPr>
                <a:spcBef>
                  <a:spcPts val="600"/>
                </a:spcBef>
              </a:pPr>
              <a:r>
                <a:rPr lang="en-US" b="1" u="none" dirty="0" smtClean="0">
                  <a:latin typeface="+mj-lt"/>
                </a:rPr>
                <a:t>OAC</a:t>
              </a:r>
              <a:endParaRPr lang="en-US" b="1" u="none" dirty="0">
                <a:latin typeface="+mj-lt"/>
              </a:endParaRPr>
            </a:p>
          </p:txBody>
        </p:sp>
        <p:cxnSp>
          <p:nvCxnSpPr>
            <p:cNvPr id="20" name="Straight Connector 19"/>
            <p:cNvCxnSpPr/>
            <p:nvPr/>
          </p:nvCxnSpPr>
          <p:spPr bwMode="auto">
            <a:xfrm flipH="1">
              <a:off x="7533564" y="1268249"/>
              <a:ext cx="341194" cy="0"/>
            </a:xfrm>
            <a:prstGeom prst="line">
              <a:avLst/>
            </a:prstGeom>
            <a:solidFill>
              <a:schemeClr val="accent1"/>
            </a:solidFill>
            <a:ln w="38100" cap="flat" cmpd="sng" algn="ctr">
              <a:solidFill>
                <a:schemeClr val="accent5"/>
              </a:solidFill>
              <a:prstDash val="solid"/>
              <a:round/>
              <a:headEnd type="none" w="med" len="med"/>
              <a:tailEnd type="none" w="med" len="med"/>
            </a:ln>
            <a:effectLst/>
          </p:spPr>
        </p:cxnSp>
        <p:cxnSp>
          <p:nvCxnSpPr>
            <p:cNvPr id="21" name="Straight Connector 20"/>
            <p:cNvCxnSpPr/>
            <p:nvPr/>
          </p:nvCxnSpPr>
          <p:spPr bwMode="auto">
            <a:xfrm flipH="1">
              <a:off x="7533564" y="1613596"/>
              <a:ext cx="341194"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sp>
          <p:nvSpPr>
            <p:cNvPr id="22" name="Rectangle 21"/>
            <p:cNvSpPr/>
            <p:nvPr/>
          </p:nvSpPr>
          <p:spPr bwMode="auto">
            <a:xfrm>
              <a:off x="7410735" y="1027308"/>
              <a:ext cx="1317007" cy="79838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dirty="0" smtClean="0">
                <a:ln>
                  <a:noFill/>
                </a:ln>
                <a:solidFill>
                  <a:schemeClr val="tx1"/>
                </a:solidFill>
                <a:effectLst/>
                <a:latin typeface="Calibri" pitchFamily="34" charset="0"/>
              </a:endParaRPr>
            </a:p>
          </p:txBody>
        </p:sp>
      </p:grpSp>
      <p:sp>
        <p:nvSpPr>
          <p:cNvPr id="23" name="TextBox 22"/>
          <p:cNvSpPr txBox="1"/>
          <p:nvPr/>
        </p:nvSpPr>
        <p:spPr>
          <a:xfrm>
            <a:off x="1456215" y="6011221"/>
            <a:ext cx="2906139" cy="307777"/>
          </a:xfrm>
          <a:prstGeom prst="rect">
            <a:avLst/>
          </a:prstGeom>
          <a:noFill/>
        </p:spPr>
        <p:txBody>
          <a:bodyPr wrap="square" rtlCol="0">
            <a:spAutoFit/>
          </a:bodyPr>
          <a:lstStyle/>
          <a:p>
            <a:r>
              <a:rPr lang="en-US" sz="1400" u="none" dirty="0" smtClean="0">
                <a:latin typeface="+mj-lt"/>
              </a:rPr>
              <a:t>0.0           0.5          1.0           1.5  </a:t>
            </a:r>
            <a:endParaRPr lang="en-US" sz="1400" u="none" dirty="0">
              <a:latin typeface="+mj-lt"/>
            </a:endParaRPr>
          </a:p>
        </p:txBody>
      </p:sp>
      <p:sp>
        <p:nvSpPr>
          <p:cNvPr id="24" name="TextBox 23"/>
          <p:cNvSpPr txBox="1"/>
          <p:nvPr/>
        </p:nvSpPr>
        <p:spPr>
          <a:xfrm>
            <a:off x="1141375" y="5826961"/>
            <a:ext cx="687911" cy="335094"/>
          </a:xfrm>
          <a:prstGeom prst="rect">
            <a:avLst/>
          </a:prstGeom>
          <a:noFill/>
        </p:spPr>
        <p:txBody>
          <a:bodyPr wrap="square" rtlCol="0">
            <a:spAutoFit/>
          </a:bodyPr>
          <a:lstStyle/>
          <a:p>
            <a:r>
              <a:rPr lang="en-US" sz="1400" u="none" dirty="0" smtClean="0">
                <a:latin typeface="+mj-lt"/>
              </a:rPr>
              <a:t>0.0</a:t>
            </a:r>
            <a:endParaRPr lang="en-US" sz="1400" u="none" dirty="0">
              <a:latin typeface="+mj-lt"/>
            </a:endParaRPr>
          </a:p>
        </p:txBody>
      </p:sp>
      <p:sp>
        <p:nvSpPr>
          <p:cNvPr id="25" name="TextBox 24"/>
          <p:cNvSpPr txBox="1"/>
          <p:nvPr/>
        </p:nvSpPr>
        <p:spPr>
          <a:xfrm>
            <a:off x="997673" y="5053743"/>
            <a:ext cx="687911" cy="335094"/>
          </a:xfrm>
          <a:prstGeom prst="rect">
            <a:avLst/>
          </a:prstGeom>
          <a:noFill/>
        </p:spPr>
        <p:txBody>
          <a:bodyPr wrap="square" rtlCol="0">
            <a:spAutoFit/>
          </a:bodyPr>
          <a:lstStyle/>
          <a:p>
            <a:r>
              <a:rPr lang="en-US" sz="1400" u="none" dirty="0" smtClean="0">
                <a:latin typeface="+mj-lt"/>
              </a:rPr>
              <a:t>0.01</a:t>
            </a:r>
            <a:endParaRPr lang="en-US" sz="1400" u="none" dirty="0">
              <a:latin typeface="+mj-lt"/>
            </a:endParaRPr>
          </a:p>
        </p:txBody>
      </p:sp>
      <p:sp>
        <p:nvSpPr>
          <p:cNvPr id="26" name="TextBox 25"/>
          <p:cNvSpPr txBox="1"/>
          <p:nvPr/>
        </p:nvSpPr>
        <p:spPr>
          <a:xfrm>
            <a:off x="1012388" y="4264505"/>
            <a:ext cx="687911" cy="335094"/>
          </a:xfrm>
          <a:prstGeom prst="rect">
            <a:avLst/>
          </a:prstGeom>
          <a:noFill/>
        </p:spPr>
        <p:txBody>
          <a:bodyPr wrap="square" rtlCol="0">
            <a:spAutoFit/>
          </a:bodyPr>
          <a:lstStyle/>
          <a:p>
            <a:r>
              <a:rPr lang="en-US" sz="1400" u="none" dirty="0" smtClean="0">
                <a:latin typeface="+mj-lt"/>
              </a:rPr>
              <a:t>0.02</a:t>
            </a:r>
            <a:endParaRPr lang="en-US" sz="1400" u="none" dirty="0">
              <a:latin typeface="+mj-lt"/>
            </a:endParaRPr>
          </a:p>
        </p:txBody>
      </p:sp>
      <p:sp>
        <p:nvSpPr>
          <p:cNvPr id="27" name="TextBox 26"/>
          <p:cNvSpPr txBox="1"/>
          <p:nvPr/>
        </p:nvSpPr>
        <p:spPr>
          <a:xfrm>
            <a:off x="1012388" y="3499208"/>
            <a:ext cx="687911" cy="335094"/>
          </a:xfrm>
          <a:prstGeom prst="rect">
            <a:avLst/>
          </a:prstGeom>
          <a:noFill/>
        </p:spPr>
        <p:txBody>
          <a:bodyPr wrap="square" rtlCol="0">
            <a:spAutoFit/>
          </a:bodyPr>
          <a:lstStyle/>
          <a:p>
            <a:r>
              <a:rPr lang="en-US" sz="1400" u="none" dirty="0" smtClean="0">
                <a:latin typeface="+mj-lt"/>
              </a:rPr>
              <a:t>0.03</a:t>
            </a:r>
            <a:endParaRPr lang="en-US" sz="1400" u="none" dirty="0">
              <a:latin typeface="+mj-lt"/>
            </a:endParaRPr>
          </a:p>
        </p:txBody>
      </p:sp>
      <p:sp>
        <p:nvSpPr>
          <p:cNvPr id="28" name="TextBox 27"/>
          <p:cNvSpPr txBox="1"/>
          <p:nvPr/>
        </p:nvSpPr>
        <p:spPr>
          <a:xfrm>
            <a:off x="1012388" y="2722651"/>
            <a:ext cx="687911" cy="335094"/>
          </a:xfrm>
          <a:prstGeom prst="rect">
            <a:avLst/>
          </a:prstGeom>
          <a:noFill/>
        </p:spPr>
        <p:txBody>
          <a:bodyPr wrap="square" rtlCol="0">
            <a:spAutoFit/>
          </a:bodyPr>
          <a:lstStyle/>
          <a:p>
            <a:r>
              <a:rPr lang="en-US" sz="1400" u="none" dirty="0" smtClean="0">
                <a:latin typeface="+mj-lt"/>
              </a:rPr>
              <a:t>0.04</a:t>
            </a:r>
            <a:endParaRPr lang="en-US" sz="1400" u="none" dirty="0">
              <a:latin typeface="+mj-lt"/>
            </a:endParaRPr>
          </a:p>
        </p:txBody>
      </p:sp>
      <p:sp>
        <p:nvSpPr>
          <p:cNvPr id="29" name="TextBox 28"/>
          <p:cNvSpPr txBox="1"/>
          <p:nvPr/>
        </p:nvSpPr>
        <p:spPr>
          <a:xfrm>
            <a:off x="997673" y="1952442"/>
            <a:ext cx="687911" cy="335094"/>
          </a:xfrm>
          <a:prstGeom prst="rect">
            <a:avLst/>
          </a:prstGeom>
          <a:noFill/>
        </p:spPr>
        <p:txBody>
          <a:bodyPr wrap="square" rtlCol="0">
            <a:spAutoFit/>
          </a:bodyPr>
          <a:lstStyle/>
          <a:p>
            <a:r>
              <a:rPr lang="en-US" sz="1400" u="none" dirty="0" smtClean="0">
                <a:latin typeface="+mj-lt"/>
              </a:rPr>
              <a:t>0.05</a:t>
            </a:r>
            <a:endParaRPr lang="en-US" sz="1400" u="none" dirty="0">
              <a:latin typeface="+mj-lt"/>
            </a:endParaRPr>
          </a:p>
        </p:txBody>
      </p:sp>
      <p:sp>
        <p:nvSpPr>
          <p:cNvPr id="31" name="TextBox 30"/>
          <p:cNvSpPr txBox="1"/>
          <p:nvPr/>
        </p:nvSpPr>
        <p:spPr>
          <a:xfrm>
            <a:off x="4873274" y="5986314"/>
            <a:ext cx="3178905" cy="307777"/>
          </a:xfrm>
          <a:prstGeom prst="rect">
            <a:avLst/>
          </a:prstGeom>
          <a:noFill/>
        </p:spPr>
        <p:txBody>
          <a:bodyPr wrap="square" rtlCol="0">
            <a:spAutoFit/>
          </a:bodyPr>
          <a:lstStyle/>
          <a:p>
            <a:r>
              <a:rPr lang="en-US" sz="1400" u="none" dirty="0" smtClean="0">
                <a:latin typeface="+mj-lt"/>
              </a:rPr>
              <a:t>0.0          0.5           1.0           1.5  </a:t>
            </a:r>
            <a:endParaRPr lang="en-US" sz="1400" u="none" dirty="0">
              <a:latin typeface="+mj-lt"/>
            </a:endParaRPr>
          </a:p>
        </p:txBody>
      </p:sp>
      <p:sp>
        <p:nvSpPr>
          <p:cNvPr id="32" name="TextBox 31"/>
          <p:cNvSpPr txBox="1"/>
          <p:nvPr/>
        </p:nvSpPr>
        <p:spPr>
          <a:xfrm>
            <a:off x="4526676" y="5789785"/>
            <a:ext cx="638034" cy="307777"/>
          </a:xfrm>
          <a:prstGeom prst="rect">
            <a:avLst/>
          </a:prstGeom>
          <a:noFill/>
        </p:spPr>
        <p:txBody>
          <a:bodyPr wrap="square" rtlCol="0">
            <a:spAutoFit/>
          </a:bodyPr>
          <a:lstStyle/>
          <a:p>
            <a:r>
              <a:rPr lang="en-US" sz="1400" u="none" dirty="0" smtClean="0">
                <a:latin typeface="+mj-lt"/>
              </a:rPr>
              <a:t>0.0</a:t>
            </a:r>
            <a:endParaRPr lang="en-US" sz="1400" u="none" dirty="0">
              <a:latin typeface="+mj-lt"/>
            </a:endParaRPr>
          </a:p>
        </p:txBody>
      </p:sp>
      <p:sp>
        <p:nvSpPr>
          <p:cNvPr id="33" name="TextBox 32"/>
          <p:cNvSpPr txBox="1"/>
          <p:nvPr/>
        </p:nvSpPr>
        <p:spPr>
          <a:xfrm>
            <a:off x="4393393" y="5025007"/>
            <a:ext cx="638034" cy="307777"/>
          </a:xfrm>
          <a:prstGeom prst="rect">
            <a:avLst/>
          </a:prstGeom>
          <a:noFill/>
        </p:spPr>
        <p:txBody>
          <a:bodyPr wrap="square" rtlCol="0">
            <a:spAutoFit/>
          </a:bodyPr>
          <a:lstStyle/>
          <a:p>
            <a:r>
              <a:rPr lang="en-US" sz="1400" u="none" dirty="0" smtClean="0">
                <a:latin typeface="+mj-lt"/>
              </a:rPr>
              <a:t>0.01</a:t>
            </a:r>
            <a:endParaRPr lang="en-US" sz="1400" u="none" dirty="0">
              <a:latin typeface="+mj-lt"/>
            </a:endParaRPr>
          </a:p>
        </p:txBody>
      </p:sp>
      <p:sp>
        <p:nvSpPr>
          <p:cNvPr id="34" name="TextBox 33"/>
          <p:cNvSpPr txBox="1"/>
          <p:nvPr/>
        </p:nvSpPr>
        <p:spPr>
          <a:xfrm>
            <a:off x="4407041" y="4245515"/>
            <a:ext cx="638034" cy="307777"/>
          </a:xfrm>
          <a:prstGeom prst="rect">
            <a:avLst/>
          </a:prstGeom>
          <a:noFill/>
        </p:spPr>
        <p:txBody>
          <a:bodyPr wrap="square" rtlCol="0">
            <a:spAutoFit/>
          </a:bodyPr>
          <a:lstStyle/>
          <a:p>
            <a:r>
              <a:rPr lang="en-US" sz="1400" u="none" dirty="0" smtClean="0">
                <a:latin typeface="+mj-lt"/>
              </a:rPr>
              <a:t>0.02</a:t>
            </a:r>
            <a:endParaRPr lang="en-US" sz="1400" u="none" dirty="0">
              <a:latin typeface="+mj-lt"/>
            </a:endParaRPr>
          </a:p>
        </p:txBody>
      </p:sp>
      <p:sp>
        <p:nvSpPr>
          <p:cNvPr id="35" name="TextBox 34"/>
          <p:cNvSpPr txBox="1"/>
          <p:nvPr/>
        </p:nvSpPr>
        <p:spPr>
          <a:xfrm>
            <a:off x="4407041" y="3460717"/>
            <a:ext cx="638034" cy="307777"/>
          </a:xfrm>
          <a:prstGeom prst="rect">
            <a:avLst/>
          </a:prstGeom>
          <a:noFill/>
        </p:spPr>
        <p:txBody>
          <a:bodyPr wrap="square" rtlCol="0">
            <a:spAutoFit/>
          </a:bodyPr>
          <a:lstStyle/>
          <a:p>
            <a:r>
              <a:rPr lang="en-US" sz="1400" u="none" dirty="0" smtClean="0">
                <a:latin typeface="+mj-lt"/>
              </a:rPr>
              <a:t>0.03</a:t>
            </a:r>
            <a:endParaRPr lang="en-US" sz="1400" u="none" dirty="0">
              <a:latin typeface="+mj-lt"/>
            </a:endParaRPr>
          </a:p>
        </p:txBody>
      </p:sp>
      <p:sp>
        <p:nvSpPr>
          <p:cNvPr id="36" name="TextBox 35"/>
          <p:cNvSpPr txBox="1"/>
          <p:nvPr/>
        </p:nvSpPr>
        <p:spPr>
          <a:xfrm>
            <a:off x="4407041" y="2706520"/>
            <a:ext cx="638034" cy="307777"/>
          </a:xfrm>
          <a:prstGeom prst="rect">
            <a:avLst/>
          </a:prstGeom>
          <a:noFill/>
        </p:spPr>
        <p:txBody>
          <a:bodyPr wrap="square" rtlCol="0">
            <a:spAutoFit/>
          </a:bodyPr>
          <a:lstStyle/>
          <a:p>
            <a:r>
              <a:rPr lang="en-US" sz="1400" u="none" dirty="0" smtClean="0">
                <a:latin typeface="+mj-lt"/>
              </a:rPr>
              <a:t>0.04</a:t>
            </a:r>
            <a:endParaRPr lang="en-US" sz="1400" u="none" dirty="0">
              <a:latin typeface="+mj-lt"/>
            </a:endParaRPr>
          </a:p>
        </p:txBody>
      </p:sp>
      <p:sp>
        <p:nvSpPr>
          <p:cNvPr id="37" name="TextBox 36"/>
          <p:cNvSpPr txBox="1"/>
          <p:nvPr/>
        </p:nvSpPr>
        <p:spPr>
          <a:xfrm>
            <a:off x="4393393" y="1930858"/>
            <a:ext cx="638034" cy="307777"/>
          </a:xfrm>
          <a:prstGeom prst="rect">
            <a:avLst/>
          </a:prstGeom>
          <a:noFill/>
        </p:spPr>
        <p:txBody>
          <a:bodyPr wrap="square" rtlCol="0">
            <a:spAutoFit/>
          </a:bodyPr>
          <a:lstStyle/>
          <a:p>
            <a:r>
              <a:rPr lang="en-US" sz="1400" u="none" dirty="0" smtClean="0">
                <a:latin typeface="+mj-lt"/>
              </a:rPr>
              <a:t>0.05</a:t>
            </a:r>
            <a:endParaRPr lang="en-US" sz="1400" u="none" dirty="0">
              <a:latin typeface="+mj-lt"/>
            </a:endParaRPr>
          </a:p>
        </p:txBody>
      </p:sp>
    </p:spTree>
    <p:extLst>
      <p:ext uri="{BB962C8B-B14F-4D97-AF65-F5344CB8AC3E}">
        <p14:creationId xmlns:p14="http://schemas.microsoft.com/office/powerpoint/2010/main" val="143870983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42" y="193923"/>
            <a:ext cx="8688388" cy="1181337"/>
          </a:xfrm>
        </p:spPr>
        <p:txBody>
          <a:bodyPr/>
          <a:lstStyle/>
          <a:p>
            <a:pPr>
              <a:lnSpc>
                <a:spcPct val="100000"/>
              </a:lnSpc>
            </a:pPr>
            <a:r>
              <a:rPr lang="en-US" dirty="0" smtClean="0"/>
              <a:t>Low Dose Regimens</a:t>
            </a:r>
            <a:br>
              <a:rPr lang="en-US" dirty="0" smtClean="0"/>
            </a:br>
            <a:r>
              <a:rPr lang="en-US" dirty="0" smtClean="0"/>
              <a:t>Efficacy and Safety Outcomes</a:t>
            </a:r>
            <a:endParaRPr lang="en-US" dirty="0"/>
          </a:p>
        </p:txBody>
      </p:sp>
      <p:sp>
        <p:nvSpPr>
          <p:cNvPr id="3" name="Rectangle 2"/>
          <p:cNvSpPr/>
          <p:nvPr/>
        </p:nvSpPr>
        <p:spPr>
          <a:xfrm>
            <a:off x="0" y="4478287"/>
            <a:ext cx="9144000" cy="1272541"/>
          </a:xfrm>
          <a:prstGeom prst="rect">
            <a:avLst/>
          </a:prstGeom>
          <a:noFill/>
          <a:ln w="25400" cap="flat" cmpd="sng" algn="ctr">
            <a:noFill/>
            <a:prstDash val="solid"/>
          </a:ln>
          <a:effectLst/>
        </p:spPr>
        <p:txBody>
          <a:bodyPr rtlCol="0" anchor="ctr"/>
          <a:lstStyle/>
          <a:p>
            <a:pPr algn="ctr" fontAlgn="auto">
              <a:spcBef>
                <a:spcPts val="0"/>
              </a:spcBef>
              <a:spcAft>
                <a:spcPts val="0"/>
              </a:spcAft>
              <a:defRPr/>
            </a:pPr>
            <a:endParaRPr lang="en-US" sz="1800" u="none" kern="0" dirty="0" smtClean="0">
              <a:latin typeface="+mj-lt"/>
            </a:endParaRPr>
          </a:p>
        </p:txBody>
      </p:sp>
      <p:sp>
        <p:nvSpPr>
          <p:cNvPr id="4" name="Rectangle 3"/>
          <p:cNvSpPr/>
          <p:nvPr/>
        </p:nvSpPr>
        <p:spPr>
          <a:xfrm>
            <a:off x="9525" y="1986548"/>
            <a:ext cx="9144000" cy="2472877"/>
          </a:xfrm>
          <a:prstGeom prst="rect">
            <a:avLst/>
          </a:prstGeom>
          <a:noFill/>
          <a:ln w="25400" cap="flat" cmpd="sng" algn="ctr">
            <a:noFill/>
            <a:prstDash val="solid"/>
          </a:ln>
          <a:effectLst/>
        </p:spPr>
        <p:txBody>
          <a:bodyPr rtlCol="0" anchor="ctr"/>
          <a:lstStyle/>
          <a:p>
            <a:pPr algn="ctr" fontAlgn="auto">
              <a:spcBef>
                <a:spcPts val="0"/>
              </a:spcBef>
              <a:spcAft>
                <a:spcPts val="0"/>
              </a:spcAft>
              <a:defRPr/>
            </a:pPr>
            <a:endParaRPr lang="en-US" sz="1800" u="none" kern="0" dirty="0" smtClean="0">
              <a:latin typeface="+mj-lt"/>
            </a:endParaRPr>
          </a:p>
        </p:txBody>
      </p:sp>
      <p:sp>
        <p:nvSpPr>
          <p:cNvPr id="5" name="Line 2"/>
          <p:cNvSpPr>
            <a:spLocks noChangeShapeType="1"/>
          </p:cNvSpPr>
          <p:nvPr/>
        </p:nvSpPr>
        <p:spPr bwMode="auto">
          <a:xfrm>
            <a:off x="5442694" y="2411867"/>
            <a:ext cx="688" cy="3332088"/>
          </a:xfrm>
          <a:prstGeom prst="line">
            <a:avLst/>
          </a:prstGeom>
          <a:noFill/>
          <a:ln w="25400">
            <a:solidFill>
              <a:schemeClr val="tx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6" name="AutoShape 3"/>
          <p:cNvSpPr>
            <a:spLocks noChangeAspect="1" noChangeArrowheads="1" noTextEdit="1"/>
          </p:cNvSpPr>
          <p:nvPr/>
        </p:nvSpPr>
        <p:spPr bwMode="auto">
          <a:xfrm>
            <a:off x="257166" y="1805573"/>
            <a:ext cx="6484928" cy="4592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7" name="Rectangle 5"/>
          <p:cNvSpPr>
            <a:spLocks noChangeArrowheads="1"/>
          </p:cNvSpPr>
          <p:nvPr/>
        </p:nvSpPr>
        <p:spPr bwMode="auto">
          <a:xfrm>
            <a:off x="255579" y="1802398"/>
            <a:ext cx="52900" cy="230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auto">
              <a:spcBef>
                <a:spcPts val="0"/>
              </a:spcBef>
              <a:spcAft>
                <a:spcPts val="0"/>
              </a:spcAft>
              <a:defRPr/>
            </a:pPr>
            <a:r>
              <a:rPr lang="en-US" sz="1500" u="none" kern="0" dirty="0" smtClean="0">
                <a:latin typeface="+mj-lt"/>
              </a:rPr>
              <a:t> </a:t>
            </a:r>
            <a:endParaRPr lang="en-US" sz="1800" u="none" kern="0" dirty="0" smtClean="0">
              <a:latin typeface="+mj-lt"/>
            </a:endParaRPr>
          </a:p>
        </p:txBody>
      </p:sp>
      <p:sp>
        <p:nvSpPr>
          <p:cNvPr id="8" name="Rectangle 18"/>
          <p:cNvSpPr>
            <a:spLocks noChangeArrowheads="1"/>
          </p:cNvSpPr>
          <p:nvPr/>
        </p:nvSpPr>
        <p:spPr bwMode="auto">
          <a:xfrm>
            <a:off x="898050" y="5385931"/>
            <a:ext cx="993862"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fontAlgn="auto">
              <a:spcBef>
                <a:spcPts val="0"/>
              </a:spcBef>
              <a:spcAft>
                <a:spcPts val="0"/>
              </a:spcAft>
              <a:defRPr/>
            </a:pPr>
            <a:r>
              <a:rPr lang="en-US" sz="1400" b="1" u="none" kern="0" dirty="0" smtClean="0">
                <a:latin typeface="+mj-lt"/>
              </a:rPr>
              <a:t>GI Bleeding</a:t>
            </a:r>
          </a:p>
        </p:txBody>
      </p:sp>
      <p:sp>
        <p:nvSpPr>
          <p:cNvPr id="9" name="Rectangle 19"/>
          <p:cNvSpPr>
            <a:spLocks noChangeArrowheads="1"/>
          </p:cNvSpPr>
          <p:nvPr/>
        </p:nvSpPr>
        <p:spPr bwMode="auto">
          <a:xfrm>
            <a:off x="7433653" y="5377994"/>
            <a:ext cx="1271181"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fontAlgn="auto">
              <a:spcBef>
                <a:spcPts val="0"/>
              </a:spcBef>
              <a:spcAft>
                <a:spcPts val="0"/>
              </a:spcAft>
              <a:defRPr/>
            </a:pPr>
            <a:r>
              <a:rPr lang="en-US" sz="1400" b="1" u="none" kern="0" dirty="0" smtClean="0">
                <a:latin typeface="+mj-lt"/>
              </a:rPr>
              <a:t>0.89 (0.57-1.37)</a:t>
            </a:r>
          </a:p>
        </p:txBody>
      </p:sp>
      <p:sp>
        <p:nvSpPr>
          <p:cNvPr id="10" name="Rectangle 22"/>
          <p:cNvSpPr>
            <a:spLocks noChangeArrowheads="1"/>
          </p:cNvSpPr>
          <p:nvPr/>
        </p:nvSpPr>
        <p:spPr bwMode="auto">
          <a:xfrm>
            <a:off x="898050" y="4962069"/>
            <a:ext cx="309380"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fontAlgn="auto">
              <a:spcBef>
                <a:spcPts val="0"/>
              </a:spcBef>
              <a:spcAft>
                <a:spcPts val="0"/>
              </a:spcAft>
              <a:defRPr/>
            </a:pPr>
            <a:r>
              <a:rPr lang="en-US" sz="1400" b="1" u="none" kern="0" dirty="0" smtClean="0">
                <a:latin typeface="+mj-lt"/>
              </a:rPr>
              <a:t>ICH</a:t>
            </a:r>
          </a:p>
        </p:txBody>
      </p:sp>
      <p:sp>
        <p:nvSpPr>
          <p:cNvPr id="11" name="Rectangle 23"/>
          <p:cNvSpPr>
            <a:spLocks noChangeArrowheads="1"/>
          </p:cNvSpPr>
          <p:nvPr/>
        </p:nvSpPr>
        <p:spPr bwMode="auto">
          <a:xfrm>
            <a:off x="7433653" y="4960481"/>
            <a:ext cx="1271181"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fontAlgn="auto">
              <a:spcBef>
                <a:spcPts val="0"/>
              </a:spcBef>
              <a:spcAft>
                <a:spcPts val="0"/>
              </a:spcAft>
              <a:defRPr/>
            </a:pPr>
            <a:r>
              <a:rPr lang="en-US" sz="1400" b="1" u="none" kern="0" dirty="0" smtClean="0">
                <a:latin typeface="+mj-lt"/>
              </a:rPr>
              <a:t>0.31 (0.24-0.41)</a:t>
            </a:r>
          </a:p>
        </p:txBody>
      </p:sp>
      <p:sp>
        <p:nvSpPr>
          <p:cNvPr id="12" name="Rectangle 26"/>
          <p:cNvSpPr>
            <a:spLocks noChangeArrowheads="1"/>
          </p:cNvSpPr>
          <p:nvPr/>
        </p:nvSpPr>
        <p:spPr bwMode="auto">
          <a:xfrm>
            <a:off x="898050" y="4531856"/>
            <a:ext cx="1282402"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fontAlgn="auto">
              <a:spcBef>
                <a:spcPts val="0"/>
              </a:spcBef>
              <a:spcAft>
                <a:spcPts val="0"/>
              </a:spcAft>
              <a:defRPr/>
            </a:pPr>
            <a:r>
              <a:rPr lang="en-US" sz="1400" b="1" u="none" kern="0" dirty="0" smtClean="0">
                <a:latin typeface="+mj-lt"/>
              </a:rPr>
              <a:t>Major Bleeding</a:t>
            </a:r>
          </a:p>
        </p:txBody>
      </p:sp>
      <p:sp>
        <p:nvSpPr>
          <p:cNvPr id="13" name="Rectangle 27"/>
          <p:cNvSpPr>
            <a:spLocks noChangeArrowheads="1"/>
          </p:cNvSpPr>
          <p:nvPr/>
        </p:nvSpPr>
        <p:spPr bwMode="auto">
          <a:xfrm>
            <a:off x="7433653" y="4530269"/>
            <a:ext cx="1271181"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fontAlgn="auto">
              <a:spcBef>
                <a:spcPts val="0"/>
              </a:spcBef>
              <a:spcAft>
                <a:spcPts val="0"/>
              </a:spcAft>
              <a:defRPr/>
            </a:pPr>
            <a:r>
              <a:rPr lang="en-US" sz="1400" b="1" u="none" kern="0" dirty="0" smtClean="0">
                <a:latin typeface="+mj-lt"/>
              </a:rPr>
              <a:t>0.65 (0.43-1.00)</a:t>
            </a:r>
          </a:p>
        </p:txBody>
      </p:sp>
      <p:sp>
        <p:nvSpPr>
          <p:cNvPr id="14" name="Rectangle 30"/>
          <p:cNvSpPr>
            <a:spLocks noChangeArrowheads="1"/>
          </p:cNvSpPr>
          <p:nvPr/>
        </p:nvSpPr>
        <p:spPr bwMode="auto">
          <a:xfrm>
            <a:off x="896463" y="4061639"/>
            <a:ext cx="1620636"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fontAlgn="auto">
              <a:spcBef>
                <a:spcPts val="0"/>
              </a:spcBef>
              <a:spcAft>
                <a:spcPts val="0"/>
              </a:spcAft>
              <a:defRPr/>
            </a:pPr>
            <a:r>
              <a:rPr lang="en-US" sz="1400" b="1" u="none" kern="0" dirty="0" smtClean="0">
                <a:latin typeface="+mj-lt"/>
              </a:rPr>
              <a:t>All-Cause Mortality</a:t>
            </a:r>
          </a:p>
        </p:txBody>
      </p:sp>
      <p:sp>
        <p:nvSpPr>
          <p:cNvPr id="15" name="Rectangle 31"/>
          <p:cNvSpPr>
            <a:spLocks noChangeArrowheads="1"/>
          </p:cNvSpPr>
          <p:nvPr/>
        </p:nvSpPr>
        <p:spPr bwMode="auto">
          <a:xfrm>
            <a:off x="7433653" y="4058464"/>
            <a:ext cx="1271181"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fontAlgn="auto">
              <a:spcBef>
                <a:spcPts val="0"/>
              </a:spcBef>
              <a:spcAft>
                <a:spcPts val="0"/>
              </a:spcAft>
              <a:defRPr/>
            </a:pPr>
            <a:r>
              <a:rPr lang="en-US" sz="1400" b="1" u="none" kern="0" dirty="0" smtClean="0">
                <a:latin typeface="+mj-lt"/>
              </a:rPr>
              <a:t>0.89 (0.83-0.96)</a:t>
            </a:r>
          </a:p>
        </p:txBody>
      </p:sp>
      <p:sp>
        <p:nvSpPr>
          <p:cNvPr id="16" name="Rectangle 34"/>
          <p:cNvSpPr>
            <a:spLocks noChangeArrowheads="1"/>
          </p:cNvSpPr>
          <p:nvPr/>
        </p:nvSpPr>
        <p:spPr bwMode="auto">
          <a:xfrm>
            <a:off x="896463" y="3625076"/>
            <a:ext cx="198772"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fontAlgn="auto">
              <a:spcBef>
                <a:spcPts val="0"/>
              </a:spcBef>
              <a:spcAft>
                <a:spcPts val="0"/>
              </a:spcAft>
              <a:defRPr/>
            </a:pPr>
            <a:r>
              <a:rPr lang="en-US" sz="1400" b="1" u="none" kern="0" dirty="0" smtClean="0">
                <a:latin typeface="+mj-lt"/>
              </a:rPr>
              <a:t>MI</a:t>
            </a:r>
          </a:p>
        </p:txBody>
      </p:sp>
      <p:sp>
        <p:nvSpPr>
          <p:cNvPr id="17" name="Rectangle 35"/>
          <p:cNvSpPr>
            <a:spLocks noChangeArrowheads="1"/>
          </p:cNvSpPr>
          <p:nvPr/>
        </p:nvSpPr>
        <p:spPr bwMode="auto">
          <a:xfrm>
            <a:off x="7433653" y="3628251"/>
            <a:ext cx="1271181"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fontAlgn="auto">
              <a:spcBef>
                <a:spcPts val="0"/>
              </a:spcBef>
              <a:spcAft>
                <a:spcPts val="0"/>
              </a:spcAft>
              <a:defRPr/>
            </a:pPr>
            <a:r>
              <a:rPr lang="en-US" sz="1400" b="1" u="none" kern="0" dirty="0" smtClean="0">
                <a:latin typeface="+mj-lt"/>
              </a:rPr>
              <a:t>1.25 (1.04-1.50)</a:t>
            </a:r>
          </a:p>
        </p:txBody>
      </p:sp>
      <p:sp>
        <p:nvSpPr>
          <p:cNvPr id="18" name="Rectangle 38"/>
          <p:cNvSpPr>
            <a:spLocks noChangeArrowheads="1"/>
          </p:cNvSpPr>
          <p:nvPr/>
        </p:nvSpPr>
        <p:spPr bwMode="auto">
          <a:xfrm>
            <a:off x="896463" y="3205976"/>
            <a:ext cx="1713611"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fontAlgn="auto">
              <a:spcBef>
                <a:spcPts val="0"/>
              </a:spcBef>
              <a:spcAft>
                <a:spcPts val="0"/>
              </a:spcAft>
              <a:defRPr/>
            </a:pPr>
            <a:r>
              <a:rPr lang="en-US" sz="1400" b="1" u="none" kern="0" dirty="0" smtClean="0">
                <a:latin typeface="+mj-lt"/>
              </a:rPr>
              <a:t>Hemorrhagic Stroke</a:t>
            </a:r>
          </a:p>
        </p:txBody>
      </p:sp>
      <p:sp>
        <p:nvSpPr>
          <p:cNvPr id="19" name="Rectangle 39"/>
          <p:cNvSpPr>
            <a:spLocks noChangeArrowheads="1"/>
          </p:cNvSpPr>
          <p:nvPr/>
        </p:nvSpPr>
        <p:spPr bwMode="auto">
          <a:xfrm>
            <a:off x="7433653" y="3202801"/>
            <a:ext cx="1271181"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fontAlgn="auto">
              <a:spcBef>
                <a:spcPts val="0"/>
              </a:spcBef>
              <a:spcAft>
                <a:spcPts val="0"/>
              </a:spcAft>
              <a:defRPr/>
            </a:pPr>
            <a:r>
              <a:rPr lang="en-US" sz="1400" b="1" u="none" kern="0" dirty="0" smtClean="0">
                <a:latin typeface="+mj-lt"/>
              </a:rPr>
              <a:t>0.33 (0.23-0.46)</a:t>
            </a:r>
          </a:p>
        </p:txBody>
      </p:sp>
      <p:sp>
        <p:nvSpPr>
          <p:cNvPr id="20" name="Rectangle 42"/>
          <p:cNvSpPr>
            <a:spLocks noChangeArrowheads="1"/>
          </p:cNvSpPr>
          <p:nvPr/>
        </p:nvSpPr>
        <p:spPr bwMode="auto">
          <a:xfrm>
            <a:off x="896463" y="2775764"/>
            <a:ext cx="1373774"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fontAlgn="auto">
              <a:spcBef>
                <a:spcPts val="0"/>
              </a:spcBef>
              <a:spcAft>
                <a:spcPts val="0"/>
              </a:spcAft>
              <a:defRPr/>
            </a:pPr>
            <a:r>
              <a:rPr lang="en-US" sz="1400" b="1" u="none" kern="0" dirty="0" smtClean="0">
                <a:latin typeface="+mj-lt"/>
              </a:rPr>
              <a:t>Ischemic Stroke</a:t>
            </a:r>
          </a:p>
        </p:txBody>
      </p:sp>
      <p:sp>
        <p:nvSpPr>
          <p:cNvPr id="21" name="Rectangle 43"/>
          <p:cNvSpPr>
            <a:spLocks noChangeArrowheads="1"/>
          </p:cNvSpPr>
          <p:nvPr/>
        </p:nvSpPr>
        <p:spPr bwMode="auto">
          <a:xfrm>
            <a:off x="7433653" y="2771001"/>
            <a:ext cx="1271181"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fontAlgn="auto">
              <a:spcBef>
                <a:spcPts val="0"/>
              </a:spcBef>
              <a:spcAft>
                <a:spcPts val="0"/>
              </a:spcAft>
              <a:defRPr/>
            </a:pPr>
            <a:r>
              <a:rPr lang="en-US" sz="1400" b="1" u="none" kern="0" dirty="0" smtClean="0">
                <a:latin typeface="+mj-lt"/>
              </a:rPr>
              <a:t>1.28 (1.02-1.60)</a:t>
            </a:r>
          </a:p>
        </p:txBody>
      </p:sp>
      <p:sp>
        <p:nvSpPr>
          <p:cNvPr id="22" name="Rectangle 46"/>
          <p:cNvSpPr>
            <a:spLocks noChangeArrowheads="1"/>
          </p:cNvSpPr>
          <p:nvPr/>
        </p:nvSpPr>
        <p:spPr bwMode="auto">
          <a:xfrm>
            <a:off x="896463" y="2358251"/>
            <a:ext cx="1197444"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fontAlgn="auto">
              <a:spcBef>
                <a:spcPts val="0"/>
              </a:spcBef>
              <a:spcAft>
                <a:spcPts val="0"/>
              </a:spcAft>
              <a:defRPr/>
            </a:pPr>
            <a:r>
              <a:rPr lang="en-US" sz="1400" b="1" u="none" kern="0" dirty="0" smtClean="0">
                <a:latin typeface="+mj-lt"/>
              </a:rPr>
              <a:t>Stroke or SEE</a:t>
            </a:r>
          </a:p>
        </p:txBody>
      </p:sp>
      <p:sp>
        <p:nvSpPr>
          <p:cNvPr id="23" name="Rectangle 47"/>
          <p:cNvSpPr>
            <a:spLocks noChangeArrowheads="1"/>
          </p:cNvSpPr>
          <p:nvPr/>
        </p:nvSpPr>
        <p:spPr bwMode="auto">
          <a:xfrm>
            <a:off x="7433653" y="2348726"/>
            <a:ext cx="1271181"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fontAlgn="auto">
              <a:spcBef>
                <a:spcPts val="0"/>
              </a:spcBef>
              <a:spcAft>
                <a:spcPts val="0"/>
              </a:spcAft>
              <a:defRPr/>
            </a:pPr>
            <a:r>
              <a:rPr lang="en-US" sz="1400" b="1" u="none" kern="0" dirty="0" smtClean="0">
                <a:latin typeface="+mj-lt"/>
              </a:rPr>
              <a:t>1.03 (0.84-1.27)</a:t>
            </a:r>
          </a:p>
        </p:txBody>
      </p:sp>
      <p:sp>
        <p:nvSpPr>
          <p:cNvPr id="24" name="Rectangle 160"/>
          <p:cNvSpPr>
            <a:spLocks noChangeArrowheads="1"/>
          </p:cNvSpPr>
          <p:nvPr/>
        </p:nvSpPr>
        <p:spPr bwMode="auto">
          <a:xfrm>
            <a:off x="7250584" y="1971159"/>
            <a:ext cx="1631857"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fontAlgn="auto">
              <a:spcBef>
                <a:spcPts val="0"/>
              </a:spcBef>
              <a:spcAft>
                <a:spcPts val="0"/>
              </a:spcAft>
              <a:defRPr/>
            </a:pPr>
            <a:r>
              <a:rPr lang="en-US" sz="1400" b="1" u="none" kern="0" dirty="0" smtClean="0">
                <a:latin typeface="+mj-lt"/>
              </a:rPr>
              <a:t>Risk Ratio (95% CI)</a:t>
            </a:r>
          </a:p>
        </p:txBody>
      </p:sp>
      <p:sp>
        <p:nvSpPr>
          <p:cNvPr id="25" name="Rectangle 19"/>
          <p:cNvSpPr>
            <a:spLocks noChangeArrowheads="1"/>
          </p:cNvSpPr>
          <p:nvPr/>
        </p:nvSpPr>
        <p:spPr bwMode="auto">
          <a:xfrm>
            <a:off x="7823202" y="5585934"/>
            <a:ext cx="492122" cy="184666"/>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fontAlgn="auto">
              <a:spcBef>
                <a:spcPts val="0"/>
              </a:spcBef>
              <a:spcAft>
                <a:spcPts val="0"/>
              </a:spcAft>
              <a:defRPr/>
            </a:pPr>
            <a:r>
              <a:rPr lang="en-US" sz="1200" b="1" i="1" u="none" kern="0" dirty="0" smtClean="0">
                <a:latin typeface="+mj-lt"/>
              </a:rPr>
              <a:t>P</a:t>
            </a:r>
            <a:r>
              <a:rPr lang="en-US" sz="1200" b="1" u="none" kern="0" dirty="0" smtClean="0">
                <a:latin typeface="+mj-lt"/>
              </a:rPr>
              <a:t> = .58</a:t>
            </a:r>
          </a:p>
        </p:txBody>
      </p:sp>
      <p:sp>
        <p:nvSpPr>
          <p:cNvPr id="26" name="Rectangle 23"/>
          <p:cNvSpPr>
            <a:spLocks noChangeArrowheads="1"/>
          </p:cNvSpPr>
          <p:nvPr/>
        </p:nvSpPr>
        <p:spPr bwMode="auto">
          <a:xfrm>
            <a:off x="7738243" y="5168421"/>
            <a:ext cx="662041" cy="184666"/>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fontAlgn="auto">
              <a:spcBef>
                <a:spcPts val="0"/>
              </a:spcBef>
              <a:spcAft>
                <a:spcPts val="0"/>
              </a:spcAft>
              <a:defRPr/>
            </a:pPr>
            <a:r>
              <a:rPr lang="en-US" sz="1200" b="1" i="1" u="none" kern="0" dirty="0" smtClean="0">
                <a:latin typeface="+mj-lt"/>
              </a:rPr>
              <a:t>P</a:t>
            </a:r>
            <a:r>
              <a:rPr lang="en-US" sz="1200" b="1" u="none" kern="0" dirty="0" smtClean="0">
                <a:latin typeface="+mj-lt"/>
              </a:rPr>
              <a:t> &lt; .0001</a:t>
            </a:r>
          </a:p>
        </p:txBody>
      </p:sp>
      <p:sp>
        <p:nvSpPr>
          <p:cNvPr id="27" name="Rectangle 27"/>
          <p:cNvSpPr>
            <a:spLocks noChangeArrowheads="1"/>
          </p:cNvSpPr>
          <p:nvPr/>
        </p:nvSpPr>
        <p:spPr bwMode="auto">
          <a:xfrm>
            <a:off x="7823202" y="4738209"/>
            <a:ext cx="492122" cy="184666"/>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fontAlgn="auto">
              <a:spcBef>
                <a:spcPts val="0"/>
              </a:spcBef>
              <a:spcAft>
                <a:spcPts val="0"/>
              </a:spcAft>
              <a:defRPr/>
            </a:pPr>
            <a:r>
              <a:rPr lang="en-US" sz="1200" b="1" i="1" u="none" kern="0" dirty="0" smtClean="0">
                <a:latin typeface="+mj-lt"/>
              </a:rPr>
              <a:t>P</a:t>
            </a:r>
            <a:r>
              <a:rPr lang="en-US" sz="1200" b="1" u="none" kern="0" dirty="0" smtClean="0">
                <a:latin typeface="+mj-lt"/>
              </a:rPr>
              <a:t> = .05</a:t>
            </a:r>
          </a:p>
        </p:txBody>
      </p:sp>
      <p:sp>
        <p:nvSpPr>
          <p:cNvPr id="28" name="Rectangle 31"/>
          <p:cNvSpPr>
            <a:spLocks noChangeArrowheads="1"/>
          </p:cNvSpPr>
          <p:nvPr/>
        </p:nvSpPr>
        <p:spPr bwMode="auto">
          <a:xfrm>
            <a:off x="7780723" y="4266404"/>
            <a:ext cx="577081" cy="184666"/>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fontAlgn="auto">
              <a:spcBef>
                <a:spcPts val="0"/>
              </a:spcBef>
              <a:spcAft>
                <a:spcPts val="0"/>
              </a:spcAft>
              <a:defRPr/>
            </a:pPr>
            <a:r>
              <a:rPr lang="en-US" sz="1200" b="1" i="1" u="none" kern="0" dirty="0" smtClean="0">
                <a:latin typeface="+mj-lt"/>
              </a:rPr>
              <a:t>P</a:t>
            </a:r>
            <a:r>
              <a:rPr lang="en-US" sz="1200" b="1" u="none" kern="0" dirty="0" smtClean="0">
                <a:latin typeface="+mj-lt"/>
              </a:rPr>
              <a:t> = .003</a:t>
            </a:r>
          </a:p>
        </p:txBody>
      </p:sp>
      <p:sp>
        <p:nvSpPr>
          <p:cNvPr id="29" name="Rectangle 35"/>
          <p:cNvSpPr>
            <a:spLocks noChangeArrowheads="1"/>
          </p:cNvSpPr>
          <p:nvPr/>
        </p:nvSpPr>
        <p:spPr bwMode="auto">
          <a:xfrm>
            <a:off x="7780723" y="3836191"/>
            <a:ext cx="577081" cy="184666"/>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fontAlgn="auto">
              <a:spcBef>
                <a:spcPts val="0"/>
              </a:spcBef>
              <a:spcAft>
                <a:spcPts val="0"/>
              </a:spcAft>
              <a:defRPr/>
            </a:pPr>
            <a:r>
              <a:rPr lang="en-US" sz="1200" b="1" i="1" u="none" kern="0" dirty="0" smtClean="0">
                <a:latin typeface="+mj-lt"/>
              </a:rPr>
              <a:t>P</a:t>
            </a:r>
            <a:r>
              <a:rPr lang="en-US" sz="1200" b="1" u="none" kern="0" dirty="0" smtClean="0">
                <a:latin typeface="+mj-lt"/>
              </a:rPr>
              <a:t> = .019</a:t>
            </a:r>
          </a:p>
        </p:txBody>
      </p:sp>
      <p:sp>
        <p:nvSpPr>
          <p:cNvPr id="30" name="Rectangle 39"/>
          <p:cNvSpPr>
            <a:spLocks noChangeArrowheads="1"/>
          </p:cNvSpPr>
          <p:nvPr/>
        </p:nvSpPr>
        <p:spPr bwMode="auto">
          <a:xfrm>
            <a:off x="7738244" y="3410741"/>
            <a:ext cx="662041" cy="184666"/>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fontAlgn="auto">
              <a:spcBef>
                <a:spcPts val="0"/>
              </a:spcBef>
              <a:spcAft>
                <a:spcPts val="0"/>
              </a:spcAft>
              <a:defRPr/>
            </a:pPr>
            <a:r>
              <a:rPr lang="en-US" sz="1200" b="1" i="1" u="none" kern="0" dirty="0" smtClean="0">
                <a:latin typeface="+mj-lt"/>
              </a:rPr>
              <a:t>P</a:t>
            </a:r>
            <a:r>
              <a:rPr lang="en-US" sz="1200" b="1" u="none" kern="0" dirty="0" smtClean="0">
                <a:latin typeface="+mj-lt"/>
              </a:rPr>
              <a:t> &lt; .0001</a:t>
            </a:r>
          </a:p>
        </p:txBody>
      </p:sp>
      <p:sp>
        <p:nvSpPr>
          <p:cNvPr id="31" name="Rectangle 43"/>
          <p:cNvSpPr>
            <a:spLocks noChangeArrowheads="1"/>
          </p:cNvSpPr>
          <p:nvPr/>
        </p:nvSpPr>
        <p:spPr bwMode="auto">
          <a:xfrm>
            <a:off x="7780723" y="2978941"/>
            <a:ext cx="577081" cy="184666"/>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fontAlgn="auto">
              <a:spcBef>
                <a:spcPts val="0"/>
              </a:spcBef>
              <a:spcAft>
                <a:spcPts val="0"/>
              </a:spcAft>
              <a:defRPr/>
            </a:pPr>
            <a:r>
              <a:rPr lang="en-US" sz="1200" b="1" i="1" u="none" kern="0" dirty="0" smtClean="0">
                <a:latin typeface="+mj-lt"/>
              </a:rPr>
              <a:t>P</a:t>
            </a:r>
            <a:r>
              <a:rPr lang="en-US" sz="1200" b="1" u="none" kern="0" dirty="0" smtClean="0">
                <a:latin typeface="+mj-lt"/>
              </a:rPr>
              <a:t> = .045</a:t>
            </a:r>
          </a:p>
        </p:txBody>
      </p:sp>
      <p:sp>
        <p:nvSpPr>
          <p:cNvPr id="32" name="Rectangle 47"/>
          <p:cNvSpPr>
            <a:spLocks noChangeArrowheads="1"/>
          </p:cNvSpPr>
          <p:nvPr/>
        </p:nvSpPr>
        <p:spPr bwMode="auto">
          <a:xfrm>
            <a:off x="7823202" y="2556666"/>
            <a:ext cx="492122" cy="184666"/>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algn="ctr" fontAlgn="auto">
              <a:spcBef>
                <a:spcPts val="0"/>
              </a:spcBef>
              <a:spcAft>
                <a:spcPts val="0"/>
              </a:spcAft>
              <a:defRPr/>
            </a:pPr>
            <a:r>
              <a:rPr lang="en-US" sz="1200" b="1" i="1" u="none" kern="0" dirty="0" smtClean="0">
                <a:latin typeface="+mj-lt"/>
              </a:rPr>
              <a:t>P</a:t>
            </a:r>
            <a:r>
              <a:rPr lang="en-US" sz="1200" b="1" u="none" kern="0" dirty="0" smtClean="0">
                <a:latin typeface="+mj-lt"/>
              </a:rPr>
              <a:t> = .74</a:t>
            </a:r>
          </a:p>
        </p:txBody>
      </p:sp>
      <p:sp>
        <p:nvSpPr>
          <p:cNvPr id="33" name="Rectangle 32"/>
          <p:cNvSpPr>
            <a:spLocks noChangeArrowheads="1"/>
          </p:cNvSpPr>
          <p:nvPr/>
        </p:nvSpPr>
        <p:spPr bwMode="auto">
          <a:xfrm>
            <a:off x="2580481" y="6003865"/>
            <a:ext cx="2852042"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200" b="1" u="none" dirty="0" smtClean="0">
                <a:latin typeface="+mj-lt"/>
                <a:cs typeface="Arial" pitchFamily="34" charset="0"/>
              </a:rPr>
              <a:t>Favors Low Dose NOAC</a:t>
            </a:r>
          </a:p>
        </p:txBody>
      </p:sp>
      <p:sp>
        <p:nvSpPr>
          <p:cNvPr id="34" name="Rectangle 33"/>
          <p:cNvSpPr>
            <a:spLocks noChangeArrowheads="1"/>
          </p:cNvSpPr>
          <p:nvPr/>
        </p:nvSpPr>
        <p:spPr bwMode="auto">
          <a:xfrm>
            <a:off x="5432523" y="6011932"/>
            <a:ext cx="12954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200" b="1" u="none" dirty="0" smtClean="0">
                <a:latin typeface="+mj-lt"/>
                <a:cs typeface="Arial" pitchFamily="34" charset="0"/>
              </a:rPr>
              <a:t>Favors Warfarin</a:t>
            </a:r>
          </a:p>
        </p:txBody>
      </p:sp>
      <p:sp>
        <p:nvSpPr>
          <p:cNvPr id="35" name="Line 27"/>
          <p:cNvSpPr>
            <a:spLocks noChangeShapeType="1"/>
          </p:cNvSpPr>
          <p:nvPr/>
        </p:nvSpPr>
        <p:spPr bwMode="auto">
          <a:xfrm>
            <a:off x="2532353" y="5743955"/>
            <a:ext cx="4164609" cy="688"/>
          </a:xfrm>
          <a:prstGeom prst="line">
            <a:avLst/>
          </a:prstGeom>
          <a:noFill/>
          <a:ln w="25400">
            <a:solidFill>
              <a:schemeClr val="tx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36" name="Rectangle 26"/>
          <p:cNvSpPr>
            <a:spLocks noChangeArrowheads="1"/>
          </p:cNvSpPr>
          <p:nvPr/>
        </p:nvSpPr>
        <p:spPr bwMode="auto">
          <a:xfrm>
            <a:off x="2416077" y="5812083"/>
            <a:ext cx="21320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auto">
              <a:spcBef>
                <a:spcPts val="0"/>
              </a:spcBef>
              <a:spcAft>
                <a:spcPts val="0"/>
              </a:spcAft>
              <a:defRPr/>
            </a:pPr>
            <a:r>
              <a:rPr lang="en-US" sz="1200" u="none" kern="0" dirty="0" smtClean="0">
                <a:latin typeface="+mj-lt"/>
                <a:ea typeface="Calibri" pitchFamily="34" charset="0"/>
              </a:rPr>
              <a:t>0.2</a:t>
            </a:r>
            <a:endParaRPr lang="en-US" sz="1800" u="none" kern="0" dirty="0" smtClean="0">
              <a:latin typeface="+mj-lt"/>
            </a:endParaRPr>
          </a:p>
        </p:txBody>
      </p:sp>
      <p:sp>
        <p:nvSpPr>
          <p:cNvPr id="37" name="Line 25"/>
          <p:cNvSpPr>
            <a:spLocks noChangeShapeType="1"/>
          </p:cNvSpPr>
          <p:nvPr/>
        </p:nvSpPr>
        <p:spPr bwMode="auto">
          <a:xfrm flipV="1">
            <a:off x="2532353" y="5743955"/>
            <a:ext cx="688" cy="68128"/>
          </a:xfrm>
          <a:prstGeom prst="line">
            <a:avLst/>
          </a:prstGeom>
          <a:noFill/>
          <a:ln w="25400">
            <a:solidFill>
              <a:schemeClr val="tx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38" name="Rectangle 24"/>
          <p:cNvSpPr>
            <a:spLocks noChangeArrowheads="1"/>
          </p:cNvSpPr>
          <p:nvPr/>
        </p:nvSpPr>
        <p:spPr bwMode="auto">
          <a:xfrm>
            <a:off x="4072839" y="5812083"/>
            <a:ext cx="21320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auto">
              <a:spcBef>
                <a:spcPts val="0"/>
              </a:spcBef>
              <a:spcAft>
                <a:spcPts val="0"/>
              </a:spcAft>
              <a:defRPr/>
            </a:pPr>
            <a:r>
              <a:rPr lang="en-US" sz="1200" u="none" kern="0" dirty="0" smtClean="0">
                <a:latin typeface="+mj-lt"/>
                <a:ea typeface="Calibri" pitchFamily="34" charset="0"/>
              </a:rPr>
              <a:t>0.5</a:t>
            </a:r>
            <a:endParaRPr lang="en-US" sz="1800" u="none" kern="0" dirty="0" smtClean="0">
              <a:latin typeface="+mj-lt"/>
            </a:endParaRPr>
          </a:p>
        </p:txBody>
      </p:sp>
      <p:sp>
        <p:nvSpPr>
          <p:cNvPr id="39" name="Line 23"/>
          <p:cNvSpPr>
            <a:spLocks noChangeShapeType="1"/>
          </p:cNvSpPr>
          <p:nvPr/>
        </p:nvSpPr>
        <p:spPr bwMode="auto">
          <a:xfrm flipV="1">
            <a:off x="4189115" y="5743955"/>
            <a:ext cx="688" cy="68128"/>
          </a:xfrm>
          <a:prstGeom prst="line">
            <a:avLst/>
          </a:prstGeom>
          <a:noFill/>
          <a:ln w="25400">
            <a:solidFill>
              <a:schemeClr val="tx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40" name="Rectangle 22"/>
          <p:cNvSpPr>
            <a:spLocks noChangeArrowheads="1"/>
          </p:cNvSpPr>
          <p:nvPr/>
        </p:nvSpPr>
        <p:spPr bwMode="auto">
          <a:xfrm>
            <a:off x="5380772" y="5812083"/>
            <a:ext cx="9938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auto">
              <a:spcBef>
                <a:spcPts val="0"/>
              </a:spcBef>
              <a:spcAft>
                <a:spcPts val="0"/>
              </a:spcAft>
              <a:defRPr/>
            </a:pPr>
            <a:r>
              <a:rPr lang="en-US" sz="1400" u="none" kern="0" dirty="0" smtClean="0">
                <a:latin typeface="+mj-lt"/>
                <a:ea typeface="Calibri" pitchFamily="34" charset="0"/>
              </a:rPr>
              <a:t>1</a:t>
            </a:r>
            <a:endParaRPr lang="en-US" sz="2000" u="none" kern="0" dirty="0" smtClean="0">
              <a:latin typeface="+mj-lt"/>
            </a:endParaRPr>
          </a:p>
        </p:txBody>
      </p:sp>
      <p:sp>
        <p:nvSpPr>
          <p:cNvPr id="41" name="Line 21"/>
          <p:cNvSpPr>
            <a:spLocks noChangeShapeType="1"/>
          </p:cNvSpPr>
          <p:nvPr/>
        </p:nvSpPr>
        <p:spPr bwMode="auto">
          <a:xfrm flipV="1">
            <a:off x="5442694" y="5743955"/>
            <a:ext cx="688" cy="68128"/>
          </a:xfrm>
          <a:prstGeom prst="line">
            <a:avLst/>
          </a:prstGeom>
          <a:noFill/>
          <a:ln w="25400">
            <a:solidFill>
              <a:schemeClr val="tx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42" name="Rectangle 20"/>
          <p:cNvSpPr>
            <a:spLocks noChangeArrowheads="1"/>
          </p:cNvSpPr>
          <p:nvPr/>
        </p:nvSpPr>
        <p:spPr bwMode="auto">
          <a:xfrm>
            <a:off x="6624880" y="5812083"/>
            <a:ext cx="8496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auto">
              <a:spcBef>
                <a:spcPts val="0"/>
              </a:spcBef>
              <a:spcAft>
                <a:spcPts val="0"/>
              </a:spcAft>
              <a:defRPr/>
            </a:pPr>
            <a:r>
              <a:rPr lang="en-US" sz="1200" u="none" kern="0" dirty="0" smtClean="0">
                <a:latin typeface="+mj-lt"/>
                <a:ea typeface="Calibri" pitchFamily="34" charset="0"/>
              </a:rPr>
              <a:t>2</a:t>
            </a:r>
            <a:endParaRPr lang="en-US" sz="1800" u="none" kern="0" dirty="0" smtClean="0">
              <a:latin typeface="+mj-lt"/>
            </a:endParaRPr>
          </a:p>
        </p:txBody>
      </p:sp>
      <p:sp>
        <p:nvSpPr>
          <p:cNvPr id="43" name="Line 19"/>
          <p:cNvSpPr>
            <a:spLocks noChangeShapeType="1"/>
          </p:cNvSpPr>
          <p:nvPr/>
        </p:nvSpPr>
        <p:spPr bwMode="auto">
          <a:xfrm flipV="1">
            <a:off x="6686802" y="5743955"/>
            <a:ext cx="688" cy="68128"/>
          </a:xfrm>
          <a:prstGeom prst="line">
            <a:avLst/>
          </a:prstGeom>
          <a:noFill/>
          <a:ln w="25400">
            <a:solidFill>
              <a:schemeClr val="tx1"/>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44" name="Line 18"/>
          <p:cNvSpPr>
            <a:spLocks noChangeShapeType="1"/>
          </p:cNvSpPr>
          <p:nvPr/>
        </p:nvSpPr>
        <p:spPr bwMode="auto">
          <a:xfrm>
            <a:off x="4427171" y="5491535"/>
            <a:ext cx="1583143" cy="688"/>
          </a:xfrm>
          <a:prstGeom prst="line">
            <a:avLst/>
          </a:prstGeom>
          <a:noFill/>
          <a:ln w="2540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45" name="Rectangle 17"/>
          <p:cNvSpPr>
            <a:spLocks noChangeArrowheads="1"/>
          </p:cNvSpPr>
          <p:nvPr/>
        </p:nvSpPr>
        <p:spPr bwMode="auto">
          <a:xfrm>
            <a:off x="5125515" y="5384181"/>
            <a:ext cx="215352" cy="215395"/>
          </a:xfrm>
          <a:prstGeom prst="diamond">
            <a:avLst/>
          </a:prstGeom>
          <a:solidFill>
            <a:schemeClr val="accent5"/>
          </a:solidFill>
          <a:ln w="2540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46" name="Line 16"/>
          <p:cNvSpPr>
            <a:spLocks noChangeShapeType="1"/>
          </p:cNvSpPr>
          <p:nvPr/>
        </p:nvSpPr>
        <p:spPr bwMode="auto">
          <a:xfrm>
            <a:off x="2861229" y="5071755"/>
            <a:ext cx="970114" cy="688"/>
          </a:xfrm>
          <a:prstGeom prst="line">
            <a:avLst/>
          </a:prstGeom>
          <a:noFill/>
          <a:ln w="2540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47" name="Rectangle 15"/>
          <p:cNvSpPr>
            <a:spLocks noChangeArrowheads="1"/>
          </p:cNvSpPr>
          <p:nvPr/>
        </p:nvSpPr>
        <p:spPr bwMode="auto">
          <a:xfrm>
            <a:off x="3219001" y="4963713"/>
            <a:ext cx="215352" cy="216083"/>
          </a:xfrm>
          <a:prstGeom prst="diamond">
            <a:avLst/>
          </a:prstGeom>
          <a:solidFill>
            <a:schemeClr val="accent5"/>
          </a:solidFill>
          <a:ln w="2540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48" name="Line 14"/>
          <p:cNvSpPr>
            <a:spLocks noChangeShapeType="1"/>
          </p:cNvSpPr>
          <p:nvPr/>
        </p:nvSpPr>
        <p:spPr bwMode="auto">
          <a:xfrm>
            <a:off x="3916657" y="4640277"/>
            <a:ext cx="1526037" cy="688"/>
          </a:xfrm>
          <a:prstGeom prst="line">
            <a:avLst/>
          </a:prstGeom>
          <a:noFill/>
          <a:ln w="2540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49" name="Rectangle 13"/>
          <p:cNvSpPr>
            <a:spLocks noChangeArrowheads="1"/>
          </p:cNvSpPr>
          <p:nvPr/>
        </p:nvSpPr>
        <p:spPr bwMode="auto">
          <a:xfrm>
            <a:off x="4557896" y="4532235"/>
            <a:ext cx="215352" cy="216083"/>
          </a:xfrm>
          <a:prstGeom prst="diamond">
            <a:avLst/>
          </a:prstGeom>
          <a:solidFill>
            <a:schemeClr val="accent5"/>
          </a:solidFill>
          <a:ln w="2540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50" name="Line 12"/>
          <p:cNvSpPr>
            <a:spLocks noChangeShapeType="1"/>
          </p:cNvSpPr>
          <p:nvPr/>
        </p:nvSpPr>
        <p:spPr bwMode="auto">
          <a:xfrm>
            <a:off x="5108315" y="4168060"/>
            <a:ext cx="260761" cy="688"/>
          </a:xfrm>
          <a:prstGeom prst="line">
            <a:avLst/>
          </a:prstGeom>
          <a:noFill/>
          <a:ln w="25400">
            <a:solidFill>
              <a:srgbClr val="66FFFF"/>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51" name="Rectangle 11"/>
          <p:cNvSpPr>
            <a:spLocks noChangeArrowheads="1"/>
          </p:cNvSpPr>
          <p:nvPr/>
        </p:nvSpPr>
        <p:spPr bwMode="auto">
          <a:xfrm>
            <a:off x="5125515" y="4060019"/>
            <a:ext cx="215352" cy="215395"/>
          </a:xfrm>
          <a:prstGeom prst="diamond">
            <a:avLst/>
          </a:prstGeom>
          <a:solidFill>
            <a:schemeClr val="accent5"/>
          </a:solidFill>
          <a:ln w="2540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52" name="Line 10"/>
          <p:cNvSpPr>
            <a:spLocks noChangeShapeType="1"/>
          </p:cNvSpPr>
          <p:nvPr/>
        </p:nvSpPr>
        <p:spPr bwMode="auto">
          <a:xfrm>
            <a:off x="5517001" y="3736582"/>
            <a:ext cx="657751" cy="688"/>
          </a:xfrm>
          <a:prstGeom prst="line">
            <a:avLst/>
          </a:prstGeom>
          <a:noFill/>
          <a:ln w="2540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53" name="Rectangle 9"/>
          <p:cNvSpPr>
            <a:spLocks noChangeArrowheads="1"/>
          </p:cNvSpPr>
          <p:nvPr/>
        </p:nvSpPr>
        <p:spPr bwMode="auto">
          <a:xfrm>
            <a:off x="5737857" y="3628540"/>
            <a:ext cx="216040" cy="216083"/>
          </a:xfrm>
          <a:prstGeom prst="diamond">
            <a:avLst/>
          </a:prstGeom>
          <a:solidFill>
            <a:schemeClr val="accent5"/>
          </a:solidFill>
          <a:ln w="2540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54" name="Line 8"/>
          <p:cNvSpPr>
            <a:spLocks noChangeShapeType="1"/>
          </p:cNvSpPr>
          <p:nvPr/>
        </p:nvSpPr>
        <p:spPr bwMode="auto">
          <a:xfrm>
            <a:off x="2787610" y="3316114"/>
            <a:ext cx="1248076" cy="688"/>
          </a:xfrm>
          <a:prstGeom prst="line">
            <a:avLst/>
          </a:prstGeom>
          <a:noFill/>
          <a:ln w="2540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55" name="Rectangle 7"/>
          <p:cNvSpPr>
            <a:spLocks noChangeArrowheads="1"/>
          </p:cNvSpPr>
          <p:nvPr/>
        </p:nvSpPr>
        <p:spPr bwMode="auto">
          <a:xfrm>
            <a:off x="3331837" y="3208760"/>
            <a:ext cx="216040" cy="215395"/>
          </a:xfrm>
          <a:prstGeom prst="diamond">
            <a:avLst/>
          </a:prstGeom>
          <a:solidFill>
            <a:schemeClr val="accent5"/>
          </a:solidFill>
          <a:ln w="2540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56" name="Line 6"/>
          <p:cNvSpPr>
            <a:spLocks noChangeShapeType="1"/>
          </p:cNvSpPr>
          <p:nvPr/>
        </p:nvSpPr>
        <p:spPr bwMode="auto">
          <a:xfrm>
            <a:off x="5477096" y="2885324"/>
            <a:ext cx="816684" cy="688"/>
          </a:xfrm>
          <a:prstGeom prst="line">
            <a:avLst/>
          </a:prstGeom>
          <a:noFill/>
          <a:ln w="2540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57" name="Rectangle 5"/>
          <p:cNvSpPr>
            <a:spLocks noChangeArrowheads="1"/>
          </p:cNvSpPr>
          <p:nvPr/>
        </p:nvSpPr>
        <p:spPr bwMode="auto">
          <a:xfrm>
            <a:off x="5783266" y="2777282"/>
            <a:ext cx="216040" cy="215395"/>
          </a:xfrm>
          <a:prstGeom prst="diamond">
            <a:avLst/>
          </a:prstGeom>
          <a:solidFill>
            <a:schemeClr val="accent5"/>
          </a:solidFill>
          <a:ln w="2540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58" name="Line 4"/>
          <p:cNvSpPr>
            <a:spLocks noChangeShapeType="1"/>
          </p:cNvSpPr>
          <p:nvPr/>
        </p:nvSpPr>
        <p:spPr bwMode="auto">
          <a:xfrm>
            <a:off x="5125515" y="2464856"/>
            <a:ext cx="748570" cy="688"/>
          </a:xfrm>
          <a:prstGeom prst="line">
            <a:avLst/>
          </a:prstGeom>
          <a:noFill/>
          <a:ln w="25400">
            <a:solidFill>
              <a:schemeClr val="accent5"/>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59" name="Rectangle 3"/>
          <p:cNvSpPr>
            <a:spLocks noChangeArrowheads="1"/>
          </p:cNvSpPr>
          <p:nvPr/>
        </p:nvSpPr>
        <p:spPr bwMode="auto">
          <a:xfrm>
            <a:off x="5386277" y="2356814"/>
            <a:ext cx="215352" cy="216083"/>
          </a:xfrm>
          <a:prstGeom prst="diamond">
            <a:avLst/>
          </a:prstGeom>
          <a:solidFill>
            <a:schemeClr val="accent5"/>
          </a:solidFill>
          <a:ln w="25400">
            <a:solidFill>
              <a:schemeClr val="accent5"/>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u="none" kern="0" dirty="0" smtClean="0">
              <a:latin typeface="+mj-lt"/>
            </a:endParaRPr>
          </a:p>
        </p:txBody>
      </p:sp>
      <p:sp>
        <p:nvSpPr>
          <p:cNvPr id="60" name="Rectangle 18"/>
          <p:cNvSpPr>
            <a:spLocks noChangeArrowheads="1"/>
          </p:cNvSpPr>
          <p:nvPr/>
        </p:nvSpPr>
        <p:spPr bwMode="auto">
          <a:xfrm>
            <a:off x="898050" y="6322714"/>
            <a:ext cx="1134926" cy="276999"/>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fontAlgn="auto">
              <a:spcBef>
                <a:spcPts val="0"/>
              </a:spcBef>
              <a:spcAft>
                <a:spcPts val="0"/>
              </a:spcAft>
              <a:defRPr/>
            </a:pPr>
            <a:r>
              <a:rPr lang="en-US" sz="1800" b="1" u="none" kern="0" dirty="0" smtClean="0">
                <a:latin typeface="+mj-lt"/>
              </a:rPr>
              <a:t>N = 26,107</a:t>
            </a:r>
          </a:p>
        </p:txBody>
      </p:sp>
      <p:sp>
        <p:nvSpPr>
          <p:cNvPr id="61" name="Rectangle 2"/>
          <p:cNvSpPr>
            <a:spLocks noChangeArrowheads="1"/>
          </p:cNvSpPr>
          <p:nvPr/>
        </p:nvSpPr>
        <p:spPr bwMode="auto">
          <a:xfrm>
            <a:off x="823554" y="1680818"/>
            <a:ext cx="6174146" cy="473992"/>
          </a:xfrm>
          <a:prstGeom prst="rect">
            <a:avLst/>
          </a:prstGeom>
          <a:noFill/>
          <a:ln w="9525">
            <a:noFill/>
            <a:miter lim="800000"/>
            <a:headEnd/>
            <a:tailEnd/>
          </a:ln>
        </p:spPr>
        <p:txBody>
          <a:bodyPr lIns="91320" tIns="45663" rIns="91320" bIns="45663" anchor="t"/>
          <a:lstStyle/>
          <a:p>
            <a:pPr>
              <a:defRPr/>
            </a:pPr>
            <a:r>
              <a:rPr lang="en-US" sz="2400" b="1" u="none" dirty="0" smtClean="0">
                <a:latin typeface="+mj-lt"/>
              </a:rPr>
              <a:t>Dabigatran 110 mg and Edoxaban 30 mg</a:t>
            </a:r>
            <a:endParaRPr lang="en-US" sz="2400" b="1" u="none" dirty="0">
              <a:latin typeface="+mj-lt"/>
            </a:endParaRPr>
          </a:p>
        </p:txBody>
      </p:sp>
      <p:sp>
        <p:nvSpPr>
          <p:cNvPr id="62" name="Rectangle 35"/>
          <p:cNvSpPr>
            <a:spLocks noChangeArrowheads="1"/>
          </p:cNvSpPr>
          <p:nvPr/>
        </p:nvSpPr>
        <p:spPr bwMode="auto">
          <a:xfrm>
            <a:off x="6982863" y="6157817"/>
            <a:ext cx="2170662" cy="73866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fontAlgn="auto">
              <a:spcBef>
                <a:spcPts val="0"/>
              </a:spcBef>
              <a:spcAft>
                <a:spcPts val="0"/>
              </a:spcAft>
              <a:defRPr/>
            </a:pPr>
            <a:r>
              <a:rPr lang="en-US" sz="1200" b="1" u="none" kern="0" dirty="0" smtClean="0">
                <a:latin typeface="+mj-lt"/>
              </a:rPr>
              <a:t>Heterogeneity </a:t>
            </a:r>
          </a:p>
          <a:p>
            <a:pPr fontAlgn="auto">
              <a:spcBef>
                <a:spcPts val="0"/>
              </a:spcBef>
              <a:spcAft>
                <a:spcPts val="0"/>
              </a:spcAft>
              <a:defRPr/>
            </a:pPr>
            <a:r>
              <a:rPr lang="en-US" sz="1200" b="1" i="1" u="none" kern="0" dirty="0" smtClean="0">
                <a:latin typeface="+mj-lt"/>
              </a:rPr>
              <a:t>P</a:t>
            </a:r>
            <a:r>
              <a:rPr lang="en-US" sz="1200" b="1" u="none" kern="0" dirty="0" smtClean="0">
                <a:latin typeface="+mj-lt"/>
              </a:rPr>
              <a:t> = NS for outcomes except: </a:t>
            </a:r>
          </a:p>
          <a:p>
            <a:pPr fontAlgn="auto">
              <a:spcBef>
                <a:spcPts val="0"/>
              </a:spcBef>
              <a:spcAft>
                <a:spcPts val="0"/>
              </a:spcAft>
              <a:defRPr/>
            </a:pPr>
            <a:r>
              <a:rPr lang="en-US" sz="1200" b="1" u="none" kern="0" dirty="0" smtClean="0">
                <a:latin typeface="+mj-lt"/>
              </a:rPr>
              <a:t>Major Bleeding, </a:t>
            </a:r>
            <a:r>
              <a:rPr lang="en-US" sz="1200" b="1" i="1" u="none" kern="0" dirty="0" smtClean="0">
                <a:latin typeface="+mj-lt"/>
              </a:rPr>
              <a:t>P</a:t>
            </a:r>
            <a:r>
              <a:rPr lang="en-US" sz="1200" b="1" u="none" kern="0" dirty="0" smtClean="0">
                <a:latin typeface="+mj-lt"/>
              </a:rPr>
              <a:t> = &lt; .001</a:t>
            </a:r>
          </a:p>
          <a:p>
            <a:pPr fontAlgn="auto">
              <a:spcBef>
                <a:spcPts val="0"/>
              </a:spcBef>
              <a:spcAft>
                <a:spcPts val="0"/>
              </a:spcAft>
              <a:defRPr/>
            </a:pPr>
            <a:r>
              <a:rPr lang="en-US" sz="1200" b="1" u="none" kern="0" dirty="0" smtClean="0">
                <a:latin typeface="+mj-lt"/>
              </a:rPr>
              <a:t>GI Bleeding, </a:t>
            </a:r>
            <a:r>
              <a:rPr lang="en-US" sz="1200" b="1" i="1" u="none" kern="0" dirty="0" smtClean="0">
                <a:latin typeface="+mj-lt"/>
              </a:rPr>
              <a:t>P</a:t>
            </a:r>
            <a:r>
              <a:rPr lang="en-US" sz="1200" b="1" u="none" kern="0" dirty="0" smtClean="0">
                <a:latin typeface="+mj-lt"/>
              </a:rPr>
              <a:t> = .01 </a:t>
            </a:r>
          </a:p>
        </p:txBody>
      </p:sp>
      <p:sp>
        <p:nvSpPr>
          <p:cNvPr id="63" name="Rectangle 62"/>
          <p:cNvSpPr/>
          <p:nvPr/>
        </p:nvSpPr>
        <p:spPr>
          <a:xfrm>
            <a:off x="30679" y="6574038"/>
            <a:ext cx="6488978" cy="338554"/>
          </a:xfrm>
          <a:prstGeom prst="rect">
            <a:avLst/>
          </a:prstGeom>
        </p:spPr>
        <p:txBody>
          <a:bodyPr wrap="square">
            <a:spAutoFit/>
          </a:bodyPr>
          <a:lstStyle/>
          <a:p>
            <a:r>
              <a:rPr lang="en-US" sz="1600" u="none" dirty="0">
                <a:latin typeface="+mj-lt"/>
              </a:rPr>
              <a:t>Ruff </a:t>
            </a:r>
            <a:r>
              <a:rPr lang="en-US" sz="1600" u="none" dirty="0" smtClean="0">
                <a:latin typeface="+mj-lt"/>
              </a:rPr>
              <a:t>CT, </a:t>
            </a:r>
            <a:r>
              <a:rPr lang="en-US" sz="1600" u="none" dirty="0">
                <a:latin typeface="+mj-lt"/>
              </a:rPr>
              <a:t>et al.</a:t>
            </a:r>
            <a:r>
              <a:rPr lang="en-US" sz="1600" u="none" dirty="0" smtClean="0">
                <a:latin typeface="+mj-lt"/>
              </a:rPr>
              <a:t> </a:t>
            </a:r>
            <a:r>
              <a:rPr lang="en-US" sz="1600" i="1" u="none" dirty="0" smtClean="0">
                <a:latin typeface="+mj-lt"/>
              </a:rPr>
              <a:t>Lancet</a:t>
            </a:r>
            <a:r>
              <a:rPr lang="en-US" sz="1600" u="none" dirty="0">
                <a:latin typeface="+mj-lt"/>
              </a:rPr>
              <a:t>. 2013;Early Online Publication</a:t>
            </a:r>
            <a:r>
              <a:rPr lang="en-US" sz="1600" u="none" dirty="0" smtClean="0">
                <a:latin typeface="+mj-lt"/>
              </a:rPr>
              <a:t>.</a:t>
            </a:r>
            <a:r>
              <a:rPr lang="en-US" sz="1600" u="none" baseline="30000" dirty="0" smtClean="0">
                <a:latin typeface="+mj-lt"/>
              </a:rPr>
              <a:t>[30]</a:t>
            </a:r>
            <a:endParaRPr lang="en-US" sz="1600" u="none" dirty="0">
              <a:latin typeface="+mj-lt"/>
            </a:endParaRPr>
          </a:p>
        </p:txBody>
      </p:sp>
    </p:spTree>
    <p:extLst>
      <p:ext uri="{BB962C8B-B14F-4D97-AF65-F5344CB8AC3E}">
        <p14:creationId xmlns:p14="http://schemas.microsoft.com/office/powerpoint/2010/main" val="3435268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66381" y="1590875"/>
            <a:ext cx="788840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4950" indent="-234950" algn="l" rtl="0" eaLnBrk="0" fontAlgn="base" hangingPunct="0">
              <a:spcBef>
                <a:spcPct val="20000"/>
              </a:spcBef>
              <a:spcAft>
                <a:spcPct val="0"/>
              </a:spcAft>
              <a:buClr>
                <a:srgbClr val="8E1400"/>
              </a:buClr>
              <a:buFont typeface="Arial" pitchFamily="34" charset="0"/>
              <a:buNone/>
              <a:defRPr lang="en-US" sz="2400" b="1" dirty="0" smtClean="0">
                <a:solidFill>
                  <a:schemeClr val="accent1"/>
                </a:solidFill>
                <a:latin typeface="+mj-lt"/>
                <a:ea typeface="ＭＳ Ｐゴシック" charset="-128"/>
                <a:cs typeface="Arial"/>
              </a:defRPr>
            </a:lvl1pPr>
            <a:lvl2pPr marL="692150" indent="-460375" algn="l" rtl="0" eaLnBrk="0" fontAlgn="base" hangingPunct="0">
              <a:spcBef>
                <a:spcPct val="20000"/>
              </a:spcBef>
              <a:spcAft>
                <a:spcPct val="0"/>
              </a:spcAft>
              <a:buClr>
                <a:srgbClr val="8E1400"/>
              </a:buClr>
              <a:buFont typeface="Wingdings" charset="2"/>
              <a:buNone/>
              <a:defRPr lang="en-US" sz="2000" dirty="0" smtClean="0">
                <a:solidFill>
                  <a:schemeClr val="tx1"/>
                </a:solidFill>
                <a:latin typeface="+mj-lt"/>
                <a:ea typeface="ＭＳ Ｐゴシック" charset="-128"/>
                <a:cs typeface="Arial"/>
              </a:defRPr>
            </a:lvl2pPr>
            <a:lvl3pPr marL="1084263" indent="-277813" algn="l" rtl="0" eaLnBrk="0" fontAlgn="base" hangingPunct="0">
              <a:spcBef>
                <a:spcPct val="20000"/>
              </a:spcBef>
              <a:spcAft>
                <a:spcPct val="0"/>
              </a:spcAft>
              <a:buClr>
                <a:srgbClr val="8E1400"/>
              </a:buClr>
              <a:buFont typeface="Arial" charset="0"/>
              <a:buChar char="•"/>
              <a:defRPr lang="en-US" sz="2000" dirty="0" smtClean="0">
                <a:solidFill>
                  <a:schemeClr val="tx1"/>
                </a:solidFill>
                <a:latin typeface="Arial"/>
                <a:ea typeface="ＭＳ Ｐゴシック" charset="-128"/>
                <a:cs typeface="Arial"/>
              </a:defRPr>
            </a:lvl3pPr>
            <a:lvl4pPr marL="1439863" indent="-241300" algn="l" rtl="0" eaLnBrk="0" fontAlgn="base" hangingPunct="0">
              <a:spcBef>
                <a:spcPct val="20000"/>
              </a:spcBef>
              <a:spcAft>
                <a:spcPct val="0"/>
              </a:spcAft>
              <a:buChar char="–"/>
              <a:defRPr sz="2000">
                <a:solidFill>
                  <a:schemeClr val="bg1"/>
                </a:solidFill>
                <a:latin typeface="+mn-lt"/>
                <a:ea typeface="ＭＳ Ｐゴシック" charset="-128"/>
              </a:defRPr>
            </a:lvl4pPr>
            <a:lvl5pPr marL="1779588" indent="-225425" algn="l" rtl="0" eaLnBrk="0" fontAlgn="base" hangingPunct="0">
              <a:spcBef>
                <a:spcPct val="20000"/>
              </a:spcBef>
              <a:spcAft>
                <a:spcPct val="0"/>
              </a:spcAft>
              <a:buChar char="»"/>
              <a:defRPr sz="2000">
                <a:solidFill>
                  <a:schemeClr val="bg1"/>
                </a:solidFill>
                <a:latin typeface="+mn-lt"/>
                <a:ea typeface="ＭＳ Ｐゴシック" charset="-128"/>
              </a:defRPr>
            </a:lvl5pPr>
            <a:lvl6pPr marL="2236788" indent="-225425" algn="l" rtl="0" fontAlgn="base">
              <a:spcBef>
                <a:spcPct val="20000"/>
              </a:spcBef>
              <a:spcAft>
                <a:spcPct val="0"/>
              </a:spcAft>
              <a:buChar char="»"/>
              <a:defRPr sz="2000">
                <a:solidFill>
                  <a:schemeClr val="bg1"/>
                </a:solidFill>
                <a:latin typeface="+mn-lt"/>
              </a:defRPr>
            </a:lvl6pPr>
            <a:lvl7pPr marL="2693988" indent="-225425" algn="l" rtl="0" fontAlgn="base">
              <a:spcBef>
                <a:spcPct val="20000"/>
              </a:spcBef>
              <a:spcAft>
                <a:spcPct val="0"/>
              </a:spcAft>
              <a:buChar char="»"/>
              <a:defRPr sz="2000">
                <a:solidFill>
                  <a:schemeClr val="bg1"/>
                </a:solidFill>
                <a:latin typeface="+mn-lt"/>
              </a:defRPr>
            </a:lvl7pPr>
            <a:lvl8pPr marL="3151188" indent="-225425" algn="l" rtl="0" fontAlgn="base">
              <a:spcBef>
                <a:spcPct val="20000"/>
              </a:spcBef>
              <a:spcAft>
                <a:spcPct val="0"/>
              </a:spcAft>
              <a:buChar char="»"/>
              <a:defRPr sz="2000">
                <a:solidFill>
                  <a:schemeClr val="bg1"/>
                </a:solidFill>
                <a:latin typeface="+mn-lt"/>
              </a:defRPr>
            </a:lvl8pPr>
            <a:lvl9pPr marL="3608388" indent="-225425" algn="l" rtl="0" fontAlgn="base">
              <a:spcBef>
                <a:spcPct val="20000"/>
              </a:spcBef>
              <a:spcAft>
                <a:spcPct val="0"/>
              </a:spcAft>
              <a:buChar char="»"/>
              <a:defRPr sz="2000">
                <a:solidFill>
                  <a:schemeClr val="bg1"/>
                </a:solidFill>
                <a:latin typeface="+mn-lt"/>
              </a:defRPr>
            </a:lvl9pPr>
          </a:lstStyle>
          <a:p>
            <a:pPr marL="231775" indent="-231775" eaLnBrk="1" hangingPunct="1">
              <a:spcBef>
                <a:spcPts val="300"/>
              </a:spcBef>
              <a:spcAft>
                <a:spcPts val="0"/>
              </a:spcAft>
              <a:buClr>
                <a:schemeClr val="accent5"/>
              </a:buClr>
              <a:buFont typeface="Arial" panose="020B0604020202020204" pitchFamily="34" charset="0"/>
              <a:buChar char="•"/>
            </a:pPr>
            <a:r>
              <a:rPr lang="en-US" sz="2000" b="0" u="none" kern="0" dirty="0" smtClean="0">
                <a:solidFill>
                  <a:schemeClr val="tx1"/>
                </a:solidFill>
              </a:rPr>
              <a:t>NOACs significantly reduce stroke (</a:t>
            </a:r>
            <a:r>
              <a:rPr lang="en-US" sz="2000" b="0" u="none" kern="0" dirty="0" smtClean="0">
                <a:solidFill>
                  <a:schemeClr val="tx1"/>
                </a:solidFill>
                <a:ea typeface="Wingdings"/>
                <a:cs typeface="Wingdings"/>
                <a:sym typeface="Wingdings"/>
              </a:rPr>
              <a:t></a:t>
            </a:r>
            <a:r>
              <a:rPr lang="en-US" sz="2000" b="0" u="none" kern="0" dirty="0" smtClean="0">
                <a:solidFill>
                  <a:schemeClr val="tx1"/>
                </a:solidFill>
              </a:rPr>
              <a:t>19%)</a:t>
            </a:r>
          </a:p>
          <a:p>
            <a:pPr lvl="1" indent="-350838" eaLnBrk="1" hangingPunct="1">
              <a:spcBef>
                <a:spcPts val="300"/>
              </a:spcBef>
              <a:spcAft>
                <a:spcPts val="0"/>
              </a:spcAft>
              <a:buClr>
                <a:schemeClr val="accent5"/>
              </a:buClr>
              <a:buFont typeface="Arial" panose="020B0604020202020204" pitchFamily="34" charset="0"/>
              <a:buChar char="–"/>
            </a:pPr>
            <a:r>
              <a:rPr lang="en-US" sz="1800" u="none" kern="0" dirty="0" smtClean="0"/>
              <a:t>Primarily driven by reduction in hemorrhagic stroke (</a:t>
            </a:r>
            <a:r>
              <a:rPr lang="en-US" sz="1800" u="none" kern="0" dirty="0" smtClean="0">
                <a:ea typeface="Wingdings"/>
                <a:cs typeface="Wingdings"/>
                <a:sym typeface="Wingdings"/>
              </a:rPr>
              <a:t></a:t>
            </a:r>
            <a:r>
              <a:rPr lang="en-US" sz="1800" u="none" kern="0" dirty="0" smtClean="0"/>
              <a:t>51%)</a:t>
            </a:r>
          </a:p>
          <a:p>
            <a:pPr marL="231775" indent="-231775" eaLnBrk="1" hangingPunct="1">
              <a:spcBef>
                <a:spcPts val="300"/>
              </a:spcBef>
              <a:spcAft>
                <a:spcPts val="0"/>
              </a:spcAft>
              <a:buClr>
                <a:schemeClr val="accent5"/>
              </a:buClr>
              <a:buFont typeface="Arial" panose="020B0604020202020204" pitchFamily="34" charset="0"/>
              <a:buChar char="•"/>
            </a:pPr>
            <a:r>
              <a:rPr lang="en-US" sz="2000" b="0" u="none" kern="0" dirty="0" smtClean="0">
                <a:solidFill>
                  <a:schemeClr val="tx1"/>
                </a:solidFill>
              </a:rPr>
              <a:t>NOACs significantly reduce mortality (</a:t>
            </a:r>
            <a:r>
              <a:rPr lang="en-US" sz="2000" b="0" u="none" kern="0" dirty="0" smtClean="0">
                <a:solidFill>
                  <a:schemeClr val="tx1"/>
                </a:solidFill>
                <a:ea typeface="Wingdings"/>
                <a:cs typeface="Wingdings"/>
                <a:sym typeface="Wingdings"/>
              </a:rPr>
              <a:t></a:t>
            </a:r>
            <a:r>
              <a:rPr lang="en-US" sz="2000" b="0" u="none" kern="0" dirty="0" smtClean="0">
                <a:solidFill>
                  <a:schemeClr val="tx1"/>
                </a:solidFill>
              </a:rPr>
              <a:t>10%)</a:t>
            </a:r>
          </a:p>
          <a:p>
            <a:pPr marL="231775" indent="-231775" eaLnBrk="1" hangingPunct="1">
              <a:spcBef>
                <a:spcPts val="300"/>
              </a:spcBef>
              <a:spcAft>
                <a:spcPts val="0"/>
              </a:spcAft>
              <a:buClr>
                <a:schemeClr val="accent5"/>
              </a:buClr>
              <a:buFont typeface="Arial" panose="020B0604020202020204" pitchFamily="34" charset="0"/>
              <a:buChar char="•"/>
            </a:pPr>
            <a:r>
              <a:rPr lang="en-US" sz="2000" b="0" u="none" kern="0" dirty="0" smtClean="0">
                <a:solidFill>
                  <a:schemeClr val="tx1"/>
                </a:solidFill>
              </a:rPr>
              <a:t>Trend toward less bleeding</a:t>
            </a:r>
          </a:p>
          <a:p>
            <a:pPr lvl="1" indent="-350838" eaLnBrk="1" hangingPunct="1">
              <a:spcBef>
                <a:spcPts val="300"/>
              </a:spcBef>
              <a:spcAft>
                <a:spcPts val="0"/>
              </a:spcAft>
              <a:buClr>
                <a:schemeClr val="accent5"/>
              </a:buClr>
              <a:buFont typeface="Arial" panose="020B0604020202020204" pitchFamily="34" charset="0"/>
              <a:buChar char="–"/>
            </a:pPr>
            <a:r>
              <a:rPr lang="en-US" sz="1800" u="none" kern="0" dirty="0" smtClean="0"/>
              <a:t>Substantial reduction in ICH (</a:t>
            </a:r>
            <a:r>
              <a:rPr lang="en-US" sz="1800" u="none" kern="0" dirty="0" smtClean="0">
                <a:ea typeface="Wingdings"/>
                <a:cs typeface="Wingdings"/>
                <a:sym typeface="Wingdings"/>
              </a:rPr>
              <a:t></a:t>
            </a:r>
            <a:r>
              <a:rPr lang="en-US" sz="1800" u="none" kern="0" dirty="0" smtClean="0"/>
              <a:t>52%)</a:t>
            </a:r>
          </a:p>
          <a:p>
            <a:pPr lvl="1" indent="-350838" eaLnBrk="1" hangingPunct="1">
              <a:spcBef>
                <a:spcPts val="300"/>
              </a:spcBef>
              <a:spcAft>
                <a:spcPts val="0"/>
              </a:spcAft>
              <a:buClr>
                <a:schemeClr val="accent5"/>
              </a:buClr>
              <a:buFont typeface="Arial" panose="020B0604020202020204" pitchFamily="34" charset="0"/>
              <a:buChar char="–"/>
            </a:pPr>
            <a:r>
              <a:rPr lang="en-US" sz="1800" u="none" kern="0" dirty="0" smtClean="0"/>
              <a:t>Increased GI bleeding (</a:t>
            </a:r>
            <a:r>
              <a:rPr lang="en-US" sz="1800" u="none" kern="0" dirty="0" smtClean="0">
                <a:ea typeface="Wingdings"/>
                <a:cs typeface="Wingdings"/>
                <a:sym typeface="Wingdings"/>
              </a:rPr>
              <a:t>25</a:t>
            </a:r>
            <a:r>
              <a:rPr lang="en-US" sz="1800" u="none" kern="0" dirty="0" smtClean="0"/>
              <a:t>%)</a:t>
            </a:r>
          </a:p>
          <a:p>
            <a:pPr marL="231775" indent="-231775" eaLnBrk="1" hangingPunct="1">
              <a:spcBef>
                <a:spcPts val="300"/>
              </a:spcBef>
              <a:spcAft>
                <a:spcPts val="0"/>
              </a:spcAft>
              <a:buClr>
                <a:schemeClr val="accent5"/>
              </a:buClr>
              <a:buFont typeface="Arial" panose="020B0604020202020204" pitchFamily="34" charset="0"/>
              <a:buChar char="•"/>
            </a:pPr>
            <a:r>
              <a:rPr lang="en-US" sz="2000" b="0" u="none" kern="0" dirty="0" smtClean="0">
                <a:solidFill>
                  <a:schemeClr val="tx1"/>
                </a:solidFill>
              </a:rPr>
              <a:t>The relative efficacy and safety of NOACs consistent across a wide spectrum of AF patients</a:t>
            </a:r>
          </a:p>
          <a:p>
            <a:pPr lvl="1" indent="-350838" eaLnBrk="1" hangingPunct="1">
              <a:spcBef>
                <a:spcPts val="300"/>
              </a:spcBef>
              <a:spcAft>
                <a:spcPts val="0"/>
              </a:spcAft>
              <a:buClr>
                <a:schemeClr val="accent5"/>
              </a:buClr>
              <a:buFont typeface="Arial" panose="020B0604020202020204" pitchFamily="34" charset="0"/>
              <a:buChar char="–"/>
            </a:pPr>
            <a:r>
              <a:rPr lang="en-US" sz="1800" u="none" kern="0" dirty="0" smtClean="0"/>
              <a:t>Even less bleeding when INR not as well controlled</a:t>
            </a:r>
          </a:p>
          <a:p>
            <a:pPr marL="231775" indent="-231775" eaLnBrk="1" hangingPunct="1">
              <a:spcBef>
                <a:spcPts val="300"/>
              </a:spcBef>
              <a:spcAft>
                <a:spcPts val="0"/>
              </a:spcAft>
              <a:buClr>
                <a:schemeClr val="accent5"/>
              </a:buClr>
              <a:buFont typeface="Arial" panose="020B0604020202020204" pitchFamily="34" charset="0"/>
              <a:buChar char="•"/>
            </a:pPr>
            <a:r>
              <a:rPr lang="en-US" sz="2000" b="0" u="none" kern="0" dirty="0" smtClean="0">
                <a:solidFill>
                  <a:schemeClr val="tx1"/>
                </a:solidFill>
              </a:rPr>
              <a:t>Low-dose NOAC regimens reduce mortality and have a very favorable bleeding profile but more ischemic events</a:t>
            </a:r>
          </a:p>
          <a:p>
            <a:pPr marL="231775" indent="-231775" eaLnBrk="1" hangingPunct="1">
              <a:spcBef>
                <a:spcPts val="300"/>
              </a:spcBef>
              <a:spcAft>
                <a:spcPts val="0"/>
              </a:spcAft>
              <a:buClr>
                <a:schemeClr val="accent5"/>
              </a:buClr>
              <a:buFont typeface="Arial" panose="020B0604020202020204" pitchFamily="34" charset="0"/>
              <a:buChar char="•"/>
            </a:pPr>
            <a:r>
              <a:rPr lang="en-US" sz="2000" b="0" u="none" kern="0" dirty="0" smtClean="0">
                <a:solidFill>
                  <a:schemeClr val="tx1"/>
                </a:solidFill>
              </a:rPr>
              <a:t>Differences in agents, patients, and trials may not be accounted for</a:t>
            </a:r>
          </a:p>
          <a:p>
            <a:pPr lvl="1" indent="-350838" eaLnBrk="1" hangingPunct="1">
              <a:spcBef>
                <a:spcPts val="300"/>
              </a:spcBef>
              <a:spcAft>
                <a:spcPts val="0"/>
              </a:spcAft>
              <a:buClr>
                <a:schemeClr val="accent5"/>
              </a:buClr>
              <a:buFont typeface="Arial" panose="020B0604020202020204" pitchFamily="34" charset="0"/>
              <a:buChar char="–"/>
            </a:pPr>
            <a:r>
              <a:rPr lang="en-US" sz="1800" u="none" kern="0" dirty="0" smtClean="0"/>
              <a:t>Heterogeneity major bleeding and GI bleeding</a:t>
            </a:r>
            <a:endParaRPr lang="en-US" sz="1800" u="none" kern="0" dirty="0"/>
          </a:p>
        </p:txBody>
      </p:sp>
      <p:sp>
        <p:nvSpPr>
          <p:cNvPr id="3" name="Rectangle 2"/>
          <p:cNvSpPr>
            <a:spLocks noChangeArrowheads="1"/>
          </p:cNvSpPr>
          <p:nvPr/>
        </p:nvSpPr>
        <p:spPr bwMode="auto">
          <a:xfrm>
            <a:off x="320720" y="165476"/>
            <a:ext cx="8229600" cy="685800"/>
          </a:xfrm>
          <a:prstGeom prst="rect">
            <a:avLst/>
          </a:prstGeom>
          <a:noFill/>
          <a:ln w="9525">
            <a:noFill/>
            <a:miter lim="800000"/>
            <a:headEnd/>
            <a:tailEnd/>
          </a:ln>
        </p:spPr>
        <p:txBody>
          <a:bodyPr lIns="91320" tIns="45663" rIns="91320" bIns="45663" anchor="ctr"/>
          <a:lstStyle/>
          <a:p>
            <a:pPr>
              <a:defRPr/>
            </a:pPr>
            <a:r>
              <a:rPr lang="en-US" sz="3600" b="1" u="none" dirty="0" smtClean="0">
                <a:solidFill>
                  <a:schemeClr val="accent1"/>
                </a:solidFill>
                <a:latin typeface="+mj-lt"/>
              </a:rPr>
              <a:t>Conclusions</a:t>
            </a:r>
            <a:endParaRPr lang="en-US" sz="3600" b="1" u="none" dirty="0">
              <a:solidFill>
                <a:schemeClr val="accent1"/>
              </a:solidFill>
              <a:latin typeface="+mj-lt"/>
            </a:endParaRPr>
          </a:p>
        </p:txBody>
      </p:sp>
    </p:spTree>
    <p:extLst>
      <p:ext uri="{BB962C8B-B14F-4D97-AF65-F5344CB8AC3E}">
        <p14:creationId xmlns:p14="http://schemas.microsoft.com/office/powerpoint/2010/main" val="6422124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6763" y="2714177"/>
            <a:ext cx="8026400" cy="1383620"/>
          </a:xfrm>
          <a:effectLst>
            <a:outerShdw dist="12700" dir="2700000" rotWithShape="0">
              <a:srgbClr val="808080">
                <a:alpha val="17998"/>
              </a:srgbClr>
            </a:outerShdw>
          </a:effectLst>
        </p:spPr>
        <p:txBody>
          <a:bodyPr/>
          <a:lstStyle/>
          <a:p>
            <a:pPr>
              <a:lnSpc>
                <a:spcPct val="100000"/>
              </a:lnSpc>
              <a:spcBef>
                <a:spcPts val="0"/>
              </a:spcBef>
              <a:buClr>
                <a:srgbClr val="8E1400"/>
              </a:buClr>
            </a:pPr>
            <a:r>
              <a:rPr lang="en-US" dirty="0">
                <a:solidFill>
                  <a:schemeClr val="accent5"/>
                </a:solidFill>
              </a:rPr>
              <a:t>The Future of Antithrombotic Therapy for Atrial Fibrillation </a:t>
            </a:r>
            <a:endParaRPr lang="en-US" sz="1800" b="0" dirty="0">
              <a:solidFill>
                <a:schemeClr val="accent5"/>
              </a:solidFill>
              <a:latin typeface="Arial" charset="0"/>
            </a:endParaRPr>
          </a:p>
        </p:txBody>
      </p:sp>
      <p:sp>
        <p:nvSpPr>
          <p:cNvPr id="4" name="Rectangle 3"/>
          <p:cNvSpPr>
            <a:spLocks noChangeArrowheads="1"/>
          </p:cNvSpPr>
          <p:nvPr/>
        </p:nvSpPr>
        <p:spPr bwMode="auto">
          <a:xfrm>
            <a:off x="5047966" y="4511938"/>
            <a:ext cx="4000500" cy="2062103"/>
          </a:xfrm>
          <a:prstGeom prst="rect">
            <a:avLst/>
          </a:prstGeom>
          <a:noFill/>
          <a:ln w="9525">
            <a:noFill/>
            <a:miter lim="800000"/>
            <a:headEnd/>
            <a:tailEnd/>
          </a:ln>
        </p:spPr>
        <p:txBody>
          <a:bodyPr anchor="ctr">
            <a:spAutoFit/>
          </a:bodyPr>
          <a:lstStyle/>
          <a:p>
            <a:r>
              <a:rPr lang="en-US" sz="2000" b="1" u="none" dirty="0" smtClean="0">
                <a:latin typeface="+mj-lt"/>
              </a:rPr>
              <a:t>A. John Camm, MD</a:t>
            </a:r>
            <a:endParaRPr lang="en-CA" sz="2000" b="1" u="none" dirty="0">
              <a:latin typeface="+mj-lt"/>
            </a:endParaRPr>
          </a:p>
          <a:p>
            <a:r>
              <a:rPr lang="en-US" u="none" dirty="0">
                <a:latin typeface="+mj-lt"/>
              </a:rPr>
              <a:t>Professor of Clinical Cardiology </a:t>
            </a:r>
          </a:p>
          <a:p>
            <a:r>
              <a:rPr lang="en-US" u="none" dirty="0">
                <a:latin typeface="+mj-lt"/>
              </a:rPr>
              <a:t>St George's University of London</a:t>
            </a:r>
          </a:p>
          <a:p>
            <a:r>
              <a:rPr lang="en-US" u="none" dirty="0">
                <a:latin typeface="+mj-lt"/>
              </a:rPr>
              <a:t>Consultant Cardiologist Cardiothoracic Department </a:t>
            </a:r>
          </a:p>
          <a:p>
            <a:r>
              <a:rPr lang="en-US" u="none" dirty="0">
                <a:latin typeface="+mj-lt"/>
              </a:rPr>
              <a:t>St George's Hospital</a:t>
            </a:r>
          </a:p>
          <a:p>
            <a:r>
              <a:rPr lang="en-US" u="none" dirty="0">
                <a:latin typeface="+mj-lt"/>
              </a:rPr>
              <a:t>London, United Kingdom</a:t>
            </a:r>
          </a:p>
        </p:txBody>
      </p:sp>
    </p:spTree>
    <p:extLst>
      <p:ext uri="{BB962C8B-B14F-4D97-AF65-F5344CB8AC3E}">
        <p14:creationId xmlns:p14="http://schemas.microsoft.com/office/powerpoint/2010/main" val="210082713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st1-3.filesor.com/pimpandhost.com/3/4/4/6/34462/v/1/y/S/v1yS/venewarfar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788" y="1141413"/>
            <a:ext cx="3506787"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p:cNvSpPr txBox="1">
            <a:spLocks noChangeArrowheads="1"/>
          </p:cNvSpPr>
          <p:nvPr/>
        </p:nvSpPr>
        <p:spPr bwMode="auto">
          <a:xfrm>
            <a:off x="1064478" y="1466850"/>
            <a:ext cx="30067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eaLnBrk="1" hangingPunct="1">
              <a:spcBef>
                <a:spcPct val="0"/>
              </a:spcBef>
              <a:buClrTx/>
              <a:buSzTx/>
              <a:buFontTx/>
              <a:buNone/>
            </a:pPr>
            <a:r>
              <a:rPr lang="en-GB" altLang="en-US" sz="4000" b="1" u="none" dirty="0">
                <a:solidFill>
                  <a:schemeClr val="accent5"/>
                </a:solidFill>
              </a:rPr>
              <a:t>W</a:t>
            </a:r>
            <a:r>
              <a:rPr lang="en-GB" altLang="en-US" sz="4000" b="1" u="none" dirty="0">
                <a:solidFill>
                  <a:schemeClr val="tx1"/>
                </a:solidFill>
              </a:rPr>
              <a:t>isconsin</a:t>
            </a:r>
          </a:p>
          <a:p>
            <a:pPr eaLnBrk="1" hangingPunct="1">
              <a:spcBef>
                <a:spcPct val="0"/>
              </a:spcBef>
              <a:buClrTx/>
              <a:buSzTx/>
              <a:buFontTx/>
              <a:buNone/>
            </a:pPr>
            <a:r>
              <a:rPr lang="en-GB" altLang="en-US" sz="4000" b="1" u="none" dirty="0">
                <a:solidFill>
                  <a:schemeClr val="accent5"/>
                </a:solidFill>
              </a:rPr>
              <a:t>A</a:t>
            </a:r>
            <a:r>
              <a:rPr lang="en-GB" altLang="en-US" sz="4000" b="1" u="none" dirty="0">
                <a:solidFill>
                  <a:schemeClr val="tx1"/>
                </a:solidFill>
              </a:rPr>
              <a:t>lumni</a:t>
            </a:r>
          </a:p>
          <a:p>
            <a:pPr eaLnBrk="1" hangingPunct="1">
              <a:spcBef>
                <a:spcPct val="0"/>
              </a:spcBef>
              <a:buClrTx/>
              <a:buSzTx/>
              <a:buFontTx/>
              <a:buNone/>
            </a:pPr>
            <a:r>
              <a:rPr lang="en-GB" altLang="en-US" sz="4000" b="1" u="none" dirty="0">
                <a:solidFill>
                  <a:schemeClr val="accent5"/>
                </a:solidFill>
              </a:rPr>
              <a:t>R</a:t>
            </a:r>
            <a:r>
              <a:rPr lang="en-GB" altLang="en-US" sz="4000" b="1" u="none" dirty="0">
                <a:solidFill>
                  <a:schemeClr val="tx1"/>
                </a:solidFill>
              </a:rPr>
              <a:t>esearch</a:t>
            </a:r>
          </a:p>
          <a:p>
            <a:pPr eaLnBrk="1" hangingPunct="1">
              <a:spcBef>
                <a:spcPct val="0"/>
              </a:spcBef>
              <a:buClrTx/>
              <a:buSzTx/>
              <a:buFontTx/>
              <a:buNone/>
            </a:pPr>
            <a:r>
              <a:rPr lang="en-GB" altLang="en-US" sz="4000" b="1" u="none" dirty="0">
                <a:solidFill>
                  <a:schemeClr val="accent5"/>
                </a:solidFill>
              </a:rPr>
              <a:t>F</a:t>
            </a:r>
            <a:r>
              <a:rPr lang="en-GB" altLang="en-US" sz="4000" b="1" u="none" dirty="0">
                <a:solidFill>
                  <a:schemeClr val="tx1"/>
                </a:solidFill>
              </a:rPr>
              <a:t>oundation</a:t>
            </a:r>
          </a:p>
          <a:p>
            <a:pPr eaLnBrk="1" hangingPunct="1">
              <a:spcBef>
                <a:spcPct val="0"/>
              </a:spcBef>
              <a:buClrTx/>
              <a:buSzTx/>
              <a:buFontTx/>
              <a:buNone/>
            </a:pPr>
            <a:r>
              <a:rPr lang="en-GB" altLang="en-US" sz="4000" b="1" u="none" dirty="0">
                <a:solidFill>
                  <a:schemeClr val="tx1"/>
                </a:solidFill>
              </a:rPr>
              <a:t> </a:t>
            </a:r>
          </a:p>
          <a:p>
            <a:pPr eaLnBrk="1" hangingPunct="1">
              <a:spcBef>
                <a:spcPct val="0"/>
              </a:spcBef>
              <a:buClrTx/>
              <a:buSzTx/>
              <a:buFontTx/>
              <a:buNone/>
            </a:pPr>
            <a:r>
              <a:rPr lang="en-GB" altLang="en-US" sz="4000" b="1" u="none" dirty="0">
                <a:solidFill>
                  <a:schemeClr val="tx1"/>
                </a:solidFill>
              </a:rPr>
              <a:t>COUM</a:t>
            </a:r>
            <a:r>
              <a:rPr lang="en-GB" altLang="en-US" sz="4000" b="1" u="none" dirty="0">
                <a:solidFill>
                  <a:schemeClr val="accent5"/>
                </a:solidFill>
              </a:rPr>
              <a:t>ARIN</a:t>
            </a:r>
          </a:p>
        </p:txBody>
      </p:sp>
      <p:sp>
        <p:nvSpPr>
          <p:cNvPr id="4" name="TextBox 2"/>
          <p:cNvSpPr txBox="1">
            <a:spLocks noChangeArrowheads="1"/>
          </p:cNvSpPr>
          <p:nvPr/>
        </p:nvSpPr>
        <p:spPr bwMode="auto">
          <a:xfrm>
            <a:off x="960200" y="5684967"/>
            <a:ext cx="74966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eaLnBrk="1" hangingPunct="1">
              <a:lnSpc>
                <a:spcPct val="150000"/>
              </a:lnSpc>
              <a:spcBef>
                <a:spcPct val="0"/>
              </a:spcBef>
              <a:buClrTx/>
              <a:buSzTx/>
              <a:buFontTx/>
              <a:buNone/>
            </a:pPr>
            <a:r>
              <a:rPr lang="en-GB" altLang="en-US" sz="1600" b="1" u="none" dirty="0">
                <a:solidFill>
                  <a:schemeClr val="tx1"/>
                </a:solidFill>
              </a:rPr>
              <a:t>“In 1941, Karl Paul Link successfully isolated the anticoagulant factor, which initially found commercial application as a rodent-killer. Warfarin is now one of the most widely prescribed medicines in the world.” </a:t>
            </a:r>
          </a:p>
        </p:txBody>
      </p:sp>
      <p:sp>
        <p:nvSpPr>
          <p:cNvPr id="5" name="TextBox 3"/>
          <p:cNvSpPr txBox="1">
            <a:spLocks noChangeArrowheads="1"/>
          </p:cNvSpPr>
          <p:nvPr/>
        </p:nvSpPr>
        <p:spPr bwMode="auto">
          <a:xfrm>
            <a:off x="299729" y="191069"/>
            <a:ext cx="78236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40000"/>
              </a:spcBef>
              <a:buClr>
                <a:schemeClr val="accent2"/>
              </a:buClr>
              <a:buSzPct val="125000"/>
              <a:buFont typeface="Symbol" pitchFamily="18" charset="2"/>
              <a:buChar char="·"/>
              <a:defRPr sz="2800">
                <a:solidFill>
                  <a:srgbClr val="FFFFFF"/>
                </a:solidFill>
                <a:latin typeface="Arial" pitchFamily="34" charset="0"/>
              </a:defRPr>
            </a:lvl1pPr>
            <a:lvl2pPr marL="742950" indent="-285750" eaLnBrk="0" hangingPunct="0">
              <a:spcBef>
                <a:spcPct val="20000"/>
              </a:spcBef>
              <a:buClr>
                <a:srgbClr val="00FFFF"/>
              </a:buClr>
              <a:buFont typeface="Wingdings" pitchFamily="2" charset="2"/>
              <a:buChar char="§"/>
              <a:defRPr sz="2600">
                <a:solidFill>
                  <a:srgbClr val="FFFFFF"/>
                </a:solidFill>
                <a:latin typeface="Arial" pitchFamily="34" charset="0"/>
              </a:defRPr>
            </a:lvl2pPr>
            <a:lvl3pPr marL="1143000" indent="-228600" eaLnBrk="0" hangingPunct="0">
              <a:spcBef>
                <a:spcPct val="15000"/>
              </a:spcBef>
              <a:buClr>
                <a:schemeClr val="accent1"/>
              </a:buClr>
              <a:buSzPct val="130000"/>
              <a:buChar char="•"/>
              <a:defRPr sz="2400">
                <a:solidFill>
                  <a:srgbClr val="FFFFFF"/>
                </a:solidFill>
                <a:latin typeface="Arial" pitchFamily="34" charset="0"/>
              </a:defRPr>
            </a:lvl3pPr>
            <a:lvl4pPr marL="1600200" indent="-228600" eaLnBrk="0" hangingPunct="0">
              <a:spcBef>
                <a:spcPct val="25000"/>
              </a:spcBef>
              <a:buClr>
                <a:schemeClr val="hlink"/>
              </a:buClr>
              <a:buChar char="–"/>
              <a:defRPr sz="2400">
                <a:solidFill>
                  <a:srgbClr val="FFFFFF"/>
                </a:solidFill>
                <a:latin typeface="Arial" pitchFamily="34" charset="0"/>
              </a:defRPr>
            </a:lvl4pPr>
            <a:lvl5pPr marL="2057400" indent="-228600" eaLnBrk="0" hangingPunct="0">
              <a:spcBef>
                <a:spcPct val="15000"/>
              </a:spcBef>
              <a:buClr>
                <a:schemeClr val="accent2"/>
              </a:buClr>
              <a:buChar char="»"/>
              <a:defRPr sz="2000">
                <a:solidFill>
                  <a:srgbClr val="FFFFFF"/>
                </a:solidFill>
                <a:latin typeface="Arial" pitchFamily="34" charset="0"/>
              </a:defRPr>
            </a:lvl5pPr>
            <a:lvl6pPr marL="2514600" indent="-228600" eaLnBrk="0" fontAlgn="base" hangingPunct="0">
              <a:spcBef>
                <a:spcPct val="15000"/>
              </a:spcBef>
              <a:spcAft>
                <a:spcPct val="0"/>
              </a:spcAft>
              <a:buClr>
                <a:schemeClr val="accent2"/>
              </a:buClr>
              <a:buChar char="»"/>
              <a:defRPr sz="2000">
                <a:solidFill>
                  <a:srgbClr val="FFFFFF"/>
                </a:solidFill>
                <a:latin typeface="Arial" pitchFamily="34" charset="0"/>
              </a:defRPr>
            </a:lvl6pPr>
            <a:lvl7pPr marL="2971800" indent="-228600" eaLnBrk="0" fontAlgn="base" hangingPunct="0">
              <a:spcBef>
                <a:spcPct val="15000"/>
              </a:spcBef>
              <a:spcAft>
                <a:spcPct val="0"/>
              </a:spcAft>
              <a:buClr>
                <a:schemeClr val="accent2"/>
              </a:buClr>
              <a:buChar char="»"/>
              <a:defRPr sz="2000">
                <a:solidFill>
                  <a:srgbClr val="FFFFFF"/>
                </a:solidFill>
                <a:latin typeface="Arial" pitchFamily="34" charset="0"/>
              </a:defRPr>
            </a:lvl7pPr>
            <a:lvl8pPr marL="3429000" indent="-228600" eaLnBrk="0" fontAlgn="base" hangingPunct="0">
              <a:spcBef>
                <a:spcPct val="15000"/>
              </a:spcBef>
              <a:spcAft>
                <a:spcPct val="0"/>
              </a:spcAft>
              <a:buClr>
                <a:schemeClr val="accent2"/>
              </a:buClr>
              <a:buChar char="»"/>
              <a:defRPr sz="2000">
                <a:solidFill>
                  <a:srgbClr val="FFFFFF"/>
                </a:solidFill>
                <a:latin typeface="Arial" pitchFamily="34" charset="0"/>
              </a:defRPr>
            </a:lvl8pPr>
            <a:lvl9pPr marL="3886200" indent="-228600" eaLnBrk="0" fontAlgn="base" hangingPunct="0">
              <a:spcBef>
                <a:spcPct val="15000"/>
              </a:spcBef>
              <a:spcAft>
                <a:spcPct val="0"/>
              </a:spcAft>
              <a:buClr>
                <a:schemeClr val="accent2"/>
              </a:buClr>
              <a:buChar char="»"/>
              <a:defRPr sz="2000">
                <a:solidFill>
                  <a:srgbClr val="FFFFFF"/>
                </a:solidFill>
                <a:latin typeface="Arial" pitchFamily="34" charset="0"/>
              </a:defRPr>
            </a:lvl9pPr>
          </a:lstStyle>
          <a:p>
            <a:pPr eaLnBrk="1" hangingPunct="1">
              <a:spcBef>
                <a:spcPct val="0"/>
              </a:spcBef>
              <a:buClrTx/>
              <a:buSzTx/>
              <a:buFontTx/>
              <a:buNone/>
            </a:pPr>
            <a:r>
              <a:rPr lang="en-GB" altLang="en-US" sz="3600" b="1" u="none" dirty="0">
                <a:solidFill>
                  <a:schemeClr val="accent1"/>
                </a:solidFill>
              </a:rPr>
              <a:t>1933 - A </a:t>
            </a:r>
            <a:r>
              <a:rPr lang="en-GB" altLang="en-US" sz="3600" b="1" u="none" dirty="0" smtClean="0">
                <a:solidFill>
                  <a:schemeClr val="accent1"/>
                </a:solidFill>
              </a:rPr>
              <a:t>Dead </a:t>
            </a:r>
            <a:r>
              <a:rPr lang="en-GB" altLang="en-US" sz="3600" b="1" u="none" dirty="0">
                <a:solidFill>
                  <a:schemeClr val="accent1"/>
                </a:solidFill>
              </a:rPr>
              <a:t>Bull and Blood T</a:t>
            </a:r>
            <a:r>
              <a:rPr lang="en-GB" altLang="en-US" sz="3600" b="1" u="none" dirty="0" smtClean="0">
                <a:solidFill>
                  <a:schemeClr val="accent1"/>
                </a:solidFill>
              </a:rPr>
              <a:t>hat </a:t>
            </a:r>
            <a:r>
              <a:rPr lang="en-GB" altLang="en-US" sz="3600" b="1" u="none" dirty="0">
                <a:solidFill>
                  <a:schemeClr val="accent1"/>
                </a:solidFill>
              </a:rPr>
              <a:t>W</a:t>
            </a:r>
            <a:r>
              <a:rPr lang="en-GB" altLang="en-US" sz="3600" b="1" u="none" dirty="0" smtClean="0">
                <a:solidFill>
                  <a:schemeClr val="accent1"/>
                </a:solidFill>
              </a:rPr>
              <a:t>ould </a:t>
            </a:r>
            <a:r>
              <a:rPr lang="en-GB" altLang="en-US" sz="3600" b="1" u="none" dirty="0">
                <a:solidFill>
                  <a:schemeClr val="accent1"/>
                </a:solidFill>
              </a:rPr>
              <a:t>N</a:t>
            </a:r>
            <a:r>
              <a:rPr lang="en-GB" altLang="en-US" sz="3600" b="1" u="none" dirty="0" smtClean="0">
                <a:solidFill>
                  <a:schemeClr val="accent1"/>
                </a:solidFill>
              </a:rPr>
              <a:t>ot </a:t>
            </a:r>
            <a:r>
              <a:rPr lang="en-GB" altLang="en-US" sz="3600" b="1" u="none" dirty="0">
                <a:solidFill>
                  <a:schemeClr val="accent1"/>
                </a:solidFill>
              </a:rPr>
              <a:t>Clot</a:t>
            </a:r>
          </a:p>
        </p:txBody>
      </p:sp>
      <p:cxnSp>
        <p:nvCxnSpPr>
          <p:cNvPr id="6" name="Elbow Connector 5"/>
          <p:cNvCxnSpPr>
            <a:cxnSpLocks noChangeShapeType="1"/>
          </p:cNvCxnSpPr>
          <p:nvPr/>
        </p:nvCxnSpPr>
        <p:spPr bwMode="auto">
          <a:xfrm rot="10800000">
            <a:off x="1350560" y="3929063"/>
            <a:ext cx="1376363" cy="488950"/>
          </a:xfrm>
          <a:prstGeom prst="bentConnector3">
            <a:avLst>
              <a:gd name="adj1" fmla="val 50000"/>
            </a:avLst>
          </a:prstGeom>
          <a:noFill/>
          <a:ln w="28575" algn="ctr">
            <a:solidFill>
              <a:schemeClr val="accent5"/>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0120383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iZPrTEEx0y6XqSSNHG2gw"/>
</p:tagLst>
</file>

<file path=ppt/theme/theme1.xml><?xml version="1.0" encoding="utf-8"?>
<a:theme xmlns:a="http://schemas.openxmlformats.org/drawingml/2006/main" name="Default Design">
  <a:themeElements>
    <a:clrScheme name="Medscape Education 2011">
      <a:dk1>
        <a:srgbClr val="000000"/>
      </a:dk1>
      <a:lt1>
        <a:srgbClr val="FFFFFF"/>
      </a:lt1>
      <a:dk2>
        <a:srgbClr val="000000"/>
      </a:dk2>
      <a:lt2>
        <a:srgbClr val="FFFFFF"/>
      </a:lt2>
      <a:accent1>
        <a:srgbClr val="003854"/>
      </a:accent1>
      <a:accent2>
        <a:srgbClr val="0A6FA7"/>
      </a:accent2>
      <a:accent3>
        <a:srgbClr val="444E54"/>
      </a:accent3>
      <a:accent4>
        <a:srgbClr val="345B0E"/>
      </a:accent4>
      <a:accent5>
        <a:srgbClr val="8E1400"/>
      </a:accent5>
      <a:accent6>
        <a:srgbClr val="000000"/>
      </a:accent6>
      <a:hlink>
        <a:srgbClr val="003854"/>
      </a:hlink>
      <a:folHlink>
        <a:srgbClr val="0A6F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DCE6FA"/>
        </a:dk2>
        <a:lt2>
          <a:srgbClr val="808080"/>
        </a:lt2>
        <a:accent1>
          <a:srgbClr val="FFFF66"/>
        </a:accent1>
        <a:accent2>
          <a:srgbClr val="66FF66"/>
        </a:accent2>
        <a:accent3>
          <a:srgbClr val="FFFFFF"/>
        </a:accent3>
        <a:accent4>
          <a:srgbClr val="000000"/>
        </a:accent4>
        <a:accent5>
          <a:srgbClr val="FFFFB8"/>
        </a:accent5>
        <a:accent6>
          <a:srgbClr val="5CE75C"/>
        </a:accent6>
        <a:hlink>
          <a:srgbClr val="FF9966"/>
        </a:hlink>
        <a:folHlink>
          <a:srgbClr val="66CC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81C6"/>
        </a:dk2>
        <a:lt2>
          <a:srgbClr val="808080"/>
        </a:lt2>
        <a:accent1>
          <a:srgbClr val="99CC00"/>
        </a:accent1>
        <a:accent2>
          <a:srgbClr val="FF9900"/>
        </a:accent2>
        <a:accent3>
          <a:srgbClr val="FFFFFF"/>
        </a:accent3>
        <a:accent4>
          <a:srgbClr val="000000"/>
        </a:accent4>
        <a:accent5>
          <a:srgbClr val="CAE2AA"/>
        </a:accent5>
        <a:accent6>
          <a:srgbClr val="E78A00"/>
        </a:accent6>
        <a:hlink>
          <a:srgbClr val="000066"/>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Medscape Education 2011">
      <a:dk1>
        <a:srgbClr val="000000"/>
      </a:dk1>
      <a:lt1>
        <a:srgbClr val="FFFFFF"/>
      </a:lt1>
      <a:dk2>
        <a:srgbClr val="000000"/>
      </a:dk2>
      <a:lt2>
        <a:srgbClr val="FFFFFF"/>
      </a:lt2>
      <a:accent1>
        <a:srgbClr val="003854"/>
      </a:accent1>
      <a:accent2>
        <a:srgbClr val="0A6FA7"/>
      </a:accent2>
      <a:accent3>
        <a:srgbClr val="444E54"/>
      </a:accent3>
      <a:accent4>
        <a:srgbClr val="345B0E"/>
      </a:accent4>
      <a:accent5>
        <a:srgbClr val="8E1400"/>
      </a:accent5>
      <a:accent6>
        <a:srgbClr val="000000"/>
      </a:accent6>
      <a:hlink>
        <a:srgbClr val="003854"/>
      </a:hlink>
      <a:folHlink>
        <a:srgbClr val="0A6FA7"/>
      </a:folHlink>
    </a:clrScheme>
    <a:fontScheme name="WebM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DCE6FA"/>
        </a:dk2>
        <a:lt2>
          <a:srgbClr val="808080"/>
        </a:lt2>
        <a:accent1>
          <a:srgbClr val="FFFF66"/>
        </a:accent1>
        <a:accent2>
          <a:srgbClr val="66FF66"/>
        </a:accent2>
        <a:accent3>
          <a:srgbClr val="FFFFFF"/>
        </a:accent3>
        <a:accent4>
          <a:srgbClr val="000000"/>
        </a:accent4>
        <a:accent5>
          <a:srgbClr val="FFFFB8"/>
        </a:accent5>
        <a:accent6>
          <a:srgbClr val="5CE75C"/>
        </a:accent6>
        <a:hlink>
          <a:srgbClr val="FF9966"/>
        </a:hlink>
        <a:folHlink>
          <a:srgbClr val="66CC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81C6"/>
        </a:dk2>
        <a:lt2>
          <a:srgbClr val="808080"/>
        </a:lt2>
        <a:accent1>
          <a:srgbClr val="99CC00"/>
        </a:accent1>
        <a:accent2>
          <a:srgbClr val="FF9900"/>
        </a:accent2>
        <a:accent3>
          <a:srgbClr val="FFFFFF"/>
        </a:accent3>
        <a:accent4>
          <a:srgbClr val="000000"/>
        </a:accent4>
        <a:accent5>
          <a:srgbClr val="CAE2AA"/>
        </a:accent5>
        <a:accent6>
          <a:srgbClr val="E78A00"/>
        </a:accent6>
        <a:hlink>
          <a:srgbClr val="000066"/>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0">
    <a:dk1>
      <a:srgbClr val="002040"/>
    </a:dk1>
    <a:lt1>
      <a:srgbClr val="FFFFFF"/>
    </a:lt1>
    <a:dk2>
      <a:srgbClr val="025984"/>
    </a:dk2>
    <a:lt2>
      <a:srgbClr val="F9DB45"/>
    </a:lt2>
    <a:accent1>
      <a:srgbClr val="FFFF00"/>
    </a:accent1>
    <a:accent2>
      <a:srgbClr val="FF6600"/>
    </a:accent2>
    <a:accent3>
      <a:srgbClr val="AAB5C2"/>
    </a:accent3>
    <a:accent4>
      <a:srgbClr val="DADADA"/>
    </a:accent4>
    <a:accent5>
      <a:srgbClr val="FFFFAA"/>
    </a:accent5>
    <a:accent6>
      <a:srgbClr val="E75C00"/>
    </a:accent6>
    <a:hlink>
      <a:srgbClr val="00FFFF"/>
    </a:hlink>
    <a:folHlink>
      <a:srgbClr val="FF33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0">
    <a:dk1>
      <a:srgbClr val="002040"/>
    </a:dk1>
    <a:lt1>
      <a:srgbClr val="FFFFFF"/>
    </a:lt1>
    <a:dk2>
      <a:srgbClr val="025984"/>
    </a:dk2>
    <a:lt2>
      <a:srgbClr val="F9DB45"/>
    </a:lt2>
    <a:accent1>
      <a:srgbClr val="FFFF00"/>
    </a:accent1>
    <a:accent2>
      <a:srgbClr val="FF6600"/>
    </a:accent2>
    <a:accent3>
      <a:srgbClr val="AAB5C2"/>
    </a:accent3>
    <a:accent4>
      <a:srgbClr val="DADADA"/>
    </a:accent4>
    <a:accent5>
      <a:srgbClr val="FFFFAA"/>
    </a:accent5>
    <a:accent6>
      <a:srgbClr val="E75C00"/>
    </a:accent6>
    <a:hlink>
      <a:srgbClr val="00FFFF"/>
    </a:hlink>
    <a:folHlink>
      <a:srgbClr val="FF33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19719</TotalTime>
  <Words>10174</Words>
  <Application>Microsoft Office PowerPoint</Application>
  <PresentationFormat>On-screen Show (4:3)</PresentationFormat>
  <Paragraphs>3218</Paragraphs>
  <Slides>121</Slides>
  <Notes>101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121</vt:i4>
      </vt:variant>
    </vt:vector>
  </HeadingPairs>
  <TitlesOfParts>
    <vt:vector size="124" baseType="lpstr">
      <vt:lpstr>Default Design</vt:lpstr>
      <vt:lpstr>1_Default Design</vt:lpstr>
      <vt:lpstr>Worksheet</vt:lpstr>
      <vt:lpstr>Novel Anticoagulants in Atrial Fibrillation </vt:lpstr>
      <vt:lpstr>Anticoagulants in Nonvalvular AF</vt:lpstr>
      <vt:lpstr>PowerPoint Presentation</vt:lpstr>
      <vt:lpstr>PowerPoint Presentation</vt:lpstr>
      <vt:lpstr>PowerPoint Presentation</vt:lpstr>
      <vt:lpstr>Atrial Fibrillation Morbidity and Mortality</vt:lpstr>
      <vt:lpstr>Atrial Fibrillation Staggering Costs</vt:lpstr>
      <vt:lpstr>PowerPoint Presentation</vt:lpstr>
      <vt:lpstr>PowerPoint Presentation</vt:lpstr>
      <vt:lpstr>PowerPoint Presentation</vt:lpstr>
      <vt:lpstr>PowerPoint Presentation</vt:lpstr>
      <vt:lpstr>PowerPoint Presentation</vt:lpstr>
      <vt:lpstr>Warfarin Dosing Is Complex Factors That Correlate With Warfarin Dose</vt:lpstr>
      <vt:lpstr>PowerPoint Presentation</vt:lpstr>
      <vt:lpstr>BAFTA: Role of Aspirin? Primary Analysis </vt:lpstr>
      <vt:lpstr>BAFTA: Role of Aspirin? Bleeding Complications With Warfarin vs Aspirin in AF Patients &gt; 75 Years </vt:lpstr>
      <vt:lpstr>PowerPoint Presentation</vt:lpstr>
      <vt:lpstr>Antithrombotic Rx for New AF Garfield Registry  (19 countries)</vt:lpstr>
      <vt:lpstr>Novel Anticoagulants for Stroke Prevention in Atrial Fibrillation </vt:lpstr>
      <vt:lpstr>RE-LY Time to First Stroke / SEE</vt:lpstr>
      <vt:lpstr>PowerPoint Presentation</vt:lpstr>
      <vt:lpstr>PowerPoint Presentation</vt:lpstr>
      <vt:lpstr>PowerPoint Presentation</vt:lpstr>
      <vt:lpstr>Primary Outcome Stroke (ischemic or hemorrhagic) or systemic embolism</vt:lpstr>
      <vt:lpstr>Bleeding Outcomes</vt:lpstr>
      <vt:lpstr>New Antithrombotic Therapies Compared to Warfarin Intracranial Hemorrhage</vt:lpstr>
      <vt:lpstr>Trials With New Agents vs Warfarin in AF</vt:lpstr>
      <vt:lpstr>Clinical Pharmacology of Novel Anticoagulants</vt:lpstr>
      <vt:lpstr>Limitations of Warfarin</vt:lpstr>
      <vt:lpstr>PowerPoint Presentation</vt:lpstr>
      <vt:lpstr>Targets of New Oral Anticoagulants</vt:lpstr>
      <vt:lpstr>Comparative Pharmacology</vt:lpstr>
      <vt:lpstr>Dose and Frequency</vt:lpstr>
      <vt:lpstr>PowerPoint Presentation</vt:lpstr>
      <vt:lpstr>PowerPoint Presentation</vt:lpstr>
      <vt:lpstr>PowerPoint Presentation</vt:lpstr>
      <vt:lpstr>All Bleeds for Edoxaban Relative to Warfarin </vt:lpstr>
      <vt:lpstr>Edoxaban Phase 2 Dose Finding Study in AF Exposure and Bleeding</vt:lpstr>
      <vt:lpstr>A Single Dose of Edoxaban Inhibits Thrombin Generation &gt;24 Hours</vt:lpstr>
      <vt:lpstr>Effect of Once- or Twice-daily Edoxaban on D-dimer Levels </vt:lpstr>
      <vt:lpstr>Drug-drug Interactions</vt:lpstr>
      <vt:lpstr>P-glycoprotein (P-gp)</vt:lpstr>
      <vt:lpstr>PowerPoint Presentation</vt:lpstr>
      <vt:lpstr>PowerPoint Presentation</vt:lpstr>
      <vt:lpstr>PowerPoint Presentation</vt:lpstr>
      <vt:lpstr>Advantages of New Oral Anticoagulants Over Warfarin</vt:lpstr>
      <vt:lpstr>Unique Properties of NOACs and Their Clinical Significance</vt:lpstr>
      <vt:lpstr>PowerPoint Presentation</vt:lpstr>
      <vt:lpstr>PowerPoint Presentation</vt:lpstr>
      <vt:lpstr>Background</vt:lpstr>
      <vt:lpstr>Study Objectives</vt:lpstr>
      <vt:lpstr>PowerPoint Presentation</vt:lpstr>
      <vt:lpstr>PowerPoint Presentation</vt:lpstr>
      <vt:lpstr>PowerPoint Presentation</vt:lpstr>
      <vt:lpstr>Characteristics Requiring Dose Reduction of Edoxaban</vt:lpstr>
      <vt:lpstr>PowerPoint Presentation</vt:lpstr>
      <vt:lpstr>Primary End Pointsa</vt:lpstr>
      <vt:lpstr>Key Secondary Composite Efficacy Outcomes</vt:lpstr>
      <vt:lpstr>Patient Flow Diagram</vt:lpstr>
      <vt:lpstr>Population/Analysis Definitions</vt:lpstr>
      <vt:lpstr>PowerPoint Presentation</vt:lpstr>
      <vt:lpstr>PowerPoint Presentation</vt:lpstr>
      <vt:lpstr>Primary Efficacy End Point (Stroke/SEE) mITT Population While on Treatment</vt:lpstr>
      <vt:lpstr>Primary End Point  Stroke/SEE (2.8 years median f/u) </vt:lpstr>
      <vt:lpstr>Stroke/SEE (ITT Population)</vt:lpstr>
      <vt:lpstr>Key Secondary Outcomes</vt:lpstr>
      <vt:lpstr>Subgroups 1  Efficacy</vt:lpstr>
      <vt:lpstr>Subgroups 2  Efficacy</vt:lpstr>
      <vt:lpstr>Subgroups 3  Efficacy</vt:lpstr>
      <vt:lpstr>Main Safety Results Safety Cohort on Treatment</vt:lpstr>
      <vt:lpstr>Major Bleeding (Safety Cohort, on Treatment)</vt:lpstr>
      <vt:lpstr>Bleeding</vt:lpstr>
      <vt:lpstr>PowerPoint Presentation</vt:lpstr>
      <vt:lpstr>PowerPoint Presentation</vt:lpstr>
      <vt:lpstr>Safety Data</vt:lpstr>
      <vt:lpstr>Transition Strategy</vt:lpstr>
      <vt:lpstr>PowerPoint Presentation</vt:lpstr>
      <vt:lpstr>Unique Study Features</vt:lpstr>
      <vt:lpstr>PowerPoint Presentation</vt:lpstr>
      <vt:lpstr>PowerPoint Presentation</vt:lpstr>
      <vt:lpstr>Stroke Prevention in AF Warfarin vs Placebo</vt:lpstr>
      <vt:lpstr>Pivotal Warfarin-Controlled Trials Stroke Prevention in AF</vt:lpstr>
      <vt:lpstr>Meta-Analysis</vt:lpstr>
      <vt:lpstr>Comparative PK/PD of NOACs</vt:lpstr>
      <vt:lpstr>NOAC SPAF Trials</vt:lpstr>
      <vt:lpstr>Baseline Characteristics</vt:lpstr>
      <vt:lpstr>Trial Metrics</vt:lpstr>
      <vt:lpstr>All NOACs Stroke or SEE</vt:lpstr>
      <vt:lpstr>Secondary Efficacy Outcomes</vt:lpstr>
      <vt:lpstr>All NOACs Major Bleeding</vt:lpstr>
      <vt:lpstr>Secondary Safety Outcomes</vt:lpstr>
      <vt:lpstr>Subgroups Stroke or SEE</vt:lpstr>
      <vt:lpstr>Subgroups Major Bleeding</vt:lpstr>
      <vt:lpstr>ACTIVE-W Stroke or SEE</vt:lpstr>
      <vt:lpstr>ACTIVE-W  Major Bleeding</vt:lpstr>
      <vt:lpstr>Low Dose Regimens Efficacy and Safety Outcomes</vt:lpstr>
      <vt:lpstr>PowerPoint Presentation</vt:lpstr>
      <vt:lpstr>The Future of Antithrombotic Therapy for Atrial Fibrillation </vt:lpstr>
      <vt:lpstr>PowerPoint Presentation</vt:lpstr>
      <vt:lpstr>VKA Therapy in AF</vt:lpstr>
      <vt:lpstr>Warfarin-treated Patients  Better Outcome Irrespective of Risks</vt:lpstr>
      <vt:lpstr>Warfarin Use in Primary Care -- UK  Initiation of VKA</vt:lpstr>
      <vt:lpstr>Suboptimal TTR and Risk of Stroke</vt:lpstr>
      <vt:lpstr>Patient Self-testing/Management Reduces Major Thromboembolic Events</vt:lpstr>
      <vt:lpstr>Warfarin -- Modern Role Standard of Care for the Following Patient Groups</vt:lpstr>
      <vt:lpstr>INR Values in Range for  Tecarfarin vs Warfarin</vt:lpstr>
      <vt:lpstr>Stroke Prevention  DOAC Effect </vt:lpstr>
      <vt:lpstr>Summary of ENGAGE TIMI-48 Results</vt:lpstr>
      <vt:lpstr>NOAC 4-trial Meta-analysis Full Dose</vt:lpstr>
      <vt:lpstr>Efficacy vs Safety NOAC 4-trial Meta-analysis Full Dose</vt:lpstr>
      <vt:lpstr>Advantages of Edoxaban</vt:lpstr>
      <vt:lpstr>Concerns about the NOACs</vt:lpstr>
      <vt:lpstr>ICH and GI Bleeding Events New Users - Dabigatran and Warfarin -- Mini-Sentinel </vt:lpstr>
      <vt:lpstr>Dabigatran and Warfarin in “Real World”</vt:lpstr>
      <vt:lpstr>Uptake of Oral Anticoagulants PINNACLE Registry </vt:lpstr>
      <vt:lpstr>Results of NOAC vs Warfarin Phase 3</vt:lpstr>
      <vt:lpstr>How to Choose a NOAC?</vt:lpstr>
      <vt:lpstr>General AF Treatment Guidance</vt:lpstr>
      <vt:lpstr>Effect on DOAC Plasma Levels from D-D interactions, and Recommendations</vt:lpstr>
      <vt:lpstr>Cost Effectiveness of NOAC Dabigatran Sensitivity Analysis (&lt; 80 years)</vt:lpstr>
      <vt:lpstr>PowerPoint Presentation</vt:lpstr>
    </vt:vector>
  </TitlesOfParts>
  <Company>Andy Arrow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 Arrow</dc:creator>
  <cp:lastModifiedBy>ETreventi</cp:lastModifiedBy>
  <cp:revision>674</cp:revision>
  <dcterms:created xsi:type="dcterms:W3CDTF">2013-12-05T21:41:09Z</dcterms:created>
  <dcterms:modified xsi:type="dcterms:W3CDTF">2014-11-05T21:25:39Z</dcterms:modified>
</cp:coreProperties>
</file>