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7F6A-D65C-4E32-B985-DED88F623F18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256-BADD-46D8-8914-91939EE8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2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7F6A-D65C-4E32-B985-DED88F623F18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8256-BADD-46D8-8914-91939EE8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Care of the Treatment-naive  Patient With HCV/HIV Coinfection</a:t>
            </a:r>
            <a:r>
              <a:rPr lang="en-US" sz="1800" b="0" smtClean="0">
                <a:solidFill>
                  <a:srgbClr val="808080"/>
                </a:solidFill>
                <a:latin typeface="Arial" charset="0"/>
              </a:rPr>
              <a:t> 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Biopsy Interpretation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1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Next Step</a:t>
            </a:r>
            <a:br>
              <a:rPr lang="en-US" smtClean="0"/>
            </a:br>
            <a:r>
              <a:rPr lang="en-US" sz="3200" i="1" smtClean="0"/>
              <a:t>Abdominal Ultrasound to Screen for HCC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1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Treatment</a:t>
            </a:r>
            <a:br>
              <a:rPr lang="en-US" smtClean="0"/>
            </a:br>
            <a:r>
              <a:rPr lang="en-US" sz="3200" i="1" smtClean="0"/>
              <a:t>Now or Later?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smtClean="0"/>
              <a:t>Treatment of HCV in HIV-infected Persons Was Low in the PEG-IFN/RBV Era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PHOTON-1</a:t>
            </a:r>
            <a:r>
              <a:rPr lang="en-US" sz="320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32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i="1" smtClean="0">
                <a:solidFill>
                  <a:schemeClr val="accent2">
                    <a:lumMod val="50000"/>
                  </a:schemeClr>
                </a:solidFill>
              </a:rPr>
              <a:t>Sofosbuvir </a:t>
            </a:r>
            <a:r>
              <a:rPr lang="en-US" sz="2400" b="1" i="1" smtClean="0">
                <a:solidFill>
                  <a:schemeClr val="accent2">
                    <a:lumMod val="50000"/>
                  </a:schemeClr>
                </a:solidFill>
              </a:rPr>
              <a:t>Plus Ribavirin for the Treatment of </a:t>
            </a:r>
            <a:r>
              <a:rPr lang="en-US" sz="2400" i="1" smtClean="0">
                <a:solidFill>
                  <a:schemeClr val="accent2">
                    <a:lumMod val="50000"/>
                  </a:schemeClr>
                </a:solidFill>
              </a:rPr>
              <a:t>HIV/HCV Coi</a:t>
            </a:r>
            <a:r>
              <a:rPr lang="en-US" sz="2400" b="1" i="1" smtClean="0">
                <a:solidFill>
                  <a:schemeClr val="accent2">
                    <a:lumMod val="50000"/>
                  </a:schemeClr>
                </a:solidFill>
              </a:rPr>
              <a:t>nfection in </a:t>
            </a:r>
            <a:r>
              <a:rPr lang="en-US" sz="2400" i="1" smtClean="0">
                <a:solidFill>
                  <a:schemeClr val="accent2">
                    <a:lumMod val="50000"/>
                  </a:schemeClr>
                </a:solidFill>
              </a:rPr>
              <a:t>Treatment-naive </a:t>
            </a:r>
            <a:r>
              <a:rPr lang="en-US" sz="2400" b="1" i="1" smtClean="0">
                <a:solidFill>
                  <a:schemeClr val="accent2">
                    <a:lumMod val="50000"/>
                  </a:schemeClr>
                </a:solidFill>
              </a:rPr>
              <a:t>Patients</a:t>
            </a:r>
            <a:endParaRPr lang="en-US" sz="2800" b="1" i="1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HCV Treatment Pipeline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3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Conclusion</a:t>
            </a:r>
            <a:br>
              <a:rPr lang="en-US" smtClean="0"/>
            </a:br>
            <a:r>
              <a:rPr lang="en-US" sz="3200" i="1" smtClean="0"/>
              <a:t>Treat Now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8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9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79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Case</a:t>
            </a:r>
            <a:br>
              <a:rPr lang="en-US" smtClean="0"/>
            </a:br>
            <a:r>
              <a:rPr lang="en-US" sz="2800" i="1" smtClean="0"/>
              <a:t>47-Year-Old </a:t>
            </a:r>
            <a:r>
              <a:rPr lang="en-US" sz="2800" i="1" smtClean="0">
                <a:solidFill>
                  <a:schemeClr val="accent2">
                    <a:lumMod val="50000"/>
                  </a:schemeClr>
                </a:solidFill>
              </a:rPr>
              <a:t>Man With Asymptomatic HIV Infection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2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7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Clinical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3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HepaScore</a:t>
            </a:r>
            <a:r>
              <a:rPr lang="en-US" baseline="30000" smtClean="0"/>
              <a:t>®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i="1" smtClean="0"/>
              <a:t>A Composite Biomarker Panel for Liver Fibrosis</a:t>
            </a:r>
            <a:endParaRPr lang="en-US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Hepatic Steatosis in Patients With HIV/HCV Coinfection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6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Biopsy Features of Steatohepatitis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8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Care of the Treatment-naive  Patient With HCV/HIV Coinfection </vt:lpstr>
      <vt:lpstr>PowerPoint Presentation</vt:lpstr>
      <vt:lpstr>Case 47-Year-Old Man With Asymptomatic HIV Infection</vt:lpstr>
      <vt:lpstr>Case (cont)</vt:lpstr>
      <vt:lpstr>Initial Clinical Presentation</vt:lpstr>
      <vt:lpstr>Laboratory Results</vt:lpstr>
      <vt:lpstr>HepaScore® A Composite Biomarker Panel for Liver Fibrosis</vt:lpstr>
      <vt:lpstr>Hepatic Steatosis in Patients With HIV/HCV Coinfection</vt:lpstr>
      <vt:lpstr>Biopsy Features of Steatohepatitis</vt:lpstr>
      <vt:lpstr>Biopsy Interpretation</vt:lpstr>
      <vt:lpstr>Next Step Abdominal Ultrasound to Screen for HCC</vt:lpstr>
      <vt:lpstr>Treatment Now or Later?</vt:lpstr>
      <vt:lpstr>Treatment of HCV in HIV-infected Persons Was Low in the PEG-IFN/RBV Era</vt:lpstr>
      <vt:lpstr>PHOTON-1  Sofosbuvir Plus Ribavirin for the Treatment of HIV/HCV Coinfection in Treatment-naive Patients</vt:lpstr>
      <vt:lpstr>Phase 3 HCV Treatment Pipeline</vt:lpstr>
      <vt:lpstr>Conclusion Treat Now</vt:lpstr>
      <vt:lpstr>Abbreviations</vt:lpstr>
      <vt:lpstr>References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Care of the Treatment-naive  Patient With HCV/HIV Coinfection </dc:title>
  <dc:creator>SOluku</dc:creator>
  <cp:lastModifiedBy>SOluku</cp:lastModifiedBy>
  <cp:revision>1</cp:revision>
  <dcterms:created xsi:type="dcterms:W3CDTF">2014-01-08T16:10:21Z</dcterms:created>
  <dcterms:modified xsi:type="dcterms:W3CDTF">2014-01-08T16:10:21Z</dcterms:modified>
</cp:coreProperties>
</file>