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24B7-0F3A-40E1-95E6-AD5DDEA87A9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5F6F-97E6-436D-BD81-378DE6FD1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1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224B7-0F3A-40E1-95E6-AD5DDEA87A9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D5F6F-97E6-436D-BD81-378DE6FD1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smtClean="0">
                <a:latin typeface="Arial" charset="0"/>
              </a:rPr>
              <a:t>The Nuts and Bolts of Omega-3 Fatty Acids in Hypertriglyceridemia Treatment</a:t>
            </a:r>
            <a:endParaRPr lang="en-US" sz="3600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35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>
                <a:cs typeface="Arial" charset="0"/>
              </a:rPr>
              <a:t>Omega-3 Ethyl Esters and Lipid Levels in Patients With Triglycerides &gt; 500 mg/dL</a:t>
            </a:r>
            <a:endParaRPr lang="en-US" altLang="en-US" sz="3200" dirty="0" smtClean="0"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1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mtClean="0">
                <a:cs typeface="Arial" charset="0"/>
              </a:rPr>
              <a:t>Statin + OM-3</a:t>
            </a:r>
            <a:br>
              <a:rPr lang="en-US" altLang="en-US" smtClean="0">
                <a:cs typeface="Arial" charset="0"/>
              </a:rPr>
            </a:br>
            <a:r>
              <a:rPr lang="en-US" altLang="en-US" sz="3200" i="1" smtClean="0">
                <a:cs typeface="Arial" charset="0"/>
              </a:rPr>
              <a:t>COMBOS Primary and Secondary Efficacy Results</a:t>
            </a:r>
            <a:endParaRPr lang="en-US" altLang="en-US" sz="3200" i="1" dirty="0" smtClean="0"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8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Icosapent Ethyl (Pure EPA)</a:t>
            </a:r>
            <a:br>
              <a:rPr lang="en-US" smtClean="0"/>
            </a:br>
            <a:r>
              <a:rPr lang="en-US" sz="2800" i="1" smtClean="0"/>
              <a:t>Median Placebo-Adjusted Change From Baseline for Efficacy End Points</a:t>
            </a:r>
            <a:endParaRPr lang="en-US" sz="2800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5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ANCHOR </a:t>
            </a:r>
            <a:br>
              <a:rPr lang="en-US" altLang="en-US" smtClean="0"/>
            </a:br>
            <a:r>
              <a:rPr lang="en-US" altLang="en-US" sz="3000" i="1" smtClean="0"/>
              <a:t>Icosapent Ethyl Change in Lipid End Points</a:t>
            </a:r>
            <a:endParaRPr lang="en-US" altLang="en-US" sz="3000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91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OM-3-FFA </a:t>
            </a:r>
            <a:br>
              <a:rPr lang="en-US" altLang="en-US" smtClean="0"/>
            </a:br>
            <a:r>
              <a:rPr lang="en-US" altLang="en-US" sz="3200" i="1" smtClean="0"/>
              <a:t>Change in Lipid End Points</a:t>
            </a:r>
            <a:endParaRPr lang="en-US" altLang="en-US" sz="3200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06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Select </a:t>
            </a:r>
            <a:r>
              <a:rPr lang="en-US" smtClean="0">
                <a:sym typeface="Symbol"/>
              </a:rPr>
              <a:t>Omega</a:t>
            </a:r>
            <a:r>
              <a:rPr lang="en-GB" smtClean="0"/>
              <a:t>-3 Outcomes Studies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53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cs typeface="Arial" charset="0"/>
              </a:rPr>
              <a:t>REDUCE-IT Study </a:t>
            </a:r>
            <a:endParaRPr lang="en-US" altLang="en-US" sz="32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69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smtClean="0"/>
              <a:t>Recommendations When Triglycerides </a:t>
            </a:r>
            <a:r>
              <a:rPr lang="en-US" smtClean="0">
                <a:sym typeface="Symbol"/>
              </a:rPr>
              <a:t></a:t>
            </a:r>
            <a:r>
              <a:rPr lang="en-US" b="1" smtClean="0">
                <a:sym typeface="Symbol"/>
              </a:rPr>
              <a:t> 500 mg/dL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08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b="1" smtClean="0"/>
              <a:t>Effects of Nutrition Practices on TG Level Lowering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12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solidFill>
                  <a:srgbClr val="003854"/>
                </a:solidFill>
              </a:rPr>
              <a:t>Lipid Effects of Drug Classes in Dyslipidemia and Hypertriglyceridemia</a:t>
            </a:r>
            <a:endParaRPr lang="en-US" altLang="en-US" dirty="0" smtClean="0">
              <a:solidFill>
                <a:srgbClr val="003854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4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59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Safety of Omega-3 Fatty Acids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1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92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95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50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56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94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01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20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8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2013 ACC/AHA Guidelines for </a:t>
            </a:r>
            <a:r>
              <a:rPr lang="en-US" smtClean="0">
                <a:solidFill>
                  <a:srgbClr val="003854"/>
                </a:solidFill>
              </a:rPr>
              <a:t>Elevated</a:t>
            </a:r>
            <a:r>
              <a:rPr lang="en-US" smtClean="0"/>
              <a:t> TGs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0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cs typeface="Arial" charset="0"/>
              </a:rPr>
              <a:t>ATP III Treatment Recommendations for Elevated TGs</a:t>
            </a:r>
            <a:endParaRPr lang="en-US" altLang="en-US" dirty="0" smtClean="0"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36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Triglyceride Levels</a:t>
            </a:r>
            <a:br>
              <a:rPr lang="en-US" smtClean="0"/>
            </a:br>
            <a:r>
              <a:rPr lang="en-US" sz="3200" i="1" smtClean="0"/>
              <a:t>What Is Considered High?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4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51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82563">
              <a:lnSpc>
                <a:spcPct val="100000"/>
              </a:lnSpc>
            </a:pPr>
            <a:r>
              <a:rPr lang="en-US" altLang="en-US" smtClean="0"/>
              <a:t>Triglyceride Level Is A Significant CVD Risk Factor </a:t>
            </a: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i="1" smtClean="0"/>
              <a:t>Recent Meta-Analysis of 29 Studies</a:t>
            </a:r>
            <a:endParaRPr lang="en-US" altLang="en-US" sz="3200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9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solidFill>
                  <a:srgbClr val="003854"/>
                </a:solidFill>
              </a:rPr>
              <a:t>Prescription-only Omega-3s vs </a:t>
            </a:r>
            <a:br>
              <a:rPr lang="en-US" altLang="en-US" smtClean="0">
                <a:solidFill>
                  <a:srgbClr val="003854"/>
                </a:solidFill>
              </a:rPr>
            </a:br>
            <a:r>
              <a:rPr lang="en-US" altLang="en-US" smtClean="0">
                <a:solidFill>
                  <a:srgbClr val="003854"/>
                </a:solidFill>
              </a:rPr>
              <a:t>Dietary Supplement Omega-3s</a:t>
            </a:r>
            <a:endParaRPr lang="en-US" altLang="en-US" dirty="0" smtClean="0">
              <a:solidFill>
                <a:srgbClr val="003854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9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Bioavailability Based on Fatty Acid Constituents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03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On-screen Show (4:3)</PresentationFormat>
  <Paragraphs>26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The Nuts and Bolts of Omega-3 Fatty Acids in Hypertriglyceridemia Treatment</vt:lpstr>
      <vt:lpstr>PowerPoint Presentation</vt:lpstr>
      <vt:lpstr>2013 ACC/AHA Guidelines for Elevated TGs</vt:lpstr>
      <vt:lpstr>ATP III Treatment Recommendations for Elevated TGs</vt:lpstr>
      <vt:lpstr>Triglyceride Levels What Is Considered High?</vt:lpstr>
      <vt:lpstr>PowerPoint Presentation</vt:lpstr>
      <vt:lpstr>Triglyceride Level Is A Significant CVD Risk Factor  Recent Meta-Analysis of 29 Studies</vt:lpstr>
      <vt:lpstr>Prescription-only Omega-3s vs  Dietary Supplement Omega-3s</vt:lpstr>
      <vt:lpstr>Bioavailability Based on Fatty Acid Constituents</vt:lpstr>
      <vt:lpstr>Omega-3 Ethyl Esters and Lipid Levels in Patients With Triglycerides &gt; 500 mg/dL</vt:lpstr>
      <vt:lpstr>Statin + OM-3 COMBOS Primary and Secondary Efficacy Results</vt:lpstr>
      <vt:lpstr>Icosapent Ethyl (Pure EPA) Median Placebo-Adjusted Change From Baseline for Efficacy End Points</vt:lpstr>
      <vt:lpstr>ANCHOR  Icosapent Ethyl Change in Lipid End Points</vt:lpstr>
      <vt:lpstr>OM-3-FFA  Change in Lipid End Points</vt:lpstr>
      <vt:lpstr>Select Omega-3 Outcomes Studies</vt:lpstr>
      <vt:lpstr>REDUCE-IT Study </vt:lpstr>
      <vt:lpstr>Recommendations When Triglycerides  500 mg/dL</vt:lpstr>
      <vt:lpstr>Effects of Nutrition Practices on TG Level Lowering</vt:lpstr>
      <vt:lpstr>Lipid Effects of Drug Classes in Dyslipidemia and Hypertriglyceridemia</vt:lpstr>
      <vt:lpstr>Safety of Omega-3 Fatty Acids</vt:lpstr>
      <vt:lpstr>Abbreviations</vt:lpstr>
      <vt:lpstr>Abbreviations (cont)</vt:lpstr>
      <vt:lpstr>Abbreviations (cont)</vt:lpstr>
      <vt:lpstr>References</vt:lpstr>
      <vt:lpstr>References (cont)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Nuts and Bolts of Omega-3 Fatty Acids in Hypertriglyceridemia Treatment</dc:title>
  <dc:creator>SOluku</dc:creator>
  <cp:lastModifiedBy>SOluku</cp:lastModifiedBy>
  <cp:revision>1</cp:revision>
  <dcterms:created xsi:type="dcterms:W3CDTF">2014-03-18T20:43:20Z</dcterms:created>
  <dcterms:modified xsi:type="dcterms:W3CDTF">2014-03-18T20:43:20Z</dcterms:modified>
</cp:coreProperties>
</file>