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241ED-1F55-42A1-9C18-E14670E8721B}" type="datetimeFigureOut">
              <a:rPr lang="en-US" smtClean="0"/>
              <a:t>7/10/2014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BD44D-3BBD-4CF1-BA62-DEA1C327F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11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241ED-1F55-42A1-9C18-E14670E8721B}" type="datetimeFigureOut">
              <a:rPr lang="en-US" smtClean="0"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BD44D-3BBD-4CF1-BA62-DEA1C327F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7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178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CRYSTAL AF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965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Atrial Fibrillation Duration in ICM Arm at 12 Months (N = 29)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923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Feedback Loop for Care Team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253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Clinical Scenario</a:t>
            </a:r>
            <a:br>
              <a:rPr lang="en-US" smtClean="0"/>
            </a:br>
            <a:r>
              <a:rPr lang="en-US" sz="3200" i="1" smtClean="0"/>
              <a:t>Presentation and Work-up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879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Evaluation for Cryptogenic Stroke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934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Clinical Scenario</a:t>
            </a:r>
            <a:br>
              <a:rPr lang="en-US" smtClean="0"/>
            </a:br>
            <a:r>
              <a:rPr lang="en-US" sz="3200" i="1" smtClean="0"/>
              <a:t>Continuous Monitoring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227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Current and Emerging Indications for Implantable Cardiac Monitoring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317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mtClean="0">
                <a:solidFill>
                  <a:srgbClr val="053753"/>
                </a:solidFill>
              </a:rPr>
              <a:t>AF Burden During Blanking Period Predicts Response to RFA at 12 Months </a:t>
            </a:r>
            <a:endParaRPr lang="en-US" dirty="0">
              <a:solidFill>
                <a:srgbClr val="053753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531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mtClean="0">
                <a:solidFill>
                  <a:srgbClr val="053753"/>
                </a:solidFill>
              </a:rPr>
              <a:t>DISCERN AF</a:t>
            </a:r>
            <a:r>
              <a:rPr lang="en-US" altLang="en-US" sz="3200" smtClean="0">
                <a:solidFill>
                  <a:srgbClr val="053753"/>
                </a:solidFill>
              </a:rPr>
              <a:t/>
            </a:r>
            <a:br>
              <a:rPr lang="en-US" altLang="en-US" sz="3200" smtClean="0">
                <a:solidFill>
                  <a:srgbClr val="053753"/>
                </a:solidFill>
              </a:rPr>
            </a:br>
            <a:r>
              <a:rPr lang="en-US" altLang="en-US" sz="3200" i="1" smtClean="0">
                <a:solidFill>
                  <a:srgbClr val="053753"/>
                </a:solidFill>
              </a:rPr>
              <a:t>Prospective Multicenter Study</a:t>
            </a:r>
            <a:endParaRPr lang="en-US" sz="3200" i="1" dirty="0">
              <a:solidFill>
                <a:srgbClr val="053753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74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mtClean="0">
                <a:solidFill>
                  <a:srgbClr val="053753"/>
                </a:solidFill>
              </a:rPr>
              <a:t>Abbreviations</a:t>
            </a:r>
            <a:endParaRPr lang="en-US" sz="3200" i="1" dirty="0">
              <a:solidFill>
                <a:srgbClr val="053753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472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5625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mtClean="0">
                <a:solidFill>
                  <a:srgbClr val="053753"/>
                </a:solidFill>
              </a:rPr>
              <a:t>Abbreviations (cont)</a:t>
            </a:r>
            <a:endParaRPr lang="en-US" sz="3200" i="1" dirty="0">
              <a:solidFill>
                <a:srgbClr val="053753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991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mtClean="0">
                <a:solidFill>
                  <a:srgbClr val="053753"/>
                </a:solidFill>
              </a:rPr>
              <a:t>References</a:t>
            </a:r>
            <a:endParaRPr lang="en-US" sz="3200" i="1" dirty="0">
              <a:solidFill>
                <a:srgbClr val="053753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2468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mtClean="0">
                <a:solidFill>
                  <a:srgbClr val="053753"/>
                </a:solidFill>
              </a:rPr>
              <a:t>References (cont</a:t>
            </a:r>
            <a:r>
              <a:rPr lang="en-US" altLang="en-US" smtClean="0">
                <a:solidFill>
                  <a:srgbClr val="053753"/>
                </a:solidFill>
              </a:rPr>
              <a:t>)</a:t>
            </a:r>
            <a:endParaRPr lang="en-US" sz="3200" i="1" dirty="0">
              <a:solidFill>
                <a:srgbClr val="053753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6399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mtClean="0">
                <a:solidFill>
                  <a:srgbClr val="053753"/>
                </a:solidFill>
              </a:rPr>
              <a:t>References (cont</a:t>
            </a:r>
            <a:r>
              <a:rPr lang="en-US" altLang="en-US" smtClean="0">
                <a:solidFill>
                  <a:srgbClr val="053753"/>
                </a:solidFill>
              </a:rPr>
              <a:t>)</a:t>
            </a:r>
            <a:endParaRPr lang="en-US" sz="3200" i="1" dirty="0">
              <a:solidFill>
                <a:srgbClr val="053753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3269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mtClean="0">
                <a:solidFill>
                  <a:srgbClr val="053753"/>
                </a:solidFill>
              </a:rPr>
              <a:t>References (cont</a:t>
            </a:r>
            <a:r>
              <a:rPr lang="en-US" altLang="en-US" smtClean="0">
                <a:solidFill>
                  <a:srgbClr val="053753"/>
                </a:solidFill>
              </a:rPr>
              <a:t>)</a:t>
            </a:r>
            <a:endParaRPr lang="en-US" sz="3200" i="1" dirty="0">
              <a:solidFill>
                <a:srgbClr val="053753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6798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mtClean="0">
                <a:solidFill>
                  <a:srgbClr val="053753"/>
                </a:solidFill>
              </a:rPr>
              <a:t>References (cont</a:t>
            </a:r>
            <a:r>
              <a:rPr lang="en-US" altLang="en-US" smtClean="0">
                <a:solidFill>
                  <a:srgbClr val="053753"/>
                </a:solidFill>
              </a:rPr>
              <a:t>)</a:t>
            </a:r>
            <a:endParaRPr lang="en-US" sz="3200" i="1" dirty="0">
              <a:solidFill>
                <a:srgbClr val="053753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9454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mtClean="0">
                <a:solidFill>
                  <a:srgbClr val="053753"/>
                </a:solidFill>
              </a:rPr>
              <a:t>References (cont</a:t>
            </a:r>
            <a:r>
              <a:rPr lang="en-US" altLang="en-US" smtClean="0">
                <a:solidFill>
                  <a:srgbClr val="053753"/>
                </a:solidFill>
              </a:rPr>
              <a:t>)</a:t>
            </a:r>
            <a:endParaRPr lang="en-US" sz="3200" i="1" dirty="0">
              <a:solidFill>
                <a:srgbClr val="053753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3963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mtClean="0">
                <a:solidFill>
                  <a:srgbClr val="053753"/>
                </a:solidFill>
              </a:rPr>
              <a:t>References (cont</a:t>
            </a:r>
            <a:r>
              <a:rPr lang="en-US" altLang="en-US" smtClean="0">
                <a:solidFill>
                  <a:srgbClr val="053753"/>
                </a:solidFill>
              </a:rPr>
              <a:t>)</a:t>
            </a:r>
            <a:endParaRPr lang="en-US" sz="3200" i="1" dirty="0">
              <a:solidFill>
                <a:srgbClr val="053753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2915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mtClean="0">
                <a:solidFill>
                  <a:srgbClr val="053753"/>
                </a:solidFill>
              </a:rPr>
              <a:t>References (cont</a:t>
            </a:r>
            <a:r>
              <a:rPr lang="en-US" altLang="en-US" smtClean="0">
                <a:solidFill>
                  <a:srgbClr val="053753"/>
                </a:solidFill>
              </a:rPr>
              <a:t>)</a:t>
            </a:r>
            <a:endParaRPr lang="en-US" sz="3200" i="1" dirty="0">
              <a:solidFill>
                <a:srgbClr val="053753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331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Monitoring Continuum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44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ISSUE-3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853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Atrial Fibrillation Classification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596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Cryptogenic Stroke and Atrial Fibrillation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560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smtClean="0"/>
              <a:t>AF Management Guidelines</a:t>
            </a:r>
            <a:br>
              <a:rPr lang="en-US" sz="4000" smtClean="0"/>
            </a:br>
            <a:r>
              <a:rPr lang="en-US" i="1" smtClean="0"/>
              <a:t>Considerations for Anticoagulant Selection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743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SURPRISE TRIAL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309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mtClean="0">
                <a:solidFill>
                  <a:schemeClr val="accent2">
                    <a:lumMod val="50000"/>
                  </a:schemeClr>
                </a:solidFill>
              </a:rPr>
              <a:t>Time from Cryptogenic Stroke to AF Detection by ICM</a:t>
            </a:r>
            <a:r>
              <a:rPr lang="en-US" altLang="en-US" sz="320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altLang="en-US" sz="320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altLang="en-US" sz="3200" i="1" smtClean="0">
                <a:solidFill>
                  <a:schemeClr val="accent2">
                    <a:lumMod val="50000"/>
                  </a:schemeClr>
                </a:solidFill>
              </a:rPr>
              <a:t>Results from SURPRISE study</a:t>
            </a:r>
            <a:endParaRPr lang="en-US" sz="32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175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</Words>
  <Application>Microsoft Office PowerPoint</Application>
  <PresentationFormat>On-screen Show (4:3)</PresentationFormat>
  <Paragraphs>26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Monitoring Continuum</vt:lpstr>
      <vt:lpstr>ISSUE-3</vt:lpstr>
      <vt:lpstr>Atrial Fibrillation Classification </vt:lpstr>
      <vt:lpstr>Cryptogenic Stroke and Atrial Fibrillation</vt:lpstr>
      <vt:lpstr>AF Management Guidelines Considerations for Anticoagulant Selection</vt:lpstr>
      <vt:lpstr>SURPRISE TRIAL</vt:lpstr>
      <vt:lpstr>Time from Cryptogenic Stroke to AF Detection by ICM Results from SURPRISE study</vt:lpstr>
      <vt:lpstr>CRYSTAL AF</vt:lpstr>
      <vt:lpstr>Atrial Fibrillation Duration in ICM Arm at 12 Months (N = 29)</vt:lpstr>
      <vt:lpstr>Feedback Loop for Care Team</vt:lpstr>
      <vt:lpstr>Clinical Scenario Presentation and Work-up</vt:lpstr>
      <vt:lpstr>Evaluation for Cryptogenic Stroke</vt:lpstr>
      <vt:lpstr>Clinical Scenario Continuous Monitoring</vt:lpstr>
      <vt:lpstr>Current and Emerging Indications for Implantable Cardiac Monitoring</vt:lpstr>
      <vt:lpstr>AF Burden During Blanking Period Predicts Response to RFA at 12 Months </vt:lpstr>
      <vt:lpstr>DISCERN AF Prospective Multicenter Study</vt:lpstr>
      <vt:lpstr>Abbreviations</vt:lpstr>
      <vt:lpstr>Abbreviations (cont)</vt:lpstr>
      <vt:lpstr>References</vt:lpstr>
      <vt:lpstr>References (cont)</vt:lpstr>
      <vt:lpstr>References (cont)</vt:lpstr>
      <vt:lpstr>References (cont)</vt:lpstr>
      <vt:lpstr>References (cont)</vt:lpstr>
      <vt:lpstr>References (cont)</vt:lpstr>
      <vt:lpstr>References (cont)</vt:lpstr>
      <vt:lpstr>References (cont)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CMalone</dc:creator>
  <cp:lastModifiedBy>CMalone</cp:lastModifiedBy>
  <cp:revision>1</cp:revision>
  <dcterms:created xsi:type="dcterms:W3CDTF">2014-07-10T13:17:37Z</dcterms:created>
  <dcterms:modified xsi:type="dcterms:W3CDTF">2014-07-10T13:17:37Z</dcterms:modified>
</cp:coreProperties>
</file>