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808-FF5C-4455-9B03-DCC44779EC1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20E5-862E-469F-94E6-016A0592F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4808-FF5C-4455-9B03-DCC44779EC1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20E5-862E-469F-94E6-016A0592F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Unprotected LM PCI in the US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ffectLst/>
              </a:rPr>
              <a:t>PROTECT II Study</a:t>
            </a:r>
            <a:br>
              <a:rPr lang="en-US" smtClean="0">
                <a:effectLst/>
              </a:rPr>
            </a:br>
            <a:r>
              <a:rPr lang="en-US" sz="3200" i="1" smtClean="0">
                <a:effectLst/>
              </a:rPr>
              <a:t>Baseline Patient Characteristics</a:t>
            </a:r>
            <a:endParaRPr lang="en-US" sz="3200" i="1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mtClean="0"/>
              <a:t>Underuse and Adverse Outcomes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Risk-Treatment Paradox in ACS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2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ffectLst/>
              </a:rPr>
              <a:t>Despite Increasing Complexity, Outcomes Continue to Improve</a:t>
            </a:r>
            <a:endParaRPr lang="en-US" alt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ffectLst/>
              </a:rPr>
              <a:t>What Do These Sets of Facts Mean?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ffectLst/>
              </a:rPr>
              <a:t>Key Issues to Approach</a:t>
            </a:r>
            <a:br>
              <a:rPr lang="en-US" smtClean="0">
                <a:effectLst/>
              </a:rPr>
            </a:br>
            <a:r>
              <a:rPr lang="en-US" sz="3200" i="1" smtClean="0">
                <a:effectLst/>
              </a:rPr>
              <a:t>Goals of Care</a:t>
            </a:r>
            <a:endParaRPr lang="en-US" sz="3200" i="1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smtClean="0">
                <a:effectLst/>
              </a:rPr>
              <a:t>Advanced CAD -- Method of Revascularization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/>
              <a:t>SYNTAX II</a:t>
            </a:r>
            <a:br>
              <a:rPr lang="en-US" altLang="en-US" smtClean="0"/>
            </a:br>
            <a:r>
              <a:rPr lang="en-US" altLang="en-US" sz="3200" i="1" smtClean="0"/>
              <a:t>Integrating Clinical and Anatomical Factors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5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ffectLst/>
              </a:rPr>
              <a:t>Complete Revascularization vs Incomplete Revascularization in SYNTAX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0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Trends in Coronary Procedures per 1000 Medicare Beneficiaries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4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0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mtClean="0"/>
              <a:t>COURAGE</a:t>
            </a:r>
            <a:br>
              <a:rPr lang="en-US" smtClean="0"/>
            </a:br>
            <a:r>
              <a:rPr lang="en-US" sz="3200" i="1" smtClean="0"/>
              <a:t>Rates of Death or MI by Residual           Ischemia on 6-18 m MPS</a:t>
            </a:r>
            <a:endParaRPr 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smtClean="0"/>
              <a:t>SYNTAX Score and Mortality </a:t>
            </a:r>
            <a:br>
              <a:rPr lang="en-US" smtClean="0"/>
            </a:br>
            <a:r>
              <a:rPr lang="en-US" smtClean="0"/>
              <a:t>in LM Stenting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mtClean="0">
                <a:effectLst/>
              </a:rPr>
              <a:t>Complete Revascularization and SYNTAX Score in LM Stenting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ffectLst/>
              </a:rPr>
              <a:t>LM and Complete Revascularization</a:t>
            </a:r>
            <a:endParaRPr lang="en-US" alt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ffectLst/>
              </a:rPr>
              <a:t>PCI Initial Success Rate</a:t>
            </a:r>
            <a:endParaRPr lang="en-US" alt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ffectLst/>
              </a:rPr>
              <a:t>LM and Complete Revascularization: Cardiac Death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Complex Case Example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/>
              <a:t>Invasive Cardiac Procedures in North Carolina</a:t>
            </a:r>
            <a:br>
              <a:rPr lang="en-US" altLang="en-US" smtClean="0"/>
            </a:br>
            <a:r>
              <a:rPr lang="en-US" altLang="en-US" sz="3200" i="1" smtClean="0"/>
              <a:t>2003-2009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91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smtClean="0">
                <a:effectLst/>
              </a:rPr>
              <a:t>Advanced CAD -- Method of Revascularization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77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ffectLst/>
              </a:rPr>
              <a:t>These Patients Present Complex Issues to the Interventional Cardiologist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1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GB" smtClean="0">
                <a:effectLst/>
              </a:rPr>
              <a:t>Rotablator </a:t>
            </a:r>
            <a:r>
              <a:rPr lang="en-GB" baseline="30000" smtClean="0">
                <a:effectLst/>
              </a:rPr>
              <a:t>TM</a:t>
            </a:r>
            <a:r>
              <a:rPr lang="en-GB" smtClean="0">
                <a:effectLst/>
              </a:rPr>
              <a:t/>
            </a:r>
            <a:br>
              <a:rPr lang="en-GB" smtClean="0">
                <a:effectLst/>
              </a:rPr>
            </a:br>
            <a:r>
              <a:rPr lang="en-GB" sz="3200" i="1" smtClean="0">
                <a:effectLst/>
              </a:rPr>
              <a:t>Catheter Components</a:t>
            </a:r>
            <a:endParaRPr lang="en-GB" i="1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72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effectLst/>
              </a:rPr>
              <a:t>Console</a:t>
            </a:r>
            <a:endParaRPr lang="en-GB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22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effectLst/>
              </a:rPr>
              <a:t> ROTAXUS</a:t>
            </a:r>
            <a:endParaRPr lang="en-GB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GB" smtClean="0">
                <a:effectLst/>
              </a:rPr>
              <a:t>ROTAXUS</a:t>
            </a:r>
            <a:br>
              <a:rPr lang="en-GB" smtClean="0">
                <a:effectLst/>
              </a:rPr>
            </a:br>
            <a:r>
              <a:rPr lang="en-GB" sz="3200" i="1" smtClean="0">
                <a:effectLst/>
              </a:rPr>
              <a:t>9-mo Follow-up</a:t>
            </a:r>
            <a:endParaRPr lang="en-GB" sz="3200" i="1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1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GB" smtClean="0">
                <a:effectLst/>
              </a:rPr>
              <a:t>ROTAXUS</a:t>
            </a:r>
            <a:br>
              <a:rPr lang="en-GB" smtClean="0">
                <a:effectLst/>
              </a:rPr>
            </a:br>
            <a:r>
              <a:rPr lang="en-GB" sz="3200" i="1" smtClean="0">
                <a:effectLst/>
              </a:rPr>
              <a:t>Procedural Outcomes</a:t>
            </a:r>
            <a:endParaRPr lang="en-GB" sz="3200" i="1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Coronary OAS Mechanism of Action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2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6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>
                <a:ea typeface="MS PGothic" panose="020B0600070205080204" pitchFamily="34" charset="-128"/>
              </a:rPr>
              <a:t>Retrograde Approach</a:t>
            </a:r>
            <a:endParaRPr lang="ja-JP" altLang="en-US" dirty="0" smtClean="0">
              <a:ea typeface="MS PGothic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8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Corsair</a:t>
            </a:r>
            <a:r>
              <a:rPr lang="en-US" baseline="30000" smtClean="0"/>
              <a:t>® </a:t>
            </a:r>
            <a:r>
              <a:rPr lang="en-US" smtClean="0"/>
              <a:t>Microcatheter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3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/>
              </a:rPr>
              <a:t>Cutting Balloons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74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effectLst/>
              </a:rPr>
              <a:t>AngioSculpt</a:t>
            </a:r>
            <a:r>
              <a:rPr lang="en-US" baseline="30000" smtClean="0">
                <a:effectLst/>
              </a:rPr>
              <a:t>®</a:t>
            </a:r>
            <a:endParaRPr lang="en-US" baseline="30000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5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>
                <a:effectLst/>
              </a:rPr>
              <a:t>Plaque Preparation Before Stenting?</a:t>
            </a:r>
            <a:endParaRPr lang="lv-LV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2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2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ffectLst/>
              </a:rPr>
              <a:t>Use of IVUS During LM Stenting Associated With a Trend Toward Decreased Mortality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03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Summary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4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85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88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4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3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45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46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8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/>
              <a:t>Aging of the PCI Population 2000 to 2008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ffectLst/>
              </a:rPr>
              <a:t>Coronary Disease Characteristics in </a:t>
            </a:r>
            <a:br>
              <a:rPr lang="en-US" altLang="en-US" smtClean="0">
                <a:effectLst/>
              </a:rPr>
            </a:br>
            <a:r>
              <a:rPr lang="en-US" altLang="en-US" smtClean="0">
                <a:effectLst/>
              </a:rPr>
              <a:t>Patients Aged &lt; 80 y</a:t>
            </a:r>
            <a:endParaRPr lang="en-US" alt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ffectLst/>
              </a:rPr>
              <a:t>Coronary Disease Characteristics in Octogenarians</a:t>
            </a:r>
            <a:endParaRPr lang="en-US" altLang="en-US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9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SYNTAX High-Risk Registry, </a:t>
            </a:r>
            <a:br>
              <a:rPr lang="en-US" altLang="en-US" smtClean="0"/>
            </a:br>
            <a:r>
              <a:rPr lang="en-US" altLang="en-US" smtClean="0"/>
              <a:t>3-y Outcomes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(4:3)</PresentationFormat>
  <Paragraphs>45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Trends in Coronary Procedures per 1000 Medicare Beneficiaries</vt:lpstr>
      <vt:lpstr>Invasive Cardiac Procedures in North Carolina 2003-2009</vt:lpstr>
      <vt:lpstr>PowerPoint Presentation</vt:lpstr>
      <vt:lpstr>PowerPoint Presentation</vt:lpstr>
      <vt:lpstr>Aging of the PCI Population 2000 to 2008</vt:lpstr>
      <vt:lpstr>Coronary Disease Characteristics in  Patients Aged &lt; 80 y</vt:lpstr>
      <vt:lpstr>Coronary Disease Characteristics in Octogenarians</vt:lpstr>
      <vt:lpstr>SYNTAX High-Risk Registry,  3-y Outcomes</vt:lpstr>
      <vt:lpstr>Unprotected LM PCI in the US</vt:lpstr>
      <vt:lpstr>PROTECT II Study Baseline Patient Characteristics</vt:lpstr>
      <vt:lpstr>Underuse and Adverse Outcomes</vt:lpstr>
      <vt:lpstr>Risk-Treatment Paradox in ACS</vt:lpstr>
      <vt:lpstr>Despite Increasing Complexity, Outcomes Continue to Improve</vt:lpstr>
      <vt:lpstr>What Do These Sets of Facts Mean?</vt:lpstr>
      <vt:lpstr>Key Issues to Approach Goals of Care</vt:lpstr>
      <vt:lpstr>Advanced CAD -- Method of Revascularization</vt:lpstr>
      <vt:lpstr>SYNTAX II Integrating Clinical and Anatomical Factors</vt:lpstr>
      <vt:lpstr>Complete Revascularization vs Incomplete Revascularization in SYNTAX</vt:lpstr>
      <vt:lpstr>PowerPoint Presentation</vt:lpstr>
      <vt:lpstr>COURAGE Rates of Death or MI by Residual           Ischemia on 6-18 m MPS</vt:lpstr>
      <vt:lpstr>SYNTAX Score and Mortality  in LM Stenting</vt:lpstr>
      <vt:lpstr>Complete Revascularization and SYNTAX Score in LM Stenting</vt:lpstr>
      <vt:lpstr>LM and Complete Revascularization</vt:lpstr>
      <vt:lpstr>PCI Initial Success Rate</vt:lpstr>
      <vt:lpstr>LM and Complete Revascularization: Cardiac Death</vt:lpstr>
      <vt:lpstr>PowerPoint Presentation</vt:lpstr>
      <vt:lpstr>Complex Case Example</vt:lpstr>
      <vt:lpstr>PowerPoint Presentation</vt:lpstr>
      <vt:lpstr>Advanced CAD -- Method of Revascularization</vt:lpstr>
      <vt:lpstr>These Patients Present Complex Issues to the Interventional Cardiologist</vt:lpstr>
      <vt:lpstr>Rotablator TM Catheter Components</vt:lpstr>
      <vt:lpstr>Console</vt:lpstr>
      <vt:lpstr> ROTAXUS</vt:lpstr>
      <vt:lpstr>ROTAXUS 9-mo Follow-up</vt:lpstr>
      <vt:lpstr>ROTAXUS Procedural Outcomes</vt:lpstr>
      <vt:lpstr>Coronary OAS Mechanism of Action</vt:lpstr>
      <vt:lpstr>PowerPoint Presentation</vt:lpstr>
      <vt:lpstr>Retrograde Approach</vt:lpstr>
      <vt:lpstr>Corsair® Microcatheter</vt:lpstr>
      <vt:lpstr>Cutting Balloons</vt:lpstr>
      <vt:lpstr>AngioSculpt®</vt:lpstr>
      <vt:lpstr>Plaque Preparation Before Stenting?</vt:lpstr>
      <vt:lpstr>PowerPoint Presentation</vt:lpstr>
      <vt:lpstr>Use of IVUS During LM Stenting Associated With a Trend Toward Decreased Mortality</vt:lpstr>
      <vt:lpstr>Summary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CMalone</dc:creator>
  <cp:lastModifiedBy>CMalone</cp:lastModifiedBy>
  <cp:revision>1</cp:revision>
  <dcterms:created xsi:type="dcterms:W3CDTF">2014-07-18T17:32:56Z</dcterms:created>
  <dcterms:modified xsi:type="dcterms:W3CDTF">2014-07-18T17:32:56Z</dcterms:modified>
</cp:coreProperties>
</file>