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A6B8-5818-4D62-ABD2-0A8DE8669C3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CB50-EB76-449B-B93B-9B738EB3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1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A6B8-5818-4D62-ABD2-0A8DE8669C3B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CB50-EB76-449B-B93B-9B738EB3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Chronic Myelogenous Leukemia</a:t>
            </a:r>
            <a:br>
              <a:rPr lang="en-US" smtClean="0"/>
            </a:br>
            <a:r>
              <a:rPr lang="en-US" sz="3200" smtClean="0"/>
              <a:t>Diagnosis and Treatment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ENESTnd: Progression to AP/BC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DASISION: OS and PFS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8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ENESTnd: 5-Year EFS and PFS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2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Compliance to Imatinib: ADAGIO Study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3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ＭＳ Ｐゴシック" pitchFamily="34" charset="-128"/>
                <a:cs typeface="Arial" pitchFamily="34" charset="0"/>
              </a:rPr>
              <a:t>Adherence and Molecular Response</a:t>
            </a:r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9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smtClean="0">
                <a:effectLst/>
                <a:ea typeface="ＭＳ Ｐゴシック" pitchFamily="34" charset="-128"/>
              </a:rPr>
              <a:t>Cumulative Incidence of MMR According to BCR-ABL Level at 3 Months </a:t>
            </a:r>
            <a:endParaRPr lang="en-US" altLang="en-US" dirty="0" smtClean="0">
              <a:effectLst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When to Consider Mutational Analysis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Response and PFS With 2G-TKIs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in Imatinib-Resistant CP-CML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13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z="3200" smtClean="0">
                <a:ea typeface="ＭＳ Ｐゴシック" pitchFamily="34" charset="-128"/>
                <a:cs typeface="Arial" pitchFamily="34" charset="0"/>
              </a:rPr>
              <a:t>Newly Approved Agents for CML Patients Resistant or Intolerant to Prior Therapy</a:t>
            </a:r>
            <a:endParaRPr lang="en-US" altLang="en-US" sz="3200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Bosutinib Third Line: Best Cumulative Response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4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PACE: Response to Ponatinib by Previous CP CML Therapy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5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z="3600" smtClean="0">
                <a:ea typeface="ＭＳ Ｐゴシック" pitchFamily="34" charset="-128"/>
              </a:rPr>
              <a:t>CCyR Rates After 2G-TKI Failure</a:t>
            </a:r>
            <a:endParaRPr lang="en-US" altLang="en-US" sz="36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3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ENESTnd: Cardiovascular Events by 5 Years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998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DASISION: Arterial Occlusive Events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83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ＭＳ Ｐゴシック" pitchFamily="34" charset="-128"/>
                <a:cs typeface="Arial" pitchFamily="34" charset="0"/>
              </a:rPr>
              <a:t>Take-Home Message</a:t>
            </a:r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59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ＭＳ Ｐゴシック" pitchFamily="34" charset="-128"/>
              </a:rPr>
              <a:t>IS TKI Therapy Forever?</a:t>
            </a:r>
            <a:r>
              <a:rPr lang="en-US" altLang="en-US" sz="4400" smtClean="0">
                <a:ea typeface="ＭＳ Ｐゴシック" pitchFamily="34" charset="-128"/>
              </a:rPr>
              <a:t/>
            </a:r>
            <a:br>
              <a:rPr lang="en-US" altLang="en-US" sz="4400" smtClean="0">
                <a:ea typeface="ＭＳ Ｐゴシック" pitchFamily="34" charset="-128"/>
              </a:rPr>
            </a:br>
            <a:r>
              <a:rPr lang="en-US" altLang="en-US" sz="3200" smtClean="0">
                <a:ea typeface="ＭＳ Ｐゴシック" pitchFamily="34" charset="-128"/>
              </a:rPr>
              <a:t>The STIM Trial</a:t>
            </a:r>
            <a:endParaRPr lang="en-US" altLang="en-US" sz="32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0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Complete Molecular Remission After Discontinuation of Imatinib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70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1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ＭＳ Ｐゴシック" pitchFamily="34" charset="-128"/>
                <a:cs typeface="Arial" pitchFamily="34" charset="0"/>
              </a:rPr>
              <a:t>Survival in Early CP CML</a:t>
            </a:r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1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2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9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5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sz="3400" smtClean="0">
                <a:ea typeface="ＭＳ Ｐゴシック" pitchFamily="34" charset="-128"/>
                <a:cs typeface="Arial" pitchFamily="34" charset="0"/>
              </a:rPr>
              <a:t>OS, PFS, and Probability of Remaining in CHR and EFS by ITT Analysis</a:t>
            </a:r>
            <a:endParaRPr lang="en-US" altLang="en-US" sz="3400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ffectLst/>
                <a:ea typeface="ＭＳ Ｐゴシック" pitchFamily="34" charset="-128"/>
              </a:rPr>
              <a:t>Outcomes: ENESTnd and DASISION</a:t>
            </a:r>
            <a:endParaRPr lang="en-US" altLang="en-US" dirty="0" smtClean="0">
              <a:effectLst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ＭＳ Ｐゴシック" pitchFamily="34" charset="-128"/>
                <a:cs typeface="Arial" pitchFamily="34" charset="0"/>
              </a:rPr>
              <a:t>DASISION: 4-Year Rates of MMR</a:t>
            </a:r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ＭＳ Ｐゴシック" pitchFamily="34" charset="-128"/>
                <a:cs typeface="Arial" pitchFamily="34" charset="0"/>
              </a:rPr>
              <a:t>ENESTnd: Cumulative Incidence of MMR</a:t>
            </a:r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7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ＭＳ Ｐゴシック" pitchFamily="34" charset="-128"/>
                <a:cs typeface="Arial" pitchFamily="34" charset="0"/>
              </a:rPr>
              <a:t>Progression to AP/BC on Study According to Sokal Risk Score</a:t>
            </a:r>
            <a:endParaRPr lang="en-US" alt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mtClean="0">
                <a:ea typeface="ＭＳ Ｐゴシック" pitchFamily="34" charset="-128"/>
              </a:rPr>
              <a:t>DASISION: Transformation to AP/BP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9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On-screen Show (4:3)</PresentationFormat>
  <Paragraphs>32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Chronic Myelogenous Leukemia Diagnosis and Treatment</vt:lpstr>
      <vt:lpstr>PowerPoint Presentation</vt:lpstr>
      <vt:lpstr>Survival in Early CP CML</vt:lpstr>
      <vt:lpstr>OS, PFS, and Probability of Remaining in CHR and EFS by ITT Analysis</vt:lpstr>
      <vt:lpstr>Outcomes: ENESTnd and DASISION</vt:lpstr>
      <vt:lpstr>DASISION: 4-Year Rates of MMR</vt:lpstr>
      <vt:lpstr>ENESTnd: Cumulative Incidence of MMR</vt:lpstr>
      <vt:lpstr>Progression to AP/BC on Study According to Sokal Risk Score</vt:lpstr>
      <vt:lpstr>DASISION: Transformation to AP/BP</vt:lpstr>
      <vt:lpstr>ENESTnd: Progression to AP/BC</vt:lpstr>
      <vt:lpstr>DASISION: OS and PFS</vt:lpstr>
      <vt:lpstr>ENESTnd: 5-Year EFS and PFS</vt:lpstr>
      <vt:lpstr>Compliance to Imatinib: ADAGIO Study</vt:lpstr>
      <vt:lpstr>Adherence and Molecular Response</vt:lpstr>
      <vt:lpstr>Cumulative Incidence of MMR According to BCR-ABL Level at 3 Months </vt:lpstr>
      <vt:lpstr>When to Consider Mutational Analysis</vt:lpstr>
      <vt:lpstr>Response and PFS With 2G-TKIs in Imatinib-Resistant CP-CML</vt:lpstr>
      <vt:lpstr>Newly Approved Agents for CML Patients Resistant or Intolerant to Prior Therapy</vt:lpstr>
      <vt:lpstr>Bosutinib Third Line: Best Cumulative Response</vt:lpstr>
      <vt:lpstr>PACE: Response to Ponatinib by Previous CP CML Therapy</vt:lpstr>
      <vt:lpstr>CCyR Rates After 2G-TKI Failure</vt:lpstr>
      <vt:lpstr>ENESTnd: Cardiovascular Events by 5 Years</vt:lpstr>
      <vt:lpstr>DASISION: Arterial Occlusive Events</vt:lpstr>
      <vt:lpstr>Take-Home Message</vt:lpstr>
      <vt:lpstr>IS TKI Therapy Forever? The STIM Trial</vt:lpstr>
      <vt:lpstr>Complete Molecular Remission After Discontinuation of Imatinib</vt:lpstr>
      <vt:lpstr>Abbreviations</vt:lpstr>
      <vt:lpstr>Abbreviations</vt:lpstr>
      <vt:lpstr>References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Myelogenous Leukemia Diagnosis and Treatment</dc:title>
  <dc:creator>ETreventi</dc:creator>
  <cp:lastModifiedBy>ETreventi</cp:lastModifiedBy>
  <cp:revision>1</cp:revision>
  <dcterms:created xsi:type="dcterms:W3CDTF">2014-09-03T17:39:11Z</dcterms:created>
  <dcterms:modified xsi:type="dcterms:W3CDTF">2014-09-03T17:39:11Z</dcterms:modified>
</cp:coreProperties>
</file>