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17" r:id="rId2"/>
    <p:sldId id="399" r:id="rId3"/>
    <p:sldId id="319" r:id="rId4"/>
    <p:sldId id="321" r:id="rId5"/>
    <p:sldId id="324" r:id="rId6"/>
    <p:sldId id="326" r:id="rId7"/>
    <p:sldId id="327" r:id="rId8"/>
    <p:sldId id="328" r:id="rId9"/>
    <p:sldId id="329" r:id="rId10"/>
    <p:sldId id="395"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3" r:id="rId34"/>
    <p:sldId id="354" r:id="rId35"/>
    <p:sldId id="355" r:id="rId36"/>
    <p:sldId id="356" r:id="rId37"/>
    <p:sldId id="357" r:id="rId38"/>
    <p:sldId id="358" r:id="rId39"/>
    <p:sldId id="359" r:id="rId40"/>
    <p:sldId id="370" r:id="rId41"/>
    <p:sldId id="361" r:id="rId42"/>
    <p:sldId id="362" r:id="rId43"/>
    <p:sldId id="363" r:id="rId44"/>
    <p:sldId id="364" r:id="rId45"/>
    <p:sldId id="365" r:id="rId46"/>
    <p:sldId id="366"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67" r:id="rId72"/>
    <p:sldId id="398" r:id="rId73"/>
    <p:sldId id="39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 Schaumburg" initials="RGS" lastIdx="1" clrIdx="0"/>
  <p:cmAuthor id="1" name="ABDrennan" initials="ABD" lastIdx="1" clrIdx="1"/>
  <p:cmAuthor id="2" name="AE" initials="AuQ" lastIdx="11" clrIdx="2"/>
  <p:cmAuthor id="3" name="KWTulley" initials="KWT" lastIdx="11" clrIdx="3"/>
  <p:cmAuthor id="4" name="MTM" initials="M"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FF"/>
    <a:srgbClr val="B7B7FF"/>
    <a:srgbClr val="000066"/>
    <a:srgbClr val="F7F7FF"/>
    <a:srgbClr val="E1E1FF"/>
    <a:srgbClr val="D5D5FF"/>
    <a:srgbClr val="0070C0"/>
    <a:srgbClr val="FFCCDD"/>
    <a:srgbClr val="FCCCCC"/>
    <a:srgbClr val="FEB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13" autoAdjust="0"/>
  </p:normalViewPr>
  <p:slideViewPr>
    <p:cSldViewPr>
      <p:cViewPr varScale="1">
        <p:scale>
          <a:sx n="64" d="100"/>
          <a:sy n="64" d="100"/>
        </p:scale>
        <p:origin x="82" y="158"/>
      </p:cViewPr>
      <p:guideLst>
        <p:guide orient="horz" pos="2160"/>
        <p:guide pos="2880"/>
      </p:guideLst>
    </p:cSldViewPr>
  </p:slideViewPr>
  <p:notesTextViewPr>
    <p:cViewPr>
      <p:scale>
        <a:sx n="1" d="1"/>
        <a:sy n="1" d="1"/>
      </p:scale>
      <p:origin x="0" y="0"/>
    </p:cViewPr>
  </p:notesTextViewPr>
  <p:sorterViewPr>
    <p:cViewPr>
      <p:scale>
        <a:sx n="130" d="100"/>
        <a:sy n="130" d="100"/>
      </p:scale>
      <p:origin x="0" y="10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Whole</a:t>
            </a:r>
            <a:r>
              <a:rPr lang="en-US" sz="1600" baseline="0"/>
              <a:t> brain volume change</a:t>
            </a:r>
            <a:endParaRPr lang="en-US" sz="1600"/>
          </a:p>
        </c:rich>
      </c:tx>
      <c:layout>
        <c:manualLayout>
          <c:xMode val="edge"/>
          <c:yMode val="edge"/>
          <c:x val="0.27962204724409462"/>
          <c:y val="2.9988223612810869E-2"/>
        </c:manualLayout>
      </c:layout>
      <c:overlay val="0"/>
    </c:title>
    <c:autoTitleDeleted val="0"/>
    <c:plotArea>
      <c:layout>
        <c:manualLayout>
          <c:layoutTarget val="inner"/>
          <c:xMode val="edge"/>
          <c:yMode val="edge"/>
          <c:x val="0.22422197225346829"/>
          <c:y val="0.14850712721683271"/>
          <c:w val="0.73763447838251006"/>
          <c:h val="0.710808909303004"/>
        </c:manualLayout>
      </c:layout>
      <c:barChart>
        <c:barDir val="col"/>
        <c:grouping val="clustered"/>
        <c:varyColors val="0"/>
        <c:ser>
          <c:idx val="0"/>
          <c:order val="0"/>
          <c:tx>
            <c:strRef>
              <c:f>BVL!$B$6</c:f>
              <c:strCache>
                <c:ptCount val="1"/>
                <c:pt idx="0">
                  <c:v>BVL</c:v>
                </c:pt>
              </c:strCache>
            </c:strRef>
          </c:tx>
          <c:spPr>
            <a:ln>
              <a:solidFill>
                <a:sysClr val="windowText" lastClr="000000"/>
              </a:solidFill>
            </a:ln>
          </c:spPr>
          <c:invertIfNegative val="0"/>
          <c:dPt>
            <c:idx val="0"/>
            <c:invertIfNegative val="0"/>
            <c:bubble3D val="0"/>
            <c:spPr>
              <a:solidFill>
                <a:srgbClr val="92D050"/>
              </a:solidFill>
              <a:ln>
                <a:solidFill>
                  <a:sysClr val="windowText" lastClr="000000"/>
                </a:solidFill>
              </a:ln>
            </c:spPr>
          </c:dPt>
          <c:dPt>
            <c:idx val="1"/>
            <c:invertIfNegative val="0"/>
            <c:bubble3D val="0"/>
            <c:spPr>
              <a:solidFill>
                <a:schemeClr val="accent2">
                  <a:lumMod val="60000"/>
                  <a:lumOff val="40000"/>
                </a:schemeClr>
              </a:solidFill>
              <a:ln>
                <a:solidFill>
                  <a:sysClr val="windowText" lastClr="000000"/>
                </a:solidFill>
              </a:ln>
            </c:spPr>
          </c:dPt>
          <c:errBars>
            <c:errBarType val="plus"/>
            <c:errValType val="fixedVal"/>
            <c:noEndCap val="0"/>
            <c:val val="5.2800000000000043E-3"/>
          </c:errBars>
          <c:cat>
            <c:strRef>
              <c:f>BVL!$C$5:$D$5</c:f>
              <c:strCache>
                <c:ptCount val="2"/>
                <c:pt idx="0">
                  <c:v>Placebo (n=64)</c:v>
                </c:pt>
                <c:pt idx="1">
                  <c:v>Simvastatin (n=66)</c:v>
                </c:pt>
              </c:strCache>
            </c:strRef>
          </c:cat>
          <c:val>
            <c:numRef>
              <c:f>BVL!$C$6:$D$6</c:f>
              <c:numCache>
                <c:formatCode>0.0%</c:formatCode>
                <c:ptCount val="2"/>
                <c:pt idx="0">
                  <c:v>5.890000000000002E-3</c:v>
                </c:pt>
                <c:pt idx="1">
                  <c:v>2.9800000000000017E-3</c:v>
                </c:pt>
              </c:numCache>
            </c:numRef>
          </c:val>
        </c:ser>
        <c:dLbls>
          <c:showLegendKey val="0"/>
          <c:showVal val="0"/>
          <c:showCatName val="0"/>
          <c:showSerName val="0"/>
          <c:showPercent val="0"/>
          <c:showBubbleSize val="0"/>
        </c:dLbls>
        <c:gapWidth val="150"/>
        <c:axId val="190520840"/>
        <c:axId val="190520448"/>
      </c:barChart>
      <c:catAx>
        <c:axId val="190520840"/>
        <c:scaling>
          <c:orientation val="minMax"/>
        </c:scaling>
        <c:delete val="0"/>
        <c:axPos val="b"/>
        <c:numFmt formatCode="General" sourceLinked="0"/>
        <c:majorTickMark val="out"/>
        <c:minorTickMark val="none"/>
        <c:tickLblPos val="nextTo"/>
        <c:spPr>
          <a:ln>
            <a:solidFill>
              <a:sysClr val="windowText" lastClr="000000"/>
            </a:solidFill>
          </a:ln>
        </c:spPr>
        <c:txPr>
          <a:bodyPr/>
          <a:lstStyle/>
          <a:p>
            <a:pPr>
              <a:defRPr sz="1200">
                <a:latin typeface="Arial" panose="020B0604020202020204" pitchFamily="34" charset="0"/>
                <a:cs typeface="Arial" panose="020B0604020202020204" pitchFamily="34" charset="0"/>
              </a:defRPr>
            </a:pPr>
            <a:endParaRPr lang="en-US"/>
          </a:p>
        </c:txPr>
        <c:crossAx val="190520448"/>
        <c:crosses val="autoZero"/>
        <c:auto val="1"/>
        <c:lblAlgn val="ctr"/>
        <c:lblOffset val="100"/>
        <c:noMultiLvlLbl val="0"/>
      </c:catAx>
      <c:valAx>
        <c:axId val="190520448"/>
        <c:scaling>
          <c:orientation val="minMax"/>
        </c:scaling>
        <c:delete val="0"/>
        <c:axPos val="l"/>
        <c:majorGridlines>
          <c:spPr>
            <a:ln>
              <a:noFill/>
            </a:ln>
          </c:spPr>
        </c:majorGridlines>
        <c:title>
          <c:tx>
            <c:rich>
              <a:bodyPr rot="-5400000" vert="horz"/>
              <a:lstStyle/>
              <a:p>
                <a:pPr>
                  <a:defRPr sz="1400" b="1">
                    <a:latin typeface="Arial" panose="020B0604020202020204" pitchFamily="34" charset="0"/>
                    <a:cs typeface="Arial" panose="020B0604020202020204" pitchFamily="34" charset="0"/>
                  </a:defRPr>
                </a:pPr>
                <a:r>
                  <a:rPr lang="en-US" sz="1400" b="1">
                    <a:latin typeface="Arial" panose="020B0604020202020204" pitchFamily="34" charset="0"/>
                    <a:cs typeface="Arial" panose="020B0604020202020204" pitchFamily="34" charset="0"/>
                  </a:rPr>
                  <a:t>%</a:t>
                </a:r>
                <a:r>
                  <a:rPr lang="en-US" sz="1400" b="1" baseline="0">
                    <a:latin typeface="Arial" panose="020B0604020202020204" pitchFamily="34" charset="0"/>
                    <a:cs typeface="Arial" panose="020B0604020202020204" pitchFamily="34" charset="0"/>
                  </a:rPr>
                  <a:t> BVL PER ANNUM</a:t>
                </a:r>
                <a:endParaRPr lang="en-US" sz="1400" b="1">
                  <a:latin typeface="Arial" panose="020B0604020202020204" pitchFamily="34" charset="0"/>
                  <a:cs typeface="Arial" panose="020B0604020202020204" pitchFamily="34" charset="0"/>
                </a:endParaRPr>
              </a:p>
            </c:rich>
          </c:tx>
          <c:layout>
            <c:manualLayout>
              <c:xMode val="edge"/>
              <c:yMode val="edge"/>
              <c:x val="8.3102638485978708E-3"/>
              <c:y val="0.18198943973645534"/>
            </c:manualLayout>
          </c:layout>
          <c:overlay val="0"/>
        </c:title>
        <c:numFmt formatCode="0.0%" sourceLinked="1"/>
        <c:majorTickMark val="out"/>
        <c:minorTickMark val="none"/>
        <c:tickLblPos val="nextTo"/>
        <c:spPr>
          <a:ln>
            <a:solidFill>
              <a:sysClr val="windowText" lastClr="000000"/>
            </a:solidFill>
          </a:ln>
        </c:spPr>
        <c:txPr>
          <a:bodyPr/>
          <a:lstStyle/>
          <a:p>
            <a:pPr>
              <a:defRPr sz="1200">
                <a:latin typeface="Arial" panose="020B0604020202020204" pitchFamily="34" charset="0"/>
                <a:cs typeface="Arial" panose="020B0604020202020204" pitchFamily="34" charset="0"/>
              </a:defRPr>
            </a:pPr>
            <a:endParaRPr lang="en-US"/>
          </a:p>
        </c:txPr>
        <c:crossAx val="190520840"/>
        <c:crosses val="autoZero"/>
        <c:crossBetween val="between"/>
      </c:valAx>
      <c:spPr>
        <a:noFill/>
        <a:ln w="25400">
          <a:noFill/>
        </a:ln>
      </c:spPr>
    </c:plotArea>
    <c:legend>
      <c:legendPos val="r"/>
      <c:layout>
        <c:manualLayout>
          <c:xMode val="edge"/>
          <c:yMode val="edge"/>
          <c:x val="0.59372506321325236"/>
          <c:y val="0.15007540493902358"/>
          <c:w val="0.3353912491707769"/>
          <c:h val="0.16049977523527795"/>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EDSS </a:t>
            </a:r>
            <a:r>
              <a:rPr lang="en-US" sz="1400" dirty="0" smtClean="0">
                <a:latin typeface="Arial" panose="020B0604020202020204" pitchFamily="34" charset="0"/>
                <a:cs typeface="Arial" panose="020B0604020202020204" pitchFamily="34" charset="0"/>
              </a:rPr>
              <a:t>change</a:t>
            </a:r>
            <a:r>
              <a:rPr lang="en-US" sz="1400" baseline="0" dirty="0" smtClean="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over 24 months</a:t>
            </a:r>
            <a:endParaRPr lang="en-US" sz="1400" dirty="0">
              <a:latin typeface="Arial" panose="020B0604020202020204" pitchFamily="34" charset="0"/>
              <a:cs typeface="Arial" panose="020B0604020202020204" pitchFamily="34" charset="0"/>
            </a:endParaRPr>
          </a:p>
        </c:rich>
      </c:tx>
      <c:layout>
        <c:manualLayout>
          <c:xMode val="edge"/>
          <c:yMode val="edge"/>
          <c:x val="0.20366263440860216"/>
          <c:y val="2.7624309392265192E-2"/>
        </c:manualLayout>
      </c:layout>
      <c:overlay val="1"/>
    </c:title>
    <c:autoTitleDeleted val="0"/>
    <c:plotArea>
      <c:layout>
        <c:manualLayout>
          <c:layoutTarget val="inner"/>
          <c:xMode val="edge"/>
          <c:yMode val="edge"/>
          <c:x val="0.16682091905850474"/>
          <c:y val="0.16767013239367173"/>
          <c:w val="0.76965514139361635"/>
          <c:h val="0.69380410666898729"/>
        </c:manualLayout>
      </c:layout>
      <c:barChart>
        <c:barDir val="col"/>
        <c:grouping val="clustered"/>
        <c:varyColors val="0"/>
        <c:ser>
          <c:idx val="0"/>
          <c:order val="0"/>
          <c:tx>
            <c:strRef>
              <c:f>EDSS!$B$6</c:f>
              <c:strCache>
                <c:ptCount val="1"/>
                <c:pt idx="0">
                  <c:v>EDSS Baseline</c:v>
                </c:pt>
              </c:strCache>
            </c:strRef>
          </c:tx>
          <c:spPr>
            <a:solidFill>
              <a:schemeClr val="accent5">
                <a:lumMod val="60000"/>
                <a:lumOff val="40000"/>
              </a:schemeClr>
            </a:solidFill>
            <a:ln>
              <a:solidFill>
                <a:schemeClr val="tx1"/>
              </a:solidFill>
            </a:ln>
          </c:spPr>
          <c:invertIfNegative val="0"/>
          <c:errBars>
            <c:errBarType val="plus"/>
            <c:errValType val="fixedVal"/>
            <c:noEndCap val="0"/>
            <c:val val="0.78"/>
          </c:errBars>
          <c:cat>
            <c:strRef>
              <c:f>EDSS!$C$5:$D$5</c:f>
              <c:strCache>
                <c:ptCount val="2"/>
                <c:pt idx="0">
                  <c:v>Placebo (n=70)</c:v>
                </c:pt>
                <c:pt idx="1">
                  <c:v>Simvastatin (n=70)</c:v>
                </c:pt>
              </c:strCache>
            </c:strRef>
          </c:cat>
          <c:val>
            <c:numRef>
              <c:f>EDSS!$C$6:$D$6</c:f>
              <c:numCache>
                <c:formatCode>0.0</c:formatCode>
                <c:ptCount val="2"/>
                <c:pt idx="0">
                  <c:v>5.87</c:v>
                </c:pt>
                <c:pt idx="1">
                  <c:v>5.75</c:v>
                </c:pt>
              </c:numCache>
            </c:numRef>
          </c:val>
        </c:ser>
        <c:ser>
          <c:idx val="1"/>
          <c:order val="1"/>
          <c:tx>
            <c:strRef>
              <c:f>EDSS!$B$7</c:f>
              <c:strCache>
                <c:ptCount val="1"/>
                <c:pt idx="0">
                  <c:v>EDSS 24 months</c:v>
                </c:pt>
              </c:strCache>
            </c:strRef>
          </c:tx>
          <c:spPr>
            <a:solidFill>
              <a:srgbClr val="7030A0"/>
            </a:solidFill>
            <a:ln>
              <a:solidFill>
                <a:schemeClr val="tx1"/>
              </a:solidFill>
            </a:ln>
          </c:spPr>
          <c:invertIfNegative val="0"/>
          <c:errBars>
            <c:errBarType val="plus"/>
            <c:errValType val="fixedVal"/>
            <c:noEndCap val="0"/>
            <c:val val="0.8400000000000003"/>
          </c:errBars>
          <c:cat>
            <c:strRef>
              <c:f>EDSS!$C$5:$D$5</c:f>
              <c:strCache>
                <c:ptCount val="2"/>
                <c:pt idx="0">
                  <c:v>Placebo (n=70)</c:v>
                </c:pt>
                <c:pt idx="1">
                  <c:v>Simvastatin (n=70)</c:v>
                </c:pt>
              </c:strCache>
            </c:strRef>
          </c:cat>
          <c:val>
            <c:numRef>
              <c:f>EDSS!$C$7:$D$7</c:f>
              <c:numCache>
                <c:formatCode>0.0</c:formatCode>
                <c:ptCount val="2"/>
                <c:pt idx="0">
                  <c:v>6.35</c:v>
                </c:pt>
                <c:pt idx="1">
                  <c:v>5.9300000000000015</c:v>
                </c:pt>
              </c:numCache>
            </c:numRef>
          </c:val>
        </c:ser>
        <c:dLbls>
          <c:showLegendKey val="0"/>
          <c:showVal val="0"/>
          <c:showCatName val="0"/>
          <c:showSerName val="0"/>
          <c:showPercent val="0"/>
          <c:showBubbleSize val="0"/>
        </c:dLbls>
        <c:gapWidth val="150"/>
        <c:axId val="190519664"/>
        <c:axId val="190519272"/>
      </c:barChart>
      <c:catAx>
        <c:axId val="190519664"/>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190519272"/>
        <c:crosses val="autoZero"/>
        <c:auto val="1"/>
        <c:lblAlgn val="ctr"/>
        <c:lblOffset val="100"/>
        <c:noMultiLvlLbl val="0"/>
      </c:catAx>
      <c:valAx>
        <c:axId val="190519272"/>
        <c:scaling>
          <c:orientation val="minMax"/>
          <c:min val="5"/>
        </c:scaling>
        <c:delete val="0"/>
        <c:axPos val="l"/>
        <c:title>
          <c:tx>
            <c:rich>
              <a:bodyPr rot="-5400000" vert="horz"/>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EDSS</a:t>
                </a:r>
              </a:p>
            </c:rich>
          </c:tx>
          <c:overlay val="0"/>
        </c:title>
        <c:numFmt formatCode="0.0" sourceLinked="1"/>
        <c:majorTickMark val="out"/>
        <c:minorTickMark val="none"/>
        <c:tickLblPos val="nextTo"/>
        <c:spPr>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190519664"/>
        <c:crosses val="autoZero"/>
        <c:crossBetween val="between"/>
      </c:valAx>
    </c:plotArea>
    <c:legend>
      <c:legendPos val="r"/>
      <c:layout>
        <c:manualLayout>
          <c:xMode val="edge"/>
          <c:yMode val="edge"/>
          <c:x val="0.65734352510371685"/>
          <c:y val="0.13621865982221845"/>
          <c:w val="0.32898092879519103"/>
          <c:h val="0.15282333492843786"/>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6E041-D670-4BD0-9F95-8F62F2D5764B}" type="doc">
      <dgm:prSet loTypeId="urn:microsoft.com/office/officeart/2005/8/layout/pyramid2" loCatId="pyramid" qsTypeId="urn:microsoft.com/office/officeart/2005/8/quickstyle/3d3" qsCatId="3D" csTypeId="urn:microsoft.com/office/officeart/2005/8/colors/accent1_4" csCatId="accent1" phldr="1"/>
      <dgm:spPr/>
    </dgm:pt>
    <dgm:pt modelId="{150611A2-0E4E-46A7-80C9-0591235C8FF4}">
      <dgm:prSet phldrT="[Text]" custT="1"/>
      <dgm:spPr>
        <a:xfrm>
          <a:off x="2849012" y="591042"/>
          <a:ext cx="3703715" cy="599691"/>
        </a:xfrm>
        <a:solidFill>
          <a:srgbClr val="9BBB59">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Relapses</a:t>
          </a:r>
          <a:endParaRPr lang="en-GB"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3E8E96E-1168-4F2B-8EB6-5370F7EC7892}" type="parTrans" cxnId="{C849A7E2-10C2-43A8-81D1-04DE23993334}">
      <dgm:prSet/>
      <dgm:spPr/>
      <dgm:t>
        <a:bodyPr/>
        <a:lstStyle/>
        <a:p>
          <a:endParaRPr lang="en-GB" sz="1100"/>
        </a:p>
      </dgm:t>
    </dgm:pt>
    <dgm:pt modelId="{7D0A5B57-AF37-4A8A-AD23-52BC3306890A}" type="sibTrans" cxnId="{C849A7E2-10C2-43A8-81D1-04DE23993334}">
      <dgm:prSet/>
      <dgm:spPr/>
      <dgm:t>
        <a:bodyPr/>
        <a:lstStyle/>
        <a:p>
          <a:endParaRPr lang="en-GB" sz="1100"/>
        </a:p>
      </dgm:t>
    </dgm:pt>
    <dgm:pt modelId="{4DB21AC6-5C78-4475-ADED-DFEC00110BD3}">
      <dgm:prSet phldrT="[Text]" custT="1"/>
      <dgm:spPr>
        <a:xfrm>
          <a:off x="2849012" y="3964307"/>
          <a:ext cx="3703715" cy="599691"/>
        </a:xfrm>
        <a:solidFill>
          <a:srgbClr val="C0504D">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sz="140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 atrophy</a:t>
          </a:r>
          <a:endParaRPr lang="en-GB"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FCACED5-7C91-4CDD-A466-34B01B6198D8}" type="parTrans" cxnId="{F22F0ABD-2EAD-4398-B1BA-8D670BA4125E}">
      <dgm:prSet/>
      <dgm:spPr/>
      <dgm:t>
        <a:bodyPr/>
        <a:lstStyle/>
        <a:p>
          <a:endParaRPr lang="en-GB" sz="1100"/>
        </a:p>
      </dgm:t>
    </dgm:pt>
    <dgm:pt modelId="{664A01A9-A3E3-464B-A52F-FA5B39E2FE0F}" type="sibTrans" cxnId="{F22F0ABD-2EAD-4398-B1BA-8D670BA4125E}">
      <dgm:prSet/>
      <dgm:spPr/>
      <dgm:t>
        <a:bodyPr/>
        <a:lstStyle/>
        <a:p>
          <a:endParaRPr lang="en-GB" sz="1100"/>
        </a:p>
      </dgm:t>
    </dgm:pt>
    <dgm:pt modelId="{506AAEAA-47E4-46C9-A1E8-941D252D5799}">
      <dgm:prSet phldrT="[Text]" custT="1"/>
      <dgm:spPr>
        <a:xfrm>
          <a:off x="2849012" y="1265695"/>
          <a:ext cx="3703715" cy="599691"/>
        </a:xfrm>
        <a:solidFill>
          <a:srgbClr val="9BBB59">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Unreported relapses</a:t>
          </a:r>
          <a:endParaRPr lang="en-GB"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DDE3183-CB95-4EF1-8F40-F572DEA2F967}" type="parTrans" cxnId="{AC9A3AD2-B9EF-4A90-AD37-72144AEDA1D5}">
      <dgm:prSet/>
      <dgm:spPr/>
      <dgm:t>
        <a:bodyPr/>
        <a:lstStyle/>
        <a:p>
          <a:endParaRPr lang="en-GB" sz="1100"/>
        </a:p>
      </dgm:t>
    </dgm:pt>
    <dgm:pt modelId="{F10F2ADA-240D-49BC-B17B-8AE7B09FB277}" type="sibTrans" cxnId="{AC9A3AD2-B9EF-4A90-AD37-72144AEDA1D5}">
      <dgm:prSet/>
      <dgm:spPr/>
      <dgm:t>
        <a:bodyPr/>
        <a:lstStyle/>
        <a:p>
          <a:endParaRPr lang="en-GB" sz="1100"/>
        </a:p>
      </dgm:t>
    </dgm:pt>
    <dgm:pt modelId="{7F2F8A64-88B8-4C60-BA79-A0C382B28FD9}">
      <dgm:prSet phldrT="[Text]" custT="1"/>
      <dgm:spPr>
        <a:xfrm>
          <a:off x="2849012" y="2615001"/>
          <a:ext cx="3703715" cy="599691"/>
        </a:xfrm>
        <a:solidFill>
          <a:srgbClr val="F79646">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Subclinical relapses: focal MRI activity</a:t>
          </a:r>
          <a:endParaRPr lang="en-GB"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0DC4F58-7C6D-45AF-B5DE-85E9E192E15D}" type="parTrans" cxnId="{0D33F7EB-6502-4FC3-A07A-CF2C42E8B95E}">
      <dgm:prSet/>
      <dgm:spPr/>
      <dgm:t>
        <a:bodyPr/>
        <a:lstStyle/>
        <a:p>
          <a:endParaRPr lang="en-GB" sz="1100"/>
        </a:p>
      </dgm:t>
    </dgm:pt>
    <dgm:pt modelId="{2291A099-4758-45ED-BCD6-047294B1D347}" type="sibTrans" cxnId="{0D33F7EB-6502-4FC3-A07A-CF2C42E8B95E}">
      <dgm:prSet/>
      <dgm:spPr/>
      <dgm:t>
        <a:bodyPr/>
        <a:lstStyle/>
        <a:p>
          <a:endParaRPr lang="en-GB" sz="1100"/>
        </a:p>
      </dgm:t>
    </dgm:pt>
    <dgm:pt modelId="{09C6C49D-C16A-4932-8491-C31AF764644B}">
      <dgm:prSet custT="1"/>
      <dgm:spPr>
        <a:xfrm>
          <a:off x="2849012" y="3289654"/>
          <a:ext cx="3703715" cy="599691"/>
        </a:xfrm>
        <a:solidFill>
          <a:srgbClr val="C0504D">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Focal </a:t>
          </a:r>
          <a:r>
            <a:rPr lang="en-GB" sz="1400" dirty="0" err="1"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gray</a:t>
          </a:r>
          <a: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and white matter lesions </a:t>
          </a:r>
          <a:b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not detected by MRI</a:t>
          </a:r>
          <a:endParaRPr lang="en-GB"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36232FDF-2F24-4721-922A-8756420E45B1}" type="parTrans" cxnId="{C36B3ECE-D919-49DB-8718-F440855A193A}">
      <dgm:prSet/>
      <dgm:spPr/>
      <dgm:t>
        <a:bodyPr/>
        <a:lstStyle/>
        <a:p>
          <a:endParaRPr lang="en-GB" sz="1100"/>
        </a:p>
      </dgm:t>
    </dgm:pt>
    <dgm:pt modelId="{1F8C1F24-54EC-4F3F-9AED-59C341525EC0}" type="sibTrans" cxnId="{C36B3ECE-D919-49DB-8718-F440855A193A}">
      <dgm:prSet/>
      <dgm:spPr/>
      <dgm:t>
        <a:bodyPr/>
        <a:lstStyle/>
        <a:p>
          <a:endParaRPr lang="en-GB" sz="1100"/>
        </a:p>
      </dgm:t>
    </dgm:pt>
    <dgm:pt modelId="{1D5029E4-A4A1-4B7E-BDE5-236386CDC9A3}">
      <dgm:prSet phldrT="[Text]" custT="1"/>
      <dgm:spPr>
        <a:xfrm>
          <a:off x="2849012" y="1940348"/>
          <a:ext cx="3703715" cy="599691"/>
        </a:xfrm>
        <a:solidFill>
          <a:srgbClr val="9BBB59">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Clinical disease progression</a:t>
          </a:r>
          <a:endParaRPr lang="en-GB"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11AB9B7-104F-4D72-BBF8-53254750567D}" type="parTrans" cxnId="{C8147E9A-3A22-4574-B9FB-35E18F45D4F7}">
      <dgm:prSet/>
      <dgm:spPr/>
      <dgm:t>
        <a:bodyPr/>
        <a:lstStyle/>
        <a:p>
          <a:endParaRPr lang="en-GB" sz="1100"/>
        </a:p>
      </dgm:t>
    </dgm:pt>
    <dgm:pt modelId="{D7CB6700-CF82-42F2-908E-880FA249B05D}" type="sibTrans" cxnId="{C8147E9A-3A22-4574-B9FB-35E18F45D4F7}">
      <dgm:prSet/>
      <dgm:spPr/>
      <dgm:t>
        <a:bodyPr/>
        <a:lstStyle/>
        <a:p>
          <a:endParaRPr lang="en-GB" sz="1100"/>
        </a:p>
      </dgm:t>
    </dgm:pt>
    <dgm:pt modelId="{B811BA92-283E-4E4D-BDEC-34C0E22DC59F}">
      <dgm:prSet phldrT="[Text]" custT="1"/>
      <dgm:spPr>
        <a:xfrm>
          <a:off x="2849012" y="4638960"/>
          <a:ext cx="3703715" cy="599691"/>
        </a:xfrm>
        <a:solidFill>
          <a:srgbClr val="C0504D">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Spinal fluid neurofilament levels</a:t>
          </a:r>
          <a:endParaRPr lang="en-GB"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16BE85D-0F45-42B5-A683-44C0ADC7A858}" type="parTrans" cxnId="{64D7ACBB-2493-4113-A3D4-1B563322FD3D}">
      <dgm:prSet/>
      <dgm:spPr/>
      <dgm:t>
        <a:bodyPr/>
        <a:lstStyle/>
        <a:p>
          <a:endParaRPr lang="en-GB" sz="1600"/>
        </a:p>
      </dgm:t>
    </dgm:pt>
    <dgm:pt modelId="{2332B8FC-FA2D-4586-B252-D004FC9270A1}" type="sibTrans" cxnId="{64D7ACBB-2493-4113-A3D4-1B563322FD3D}">
      <dgm:prSet/>
      <dgm:spPr/>
      <dgm:t>
        <a:bodyPr/>
        <a:lstStyle/>
        <a:p>
          <a:endParaRPr lang="en-GB" sz="1600"/>
        </a:p>
      </dgm:t>
    </dgm:pt>
    <dgm:pt modelId="{E4860D6D-28CD-48C0-9D1A-996D6B651D8A}" type="pres">
      <dgm:prSet presAssocID="{6596E041-D670-4BD0-9F95-8F62F2D5764B}" presName="compositeShape" presStyleCnt="0">
        <dgm:presLayoutVars>
          <dgm:dir/>
          <dgm:resizeHandles/>
        </dgm:presLayoutVars>
      </dgm:prSet>
      <dgm:spPr/>
    </dgm:pt>
    <dgm:pt modelId="{0D9ED243-635B-4C31-8017-C5454C7D362D}" type="pres">
      <dgm:prSet presAssocID="{6596E041-D670-4BD0-9F95-8F62F2D5764B}" presName="pyramid" presStyleLbl="node1" presStyleIdx="0" presStyleCnt="1" custLinFactNeighborX="3232"/>
      <dgm:spPr>
        <a:xfrm>
          <a:off x="184160" y="0"/>
          <a:ext cx="5698024" cy="5904656"/>
        </a:xfrm>
        <a:prstGeom prst="triangle">
          <a:avLst/>
        </a:prstGeom>
        <a:solidFill>
          <a:srgbClr val="4F81BD">
            <a:shade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E866CFF8-FE33-4B79-B125-D5127CA33416}" type="pres">
      <dgm:prSet presAssocID="{6596E041-D670-4BD0-9F95-8F62F2D5764B}" presName="theList" presStyleCnt="0"/>
      <dgm:spPr/>
    </dgm:pt>
    <dgm:pt modelId="{E8C9A323-AD12-45F5-AB28-2D9659EF1551}" type="pres">
      <dgm:prSet presAssocID="{150611A2-0E4E-46A7-80C9-0591235C8FF4}" presName="aNode" presStyleLbl="fgAcc1" presStyleIdx="0" presStyleCnt="7" custLinFactNeighborX="-160" custLinFactNeighborY="-19672">
        <dgm:presLayoutVars>
          <dgm:bulletEnabled val="1"/>
        </dgm:presLayoutVars>
      </dgm:prSet>
      <dgm:spPr>
        <a:prstGeom prst="roundRect">
          <a:avLst/>
        </a:prstGeom>
      </dgm:spPr>
      <dgm:t>
        <a:bodyPr/>
        <a:lstStyle/>
        <a:p>
          <a:endParaRPr lang="en-GB"/>
        </a:p>
      </dgm:t>
    </dgm:pt>
    <dgm:pt modelId="{6AA42EA5-3EC1-43A9-9D7B-E30F3E2BBAA1}" type="pres">
      <dgm:prSet presAssocID="{150611A2-0E4E-46A7-80C9-0591235C8FF4}" presName="aSpace" presStyleCnt="0"/>
      <dgm:spPr/>
    </dgm:pt>
    <dgm:pt modelId="{92ADDAEE-3E51-48EF-AB84-45E511D394DE}" type="pres">
      <dgm:prSet presAssocID="{506AAEAA-47E4-46C9-A1E8-941D252D5799}" presName="aNode" presStyleLbl="fgAcc1" presStyleIdx="1" presStyleCnt="7">
        <dgm:presLayoutVars>
          <dgm:bulletEnabled val="1"/>
        </dgm:presLayoutVars>
      </dgm:prSet>
      <dgm:spPr>
        <a:prstGeom prst="roundRect">
          <a:avLst/>
        </a:prstGeom>
      </dgm:spPr>
      <dgm:t>
        <a:bodyPr/>
        <a:lstStyle/>
        <a:p>
          <a:endParaRPr lang="en-GB"/>
        </a:p>
      </dgm:t>
    </dgm:pt>
    <dgm:pt modelId="{9F8D16E7-4F17-4BD3-84F6-D8062B8D6EC2}" type="pres">
      <dgm:prSet presAssocID="{506AAEAA-47E4-46C9-A1E8-941D252D5799}" presName="aSpace" presStyleCnt="0"/>
      <dgm:spPr/>
    </dgm:pt>
    <dgm:pt modelId="{5F95F7E8-CBBC-4A45-B5C8-181A475222D6}" type="pres">
      <dgm:prSet presAssocID="{1D5029E4-A4A1-4B7E-BDE5-236386CDC9A3}" presName="aNode" presStyleLbl="fgAcc1" presStyleIdx="2" presStyleCnt="7">
        <dgm:presLayoutVars>
          <dgm:bulletEnabled val="1"/>
        </dgm:presLayoutVars>
      </dgm:prSet>
      <dgm:spPr>
        <a:prstGeom prst="roundRect">
          <a:avLst/>
        </a:prstGeom>
      </dgm:spPr>
      <dgm:t>
        <a:bodyPr/>
        <a:lstStyle/>
        <a:p>
          <a:endParaRPr lang="en-GB"/>
        </a:p>
      </dgm:t>
    </dgm:pt>
    <dgm:pt modelId="{9FFEC0F7-6498-4D9D-BE7B-CA19B600FB0F}" type="pres">
      <dgm:prSet presAssocID="{1D5029E4-A4A1-4B7E-BDE5-236386CDC9A3}" presName="aSpace" presStyleCnt="0"/>
      <dgm:spPr/>
    </dgm:pt>
    <dgm:pt modelId="{3897F155-7D81-40A1-8941-B0B4C240515C}" type="pres">
      <dgm:prSet presAssocID="{7F2F8A64-88B8-4C60-BA79-A0C382B28FD9}" presName="aNode" presStyleLbl="fgAcc1" presStyleIdx="3" presStyleCnt="7">
        <dgm:presLayoutVars>
          <dgm:bulletEnabled val="1"/>
        </dgm:presLayoutVars>
      </dgm:prSet>
      <dgm:spPr>
        <a:prstGeom prst="roundRect">
          <a:avLst/>
        </a:prstGeom>
      </dgm:spPr>
      <dgm:t>
        <a:bodyPr/>
        <a:lstStyle/>
        <a:p>
          <a:endParaRPr lang="en-GB"/>
        </a:p>
      </dgm:t>
    </dgm:pt>
    <dgm:pt modelId="{D979D22A-58C1-4578-A3AD-3D668A863CA6}" type="pres">
      <dgm:prSet presAssocID="{7F2F8A64-88B8-4C60-BA79-A0C382B28FD9}" presName="aSpace" presStyleCnt="0"/>
      <dgm:spPr/>
    </dgm:pt>
    <dgm:pt modelId="{FD1D3B8F-4AEF-4B99-BBCF-AD4B2C841347}" type="pres">
      <dgm:prSet presAssocID="{09C6C49D-C16A-4932-8491-C31AF764644B}" presName="aNode" presStyleLbl="fgAcc1" presStyleIdx="4" presStyleCnt="7">
        <dgm:presLayoutVars>
          <dgm:bulletEnabled val="1"/>
        </dgm:presLayoutVars>
      </dgm:prSet>
      <dgm:spPr>
        <a:prstGeom prst="roundRect">
          <a:avLst/>
        </a:prstGeom>
      </dgm:spPr>
      <dgm:t>
        <a:bodyPr/>
        <a:lstStyle/>
        <a:p>
          <a:endParaRPr lang="en-GB"/>
        </a:p>
      </dgm:t>
    </dgm:pt>
    <dgm:pt modelId="{F4D5397E-7A6A-42A6-8D68-9018FE38886C}" type="pres">
      <dgm:prSet presAssocID="{09C6C49D-C16A-4932-8491-C31AF764644B}" presName="aSpace" presStyleCnt="0"/>
      <dgm:spPr/>
    </dgm:pt>
    <dgm:pt modelId="{96C2F2A8-8DC8-47D8-9459-239B30E99E21}" type="pres">
      <dgm:prSet presAssocID="{4DB21AC6-5C78-4475-ADED-DFEC00110BD3}" presName="aNode" presStyleLbl="fgAcc1" presStyleIdx="5" presStyleCnt="7">
        <dgm:presLayoutVars>
          <dgm:bulletEnabled val="1"/>
        </dgm:presLayoutVars>
      </dgm:prSet>
      <dgm:spPr>
        <a:prstGeom prst="roundRect">
          <a:avLst/>
        </a:prstGeom>
      </dgm:spPr>
      <dgm:t>
        <a:bodyPr/>
        <a:lstStyle/>
        <a:p>
          <a:endParaRPr lang="en-GB"/>
        </a:p>
      </dgm:t>
    </dgm:pt>
    <dgm:pt modelId="{7713AE19-16F9-4F52-91A8-5B40696C1392}" type="pres">
      <dgm:prSet presAssocID="{4DB21AC6-5C78-4475-ADED-DFEC00110BD3}" presName="aSpace" presStyleCnt="0"/>
      <dgm:spPr/>
    </dgm:pt>
    <dgm:pt modelId="{8AF29BDA-F7DD-403A-B65C-9D42A62DF8BB}" type="pres">
      <dgm:prSet presAssocID="{B811BA92-283E-4E4D-BDEC-34C0E22DC59F}" presName="aNode" presStyleLbl="fgAcc1" presStyleIdx="6" presStyleCnt="7" custLinFactNeighborY="17448">
        <dgm:presLayoutVars>
          <dgm:bulletEnabled val="1"/>
        </dgm:presLayoutVars>
      </dgm:prSet>
      <dgm:spPr>
        <a:prstGeom prst="roundRect">
          <a:avLst/>
        </a:prstGeom>
      </dgm:spPr>
      <dgm:t>
        <a:bodyPr/>
        <a:lstStyle/>
        <a:p>
          <a:endParaRPr lang="en-GB"/>
        </a:p>
      </dgm:t>
    </dgm:pt>
    <dgm:pt modelId="{6C79ACD1-1F5D-49C7-9C15-371427DD57C9}" type="pres">
      <dgm:prSet presAssocID="{B811BA92-283E-4E4D-BDEC-34C0E22DC59F}" presName="aSpace" presStyleCnt="0"/>
      <dgm:spPr/>
    </dgm:pt>
  </dgm:ptLst>
  <dgm:cxnLst>
    <dgm:cxn modelId="{25ED1072-CEA1-4AFB-A6E6-39C4CF43816E}" type="presOf" srcId="{7F2F8A64-88B8-4C60-BA79-A0C382B28FD9}" destId="{3897F155-7D81-40A1-8941-B0B4C240515C}" srcOrd="0" destOrd="0" presId="urn:microsoft.com/office/officeart/2005/8/layout/pyramid2"/>
    <dgm:cxn modelId="{383B012D-01BF-41F3-8449-C754A48C326E}" type="presOf" srcId="{150611A2-0E4E-46A7-80C9-0591235C8FF4}" destId="{E8C9A323-AD12-45F5-AB28-2D9659EF1551}" srcOrd="0" destOrd="0" presId="urn:microsoft.com/office/officeart/2005/8/layout/pyramid2"/>
    <dgm:cxn modelId="{C849A7E2-10C2-43A8-81D1-04DE23993334}" srcId="{6596E041-D670-4BD0-9F95-8F62F2D5764B}" destId="{150611A2-0E4E-46A7-80C9-0591235C8FF4}" srcOrd="0" destOrd="0" parTransId="{A3E8E96E-1168-4F2B-8EB6-5370F7EC7892}" sibTransId="{7D0A5B57-AF37-4A8A-AD23-52BC3306890A}"/>
    <dgm:cxn modelId="{F22F0ABD-2EAD-4398-B1BA-8D670BA4125E}" srcId="{6596E041-D670-4BD0-9F95-8F62F2D5764B}" destId="{4DB21AC6-5C78-4475-ADED-DFEC00110BD3}" srcOrd="5" destOrd="0" parTransId="{2FCACED5-7C91-4CDD-A466-34B01B6198D8}" sibTransId="{664A01A9-A3E3-464B-A52F-FA5B39E2FE0F}"/>
    <dgm:cxn modelId="{0D33F7EB-6502-4FC3-A07A-CF2C42E8B95E}" srcId="{6596E041-D670-4BD0-9F95-8F62F2D5764B}" destId="{7F2F8A64-88B8-4C60-BA79-A0C382B28FD9}" srcOrd="3" destOrd="0" parTransId="{00DC4F58-7C6D-45AF-B5DE-85E9E192E15D}" sibTransId="{2291A099-4758-45ED-BCD6-047294B1D347}"/>
    <dgm:cxn modelId="{FFFBDFF9-8AA3-4EA0-9E32-A7CC8078F861}" type="presOf" srcId="{B811BA92-283E-4E4D-BDEC-34C0E22DC59F}" destId="{8AF29BDA-F7DD-403A-B65C-9D42A62DF8BB}" srcOrd="0" destOrd="0" presId="urn:microsoft.com/office/officeart/2005/8/layout/pyramid2"/>
    <dgm:cxn modelId="{C8147E9A-3A22-4574-B9FB-35E18F45D4F7}" srcId="{6596E041-D670-4BD0-9F95-8F62F2D5764B}" destId="{1D5029E4-A4A1-4B7E-BDE5-236386CDC9A3}" srcOrd="2" destOrd="0" parTransId="{C11AB9B7-104F-4D72-BBF8-53254750567D}" sibTransId="{D7CB6700-CF82-42F2-908E-880FA249B05D}"/>
    <dgm:cxn modelId="{ADE25D2A-C043-4CFE-84C6-061617069E93}" type="presOf" srcId="{6596E041-D670-4BD0-9F95-8F62F2D5764B}" destId="{E4860D6D-28CD-48C0-9D1A-996D6B651D8A}" srcOrd="0" destOrd="0" presId="urn:microsoft.com/office/officeart/2005/8/layout/pyramid2"/>
    <dgm:cxn modelId="{AC9A3AD2-B9EF-4A90-AD37-72144AEDA1D5}" srcId="{6596E041-D670-4BD0-9F95-8F62F2D5764B}" destId="{506AAEAA-47E4-46C9-A1E8-941D252D5799}" srcOrd="1" destOrd="0" parTransId="{2DDE3183-CB95-4EF1-8F40-F572DEA2F967}" sibTransId="{F10F2ADA-240D-49BC-B17B-8AE7B09FB277}"/>
    <dgm:cxn modelId="{2FEF6BAD-FE68-488A-ACEE-9E071C63C3EB}" type="presOf" srcId="{1D5029E4-A4A1-4B7E-BDE5-236386CDC9A3}" destId="{5F95F7E8-CBBC-4A45-B5C8-181A475222D6}" srcOrd="0" destOrd="0" presId="urn:microsoft.com/office/officeart/2005/8/layout/pyramid2"/>
    <dgm:cxn modelId="{C36B3ECE-D919-49DB-8718-F440855A193A}" srcId="{6596E041-D670-4BD0-9F95-8F62F2D5764B}" destId="{09C6C49D-C16A-4932-8491-C31AF764644B}" srcOrd="4" destOrd="0" parTransId="{36232FDF-2F24-4721-922A-8756420E45B1}" sibTransId="{1F8C1F24-54EC-4F3F-9AED-59C341525EC0}"/>
    <dgm:cxn modelId="{1D096045-95C0-4493-AE94-836819CCDBD6}" type="presOf" srcId="{09C6C49D-C16A-4932-8491-C31AF764644B}" destId="{FD1D3B8F-4AEF-4B99-BBCF-AD4B2C841347}" srcOrd="0" destOrd="0" presId="urn:microsoft.com/office/officeart/2005/8/layout/pyramid2"/>
    <dgm:cxn modelId="{64D7ACBB-2493-4113-A3D4-1B563322FD3D}" srcId="{6596E041-D670-4BD0-9F95-8F62F2D5764B}" destId="{B811BA92-283E-4E4D-BDEC-34C0E22DC59F}" srcOrd="6" destOrd="0" parTransId="{016BE85D-0F45-42B5-A683-44C0ADC7A858}" sibTransId="{2332B8FC-FA2D-4586-B252-D004FC9270A1}"/>
    <dgm:cxn modelId="{4472E263-536A-4406-8411-D858C7518342}" type="presOf" srcId="{4DB21AC6-5C78-4475-ADED-DFEC00110BD3}" destId="{96C2F2A8-8DC8-47D8-9459-239B30E99E21}" srcOrd="0" destOrd="0" presId="urn:microsoft.com/office/officeart/2005/8/layout/pyramid2"/>
    <dgm:cxn modelId="{A6377BC0-A26B-40F8-8029-27260BF32CF1}" type="presOf" srcId="{506AAEAA-47E4-46C9-A1E8-941D252D5799}" destId="{92ADDAEE-3E51-48EF-AB84-45E511D394DE}" srcOrd="0" destOrd="0" presId="urn:microsoft.com/office/officeart/2005/8/layout/pyramid2"/>
    <dgm:cxn modelId="{06CDDC1C-9986-4490-BCD1-76FD27A115F4}" type="presParOf" srcId="{E4860D6D-28CD-48C0-9D1A-996D6B651D8A}" destId="{0D9ED243-635B-4C31-8017-C5454C7D362D}" srcOrd="0" destOrd="0" presId="urn:microsoft.com/office/officeart/2005/8/layout/pyramid2"/>
    <dgm:cxn modelId="{3F3398D2-C21B-4835-BE1A-836780A9F751}" type="presParOf" srcId="{E4860D6D-28CD-48C0-9D1A-996D6B651D8A}" destId="{E866CFF8-FE33-4B79-B125-D5127CA33416}" srcOrd="1" destOrd="0" presId="urn:microsoft.com/office/officeart/2005/8/layout/pyramid2"/>
    <dgm:cxn modelId="{AC60CD5E-0D3F-43D7-BA17-750D6795D686}" type="presParOf" srcId="{E866CFF8-FE33-4B79-B125-D5127CA33416}" destId="{E8C9A323-AD12-45F5-AB28-2D9659EF1551}" srcOrd="0" destOrd="0" presId="urn:microsoft.com/office/officeart/2005/8/layout/pyramid2"/>
    <dgm:cxn modelId="{1D7CFE69-A5A1-4251-8017-F028A51ACD40}" type="presParOf" srcId="{E866CFF8-FE33-4B79-B125-D5127CA33416}" destId="{6AA42EA5-3EC1-43A9-9D7B-E30F3E2BBAA1}" srcOrd="1" destOrd="0" presId="urn:microsoft.com/office/officeart/2005/8/layout/pyramid2"/>
    <dgm:cxn modelId="{B8B92584-B610-4DA3-9DFB-0A05016C71CC}" type="presParOf" srcId="{E866CFF8-FE33-4B79-B125-D5127CA33416}" destId="{92ADDAEE-3E51-48EF-AB84-45E511D394DE}" srcOrd="2" destOrd="0" presId="urn:microsoft.com/office/officeart/2005/8/layout/pyramid2"/>
    <dgm:cxn modelId="{AFF67227-90F6-4B90-930F-E3D579B943B2}" type="presParOf" srcId="{E866CFF8-FE33-4B79-B125-D5127CA33416}" destId="{9F8D16E7-4F17-4BD3-84F6-D8062B8D6EC2}" srcOrd="3" destOrd="0" presId="urn:microsoft.com/office/officeart/2005/8/layout/pyramid2"/>
    <dgm:cxn modelId="{BEC78D59-663C-4925-A6DC-56AD66F3119F}" type="presParOf" srcId="{E866CFF8-FE33-4B79-B125-D5127CA33416}" destId="{5F95F7E8-CBBC-4A45-B5C8-181A475222D6}" srcOrd="4" destOrd="0" presId="urn:microsoft.com/office/officeart/2005/8/layout/pyramid2"/>
    <dgm:cxn modelId="{1FC0A9B2-6CAA-4D91-BDFC-967BB907CC5D}" type="presParOf" srcId="{E866CFF8-FE33-4B79-B125-D5127CA33416}" destId="{9FFEC0F7-6498-4D9D-BE7B-CA19B600FB0F}" srcOrd="5" destOrd="0" presId="urn:microsoft.com/office/officeart/2005/8/layout/pyramid2"/>
    <dgm:cxn modelId="{A311AEF9-C22B-4DA2-8B17-50DB66949DF3}" type="presParOf" srcId="{E866CFF8-FE33-4B79-B125-D5127CA33416}" destId="{3897F155-7D81-40A1-8941-B0B4C240515C}" srcOrd="6" destOrd="0" presId="urn:microsoft.com/office/officeart/2005/8/layout/pyramid2"/>
    <dgm:cxn modelId="{86A86226-BD29-4453-A28D-1D02F6B9284E}" type="presParOf" srcId="{E866CFF8-FE33-4B79-B125-D5127CA33416}" destId="{D979D22A-58C1-4578-A3AD-3D668A863CA6}" srcOrd="7" destOrd="0" presId="urn:microsoft.com/office/officeart/2005/8/layout/pyramid2"/>
    <dgm:cxn modelId="{9B7FB68F-24F7-4F31-8297-C575F10D9FFF}" type="presParOf" srcId="{E866CFF8-FE33-4B79-B125-D5127CA33416}" destId="{FD1D3B8F-4AEF-4B99-BBCF-AD4B2C841347}" srcOrd="8" destOrd="0" presId="urn:microsoft.com/office/officeart/2005/8/layout/pyramid2"/>
    <dgm:cxn modelId="{314B10BD-97FA-4AB1-A936-B88DB60E1301}" type="presParOf" srcId="{E866CFF8-FE33-4B79-B125-D5127CA33416}" destId="{F4D5397E-7A6A-42A6-8D68-9018FE38886C}" srcOrd="9" destOrd="0" presId="urn:microsoft.com/office/officeart/2005/8/layout/pyramid2"/>
    <dgm:cxn modelId="{1DFE2998-A8AE-4807-8233-CEAD66D9B556}" type="presParOf" srcId="{E866CFF8-FE33-4B79-B125-D5127CA33416}" destId="{96C2F2A8-8DC8-47D8-9459-239B30E99E21}" srcOrd="10" destOrd="0" presId="urn:microsoft.com/office/officeart/2005/8/layout/pyramid2"/>
    <dgm:cxn modelId="{C9A763DC-BBF7-4C4C-92AE-1FBB0CBF170B}" type="presParOf" srcId="{E866CFF8-FE33-4B79-B125-D5127CA33416}" destId="{7713AE19-16F9-4F52-91A8-5B40696C1392}" srcOrd="11" destOrd="0" presId="urn:microsoft.com/office/officeart/2005/8/layout/pyramid2"/>
    <dgm:cxn modelId="{899C21FE-A887-4540-B18E-440BC1F67949}" type="presParOf" srcId="{E866CFF8-FE33-4B79-B125-D5127CA33416}" destId="{8AF29BDA-F7DD-403A-B65C-9D42A62DF8BB}" srcOrd="12" destOrd="0" presId="urn:microsoft.com/office/officeart/2005/8/layout/pyramid2"/>
    <dgm:cxn modelId="{88389AD9-2F96-43E6-BBF7-719A7C96DB49}" type="presParOf" srcId="{E866CFF8-FE33-4B79-B125-D5127CA33416}" destId="{6C79ACD1-1F5D-49C7-9C15-371427DD57C9}" srcOrd="13" destOrd="0" presId="urn:microsoft.com/office/officeart/2005/8/layout/pyramid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4C769-71E2-4B51-8D0B-CD10F584B430}" type="doc">
      <dgm:prSet loTypeId="urn:microsoft.com/office/officeart/2005/8/layout/pyramid2" loCatId="pyramid" qsTypeId="urn:microsoft.com/office/officeart/2005/8/quickstyle/3d3" qsCatId="3D" csTypeId="urn:microsoft.com/office/officeart/2005/8/colors/accent4_3" csCatId="accent4" phldr="1"/>
      <dgm:spPr/>
    </dgm:pt>
    <dgm:pt modelId="{CB12445E-2848-4DE8-B0A5-1C421716958B}">
      <dgm:prSet phldrT="[Text]"/>
      <dgm:spPr>
        <a:xfrm>
          <a:off x="2010962" y="356456"/>
          <a:ext cx="2314708" cy="632928"/>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dirty="0" err="1"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Neurorestoration</a:t>
          </a:r>
          <a:endParaRPr lang="en-GB"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DF26F84-BB80-428D-992F-19F3FF1AE1CB}" type="parTrans" cxnId="{42FA4356-A2DC-4BE9-8BA6-F0CDD820C471}">
      <dgm:prSet/>
      <dgm:spPr/>
      <dgm:t>
        <a:bodyPr/>
        <a:lstStyle/>
        <a:p>
          <a:endParaRPr lang="en-GB"/>
        </a:p>
      </dgm:t>
    </dgm:pt>
    <dgm:pt modelId="{0FD1A805-47F6-4324-91F0-2E07792F1CC9}" type="sibTrans" cxnId="{42FA4356-A2DC-4BE9-8BA6-F0CDD820C471}">
      <dgm:prSet/>
      <dgm:spPr/>
      <dgm:t>
        <a:bodyPr/>
        <a:lstStyle/>
        <a:p>
          <a:endParaRPr lang="en-GB"/>
        </a:p>
      </dgm:t>
    </dgm:pt>
    <dgm:pt modelId="{5A3715AB-1347-41D2-BCED-76E39050AB87}">
      <dgm:prSet phldrT="[Text]"/>
      <dgm:spPr>
        <a:xfrm>
          <a:off x="2010962" y="1068500"/>
          <a:ext cx="2314708" cy="632928"/>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dirty="0" err="1"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Remyelination</a:t>
          </a:r>
          <a:endParaRPr lang="en-GB"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A5AFF08-E15A-48E2-BFB2-01600C9C8EAE}" type="parTrans" cxnId="{0919A935-A022-4490-B2A9-AB7FE458099A}">
      <dgm:prSet/>
      <dgm:spPr/>
      <dgm:t>
        <a:bodyPr/>
        <a:lstStyle/>
        <a:p>
          <a:endParaRPr lang="en-GB"/>
        </a:p>
      </dgm:t>
    </dgm:pt>
    <dgm:pt modelId="{E837E0CC-7FC9-412A-A5C5-5210C24BC739}" type="sibTrans" cxnId="{0919A935-A022-4490-B2A9-AB7FE458099A}">
      <dgm:prSet/>
      <dgm:spPr/>
      <dgm:t>
        <a:bodyPr/>
        <a:lstStyle/>
        <a:p>
          <a:endParaRPr lang="en-GB"/>
        </a:p>
      </dgm:t>
    </dgm:pt>
    <dgm:pt modelId="{D493E49B-8D1E-41F0-AD49-FD9DCB4DB450}">
      <dgm:prSet phldrT="[Text]"/>
      <dgm:spPr>
        <a:xfrm>
          <a:off x="2010962" y="2492589"/>
          <a:ext cx="2314708" cy="632928"/>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Anti-inflammatory</a:t>
          </a:r>
          <a:endParaRPr lang="en-GB"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0EDA4FC-F234-45FA-87F5-A40347BC079A}" type="parTrans" cxnId="{21E0F39B-75CB-4D1C-AA5E-C9064A4CF695}">
      <dgm:prSet/>
      <dgm:spPr/>
      <dgm:t>
        <a:bodyPr/>
        <a:lstStyle/>
        <a:p>
          <a:endParaRPr lang="en-GB"/>
        </a:p>
      </dgm:t>
    </dgm:pt>
    <dgm:pt modelId="{B6FA7EE4-245C-4AE6-B0BB-8DEF64F575A9}" type="sibTrans" cxnId="{21E0F39B-75CB-4D1C-AA5E-C9064A4CF695}">
      <dgm:prSet/>
      <dgm:spPr/>
      <dgm:t>
        <a:bodyPr/>
        <a:lstStyle/>
        <a:p>
          <a:endParaRPr lang="en-GB"/>
        </a:p>
      </dgm:t>
    </dgm:pt>
    <dgm:pt modelId="{2DD802B6-6720-4FD6-AD86-19244568AC08}">
      <dgm:prSet phldrT="[Text]"/>
      <dgm:spPr>
        <a:xfrm>
          <a:off x="2010962" y="1780544"/>
          <a:ext cx="2314708" cy="632928"/>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Neuroprotection</a:t>
          </a:r>
          <a:endParaRPr lang="en-GB"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76769C2-89B7-4B5A-ABD7-DF00ADBFBA32}" type="parTrans" cxnId="{1AF7299B-367A-43A9-920A-B45CDA266650}">
      <dgm:prSet/>
      <dgm:spPr/>
      <dgm:t>
        <a:bodyPr/>
        <a:lstStyle/>
        <a:p>
          <a:endParaRPr lang="en-GB"/>
        </a:p>
      </dgm:t>
    </dgm:pt>
    <dgm:pt modelId="{0E13EF93-AE80-42D3-A8D2-53520E17E8AD}" type="sibTrans" cxnId="{1AF7299B-367A-43A9-920A-B45CDA266650}">
      <dgm:prSet/>
      <dgm:spPr/>
      <dgm:t>
        <a:bodyPr/>
        <a:lstStyle/>
        <a:p>
          <a:endParaRPr lang="en-GB"/>
        </a:p>
      </dgm:t>
    </dgm:pt>
    <dgm:pt modelId="{4E287BE4-B97B-4AEE-9046-F9600435CA3B}" type="pres">
      <dgm:prSet presAssocID="{9E14C769-71E2-4B51-8D0B-CD10F584B430}" presName="compositeShape" presStyleCnt="0">
        <dgm:presLayoutVars>
          <dgm:dir/>
          <dgm:resizeHandles/>
        </dgm:presLayoutVars>
      </dgm:prSet>
      <dgm:spPr/>
    </dgm:pt>
    <dgm:pt modelId="{8914B640-E009-4E7B-8555-3A8B1DECF6B7}" type="pres">
      <dgm:prSet presAssocID="{9E14C769-71E2-4B51-8D0B-CD10F584B430}" presName="pyramid" presStyleLbl="node1" presStyleIdx="0" presStyleCnt="1" custLinFactNeighborX="-971" custLinFactNeighborY="-1384"/>
      <dgm:spPr>
        <a:xfrm>
          <a:off x="195839" y="0"/>
          <a:ext cx="3561090" cy="3561090"/>
        </a:xfrm>
        <a:prstGeom prst="triangle">
          <a:avLst/>
        </a:prstGeom>
        <a:solidFill>
          <a:srgbClr val="8064A2">
            <a:shade val="8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n-GB"/>
        </a:p>
      </dgm:t>
    </dgm:pt>
    <dgm:pt modelId="{2F623D56-776B-41AC-B6B4-F93154F0016E}" type="pres">
      <dgm:prSet presAssocID="{9E14C769-71E2-4B51-8D0B-CD10F584B430}" presName="theList" presStyleCnt="0"/>
      <dgm:spPr/>
    </dgm:pt>
    <dgm:pt modelId="{DCA017FB-BE5A-4959-916F-BD62E41DE8B0}" type="pres">
      <dgm:prSet presAssocID="{CB12445E-2848-4DE8-B0A5-1C421716958B}" presName="aNode" presStyleLbl="fgAcc1" presStyleIdx="0" presStyleCnt="4">
        <dgm:presLayoutVars>
          <dgm:bulletEnabled val="1"/>
        </dgm:presLayoutVars>
      </dgm:prSet>
      <dgm:spPr>
        <a:prstGeom prst="roundRect">
          <a:avLst/>
        </a:prstGeom>
      </dgm:spPr>
      <dgm:t>
        <a:bodyPr/>
        <a:lstStyle/>
        <a:p>
          <a:endParaRPr lang="en-GB"/>
        </a:p>
      </dgm:t>
    </dgm:pt>
    <dgm:pt modelId="{A0B0CC02-5023-40C7-9F67-D14220558212}" type="pres">
      <dgm:prSet presAssocID="{CB12445E-2848-4DE8-B0A5-1C421716958B}" presName="aSpace" presStyleCnt="0"/>
      <dgm:spPr/>
    </dgm:pt>
    <dgm:pt modelId="{7FAC7CAB-1953-49BC-9B46-81EFA9D5B4C2}" type="pres">
      <dgm:prSet presAssocID="{5A3715AB-1347-41D2-BCED-76E39050AB87}" presName="aNode" presStyleLbl="fgAcc1" presStyleIdx="1" presStyleCnt="4">
        <dgm:presLayoutVars>
          <dgm:bulletEnabled val="1"/>
        </dgm:presLayoutVars>
      </dgm:prSet>
      <dgm:spPr>
        <a:prstGeom prst="roundRect">
          <a:avLst/>
        </a:prstGeom>
      </dgm:spPr>
      <dgm:t>
        <a:bodyPr/>
        <a:lstStyle/>
        <a:p>
          <a:endParaRPr lang="en-GB"/>
        </a:p>
      </dgm:t>
    </dgm:pt>
    <dgm:pt modelId="{C41AD17B-60A0-4429-9F6E-93173B876B6C}" type="pres">
      <dgm:prSet presAssocID="{5A3715AB-1347-41D2-BCED-76E39050AB87}" presName="aSpace" presStyleCnt="0"/>
      <dgm:spPr/>
    </dgm:pt>
    <dgm:pt modelId="{1C296A1B-0976-4A46-94AD-9607B3AA034E}" type="pres">
      <dgm:prSet presAssocID="{2DD802B6-6720-4FD6-AD86-19244568AC08}" presName="aNode" presStyleLbl="fgAcc1" presStyleIdx="2" presStyleCnt="4">
        <dgm:presLayoutVars>
          <dgm:bulletEnabled val="1"/>
        </dgm:presLayoutVars>
      </dgm:prSet>
      <dgm:spPr>
        <a:prstGeom prst="roundRect">
          <a:avLst/>
        </a:prstGeom>
      </dgm:spPr>
      <dgm:t>
        <a:bodyPr/>
        <a:lstStyle/>
        <a:p>
          <a:endParaRPr lang="en-GB"/>
        </a:p>
      </dgm:t>
    </dgm:pt>
    <dgm:pt modelId="{43AD6499-147B-49EE-AF76-6601D550686F}" type="pres">
      <dgm:prSet presAssocID="{2DD802B6-6720-4FD6-AD86-19244568AC08}" presName="aSpace" presStyleCnt="0"/>
      <dgm:spPr/>
    </dgm:pt>
    <dgm:pt modelId="{64D61E4E-D190-4C93-BFE9-BD01616396F9}" type="pres">
      <dgm:prSet presAssocID="{D493E49B-8D1E-41F0-AD49-FD9DCB4DB450}" presName="aNode" presStyleLbl="fgAcc1" presStyleIdx="3" presStyleCnt="4">
        <dgm:presLayoutVars>
          <dgm:bulletEnabled val="1"/>
        </dgm:presLayoutVars>
      </dgm:prSet>
      <dgm:spPr>
        <a:prstGeom prst="roundRect">
          <a:avLst/>
        </a:prstGeom>
      </dgm:spPr>
      <dgm:t>
        <a:bodyPr/>
        <a:lstStyle/>
        <a:p>
          <a:endParaRPr lang="en-GB"/>
        </a:p>
      </dgm:t>
    </dgm:pt>
    <dgm:pt modelId="{C2D348DA-B0AC-4D80-A354-23CE1C97F7EC}" type="pres">
      <dgm:prSet presAssocID="{D493E49B-8D1E-41F0-AD49-FD9DCB4DB450}" presName="aSpace" presStyleCnt="0"/>
      <dgm:spPr/>
    </dgm:pt>
  </dgm:ptLst>
  <dgm:cxnLst>
    <dgm:cxn modelId="{21E0F39B-75CB-4D1C-AA5E-C9064A4CF695}" srcId="{9E14C769-71E2-4B51-8D0B-CD10F584B430}" destId="{D493E49B-8D1E-41F0-AD49-FD9DCB4DB450}" srcOrd="3" destOrd="0" parTransId="{80EDA4FC-F234-45FA-87F5-A40347BC079A}" sibTransId="{B6FA7EE4-245C-4AE6-B0BB-8DEF64F575A9}"/>
    <dgm:cxn modelId="{0919A935-A022-4490-B2A9-AB7FE458099A}" srcId="{9E14C769-71E2-4B51-8D0B-CD10F584B430}" destId="{5A3715AB-1347-41D2-BCED-76E39050AB87}" srcOrd="1" destOrd="0" parTransId="{4A5AFF08-E15A-48E2-BFB2-01600C9C8EAE}" sibTransId="{E837E0CC-7FC9-412A-A5C5-5210C24BC739}"/>
    <dgm:cxn modelId="{402F4937-3BF9-4486-AD01-2B35C39CD882}" type="presOf" srcId="{9E14C769-71E2-4B51-8D0B-CD10F584B430}" destId="{4E287BE4-B97B-4AEE-9046-F9600435CA3B}" srcOrd="0" destOrd="0" presId="urn:microsoft.com/office/officeart/2005/8/layout/pyramid2"/>
    <dgm:cxn modelId="{340B2E64-6541-4CB4-A418-465F48AF4581}" type="presOf" srcId="{D493E49B-8D1E-41F0-AD49-FD9DCB4DB450}" destId="{64D61E4E-D190-4C93-BFE9-BD01616396F9}" srcOrd="0" destOrd="0" presId="urn:microsoft.com/office/officeart/2005/8/layout/pyramid2"/>
    <dgm:cxn modelId="{7B060B40-025D-4F0D-896C-4FF760F0C210}" type="presOf" srcId="{5A3715AB-1347-41D2-BCED-76E39050AB87}" destId="{7FAC7CAB-1953-49BC-9B46-81EFA9D5B4C2}" srcOrd="0" destOrd="0" presId="urn:microsoft.com/office/officeart/2005/8/layout/pyramid2"/>
    <dgm:cxn modelId="{24D902E8-6E48-48A5-B58A-DEFE92338550}" type="presOf" srcId="{CB12445E-2848-4DE8-B0A5-1C421716958B}" destId="{DCA017FB-BE5A-4959-916F-BD62E41DE8B0}" srcOrd="0" destOrd="0" presId="urn:microsoft.com/office/officeart/2005/8/layout/pyramid2"/>
    <dgm:cxn modelId="{1AF7299B-367A-43A9-920A-B45CDA266650}" srcId="{9E14C769-71E2-4B51-8D0B-CD10F584B430}" destId="{2DD802B6-6720-4FD6-AD86-19244568AC08}" srcOrd="2" destOrd="0" parTransId="{276769C2-89B7-4B5A-ABD7-DF00ADBFBA32}" sibTransId="{0E13EF93-AE80-42D3-A8D2-53520E17E8AD}"/>
    <dgm:cxn modelId="{42FA4356-A2DC-4BE9-8BA6-F0CDD820C471}" srcId="{9E14C769-71E2-4B51-8D0B-CD10F584B430}" destId="{CB12445E-2848-4DE8-B0A5-1C421716958B}" srcOrd="0" destOrd="0" parTransId="{8DF26F84-BB80-428D-992F-19F3FF1AE1CB}" sibTransId="{0FD1A805-47F6-4324-91F0-2E07792F1CC9}"/>
    <dgm:cxn modelId="{832C53DB-8FDC-4CCB-A0F4-4C570EBBB6F8}" type="presOf" srcId="{2DD802B6-6720-4FD6-AD86-19244568AC08}" destId="{1C296A1B-0976-4A46-94AD-9607B3AA034E}" srcOrd="0" destOrd="0" presId="urn:microsoft.com/office/officeart/2005/8/layout/pyramid2"/>
    <dgm:cxn modelId="{706C8EF4-737E-4C92-BB2E-F24A752625B6}" type="presParOf" srcId="{4E287BE4-B97B-4AEE-9046-F9600435CA3B}" destId="{8914B640-E009-4E7B-8555-3A8B1DECF6B7}" srcOrd="0" destOrd="0" presId="urn:microsoft.com/office/officeart/2005/8/layout/pyramid2"/>
    <dgm:cxn modelId="{4ACF14E1-E5FE-4432-876B-635E59FB1B86}" type="presParOf" srcId="{4E287BE4-B97B-4AEE-9046-F9600435CA3B}" destId="{2F623D56-776B-41AC-B6B4-F93154F0016E}" srcOrd="1" destOrd="0" presId="urn:microsoft.com/office/officeart/2005/8/layout/pyramid2"/>
    <dgm:cxn modelId="{9518E816-45A0-4B12-8479-28F630AD3F16}" type="presParOf" srcId="{2F623D56-776B-41AC-B6B4-F93154F0016E}" destId="{DCA017FB-BE5A-4959-916F-BD62E41DE8B0}" srcOrd="0" destOrd="0" presId="urn:microsoft.com/office/officeart/2005/8/layout/pyramid2"/>
    <dgm:cxn modelId="{D8316695-4346-40EE-A8CF-BE8DE38CCA57}" type="presParOf" srcId="{2F623D56-776B-41AC-B6B4-F93154F0016E}" destId="{A0B0CC02-5023-40C7-9F67-D14220558212}" srcOrd="1" destOrd="0" presId="urn:microsoft.com/office/officeart/2005/8/layout/pyramid2"/>
    <dgm:cxn modelId="{566F1747-4465-4698-B1D2-FF407CF94E07}" type="presParOf" srcId="{2F623D56-776B-41AC-B6B4-F93154F0016E}" destId="{7FAC7CAB-1953-49BC-9B46-81EFA9D5B4C2}" srcOrd="2" destOrd="0" presId="urn:microsoft.com/office/officeart/2005/8/layout/pyramid2"/>
    <dgm:cxn modelId="{13C90C18-912E-4F51-8641-AD704712AC2A}" type="presParOf" srcId="{2F623D56-776B-41AC-B6B4-F93154F0016E}" destId="{C41AD17B-60A0-4429-9F6E-93173B876B6C}" srcOrd="3" destOrd="0" presId="urn:microsoft.com/office/officeart/2005/8/layout/pyramid2"/>
    <dgm:cxn modelId="{2DFFA9DA-CCAA-4F10-8967-576E438BED22}" type="presParOf" srcId="{2F623D56-776B-41AC-B6B4-F93154F0016E}" destId="{1C296A1B-0976-4A46-94AD-9607B3AA034E}" srcOrd="4" destOrd="0" presId="urn:microsoft.com/office/officeart/2005/8/layout/pyramid2"/>
    <dgm:cxn modelId="{ACBE8E10-3500-42A2-A1CE-C515AF6C0FBF}" type="presParOf" srcId="{2F623D56-776B-41AC-B6B4-F93154F0016E}" destId="{43AD6499-147B-49EE-AF76-6601D550686F}" srcOrd="5" destOrd="0" presId="urn:microsoft.com/office/officeart/2005/8/layout/pyramid2"/>
    <dgm:cxn modelId="{52D09A65-A8AE-4147-864C-48189AF36700}" type="presParOf" srcId="{2F623D56-776B-41AC-B6B4-F93154F0016E}" destId="{64D61E4E-D190-4C93-BFE9-BD01616396F9}" srcOrd="6" destOrd="0" presId="urn:microsoft.com/office/officeart/2005/8/layout/pyramid2"/>
    <dgm:cxn modelId="{A8B04C9A-C524-4184-9E57-65B1C2B8E184}" type="presParOf" srcId="{2F623D56-776B-41AC-B6B4-F93154F0016E}" destId="{C2D348DA-B0AC-4D80-A354-23CE1C97F7EC}"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4C769-71E2-4B51-8D0B-CD10F584B430}" type="doc">
      <dgm:prSet loTypeId="urn:microsoft.com/office/officeart/2005/8/layout/pyramid2" loCatId="pyramid" qsTypeId="urn:microsoft.com/office/officeart/2005/8/quickstyle/3d3" qsCatId="3D" csTypeId="urn:microsoft.com/office/officeart/2005/8/colors/accent5_3" csCatId="accent5" phldr="1"/>
      <dgm:spPr/>
    </dgm:pt>
    <dgm:pt modelId="{CB12445E-2848-4DE8-B0A5-1C421716958B}">
      <dgm:prSet phldrT="[Text]" custT="1"/>
      <dgm:spPr>
        <a:xfrm>
          <a:off x="1235112" y="630973"/>
          <a:ext cx="1233696" cy="339261"/>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GB" sz="1800" dirty="0" err="1"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Antiaging</a:t>
          </a:r>
          <a:endParaRPr lang="en-GB" sz="1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DF26F84-BB80-428D-992F-19F3FF1AE1CB}" type="parTrans" cxnId="{42FA4356-A2DC-4BE9-8BA6-F0CDD820C471}">
      <dgm:prSet/>
      <dgm:spPr/>
      <dgm:t>
        <a:bodyPr/>
        <a:lstStyle/>
        <a:p>
          <a:endParaRPr lang="en-GB"/>
        </a:p>
      </dgm:t>
    </dgm:pt>
    <dgm:pt modelId="{0FD1A805-47F6-4324-91F0-2E07792F1CC9}" type="sibTrans" cxnId="{42FA4356-A2DC-4BE9-8BA6-F0CDD820C471}">
      <dgm:prSet/>
      <dgm:spPr/>
      <dgm:t>
        <a:bodyPr/>
        <a:lstStyle/>
        <a:p>
          <a:endParaRPr lang="en-GB"/>
        </a:p>
      </dgm:t>
    </dgm:pt>
    <dgm:pt modelId="{4E287BE4-B97B-4AEE-9046-F9600435CA3B}" type="pres">
      <dgm:prSet presAssocID="{9E14C769-71E2-4B51-8D0B-CD10F584B430}" presName="compositeShape" presStyleCnt="0">
        <dgm:presLayoutVars>
          <dgm:dir/>
          <dgm:resizeHandles/>
        </dgm:presLayoutVars>
      </dgm:prSet>
      <dgm:spPr/>
    </dgm:pt>
    <dgm:pt modelId="{8914B640-E009-4E7B-8555-3A8B1DECF6B7}" type="pres">
      <dgm:prSet presAssocID="{9E14C769-71E2-4B51-8D0B-CD10F584B430}" presName="pyramid" presStyleLbl="node1" presStyleIdx="0" presStyleCnt="1" custLinFactNeighborX="11500" custLinFactNeighborY="-4000"/>
      <dgm:spPr>
        <a:xfrm>
          <a:off x="479590" y="0"/>
          <a:ext cx="1577430" cy="1577430"/>
        </a:xfrm>
        <a:prstGeom prst="triangle">
          <a:avLst/>
        </a:prstGeom>
        <a:solidFill>
          <a:srgbClr val="4BACC6">
            <a:shade val="8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2F623D56-776B-41AC-B6B4-F93154F0016E}" type="pres">
      <dgm:prSet presAssocID="{9E14C769-71E2-4B51-8D0B-CD10F584B430}" presName="theList" presStyleCnt="0"/>
      <dgm:spPr/>
    </dgm:pt>
    <dgm:pt modelId="{DCA017FB-BE5A-4959-916F-BD62E41DE8B0}" type="pres">
      <dgm:prSet presAssocID="{CB12445E-2848-4DE8-B0A5-1C421716958B}" presName="aNode" presStyleLbl="fgAcc1" presStyleIdx="0" presStyleCnt="1" custScaleX="120322" custScaleY="26884" custLinFactNeighborX="24616" custLinFactNeighborY="57537">
        <dgm:presLayoutVars>
          <dgm:bulletEnabled val="1"/>
        </dgm:presLayoutVars>
      </dgm:prSet>
      <dgm:spPr>
        <a:prstGeom prst="roundRect">
          <a:avLst/>
        </a:prstGeom>
      </dgm:spPr>
      <dgm:t>
        <a:bodyPr/>
        <a:lstStyle/>
        <a:p>
          <a:endParaRPr lang="en-GB"/>
        </a:p>
      </dgm:t>
    </dgm:pt>
    <dgm:pt modelId="{A0B0CC02-5023-40C7-9F67-D14220558212}" type="pres">
      <dgm:prSet presAssocID="{CB12445E-2848-4DE8-B0A5-1C421716958B}" presName="aSpace" presStyleCnt="0"/>
      <dgm:spPr/>
    </dgm:pt>
  </dgm:ptLst>
  <dgm:cxnLst>
    <dgm:cxn modelId="{9FCAEB64-CE53-4CEF-8620-C6589E4ED469}" type="presOf" srcId="{9E14C769-71E2-4B51-8D0B-CD10F584B430}" destId="{4E287BE4-B97B-4AEE-9046-F9600435CA3B}" srcOrd="0" destOrd="0" presId="urn:microsoft.com/office/officeart/2005/8/layout/pyramid2"/>
    <dgm:cxn modelId="{42FA4356-A2DC-4BE9-8BA6-F0CDD820C471}" srcId="{9E14C769-71E2-4B51-8D0B-CD10F584B430}" destId="{CB12445E-2848-4DE8-B0A5-1C421716958B}" srcOrd="0" destOrd="0" parTransId="{8DF26F84-BB80-428D-992F-19F3FF1AE1CB}" sibTransId="{0FD1A805-47F6-4324-91F0-2E07792F1CC9}"/>
    <dgm:cxn modelId="{BAAD00AC-8AD5-488E-B142-8FF024841DD1}" type="presOf" srcId="{CB12445E-2848-4DE8-B0A5-1C421716958B}" destId="{DCA017FB-BE5A-4959-916F-BD62E41DE8B0}" srcOrd="0" destOrd="0" presId="urn:microsoft.com/office/officeart/2005/8/layout/pyramid2"/>
    <dgm:cxn modelId="{12454334-9864-4D06-83F7-3873CC6FAF3E}" type="presParOf" srcId="{4E287BE4-B97B-4AEE-9046-F9600435CA3B}" destId="{8914B640-E009-4E7B-8555-3A8B1DECF6B7}" srcOrd="0" destOrd="0" presId="urn:microsoft.com/office/officeart/2005/8/layout/pyramid2"/>
    <dgm:cxn modelId="{5641A3C3-140C-49AD-B373-6E5FAE417182}" type="presParOf" srcId="{4E287BE4-B97B-4AEE-9046-F9600435CA3B}" destId="{2F623D56-776B-41AC-B6B4-F93154F0016E}" srcOrd="1" destOrd="0" presId="urn:microsoft.com/office/officeart/2005/8/layout/pyramid2"/>
    <dgm:cxn modelId="{21952772-B6EF-4A8E-BDBB-5A25A44DAD64}" type="presParOf" srcId="{2F623D56-776B-41AC-B6B4-F93154F0016E}" destId="{DCA017FB-BE5A-4959-916F-BD62E41DE8B0}" srcOrd="0" destOrd="0" presId="urn:microsoft.com/office/officeart/2005/8/layout/pyramid2"/>
    <dgm:cxn modelId="{A09158B4-554C-4801-A831-20498E597A34}" type="presParOf" srcId="{2F623D56-776B-41AC-B6B4-F93154F0016E}" destId="{A0B0CC02-5023-40C7-9F67-D14220558212}"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D665A-E2C1-4B9C-B898-659362265810}" type="doc">
      <dgm:prSet loTypeId="urn:microsoft.com/office/officeart/2005/8/layout/venn1" loCatId="relationship" qsTypeId="urn:microsoft.com/office/officeart/2005/8/quickstyle/simple1" qsCatId="simple" csTypeId="urn:microsoft.com/office/officeart/2005/8/colors/accent6_5" csCatId="accent6" phldr="1"/>
      <dgm:spPr/>
    </dgm:pt>
    <dgm:pt modelId="{4453901C-342D-466F-8E4F-DCC81B91656D}">
      <dgm:prSet phldrT="[Text]"/>
      <dgm:spPr/>
      <dgm:t>
        <a:bodyPr/>
        <a:lstStyle/>
        <a:p>
          <a:r>
            <a:rPr lang="en-GB" b="1" dirty="0" smtClean="0"/>
            <a:t>Anti-CD20</a:t>
          </a:r>
        </a:p>
      </dgm:t>
    </dgm:pt>
    <dgm:pt modelId="{40BB7B7A-CFF8-410A-871F-D65AE028673F}" type="parTrans" cxnId="{9A7236E2-72A0-46A8-9057-92D87AD570D8}">
      <dgm:prSet/>
      <dgm:spPr/>
      <dgm:t>
        <a:bodyPr/>
        <a:lstStyle/>
        <a:p>
          <a:endParaRPr lang="en-GB" b="1"/>
        </a:p>
      </dgm:t>
    </dgm:pt>
    <dgm:pt modelId="{488AD046-88AB-45F4-AEA2-332E254D236C}" type="sibTrans" cxnId="{9A7236E2-72A0-46A8-9057-92D87AD570D8}">
      <dgm:prSet/>
      <dgm:spPr/>
      <dgm:t>
        <a:bodyPr/>
        <a:lstStyle/>
        <a:p>
          <a:endParaRPr lang="en-GB" b="1"/>
        </a:p>
      </dgm:t>
    </dgm:pt>
    <dgm:pt modelId="{2DE38A78-04D1-46DB-B2E6-DA5780F0AD0F}">
      <dgm:prSet phldrT="[Text]"/>
      <dgm:spPr/>
      <dgm:t>
        <a:bodyPr/>
        <a:lstStyle/>
        <a:p>
          <a:r>
            <a:rPr lang="en-GB" b="1" dirty="0" smtClean="0"/>
            <a:t>Natalizumab</a:t>
          </a:r>
          <a:endParaRPr lang="en-GB" b="1" dirty="0"/>
        </a:p>
      </dgm:t>
    </dgm:pt>
    <dgm:pt modelId="{3FD08A36-4EEB-4EA1-B0B0-FE617B0F77FB}" type="parTrans" cxnId="{5BB8EE78-6C2E-4EAA-9216-B1E4C404BA00}">
      <dgm:prSet/>
      <dgm:spPr/>
      <dgm:t>
        <a:bodyPr/>
        <a:lstStyle/>
        <a:p>
          <a:endParaRPr lang="en-GB" b="1"/>
        </a:p>
      </dgm:t>
    </dgm:pt>
    <dgm:pt modelId="{6C392E38-4183-4004-98C9-4B0C14833C2B}" type="sibTrans" cxnId="{5BB8EE78-6C2E-4EAA-9216-B1E4C404BA00}">
      <dgm:prSet/>
      <dgm:spPr/>
      <dgm:t>
        <a:bodyPr/>
        <a:lstStyle/>
        <a:p>
          <a:endParaRPr lang="en-GB" b="1"/>
        </a:p>
      </dgm:t>
    </dgm:pt>
    <dgm:pt modelId="{3DDD57FE-7834-4DEF-94CB-1CD464E49BCA}">
      <dgm:prSet phldrT="[Text]"/>
      <dgm:spPr/>
      <dgm:t>
        <a:bodyPr/>
        <a:lstStyle/>
        <a:p>
          <a:r>
            <a:rPr lang="en-GB" b="1" dirty="0" smtClean="0"/>
            <a:t>Alemtuzumab</a:t>
          </a:r>
          <a:endParaRPr lang="en-GB" b="1" dirty="0"/>
        </a:p>
      </dgm:t>
    </dgm:pt>
    <dgm:pt modelId="{7DD353E3-FAD2-4037-B83B-0E2E9693E731}" type="parTrans" cxnId="{EB95B0E5-F68D-4638-948B-DA6A9D45B6DE}">
      <dgm:prSet/>
      <dgm:spPr/>
      <dgm:t>
        <a:bodyPr/>
        <a:lstStyle/>
        <a:p>
          <a:endParaRPr lang="en-GB" b="1"/>
        </a:p>
      </dgm:t>
    </dgm:pt>
    <dgm:pt modelId="{8E20C858-F13D-417F-9FFA-0CF507282EA3}" type="sibTrans" cxnId="{EB95B0E5-F68D-4638-948B-DA6A9D45B6DE}">
      <dgm:prSet/>
      <dgm:spPr/>
      <dgm:t>
        <a:bodyPr/>
        <a:lstStyle/>
        <a:p>
          <a:endParaRPr lang="en-GB" b="1"/>
        </a:p>
      </dgm:t>
    </dgm:pt>
    <dgm:pt modelId="{BF0E13DD-D95C-4BBA-9BE2-E8C7E97C1F79}">
      <dgm:prSet phldrT="[Text]"/>
      <dgm:spPr/>
      <dgm:t>
        <a:bodyPr/>
        <a:lstStyle/>
        <a:p>
          <a:r>
            <a:rPr lang="en-GB" b="1" dirty="0" smtClean="0"/>
            <a:t>Fingolimod</a:t>
          </a:r>
          <a:endParaRPr lang="en-GB" b="1" dirty="0"/>
        </a:p>
      </dgm:t>
    </dgm:pt>
    <dgm:pt modelId="{24C870B1-E15C-4C17-B721-FAC4076147F9}" type="parTrans" cxnId="{6460C2F3-19B7-4AFF-B3BC-126BE7B8596E}">
      <dgm:prSet/>
      <dgm:spPr/>
      <dgm:t>
        <a:bodyPr/>
        <a:lstStyle/>
        <a:p>
          <a:endParaRPr lang="en-GB" b="1"/>
        </a:p>
      </dgm:t>
    </dgm:pt>
    <dgm:pt modelId="{E9077C09-98FB-4A7C-843C-5F238CBE9490}" type="sibTrans" cxnId="{6460C2F3-19B7-4AFF-B3BC-126BE7B8596E}">
      <dgm:prSet/>
      <dgm:spPr/>
      <dgm:t>
        <a:bodyPr/>
        <a:lstStyle/>
        <a:p>
          <a:endParaRPr lang="en-GB" b="1"/>
        </a:p>
      </dgm:t>
    </dgm:pt>
    <dgm:pt modelId="{CAFDAD36-2930-4CE1-BB60-D2D5A2B1AF9A}">
      <dgm:prSet phldrT="[Text]"/>
      <dgm:spPr/>
      <dgm:t>
        <a:bodyPr/>
        <a:lstStyle/>
        <a:p>
          <a:r>
            <a:rPr lang="en-GB" b="1" dirty="0" smtClean="0"/>
            <a:t>Mitoxantrone</a:t>
          </a:r>
          <a:endParaRPr lang="en-GB" b="1" dirty="0"/>
        </a:p>
      </dgm:t>
    </dgm:pt>
    <dgm:pt modelId="{14A27D39-F69F-4A72-AD68-B90129CD2F5E}" type="parTrans" cxnId="{DFDE4FAD-CC62-4749-8A48-8F5B916408BB}">
      <dgm:prSet/>
      <dgm:spPr/>
      <dgm:t>
        <a:bodyPr/>
        <a:lstStyle/>
        <a:p>
          <a:endParaRPr lang="en-GB" b="1"/>
        </a:p>
      </dgm:t>
    </dgm:pt>
    <dgm:pt modelId="{B172BA01-B159-40E3-86CE-C6F8336C96BB}" type="sibTrans" cxnId="{DFDE4FAD-CC62-4749-8A48-8F5B916408BB}">
      <dgm:prSet/>
      <dgm:spPr/>
      <dgm:t>
        <a:bodyPr/>
        <a:lstStyle/>
        <a:p>
          <a:endParaRPr lang="en-GB" b="1"/>
        </a:p>
      </dgm:t>
    </dgm:pt>
    <dgm:pt modelId="{3A2CD8D8-E70F-465F-969D-94FB966B8865}">
      <dgm:prSet phldrT="[Text]"/>
      <dgm:spPr/>
      <dgm:t>
        <a:bodyPr/>
        <a:lstStyle/>
        <a:p>
          <a:r>
            <a:rPr lang="en-GB" b="1" dirty="0" smtClean="0"/>
            <a:t>BMT</a:t>
          </a:r>
          <a:endParaRPr lang="en-GB" b="1" dirty="0"/>
        </a:p>
      </dgm:t>
    </dgm:pt>
    <dgm:pt modelId="{E157B1CF-59D6-4C24-85E5-5F9895CF7EAC}" type="parTrans" cxnId="{3D013205-982D-4AF2-8EBD-697098E405F4}">
      <dgm:prSet/>
      <dgm:spPr/>
      <dgm:t>
        <a:bodyPr/>
        <a:lstStyle/>
        <a:p>
          <a:endParaRPr lang="en-GB" b="1"/>
        </a:p>
      </dgm:t>
    </dgm:pt>
    <dgm:pt modelId="{61E69502-E0E3-4E5A-90FD-7E0A0FE93010}" type="sibTrans" cxnId="{3D013205-982D-4AF2-8EBD-697098E405F4}">
      <dgm:prSet/>
      <dgm:spPr/>
      <dgm:t>
        <a:bodyPr/>
        <a:lstStyle/>
        <a:p>
          <a:endParaRPr lang="en-GB" b="1"/>
        </a:p>
      </dgm:t>
    </dgm:pt>
    <dgm:pt modelId="{55D66BBD-350C-45A9-A72E-D30DDB42210A}">
      <dgm:prSet phldrT="[Text]"/>
      <dgm:spPr/>
      <dgm:t>
        <a:bodyPr/>
        <a:lstStyle/>
        <a:p>
          <a:r>
            <a:rPr lang="en-GB" b="1" dirty="0" smtClean="0"/>
            <a:t>Cladribine</a:t>
          </a:r>
          <a:endParaRPr lang="en-GB" b="1" dirty="0"/>
        </a:p>
      </dgm:t>
    </dgm:pt>
    <dgm:pt modelId="{86B8F793-46C9-4C56-AA7A-C65E1C25F900}" type="parTrans" cxnId="{C5466D54-ABE2-42CD-A306-867307DAE81F}">
      <dgm:prSet/>
      <dgm:spPr/>
      <dgm:t>
        <a:bodyPr/>
        <a:lstStyle/>
        <a:p>
          <a:endParaRPr lang="en-GB" b="1"/>
        </a:p>
      </dgm:t>
    </dgm:pt>
    <dgm:pt modelId="{AE1D5138-1B14-4B0D-A4B9-CC8526025CC8}" type="sibTrans" cxnId="{C5466D54-ABE2-42CD-A306-867307DAE81F}">
      <dgm:prSet/>
      <dgm:spPr/>
      <dgm:t>
        <a:bodyPr/>
        <a:lstStyle/>
        <a:p>
          <a:endParaRPr lang="en-GB" b="1"/>
        </a:p>
      </dgm:t>
    </dgm:pt>
    <dgm:pt modelId="{08976106-207E-4C46-8668-6BC638E49E87}" type="pres">
      <dgm:prSet presAssocID="{80DD665A-E2C1-4B9C-B898-659362265810}" presName="compositeShape" presStyleCnt="0">
        <dgm:presLayoutVars>
          <dgm:chMax val="7"/>
          <dgm:dir/>
          <dgm:resizeHandles val="exact"/>
        </dgm:presLayoutVars>
      </dgm:prSet>
      <dgm:spPr/>
    </dgm:pt>
    <dgm:pt modelId="{45903BFF-380C-4FEC-B647-5E53804370D3}" type="pres">
      <dgm:prSet presAssocID="{4453901C-342D-466F-8E4F-DCC81B91656D}" presName="circ1" presStyleLbl="vennNode1" presStyleIdx="0" presStyleCnt="7"/>
      <dgm:spPr>
        <a:solidFill>
          <a:srgbClr val="7030A0">
            <a:alpha val="50000"/>
          </a:srgbClr>
        </a:solidFill>
      </dgm:spPr>
      <dgm:t>
        <a:bodyPr/>
        <a:lstStyle/>
        <a:p>
          <a:endParaRPr lang="en-GB"/>
        </a:p>
      </dgm:t>
    </dgm:pt>
    <dgm:pt modelId="{AB1D5367-9B59-469D-B398-71F72FF35FB4}" type="pres">
      <dgm:prSet presAssocID="{4453901C-342D-466F-8E4F-DCC81B91656D}" presName="circ1Tx" presStyleLbl="revTx" presStyleIdx="0" presStyleCnt="0">
        <dgm:presLayoutVars>
          <dgm:chMax val="0"/>
          <dgm:chPref val="0"/>
          <dgm:bulletEnabled val="1"/>
        </dgm:presLayoutVars>
      </dgm:prSet>
      <dgm:spPr/>
      <dgm:t>
        <a:bodyPr/>
        <a:lstStyle/>
        <a:p>
          <a:endParaRPr lang="en-GB"/>
        </a:p>
      </dgm:t>
    </dgm:pt>
    <dgm:pt modelId="{914C1657-5C0A-42EE-90E4-E1A1B70824ED}" type="pres">
      <dgm:prSet presAssocID="{2DE38A78-04D1-46DB-B2E6-DA5780F0AD0F}" presName="circ2" presStyleLbl="vennNode1" presStyleIdx="1" presStyleCnt="7"/>
      <dgm:spPr>
        <a:solidFill>
          <a:srgbClr val="00B0F0">
            <a:alpha val="55000"/>
          </a:srgbClr>
        </a:solidFill>
      </dgm:spPr>
    </dgm:pt>
    <dgm:pt modelId="{82015914-30E8-43C3-86D8-6A48E011AA15}" type="pres">
      <dgm:prSet presAssocID="{2DE38A78-04D1-46DB-B2E6-DA5780F0AD0F}" presName="circ2Tx" presStyleLbl="revTx" presStyleIdx="0" presStyleCnt="0">
        <dgm:presLayoutVars>
          <dgm:chMax val="0"/>
          <dgm:chPref val="0"/>
          <dgm:bulletEnabled val="1"/>
        </dgm:presLayoutVars>
      </dgm:prSet>
      <dgm:spPr/>
      <dgm:t>
        <a:bodyPr/>
        <a:lstStyle/>
        <a:p>
          <a:endParaRPr lang="en-GB"/>
        </a:p>
      </dgm:t>
    </dgm:pt>
    <dgm:pt modelId="{FA4D847D-8910-48D8-B4D2-0AEDAC5844A1}" type="pres">
      <dgm:prSet presAssocID="{3DDD57FE-7834-4DEF-94CB-1CD464E49BCA}" presName="circ3" presStyleLbl="vennNode1" presStyleIdx="2" presStyleCnt="7"/>
      <dgm:spPr>
        <a:solidFill>
          <a:srgbClr val="00B050">
            <a:alpha val="60000"/>
          </a:srgbClr>
        </a:solidFill>
      </dgm:spPr>
    </dgm:pt>
    <dgm:pt modelId="{0A0640D2-D0DA-4218-8B7E-337F9F1B3B7B}" type="pres">
      <dgm:prSet presAssocID="{3DDD57FE-7834-4DEF-94CB-1CD464E49BCA}" presName="circ3Tx" presStyleLbl="revTx" presStyleIdx="0" presStyleCnt="0">
        <dgm:presLayoutVars>
          <dgm:chMax val="0"/>
          <dgm:chPref val="0"/>
          <dgm:bulletEnabled val="1"/>
        </dgm:presLayoutVars>
      </dgm:prSet>
      <dgm:spPr/>
      <dgm:t>
        <a:bodyPr/>
        <a:lstStyle/>
        <a:p>
          <a:endParaRPr lang="en-GB"/>
        </a:p>
      </dgm:t>
    </dgm:pt>
    <dgm:pt modelId="{ACF1C7FA-6615-4C4E-910F-E796E5694870}" type="pres">
      <dgm:prSet presAssocID="{BF0E13DD-D95C-4BBA-9BE2-E8C7E97C1F79}" presName="circ4" presStyleLbl="vennNode1" presStyleIdx="3" presStyleCnt="7"/>
      <dgm:spPr>
        <a:solidFill>
          <a:srgbClr val="92D050">
            <a:alpha val="65000"/>
          </a:srgbClr>
        </a:solidFill>
      </dgm:spPr>
    </dgm:pt>
    <dgm:pt modelId="{96A37F56-A6F8-4F53-8DDD-97D24B9D88EB}" type="pres">
      <dgm:prSet presAssocID="{BF0E13DD-D95C-4BBA-9BE2-E8C7E97C1F79}" presName="circ4Tx" presStyleLbl="revTx" presStyleIdx="0" presStyleCnt="0">
        <dgm:presLayoutVars>
          <dgm:chMax val="0"/>
          <dgm:chPref val="0"/>
          <dgm:bulletEnabled val="1"/>
        </dgm:presLayoutVars>
      </dgm:prSet>
      <dgm:spPr/>
      <dgm:t>
        <a:bodyPr/>
        <a:lstStyle/>
        <a:p>
          <a:endParaRPr lang="en-GB"/>
        </a:p>
      </dgm:t>
    </dgm:pt>
    <dgm:pt modelId="{635E3B40-DDA5-4804-8F2A-72079FD85202}" type="pres">
      <dgm:prSet presAssocID="{CAFDAD36-2930-4CE1-BB60-D2D5A2B1AF9A}" presName="circ5" presStyleLbl="vennNode1" presStyleIdx="4" presStyleCnt="7"/>
      <dgm:spPr>
        <a:solidFill>
          <a:srgbClr val="FF0000">
            <a:alpha val="70000"/>
          </a:srgbClr>
        </a:solidFill>
      </dgm:spPr>
    </dgm:pt>
    <dgm:pt modelId="{20B1B710-1506-4062-AED3-B5CE67784A41}" type="pres">
      <dgm:prSet presAssocID="{CAFDAD36-2930-4CE1-BB60-D2D5A2B1AF9A}" presName="circ5Tx" presStyleLbl="revTx" presStyleIdx="0" presStyleCnt="0">
        <dgm:presLayoutVars>
          <dgm:chMax val="0"/>
          <dgm:chPref val="0"/>
          <dgm:bulletEnabled val="1"/>
        </dgm:presLayoutVars>
      </dgm:prSet>
      <dgm:spPr/>
      <dgm:t>
        <a:bodyPr/>
        <a:lstStyle/>
        <a:p>
          <a:endParaRPr lang="en-GB"/>
        </a:p>
      </dgm:t>
    </dgm:pt>
    <dgm:pt modelId="{E36854EF-644D-490D-9849-24096D7ECB06}" type="pres">
      <dgm:prSet presAssocID="{3A2CD8D8-E70F-465F-969D-94FB966B8865}" presName="circ6" presStyleLbl="vennNode1" presStyleIdx="5" presStyleCnt="7"/>
      <dgm:spPr>
        <a:solidFill>
          <a:srgbClr val="FFC000">
            <a:alpha val="75000"/>
          </a:srgbClr>
        </a:solidFill>
      </dgm:spPr>
    </dgm:pt>
    <dgm:pt modelId="{CB0539DA-3E18-4817-90E5-0A0688BAE95A}" type="pres">
      <dgm:prSet presAssocID="{3A2CD8D8-E70F-465F-969D-94FB966B8865}" presName="circ6Tx" presStyleLbl="revTx" presStyleIdx="0" presStyleCnt="0">
        <dgm:presLayoutVars>
          <dgm:chMax val="0"/>
          <dgm:chPref val="0"/>
          <dgm:bulletEnabled val="1"/>
        </dgm:presLayoutVars>
      </dgm:prSet>
      <dgm:spPr/>
      <dgm:t>
        <a:bodyPr/>
        <a:lstStyle/>
        <a:p>
          <a:endParaRPr lang="en-GB"/>
        </a:p>
      </dgm:t>
    </dgm:pt>
    <dgm:pt modelId="{A667DF3B-8168-4B44-BC80-1B51568CA358}" type="pres">
      <dgm:prSet presAssocID="{55D66BBD-350C-45A9-A72E-D30DDB42210A}" presName="circ7" presStyleLbl="vennNode1" presStyleIdx="6" presStyleCnt="7"/>
      <dgm:spPr>
        <a:solidFill>
          <a:srgbClr val="FFFF00">
            <a:alpha val="80000"/>
          </a:srgbClr>
        </a:solidFill>
      </dgm:spPr>
    </dgm:pt>
    <dgm:pt modelId="{54D0A87F-BC44-45DA-8534-36457D467C00}" type="pres">
      <dgm:prSet presAssocID="{55D66BBD-350C-45A9-A72E-D30DDB42210A}" presName="circ7Tx" presStyleLbl="revTx" presStyleIdx="0" presStyleCnt="0">
        <dgm:presLayoutVars>
          <dgm:chMax val="0"/>
          <dgm:chPref val="0"/>
          <dgm:bulletEnabled val="1"/>
        </dgm:presLayoutVars>
      </dgm:prSet>
      <dgm:spPr/>
      <dgm:t>
        <a:bodyPr/>
        <a:lstStyle/>
        <a:p>
          <a:endParaRPr lang="en-GB"/>
        </a:p>
      </dgm:t>
    </dgm:pt>
  </dgm:ptLst>
  <dgm:cxnLst>
    <dgm:cxn modelId="{A9BAA2F9-4FB2-4CC6-B46B-09DCBC83E955}" type="presOf" srcId="{4453901C-342D-466F-8E4F-DCC81B91656D}" destId="{AB1D5367-9B59-469D-B398-71F72FF35FB4}" srcOrd="0" destOrd="0" presId="urn:microsoft.com/office/officeart/2005/8/layout/venn1"/>
    <dgm:cxn modelId="{EB95B0E5-F68D-4638-948B-DA6A9D45B6DE}" srcId="{80DD665A-E2C1-4B9C-B898-659362265810}" destId="{3DDD57FE-7834-4DEF-94CB-1CD464E49BCA}" srcOrd="2" destOrd="0" parTransId="{7DD353E3-FAD2-4037-B83B-0E2E9693E731}" sibTransId="{8E20C858-F13D-417F-9FFA-0CF507282EA3}"/>
    <dgm:cxn modelId="{0310FEB5-C79B-4DDF-B74A-AF48FF1C8ED0}" type="presOf" srcId="{55D66BBD-350C-45A9-A72E-D30DDB42210A}" destId="{54D0A87F-BC44-45DA-8534-36457D467C00}" srcOrd="0" destOrd="0" presId="urn:microsoft.com/office/officeart/2005/8/layout/venn1"/>
    <dgm:cxn modelId="{C2FE3563-51F7-4779-9103-AE619D2B64A5}" type="presOf" srcId="{BF0E13DD-D95C-4BBA-9BE2-E8C7E97C1F79}" destId="{96A37F56-A6F8-4F53-8DDD-97D24B9D88EB}" srcOrd="0" destOrd="0" presId="urn:microsoft.com/office/officeart/2005/8/layout/venn1"/>
    <dgm:cxn modelId="{AE55269E-0693-476F-9A5F-2AF2263A2CE7}" type="presOf" srcId="{3A2CD8D8-E70F-465F-969D-94FB966B8865}" destId="{CB0539DA-3E18-4817-90E5-0A0688BAE95A}" srcOrd="0" destOrd="0" presId="urn:microsoft.com/office/officeart/2005/8/layout/venn1"/>
    <dgm:cxn modelId="{C2EC5DAA-80FB-4F02-86EC-2A09181C7377}" type="presOf" srcId="{CAFDAD36-2930-4CE1-BB60-D2D5A2B1AF9A}" destId="{20B1B710-1506-4062-AED3-B5CE67784A41}" srcOrd="0" destOrd="0" presId="urn:microsoft.com/office/officeart/2005/8/layout/venn1"/>
    <dgm:cxn modelId="{DFDE4FAD-CC62-4749-8A48-8F5B916408BB}" srcId="{80DD665A-E2C1-4B9C-B898-659362265810}" destId="{CAFDAD36-2930-4CE1-BB60-D2D5A2B1AF9A}" srcOrd="4" destOrd="0" parTransId="{14A27D39-F69F-4A72-AD68-B90129CD2F5E}" sibTransId="{B172BA01-B159-40E3-86CE-C6F8336C96BB}"/>
    <dgm:cxn modelId="{E46DFF1D-5C58-49CD-8B0D-30922E4F360F}" type="presOf" srcId="{2DE38A78-04D1-46DB-B2E6-DA5780F0AD0F}" destId="{82015914-30E8-43C3-86D8-6A48E011AA15}" srcOrd="0" destOrd="0" presId="urn:microsoft.com/office/officeart/2005/8/layout/venn1"/>
    <dgm:cxn modelId="{3D013205-982D-4AF2-8EBD-697098E405F4}" srcId="{80DD665A-E2C1-4B9C-B898-659362265810}" destId="{3A2CD8D8-E70F-465F-969D-94FB966B8865}" srcOrd="5" destOrd="0" parTransId="{E157B1CF-59D6-4C24-85E5-5F9895CF7EAC}" sibTransId="{61E69502-E0E3-4E5A-90FD-7E0A0FE93010}"/>
    <dgm:cxn modelId="{57970B35-3C92-42D6-9D64-D8EF90F4EB19}" type="presOf" srcId="{3DDD57FE-7834-4DEF-94CB-1CD464E49BCA}" destId="{0A0640D2-D0DA-4218-8B7E-337F9F1B3B7B}" srcOrd="0" destOrd="0" presId="urn:microsoft.com/office/officeart/2005/8/layout/venn1"/>
    <dgm:cxn modelId="{ED96E76C-9AE5-4BB9-80FC-812D94404CDB}" type="presOf" srcId="{80DD665A-E2C1-4B9C-B898-659362265810}" destId="{08976106-207E-4C46-8668-6BC638E49E87}" srcOrd="0" destOrd="0" presId="urn:microsoft.com/office/officeart/2005/8/layout/venn1"/>
    <dgm:cxn modelId="{9A7236E2-72A0-46A8-9057-92D87AD570D8}" srcId="{80DD665A-E2C1-4B9C-B898-659362265810}" destId="{4453901C-342D-466F-8E4F-DCC81B91656D}" srcOrd="0" destOrd="0" parTransId="{40BB7B7A-CFF8-410A-871F-D65AE028673F}" sibTransId="{488AD046-88AB-45F4-AEA2-332E254D236C}"/>
    <dgm:cxn modelId="{C5466D54-ABE2-42CD-A306-867307DAE81F}" srcId="{80DD665A-E2C1-4B9C-B898-659362265810}" destId="{55D66BBD-350C-45A9-A72E-D30DDB42210A}" srcOrd="6" destOrd="0" parTransId="{86B8F793-46C9-4C56-AA7A-C65E1C25F900}" sibTransId="{AE1D5138-1B14-4B0D-A4B9-CC8526025CC8}"/>
    <dgm:cxn modelId="{5BB8EE78-6C2E-4EAA-9216-B1E4C404BA00}" srcId="{80DD665A-E2C1-4B9C-B898-659362265810}" destId="{2DE38A78-04D1-46DB-B2E6-DA5780F0AD0F}" srcOrd="1" destOrd="0" parTransId="{3FD08A36-4EEB-4EA1-B0B0-FE617B0F77FB}" sibTransId="{6C392E38-4183-4004-98C9-4B0C14833C2B}"/>
    <dgm:cxn modelId="{6460C2F3-19B7-4AFF-B3BC-126BE7B8596E}" srcId="{80DD665A-E2C1-4B9C-B898-659362265810}" destId="{BF0E13DD-D95C-4BBA-9BE2-E8C7E97C1F79}" srcOrd="3" destOrd="0" parTransId="{24C870B1-E15C-4C17-B721-FAC4076147F9}" sibTransId="{E9077C09-98FB-4A7C-843C-5F238CBE9490}"/>
    <dgm:cxn modelId="{70FF755E-EC02-4505-96AC-47D73637E328}" type="presParOf" srcId="{08976106-207E-4C46-8668-6BC638E49E87}" destId="{45903BFF-380C-4FEC-B647-5E53804370D3}" srcOrd="0" destOrd="0" presId="urn:microsoft.com/office/officeart/2005/8/layout/venn1"/>
    <dgm:cxn modelId="{4D087A96-C01A-425A-89BE-39D27162CEF6}" type="presParOf" srcId="{08976106-207E-4C46-8668-6BC638E49E87}" destId="{AB1D5367-9B59-469D-B398-71F72FF35FB4}" srcOrd="1" destOrd="0" presId="urn:microsoft.com/office/officeart/2005/8/layout/venn1"/>
    <dgm:cxn modelId="{81AE22BE-A8A3-4FEF-9058-F2428AE94000}" type="presParOf" srcId="{08976106-207E-4C46-8668-6BC638E49E87}" destId="{914C1657-5C0A-42EE-90E4-E1A1B70824ED}" srcOrd="2" destOrd="0" presId="urn:microsoft.com/office/officeart/2005/8/layout/venn1"/>
    <dgm:cxn modelId="{7CC2A1CE-A56E-4DF2-8B5B-E2EF548A5306}" type="presParOf" srcId="{08976106-207E-4C46-8668-6BC638E49E87}" destId="{82015914-30E8-43C3-86D8-6A48E011AA15}" srcOrd="3" destOrd="0" presId="urn:microsoft.com/office/officeart/2005/8/layout/venn1"/>
    <dgm:cxn modelId="{3A4CC335-37FE-4978-8EBC-24A22367F6D0}" type="presParOf" srcId="{08976106-207E-4C46-8668-6BC638E49E87}" destId="{FA4D847D-8910-48D8-B4D2-0AEDAC5844A1}" srcOrd="4" destOrd="0" presId="urn:microsoft.com/office/officeart/2005/8/layout/venn1"/>
    <dgm:cxn modelId="{11AA728D-0762-461E-96CE-8B0C53779D44}" type="presParOf" srcId="{08976106-207E-4C46-8668-6BC638E49E87}" destId="{0A0640D2-D0DA-4218-8B7E-337F9F1B3B7B}" srcOrd="5" destOrd="0" presId="urn:microsoft.com/office/officeart/2005/8/layout/venn1"/>
    <dgm:cxn modelId="{3824504B-9627-4259-91AA-071ACDF8FE85}" type="presParOf" srcId="{08976106-207E-4C46-8668-6BC638E49E87}" destId="{ACF1C7FA-6615-4C4E-910F-E796E5694870}" srcOrd="6" destOrd="0" presId="urn:microsoft.com/office/officeart/2005/8/layout/venn1"/>
    <dgm:cxn modelId="{DD26022D-77F7-4EE6-88D3-E3153FA0F4A8}" type="presParOf" srcId="{08976106-207E-4C46-8668-6BC638E49E87}" destId="{96A37F56-A6F8-4F53-8DDD-97D24B9D88EB}" srcOrd="7" destOrd="0" presId="urn:microsoft.com/office/officeart/2005/8/layout/venn1"/>
    <dgm:cxn modelId="{53480193-AC56-4B59-B2CF-72B4C99490AB}" type="presParOf" srcId="{08976106-207E-4C46-8668-6BC638E49E87}" destId="{635E3B40-DDA5-4804-8F2A-72079FD85202}" srcOrd="8" destOrd="0" presId="urn:microsoft.com/office/officeart/2005/8/layout/venn1"/>
    <dgm:cxn modelId="{5A83145F-7351-4055-9304-74906B1ED01D}" type="presParOf" srcId="{08976106-207E-4C46-8668-6BC638E49E87}" destId="{20B1B710-1506-4062-AED3-B5CE67784A41}" srcOrd="9" destOrd="0" presId="urn:microsoft.com/office/officeart/2005/8/layout/venn1"/>
    <dgm:cxn modelId="{AA7322D2-E547-4080-BD28-D8080490EE8E}" type="presParOf" srcId="{08976106-207E-4C46-8668-6BC638E49E87}" destId="{E36854EF-644D-490D-9849-24096D7ECB06}" srcOrd="10" destOrd="0" presId="urn:microsoft.com/office/officeart/2005/8/layout/venn1"/>
    <dgm:cxn modelId="{C6F7237D-1DBC-4687-BC5B-BE1D4644A53B}" type="presParOf" srcId="{08976106-207E-4C46-8668-6BC638E49E87}" destId="{CB0539DA-3E18-4817-90E5-0A0688BAE95A}" srcOrd="11" destOrd="0" presId="urn:microsoft.com/office/officeart/2005/8/layout/venn1"/>
    <dgm:cxn modelId="{952C1C64-FA2F-4524-97E9-C8A9CCA4BD78}" type="presParOf" srcId="{08976106-207E-4C46-8668-6BC638E49E87}" destId="{A667DF3B-8168-4B44-BC80-1B51568CA358}" srcOrd="12" destOrd="0" presId="urn:microsoft.com/office/officeart/2005/8/layout/venn1"/>
    <dgm:cxn modelId="{C963ABB6-A7E0-42BD-A481-21FED4A281C0}" type="presParOf" srcId="{08976106-207E-4C46-8668-6BC638E49E87}" destId="{54D0A87F-BC44-45DA-8534-36457D467C00}" srcOrd="13"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ED243-635B-4C31-8017-C5454C7D362D}">
      <dsp:nvSpPr>
        <dsp:cNvPr id="0" name=""/>
        <dsp:cNvSpPr/>
      </dsp:nvSpPr>
      <dsp:spPr>
        <a:xfrm>
          <a:off x="247561" y="0"/>
          <a:ext cx="4949764" cy="4949764"/>
        </a:xfrm>
        <a:prstGeom prst="triangle">
          <a:avLst/>
        </a:prstGeom>
        <a:solidFill>
          <a:srgbClr val="4F81BD">
            <a:shade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8C9A323-AD12-45F5-AB28-2D9659EF1551}">
      <dsp:nvSpPr>
        <dsp:cNvPr id="0" name=""/>
        <dsp:cNvSpPr/>
      </dsp:nvSpPr>
      <dsp:spPr>
        <a:xfrm>
          <a:off x="2557319" y="483098"/>
          <a:ext cx="3217347" cy="502710"/>
        </a:xfrm>
        <a:prstGeom prst="roundRect">
          <a:avLst/>
        </a:prstGeom>
        <a:solidFill>
          <a:srgbClr val="9BBB59">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Relapses</a:t>
          </a:r>
          <a:endParaRPr lang="en-GB"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81859" y="507638"/>
        <a:ext cx="3168267" cy="453630"/>
      </dsp:txXfrm>
    </dsp:sp>
    <dsp:sp modelId="{92ADDAEE-3E51-48EF-AB84-45E511D394DE}">
      <dsp:nvSpPr>
        <dsp:cNvPr id="0" name=""/>
        <dsp:cNvSpPr/>
      </dsp:nvSpPr>
      <dsp:spPr>
        <a:xfrm>
          <a:off x="2562467" y="1061009"/>
          <a:ext cx="3217347" cy="502710"/>
        </a:xfrm>
        <a:prstGeom prst="roundRect">
          <a:avLst/>
        </a:prstGeom>
        <a:solidFill>
          <a:srgbClr val="9BBB59">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Unreported relapses</a:t>
          </a:r>
          <a:endParaRPr lang="en-GB"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87007" y="1085549"/>
        <a:ext cx="3168267" cy="453630"/>
      </dsp:txXfrm>
    </dsp:sp>
    <dsp:sp modelId="{5F95F7E8-CBBC-4A45-B5C8-181A475222D6}">
      <dsp:nvSpPr>
        <dsp:cNvPr id="0" name=""/>
        <dsp:cNvSpPr/>
      </dsp:nvSpPr>
      <dsp:spPr>
        <a:xfrm>
          <a:off x="2562467" y="1626558"/>
          <a:ext cx="3217347" cy="502710"/>
        </a:xfrm>
        <a:prstGeom prst="roundRect">
          <a:avLst/>
        </a:prstGeom>
        <a:solidFill>
          <a:srgbClr val="9BBB59">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Clinical disease progression</a:t>
          </a:r>
          <a:endParaRPr lang="en-GB"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87007" y="1651098"/>
        <a:ext cx="3168267" cy="453630"/>
      </dsp:txXfrm>
    </dsp:sp>
    <dsp:sp modelId="{3897F155-7D81-40A1-8941-B0B4C240515C}">
      <dsp:nvSpPr>
        <dsp:cNvPr id="0" name=""/>
        <dsp:cNvSpPr/>
      </dsp:nvSpPr>
      <dsp:spPr>
        <a:xfrm>
          <a:off x="2562467" y="2192107"/>
          <a:ext cx="3217347" cy="502710"/>
        </a:xfrm>
        <a:prstGeom prst="roundRect">
          <a:avLst/>
        </a:prstGeom>
        <a:solidFill>
          <a:srgbClr val="F79646">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Subclinical relapses: focal MRI activity</a:t>
          </a:r>
          <a:endParaRPr lang="en-GB"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87007" y="2216647"/>
        <a:ext cx="3168267" cy="453630"/>
      </dsp:txXfrm>
    </dsp:sp>
    <dsp:sp modelId="{FD1D3B8F-4AEF-4B99-BBCF-AD4B2C841347}">
      <dsp:nvSpPr>
        <dsp:cNvPr id="0" name=""/>
        <dsp:cNvSpPr/>
      </dsp:nvSpPr>
      <dsp:spPr>
        <a:xfrm>
          <a:off x="2562467" y="2757657"/>
          <a:ext cx="3217347" cy="502710"/>
        </a:xfrm>
        <a:prstGeom prst="roundRect">
          <a:avLst/>
        </a:prstGeom>
        <a:solidFill>
          <a:srgbClr val="C0504D">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Focal </a:t>
          </a:r>
          <a:r>
            <a:rPr lang="en-GB" sz="1400" kern="1200" dirty="0" err="1"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gray</a:t>
          </a:r>
          <a: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and white matter lesions </a:t>
          </a:r>
          <a:b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br>
          <a: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not detected by MRI</a:t>
          </a:r>
          <a:endParaRPr lang="en-GB"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87007" y="2782197"/>
        <a:ext cx="3168267" cy="453630"/>
      </dsp:txXfrm>
    </dsp:sp>
    <dsp:sp modelId="{96C2F2A8-8DC8-47D8-9459-239B30E99E21}">
      <dsp:nvSpPr>
        <dsp:cNvPr id="0" name=""/>
        <dsp:cNvSpPr/>
      </dsp:nvSpPr>
      <dsp:spPr>
        <a:xfrm>
          <a:off x="2562467" y="3323206"/>
          <a:ext cx="3217347" cy="502710"/>
        </a:xfrm>
        <a:prstGeom prst="roundRect">
          <a:avLst/>
        </a:prstGeom>
        <a:solidFill>
          <a:srgbClr val="C0504D">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 atrophy</a:t>
          </a:r>
          <a:endParaRPr lang="en-GB"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87007" y="3347746"/>
        <a:ext cx="3168267" cy="453630"/>
      </dsp:txXfrm>
    </dsp:sp>
    <dsp:sp modelId="{8AF29BDA-F7DD-403A-B65C-9D42A62DF8BB}">
      <dsp:nvSpPr>
        <dsp:cNvPr id="0" name=""/>
        <dsp:cNvSpPr/>
      </dsp:nvSpPr>
      <dsp:spPr>
        <a:xfrm>
          <a:off x="2562467" y="3899719"/>
          <a:ext cx="3217347" cy="502710"/>
        </a:xfrm>
        <a:prstGeom prst="roundRect">
          <a:avLst/>
        </a:prstGeom>
        <a:solidFill>
          <a:srgbClr val="C0504D">
            <a:lumMod val="40000"/>
            <a:lumOff val="6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Spinal fluid neurofilament levels</a:t>
          </a:r>
          <a:endParaRPr lang="en-GB"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587007" y="3924259"/>
        <a:ext cx="3168267" cy="453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0.48298</cdr:x>
      <cdr:y>0.49853</cdr:y>
    </cdr:from>
    <cdr:to>
      <cdr:x>0.75754</cdr:x>
      <cdr:y>0.61274</cdr:y>
    </cdr:to>
    <cdr:sp macro="" textlink="">
      <cdr:nvSpPr>
        <cdr:cNvPr id="2" name="TextBox 1"/>
        <cdr:cNvSpPr txBox="1"/>
      </cdr:nvSpPr>
      <cdr:spPr>
        <a:xfrm xmlns:a="http://schemas.openxmlformats.org/drawingml/2006/main">
          <a:off x="1748132" y="1295400"/>
          <a:ext cx="993775" cy="2967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i="1" dirty="0" smtClean="0">
              <a:latin typeface="Arial" panose="020B0604020202020204" pitchFamily="34" charset="0"/>
              <a:cs typeface="Arial" panose="020B0604020202020204" pitchFamily="34" charset="0"/>
            </a:rPr>
            <a:t>P</a:t>
          </a:r>
          <a:r>
            <a:rPr lang="en-GB" sz="1400" b="1" dirty="0" smtClean="0">
              <a:latin typeface="Arial" panose="020B0604020202020204" pitchFamily="34" charset="0"/>
              <a:cs typeface="Arial" panose="020B0604020202020204" pitchFamily="34" charset="0"/>
            </a:rPr>
            <a:t> = .003</a:t>
          </a:r>
          <a:endParaRPr lang="en-GB" sz="14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0.43356</cdr:x>
      <cdr:y>0.22099</cdr:y>
    </cdr:from>
    <cdr:to>
      <cdr:x>0.65958</cdr:x>
      <cdr:y>0.37655</cdr:y>
    </cdr:to>
    <cdr:sp macro="" textlink="">
      <cdr:nvSpPr>
        <cdr:cNvPr id="2" name="TextBox 1"/>
        <cdr:cNvSpPr txBox="1"/>
      </cdr:nvSpPr>
      <cdr:spPr>
        <a:xfrm xmlns:a="http://schemas.openxmlformats.org/drawingml/2006/main">
          <a:off x="1638648" y="609600"/>
          <a:ext cx="854247" cy="4291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400" b="1" i="1" dirty="0" smtClean="0">
              <a:latin typeface="Arial" panose="020B0604020202020204" pitchFamily="34" charset="0"/>
              <a:cs typeface="Arial" panose="020B0604020202020204" pitchFamily="34" charset="0"/>
            </a:rPr>
            <a:t>P</a:t>
          </a:r>
          <a:r>
            <a:rPr lang="en-GB" sz="1400" b="1" dirty="0" smtClean="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&lt; </a:t>
          </a:r>
          <a:r>
            <a:rPr lang="en-GB" sz="1400" b="1" dirty="0" smtClean="0">
              <a:latin typeface="Arial" panose="020B0604020202020204" pitchFamily="34" charset="0"/>
              <a:cs typeface="Arial" panose="020B0604020202020204" pitchFamily="34" charset="0"/>
            </a:rPr>
            <a:t>.</a:t>
          </a:r>
          <a:r>
            <a:rPr lang="en-GB" sz="1400" b="1" dirty="0">
              <a:latin typeface="Arial" panose="020B0604020202020204" pitchFamily="34" charset="0"/>
              <a:cs typeface="Arial" panose="020B0604020202020204" pitchFamily="34" charset="0"/>
            </a:rPr>
            <a:t>05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0DAB5-C104-4E03-9AF2-EE13CBAEB115}" type="datetimeFigureOut">
              <a:rPr lang="en-US" smtClean="0"/>
              <a:pPr/>
              <a:t>11/12/2015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A7373-FA27-4B7E-AA76-A35C18162DED}" type="slidenum">
              <a:rPr lang="en-US" smtClean="0"/>
              <a:pPr/>
              <a:t>‹#›</a:t>
            </a:fld>
            <a:endParaRPr lang="en-US"/>
          </a:p>
        </p:txBody>
      </p:sp>
    </p:spTree>
    <p:extLst>
      <p:ext uri="{BB962C8B-B14F-4D97-AF65-F5344CB8AC3E}">
        <p14:creationId xmlns:p14="http://schemas.microsoft.com/office/powerpoint/2010/main" val="26972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BD/GS: </a:t>
            </a:r>
            <a:r>
              <a:rPr lang="en-US" b="0" dirty="0" smtClean="0"/>
              <a:t>Giovanna will redraw</a:t>
            </a:r>
            <a:endParaRPr lang="en-US" b="1" dirty="0" smtClean="0"/>
          </a:p>
          <a:p>
            <a:r>
              <a:rPr lang="en-US" dirty="0" smtClean="0"/>
              <a:t> </a:t>
            </a:r>
          </a:p>
          <a:p>
            <a:r>
              <a:rPr lang="en-US" b="1" dirty="0" smtClean="0"/>
              <a:t>RS: </a:t>
            </a:r>
            <a:r>
              <a:rPr lang="en-US" dirty="0" smtClean="0"/>
              <a:t>Redraw</a:t>
            </a:r>
            <a:r>
              <a:rPr lang="en-US" baseline="0" dirty="0" smtClean="0"/>
              <a:t> notes: The purpose of the image is to show the overlap between the immune cells involved in innate immune response to inflammation and the cells involved in the slower adaptive immune response. The redrawn version should reflect the variety of immune cells involved; it’s less important to preserve the various components of a certain cell. (For example, the neutrophil doesn’t need to have the red circles connected with a red line; it’s more important that it have a shape different from the others. The basophil and eosinophil could also have less detail. ) Colors can change, so long as they’re consistent (eg, T cell and gamma 6 T cell should have the same color; the CD4+ and CD8+ cells could be different shades of that same color.) I’m not sure what the “bracket” represents, connecting basophil, eosinophil, and neutrophil; that could be eliminated.</a:t>
            </a:r>
            <a:endParaRPr lang="en-US" dirty="0"/>
          </a:p>
        </p:txBody>
      </p:sp>
      <p:sp>
        <p:nvSpPr>
          <p:cNvPr id="4" name="Slide Number Placeholder 3"/>
          <p:cNvSpPr>
            <a:spLocks noGrp="1"/>
          </p:cNvSpPr>
          <p:nvPr>
            <p:ph type="sldNum" sz="quarter" idx="10"/>
          </p:nvPr>
        </p:nvSpPr>
        <p:spPr/>
        <p:txBody>
          <a:bodyPr/>
          <a:lstStyle/>
          <a:p>
            <a:fld id="{C44A7373-FA27-4B7E-AA76-A35C18162DED}" type="slidenum">
              <a:rPr lang="en-US" smtClean="0"/>
              <a:pPr/>
              <a:t>9</a:t>
            </a:fld>
            <a:endParaRPr lang="en-US"/>
          </a:p>
        </p:txBody>
      </p:sp>
    </p:spTree>
    <p:extLst>
      <p:ext uri="{BB962C8B-B14F-4D97-AF65-F5344CB8AC3E}">
        <p14:creationId xmlns:p14="http://schemas.microsoft.com/office/powerpoint/2010/main" val="170011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am </a:t>
            </a:r>
            <a:r>
              <a:rPr lang="de-DE" dirty="0" err="1" smtClean="0"/>
              <a:t>co-author</a:t>
            </a:r>
            <a:r>
              <a:rPr lang="de-DE" dirty="0" smtClean="0"/>
              <a:t> on </a:t>
            </a:r>
            <a:r>
              <a:rPr lang="de-DE" dirty="0" err="1" smtClean="0"/>
              <a:t>this</a:t>
            </a:r>
            <a:r>
              <a:rPr lang="de-DE" dirty="0" smtClean="0"/>
              <a:t> </a:t>
            </a:r>
            <a:r>
              <a:rPr lang="de-DE" dirty="0" err="1" smtClean="0"/>
              <a:t>manuscript</a:t>
            </a:r>
            <a:r>
              <a:rPr lang="de-DE" dirty="0" smtClean="0"/>
              <a:t>, so I </a:t>
            </a:r>
            <a:r>
              <a:rPr lang="de-DE" dirty="0" err="1" smtClean="0"/>
              <a:t>think</a:t>
            </a:r>
            <a:r>
              <a:rPr lang="de-DE" dirty="0" smtClean="0"/>
              <a:t> </a:t>
            </a:r>
            <a:r>
              <a:rPr lang="de-DE" dirty="0" err="1" smtClean="0"/>
              <a:t>we</a:t>
            </a:r>
            <a:r>
              <a:rPr lang="de-DE" dirty="0" smtClean="0"/>
              <a:t> </a:t>
            </a:r>
            <a:r>
              <a:rPr lang="de-DE" dirty="0" err="1" smtClean="0"/>
              <a:t>can</a:t>
            </a:r>
            <a:r>
              <a:rPr lang="de-DE" baseline="0" dirty="0" smtClean="0"/>
              <a:t> </a:t>
            </a:r>
            <a:r>
              <a:rPr lang="de-DE" baseline="0" dirty="0" err="1" smtClean="0"/>
              <a:t>leave</a:t>
            </a:r>
            <a:r>
              <a:rPr lang="de-DE" baseline="0" dirty="0" smtClean="0"/>
              <a:t> </a:t>
            </a:r>
            <a:r>
              <a:rPr lang="de-DE" baseline="0" dirty="0" err="1" smtClean="0"/>
              <a:t>it</a:t>
            </a:r>
            <a:r>
              <a:rPr lang="de-DE" baseline="0" dirty="0" smtClean="0"/>
              <a:t> </a:t>
            </a:r>
            <a:r>
              <a:rPr lang="de-DE" baseline="0" dirty="0" err="1" smtClean="0"/>
              <a:t>as</a:t>
            </a:r>
            <a:r>
              <a:rPr lang="de-DE" baseline="0" dirty="0" smtClean="0"/>
              <a:t> </a:t>
            </a:r>
            <a:r>
              <a:rPr lang="de-DE" baseline="0" dirty="0" err="1" smtClean="0"/>
              <a:t>is</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20</a:t>
            </a:fld>
            <a:endParaRPr lang="en-US"/>
          </a:p>
        </p:txBody>
      </p:sp>
    </p:spTree>
    <p:extLst>
      <p:ext uri="{BB962C8B-B14F-4D97-AF65-F5344CB8AC3E}">
        <p14:creationId xmlns:p14="http://schemas.microsoft.com/office/powerpoint/2010/main" val="417402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am </a:t>
            </a:r>
            <a:r>
              <a:rPr lang="de-DE" dirty="0" err="1" smtClean="0"/>
              <a:t>co-author</a:t>
            </a:r>
            <a:r>
              <a:rPr lang="de-DE" dirty="0" smtClean="0"/>
              <a:t> on </a:t>
            </a:r>
            <a:r>
              <a:rPr lang="de-DE" dirty="0" err="1" smtClean="0"/>
              <a:t>this</a:t>
            </a:r>
            <a:r>
              <a:rPr lang="de-DE" dirty="0" smtClean="0"/>
              <a:t> </a:t>
            </a:r>
            <a:r>
              <a:rPr lang="de-DE" dirty="0" err="1" smtClean="0"/>
              <a:t>manuscript</a:t>
            </a:r>
            <a:r>
              <a:rPr lang="de-DE" dirty="0" smtClean="0"/>
              <a:t>, so I </a:t>
            </a:r>
            <a:r>
              <a:rPr lang="de-DE" dirty="0" err="1" smtClean="0"/>
              <a:t>think</a:t>
            </a:r>
            <a:r>
              <a:rPr lang="de-DE" dirty="0" smtClean="0"/>
              <a:t> </a:t>
            </a:r>
            <a:r>
              <a:rPr lang="de-DE" dirty="0" err="1" smtClean="0"/>
              <a:t>we</a:t>
            </a:r>
            <a:r>
              <a:rPr lang="de-DE" dirty="0" smtClean="0"/>
              <a:t> </a:t>
            </a:r>
            <a:r>
              <a:rPr lang="de-DE" dirty="0" err="1" smtClean="0"/>
              <a:t>can</a:t>
            </a:r>
            <a:r>
              <a:rPr lang="de-DE" baseline="0" dirty="0" smtClean="0"/>
              <a:t> </a:t>
            </a:r>
            <a:r>
              <a:rPr lang="de-DE" baseline="0" dirty="0" err="1" smtClean="0"/>
              <a:t>leave</a:t>
            </a:r>
            <a:r>
              <a:rPr lang="de-DE" baseline="0" dirty="0" smtClean="0"/>
              <a:t> </a:t>
            </a:r>
            <a:r>
              <a:rPr lang="de-DE" baseline="0" dirty="0" err="1" smtClean="0"/>
              <a:t>it</a:t>
            </a:r>
            <a:r>
              <a:rPr lang="de-DE" baseline="0" dirty="0" smtClean="0"/>
              <a:t> </a:t>
            </a:r>
            <a:r>
              <a:rPr lang="de-DE" baseline="0" dirty="0" err="1" smtClean="0"/>
              <a:t>as</a:t>
            </a:r>
            <a:r>
              <a:rPr lang="de-DE" baseline="0" dirty="0" smtClean="0"/>
              <a:t> </a:t>
            </a:r>
            <a:r>
              <a:rPr lang="de-DE" baseline="0" dirty="0" err="1" smtClean="0"/>
              <a:t>is</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21</a:t>
            </a:fld>
            <a:endParaRPr lang="en-US"/>
          </a:p>
        </p:txBody>
      </p:sp>
    </p:spTree>
    <p:extLst>
      <p:ext uri="{BB962C8B-B14F-4D97-AF65-F5344CB8AC3E}">
        <p14:creationId xmlns:p14="http://schemas.microsoft.com/office/powerpoint/2010/main" val="420673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a:t>
            </a:r>
            <a:r>
              <a:rPr lang="de-DE" dirty="0" err="1" smtClean="0"/>
              <a:t>replaced</a:t>
            </a:r>
            <a:r>
              <a:rPr lang="de-DE" dirty="0" smtClean="0"/>
              <a:t> </a:t>
            </a:r>
            <a:r>
              <a:rPr lang="de-DE" dirty="0" err="1" smtClean="0"/>
              <a:t>the</a:t>
            </a:r>
            <a:r>
              <a:rPr lang="de-DE" dirty="0" smtClean="0"/>
              <a:t> </a:t>
            </a:r>
            <a:r>
              <a:rPr lang="de-DE" dirty="0" err="1" smtClean="0"/>
              <a:t>figure</a:t>
            </a:r>
            <a:r>
              <a:rPr lang="de-DE" dirty="0" smtClean="0"/>
              <a:t> </a:t>
            </a:r>
            <a:r>
              <a:rPr lang="de-DE" dirty="0" err="1" smtClean="0"/>
              <a:t>by</a:t>
            </a:r>
            <a:r>
              <a:rPr lang="de-DE" dirty="0" smtClean="0"/>
              <a:t> a </a:t>
            </a:r>
            <a:r>
              <a:rPr lang="de-DE" dirty="0" err="1" smtClean="0"/>
              <a:t>text</a:t>
            </a:r>
            <a:r>
              <a:rPr lang="de-DE" dirty="0" smtClean="0"/>
              <a:t> </a:t>
            </a:r>
            <a:r>
              <a:rPr lang="de-DE" dirty="0" err="1" smtClean="0"/>
              <a:t>slide</a:t>
            </a:r>
            <a:r>
              <a:rPr lang="de-DE" dirty="0" smtClean="0"/>
              <a:t>, </a:t>
            </a:r>
            <a:r>
              <a:rPr lang="de-DE" dirty="0" err="1" smtClean="0"/>
              <a:t>is</a:t>
            </a:r>
            <a:r>
              <a:rPr lang="de-DE" dirty="0" smtClean="0"/>
              <a:t> </a:t>
            </a:r>
            <a:r>
              <a:rPr lang="de-DE" dirty="0" err="1" smtClean="0"/>
              <a:t>this</a:t>
            </a:r>
            <a:r>
              <a:rPr lang="de-DE" dirty="0" smtClean="0"/>
              <a:t> ok?</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22</a:t>
            </a:fld>
            <a:endParaRPr lang="en-US"/>
          </a:p>
        </p:txBody>
      </p:sp>
    </p:spTree>
    <p:extLst>
      <p:ext uri="{BB962C8B-B14F-4D97-AF65-F5344CB8AC3E}">
        <p14:creationId xmlns:p14="http://schemas.microsoft.com/office/powerpoint/2010/main" val="339335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A7373-FA27-4B7E-AA76-A35C18162DED}" type="slidenum">
              <a:rPr lang="en-US" smtClean="0"/>
              <a:pPr/>
              <a:t>34</a:t>
            </a:fld>
            <a:endParaRPr lang="en-US"/>
          </a:p>
        </p:txBody>
      </p:sp>
    </p:spTree>
    <p:extLst>
      <p:ext uri="{BB962C8B-B14F-4D97-AF65-F5344CB8AC3E}">
        <p14:creationId xmlns:p14="http://schemas.microsoft.com/office/powerpoint/2010/main" val="425049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(A–F) Axial 2-dimensional phase-sensitive inversion images at the C2/C3 disk level of patients with relapsing–remitting multiple sclerosis (MS) and Expanded Disability Status Score &lt; 2.0 (A, C, E) and patients with primary progressive (B) and secondary progressive MS (D, F) illustrating gray matter (GM) atrophy in progressive MS. Notice the selective atrophy of the spinal cord GM in the patient with progressive MS and moderate disability (EDSS = 4.0; B) and both white matter and GM atrophy in severely disabled secondary progressive MS of long disease duration (F).</a:t>
            </a:r>
            <a:endParaRPr lang="en-US" dirty="0"/>
          </a:p>
        </p:txBody>
      </p:sp>
      <p:sp>
        <p:nvSpPr>
          <p:cNvPr id="4" name="Slide Number Placeholder 3"/>
          <p:cNvSpPr>
            <a:spLocks noGrp="1"/>
          </p:cNvSpPr>
          <p:nvPr>
            <p:ph type="sldNum" sz="quarter" idx="10"/>
          </p:nvPr>
        </p:nvSpPr>
        <p:spPr/>
        <p:txBody>
          <a:bodyPr/>
          <a:lstStyle/>
          <a:p>
            <a:fld id="{C44A7373-FA27-4B7E-AA76-A35C18162DED}" type="slidenum">
              <a:rPr lang="en-US" smtClean="0"/>
              <a:pPr/>
              <a:t>38</a:t>
            </a:fld>
            <a:endParaRPr lang="en-US"/>
          </a:p>
        </p:txBody>
      </p:sp>
    </p:spTree>
    <p:extLst>
      <p:ext uri="{BB962C8B-B14F-4D97-AF65-F5344CB8AC3E}">
        <p14:creationId xmlns:p14="http://schemas.microsoft.com/office/powerpoint/2010/main" val="192906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The </a:t>
            </a:r>
            <a:r>
              <a:rPr lang="de-DE" dirty="0" err="1" smtClean="0"/>
              <a:t>citation</a:t>
            </a:r>
            <a:r>
              <a:rPr lang="de-DE" dirty="0" smtClean="0"/>
              <a:t> </a:t>
            </a:r>
            <a:r>
              <a:rPr lang="de-DE" dirty="0" err="1" smtClean="0"/>
              <a:t>is</a:t>
            </a:r>
            <a:r>
              <a:rPr lang="de-DE" dirty="0" smtClean="0"/>
              <a:t> still </a:t>
            </a:r>
            <a:r>
              <a:rPr lang="de-DE" dirty="0" err="1" smtClean="0"/>
              <a:t>from</a:t>
            </a:r>
            <a:r>
              <a:rPr lang="de-DE" baseline="0" dirty="0" smtClean="0"/>
              <a:t> </a:t>
            </a:r>
            <a:r>
              <a:rPr lang="de-DE" baseline="0" dirty="0" err="1" smtClean="0"/>
              <a:t>the</a:t>
            </a:r>
            <a:r>
              <a:rPr lang="de-DE" baseline="0" dirty="0" smtClean="0"/>
              <a:t> </a:t>
            </a:r>
            <a:r>
              <a:rPr lang="de-DE" baseline="0" dirty="0" err="1" smtClean="0"/>
              <a:t>Prineas</a:t>
            </a:r>
            <a:r>
              <a:rPr lang="de-DE" baseline="0" dirty="0" smtClean="0"/>
              <a:t> </a:t>
            </a:r>
            <a:r>
              <a:rPr lang="de-DE" baseline="0" dirty="0" err="1" smtClean="0"/>
              <a:t>paper</a:t>
            </a:r>
            <a:r>
              <a:rPr lang="de-DE" baseline="0" dirty="0" smtClean="0"/>
              <a:t>, I </a:t>
            </a:r>
            <a:r>
              <a:rPr lang="de-DE" baseline="0" dirty="0" err="1" smtClean="0"/>
              <a:t>replaced</a:t>
            </a:r>
            <a:r>
              <a:rPr lang="de-DE" baseline="0" dirty="0" smtClean="0"/>
              <a:t> </a:t>
            </a:r>
            <a:r>
              <a:rPr lang="de-DE" baseline="0" dirty="0" err="1" smtClean="0"/>
              <a:t>the</a:t>
            </a:r>
            <a:r>
              <a:rPr lang="de-DE" baseline="0" dirty="0" smtClean="0"/>
              <a:t> </a:t>
            </a:r>
            <a:r>
              <a:rPr lang="de-DE" baseline="0" dirty="0" err="1" smtClean="0"/>
              <a:t>figure</a:t>
            </a:r>
            <a:r>
              <a:rPr lang="de-DE" baseline="0" dirty="0" smtClean="0"/>
              <a:t> </a:t>
            </a:r>
            <a:r>
              <a:rPr lang="de-DE" baseline="0" dirty="0" err="1" smtClean="0"/>
              <a:t>by</a:t>
            </a:r>
            <a:r>
              <a:rPr lang="de-DE" baseline="0" dirty="0" smtClean="0"/>
              <a:t> </a:t>
            </a:r>
            <a:r>
              <a:rPr lang="de-DE" baseline="0" dirty="0" err="1" smtClean="0"/>
              <a:t>one</a:t>
            </a:r>
            <a:r>
              <a:rPr lang="de-DE" baseline="0" dirty="0" smtClean="0"/>
              <a:t> of </a:t>
            </a:r>
            <a:r>
              <a:rPr lang="de-DE" baseline="0" dirty="0" err="1" smtClean="0"/>
              <a:t>my</a:t>
            </a:r>
            <a:r>
              <a:rPr lang="de-DE" baseline="0" dirty="0" smtClean="0"/>
              <a:t> </a:t>
            </a:r>
            <a:r>
              <a:rPr lang="de-DE" baseline="0" dirty="0" err="1" smtClean="0"/>
              <a:t>own</a:t>
            </a:r>
            <a:r>
              <a:rPr lang="de-DE" baseline="0" dirty="0" smtClean="0"/>
              <a:t> </a:t>
            </a:r>
            <a:r>
              <a:rPr lang="de-DE" baseline="0" dirty="0" err="1" smtClean="0"/>
              <a:t>which</a:t>
            </a:r>
            <a:r>
              <a:rPr lang="de-DE" baseline="0" dirty="0" smtClean="0"/>
              <a:t> </a:t>
            </a:r>
            <a:r>
              <a:rPr lang="de-DE" baseline="0" dirty="0" err="1" smtClean="0"/>
              <a:t>is</a:t>
            </a:r>
            <a:r>
              <a:rPr lang="de-DE" baseline="0" dirty="0" smtClean="0"/>
              <a:t> not </a:t>
            </a:r>
            <a:r>
              <a:rPr lang="de-DE" baseline="0" dirty="0" err="1" smtClean="0"/>
              <a:t>yet</a:t>
            </a:r>
            <a:r>
              <a:rPr lang="de-DE" baseline="0" dirty="0" smtClean="0"/>
              <a:t> </a:t>
            </a:r>
            <a:r>
              <a:rPr lang="de-DE" baseline="0" dirty="0" err="1" smtClean="0"/>
              <a:t>published</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11</a:t>
            </a:fld>
            <a:endParaRPr lang="en-US"/>
          </a:p>
        </p:txBody>
      </p:sp>
    </p:spTree>
    <p:extLst>
      <p:ext uri="{BB962C8B-B14F-4D97-AF65-F5344CB8AC3E}">
        <p14:creationId xmlns:p14="http://schemas.microsoft.com/office/powerpoint/2010/main" val="150080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a:t>
            </a:r>
            <a:r>
              <a:rPr lang="de-DE" dirty="0" err="1" smtClean="0"/>
              <a:t>changed</a:t>
            </a:r>
            <a:r>
              <a:rPr lang="de-DE" dirty="0" smtClean="0"/>
              <a:t> </a:t>
            </a:r>
            <a:r>
              <a:rPr lang="de-DE" dirty="0" err="1" smtClean="0"/>
              <a:t>the</a:t>
            </a:r>
            <a:r>
              <a:rPr lang="de-DE" dirty="0" smtClean="0"/>
              <a:t> </a:t>
            </a:r>
            <a:r>
              <a:rPr lang="de-DE" dirty="0" err="1" smtClean="0"/>
              <a:t>figure</a:t>
            </a:r>
            <a:r>
              <a:rPr lang="de-DE" dirty="0" smtClean="0"/>
              <a:t> </a:t>
            </a:r>
            <a:r>
              <a:rPr lang="de-DE" dirty="0" err="1" smtClean="0"/>
              <a:t>to</a:t>
            </a:r>
            <a:r>
              <a:rPr lang="de-DE" dirty="0" smtClean="0"/>
              <a:t> </a:t>
            </a:r>
            <a:r>
              <a:rPr lang="de-DE" dirty="0" err="1" smtClean="0"/>
              <a:t>the</a:t>
            </a:r>
            <a:r>
              <a:rPr lang="de-DE" dirty="0" smtClean="0"/>
              <a:t> original </a:t>
            </a:r>
            <a:r>
              <a:rPr lang="de-DE" dirty="0" err="1" smtClean="0"/>
              <a:t>one</a:t>
            </a:r>
            <a:r>
              <a:rPr lang="de-DE" dirty="0" smtClean="0"/>
              <a:t> </a:t>
            </a:r>
            <a:r>
              <a:rPr lang="de-DE" dirty="0" err="1" smtClean="0"/>
              <a:t>from</a:t>
            </a:r>
            <a:r>
              <a:rPr lang="de-DE" dirty="0" smtClean="0"/>
              <a:t> </a:t>
            </a:r>
            <a:r>
              <a:rPr lang="de-DE" dirty="0" err="1" smtClean="0"/>
              <a:t>the</a:t>
            </a:r>
            <a:r>
              <a:rPr lang="de-DE" dirty="0" smtClean="0"/>
              <a:t> </a:t>
            </a:r>
            <a:r>
              <a:rPr lang="de-DE" dirty="0" err="1" smtClean="0"/>
              <a:t>manuscript</a:t>
            </a:r>
            <a:r>
              <a:rPr lang="de-DE" baseline="0" dirty="0" smtClean="0"/>
              <a:t> </a:t>
            </a:r>
            <a:r>
              <a:rPr lang="de-DE" baseline="0" dirty="0" err="1" smtClean="0"/>
              <a:t>where</a:t>
            </a:r>
            <a:r>
              <a:rPr lang="de-DE" baseline="0" dirty="0" smtClean="0"/>
              <a:t> I am </a:t>
            </a:r>
            <a:r>
              <a:rPr lang="de-DE" baseline="0" dirty="0" err="1" smtClean="0"/>
              <a:t>co-author</a:t>
            </a:r>
            <a:r>
              <a:rPr lang="de-DE" baseline="0" dirty="0" smtClean="0"/>
              <a:t>. I also </a:t>
            </a:r>
            <a:r>
              <a:rPr lang="de-DE" baseline="0" dirty="0" err="1" smtClean="0"/>
              <a:t>changed</a:t>
            </a:r>
            <a:r>
              <a:rPr lang="de-DE" baseline="0" dirty="0" smtClean="0"/>
              <a:t> </a:t>
            </a:r>
            <a:r>
              <a:rPr lang="de-DE" baseline="0" dirty="0" err="1" smtClean="0"/>
              <a:t>the</a:t>
            </a:r>
            <a:r>
              <a:rPr lang="de-DE" baseline="0" dirty="0" smtClean="0"/>
              <a:t> title of </a:t>
            </a:r>
            <a:r>
              <a:rPr lang="de-DE" baseline="0" dirty="0" err="1" smtClean="0"/>
              <a:t>the</a:t>
            </a:r>
            <a:r>
              <a:rPr lang="de-DE" baseline="0" dirty="0" smtClean="0"/>
              <a:t> </a:t>
            </a:r>
            <a:r>
              <a:rPr lang="de-DE" baseline="0" dirty="0" err="1" smtClean="0"/>
              <a:t>slide</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12</a:t>
            </a:fld>
            <a:endParaRPr lang="en-US"/>
          </a:p>
        </p:txBody>
      </p:sp>
    </p:spTree>
    <p:extLst>
      <p:ext uri="{BB962C8B-B14F-4D97-AF65-F5344CB8AC3E}">
        <p14:creationId xmlns:p14="http://schemas.microsoft.com/office/powerpoint/2010/main" val="351400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a:t>
            </a:r>
            <a:r>
              <a:rPr lang="de-DE" dirty="0" err="1" smtClean="0"/>
              <a:t>changed</a:t>
            </a:r>
            <a:r>
              <a:rPr lang="de-DE" dirty="0" smtClean="0"/>
              <a:t> </a:t>
            </a:r>
            <a:r>
              <a:rPr lang="de-DE" dirty="0" err="1" smtClean="0"/>
              <a:t>the</a:t>
            </a:r>
            <a:r>
              <a:rPr lang="de-DE" dirty="0" smtClean="0"/>
              <a:t> </a:t>
            </a:r>
            <a:r>
              <a:rPr lang="de-DE" dirty="0" err="1" smtClean="0"/>
              <a:t>slide</a:t>
            </a:r>
            <a:r>
              <a:rPr lang="de-DE" dirty="0" smtClean="0"/>
              <a:t> </a:t>
            </a:r>
            <a:r>
              <a:rPr lang="de-DE" dirty="0" err="1" smtClean="0"/>
              <a:t>and</a:t>
            </a:r>
            <a:r>
              <a:rPr lang="de-DE" dirty="0" smtClean="0"/>
              <a:t> </a:t>
            </a:r>
            <a:r>
              <a:rPr lang="de-DE" dirty="0" err="1" smtClean="0"/>
              <a:t>inserted</a:t>
            </a:r>
            <a:r>
              <a:rPr lang="de-DE" baseline="0" dirty="0" smtClean="0"/>
              <a:t> </a:t>
            </a:r>
            <a:r>
              <a:rPr lang="de-DE" baseline="0" dirty="0" err="1" smtClean="0"/>
              <a:t>the</a:t>
            </a:r>
            <a:r>
              <a:rPr lang="de-DE" baseline="0" dirty="0" smtClean="0"/>
              <a:t> original </a:t>
            </a:r>
            <a:r>
              <a:rPr lang="de-DE" baseline="0" dirty="0" err="1" smtClean="0"/>
              <a:t>figures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manuscript</a:t>
            </a:r>
            <a:r>
              <a:rPr lang="de-DE" baseline="0" dirty="0" smtClean="0"/>
              <a:t> </a:t>
            </a:r>
            <a:r>
              <a:rPr lang="de-DE" baseline="0" dirty="0" err="1" smtClean="0"/>
              <a:t>where</a:t>
            </a:r>
            <a:r>
              <a:rPr lang="de-DE" baseline="0" dirty="0" smtClean="0"/>
              <a:t> I am </a:t>
            </a:r>
            <a:r>
              <a:rPr lang="de-DE" baseline="0" dirty="0" err="1" smtClean="0"/>
              <a:t>co-author</a:t>
            </a:r>
            <a:r>
              <a:rPr lang="de-DE" baseline="0" dirty="0" smtClean="0"/>
              <a:t>. The </a:t>
            </a:r>
            <a:r>
              <a:rPr lang="de-DE" baseline="0" dirty="0" err="1" smtClean="0"/>
              <a:t>slide</a:t>
            </a:r>
            <a:r>
              <a:rPr lang="de-DE" baseline="0" dirty="0" smtClean="0"/>
              <a:t> </a:t>
            </a:r>
            <a:r>
              <a:rPr lang="de-DE" baseline="0" dirty="0" err="1" smtClean="0"/>
              <a:t>is</a:t>
            </a:r>
            <a:r>
              <a:rPr lang="de-DE" baseline="0" dirty="0" smtClean="0"/>
              <a:t> </a:t>
            </a:r>
            <a:r>
              <a:rPr lang="de-DE" baseline="0" dirty="0" err="1" smtClean="0"/>
              <a:t>animated</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13</a:t>
            </a:fld>
            <a:endParaRPr lang="en-US"/>
          </a:p>
        </p:txBody>
      </p:sp>
    </p:spTree>
    <p:extLst>
      <p:ext uri="{BB962C8B-B14F-4D97-AF65-F5344CB8AC3E}">
        <p14:creationId xmlns:p14="http://schemas.microsoft.com/office/powerpoint/2010/main" val="254095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BD/GS: </a:t>
            </a:r>
            <a:r>
              <a:rPr lang="en-US" dirty="0" smtClean="0"/>
              <a:t>Giovanna will redraw this.</a:t>
            </a:r>
          </a:p>
          <a:p>
            <a:r>
              <a:rPr lang="en-US" b="1" dirty="0" smtClean="0"/>
              <a:t>RS: </a:t>
            </a:r>
            <a:r>
              <a:rPr lang="en-US" dirty="0" smtClean="0"/>
              <a:t>Focus of the</a:t>
            </a:r>
            <a:r>
              <a:rPr lang="en-US" baseline="0" dirty="0" smtClean="0"/>
              <a:t> slide is to show 3 types of gray matter lesions: Type 1, localized to a certain part of the fold and overlapping the white matter; Type 2, small lesions scattered along (and contained within) the fold ; Type 3, long lesion occupying a stretch of territory on (and contained within) the fold. The redraw could use a completely different fold shape (so long as it reflects a typical gray matter fold), and could use a different color to indicate lesions.</a:t>
            </a:r>
            <a:endParaRPr lang="en-US" dirty="0"/>
          </a:p>
        </p:txBody>
      </p:sp>
      <p:sp>
        <p:nvSpPr>
          <p:cNvPr id="4" name="Slide Number Placeholder 3"/>
          <p:cNvSpPr>
            <a:spLocks noGrp="1"/>
          </p:cNvSpPr>
          <p:nvPr>
            <p:ph type="sldNum" sz="quarter" idx="10"/>
          </p:nvPr>
        </p:nvSpPr>
        <p:spPr/>
        <p:txBody>
          <a:bodyPr/>
          <a:lstStyle/>
          <a:p>
            <a:fld id="{C44A7373-FA27-4B7E-AA76-A35C18162DED}" type="slidenum">
              <a:rPr lang="en-US" smtClean="0"/>
              <a:pPr/>
              <a:t>14</a:t>
            </a:fld>
            <a:endParaRPr lang="en-US"/>
          </a:p>
        </p:txBody>
      </p:sp>
    </p:spTree>
    <p:extLst>
      <p:ext uri="{BB962C8B-B14F-4D97-AF65-F5344CB8AC3E}">
        <p14:creationId xmlns:p14="http://schemas.microsoft.com/office/powerpoint/2010/main" val="253388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This</a:t>
            </a:r>
            <a:r>
              <a:rPr lang="de-DE" dirty="0" smtClean="0"/>
              <a:t> </a:t>
            </a:r>
            <a:r>
              <a:rPr lang="de-DE" dirty="0" err="1" smtClean="0"/>
              <a:t>is</a:t>
            </a:r>
            <a:r>
              <a:rPr lang="de-DE" dirty="0" smtClean="0"/>
              <a:t> a </a:t>
            </a:r>
            <a:r>
              <a:rPr lang="de-DE" dirty="0" err="1" smtClean="0"/>
              <a:t>figure</a:t>
            </a:r>
            <a:r>
              <a:rPr lang="de-DE" dirty="0" smtClean="0"/>
              <a:t> of </a:t>
            </a:r>
            <a:r>
              <a:rPr lang="de-DE" dirty="0" err="1" smtClean="0"/>
              <a:t>my</a:t>
            </a:r>
            <a:r>
              <a:rPr lang="de-DE" dirty="0" smtClean="0"/>
              <a:t> </a:t>
            </a:r>
            <a:r>
              <a:rPr lang="de-DE" dirty="0" err="1" smtClean="0"/>
              <a:t>own</a:t>
            </a:r>
            <a:r>
              <a:rPr lang="de-DE" dirty="0" smtClean="0"/>
              <a:t>, not </a:t>
            </a:r>
            <a:r>
              <a:rPr lang="de-DE" dirty="0" err="1" smtClean="0"/>
              <a:t>yet</a:t>
            </a:r>
            <a:r>
              <a:rPr lang="de-DE" dirty="0" smtClean="0"/>
              <a:t> </a:t>
            </a:r>
            <a:r>
              <a:rPr lang="de-DE" dirty="0" err="1" smtClean="0"/>
              <a:t>published</a:t>
            </a:r>
            <a:r>
              <a:rPr lang="de-DE" dirty="0" smtClean="0"/>
              <a:t>, I </a:t>
            </a:r>
            <a:r>
              <a:rPr lang="de-DE" dirty="0" err="1" smtClean="0"/>
              <a:t>replaced</a:t>
            </a:r>
            <a:r>
              <a:rPr lang="de-DE" dirty="0" smtClean="0"/>
              <a:t> </a:t>
            </a:r>
            <a:r>
              <a:rPr lang="de-DE" dirty="0" err="1" smtClean="0"/>
              <a:t>it</a:t>
            </a:r>
            <a:r>
              <a:rPr lang="de-DE" dirty="0" smtClean="0"/>
              <a:t> </a:t>
            </a:r>
            <a:r>
              <a:rPr lang="de-DE" dirty="0" err="1" smtClean="0"/>
              <a:t>by</a:t>
            </a:r>
            <a:r>
              <a:rPr lang="de-DE" dirty="0" smtClean="0"/>
              <a:t> </a:t>
            </a:r>
            <a:r>
              <a:rPr lang="de-DE" dirty="0" err="1" smtClean="0"/>
              <a:t>the</a:t>
            </a:r>
            <a:r>
              <a:rPr lang="de-DE" dirty="0" smtClean="0"/>
              <a:t> </a:t>
            </a:r>
            <a:r>
              <a:rPr lang="de-DE" baseline="0" dirty="0" err="1" smtClean="0"/>
              <a:t>one</a:t>
            </a:r>
            <a:r>
              <a:rPr lang="de-DE" baseline="0" dirty="0" smtClean="0"/>
              <a:t> </a:t>
            </a:r>
            <a:r>
              <a:rPr lang="de-DE" baseline="0" dirty="0" err="1" smtClean="0"/>
              <a:t>from</a:t>
            </a:r>
            <a:r>
              <a:rPr lang="de-DE" baseline="0" dirty="0" smtClean="0"/>
              <a:t> Bö et al.</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15</a:t>
            </a:fld>
            <a:endParaRPr lang="en-US"/>
          </a:p>
        </p:txBody>
      </p:sp>
    </p:spTree>
    <p:extLst>
      <p:ext uri="{BB962C8B-B14F-4D97-AF65-F5344CB8AC3E}">
        <p14:creationId xmlns:p14="http://schemas.microsoft.com/office/powerpoint/2010/main" val="11211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am </a:t>
            </a:r>
            <a:r>
              <a:rPr lang="de-DE" dirty="0" err="1" smtClean="0"/>
              <a:t>co-author</a:t>
            </a:r>
            <a:r>
              <a:rPr lang="de-DE" dirty="0" smtClean="0"/>
              <a:t> on </a:t>
            </a:r>
            <a:r>
              <a:rPr lang="de-DE" dirty="0" err="1" smtClean="0"/>
              <a:t>this</a:t>
            </a:r>
            <a:r>
              <a:rPr lang="de-DE" dirty="0" smtClean="0"/>
              <a:t> </a:t>
            </a:r>
            <a:r>
              <a:rPr lang="de-DE" dirty="0" err="1" smtClean="0"/>
              <a:t>paper</a:t>
            </a:r>
            <a:r>
              <a:rPr lang="de-DE" dirty="0" smtClean="0"/>
              <a:t>, </a:t>
            </a:r>
            <a:r>
              <a:rPr lang="de-DE" dirty="0" err="1" smtClean="0"/>
              <a:t>this</a:t>
            </a:r>
            <a:r>
              <a:rPr lang="de-DE" dirty="0" smtClean="0"/>
              <a:t> </a:t>
            </a:r>
            <a:r>
              <a:rPr lang="de-DE" dirty="0" err="1" smtClean="0"/>
              <a:t>is</a:t>
            </a:r>
            <a:r>
              <a:rPr lang="de-DE" dirty="0" smtClean="0"/>
              <a:t> </a:t>
            </a:r>
            <a:r>
              <a:rPr lang="de-DE" dirty="0" err="1" smtClean="0"/>
              <a:t>the</a:t>
            </a:r>
            <a:r>
              <a:rPr lang="de-DE" dirty="0" smtClean="0"/>
              <a:t> original </a:t>
            </a:r>
            <a:r>
              <a:rPr lang="de-DE" dirty="0" err="1" smtClean="0"/>
              <a:t>figure</a:t>
            </a:r>
            <a:r>
              <a:rPr lang="de-DE" dirty="0" smtClean="0"/>
              <a:t>. </a:t>
            </a:r>
            <a:r>
              <a:rPr lang="de-DE" dirty="0" err="1" smtClean="0"/>
              <a:t>Should</a:t>
            </a:r>
            <a:r>
              <a:rPr lang="de-DE" dirty="0" smtClean="0"/>
              <a:t> not </a:t>
            </a:r>
            <a:r>
              <a:rPr lang="de-DE" dirty="0" err="1" smtClean="0"/>
              <a:t>be</a:t>
            </a:r>
            <a:r>
              <a:rPr lang="de-DE" dirty="0" smtClean="0"/>
              <a:t> a </a:t>
            </a:r>
            <a:r>
              <a:rPr lang="de-DE" dirty="0" err="1" smtClean="0"/>
              <a:t>problem</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16</a:t>
            </a:fld>
            <a:endParaRPr lang="en-US"/>
          </a:p>
        </p:txBody>
      </p:sp>
    </p:spTree>
    <p:extLst>
      <p:ext uri="{BB962C8B-B14F-4D97-AF65-F5344CB8AC3E}">
        <p14:creationId xmlns:p14="http://schemas.microsoft.com/office/powerpoint/2010/main" val="5062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a:t>
            </a:r>
            <a:r>
              <a:rPr lang="de-DE" dirty="0" err="1" smtClean="0"/>
              <a:t>replaced</a:t>
            </a:r>
            <a:r>
              <a:rPr lang="de-DE" dirty="0" smtClean="0"/>
              <a:t> </a:t>
            </a:r>
            <a:r>
              <a:rPr lang="de-DE" dirty="0" err="1" smtClean="0"/>
              <a:t>the</a:t>
            </a:r>
            <a:r>
              <a:rPr lang="de-DE" dirty="0" smtClean="0"/>
              <a:t> </a:t>
            </a:r>
            <a:r>
              <a:rPr lang="de-DE" dirty="0" err="1" smtClean="0"/>
              <a:t>figure</a:t>
            </a:r>
            <a:r>
              <a:rPr lang="de-DE" dirty="0" smtClean="0"/>
              <a:t> </a:t>
            </a:r>
            <a:r>
              <a:rPr lang="de-DE" dirty="0" err="1" smtClean="0"/>
              <a:t>by</a:t>
            </a:r>
            <a:r>
              <a:rPr lang="de-DE" dirty="0" smtClean="0"/>
              <a:t> </a:t>
            </a:r>
            <a:r>
              <a:rPr lang="de-DE" dirty="0" err="1" smtClean="0"/>
              <a:t>the</a:t>
            </a:r>
            <a:r>
              <a:rPr lang="de-DE" dirty="0" smtClean="0"/>
              <a:t> original </a:t>
            </a:r>
            <a:r>
              <a:rPr lang="de-DE" dirty="0" err="1" smtClean="0"/>
              <a:t>one</a:t>
            </a:r>
            <a:r>
              <a:rPr lang="de-DE" dirty="0" smtClean="0"/>
              <a:t> </a:t>
            </a:r>
            <a:r>
              <a:rPr lang="de-DE" dirty="0" err="1" smtClean="0"/>
              <a:t>from</a:t>
            </a:r>
            <a:r>
              <a:rPr lang="de-DE" dirty="0" smtClean="0"/>
              <a:t> </a:t>
            </a:r>
            <a:r>
              <a:rPr lang="de-DE" dirty="0" err="1" smtClean="0"/>
              <a:t>the</a:t>
            </a:r>
            <a:r>
              <a:rPr lang="de-DE" dirty="0" smtClean="0"/>
              <a:t> </a:t>
            </a:r>
            <a:r>
              <a:rPr lang="de-DE" dirty="0" err="1" smtClean="0"/>
              <a:t>manuscript</a:t>
            </a:r>
            <a:r>
              <a:rPr lang="de-DE" dirty="0" smtClean="0"/>
              <a:t>. I am </a:t>
            </a:r>
            <a:r>
              <a:rPr lang="de-DE" dirty="0" err="1" smtClean="0"/>
              <a:t>co-author</a:t>
            </a:r>
            <a:r>
              <a:rPr lang="de-DE" dirty="0" smtClean="0"/>
              <a:t> on </a:t>
            </a:r>
            <a:r>
              <a:rPr lang="de-DE" dirty="0" err="1" smtClean="0"/>
              <a:t>this</a:t>
            </a:r>
            <a:r>
              <a:rPr lang="de-DE" dirty="0" smtClean="0"/>
              <a:t> </a:t>
            </a:r>
            <a:r>
              <a:rPr lang="de-DE" dirty="0" err="1" smtClean="0"/>
              <a:t>manuscript</a:t>
            </a:r>
            <a:r>
              <a:rPr lang="de-DE" dirty="0" smtClean="0"/>
              <a:t>.</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17</a:t>
            </a:fld>
            <a:endParaRPr lang="en-US"/>
          </a:p>
        </p:txBody>
      </p:sp>
    </p:spTree>
    <p:extLst>
      <p:ext uri="{BB962C8B-B14F-4D97-AF65-F5344CB8AC3E}">
        <p14:creationId xmlns:p14="http://schemas.microsoft.com/office/powerpoint/2010/main" val="1806224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This</a:t>
            </a:r>
            <a:r>
              <a:rPr lang="de-DE" dirty="0" smtClean="0"/>
              <a:t> </a:t>
            </a:r>
            <a:r>
              <a:rPr lang="de-DE" dirty="0" err="1" smtClean="0"/>
              <a:t>is</a:t>
            </a:r>
            <a:r>
              <a:rPr lang="de-DE" dirty="0" smtClean="0"/>
              <a:t> </a:t>
            </a:r>
            <a:r>
              <a:rPr lang="de-DE" dirty="0" err="1" smtClean="0"/>
              <a:t>the</a:t>
            </a:r>
            <a:r>
              <a:rPr lang="de-DE" dirty="0" smtClean="0"/>
              <a:t> original </a:t>
            </a:r>
            <a:r>
              <a:rPr lang="de-DE" dirty="0" err="1" smtClean="0"/>
              <a:t>figure</a:t>
            </a:r>
            <a:r>
              <a:rPr lang="de-DE" dirty="0" smtClean="0"/>
              <a:t> </a:t>
            </a:r>
            <a:r>
              <a:rPr lang="de-DE" dirty="0" err="1" smtClean="0"/>
              <a:t>from</a:t>
            </a:r>
            <a:r>
              <a:rPr lang="de-DE" dirty="0" smtClean="0"/>
              <a:t> </a:t>
            </a:r>
            <a:r>
              <a:rPr lang="de-DE" dirty="0" err="1" smtClean="0"/>
              <a:t>the</a:t>
            </a:r>
            <a:r>
              <a:rPr lang="de-DE" dirty="0" smtClean="0"/>
              <a:t> Albert</a:t>
            </a:r>
            <a:r>
              <a:rPr lang="de-DE" baseline="0" dirty="0" smtClean="0"/>
              <a:t> et al </a:t>
            </a:r>
            <a:r>
              <a:rPr lang="de-DE" baseline="0" dirty="0" err="1" smtClean="0"/>
              <a:t>paper</a:t>
            </a:r>
            <a:r>
              <a:rPr lang="de-DE" baseline="0" dirty="0" smtClean="0"/>
              <a:t>, I am </a:t>
            </a:r>
            <a:r>
              <a:rPr lang="de-DE" baseline="0" dirty="0" err="1" smtClean="0"/>
              <a:t>co-author</a:t>
            </a:r>
            <a:endParaRPr lang="de-DE" dirty="0"/>
          </a:p>
        </p:txBody>
      </p:sp>
      <p:sp>
        <p:nvSpPr>
          <p:cNvPr id="4" name="Foliennummernplatzhalter 3"/>
          <p:cNvSpPr>
            <a:spLocks noGrp="1"/>
          </p:cNvSpPr>
          <p:nvPr>
            <p:ph type="sldNum" sz="quarter" idx="10"/>
          </p:nvPr>
        </p:nvSpPr>
        <p:spPr/>
        <p:txBody>
          <a:bodyPr/>
          <a:lstStyle/>
          <a:p>
            <a:fld id="{C44A7373-FA27-4B7E-AA76-A35C18162DED}" type="slidenum">
              <a:rPr lang="en-US" smtClean="0"/>
              <a:pPr/>
              <a:t>18</a:t>
            </a:fld>
            <a:endParaRPr lang="en-US"/>
          </a:p>
        </p:txBody>
      </p:sp>
    </p:spTree>
    <p:extLst>
      <p:ext uri="{BB962C8B-B14F-4D97-AF65-F5344CB8AC3E}">
        <p14:creationId xmlns:p14="http://schemas.microsoft.com/office/powerpoint/2010/main" val="379706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268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152400"/>
            <a:ext cx="7086600" cy="1143000"/>
          </a:xfrm>
          <a:effectLst>
            <a:outerShdw blurRad="50800" dist="25400" dir="5400000" algn="ctr" rotWithShape="0">
              <a:srgbClr val="261300"/>
            </a:outerShdw>
          </a:effectLst>
        </p:spPr>
        <p:txBody>
          <a:bodyPr>
            <a:normAutofit/>
          </a:bodyPr>
          <a:lstStyle>
            <a:lvl1pPr algn="l">
              <a:defRPr sz="2400" b="1" baseline="0">
                <a:solidFill>
                  <a:schemeClr val="bg1"/>
                </a:solidFill>
                <a:latin typeface="Arial" pitchFamily="34" charset="0"/>
                <a:cs typeface="Arial" pitchFamily="34" charset="0"/>
              </a:defRPr>
            </a:lvl1pPr>
          </a:lstStyle>
          <a:p>
            <a:r>
              <a:rPr lang="en-US" dirty="0" smtClean="0"/>
              <a:t>Click here to edit master title slide. Title may be as long as two lines if necessary. </a:t>
            </a:r>
            <a:endParaRPr lang="en-US" dirty="0"/>
          </a:p>
        </p:txBody>
      </p:sp>
      <p:sp>
        <p:nvSpPr>
          <p:cNvPr id="12" name="Oval 11"/>
          <p:cNvSpPr/>
          <p:nvPr userDrawn="1"/>
        </p:nvSpPr>
        <p:spPr>
          <a:xfrm>
            <a:off x="200247" y="6372767"/>
            <a:ext cx="228600" cy="228600"/>
          </a:xfrm>
          <a:prstGeom prst="ellipse">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4" name="Slide Number Placeholder 5"/>
          <p:cNvSpPr txBox="1">
            <a:spLocks/>
          </p:cNvSpPr>
          <p:nvPr userDrawn="1"/>
        </p:nvSpPr>
        <p:spPr>
          <a:xfrm>
            <a:off x="47847" y="6305193"/>
            <a:ext cx="5334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C24D99-78AD-49AA-B12A-2C96F7CF8852}" type="slidenum">
              <a:rPr lang="en-US" smtClean="0"/>
              <a:pPr/>
              <a:t>‹#›</a:t>
            </a:fld>
            <a:endParaRPr lang="en-US" dirty="0"/>
          </a:p>
        </p:txBody>
      </p:sp>
      <p:sp>
        <p:nvSpPr>
          <p:cNvPr id="17" name="Content Placeholder 16"/>
          <p:cNvSpPr>
            <a:spLocks noGrp="1"/>
          </p:cNvSpPr>
          <p:nvPr>
            <p:ph sz="quarter" idx="10"/>
          </p:nvPr>
        </p:nvSpPr>
        <p:spPr>
          <a:xfrm>
            <a:off x="428625" y="1752600"/>
            <a:ext cx="8181975" cy="4267200"/>
          </a:xfrm>
        </p:spPr>
        <p:txBody>
          <a:bodyPr/>
          <a:lstStyle>
            <a:lvl1pPr marL="0" indent="0">
              <a:buFontTx/>
              <a:buNone/>
              <a:defRPr sz="1800">
                <a:solidFill>
                  <a:srgbClr val="0070C0"/>
                </a:solidFill>
                <a:latin typeface="Arial Black" panose="020B0A04020102020204" pitchFamily="34" charset="0"/>
                <a:cs typeface="Arial" panose="020B0604020202020204" pitchFamily="34" charset="0"/>
              </a:defRPr>
            </a:lvl1pPr>
            <a:lvl2pPr marL="742950" indent="-285750">
              <a:buClr>
                <a:srgbClr val="0070C0"/>
              </a:buClr>
              <a:buSzPct val="120000"/>
              <a:buFont typeface="Arial" panose="020B0604020202020204" pitchFamily="34" charset="0"/>
              <a:buChar char="•"/>
              <a:defRPr/>
            </a:lvl2pPr>
            <a:lvl3pPr marL="1143000" indent="-228600">
              <a:buFont typeface="Calibri" panose="020F0502020204030204"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18" name="Picture 2" descr="S:\EdMarketing\Art Folder\Logos\Medscape-Education-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2400" y="6324600"/>
            <a:ext cx="1066800" cy="28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1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24D99-78AD-49AA-B12A-2C96F7CF8852}" type="slidenum">
              <a:rPr lang="en-US" smtClean="0"/>
              <a:pPr/>
              <a:t>‹#›</a:t>
            </a:fld>
            <a:endParaRPr lang="en-US"/>
          </a:p>
        </p:txBody>
      </p:sp>
    </p:spTree>
    <p:extLst>
      <p:ext uri="{BB962C8B-B14F-4D97-AF65-F5344CB8AC3E}">
        <p14:creationId xmlns:p14="http://schemas.microsoft.com/office/powerpoint/2010/main" val="10978834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diagramQuickStyle" Target="../diagrams/quickStyle1.xml"/><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diagramLayout" Target="../diagrams/layout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diagramData" Target="../diagrams/data1.xml"/><Relationship Id="rId5" Type="http://schemas.openxmlformats.org/officeDocument/2006/relationships/image" Target="../media/image25.png"/><Relationship Id="rId15" Type="http://schemas.microsoft.com/office/2007/relationships/diagramDrawing" Target="../diagrams/drawing1.xml"/><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diagramColors" Target="../diagrams/colors1.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3.jpe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2.png"/><Relationship Id="rId7"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image" Target="../media/image37.jpe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39.png"/></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3.png"/><Relationship Id="rId7" Type="http://schemas.openxmlformats.org/officeDocument/2006/relationships/diagramLayout" Target="../diagrams/layout4.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32.png"/><Relationship Id="rId10" Type="http://schemas.microsoft.com/office/2007/relationships/diagramDrawing" Target="../diagrams/drawing4.xml"/><Relationship Id="rId4" Type="http://schemas.openxmlformats.org/officeDocument/2006/relationships/image" Target="../media/image24.png"/><Relationship Id="rId9" Type="http://schemas.openxmlformats.org/officeDocument/2006/relationships/diagramColors" Target="../diagrams/colors4.xml"/></Relationships>
</file>

<file path=ppt/slides/_rels/slide6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ags" Target="../tags/tag39.xml"/><Relationship Id="rId21" Type="http://schemas.openxmlformats.org/officeDocument/2006/relationships/tags" Target="../tags/tag57.xml"/><Relationship Id="rId34" Type="http://schemas.openxmlformats.org/officeDocument/2006/relationships/image" Target="../media/image32.pn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image" Target="../media/image42.jpe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image" Target="../media/image41.jpeg"/><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slideLayout" Target="../slideLayouts/slideLayout2.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s>
</file>

<file path=ppt/slides/_rels/slide6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888" y="857955"/>
            <a:ext cx="8686800" cy="1165225"/>
          </a:xfrm>
          <a:prstGeom prst="rect">
            <a:avLst/>
          </a:prstGeom>
          <a:effectLst>
            <a:outerShdw blurRad="50800" dist="38100" dir="2700000" algn="tl" rotWithShape="0">
              <a:prstClr val="black">
                <a:alpha val="40000"/>
              </a:prstClr>
            </a:outerShdw>
          </a:effectLst>
        </p:spPr>
        <p:txBody>
          <a:bodyPr>
            <a:normAutofit/>
          </a:bodyPr>
          <a:lstStyle>
            <a:lvl1pPr algn="ctr" defTabSz="914400" rtl="0" eaLnBrk="1" latinLnBrk="0" hangingPunct="1">
              <a:spcBef>
                <a:spcPct val="0"/>
              </a:spcBef>
              <a:buNone/>
              <a:defRPr sz="2300" b="1" kern="1200" baseline="0">
                <a:solidFill>
                  <a:schemeClr val="bg1"/>
                </a:solidFill>
                <a:effectLst>
                  <a:outerShdw blurRad="114300" dist="63500" dir="2700000" algn="tl" rotWithShape="0">
                    <a:srgbClr val="261300"/>
                  </a:outerShdw>
                </a:effectLst>
                <a:latin typeface="Arial" pitchFamily="34" charset="0"/>
                <a:ea typeface="+mj-ea"/>
                <a:cs typeface="Arial" pitchFamily="34" charset="0"/>
              </a:defRPr>
            </a:lvl1pPr>
          </a:lstStyle>
          <a:p>
            <a:pPr algn="l"/>
            <a:r>
              <a:rPr lang="en-US" sz="2600" dirty="0" smtClean="0"/>
              <a:t>Evolving Insights Into MS Pathology:</a:t>
            </a:r>
          </a:p>
          <a:p>
            <a:pPr algn="l"/>
            <a:r>
              <a:rPr lang="en-US" sz="2600" dirty="0" smtClean="0"/>
              <a:t>Can We Ever Stop Disease Worsening? </a:t>
            </a:r>
            <a:r>
              <a:rPr lang="en-US" sz="1400" dirty="0" smtClean="0">
                <a:solidFill>
                  <a:srgbClr val="C00000"/>
                </a:solidFill>
              </a:rPr>
              <a:t>CME</a:t>
            </a:r>
            <a:endParaRPr lang="en-US" sz="1400" dirty="0">
              <a:solidFill>
                <a:srgbClr val="C00000"/>
              </a:solidFill>
            </a:endParaRPr>
          </a:p>
        </p:txBody>
      </p:sp>
      <p:sp>
        <p:nvSpPr>
          <p:cNvPr id="7" name="Subtitle 2"/>
          <p:cNvSpPr txBox="1">
            <a:spLocks/>
          </p:cNvSpPr>
          <p:nvPr/>
        </p:nvSpPr>
        <p:spPr>
          <a:xfrm>
            <a:off x="381000" y="1905000"/>
            <a:ext cx="7116198" cy="838200"/>
          </a:xfrm>
          <a:prstGeom prst="rect">
            <a:avLst/>
          </a:prstGeom>
        </p:spPr>
        <p:txBody>
          <a:bodyPr>
            <a:normAutofit/>
          </a:bodyPr>
          <a:lstStyle>
            <a:lvl1pPr marL="0" indent="0" algn="ctr" defTabSz="914400" rtl="0" eaLnBrk="1" latinLnBrk="0" hangingPunct="1">
              <a:spcBef>
                <a:spcPct val="20000"/>
              </a:spcBef>
              <a:buFont typeface="Arial" pitchFamily="34" charset="0"/>
              <a:buNone/>
              <a:defRPr sz="1400" b="1" kern="1200" baseline="0">
                <a:solidFill>
                  <a:schemeClr val="bg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smtClean="0">
                <a:solidFill>
                  <a:srgbClr val="00B0F0"/>
                </a:solidFill>
              </a:rPr>
              <a:t>Thursday, September 11, 2014         |         6:00 </a:t>
            </a:r>
            <a:r>
              <a:rPr lang="en-US" cap="small" dirty="0" smtClean="0">
                <a:solidFill>
                  <a:srgbClr val="00B0F0"/>
                </a:solidFill>
              </a:rPr>
              <a:t>pm </a:t>
            </a:r>
            <a:r>
              <a:rPr lang="en-US" dirty="0" smtClean="0">
                <a:solidFill>
                  <a:srgbClr val="00B0F0"/>
                </a:solidFill>
              </a:rPr>
              <a:t>– 7:00 </a:t>
            </a:r>
            <a:r>
              <a:rPr lang="en-US" cap="small" dirty="0" smtClean="0">
                <a:solidFill>
                  <a:srgbClr val="00B0F0"/>
                </a:solidFill>
              </a:rPr>
              <a:t>pm</a:t>
            </a:r>
          </a:p>
        </p:txBody>
      </p:sp>
      <p:sp>
        <p:nvSpPr>
          <p:cNvPr id="8" name="TextBox 7"/>
          <p:cNvSpPr txBox="1"/>
          <p:nvPr/>
        </p:nvSpPr>
        <p:spPr>
          <a:xfrm>
            <a:off x="4038601" y="6078379"/>
            <a:ext cx="2521656" cy="246221"/>
          </a:xfrm>
          <a:prstGeom prst="rect">
            <a:avLst/>
          </a:prstGeom>
          <a:noFill/>
        </p:spPr>
        <p:txBody>
          <a:bodyPr wrap="square" rtlCol="0">
            <a:spAutoFit/>
          </a:bodyPr>
          <a:lstStyle/>
          <a:p>
            <a:pPr algn="r"/>
            <a:r>
              <a:rPr lang="en-US" sz="1000" b="1" dirty="0" smtClean="0">
                <a:latin typeface="Arial" panose="020B0604020202020204" pitchFamily="34" charset="0"/>
                <a:cs typeface="Arial" panose="020B0604020202020204" pitchFamily="34" charset="0"/>
              </a:rPr>
              <a:t>A live educational event from</a:t>
            </a:r>
            <a:endParaRPr lang="en-US" sz="1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56772"/>
            <a:ext cx="1828800" cy="486178"/>
          </a:xfrm>
          <a:prstGeom prst="rect">
            <a:avLst/>
          </a:prstGeom>
          <a:effectLst/>
        </p:spPr>
      </p:pic>
      <p:sp>
        <p:nvSpPr>
          <p:cNvPr id="2" name="TextBox 1"/>
          <p:cNvSpPr txBox="1"/>
          <p:nvPr/>
        </p:nvSpPr>
        <p:spPr>
          <a:xfrm>
            <a:off x="381000" y="152400"/>
            <a:ext cx="4876800" cy="307777"/>
          </a:xfrm>
          <a:prstGeom prst="rect">
            <a:avLst/>
          </a:prstGeom>
          <a:noFill/>
        </p:spPr>
        <p:txBody>
          <a:bodyPr wrap="square" rtlCol="0">
            <a:spAutoFit/>
          </a:bodyPr>
          <a:lstStyle/>
          <a:p>
            <a:r>
              <a:rPr lang="en-US" sz="1400" b="1" kern="20000" spc="1000" dirty="0" smtClean="0">
                <a:solidFill>
                  <a:schemeClr val="bg1"/>
                </a:solidFill>
              </a:rPr>
              <a:t>SATELLITE SYMPOSIUM</a:t>
            </a:r>
            <a:endParaRPr lang="en-US" sz="1400" b="1" kern="20000" spc="1000" dirty="0">
              <a:solidFill>
                <a:schemeClr val="bg1"/>
              </a:solidFill>
            </a:endParaRPr>
          </a:p>
        </p:txBody>
      </p:sp>
      <p:sp>
        <p:nvSpPr>
          <p:cNvPr id="3" name="Rectangle 2"/>
          <p:cNvSpPr/>
          <p:nvPr/>
        </p:nvSpPr>
        <p:spPr>
          <a:xfrm>
            <a:off x="19049" y="6248400"/>
            <a:ext cx="6541207" cy="584775"/>
          </a:xfrm>
          <a:prstGeom prst="rect">
            <a:avLst/>
          </a:prstGeom>
        </p:spPr>
        <p:txBody>
          <a:bodyPr wrap="square">
            <a:spAutoFit/>
          </a:bodyPr>
          <a:lstStyle/>
          <a:p>
            <a:r>
              <a:rPr lang="en-US" sz="1600" dirty="0">
                <a:latin typeface="Arial "/>
              </a:rPr>
              <a:t>Supported by an independent educational grant from </a:t>
            </a:r>
            <a:endParaRPr lang="en-US" sz="1600" dirty="0" smtClean="0">
              <a:latin typeface="Arial "/>
            </a:endParaRPr>
          </a:p>
          <a:p>
            <a:r>
              <a:rPr lang="en-US" sz="1600" b="1" dirty="0" err="1" smtClean="0">
                <a:latin typeface="Arial "/>
              </a:rPr>
              <a:t>Teva</a:t>
            </a:r>
            <a:r>
              <a:rPr lang="en-US" sz="1600" b="1" dirty="0" smtClean="0">
                <a:latin typeface="Arial "/>
              </a:rPr>
              <a:t> Pharmaceuticals</a:t>
            </a:r>
            <a:endParaRPr lang="en-US" sz="1600" dirty="0">
              <a:latin typeface="Arial "/>
            </a:endParaRPr>
          </a:p>
        </p:txBody>
      </p:sp>
    </p:spTree>
    <p:extLst>
      <p:ext uri="{BB962C8B-B14F-4D97-AF65-F5344CB8AC3E}">
        <p14:creationId xmlns:p14="http://schemas.microsoft.com/office/powerpoint/2010/main" val="1874875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vs Innate Immunity in MS</a:t>
            </a:r>
            <a:endParaRPr lang="en-US" dirty="0"/>
          </a:p>
        </p:txBody>
      </p:sp>
      <p:sp>
        <p:nvSpPr>
          <p:cNvPr id="3" name="Content Placeholder 2"/>
          <p:cNvSpPr>
            <a:spLocks noGrp="1"/>
          </p:cNvSpPr>
          <p:nvPr>
            <p:ph sz="quarter" idx="10"/>
          </p:nvPr>
        </p:nvSpPr>
        <p:spPr>
          <a:xfrm>
            <a:off x="428625" y="1600200"/>
            <a:ext cx="8181975" cy="4267200"/>
          </a:xfrm>
        </p:spPr>
        <p:txBody>
          <a:bodyPr>
            <a:normAutofit lnSpcReduction="10000"/>
          </a:bodyPr>
          <a:lstStyle/>
          <a:p>
            <a:r>
              <a:rPr lang="en-US" sz="2200" b="1" dirty="0" smtClean="0"/>
              <a:t>Adaptive Immunity</a:t>
            </a:r>
          </a:p>
          <a:p>
            <a:pPr marL="463550" indent="-231775">
              <a:buClr>
                <a:srgbClr val="0070C0"/>
              </a:buClr>
              <a:buFont typeface="Arial"/>
              <a:buChar char="•"/>
            </a:pPr>
            <a:r>
              <a:rPr lang="en-US" dirty="0">
                <a:solidFill>
                  <a:schemeClr val="tx1"/>
                </a:solidFill>
                <a:latin typeface="Arial" panose="020B0604020202020204" pitchFamily="34" charset="0"/>
              </a:rPr>
              <a:t>Slow but specific to pathogen</a:t>
            </a:r>
          </a:p>
          <a:p>
            <a:pPr marL="463550" indent="-231775">
              <a:buClr>
                <a:srgbClr val="0070C0"/>
              </a:buClr>
              <a:buFont typeface="Arial"/>
              <a:buChar char="•"/>
            </a:pPr>
            <a:r>
              <a:rPr lang="en-US" dirty="0">
                <a:solidFill>
                  <a:schemeClr val="tx1"/>
                </a:solidFill>
                <a:latin typeface="Arial" panose="020B0604020202020204" pitchFamily="34" charset="0"/>
              </a:rPr>
              <a:t>RRMS thought to be driven primarily by adaptive immunity</a:t>
            </a:r>
          </a:p>
          <a:p>
            <a:pPr marL="463550" indent="-231775">
              <a:buClr>
                <a:srgbClr val="0070C0"/>
              </a:buClr>
              <a:buFont typeface="Arial"/>
              <a:buChar char="•"/>
            </a:pPr>
            <a:r>
              <a:rPr lang="en-US" dirty="0">
                <a:solidFill>
                  <a:schemeClr val="tx1"/>
                </a:solidFill>
                <a:latin typeface="Arial" panose="020B0604020202020204" pitchFamily="34" charset="0"/>
              </a:rPr>
              <a:t>Most MS treatments are directed toward adaptive immunity targets (B-cells, T-cells, antibodies)</a:t>
            </a:r>
          </a:p>
          <a:p>
            <a:r>
              <a:rPr lang="en-US" sz="2200" b="1" dirty="0"/>
              <a:t>Innate Immunity</a:t>
            </a:r>
          </a:p>
          <a:p>
            <a:pPr marL="463550" indent="-231775">
              <a:buClr>
                <a:srgbClr val="0070C0"/>
              </a:buClr>
              <a:buFont typeface="Arial"/>
              <a:buChar char="•"/>
            </a:pPr>
            <a:r>
              <a:rPr lang="en-US" dirty="0">
                <a:solidFill>
                  <a:schemeClr val="tx1"/>
                </a:solidFill>
                <a:latin typeface="Arial" panose="020B0604020202020204" pitchFamily="34" charset="0"/>
              </a:rPr>
              <a:t>Nonspecific, rapid response to pathogen</a:t>
            </a:r>
          </a:p>
          <a:p>
            <a:pPr marL="463550" indent="-231775">
              <a:buClr>
                <a:srgbClr val="0070C0"/>
              </a:buClr>
              <a:buFont typeface="Arial"/>
              <a:buChar char="•"/>
            </a:pPr>
            <a:r>
              <a:rPr lang="en-US" dirty="0">
                <a:solidFill>
                  <a:schemeClr val="tx1"/>
                </a:solidFill>
                <a:latin typeface="Arial" panose="020B0604020202020204" pitchFamily="34" charset="0"/>
              </a:rPr>
              <a:t>More relevant in progressive MS</a:t>
            </a:r>
          </a:p>
          <a:p>
            <a:pPr marL="463550" indent="-231775">
              <a:buClr>
                <a:srgbClr val="0070C0"/>
              </a:buClr>
              <a:buFont typeface="Arial"/>
              <a:buChar char="•"/>
            </a:pPr>
            <a:r>
              <a:rPr lang="en-US" dirty="0">
                <a:solidFill>
                  <a:schemeClr val="tx1"/>
                </a:solidFill>
                <a:latin typeface="Arial" panose="020B0604020202020204" pitchFamily="34" charset="0"/>
              </a:rPr>
              <a:t>Few therapies target innate immunity (macrophages, dendritic cells, granulocytes)</a:t>
            </a:r>
          </a:p>
          <a:p>
            <a:pPr marL="463550" indent="-231775">
              <a:buClr>
                <a:srgbClr val="0070C0"/>
              </a:buClr>
              <a:buFont typeface="Arial"/>
              <a:buChar char="•"/>
            </a:pPr>
            <a:r>
              <a:rPr lang="en-US" dirty="0">
                <a:solidFill>
                  <a:schemeClr val="tx1"/>
                </a:solidFill>
                <a:latin typeface="Arial" panose="020B0604020202020204" pitchFamily="34" charset="0"/>
              </a:rPr>
              <a:t>Laquinimod has primary effect on innate immunity </a:t>
            </a:r>
          </a:p>
          <a:p>
            <a:pPr marL="914400" lvl="1" indent="-342900">
              <a:buClr>
                <a:srgbClr val="002060"/>
              </a:buClr>
              <a:buFont typeface="Arial" panose="020B0604020202020204" pitchFamily="34" charset="0"/>
              <a:buChar char="−"/>
            </a:pPr>
            <a:r>
              <a:rPr lang="en-US" sz="1600" dirty="0">
                <a:latin typeface="Arial" panose="020B0604020202020204" pitchFamily="34" charset="0"/>
                <a:cs typeface="Arial" panose="020B0604020202020204" pitchFamily="34" charset="0"/>
              </a:rPr>
              <a:t>Modulates </a:t>
            </a:r>
            <a:r>
              <a:rPr lang="en-US" sz="1600" dirty="0" smtClean="0">
                <a:latin typeface="Arial" panose="020B0604020202020204" pitchFamily="34" charset="0"/>
                <a:cs typeface="Arial" panose="020B0604020202020204" pitchFamily="34" charset="0"/>
              </a:rPr>
              <a:t>myeloid </a:t>
            </a:r>
            <a:r>
              <a:rPr lang="en-US" sz="1600" dirty="0">
                <a:latin typeface="Arial" panose="020B0604020202020204" pitchFamily="34" charset="0"/>
                <a:cs typeface="Arial" panose="020B0604020202020204" pitchFamily="34" charset="0"/>
              </a:rPr>
              <a:t>antigen presenting </a:t>
            </a:r>
            <a:r>
              <a:rPr lang="en-US" sz="1600" dirty="0" smtClean="0">
                <a:latin typeface="Arial" panose="020B0604020202020204" pitchFamily="34" charset="0"/>
                <a:cs typeface="Arial" panose="020B0604020202020204" pitchFamily="34" charset="0"/>
              </a:rPr>
              <a:t>cells that then </a:t>
            </a:r>
            <a:r>
              <a:rPr lang="en-US" sz="1600" dirty="0" err="1" smtClean="0">
                <a:latin typeface="Arial" panose="020B0604020202020204" pitchFamily="34" charset="0"/>
                <a:cs typeface="Arial" panose="020B0604020202020204" pitchFamily="34" charset="0"/>
              </a:rPr>
              <a:t>downregulate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proinflammatory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T-cell </a:t>
            </a:r>
            <a:r>
              <a:rPr lang="en-US" sz="1600" dirty="0" smtClean="0">
                <a:latin typeface="Arial" panose="020B0604020202020204" pitchFamily="34" charset="0"/>
                <a:cs typeface="Arial" panose="020B0604020202020204" pitchFamily="34" charset="0"/>
              </a:rPr>
              <a:t>responses </a:t>
            </a:r>
          </a:p>
          <a:p>
            <a:pPr marL="914400" lvl="1" indent="-342900">
              <a:buClr>
                <a:srgbClr val="002060"/>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Acts </a:t>
            </a:r>
            <a:r>
              <a:rPr lang="en-US" sz="1600" dirty="0">
                <a:latin typeface="Arial" panose="020B0604020202020204" pitchFamily="34" charset="0"/>
                <a:cs typeface="Arial" panose="020B0604020202020204" pitchFamily="34" charset="0"/>
              </a:rPr>
              <a:t>within the CNS to reduce demyelination and axonal damage</a:t>
            </a:r>
          </a:p>
          <a:p>
            <a:pPr marL="1028700" lvl="1"/>
            <a:endParaRPr lang="en-US" sz="1600" dirty="0" smtClean="0">
              <a:solidFill>
                <a:srgbClr val="0070C0"/>
              </a:solidFill>
              <a:latin typeface="Arial Black" panose="020B0A04020102020204" pitchFamily="34" charset="0"/>
            </a:endParaRPr>
          </a:p>
          <a:p>
            <a:pPr marL="1028700" lvl="1"/>
            <a:endParaRPr lang="en-US" sz="1600" dirty="0" smtClean="0">
              <a:solidFill>
                <a:srgbClr val="0070C0"/>
              </a:solidFill>
              <a:latin typeface="Arial Black" panose="020B0A04020102020204" pitchFamily="34" charset="0"/>
            </a:endParaRPr>
          </a:p>
          <a:p>
            <a:pPr marL="1028700" lvl="1"/>
            <a:endParaRPr lang="en-US" sz="1600" dirty="0" smtClean="0">
              <a:latin typeface="Arial Black" panose="020B0A04020102020204" pitchFamily="34" charset="0"/>
              <a:cs typeface="Arial" panose="020B0604020202020204" pitchFamily="34" charset="0"/>
            </a:endParaRPr>
          </a:p>
        </p:txBody>
      </p:sp>
      <p:sp>
        <p:nvSpPr>
          <p:cNvPr id="5" name="TextBox 4"/>
          <p:cNvSpPr txBox="1"/>
          <p:nvPr/>
        </p:nvSpPr>
        <p:spPr>
          <a:xfrm>
            <a:off x="457200" y="6290846"/>
            <a:ext cx="7924800" cy="338554"/>
          </a:xfrm>
          <a:prstGeom prst="rect">
            <a:avLst/>
          </a:prstGeom>
          <a:noFill/>
        </p:spPr>
        <p:txBody>
          <a:bodyPr wrap="square" rtlCol="0">
            <a:spAutoFit/>
          </a:bodyPr>
          <a:lstStyle/>
          <a:p>
            <a:r>
              <a:rPr lang="en-GB" sz="1600" dirty="0" err="1" smtClean="0">
                <a:latin typeface="Arial" panose="020B0604020202020204" pitchFamily="34" charset="0"/>
                <a:cs typeface="Arial" panose="020B0604020202020204" pitchFamily="34" charset="0"/>
              </a:rPr>
              <a:t>Varrin-Doyer</a:t>
            </a:r>
            <a:r>
              <a:rPr lang="en-GB" sz="1600" dirty="0" smtClean="0">
                <a:latin typeface="Arial" panose="020B0604020202020204" pitchFamily="34" charset="0"/>
                <a:cs typeface="Arial" panose="020B0604020202020204" pitchFamily="34" charset="0"/>
              </a:rPr>
              <a:t> M, </a:t>
            </a:r>
            <a:r>
              <a:rPr lang="en-GB" sz="1600" dirty="0">
                <a:latin typeface="Arial" panose="020B0604020202020204" pitchFamily="34" charset="0"/>
                <a:cs typeface="Arial" panose="020B0604020202020204" pitchFamily="34" charset="0"/>
              </a:rPr>
              <a:t>et al. </a:t>
            </a:r>
            <a:r>
              <a:rPr lang="en-GB" sz="1600" i="1" dirty="0" err="1" smtClean="0">
                <a:latin typeface="Arial" panose="020B0604020202020204" pitchFamily="34" charset="0"/>
                <a:cs typeface="Arial" panose="020B0604020202020204" pitchFamily="34" charset="0"/>
              </a:rPr>
              <a:t>Exper</a:t>
            </a:r>
            <a:r>
              <a:rPr lang="en-GB" sz="1600" i="1" dirty="0" smtClean="0">
                <a:latin typeface="Arial" panose="020B0604020202020204" pitchFamily="34" charset="0"/>
                <a:cs typeface="Arial" panose="020B0604020202020204" pitchFamily="34" charset="0"/>
              </a:rPr>
              <a:t> Neurol.  </a:t>
            </a:r>
            <a:r>
              <a:rPr lang="en-GB" sz="1600" dirty="0" smtClean="0">
                <a:latin typeface="Arial" panose="020B0604020202020204" pitchFamily="34" charset="0"/>
                <a:cs typeface="Arial" panose="020B0604020202020204" pitchFamily="34" charset="0"/>
              </a:rPr>
              <a:t>2014; Apr 13.</a:t>
            </a:r>
            <a:r>
              <a:rPr lang="en-GB" sz="1600" baseline="30000" dirty="0" smtClean="0">
                <a:latin typeface="Arial" panose="020B0604020202020204" pitchFamily="34" charset="0"/>
                <a:cs typeface="Arial" panose="020B0604020202020204" pitchFamily="34" charset="0"/>
              </a:rPr>
              <a:t>[2] </a:t>
            </a:r>
            <a:r>
              <a:rPr lang="en-GB" sz="1600" dirty="0" smtClean="0">
                <a:latin typeface="Arial" panose="020B0604020202020204" pitchFamily="34" charset="0"/>
                <a:cs typeface="Arial" panose="020B0604020202020204" pitchFamily="34" charset="0"/>
              </a:rPr>
              <a:t>[</a:t>
            </a:r>
            <a:r>
              <a:rPr lang="en-GB" sz="1600" dirty="0" err="1" smtClean="0">
                <a:latin typeface="Arial" panose="020B0604020202020204" pitchFamily="34" charset="0"/>
                <a:cs typeface="Arial" panose="020B0604020202020204" pitchFamily="34" charset="0"/>
              </a:rPr>
              <a:t>Epub</a:t>
            </a:r>
            <a:r>
              <a:rPr lang="en-GB" sz="1600" dirty="0" smtClean="0">
                <a:latin typeface="Arial" panose="020B0604020202020204" pitchFamily="34" charset="0"/>
                <a:cs typeface="Arial" panose="020B0604020202020204" pitchFamily="34" charset="0"/>
              </a:rPr>
              <a:t> ahead of print]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White Matter Lesion Type (</a:t>
            </a:r>
            <a:r>
              <a:rPr lang="en-US" sz="2400" dirty="0" err="1"/>
              <a:t>cont</a:t>
            </a:r>
            <a:r>
              <a:rPr lang="en-US" sz="2400" dirty="0"/>
              <a:t>)</a:t>
            </a:r>
            <a:endParaRPr lang="en-US" dirty="0"/>
          </a:p>
        </p:txBody>
      </p:sp>
      <p:sp>
        <p:nvSpPr>
          <p:cNvPr id="3" name="Content Placeholder 2"/>
          <p:cNvSpPr>
            <a:spLocks noGrp="1"/>
          </p:cNvSpPr>
          <p:nvPr>
            <p:ph sz="quarter" idx="10"/>
          </p:nvPr>
        </p:nvSpPr>
        <p:spPr>
          <a:xfrm>
            <a:off x="304800" y="1600200"/>
            <a:ext cx="3505200" cy="4267200"/>
          </a:xfrm>
        </p:spPr>
        <p:txBody>
          <a:bodyPr>
            <a:normAutofit/>
          </a:bodyPr>
          <a:lstStyle/>
          <a:p>
            <a:pPr lvl="0">
              <a:defRPr/>
            </a:pPr>
            <a:r>
              <a:rPr lang="en-US" sz="2400" dirty="0" smtClean="0">
                <a:solidFill>
                  <a:schemeClr val="tx1"/>
                </a:solidFill>
                <a:latin typeface="Arial" pitchFamily="34" charset="0"/>
              </a:rPr>
              <a:t>“…</a:t>
            </a:r>
            <a:r>
              <a:rPr lang="en-US" sz="2400" u="sng" dirty="0" smtClean="0">
                <a:solidFill>
                  <a:schemeClr val="tx1"/>
                </a:solidFill>
                <a:latin typeface="Arial" pitchFamily="34" charset="0"/>
              </a:rPr>
              <a:t>[S]lowly expanding lesions</a:t>
            </a:r>
            <a:r>
              <a:rPr lang="en-US" sz="2400" dirty="0" smtClean="0">
                <a:solidFill>
                  <a:schemeClr val="tx1"/>
                </a:solidFill>
                <a:latin typeface="Arial" pitchFamily="34" charset="0"/>
              </a:rPr>
              <a:t> (progressive plaques), in which ongoing myelin breakdown occurs in the </a:t>
            </a:r>
            <a:r>
              <a:rPr lang="en-US" sz="2400" u="sng" dirty="0" smtClean="0">
                <a:solidFill>
                  <a:schemeClr val="tx1"/>
                </a:solidFill>
                <a:latin typeface="Arial" pitchFamily="34" charset="0"/>
              </a:rPr>
              <a:t>absence of </a:t>
            </a:r>
            <a:r>
              <a:rPr lang="en-US" sz="2400" dirty="0" smtClean="0">
                <a:solidFill>
                  <a:schemeClr val="tx1"/>
                </a:solidFill>
                <a:latin typeface="Arial" pitchFamily="34" charset="0"/>
              </a:rPr>
              <a:t>… </a:t>
            </a:r>
            <a:r>
              <a:rPr lang="en-US" sz="2400" u="sng" dirty="0" smtClean="0">
                <a:solidFill>
                  <a:schemeClr val="tx1"/>
                </a:solidFill>
                <a:latin typeface="Arial" pitchFamily="34" charset="0"/>
              </a:rPr>
              <a:t>acute inflammation</a:t>
            </a:r>
            <a:r>
              <a:rPr lang="en-US" sz="2400" dirty="0" smtClean="0">
                <a:solidFill>
                  <a:schemeClr val="tx1"/>
                </a:solidFill>
                <a:latin typeface="Arial" pitchFamily="34" charset="0"/>
              </a:rPr>
              <a:t>, contribute to </a:t>
            </a:r>
            <a:r>
              <a:rPr lang="en-US" sz="2400" u="sng" dirty="0" smtClean="0">
                <a:solidFill>
                  <a:schemeClr val="tx1"/>
                </a:solidFill>
                <a:latin typeface="Arial" pitchFamily="34" charset="0"/>
              </a:rPr>
              <a:t>disease progression</a:t>
            </a:r>
            <a:r>
              <a:rPr lang="en-US" sz="2400" dirty="0" smtClean="0">
                <a:solidFill>
                  <a:schemeClr val="tx1"/>
                </a:solidFill>
                <a:latin typeface="Arial" pitchFamily="34" charset="0"/>
              </a:rPr>
              <a:t> in cases of secondary-progressive multiple sclerosis.”</a:t>
            </a:r>
            <a:endParaRPr lang="en-US" sz="2400" dirty="0">
              <a:solidFill>
                <a:schemeClr val="tx1"/>
              </a:solidFill>
              <a:latin typeface="Arial" pitchFamily="34" charset="0"/>
            </a:endParaRPr>
          </a:p>
        </p:txBody>
      </p:sp>
      <p:sp>
        <p:nvSpPr>
          <p:cNvPr id="7" name="Text Box 5"/>
          <p:cNvSpPr txBox="1">
            <a:spLocks noChangeArrowheads="1"/>
          </p:cNvSpPr>
          <p:nvPr/>
        </p:nvSpPr>
        <p:spPr bwMode="auto">
          <a:xfrm>
            <a:off x="533400" y="6352699"/>
            <a:ext cx="7315200" cy="246221"/>
          </a:xfrm>
          <a:prstGeom prst="rect">
            <a:avLst/>
          </a:prstGeom>
          <a:noFill/>
          <a:ln w="19050">
            <a:noFill/>
            <a:miter lim="800000"/>
            <a:headEnd/>
            <a:tailEnd/>
          </a:ln>
          <a:effectLst/>
        </p:spPr>
        <p:txBody>
          <a:bodyPr lIns="0" tIns="0" rIns="0" bIns="0" anchor="b">
            <a:spAutoFit/>
          </a:bodyPr>
          <a:lstStyle/>
          <a:p>
            <a:pPr>
              <a:spcBef>
                <a:spcPct val="50000"/>
              </a:spcBef>
              <a:defRPr/>
            </a:pPr>
            <a:r>
              <a:rPr lang="en-US" sz="1600" dirty="0" err="1">
                <a:latin typeface="Arial" pitchFamily="34" charset="0"/>
                <a:cs typeface="Arial" pitchFamily="34" charset="0"/>
              </a:rPr>
              <a:t>Prineas</a:t>
            </a:r>
            <a:r>
              <a:rPr lang="en-US" sz="1600" dirty="0">
                <a:latin typeface="Arial" pitchFamily="34" charset="0"/>
                <a:cs typeface="Arial" pitchFamily="34" charset="0"/>
              </a:rPr>
              <a:t> </a:t>
            </a:r>
            <a:r>
              <a:rPr lang="en-US" sz="1600" dirty="0" smtClean="0">
                <a:latin typeface="Arial" pitchFamily="34" charset="0"/>
                <a:cs typeface="Arial" pitchFamily="34" charset="0"/>
              </a:rPr>
              <a:t>JW, et al. </a:t>
            </a:r>
            <a:r>
              <a:rPr lang="en-US" sz="1600" i="1" dirty="0" smtClean="0">
                <a:latin typeface="Arial" pitchFamily="34" charset="0"/>
                <a:cs typeface="Arial" pitchFamily="34" charset="0"/>
              </a:rPr>
              <a:t>Ann Neurol. </a:t>
            </a:r>
            <a:r>
              <a:rPr lang="en-US" sz="1600" dirty="0" smtClean="0">
                <a:latin typeface="Arial" pitchFamily="34" charset="0"/>
                <a:cs typeface="Arial" pitchFamily="34" charset="0"/>
              </a:rPr>
              <a:t>2001;50:646-657.</a:t>
            </a:r>
            <a:r>
              <a:rPr lang="en-US" sz="1600" baseline="30000" dirty="0" smtClean="0">
                <a:latin typeface="Arial" pitchFamily="34" charset="0"/>
                <a:cs typeface="Arial" pitchFamily="34" charset="0"/>
              </a:rPr>
              <a:t>[3]</a:t>
            </a:r>
            <a:endParaRPr lang="en-US" sz="2400" dirty="0">
              <a:latin typeface="Arial" pitchFamily="34" charset="0"/>
              <a:cs typeface="Arial" pitchFamily="34" charset="0"/>
            </a:endParaRPr>
          </a:p>
        </p:txBody>
      </p:sp>
      <p:grpSp>
        <p:nvGrpSpPr>
          <p:cNvPr id="8" name="Gruppieren 7"/>
          <p:cNvGrpSpPr/>
          <p:nvPr/>
        </p:nvGrpSpPr>
        <p:grpSpPr>
          <a:xfrm>
            <a:off x="4038600" y="1908934"/>
            <a:ext cx="4800600" cy="3501266"/>
            <a:chOff x="1566701" y="657225"/>
            <a:chExt cx="3967407" cy="3040132"/>
          </a:xfrm>
        </p:grpSpPr>
        <p:pic>
          <p:nvPicPr>
            <p:cNvPr id="9" name="Bild 5" descr="FALL FINAL 3.tif"/>
            <p:cNvPicPr>
              <a:picLocks noChangeAspect="1"/>
            </p:cNvPicPr>
            <p:nvPr/>
          </p:nvPicPr>
          <p:blipFill>
            <a:blip r:embed="rId3" cstate="print"/>
            <a:srcRect b="43"/>
            <a:stretch>
              <a:fillRect/>
            </a:stretch>
          </p:blipFill>
          <p:spPr bwMode="auto">
            <a:xfrm>
              <a:off x="1566701" y="657225"/>
              <a:ext cx="3967407" cy="3040132"/>
            </a:xfrm>
            <a:prstGeom prst="rect">
              <a:avLst/>
            </a:prstGeom>
            <a:noFill/>
            <a:ln w="9525">
              <a:noFill/>
              <a:miter lim="800000"/>
              <a:headEnd/>
              <a:tailEnd/>
            </a:ln>
          </p:spPr>
        </p:pic>
        <p:sp>
          <p:nvSpPr>
            <p:cNvPr id="10" name="Rectangle 3"/>
            <p:cNvSpPr>
              <a:spLocks noChangeArrowheads="1"/>
            </p:cNvSpPr>
            <p:nvPr/>
          </p:nvSpPr>
          <p:spPr bwMode="auto">
            <a:xfrm>
              <a:off x="1721934" y="1762577"/>
              <a:ext cx="814262" cy="307777"/>
            </a:xfrm>
            <a:prstGeom prst="rect">
              <a:avLst/>
            </a:prstGeom>
            <a:noFill/>
            <a:ln w="9525">
              <a:noFill/>
              <a:miter lim="800000"/>
              <a:headEnd/>
              <a:tailEnd/>
            </a:ln>
          </p:spPr>
          <p:txBody>
            <a:bodyPr wrap="none">
              <a:spAutoFit/>
            </a:bodyPr>
            <a:lstStyle/>
            <a:p>
              <a:r>
                <a:rPr lang="de-DE" sz="1400" dirty="0">
                  <a:solidFill>
                    <a:srgbClr val="002060"/>
                  </a:solidFill>
                  <a:latin typeface="Calibri" pitchFamily="34" charset="0"/>
                </a:rPr>
                <a:t>LFB/PAS </a:t>
              </a:r>
              <a:endParaRPr lang="en-US" sz="1400" dirty="0">
                <a:solidFill>
                  <a:srgbClr val="002060"/>
                </a:solidFill>
                <a:latin typeface="Calibri" pitchFamily="34" charset="0"/>
              </a:endParaRPr>
            </a:p>
          </p:txBody>
        </p:sp>
        <p:sp>
          <p:nvSpPr>
            <p:cNvPr id="11" name="Rectangle 35"/>
            <p:cNvSpPr>
              <a:spLocks noChangeArrowheads="1"/>
            </p:cNvSpPr>
            <p:nvPr/>
          </p:nvSpPr>
          <p:spPr bwMode="auto">
            <a:xfrm>
              <a:off x="3664030" y="1762577"/>
              <a:ext cx="569387" cy="307777"/>
            </a:xfrm>
            <a:prstGeom prst="rect">
              <a:avLst/>
            </a:prstGeom>
            <a:noFill/>
            <a:ln w="9525">
              <a:noFill/>
              <a:miter lim="800000"/>
              <a:headEnd/>
              <a:tailEnd/>
            </a:ln>
          </p:spPr>
          <p:txBody>
            <a:bodyPr wrap="none">
              <a:spAutoFit/>
            </a:bodyPr>
            <a:lstStyle/>
            <a:p>
              <a:r>
                <a:rPr lang="de-DE" sz="1400" dirty="0">
                  <a:solidFill>
                    <a:srgbClr val="002060"/>
                  </a:solidFill>
                  <a:latin typeface="Calibri" pitchFamily="34" charset="0"/>
                </a:rPr>
                <a:t>MBP </a:t>
              </a:r>
              <a:endParaRPr lang="en-US" sz="1400" dirty="0">
                <a:solidFill>
                  <a:srgbClr val="002060"/>
                </a:solidFill>
                <a:latin typeface="Calibri" pitchFamily="34" charset="0"/>
              </a:endParaRPr>
            </a:p>
          </p:txBody>
        </p:sp>
        <p:sp>
          <p:nvSpPr>
            <p:cNvPr id="12" name="Rectangle 3"/>
            <p:cNvSpPr>
              <a:spLocks noChangeArrowheads="1"/>
            </p:cNvSpPr>
            <p:nvPr/>
          </p:nvSpPr>
          <p:spPr bwMode="auto">
            <a:xfrm>
              <a:off x="1721934" y="3316147"/>
              <a:ext cx="752129" cy="307777"/>
            </a:xfrm>
            <a:prstGeom prst="rect">
              <a:avLst/>
            </a:prstGeom>
            <a:noFill/>
            <a:ln w="9525">
              <a:noFill/>
              <a:miter lim="800000"/>
              <a:headEnd/>
              <a:tailEnd/>
            </a:ln>
          </p:spPr>
          <p:txBody>
            <a:bodyPr wrap="none">
              <a:spAutoFit/>
            </a:bodyPr>
            <a:lstStyle/>
            <a:p>
              <a:r>
                <a:rPr lang="de-DE" sz="1400">
                  <a:solidFill>
                    <a:srgbClr val="002060"/>
                  </a:solidFill>
                  <a:latin typeface="Calibri" pitchFamily="34" charset="0"/>
                </a:rPr>
                <a:t>KiM-1P </a:t>
              </a:r>
              <a:endParaRPr lang="en-US" sz="1400">
                <a:solidFill>
                  <a:srgbClr val="002060"/>
                </a:solidFill>
                <a:latin typeface="Calibri" pitchFamily="34" charset="0"/>
              </a:endParaRPr>
            </a:p>
          </p:txBody>
        </p:sp>
      </p:grpSp>
    </p:spTree>
    <p:extLst>
      <p:ext uri="{BB962C8B-B14F-4D97-AF65-F5344CB8AC3E}">
        <p14:creationId xmlns:p14="http://schemas.microsoft.com/office/powerpoint/2010/main" val="1591748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White Matter Lesion Type (</a:t>
            </a:r>
            <a:r>
              <a:rPr lang="en-US" sz="2400" dirty="0" err="1"/>
              <a:t>cont</a:t>
            </a:r>
            <a:r>
              <a:rPr lang="en-US" sz="2400" dirty="0"/>
              <a:t>)</a:t>
            </a:r>
          </a:p>
        </p:txBody>
      </p:sp>
      <p:sp>
        <p:nvSpPr>
          <p:cNvPr id="13" name="Text Box 11"/>
          <p:cNvSpPr txBox="1">
            <a:spLocks noChangeArrowheads="1"/>
          </p:cNvSpPr>
          <p:nvPr/>
        </p:nvSpPr>
        <p:spPr bwMode="auto">
          <a:xfrm>
            <a:off x="685800" y="1295400"/>
            <a:ext cx="7776035" cy="461665"/>
          </a:xfrm>
          <a:prstGeom prst="rect">
            <a:avLst/>
          </a:prstGeom>
          <a:noFill/>
          <a:ln w="9525">
            <a:noFill/>
            <a:miter lim="800000"/>
            <a:headEnd/>
            <a:tailEnd/>
          </a:ln>
          <a:effectLst/>
        </p:spPr>
        <p:txBody>
          <a:bodyPr wrap="square">
            <a:spAutoFit/>
          </a:bodyPr>
          <a:lstStyle/>
          <a:p>
            <a:pPr algn="ctr" eaLnBrk="0" hangingPunct="0">
              <a:defRPr/>
            </a:pPr>
            <a:r>
              <a:rPr lang="de-DE" sz="2400" b="1" dirty="0" err="1">
                <a:solidFill>
                  <a:srgbClr val="000066"/>
                </a:solidFill>
                <a:latin typeface="Arial" pitchFamily="34" charset="0"/>
                <a:cs typeface="Arial" pitchFamily="34" charset="0"/>
              </a:rPr>
              <a:t>Remyelination</a:t>
            </a:r>
            <a:r>
              <a:rPr lang="de-DE" sz="2400" b="1" dirty="0">
                <a:solidFill>
                  <a:srgbClr val="000066"/>
                </a:solidFill>
                <a:latin typeface="Arial" pitchFamily="34" charset="0"/>
                <a:cs typeface="Arial" pitchFamily="34" charset="0"/>
              </a:rPr>
              <a:t> </a:t>
            </a:r>
            <a:r>
              <a:rPr lang="de-DE" sz="2400" b="1" dirty="0" smtClean="0">
                <a:solidFill>
                  <a:srgbClr val="000066"/>
                </a:solidFill>
                <a:latin typeface="Arial" pitchFamily="34" charset="0"/>
                <a:cs typeface="Arial" pitchFamily="34" charset="0"/>
              </a:rPr>
              <a:t>in </a:t>
            </a:r>
            <a:r>
              <a:rPr lang="de-DE" sz="2400" b="1" dirty="0" err="1" smtClean="0">
                <a:solidFill>
                  <a:srgbClr val="000066"/>
                </a:solidFill>
                <a:latin typeface="Arial" pitchFamily="34" charset="0"/>
                <a:cs typeface="Arial" pitchFamily="34" charset="0"/>
              </a:rPr>
              <a:t>early</a:t>
            </a:r>
            <a:r>
              <a:rPr lang="de-DE" sz="2400" b="1" dirty="0" smtClean="0">
                <a:solidFill>
                  <a:srgbClr val="000066"/>
                </a:solidFill>
                <a:latin typeface="Arial" pitchFamily="34" charset="0"/>
                <a:cs typeface="Arial" pitchFamily="34" charset="0"/>
              </a:rPr>
              <a:t> </a:t>
            </a:r>
            <a:r>
              <a:rPr lang="de-DE" sz="2400" b="1" dirty="0" err="1" smtClean="0">
                <a:solidFill>
                  <a:srgbClr val="000066"/>
                </a:solidFill>
                <a:latin typeface="Arial" pitchFamily="34" charset="0"/>
                <a:cs typeface="Arial" pitchFamily="34" charset="0"/>
              </a:rPr>
              <a:t>and</a:t>
            </a:r>
            <a:r>
              <a:rPr lang="de-DE" sz="2400" b="1" dirty="0" smtClean="0">
                <a:solidFill>
                  <a:srgbClr val="000066"/>
                </a:solidFill>
                <a:latin typeface="Arial" pitchFamily="34" charset="0"/>
                <a:cs typeface="Arial" pitchFamily="34" charset="0"/>
              </a:rPr>
              <a:t> </a:t>
            </a:r>
            <a:r>
              <a:rPr lang="de-DE" sz="2400" b="1" dirty="0" err="1" smtClean="0">
                <a:solidFill>
                  <a:srgbClr val="000066"/>
                </a:solidFill>
                <a:latin typeface="Arial" pitchFamily="34" charset="0"/>
                <a:cs typeface="Arial" pitchFamily="34" charset="0"/>
              </a:rPr>
              <a:t>chronic</a:t>
            </a:r>
            <a:r>
              <a:rPr lang="de-DE" sz="2400" b="1" dirty="0" smtClean="0">
                <a:solidFill>
                  <a:srgbClr val="000066"/>
                </a:solidFill>
                <a:latin typeface="Arial" pitchFamily="34" charset="0"/>
                <a:cs typeface="Arial" pitchFamily="34" charset="0"/>
              </a:rPr>
              <a:t> MS</a:t>
            </a:r>
            <a:endParaRPr lang="de-DE" sz="2000" b="1" dirty="0">
              <a:solidFill>
                <a:srgbClr val="000066"/>
              </a:solidFill>
              <a:latin typeface="Arial" pitchFamily="34" charset="0"/>
              <a:cs typeface="Arial" pitchFamily="34" charset="0"/>
            </a:endParaRPr>
          </a:p>
        </p:txBody>
      </p:sp>
      <p:sp>
        <p:nvSpPr>
          <p:cNvPr id="6" name="Text Box 5"/>
          <p:cNvSpPr txBox="1">
            <a:spLocks noChangeArrowheads="1"/>
          </p:cNvSpPr>
          <p:nvPr/>
        </p:nvSpPr>
        <p:spPr bwMode="auto">
          <a:xfrm>
            <a:off x="533400" y="6198513"/>
            <a:ext cx="7315200" cy="430887"/>
          </a:xfrm>
          <a:prstGeom prst="rect">
            <a:avLst/>
          </a:prstGeom>
          <a:noFill/>
          <a:ln w="19050">
            <a:noFill/>
            <a:miter lim="800000"/>
            <a:headEnd/>
            <a:tailEnd/>
          </a:ln>
          <a:effectLst/>
        </p:spPr>
        <p:txBody>
          <a:bodyPr lIns="0" tIns="0" rIns="0" bIns="0" anchor="b">
            <a:spAutoFit/>
          </a:bodyPr>
          <a:lstStyle/>
          <a:p>
            <a:pPr>
              <a:defRPr/>
            </a:pPr>
            <a:r>
              <a:rPr lang="en-US" sz="1400" dirty="0">
                <a:latin typeface="Arial" panose="020B0604020202020204" pitchFamily="34" charset="0"/>
                <a:cs typeface="Arial" panose="020B0604020202020204" pitchFamily="34" charset="0"/>
              </a:rPr>
              <a:t>Goldschmidt T, et al. </a:t>
            </a:r>
            <a:r>
              <a:rPr lang="en-US" sz="1400" dirty="0" err="1">
                <a:latin typeface="Arial" panose="020B0604020202020204" pitchFamily="34" charset="0"/>
                <a:cs typeface="Arial" panose="020B0604020202020204" pitchFamily="34" charset="0"/>
              </a:rPr>
              <a:t>Remyelination</a:t>
            </a:r>
            <a:r>
              <a:rPr lang="en-US" sz="1400" dirty="0">
                <a:latin typeface="Arial" panose="020B0604020202020204" pitchFamily="34" charset="0"/>
                <a:cs typeface="Arial" panose="020B0604020202020204" pitchFamily="34" charset="0"/>
              </a:rPr>
              <a:t> capacity of the MS brain decreases with disease chronicity. </a:t>
            </a:r>
            <a:r>
              <a:rPr lang="en-US" sz="1400" i="1" dirty="0">
                <a:latin typeface="Arial" panose="020B0604020202020204" pitchFamily="34" charset="0"/>
                <a:cs typeface="Arial" panose="020B0604020202020204" pitchFamily="34" charset="0"/>
              </a:rPr>
              <a:t>Neurology</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2009;72:1914-1921. Reprinted with permission</a:t>
            </a:r>
            <a:r>
              <a:rPr lang="de-DE" sz="1400" dirty="0" smtClean="0">
                <a:latin typeface="Arial" panose="020B0604020202020204" pitchFamily="34" charset="0"/>
                <a:cs typeface="Arial" panose="020B0604020202020204" pitchFamily="34" charset="0"/>
              </a:rPr>
              <a:t>.</a:t>
            </a:r>
            <a:r>
              <a:rPr lang="de-DE" sz="1400" baseline="30000" dirty="0" smtClean="0">
                <a:latin typeface="Arial" panose="020B0604020202020204" pitchFamily="34" charset="0"/>
                <a:cs typeface="Arial" panose="020B0604020202020204" pitchFamily="34" charset="0"/>
              </a:rPr>
              <a:t>[4]</a:t>
            </a:r>
            <a:endParaRPr lang="de-DE" sz="1400" dirty="0">
              <a:latin typeface="Arial" panose="020B0604020202020204" pitchFamily="34" charset="0"/>
              <a:cs typeface="Arial" panose="020B0604020202020204" pitchFamily="34" charset="0"/>
            </a:endParaRPr>
          </a:p>
        </p:txBody>
      </p:sp>
      <p:sp>
        <p:nvSpPr>
          <p:cNvPr id="7" name="TextBox 6"/>
          <p:cNvSpPr txBox="1"/>
          <p:nvPr/>
        </p:nvSpPr>
        <p:spPr>
          <a:xfrm>
            <a:off x="2871983" y="3244334"/>
            <a:ext cx="3400034" cy="369332"/>
          </a:xfrm>
          <a:prstGeom prst="rect">
            <a:avLst/>
          </a:prstGeom>
          <a:noFill/>
        </p:spPr>
        <p:txBody>
          <a:bodyPr wrap="square" rtlCol="0">
            <a:spAutoFit/>
          </a:bodyPr>
          <a:lstStyle/>
          <a:p>
            <a:pPr algn="ctr"/>
            <a:r>
              <a:rPr lang="en-US" b="1" dirty="0" smtClean="0">
                <a:solidFill>
                  <a:schemeClr val="tx1">
                    <a:lumMod val="85000"/>
                    <a:lumOff val="15000"/>
                  </a:schemeClr>
                </a:solidFill>
              </a:rPr>
              <a:t>IMAGE IS NO LONGER AVAILABLE</a:t>
            </a:r>
            <a:endParaRPr lang="en-US" b="1" dirty="0">
              <a:solidFill>
                <a:schemeClr val="tx1">
                  <a:lumMod val="85000"/>
                  <a:lumOff val="15000"/>
                </a:schemeClr>
              </a:solidFill>
            </a:endParaRPr>
          </a:p>
        </p:txBody>
      </p:sp>
    </p:spTree>
    <p:extLst>
      <p:ext uri="{BB962C8B-B14F-4D97-AF65-F5344CB8AC3E}">
        <p14:creationId xmlns:p14="http://schemas.microsoft.com/office/powerpoint/2010/main" val="3057207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White Matter Lesion Type (</a:t>
            </a:r>
            <a:r>
              <a:rPr lang="en-US" sz="2400" dirty="0" err="1"/>
              <a:t>cont</a:t>
            </a:r>
            <a:r>
              <a:rPr lang="en-US" sz="2400" dirty="0"/>
              <a:t>)</a:t>
            </a:r>
          </a:p>
        </p:txBody>
      </p:sp>
      <p:sp>
        <p:nvSpPr>
          <p:cNvPr id="5" name="Text Box 3"/>
          <p:cNvSpPr txBox="1">
            <a:spLocks noChangeArrowheads="1"/>
          </p:cNvSpPr>
          <p:nvPr/>
        </p:nvSpPr>
        <p:spPr bwMode="auto">
          <a:xfrm>
            <a:off x="609600" y="1295400"/>
            <a:ext cx="7848600" cy="830997"/>
          </a:xfrm>
          <a:prstGeom prst="rect">
            <a:avLst/>
          </a:prstGeom>
          <a:noFill/>
          <a:ln w="9525">
            <a:noFill/>
            <a:miter lim="800000"/>
            <a:headEnd/>
            <a:tailEnd/>
          </a:ln>
          <a:effectLst/>
        </p:spPr>
        <p:txBody>
          <a:bodyPr wrap="square">
            <a:spAutoFit/>
          </a:bodyPr>
          <a:lstStyle/>
          <a:p>
            <a:pPr algn="ctr" eaLnBrk="0" hangingPunct="0">
              <a:defRPr/>
            </a:pPr>
            <a:r>
              <a:rPr lang="de-DE" sz="2400" b="1" dirty="0">
                <a:solidFill>
                  <a:srgbClr val="000066"/>
                </a:solidFill>
                <a:latin typeface="Arial" pitchFamily="34" charset="0"/>
                <a:cs typeface="Arial" pitchFamily="34" charset="0"/>
              </a:rPr>
              <a:t>Remyelination is </a:t>
            </a:r>
            <a:r>
              <a:rPr lang="de-DE" sz="2400" b="1" dirty="0" smtClean="0">
                <a:solidFill>
                  <a:srgbClr val="000066"/>
                </a:solidFill>
                <a:latin typeface="Arial" pitchFamily="34" charset="0"/>
                <a:cs typeface="Arial" pitchFamily="34" charset="0"/>
              </a:rPr>
              <a:t>frequent in early MS </a:t>
            </a:r>
          </a:p>
          <a:p>
            <a:pPr algn="ctr" eaLnBrk="0" hangingPunct="0">
              <a:defRPr/>
            </a:pPr>
            <a:r>
              <a:rPr lang="de-DE" sz="2400" b="1" dirty="0" smtClean="0">
                <a:solidFill>
                  <a:srgbClr val="000066"/>
                </a:solidFill>
                <a:latin typeface="Arial" pitchFamily="34" charset="0"/>
                <a:cs typeface="Arial" pitchFamily="34" charset="0"/>
              </a:rPr>
              <a:t>but often </a:t>
            </a:r>
            <a:r>
              <a:rPr lang="de-DE" sz="2400" b="1" dirty="0">
                <a:solidFill>
                  <a:srgbClr val="000066"/>
                </a:solidFill>
                <a:latin typeface="Arial" pitchFamily="34" charset="0"/>
                <a:cs typeface="Arial" pitchFamily="34" charset="0"/>
              </a:rPr>
              <a:t>incomplete </a:t>
            </a:r>
            <a:r>
              <a:rPr lang="de-DE" sz="2400" b="1" dirty="0" smtClean="0">
                <a:solidFill>
                  <a:srgbClr val="000066"/>
                </a:solidFill>
                <a:latin typeface="Arial" pitchFamily="34" charset="0"/>
                <a:cs typeface="Arial" pitchFamily="34" charset="0"/>
              </a:rPr>
              <a:t>in chronic MS </a:t>
            </a:r>
            <a:endParaRPr lang="de-DE" sz="2400" b="1" dirty="0">
              <a:solidFill>
                <a:srgbClr val="000066"/>
              </a:solidFill>
              <a:latin typeface="Arial" pitchFamily="34" charset="0"/>
              <a:cs typeface="Arial" pitchFamily="34" charset="0"/>
            </a:endParaRPr>
          </a:p>
        </p:txBody>
      </p:sp>
      <p:sp>
        <p:nvSpPr>
          <p:cNvPr id="7" name="Text Box 5"/>
          <p:cNvSpPr txBox="1">
            <a:spLocks noChangeArrowheads="1"/>
          </p:cNvSpPr>
          <p:nvPr/>
        </p:nvSpPr>
        <p:spPr bwMode="auto">
          <a:xfrm>
            <a:off x="533400" y="6198513"/>
            <a:ext cx="7315200" cy="430887"/>
          </a:xfrm>
          <a:prstGeom prst="rect">
            <a:avLst/>
          </a:prstGeom>
          <a:noFill/>
          <a:ln w="19050">
            <a:noFill/>
            <a:miter lim="800000"/>
            <a:headEnd/>
            <a:tailEnd/>
          </a:ln>
          <a:effectLst/>
        </p:spPr>
        <p:txBody>
          <a:bodyPr lIns="0" tIns="0" rIns="0" bIns="0" anchor="b">
            <a:spAutoFit/>
          </a:bodyPr>
          <a:lstStyle/>
          <a:p>
            <a:pPr>
              <a:defRPr/>
            </a:pPr>
            <a:r>
              <a:rPr lang="en-US" sz="1400" dirty="0">
                <a:latin typeface="Arial" panose="020B0604020202020204" pitchFamily="34" charset="0"/>
                <a:cs typeface="Arial" panose="020B0604020202020204" pitchFamily="34" charset="0"/>
              </a:rPr>
              <a:t>Goldschmidt T, et al. </a:t>
            </a:r>
            <a:r>
              <a:rPr lang="en-US" sz="1400" dirty="0" err="1">
                <a:latin typeface="Arial" panose="020B0604020202020204" pitchFamily="34" charset="0"/>
                <a:cs typeface="Arial" panose="020B0604020202020204" pitchFamily="34" charset="0"/>
              </a:rPr>
              <a:t>Remyelination</a:t>
            </a:r>
            <a:r>
              <a:rPr lang="en-US" sz="1400" dirty="0">
                <a:latin typeface="Arial" panose="020B0604020202020204" pitchFamily="34" charset="0"/>
                <a:cs typeface="Arial" panose="020B0604020202020204" pitchFamily="34" charset="0"/>
              </a:rPr>
              <a:t> capacity of the MS brain decreases with disease chronicity. </a:t>
            </a:r>
            <a:r>
              <a:rPr lang="en-US" sz="1400" i="1" dirty="0">
                <a:latin typeface="Arial" panose="020B0604020202020204" pitchFamily="34" charset="0"/>
                <a:cs typeface="Arial" panose="020B0604020202020204" pitchFamily="34" charset="0"/>
              </a:rPr>
              <a:t>Neurology</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2009;72:1914-1921</a:t>
            </a:r>
            <a:r>
              <a:rPr lang="en-US" sz="1400" dirty="0">
                <a:latin typeface="Arial" panose="020B0604020202020204" pitchFamily="34" charset="0"/>
                <a:cs typeface="Arial" panose="020B0604020202020204" pitchFamily="34" charset="0"/>
              </a:rPr>
              <a:t>. Reprinted with permission</a:t>
            </a:r>
            <a:r>
              <a:rPr lang="de-DE" sz="1400" dirty="0">
                <a:latin typeface="Arial" panose="020B0604020202020204" pitchFamily="34" charset="0"/>
                <a:cs typeface="Arial" panose="020B0604020202020204" pitchFamily="34" charset="0"/>
              </a:rPr>
              <a:t>.</a:t>
            </a:r>
            <a:r>
              <a:rPr lang="de-DE" sz="1400" baseline="30000" dirty="0">
                <a:latin typeface="Arial" panose="020B0604020202020204" pitchFamily="34" charset="0"/>
                <a:cs typeface="Arial" panose="020B0604020202020204" pitchFamily="34" charset="0"/>
              </a:rPr>
              <a:t>[4]</a:t>
            </a:r>
            <a:endParaRPr lang="de-DE" sz="1400" dirty="0">
              <a:latin typeface="Arial" panose="020B0604020202020204" pitchFamily="34" charset="0"/>
              <a:cs typeface="Arial" panose="020B0604020202020204" pitchFamily="34" charset="0"/>
            </a:endParaRPr>
          </a:p>
        </p:txBody>
      </p:sp>
      <p:sp>
        <p:nvSpPr>
          <p:cNvPr id="8" name="TextBox 7"/>
          <p:cNvSpPr txBox="1"/>
          <p:nvPr/>
        </p:nvSpPr>
        <p:spPr>
          <a:xfrm>
            <a:off x="2871983" y="3244334"/>
            <a:ext cx="3400034" cy="369332"/>
          </a:xfrm>
          <a:prstGeom prst="rect">
            <a:avLst/>
          </a:prstGeom>
          <a:noFill/>
        </p:spPr>
        <p:txBody>
          <a:bodyPr wrap="square" rtlCol="0">
            <a:spAutoFit/>
          </a:bodyPr>
          <a:lstStyle/>
          <a:p>
            <a:pPr algn="ctr"/>
            <a:r>
              <a:rPr lang="en-US" b="1" dirty="0" smtClean="0">
                <a:solidFill>
                  <a:schemeClr val="tx1">
                    <a:lumMod val="85000"/>
                    <a:lumOff val="15000"/>
                  </a:schemeClr>
                </a:solidFill>
              </a:rPr>
              <a:t>IMAGE IS NO LONGER AVAILABLE</a:t>
            </a:r>
            <a:endParaRPr lang="en-US" b="1" dirty="0">
              <a:solidFill>
                <a:schemeClr val="tx1">
                  <a:lumMod val="85000"/>
                  <a:lumOff val="15000"/>
                </a:schemeClr>
              </a:solidFill>
            </a:endParaRPr>
          </a:p>
        </p:txBody>
      </p:sp>
    </p:spTree>
    <p:extLst>
      <p:ext uri="{BB962C8B-B14F-4D97-AF65-F5344CB8AC3E}">
        <p14:creationId xmlns:p14="http://schemas.microsoft.com/office/powerpoint/2010/main" val="2272404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Gray Matter Involvement </a:t>
            </a:r>
            <a:endParaRPr lang="en-US" sz="2400" dirty="0"/>
          </a:p>
        </p:txBody>
      </p:sp>
      <p:sp>
        <p:nvSpPr>
          <p:cNvPr id="3" name="Content Placeholder 2"/>
          <p:cNvSpPr>
            <a:spLocks noGrp="1"/>
          </p:cNvSpPr>
          <p:nvPr>
            <p:ph sz="quarter" idx="10"/>
          </p:nvPr>
        </p:nvSpPr>
        <p:spPr/>
        <p:txBody>
          <a:bodyPr>
            <a:normAutofit/>
          </a:bodyPr>
          <a:lstStyle/>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5" name="Text Box 15"/>
          <p:cNvSpPr txBox="1">
            <a:spLocks noChangeArrowheads="1"/>
          </p:cNvSpPr>
          <p:nvPr/>
        </p:nvSpPr>
        <p:spPr bwMode="auto">
          <a:xfrm>
            <a:off x="533400" y="6383179"/>
            <a:ext cx="7315200" cy="246221"/>
          </a:xfrm>
          <a:prstGeom prst="rect">
            <a:avLst/>
          </a:prstGeom>
          <a:noFill/>
          <a:ln w="9525">
            <a:noFill/>
            <a:miter lim="800000"/>
            <a:headEnd/>
            <a:tailEnd/>
          </a:ln>
        </p:spPr>
        <p:txBody>
          <a:bodyPr wrap="square" lIns="0" tIns="0" rIns="0" bIns="0">
            <a:spAutoFit/>
          </a:bodyPr>
          <a:lstStyle/>
          <a:p>
            <a:pPr defTabSz="914400" fontAlgn="base">
              <a:spcBef>
                <a:spcPct val="0"/>
              </a:spcBef>
              <a:spcAft>
                <a:spcPct val="0"/>
              </a:spcAft>
            </a:pPr>
            <a:r>
              <a:rPr lang="de-DE" sz="1600" dirty="0" smtClean="0">
                <a:latin typeface="Arial" panose="020B0604020202020204" pitchFamily="34" charset="0"/>
                <a:cs typeface="Arial" panose="020B0604020202020204" pitchFamily="34" charset="0"/>
              </a:rPr>
              <a:t>Dutta R, Trapp BD. </a:t>
            </a:r>
            <a:r>
              <a:rPr lang="de-DE" sz="1600" i="1" dirty="0" smtClean="0">
                <a:latin typeface="Arial" panose="020B0604020202020204" pitchFamily="34" charset="0"/>
                <a:cs typeface="Arial" panose="020B0604020202020204" pitchFamily="34" charset="0"/>
              </a:rPr>
              <a:t>Prog Neurobiol.</a:t>
            </a:r>
            <a:r>
              <a:rPr lang="de-DE" sz="1600" dirty="0" smtClean="0">
                <a:latin typeface="Arial" panose="020B0604020202020204" pitchFamily="34" charset="0"/>
                <a:cs typeface="Arial" panose="020B0604020202020204" pitchFamily="34" charset="0"/>
              </a:rPr>
              <a:t> 2011;93:1-12</a:t>
            </a:r>
            <a:r>
              <a:rPr lang="de-DE" sz="1600" dirty="0" smtClean="0">
                <a:solidFill>
                  <a:srgbClr val="000066"/>
                </a:solidFill>
                <a:latin typeface="Arial" panose="020B0604020202020204" pitchFamily="34" charset="0"/>
                <a:cs typeface="Arial" panose="020B0604020202020204" pitchFamily="34" charset="0"/>
              </a:rPr>
              <a:t>.</a:t>
            </a:r>
            <a:r>
              <a:rPr lang="de-DE" sz="1600" baseline="30000" dirty="0" smtClean="0">
                <a:solidFill>
                  <a:srgbClr val="000066"/>
                </a:solidFill>
                <a:latin typeface="Arial" panose="020B0604020202020204" pitchFamily="34" charset="0"/>
                <a:cs typeface="Arial" panose="020B0604020202020204" pitchFamily="34" charset="0"/>
              </a:rPr>
              <a:t>[5]</a:t>
            </a:r>
            <a:endParaRPr lang="de-DE" sz="1600" dirty="0">
              <a:solidFill>
                <a:srgbClr val="000066"/>
              </a:solidFill>
              <a:latin typeface="Arial" panose="020B0604020202020204" pitchFamily="34" charset="0"/>
              <a:cs typeface="Arial" panose="020B0604020202020204" pitchFamily="34" charset="0"/>
            </a:endParaRPr>
          </a:p>
        </p:txBody>
      </p:sp>
      <p:sp>
        <p:nvSpPr>
          <p:cNvPr id="6" name="Rectangle 17"/>
          <p:cNvSpPr txBox="1">
            <a:spLocks noChangeArrowheads="1"/>
          </p:cNvSpPr>
          <p:nvPr/>
        </p:nvSpPr>
        <p:spPr>
          <a:xfrm>
            <a:off x="0" y="1371601"/>
            <a:ext cx="9144000" cy="457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Arial" pitchFamily="34" charset="0"/>
                <a:ea typeface="+mj-ea"/>
                <a:cs typeface="Arial" pitchFamily="34" charset="0"/>
              </a:rPr>
              <a:t>Cortical lesion types</a:t>
            </a:r>
          </a:p>
        </p:txBody>
      </p:sp>
      <p:pic>
        <p:nvPicPr>
          <p:cNvPr id="18" name="Picture 2" descr="C:\Users\gsantoni\Desktop\Neuro_TH_Kappos_158924.1_Bruck_Slide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64" r="11708" b="30169"/>
          <a:stretch/>
        </p:blipFill>
        <p:spPr bwMode="auto">
          <a:xfrm>
            <a:off x="152400" y="2514600"/>
            <a:ext cx="8891752" cy="22989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3"/>
          <p:cNvSpPr txBox="1"/>
          <p:nvPr/>
        </p:nvSpPr>
        <p:spPr>
          <a:xfrm>
            <a:off x="1338305" y="4933890"/>
            <a:ext cx="906210" cy="400110"/>
          </a:xfrm>
          <a:prstGeom prst="rect">
            <a:avLst/>
          </a:prstGeom>
          <a:noFill/>
        </p:spPr>
        <p:txBody>
          <a:bodyPr wrap="none" rtlCol="0">
            <a:spAutoFit/>
          </a:bodyPr>
          <a:lstStyle/>
          <a:p>
            <a:pPr algn="ctr"/>
            <a:r>
              <a:rPr lang="de-DE" sz="2000" b="1" dirty="0" smtClean="0">
                <a:solidFill>
                  <a:srgbClr val="002060"/>
                </a:solidFill>
                <a:latin typeface="Arial" panose="020B0604020202020204" pitchFamily="34" charset="0"/>
                <a:cs typeface="Arial" panose="020B0604020202020204" pitchFamily="34" charset="0"/>
              </a:rPr>
              <a:t>Type I</a:t>
            </a:r>
            <a:endParaRPr lang="de-DE" sz="2000" b="1" dirty="0">
              <a:solidFill>
                <a:srgbClr val="002060"/>
              </a:solidFill>
              <a:latin typeface="Arial" panose="020B0604020202020204" pitchFamily="34" charset="0"/>
              <a:cs typeface="Arial" panose="020B0604020202020204" pitchFamily="34" charset="0"/>
            </a:endParaRPr>
          </a:p>
        </p:txBody>
      </p:sp>
      <p:sp>
        <p:nvSpPr>
          <p:cNvPr id="20" name="Textfeld 14"/>
          <p:cNvSpPr txBox="1"/>
          <p:nvPr/>
        </p:nvSpPr>
        <p:spPr>
          <a:xfrm>
            <a:off x="4122439" y="4933890"/>
            <a:ext cx="976742" cy="400110"/>
          </a:xfrm>
          <a:prstGeom prst="rect">
            <a:avLst/>
          </a:prstGeom>
          <a:noFill/>
        </p:spPr>
        <p:txBody>
          <a:bodyPr wrap="none" rtlCol="0">
            <a:spAutoFit/>
          </a:bodyPr>
          <a:lstStyle/>
          <a:p>
            <a:pPr algn="ctr"/>
            <a:r>
              <a:rPr lang="de-DE" sz="2000" b="1" dirty="0" smtClean="0">
                <a:solidFill>
                  <a:srgbClr val="002060"/>
                </a:solidFill>
                <a:latin typeface="Arial" panose="020B0604020202020204" pitchFamily="34" charset="0"/>
                <a:cs typeface="Arial" panose="020B0604020202020204" pitchFamily="34" charset="0"/>
              </a:rPr>
              <a:t>Type II</a:t>
            </a:r>
            <a:endParaRPr lang="de-DE" sz="2000" b="1" dirty="0">
              <a:solidFill>
                <a:srgbClr val="002060"/>
              </a:solidFill>
              <a:latin typeface="Arial" panose="020B0604020202020204" pitchFamily="34" charset="0"/>
              <a:cs typeface="Arial" panose="020B0604020202020204" pitchFamily="34" charset="0"/>
            </a:endParaRPr>
          </a:p>
        </p:txBody>
      </p:sp>
      <p:sp>
        <p:nvSpPr>
          <p:cNvPr id="21" name="Textfeld 15"/>
          <p:cNvSpPr txBox="1"/>
          <p:nvPr/>
        </p:nvSpPr>
        <p:spPr>
          <a:xfrm>
            <a:off x="6906573" y="4933890"/>
            <a:ext cx="1047274" cy="400110"/>
          </a:xfrm>
          <a:prstGeom prst="rect">
            <a:avLst/>
          </a:prstGeom>
          <a:noFill/>
        </p:spPr>
        <p:txBody>
          <a:bodyPr wrap="none" rtlCol="0">
            <a:spAutoFit/>
          </a:bodyPr>
          <a:lstStyle/>
          <a:p>
            <a:pPr algn="ctr"/>
            <a:r>
              <a:rPr lang="de-DE" sz="2000" b="1" dirty="0" smtClean="0">
                <a:solidFill>
                  <a:srgbClr val="002060"/>
                </a:solidFill>
                <a:latin typeface="Arial" panose="020B0604020202020204" pitchFamily="34" charset="0"/>
                <a:cs typeface="Arial" panose="020B0604020202020204" pitchFamily="34" charset="0"/>
              </a:rPr>
              <a:t>Type III</a:t>
            </a:r>
            <a:endParaRPr lang="de-DE"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241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Gray Matter </a:t>
            </a:r>
            <a:r>
              <a:rPr lang="en-US" sz="2400" dirty="0" smtClean="0"/>
              <a:t>Involvement (</a:t>
            </a:r>
            <a:r>
              <a:rPr lang="en-US" sz="2400" dirty="0" err="1" smtClean="0"/>
              <a:t>cont</a:t>
            </a:r>
            <a:r>
              <a:rPr lang="en-US" sz="2400" dirty="0" smtClean="0"/>
              <a:t>) </a:t>
            </a:r>
            <a:endParaRPr lang="en-US" sz="2400" dirty="0"/>
          </a:p>
        </p:txBody>
      </p:sp>
      <p:sp>
        <p:nvSpPr>
          <p:cNvPr id="6" name="Rectangle 17"/>
          <p:cNvSpPr txBox="1">
            <a:spLocks noChangeArrowheads="1"/>
          </p:cNvSpPr>
          <p:nvPr/>
        </p:nvSpPr>
        <p:spPr>
          <a:xfrm>
            <a:off x="0" y="137160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Arial" pitchFamily="34" charset="0"/>
                <a:ea typeface="+mj-ea"/>
                <a:cs typeface="Arial" pitchFamily="34" charset="0"/>
              </a:rPr>
              <a:t>Cortical lesion types</a:t>
            </a:r>
          </a:p>
        </p:txBody>
      </p:sp>
      <p:pic>
        <p:nvPicPr>
          <p:cNvPr id="8" name="Picture 5" descr="MIA scale mit Pfeil Kopie"/>
          <p:cNvPicPr preferRelativeResize="0">
            <a:picLocks noChangeArrowheads="1"/>
          </p:cNvPicPr>
          <p:nvPr/>
        </p:nvPicPr>
        <p:blipFill>
          <a:blip r:embed="rId3" cstate="print">
            <a:lum bright="6000" contrast="6000"/>
          </a:blip>
          <a:srcRect/>
          <a:stretch>
            <a:fillRect/>
          </a:stretch>
        </p:blipFill>
        <p:spPr bwMode="auto">
          <a:xfrm>
            <a:off x="6097419" y="2506557"/>
            <a:ext cx="2665581" cy="2111466"/>
          </a:xfrm>
          <a:prstGeom prst="rect">
            <a:avLst/>
          </a:prstGeom>
          <a:noFill/>
          <a:ln w="9525">
            <a:noFill/>
            <a:miter lim="800000"/>
            <a:headEnd/>
            <a:tailEnd/>
          </a:ln>
        </p:spPr>
      </p:pic>
      <p:pic>
        <p:nvPicPr>
          <p:cNvPr id="10" name="Picture 7" descr="Intracortical 2 scale"/>
          <p:cNvPicPr preferRelativeResize="0">
            <a:picLocks noChangeArrowheads="1"/>
          </p:cNvPicPr>
          <p:nvPr/>
        </p:nvPicPr>
        <p:blipFill>
          <a:blip r:embed="rId4" cstate="print"/>
          <a:srcRect/>
          <a:stretch>
            <a:fillRect/>
          </a:stretch>
        </p:blipFill>
        <p:spPr bwMode="auto">
          <a:xfrm>
            <a:off x="3278019" y="2506557"/>
            <a:ext cx="2665581" cy="2111466"/>
          </a:xfrm>
          <a:prstGeom prst="rect">
            <a:avLst/>
          </a:prstGeom>
          <a:noFill/>
          <a:ln w="9525">
            <a:noFill/>
            <a:miter lim="800000"/>
            <a:headEnd/>
            <a:tailEnd/>
          </a:ln>
        </p:spPr>
      </p:pic>
      <p:pic>
        <p:nvPicPr>
          <p:cNvPr id="11" name="Picture 8" descr="Intracortical 1 scale"/>
          <p:cNvPicPr preferRelativeResize="0">
            <a:picLocks noChangeArrowheads="1"/>
          </p:cNvPicPr>
          <p:nvPr/>
        </p:nvPicPr>
        <p:blipFill>
          <a:blip r:embed="rId5" cstate="print"/>
          <a:srcRect/>
          <a:stretch>
            <a:fillRect/>
          </a:stretch>
        </p:blipFill>
        <p:spPr bwMode="auto">
          <a:xfrm>
            <a:off x="458619" y="2506557"/>
            <a:ext cx="2665581" cy="2111466"/>
          </a:xfrm>
          <a:prstGeom prst="rect">
            <a:avLst/>
          </a:prstGeom>
          <a:noFill/>
          <a:ln w="9525">
            <a:noFill/>
            <a:miter lim="800000"/>
            <a:headEnd/>
            <a:tailEnd/>
          </a:ln>
        </p:spPr>
      </p:pic>
      <p:sp>
        <p:nvSpPr>
          <p:cNvPr id="14" name="Textfeld 13"/>
          <p:cNvSpPr txBox="1"/>
          <p:nvPr/>
        </p:nvSpPr>
        <p:spPr>
          <a:xfrm>
            <a:off x="1338305" y="4933890"/>
            <a:ext cx="906210" cy="400110"/>
          </a:xfrm>
          <a:prstGeom prst="rect">
            <a:avLst/>
          </a:prstGeom>
          <a:noFill/>
        </p:spPr>
        <p:txBody>
          <a:bodyPr wrap="none" rtlCol="0">
            <a:spAutoFit/>
          </a:bodyPr>
          <a:lstStyle/>
          <a:p>
            <a:pPr algn="ctr"/>
            <a:r>
              <a:rPr lang="de-DE" sz="2000" b="1" dirty="0" smtClean="0">
                <a:solidFill>
                  <a:srgbClr val="002060"/>
                </a:solidFill>
                <a:latin typeface="Arial" panose="020B0604020202020204" pitchFamily="34" charset="0"/>
                <a:cs typeface="Arial" panose="020B0604020202020204" pitchFamily="34" charset="0"/>
              </a:rPr>
              <a:t>Type I</a:t>
            </a:r>
            <a:endParaRPr lang="de-DE" sz="2000" b="1" dirty="0">
              <a:solidFill>
                <a:srgbClr val="002060"/>
              </a:solidFill>
              <a:latin typeface="Arial" panose="020B0604020202020204" pitchFamily="34" charset="0"/>
              <a:cs typeface="Arial" panose="020B0604020202020204" pitchFamily="34" charset="0"/>
            </a:endParaRPr>
          </a:p>
        </p:txBody>
      </p:sp>
      <p:sp>
        <p:nvSpPr>
          <p:cNvPr id="15" name="Textfeld 14"/>
          <p:cNvSpPr txBox="1"/>
          <p:nvPr/>
        </p:nvSpPr>
        <p:spPr>
          <a:xfrm>
            <a:off x="4122439" y="4933890"/>
            <a:ext cx="976742" cy="400110"/>
          </a:xfrm>
          <a:prstGeom prst="rect">
            <a:avLst/>
          </a:prstGeom>
          <a:noFill/>
        </p:spPr>
        <p:txBody>
          <a:bodyPr wrap="none" rtlCol="0">
            <a:spAutoFit/>
          </a:bodyPr>
          <a:lstStyle/>
          <a:p>
            <a:pPr algn="ctr"/>
            <a:r>
              <a:rPr lang="de-DE" sz="2000" b="1" dirty="0" smtClean="0">
                <a:solidFill>
                  <a:srgbClr val="002060"/>
                </a:solidFill>
                <a:latin typeface="Arial" panose="020B0604020202020204" pitchFamily="34" charset="0"/>
                <a:cs typeface="Arial" panose="020B0604020202020204" pitchFamily="34" charset="0"/>
              </a:rPr>
              <a:t>Type II</a:t>
            </a:r>
            <a:endParaRPr lang="de-DE" sz="2000" b="1" dirty="0">
              <a:solidFill>
                <a:srgbClr val="002060"/>
              </a:solidFill>
              <a:latin typeface="Arial" panose="020B0604020202020204" pitchFamily="34" charset="0"/>
              <a:cs typeface="Arial" panose="020B0604020202020204" pitchFamily="34" charset="0"/>
            </a:endParaRPr>
          </a:p>
        </p:txBody>
      </p:sp>
      <p:sp>
        <p:nvSpPr>
          <p:cNvPr id="16" name="Textfeld 15"/>
          <p:cNvSpPr txBox="1"/>
          <p:nvPr/>
        </p:nvSpPr>
        <p:spPr>
          <a:xfrm>
            <a:off x="6906573" y="4933890"/>
            <a:ext cx="1047274" cy="400110"/>
          </a:xfrm>
          <a:prstGeom prst="rect">
            <a:avLst/>
          </a:prstGeom>
          <a:noFill/>
        </p:spPr>
        <p:txBody>
          <a:bodyPr wrap="none" rtlCol="0">
            <a:spAutoFit/>
          </a:bodyPr>
          <a:lstStyle/>
          <a:p>
            <a:pPr algn="ctr"/>
            <a:r>
              <a:rPr lang="de-DE" sz="2000" b="1" dirty="0" smtClean="0">
                <a:solidFill>
                  <a:srgbClr val="002060"/>
                </a:solidFill>
                <a:latin typeface="Arial" panose="020B0604020202020204" pitchFamily="34" charset="0"/>
                <a:cs typeface="Arial" panose="020B0604020202020204" pitchFamily="34" charset="0"/>
              </a:rPr>
              <a:t>Type III</a:t>
            </a:r>
            <a:endParaRPr lang="de-DE" sz="2000" b="1" dirty="0">
              <a:solidFill>
                <a:srgbClr val="002060"/>
              </a:solidFill>
              <a:latin typeface="Arial" panose="020B0604020202020204" pitchFamily="34" charset="0"/>
              <a:cs typeface="Arial" panose="020B0604020202020204" pitchFamily="34" charset="0"/>
            </a:endParaRPr>
          </a:p>
        </p:txBody>
      </p:sp>
      <p:cxnSp>
        <p:nvCxnSpPr>
          <p:cNvPr id="20" name="Gerade Verbindung 19"/>
          <p:cNvCxnSpPr>
            <a:endCxn id="11" idx="1"/>
          </p:cNvCxnSpPr>
          <p:nvPr/>
        </p:nvCxnSpPr>
        <p:spPr>
          <a:xfrm flipH="1">
            <a:off x="458619" y="3409890"/>
            <a:ext cx="2665581" cy="152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571500" y="4019490"/>
            <a:ext cx="595035" cy="369332"/>
          </a:xfrm>
          <a:prstGeom prst="rect">
            <a:avLst/>
          </a:prstGeom>
          <a:noFill/>
        </p:spPr>
        <p:txBody>
          <a:bodyPr wrap="none" rtlCol="0">
            <a:spAutoFit/>
          </a:bodyPr>
          <a:lstStyle/>
          <a:p>
            <a:r>
              <a:rPr lang="de-DE" b="1" dirty="0" smtClean="0">
                <a:latin typeface="Arial" panose="020B0604020202020204" pitchFamily="34" charset="0"/>
                <a:cs typeface="Arial" panose="020B0604020202020204" pitchFamily="34" charset="0"/>
              </a:rPr>
              <a:t>WM</a:t>
            </a:r>
            <a:endParaRPr lang="de-DE" b="1" dirty="0">
              <a:latin typeface="Arial" panose="020B0604020202020204" pitchFamily="34" charset="0"/>
              <a:cs typeface="Arial" panose="020B0604020202020204" pitchFamily="34" charset="0"/>
            </a:endParaRPr>
          </a:p>
        </p:txBody>
      </p:sp>
      <p:sp>
        <p:nvSpPr>
          <p:cNvPr id="25" name="Textfeld 24"/>
          <p:cNvSpPr txBox="1"/>
          <p:nvPr/>
        </p:nvSpPr>
        <p:spPr>
          <a:xfrm>
            <a:off x="553107" y="2724090"/>
            <a:ext cx="556563" cy="369332"/>
          </a:xfrm>
          <a:prstGeom prst="rect">
            <a:avLst/>
          </a:prstGeom>
          <a:noFill/>
        </p:spPr>
        <p:txBody>
          <a:bodyPr wrap="none" rtlCol="0">
            <a:spAutoFit/>
          </a:bodyPr>
          <a:lstStyle/>
          <a:p>
            <a:r>
              <a:rPr lang="de-DE" b="1" dirty="0" smtClean="0">
                <a:latin typeface="Arial" panose="020B0604020202020204" pitchFamily="34" charset="0"/>
                <a:cs typeface="Arial" panose="020B0604020202020204" pitchFamily="34" charset="0"/>
              </a:rPr>
              <a:t>GM</a:t>
            </a:r>
            <a:endParaRPr lang="de-DE" b="1" dirty="0">
              <a:latin typeface="Arial" panose="020B0604020202020204" pitchFamily="34" charset="0"/>
              <a:cs typeface="Arial" panose="020B0604020202020204" pitchFamily="34" charset="0"/>
            </a:endParaRPr>
          </a:p>
        </p:txBody>
      </p:sp>
      <p:sp>
        <p:nvSpPr>
          <p:cNvPr id="13" name="Text Box 5"/>
          <p:cNvSpPr txBox="1">
            <a:spLocks noChangeArrowheads="1"/>
          </p:cNvSpPr>
          <p:nvPr/>
        </p:nvSpPr>
        <p:spPr bwMode="auto">
          <a:xfrm>
            <a:off x="533400" y="6352699"/>
            <a:ext cx="7315200" cy="246221"/>
          </a:xfrm>
          <a:prstGeom prst="rect">
            <a:avLst/>
          </a:prstGeom>
          <a:noFill/>
          <a:ln w="19050">
            <a:noFill/>
            <a:miter lim="800000"/>
            <a:headEnd/>
            <a:tailEnd/>
          </a:ln>
          <a:effectLst/>
        </p:spPr>
        <p:txBody>
          <a:bodyPr lIns="0" tIns="0" rIns="0" bIns="0" anchor="b">
            <a:spAutoFit/>
          </a:bodyPr>
          <a:lstStyle/>
          <a:p>
            <a:pPr>
              <a:defRPr/>
            </a:pPr>
            <a:r>
              <a:rPr lang="de-DE" sz="1600" dirty="0" smtClean="0">
                <a:latin typeface="Arial" panose="020B0604020202020204" pitchFamily="34" charset="0"/>
                <a:cs typeface="Arial" panose="020B0604020202020204" pitchFamily="34" charset="0"/>
              </a:rPr>
              <a:t>Images courtesy of Wolfgang Brück, MD.</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4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Gray Matter Involvement </a:t>
            </a:r>
            <a:r>
              <a:rPr lang="en-US" sz="2400" dirty="0" smtClean="0"/>
              <a:t>(</a:t>
            </a:r>
            <a:r>
              <a:rPr lang="en-US" sz="2400" dirty="0" err="1" smtClean="0"/>
              <a:t>cont</a:t>
            </a:r>
            <a:r>
              <a:rPr lang="en-US" sz="2400" dirty="0" smtClean="0"/>
              <a:t>)</a:t>
            </a:r>
            <a:endParaRPr lang="en-US" sz="2400" dirty="0"/>
          </a:p>
        </p:txBody>
      </p:sp>
      <p:sp>
        <p:nvSpPr>
          <p:cNvPr id="5" name="Text Box 15"/>
          <p:cNvSpPr txBox="1">
            <a:spLocks noChangeArrowheads="1"/>
          </p:cNvSpPr>
          <p:nvPr/>
        </p:nvSpPr>
        <p:spPr bwMode="auto">
          <a:xfrm>
            <a:off x="533400" y="6019800"/>
            <a:ext cx="7391400" cy="646331"/>
          </a:xfrm>
          <a:prstGeom prst="rect">
            <a:avLst/>
          </a:prstGeom>
          <a:noFill/>
          <a:ln w="9525">
            <a:noFill/>
            <a:miter lim="800000"/>
            <a:headEnd/>
            <a:tailEnd/>
          </a:ln>
        </p:spPr>
        <p:txBody>
          <a:bodyPr wrap="square" lIns="0" tIns="0" rIns="0" bIns="0">
            <a:spAutoFit/>
          </a:bodyPr>
          <a:lstStyle/>
          <a:p>
            <a:pPr fontAlgn="base">
              <a:spcBef>
                <a:spcPct val="0"/>
              </a:spcBef>
              <a:spcAft>
                <a:spcPct val="0"/>
              </a:spcAft>
            </a:pPr>
            <a:r>
              <a:rPr lang="en-US" sz="1400" dirty="0">
                <a:latin typeface="Arial "/>
              </a:rPr>
              <a:t>From </a:t>
            </a:r>
            <a:r>
              <a:rPr lang="en-US" sz="1400" i="1" dirty="0">
                <a:latin typeface="Arial "/>
              </a:rPr>
              <a:t>New England J Med</a:t>
            </a:r>
            <a:r>
              <a:rPr lang="en-US" sz="1400" dirty="0">
                <a:latin typeface="Arial "/>
              </a:rPr>
              <a:t>, </a:t>
            </a:r>
            <a:r>
              <a:rPr lang="en-US" sz="1400" dirty="0" err="1">
                <a:latin typeface="Arial "/>
              </a:rPr>
              <a:t>Lucchinetti</a:t>
            </a:r>
            <a:r>
              <a:rPr lang="en-US" sz="1400" dirty="0">
                <a:latin typeface="Arial "/>
              </a:rPr>
              <a:t> CF, et al. Inflammatory cortical demyelination in early multiple sclerosis. </a:t>
            </a:r>
            <a:r>
              <a:rPr lang="en-US" sz="1400" dirty="0" smtClean="0">
                <a:latin typeface="Arial "/>
              </a:rPr>
              <a:t>2011;365:2188-2197.</a:t>
            </a:r>
            <a:r>
              <a:rPr lang="en-US" sz="1400" baseline="30000" dirty="0" smtClean="0">
                <a:latin typeface="Arial "/>
              </a:rPr>
              <a:t>[6]</a:t>
            </a:r>
            <a:r>
              <a:rPr lang="en-US" sz="1400" dirty="0" smtClean="0">
                <a:latin typeface="Arial "/>
              </a:rPr>
              <a:t> </a:t>
            </a:r>
            <a:r>
              <a:rPr lang="en-US" sz="1400" dirty="0">
                <a:latin typeface="Arial "/>
              </a:rPr>
              <a:t>Copyright © 2011 Massachusetts Medical Society. Reprinted with permission from Massachusetts Medical Society.</a:t>
            </a:r>
            <a:endParaRPr lang="de-DE" sz="1400" dirty="0">
              <a:latin typeface="Arial "/>
              <a:cs typeface="Arial" panose="020B0604020202020204" pitchFamily="34" charset="0"/>
            </a:endParaRPr>
          </a:p>
        </p:txBody>
      </p:sp>
      <p:sp>
        <p:nvSpPr>
          <p:cNvPr id="6" name="Rectangle 2"/>
          <p:cNvSpPr>
            <a:spLocks noChangeArrowheads="1"/>
          </p:cNvSpPr>
          <p:nvPr/>
        </p:nvSpPr>
        <p:spPr bwMode="auto">
          <a:xfrm>
            <a:off x="0" y="1371600"/>
            <a:ext cx="9144000" cy="457200"/>
          </a:xfrm>
          <a:prstGeom prst="rect">
            <a:avLst/>
          </a:prstGeom>
          <a:noFill/>
          <a:ln w="9525">
            <a:noFill/>
            <a:miter lim="800000"/>
            <a:headEnd/>
            <a:tailEnd/>
          </a:ln>
          <a:effectLst/>
        </p:spPr>
        <p:txBody>
          <a:bodyPr anchor="ctr"/>
          <a:lstStyle/>
          <a:p>
            <a:pPr algn="ctr">
              <a:defRPr/>
            </a:pPr>
            <a:r>
              <a:rPr lang="en-US" sz="2400" b="1" dirty="0">
                <a:solidFill>
                  <a:srgbClr val="000066"/>
                </a:solidFill>
                <a:latin typeface="Arial" pitchFamily="34" charset="0"/>
                <a:cs typeface="Arial" pitchFamily="34" charset="0"/>
              </a:rPr>
              <a:t>Cortical demyelination is </a:t>
            </a:r>
            <a:r>
              <a:rPr lang="en-US" sz="2400" b="1" dirty="0" smtClean="0">
                <a:solidFill>
                  <a:srgbClr val="000066"/>
                </a:solidFill>
                <a:latin typeface="Arial" pitchFamily="34" charset="0"/>
                <a:cs typeface="Arial" pitchFamily="34" charset="0"/>
              </a:rPr>
              <a:t>present in early MS</a:t>
            </a:r>
            <a:endParaRPr lang="en-US" sz="2400" b="1" dirty="0">
              <a:solidFill>
                <a:srgbClr val="000066"/>
              </a:solidFill>
              <a:latin typeface="Arial" pitchFamily="34" charset="0"/>
              <a:cs typeface="Arial" pitchFamily="34" charset="0"/>
            </a:endParaRPr>
          </a:p>
        </p:txBody>
      </p:sp>
      <p:sp>
        <p:nvSpPr>
          <p:cNvPr id="7" name="TextBox 6"/>
          <p:cNvSpPr txBox="1"/>
          <p:nvPr/>
        </p:nvSpPr>
        <p:spPr>
          <a:xfrm>
            <a:off x="2871983" y="3244334"/>
            <a:ext cx="3400034" cy="369332"/>
          </a:xfrm>
          <a:prstGeom prst="rect">
            <a:avLst/>
          </a:prstGeom>
          <a:noFill/>
        </p:spPr>
        <p:txBody>
          <a:bodyPr wrap="square" rtlCol="0">
            <a:spAutoFit/>
          </a:bodyPr>
          <a:lstStyle/>
          <a:p>
            <a:pPr algn="ctr"/>
            <a:r>
              <a:rPr lang="en-US" b="1" dirty="0" smtClean="0">
                <a:solidFill>
                  <a:schemeClr val="tx1">
                    <a:lumMod val="85000"/>
                    <a:lumOff val="15000"/>
                  </a:schemeClr>
                </a:solidFill>
              </a:rPr>
              <a:t>IMAGE IS NO LONGER AVAILABLE</a:t>
            </a:r>
            <a:endParaRPr lang="en-US" b="1" dirty="0">
              <a:solidFill>
                <a:schemeClr val="tx1">
                  <a:lumMod val="85000"/>
                  <a:lumOff val="15000"/>
                </a:schemeClr>
              </a:solidFill>
            </a:endParaRPr>
          </a:p>
        </p:txBody>
      </p:sp>
    </p:spTree>
    <p:extLst>
      <p:ext uri="{BB962C8B-B14F-4D97-AF65-F5344CB8AC3E}">
        <p14:creationId xmlns:p14="http://schemas.microsoft.com/office/powerpoint/2010/main" val="2666773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Gray Matter Involvement (</a:t>
            </a:r>
            <a:r>
              <a:rPr lang="en-US" sz="2400" dirty="0" err="1" smtClean="0"/>
              <a:t>cont</a:t>
            </a:r>
            <a:r>
              <a:rPr lang="en-US" sz="2400" dirty="0" smtClean="0"/>
              <a:t>)</a:t>
            </a:r>
            <a:endParaRPr lang="en-US" sz="2400" dirty="0"/>
          </a:p>
        </p:txBody>
      </p:sp>
      <p:sp>
        <p:nvSpPr>
          <p:cNvPr id="4" name="Rectangle 2"/>
          <p:cNvSpPr>
            <a:spLocks noChangeArrowheads="1"/>
          </p:cNvSpPr>
          <p:nvPr/>
        </p:nvSpPr>
        <p:spPr bwMode="auto">
          <a:xfrm>
            <a:off x="0" y="1371600"/>
            <a:ext cx="9144000" cy="457200"/>
          </a:xfrm>
          <a:prstGeom prst="rect">
            <a:avLst/>
          </a:prstGeom>
          <a:noFill/>
          <a:ln w="9525">
            <a:noFill/>
            <a:miter lim="800000"/>
            <a:headEnd/>
            <a:tailEnd/>
          </a:ln>
          <a:effectLst/>
        </p:spPr>
        <p:txBody>
          <a:bodyPr anchor="ctr"/>
          <a:lstStyle/>
          <a:p>
            <a:pPr algn="ctr">
              <a:defRPr/>
            </a:pPr>
            <a:r>
              <a:rPr lang="en-US" sz="2400" b="1" dirty="0">
                <a:solidFill>
                  <a:srgbClr val="000066"/>
                </a:solidFill>
                <a:latin typeface="Arial" pitchFamily="34" charset="0"/>
                <a:cs typeface="Arial" pitchFamily="34" charset="0"/>
              </a:rPr>
              <a:t>Cortical demyelination is extensive </a:t>
            </a:r>
            <a:r>
              <a:rPr lang="en-US" sz="2400" b="1" dirty="0" smtClean="0">
                <a:solidFill>
                  <a:srgbClr val="000066"/>
                </a:solidFill>
                <a:latin typeface="Arial" pitchFamily="34" charset="0"/>
                <a:cs typeface="Arial" pitchFamily="34" charset="0"/>
              </a:rPr>
              <a:t>in </a:t>
            </a:r>
            <a:r>
              <a:rPr lang="en-US" sz="2400" b="1" dirty="0">
                <a:solidFill>
                  <a:srgbClr val="000066"/>
                </a:solidFill>
                <a:latin typeface="Arial" pitchFamily="34" charset="0"/>
                <a:cs typeface="Arial" pitchFamily="34" charset="0"/>
              </a:rPr>
              <a:t>progressive </a:t>
            </a:r>
            <a:r>
              <a:rPr lang="en-US" sz="2400" b="1" dirty="0" smtClean="0">
                <a:solidFill>
                  <a:srgbClr val="000066"/>
                </a:solidFill>
                <a:latin typeface="Arial" pitchFamily="34" charset="0"/>
                <a:cs typeface="Arial" pitchFamily="34" charset="0"/>
              </a:rPr>
              <a:t>MS</a:t>
            </a:r>
            <a:endParaRPr lang="en-US" sz="2400" b="1" dirty="0">
              <a:solidFill>
                <a:srgbClr val="000066"/>
              </a:solidFill>
              <a:latin typeface="Arial" pitchFamily="34" charset="0"/>
              <a:cs typeface="Arial" pitchFamily="34" charset="0"/>
            </a:endParaRPr>
          </a:p>
        </p:txBody>
      </p:sp>
      <p:sp>
        <p:nvSpPr>
          <p:cNvPr id="9" name="Text Box 7"/>
          <p:cNvSpPr txBox="1">
            <a:spLocks noChangeArrowheads="1"/>
          </p:cNvSpPr>
          <p:nvPr/>
        </p:nvSpPr>
        <p:spPr bwMode="auto">
          <a:xfrm>
            <a:off x="533400" y="6248399"/>
            <a:ext cx="7086600" cy="430887"/>
          </a:xfrm>
          <a:prstGeom prst="rect">
            <a:avLst/>
          </a:prstGeom>
          <a:noFill/>
          <a:ln w="9525">
            <a:noFill/>
            <a:miter lim="800000"/>
            <a:headEnd/>
            <a:tailEnd/>
          </a:ln>
          <a:effectLst/>
        </p:spPr>
        <p:txBody>
          <a:bodyPr wrap="square" lIns="0" tIns="0" rIns="0" bIns="0">
            <a:spAutoFit/>
          </a:bodyPr>
          <a:lstStyle/>
          <a:p>
            <a:pPr>
              <a:defRPr/>
            </a:pPr>
            <a:r>
              <a:rPr lang="en-US" sz="1400" dirty="0" err="1">
                <a:latin typeface="Arial "/>
              </a:rPr>
              <a:t>Kutzelnigg</a:t>
            </a:r>
            <a:r>
              <a:rPr lang="en-US" sz="1400" dirty="0">
                <a:latin typeface="Arial "/>
              </a:rPr>
              <a:t> A, et al., Cortical demyelination and diffuse white matter injury in multiple sclerosis, </a:t>
            </a:r>
            <a:r>
              <a:rPr lang="en-US" sz="1400" i="1" dirty="0" smtClean="0">
                <a:latin typeface="Arial "/>
              </a:rPr>
              <a:t>Brain</a:t>
            </a:r>
            <a:r>
              <a:rPr lang="en-US" sz="1400" dirty="0">
                <a:latin typeface="Arial "/>
              </a:rPr>
              <a:t>.</a:t>
            </a:r>
            <a:r>
              <a:rPr lang="en-US" sz="1400" dirty="0" smtClean="0">
                <a:latin typeface="Arial "/>
              </a:rPr>
              <a:t> 2005;128:2705-2712,</a:t>
            </a:r>
            <a:r>
              <a:rPr lang="en-US" sz="1400" baseline="30000" dirty="0" smtClean="0">
                <a:latin typeface="Arial "/>
              </a:rPr>
              <a:t>[7]</a:t>
            </a:r>
            <a:r>
              <a:rPr lang="en-US" sz="1400" dirty="0" smtClean="0">
                <a:latin typeface="Arial "/>
              </a:rPr>
              <a:t> </a:t>
            </a:r>
            <a:r>
              <a:rPr lang="en-US" sz="1400" dirty="0">
                <a:latin typeface="Arial "/>
              </a:rPr>
              <a:t>by permission of Oxford University Press.</a:t>
            </a:r>
            <a:endParaRPr lang="de-DE" sz="1400" dirty="0">
              <a:latin typeface="Arial "/>
              <a:cs typeface="Arial" pitchFamily="34" charset="0"/>
            </a:endParaRPr>
          </a:p>
        </p:txBody>
      </p:sp>
      <p:graphicFrame>
        <p:nvGraphicFramePr>
          <p:cNvPr id="10" name="Group 65"/>
          <p:cNvGraphicFramePr>
            <a:graphicFrameLocks/>
          </p:cNvGraphicFramePr>
          <p:nvPr>
            <p:extLst>
              <p:ext uri="{D42A27DB-BD31-4B8C-83A1-F6EECF244321}">
                <p14:modId xmlns:p14="http://schemas.microsoft.com/office/powerpoint/2010/main" val="3226519964"/>
              </p:ext>
            </p:extLst>
          </p:nvPr>
        </p:nvGraphicFramePr>
        <p:xfrm>
          <a:off x="1257300" y="4495800"/>
          <a:ext cx="6629400" cy="1584960"/>
        </p:xfrm>
        <a:graphic>
          <a:graphicData uri="http://schemas.openxmlformats.org/drawingml/2006/table">
            <a:tbl>
              <a:tblPr/>
              <a:tblGrid>
                <a:gridCol w="1600200"/>
                <a:gridCol w="2644704"/>
                <a:gridCol w="2384496"/>
              </a:tblGrid>
              <a:tr h="1928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anchorCtr="1" horzOverflow="overflow">
                    <a:lnL cap="flat">
                      <a:noFill/>
                    </a:lnL>
                    <a:lnR w="38100" cap="flat" cmpd="sng" algn="ctr">
                      <a:noFill/>
                      <a:prstDash val="solid"/>
                      <a:round/>
                      <a:headEnd type="none" w="med" len="med"/>
                      <a:tailEnd type="none" w="med" len="med"/>
                    </a:lnR>
                    <a:lnT cap="flat">
                      <a:noFill/>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Cortical lesion area forebrain, %</a:t>
                      </a:r>
                    </a:p>
                  </a:txBody>
                  <a:tcPr anchor="ctr" anchorCtr="1"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cap="flat">
                      <a:noFill/>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White matter lesion area, %</a:t>
                      </a:r>
                    </a:p>
                  </a:txBody>
                  <a:tcPr anchor="ctr" anchorCtr="1" horzOverflow="overflow">
                    <a:lnL w="38100" cap="flat" cmpd="sng" algn="ctr">
                      <a:noFill/>
                      <a:prstDash val="solid"/>
                      <a:round/>
                      <a:headEnd type="none" w="med" len="med"/>
                      <a:tailEnd type="none" w="med" len="med"/>
                    </a:lnL>
                    <a:lnR cap="flat">
                      <a:noFill/>
                    </a:lnR>
                    <a:lnT cap="flat">
                      <a:noFill/>
                    </a:lnT>
                    <a:lnB w="28575" cap="flat" cmpd="sng" algn="ctr">
                      <a:solidFill>
                        <a:srgbClr val="000066"/>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RRMS</a:t>
                      </a:r>
                    </a:p>
                  </a:txBody>
                  <a:tcPr anchor="ctr" anchorCtr="1" horzOverflow="overflow">
                    <a:lnL cap="flat">
                      <a:noFill/>
                    </a:lnL>
                    <a:lnR w="38100" cap="flat" cmpd="sng" algn="ctr">
                      <a:noFill/>
                      <a:prstDash val="solid"/>
                      <a:round/>
                      <a:headEnd type="none" w="med" len="med"/>
                      <a:tailEnd type="none" w="med" len="med"/>
                    </a:lnR>
                    <a:lnT w="28575" cap="flat" cmpd="sng" algn="ctr">
                      <a:solidFill>
                        <a:srgbClr val="000066"/>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2.96</a:t>
                      </a:r>
                    </a:p>
                  </a:txBody>
                  <a:tcPr anchor="ctr" anchorCtr="1"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rgbClr val="000066"/>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10.3</a:t>
                      </a:r>
                    </a:p>
                  </a:txBody>
                  <a:tcPr anchor="ctr" anchorCtr="1" horzOverflow="overflow">
                    <a:lnL w="38100" cap="flat" cmpd="sng" algn="ctr">
                      <a:noFill/>
                      <a:prstDash val="solid"/>
                      <a:round/>
                      <a:headEnd type="none" w="med" len="med"/>
                      <a:tailEnd type="none" w="med" len="med"/>
                    </a:lnL>
                    <a:lnR cap="flat">
                      <a:noFill/>
                    </a:lnR>
                    <a:lnT w="28575" cap="flat" cmpd="sng" algn="ctr">
                      <a:solidFill>
                        <a:srgbClr val="000066"/>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PPMS</a:t>
                      </a:r>
                    </a:p>
                  </a:txBody>
                  <a:tcPr anchor="ctr" anchorCtr="1" horzOverflow="overflow">
                    <a:lnL cap="flat">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12.54</a:t>
                      </a:r>
                    </a:p>
                  </a:txBody>
                  <a:tcPr anchor="ctr" anchorCtr="1"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6.54</a:t>
                      </a:r>
                    </a:p>
                  </a:txBody>
                  <a:tcPr anchor="ctr" anchorCtr="1" horzOverflow="overflow">
                    <a:lnL w="38100" cap="flat" cmpd="sng" algn="ctr">
                      <a:noFill/>
                      <a:prstDash val="solid"/>
                      <a:round/>
                      <a:headEnd type="none" w="med" len="med"/>
                      <a:tailEnd type="none" w="med" len="med"/>
                    </a:lnL>
                    <a:lnR cap="flat">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SPMS</a:t>
                      </a:r>
                    </a:p>
                  </a:txBody>
                  <a:tcPr anchor="ctr" anchorCtr="1" horzOverflow="overflow">
                    <a:lnL cap="flat">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13.29</a:t>
                      </a:r>
                    </a:p>
                  </a:txBody>
                  <a:tcPr anchor="ctr" anchorCtr="1"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24.13</a:t>
                      </a:r>
                    </a:p>
                  </a:txBody>
                  <a:tcPr anchor="ctr" anchorCtr="1" horzOverflow="overflow">
                    <a:lnL w="38100" cap="flat" cmpd="sng" algn="ctr">
                      <a:noFill/>
                      <a:prstDash val="solid"/>
                      <a:round/>
                      <a:headEnd type="none" w="med" len="med"/>
                      <a:tailEnd type="none" w="med" len="med"/>
                    </a:lnL>
                    <a:lnR cap="flat">
                      <a:noFill/>
                    </a:lnR>
                    <a:lnT w="38100" cap="flat" cmpd="sng" algn="ctr">
                      <a:noFill/>
                      <a:prstDash val="solid"/>
                      <a:round/>
                      <a:headEnd type="none" w="med" len="med"/>
                      <a:tailEnd type="none" w="med" len="med"/>
                    </a:lnT>
                    <a:lnB cap="flat">
                      <a:noFill/>
                    </a:lnB>
                    <a:lnTlToBr>
                      <a:noFill/>
                    </a:lnTlToBr>
                    <a:lnBlToTr>
                      <a:noFill/>
                    </a:lnBlToTr>
                    <a:solidFill>
                      <a:schemeClr val="accent1"/>
                    </a:solidFill>
                  </a:tcPr>
                </a:tc>
              </a:tr>
            </a:tbl>
          </a:graphicData>
        </a:graphic>
      </p:graphicFrame>
      <p:grpSp>
        <p:nvGrpSpPr>
          <p:cNvPr id="7" name="Group 6"/>
          <p:cNvGrpSpPr/>
          <p:nvPr/>
        </p:nvGrpSpPr>
        <p:grpSpPr>
          <a:xfrm>
            <a:off x="1706274" y="1981201"/>
            <a:ext cx="5532726" cy="2438400"/>
            <a:chOff x="1706274" y="1981201"/>
            <a:chExt cx="5532726" cy="2438400"/>
          </a:xfrm>
        </p:grpSpPr>
        <p:pic>
          <p:nvPicPr>
            <p:cNvPr id="8" name="Picture 1"/>
            <p:cNvPicPr>
              <a:picLocks noChangeAspect="1" noChangeArrowheads="1"/>
            </p:cNvPicPr>
            <p:nvPr/>
          </p:nvPicPr>
          <p:blipFill rotWithShape="1">
            <a:blip r:embed="rId3" cstate="print"/>
            <a:srcRect l="2173"/>
            <a:stretch/>
          </p:blipFill>
          <p:spPr bwMode="auto">
            <a:xfrm>
              <a:off x="1820574" y="1981201"/>
              <a:ext cx="5418426" cy="2438400"/>
            </a:xfrm>
            <a:prstGeom prst="rect">
              <a:avLst/>
            </a:prstGeom>
            <a:noFill/>
            <a:ln w="9525">
              <a:noFill/>
              <a:miter lim="800000"/>
              <a:headEnd/>
              <a:tailEnd/>
            </a:ln>
          </p:spPr>
        </p:pic>
        <p:sp>
          <p:nvSpPr>
            <p:cNvPr id="6" name="Rectangle 5"/>
            <p:cNvSpPr/>
            <p:nvPr/>
          </p:nvSpPr>
          <p:spPr>
            <a:xfrm>
              <a:off x="1706274" y="4160783"/>
              <a:ext cx="228600"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62400" y="4114799"/>
              <a:ext cx="228600"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31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Gray Matter Involvement (</a:t>
            </a:r>
            <a:r>
              <a:rPr lang="en-US" sz="2400" dirty="0" err="1" smtClean="0"/>
              <a:t>cont</a:t>
            </a:r>
            <a:r>
              <a:rPr lang="en-US" sz="2400" dirty="0" smtClean="0"/>
              <a:t>)</a:t>
            </a:r>
            <a:endParaRPr lang="en-US" sz="2400" dirty="0"/>
          </a:p>
        </p:txBody>
      </p:sp>
      <p:sp>
        <p:nvSpPr>
          <p:cNvPr id="4" name="Text Box 2"/>
          <p:cNvSpPr txBox="1">
            <a:spLocks noChangeArrowheads="1"/>
          </p:cNvSpPr>
          <p:nvPr/>
        </p:nvSpPr>
        <p:spPr>
          <a:xfrm>
            <a:off x="762000" y="4953000"/>
            <a:ext cx="6096000" cy="1447800"/>
          </a:xfrm>
          <a:prstGeom prst="rect">
            <a:avLst/>
          </a:prstGeom>
        </p:spPr>
        <p:txBody>
          <a:bodyPr vert="horz" lIns="91440" tIns="45720" rIns="91440" bIns="45720" rtlCol="0">
            <a:normAutofit fontScale="85000" lnSpcReduction="10000"/>
          </a:bodyPr>
          <a:lstStyle/>
          <a:p>
            <a:pPr marL="236538" marR="0" lvl="1" indent="-236538" fontAlgn="auto">
              <a:lnSpc>
                <a:spcPct val="95000"/>
              </a:lnSpc>
              <a:spcBef>
                <a:spcPct val="20000"/>
              </a:spcBef>
              <a:spcAft>
                <a:spcPts val="0"/>
              </a:spcAft>
              <a:buClr>
                <a:srgbClr val="0070C0"/>
              </a:buClr>
              <a:buSzPct val="130000"/>
              <a:buFont typeface="Arial" panose="020B0604020202020204" pitchFamily="34" charset="0"/>
              <a:buChar char="•"/>
              <a:tabLst/>
              <a:defRPr/>
            </a:pPr>
            <a:r>
              <a:rPr lang="de-DE" sz="3100" dirty="0" err="1">
                <a:latin typeface="Arial" panose="020B0604020202020204" pitchFamily="34" charset="0"/>
                <a:cs typeface="Arial" panose="020B0604020202020204" pitchFamily="34" charset="0"/>
              </a:rPr>
              <a:t>Demyelinated</a:t>
            </a:r>
            <a:r>
              <a:rPr lang="de-DE" sz="3100" dirty="0">
                <a:latin typeface="Arial" panose="020B0604020202020204" pitchFamily="34" charset="0"/>
                <a:cs typeface="Arial" panose="020B0604020202020204" pitchFamily="34" charset="0"/>
              </a:rPr>
              <a:t> </a:t>
            </a:r>
            <a:r>
              <a:rPr lang="de-DE" sz="3100" dirty="0" err="1">
                <a:latin typeface="Arial" panose="020B0604020202020204" pitchFamily="34" charset="0"/>
                <a:cs typeface="Arial" panose="020B0604020202020204" pitchFamily="34" charset="0"/>
              </a:rPr>
              <a:t>area</a:t>
            </a:r>
            <a:r>
              <a:rPr lang="de-DE" sz="3100" dirty="0">
                <a:latin typeface="Arial" panose="020B0604020202020204" pitchFamily="34" charset="0"/>
                <a:cs typeface="Arial" panose="020B0604020202020204" pitchFamily="34" charset="0"/>
              </a:rPr>
              <a:t> </a:t>
            </a:r>
          </a:p>
          <a:p>
            <a:pPr marR="0" lvl="2" indent="-341313" fontAlgn="auto">
              <a:lnSpc>
                <a:spcPct val="95000"/>
              </a:lnSpc>
              <a:spcBef>
                <a:spcPct val="20000"/>
              </a:spcBef>
              <a:spcAft>
                <a:spcPts val="0"/>
              </a:spcAft>
              <a:buClrTx/>
              <a:buSzPct val="130000"/>
              <a:buFont typeface="Calibri" panose="020F0502020204030204" pitchFamily="34" charset="0"/>
              <a:buChar char="─"/>
              <a:tabLst/>
              <a:defRPr/>
            </a:pPr>
            <a:r>
              <a:rPr lang="de-DE" sz="2600" dirty="0">
                <a:latin typeface="Arial" panose="020B0604020202020204" pitchFamily="34" charset="0"/>
                <a:cs typeface="Arial" panose="020B0604020202020204" pitchFamily="34" charset="0"/>
              </a:rPr>
              <a:t>Disease duration </a:t>
            </a:r>
            <a:r>
              <a:rPr lang="de-DE" sz="2600" dirty="0" smtClean="0">
                <a:latin typeface="Arial" panose="020B0604020202020204" pitchFamily="34" charset="0"/>
                <a:cs typeface="Arial" panose="020B0604020202020204" pitchFamily="34" charset="0"/>
              </a:rPr>
              <a:t>&gt; 10 y</a:t>
            </a:r>
            <a:r>
              <a:rPr lang="de-DE" sz="2600" dirty="0">
                <a:latin typeface="Arial" panose="020B0604020202020204" pitchFamily="34" charset="0"/>
                <a:cs typeface="Arial" panose="020B0604020202020204" pitchFamily="34" charset="0"/>
              </a:rPr>
              <a:t>: </a:t>
            </a:r>
            <a:r>
              <a:rPr lang="en-GB" altLang="ko-KR" sz="2600" dirty="0">
                <a:latin typeface="Arial" panose="020B0604020202020204" pitchFamily="34" charset="0"/>
                <a:cs typeface="Arial" panose="020B0604020202020204" pitchFamily="34" charset="0"/>
              </a:rPr>
              <a:t>20.1 </a:t>
            </a:r>
            <a:r>
              <a:rPr lang="en-GB" altLang="ko-KR" sz="2600" dirty="0" smtClean="0">
                <a:latin typeface="Arial" panose="020B0604020202020204" pitchFamily="34" charset="0"/>
                <a:cs typeface="Arial" panose="020B0604020202020204" pitchFamily="34" charset="0"/>
              </a:rPr>
              <a:t>± 16.1%</a:t>
            </a:r>
            <a:endParaRPr lang="en-GB" altLang="ko-KR" sz="2600" dirty="0">
              <a:latin typeface="Arial" panose="020B0604020202020204" pitchFamily="34" charset="0"/>
              <a:cs typeface="Arial" panose="020B0604020202020204" pitchFamily="34" charset="0"/>
            </a:endParaRPr>
          </a:p>
          <a:p>
            <a:pPr marR="0" lvl="2" indent="-341313" fontAlgn="auto">
              <a:lnSpc>
                <a:spcPct val="95000"/>
              </a:lnSpc>
              <a:spcBef>
                <a:spcPct val="20000"/>
              </a:spcBef>
              <a:spcAft>
                <a:spcPts val="0"/>
              </a:spcAft>
              <a:buClrTx/>
              <a:buSzPct val="130000"/>
              <a:buFont typeface="Calibri" panose="020F0502020204030204" pitchFamily="34" charset="0"/>
              <a:buChar char="─"/>
              <a:tabLst/>
              <a:defRPr/>
            </a:pPr>
            <a:r>
              <a:rPr lang="en-GB" altLang="ko-KR" sz="2600" dirty="0">
                <a:latin typeface="Arial" panose="020B0604020202020204" pitchFamily="34" charset="0"/>
                <a:cs typeface="Arial" panose="020B0604020202020204" pitchFamily="34" charset="0"/>
              </a:rPr>
              <a:t>Disease duration &lt; </a:t>
            </a:r>
            <a:r>
              <a:rPr lang="en-GB" altLang="ko-KR" sz="2600" dirty="0" smtClean="0">
                <a:latin typeface="Arial" panose="020B0604020202020204" pitchFamily="34" charset="0"/>
                <a:cs typeface="Arial" panose="020B0604020202020204" pitchFamily="34" charset="0"/>
              </a:rPr>
              <a:t>10 y</a:t>
            </a:r>
            <a:r>
              <a:rPr lang="en-GB" altLang="ko-KR" sz="2600" dirty="0">
                <a:latin typeface="Arial" panose="020B0604020202020204" pitchFamily="34" charset="0"/>
                <a:cs typeface="Arial" panose="020B0604020202020204" pitchFamily="34" charset="0"/>
              </a:rPr>
              <a:t>:   4.8 </a:t>
            </a:r>
            <a:r>
              <a:rPr lang="en-GB" altLang="ko-KR" sz="2600" dirty="0" smtClean="0">
                <a:latin typeface="Arial" panose="020B0604020202020204" pitchFamily="34" charset="0"/>
                <a:cs typeface="Arial" panose="020B0604020202020204" pitchFamily="34" charset="0"/>
              </a:rPr>
              <a:t>± 4.2%</a:t>
            </a:r>
            <a:endParaRPr lang="en-GB" altLang="ko-KR" sz="2600" dirty="0">
              <a:latin typeface="Arial" panose="020B0604020202020204" pitchFamily="34" charset="0"/>
              <a:cs typeface="Arial" panose="020B0604020202020204" pitchFamily="34" charset="0"/>
            </a:endParaRPr>
          </a:p>
        </p:txBody>
      </p:sp>
      <p:sp>
        <p:nvSpPr>
          <p:cNvPr id="17" name="Text Box 15"/>
          <p:cNvSpPr txBox="1">
            <a:spLocks noChangeArrowheads="1"/>
          </p:cNvSpPr>
          <p:nvPr/>
        </p:nvSpPr>
        <p:spPr bwMode="auto">
          <a:xfrm>
            <a:off x="533400" y="6198513"/>
            <a:ext cx="7149276" cy="430887"/>
          </a:xfrm>
          <a:prstGeom prst="rect">
            <a:avLst/>
          </a:prstGeom>
          <a:noFill/>
          <a:ln w="9525">
            <a:noFill/>
            <a:miter lim="800000"/>
            <a:headEnd/>
            <a:tailEnd/>
          </a:ln>
        </p:spPr>
        <p:txBody>
          <a:bodyPr wrap="square" lIns="0" tIns="0" rIns="0" bIns="0">
            <a:spAutoFit/>
          </a:bodyPr>
          <a:lstStyle/>
          <a:p>
            <a:r>
              <a:rPr lang="en-US" sz="1400" dirty="0">
                <a:latin typeface="Arial "/>
              </a:rPr>
              <a:t>Albert M, et al. Extensive cortical </a:t>
            </a:r>
            <a:r>
              <a:rPr lang="en-US" sz="1400" dirty="0" err="1">
                <a:latin typeface="Arial "/>
              </a:rPr>
              <a:t>remyelination</a:t>
            </a:r>
            <a:r>
              <a:rPr lang="en-US" sz="1400" dirty="0">
                <a:latin typeface="Arial "/>
              </a:rPr>
              <a:t> in patients with chronic multiple sclerosis. </a:t>
            </a:r>
            <a:r>
              <a:rPr lang="en-US" sz="1400" i="1" dirty="0">
                <a:latin typeface="Arial "/>
              </a:rPr>
              <a:t>Brain </a:t>
            </a:r>
            <a:r>
              <a:rPr lang="en-US" sz="1400" i="1" dirty="0" err="1">
                <a:latin typeface="Arial "/>
              </a:rPr>
              <a:t>Pathol</a:t>
            </a:r>
            <a:r>
              <a:rPr lang="en-US" sz="1400" i="1" dirty="0">
                <a:latin typeface="Arial "/>
              </a:rPr>
              <a:t>.</a:t>
            </a:r>
            <a:r>
              <a:rPr lang="en-US" sz="1400" dirty="0">
                <a:latin typeface="Arial "/>
              </a:rPr>
              <a:t> 2007;17:129-138</a:t>
            </a:r>
            <a:r>
              <a:rPr lang="en-US" sz="1400" dirty="0" smtClean="0">
                <a:latin typeface="Arial "/>
              </a:rPr>
              <a:t>.</a:t>
            </a:r>
            <a:r>
              <a:rPr lang="en-US" sz="1400" baseline="30000" dirty="0" smtClean="0">
                <a:latin typeface="Arial "/>
              </a:rPr>
              <a:t>[8]</a:t>
            </a:r>
            <a:r>
              <a:rPr lang="en-US" sz="1400" dirty="0" smtClean="0">
                <a:latin typeface="Arial "/>
              </a:rPr>
              <a:t> </a:t>
            </a:r>
            <a:r>
              <a:rPr lang="en-US" sz="1400" dirty="0">
                <a:latin typeface="Arial "/>
              </a:rPr>
              <a:t>© 2007 International Society of Neuropathology.</a:t>
            </a:r>
            <a:endParaRPr lang="de-DE" sz="1400" dirty="0">
              <a:latin typeface="Arial "/>
              <a:cs typeface="Arial" panose="020B0604020202020204" pitchFamily="34" charset="0"/>
            </a:endParaRPr>
          </a:p>
        </p:txBody>
      </p:sp>
      <p:sp>
        <p:nvSpPr>
          <p:cNvPr id="18" name="Rectangle 17"/>
          <p:cNvSpPr txBox="1">
            <a:spLocks noChangeArrowheads="1"/>
          </p:cNvSpPr>
          <p:nvPr/>
        </p:nvSpPr>
        <p:spPr>
          <a:xfrm>
            <a:off x="0" y="1371600"/>
            <a:ext cx="9144000" cy="457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Arial" pitchFamily="34" charset="0"/>
                <a:ea typeface="+mj-ea"/>
                <a:cs typeface="Arial" pitchFamily="34" charset="0"/>
              </a:rPr>
              <a:t>Cortical demyelination increases with</a:t>
            </a:r>
            <a:r>
              <a:rPr kumimoji="0" lang="en-US" sz="2400" b="1" i="0" u="none" strike="noStrike" kern="1200" cap="none" spc="0" normalizeH="0" noProof="0" dirty="0" smtClean="0">
                <a:ln>
                  <a:noFill/>
                </a:ln>
                <a:solidFill>
                  <a:srgbClr val="000066"/>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000066"/>
                </a:solidFill>
                <a:effectLst/>
                <a:uLnTx/>
                <a:uFillTx/>
                <a:latin typeface="Arial" pitchFamily="34" charset="0"/>
                <a:ea typeface="+mj-ea"/>
                <a:cs typeface="Arial" pitchFamily="34" charset="0"/>
              </a:rPr>
              <a:t>disease duration</a:t>
            </a:r>
          </a:p>
        </p:txBody>
      </p:sp>
      <p:pic>
        <p:nvPicPr>
          <p:cNvPr id="19" name="Picture 3" descr="Fig1 Albert"/>
          <p:cNvPicPr>
            <a:picLocks noChangeAspect="1" noChangeArrowheads="1"/>
          </p:cNvPicPr>
          <p:nvPr/>
        </p:nvPicPr>
        <p:blipFill>
          <a:blip r:embed="rId3" cstate="print"/>
          <a:stretch>
            <a:fillRect/>
          </a:stretch>
        </p:blipFill>
        <p:spPr bwMode="auto">
          <a:xfrm>
            <a:off x="762000" y="1955556"/>
            <a:ext cx="7589838" cy="2768844"/>
          </a:xfrm>
          <a:prstGeom prst="rect">
            <a:avLst/>
          </a:prstGeom>
          <a:noFill/>
        </p:spPr>
      </p:pic>
      <p:sp>
        <p:nvSpPr>
          <p:cNvPr id="20" name="Text Box 4"/>
          <p:cNvSpPr txBox="1">
            <a:spLocks noChangeArrowheads="1"/>
          </p:cNvSpPr>
          <p:nvPr/>
        </p:nvSpPr>
        <p:spPr bwMode="auto">
          <a:xfrm>
            <a:off x="914400" y="4267200"/>
            <a:ext cx="2852063" cy="369332"/>
          </a:xfrm>
          <a:prstGeom prst="rect">
            <a:avLst/>
          </a:prstGeom>
          <a:noFill/>
          <a:ln w="9525">
            <a:noFill/>
            <a:miter lim="800000"/>
            <a:headEnd/>
            <a:tailEnd/>
          </a:ln>
          <a:effectLst/>
        </p:spPr>
        <p:txBody>
          <a:bodyPr wrap="none">
            <a:spAutoFit/>
          </a:bodyPr>
          <a:lstStyle/>
          <a:p>
            <a:r>
              <a:rPr lang="de-DE" sz="1800" b="1" dirty="0" err="1">
                <a:effectLst>
                  <a:outerShdw blurRad="38100" dist="38100" dir="2700000" algn="tl">
                    <a:srgbClr val="C0C0C0"/>
                  </a:outerShdw>
                </a:effectLst>
                <a:latin typeface="Arial" panose="020B0604020202020204" pitchFamily="34" charset="0"/>
                <a:cs typeface="Arial" panose="020B0604020202020204" pitchFamily="34" charset="0"/>
              </a:rPr>
              <a:t>Demyelinated</a:t>
            </a:r>
            <a:r>
              <a:rPr lang="de-DE" sz="1800" b="1" dirty="0">
                <a:effectLst>
                  <a:outerShdw blurRad="38100" dist="38100" dir="2700000" algn="tl">
                    <a:srgbClr val="C0C0C0"/>
                  </a:outerShdw>
                </a:effectLst>
                <a:latin typeface="Arial" panose="020B0604020202020204" pitchFamily="34" charset="0"/>
                <a:cs typeface="Arial" panose="020B0604020202020204" pitchFamily="34" charset="0"/>
              </a:rPr>
              <a:t> MS </a:t>
            </a:r>
            <a:r>
              <a:rPr lang="de-DE" sz="1800" b="1" dirty="0" err="1">
                <a:effectLst>
                  <a:outerShdw blurRad="38100" dist="38100" dir="2700000" algn="tl">
                    <a:srgbClr val="C0C0C0"/>
                  </a:outerShdw>
                </a:effectLst>
                <a:latin typeface="Arial" panose="020B0604020202020204" pitchFamily="34" charset="0"/>
                <a:cs typeface="Arial" panose="020B0604020202020204" pitchFamily="34" charset="0"/>
              </a:rPr>
              <a:t>cortex</a:t>
            </a:r>
            <a:endParaRPr lang="de-DE" sz="18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1" name="Text Box 7"/>
          <p:cNvSpPr txBox="1">
            <a:spLocks noChangeArrowheads="1"/>
          </p:cNvSpPr>
          <p:nvPr/>
        </p:nvSpPr>
        <p:spPr bwMode="auto">
          <a:xfrm>
            <a:off x="5010150" y="4267200"/>
            <a:ext cx="2672526" cy="369332"/>
          </a:xfrm>
          <a:prstGeom prst="rect">
            <a:avLst/>
          </a:prstGeom>
          <a:noFill/>
          <a:ln w="9525">
            <a:noFill/>
            <a:miter lim="800000"/>
            <a:headEnd/>
            <a:tailEnd/>
          </a:ln>
          <a:effectLst/>
        </p:spPr>
        <p:txBody>
          <a:bodyPr wrap="none">
            <a:spAutoFit/>
          </a:bodyPr>
          <a:lstStyle/>
          <a:p>
            <a:r>
              <a:rPr lang="de-DE" sz="1800" b="1" dirty="0" err="1">
                <a:effectLst>
                  <a:outerShdw blurRad="38100" dist="38100" dir="2700000" algn="tl">
                    <a:srgbClr val="C0C0C0"/>
                  </a:outerShdw>
                </a:effectLst>
                <a:latin typeface="Arial" panose="020B0604020202020204" pitchFamily="34" charset="0"/>
                <a:cs typeface="Arial" panose="020B0604020202020204" pitchFamily="34" charset="0"/>
              </a:rPr>
              <a:t>Control</a:t>
            </a:r>
            <a:r>
              <a:rPr lang="de-DE" sz="1800" b="1" dirty="0">
                <a:effectLst>
                  <a:outerShdw blurRad="38100" dist="38100" dir="2700000" algn="tl">
                    <a:srgbClr val="C0C0C0"/>
                  </a:outerShdw>
                </a:effectLst>
                <a:latin typeface="Arial" panose="020B0604020202020204" pitchFamily="34" charset="0"/>
                <a:cs typeface="Arial" panose="020B0604020202020204" pitchFamily="34" charset="0"/>
              </a:rPr>
              <a:t> non-MS </a:t>
            </a:r>
            <a:r>
              <a:rPr lang="de-DE" sz="1800" b="1" dirty="0" err="1">
                <a:effectLst>
                  <a:outerShdw blurRad="38100" dist="38100" dir="2700000" algn="tl">
                    <a:srgbClr val="C0C0C0"/>
                  </a:outerShdw>
                </a:effectLst>
                <a:latin typeface="Arial" panose="020B0604020202020204" pitchFamily="34" charset="0"/>
                <a:cs typeface="Arial" panose="020B0604020202020204" pitchFamily="34" charset="0"/>
              </a:rPr>
              <a:t>cortex</a:t>
            </a:r>
            <a:endParaRPr lang="de-DE" sz="18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69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Gray Matter Involvement (</a:t>
            </a:r>
            <a:r>
              <a:rPr lang="en-US" sz="2400" dirty="0" err="1" smtClean="0"/>
              <a:t>cont</a:t>
            </a:r>
            <a:r>
              <a:rPr lang="en-US" sz="2400" dirty="0" smtClean="0"/>
              <a:t>)</a:t>
            </a:r>
            <a:endParaRPr lang="en-US" sz="2400" dirty="0"/>
          </a:p>
        </p:txBody>
      </p:sp>
      <p:sp>
        <p:nvSpPr>
          <p:cNvPr id="3" name="Content Placeholder 2"/>
          <p:cNvSpPr>
            <a:spLocks noGrp="1"/>
          </p:cNvSpPr>
          <p:nvPr>
            <p:ph sz="quarter" idx="10"/>
          </p:nvPr>
        </p:nvSpPr>
        <p:spPr/>
        <p:txBody>
          <a:bodyPr>
            <a:normAutofit/>
          </a:bodyPr>
          <a:lstStyle/>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20" name="Text Box 12"/>
          <p:cNvSpPr txBox="1">
            <a:spLocks noChangeArrowheads="1"/>
          </p:cNvSpPr>
          <p:nvPr/>
        </p:nvSpPr>
        <p:spPr bwMode="auto">
          <a:xfrm>
            <a:off x="533400" y="6383179"/>
            <a:ext cx="7315200" cy="246221"/>
          </a:xfrm>
          <a:prstGeom prst="rect">
            <a:avLst/>
          </a:prstGeom>
          <a:noFill/>
          <a:ln w="9525">
            <a:noFill/>
            <a:miter lim="800000"/>
            <a:headEnd/>
            <a:tailEnd/>
          </a:ln>
          <a:effectLst/>
        </p:spPr>
        <p:txBody>
          <a:bodyPr wrap="square" lIns="0" tIns="0" rIns="0" bIns="0">
            <a:spAutoFit/>
          </a:bodyPr>
          <a:lstStyle/>
          <a:p>
            <a:pPr rtl="1">
              <a:defRPr/>
            </a:pPr>
            <a:r>
              <a:rPr lang="de-DE" sz="1600" dirty="0">
                <a:latin typeface="Arial" panose="020B0604020202020204" pitchFamily="34" charset="0"/>
                <a:cs typeface="Arial" panose="020B0604020202020204" pitchFamily="34" charset="0"/>
              </a:rPr>
              <a:t>Vercellino </a:t>
            </a:r>
            <a:r>
              <a:rPr lang="de-DE" sz="1600" dirty="0" smtClean="0">
                <a:latin typeface="Arial" panose="020B0604020202020204" pitchFamily="34" charset="0"/>
                <a:cs typeface="Arial" panose="020B0604020202020204" pitchFamily="34" charset="0"/>
              </a:rPr>
              <a:t>M, et al. </a:t>
            </a:r>
            <a:r>
              <a:rPr lang="de-DE" sz="1600" i="1" dirty="0" smtClean="0">
                <a:latin typeface="Arial" panose="020B0604020202020204" pitchFamily="34" charset="0"/>
                <a:cs typeface="Arial" panose="020B0604020202020204" pitchFamily="34" charset="0"/>
              </a:rPr>
              <a:t>J </a:t>
            </a:r>
            <a:r>
              <a:rPr lang="de-DE" sz="1600" i="1" dirty="0">
                <a:latin typeface="Arial" panose="020B0604020202020204" pitchFamily="34" charset="0"/>
                <a:cs typeface="Arial" panose="020B0604020202020204" pitchFamily="34" charset="0"/>
              </a:rPr>
              <a:t>Neuropathol Exp </a:t>
            </a:r>
            <a:r>
              <a:rPr lang="de-DE" sz="1600" i="1" dirty="0" smtClean="0">
                <a:latin typeface="Arial" panose="020B0604020202020204" pitchFamily="34" charset="0"/>
                <a:cs typeface="Arial" panose="020B0604020202020204" pitchFamily="34" charset="0"/>
              </a:rPr>
              <a:t>Neurol. </a:t>
            </a:r>
            <a:r>
              <a:rPr lang="de-DE" sz="1600" dirty="0" smtClean="0">
                <a:latin typeface="Arial" panose="020B0604020202020204" pitchFamily="34" charset="0"/>
                <a:cs typeface="Arial" panose="020B0604020202020204" pitchFamily="34" charset="0"/>
              </a:rPr>
              <a:t>2009;68:489-502.</a:t>
            </a:r>
            <a:r>
              <a:rPr lang="de-DE" sz="1600" baseline="30000" dirty="0" smtClean="0">
                <a:latin typeface="Arial" panose="020B0604020202020204" pitchFamily="34" charset="0"/>
                <a:cs typeface="Arial" panose="020B0604020202020204" pitchFamily="34" charset="0"/>
              </a:rPr>
              <a:t>[9]</a:t>
            </a:r>
            <a:endParaRPr lang="de-DE" sz="1600" dirty="0">
              <a:latin typeface="Arial" panose="020B0604020202020204" pitchFamily="34" charset="0"/>
              <a:cs typeface="Arial" panose="020B0604020202020204" pitchFamily="34" charset="0"/>
            </a:endParaRPr>
          </a:p>
        </p:txBody>
      </p:sp>
      <p:sp>
        <p:nvSpPr>
          <p:cNvPr id="21" name="Rectangle 2"/>
          <p:cNvSpPr txBox="1">
            <a:spLocks noChangeArrowheads="1"/>
          </p:cNvSpPr>
          <p:nvPr/>
        </p:nvSpPr>
        <p:spPr bwMode="auto">
          <a:xfrm>
            <a:off x="609600" y="1409700"/>
            <a:ext cx="7862887" cy="800100"/>
          </a:xfrm>
          <a:prstGeom prst="rect">
            <a:avLst/>
          </a:prstGeom>
          <a:noFill/>
          <a:ln w="9525">
            <a:noFill/>
            <a:miter lim="800000"/>
            <a:headEnd/>
            <a:tailEnd/>
          </a:ln>
        </p:spPr>
        <p:txBody>
          <a:bodyPr anchor="b"/>
          <a:lstStyle/>
          <a:p>
            <a:pPr algn="ctr">
              <a:defRPr/>
            </a:pPr>
            <a:r>
              <a:rPr lang="de-DE" sz="2400" b="1" dirty="0">
                <a:solidFill>
                  <a:srgbClr val="002060"/>
                </a:solidFill>
                <a:latin typeface="Arial" pitchFamily="34" charset="0"/>
                <a:cs typeface="Arial" pitchFamily="34" charset="0"/>
              </a:rPr>
              <a:t>Neuronal loss in lesional </a:t>
            </a:r>
            <a:r>
              <a:rPr lang="de-DE" sz="2400" b="1" dirty="0" smtClean="0">
                <a:solidFill>
                  <a:srgbClr val="002060"/>
                </a:solidFill>
                <a:latin typeface="Arial" pitchFamily="34" charset="0"/>
                <a:cs typeface="Arial" pitchFamily="34" charset="0"/>
              </a:rPr>
              <a:t/>
            </a:r>
            <a:br>
              <a:rPr lang="de-DE" sz="2400" b="1" dirty="0" smtClean="0">
                <a:solidFill>
                  <a:srgbClr val="002060"/>
                </a:solidFill>
                <a:latin typeface="Arial" pitchFamily="34" charset="0"/>
                <a:cs typeface="Arial" pitchFamily="34" charset="0"/>
              </a:rPr>
            </a:br>
            <a:r>
              <a:rPr lang="de-DE" sz="2400" b="1" dirty="0" smtClean="0">
                <a:solidFill>
                  <a:srgbClr val="002060"/>
                </a:solidFill>
                <a:latin typeface="Arial" pitchFamily="34" charset="0"/>
                <a:cs typeface="Arial" pitchFamily="34" charset="0"/>
              </a:rPr>
              <a:t>and nonlesional deep gray </a:t>
            </a:r>
            <a:r>
              <a:rPr lang="de-DE" sz="2400" b="1" dirty="0">
                <a:solidFill>
                  <a:srgbClr val="002060"/>
                </a:solidFill>
                <a:latin typeface="Arial" pitchFamily="34" charset="0"/>
                <a:cs typeface="Arial" pitchFamily="34" charset="0"/>
              </a:rPr>
              <a:t>matter in MS</a:t>
            </a:r>
          </a:p>
        </p:txBody>
      </p:sp>
      <p:graphicFrame>
        <p:nvGraphicFramePr>
          <p:cNvPr id="22" name="Tabelle 21"/>
          <p:cNvGraphicFramePr>
            <a:graphicFrameLocks noGrp="1"/>
          </p:cNvGraphicFramePr>
          <p:nvPr>
            <p:extLst>
              <p:ext uri="{D42A27DB-BD31-4B8C-83A1-F6EECF244321}">
                <p14:modId xmlns:p14="http://schemas.microsoft.com/office/powerpoint/2010/main" val="1592327306"/>
              </p:ext>
            </p:extLst>
          </p:nvPr>
        </p:nvGraphicFramePr>
        <p:xfrm>
          <a:off x="232230" y="2590800"/>
          <a:ext cx="8679539" cy="2326640"/>
        </p:xfrm>
        <a:graphic>
          <a:graphicData uri="http://schemas.openxmlformats.org/drawingml/2006/table">
            <a:tbl>
              <a:tblPr firstRow="1" bandRow="1">
                <a:tableStyleId>{5C22544A-7EE6-4342-B048-85BDC9FD1C3A}</a:tableStyleId>
              </a:tblPr>
              <a:tblGrid>
                <a:gridCol w="2191654"/>
                <a:gridCol w="1843315"/>
                <a:gridCol w="2569028"/>
                <a:gridCol w="2075542"/>
              </a:tblGrid>
              <a:tr h="660400">
                <a:tc>
                  <a:txBody>
                    <a:bodyPr/>
                    <a:lstStyle/>
                    <a:p>
                      <a:pPr algn="ctr"/>
                      <a:r>
                        <a:rPr lang="de-DE" dirty="0" smtClean="0">
                          <a:solidFill>
                            <a:schemeClr val="tx1"/>
                          </a:solidFill>
                          <a:latin typeface="Arial" panose="020B0604020202020204" pitchFamily="34" charset="0"/>
                          <a:cs typeface="Arial" panose="020B0604020202020204" pitchFamily="34" charset="0"/>
                        </a:rPr>
                        <a:t>Region</a:t>
                      </a:r>
                      <a:endParaRPr lang="de-DE"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err="1" smtClean="0">
                          <a:solidFill>
                            <a:schemeClr val="tx1"/>
                          </a:solidFill>
                          <a:latin typeface="Arial" panose="020B0604020202020204" pitchFamily="34" charset="0"/>
                          <a:cs typeface="Arial" panose="020B0604020202020204" pitchFamily="34" charset="0"/>
                        </a:rPr>
                        <a:t>Control</a:t>
                      </a:r>
                      <a:endParaRPr lang="de-DE"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smtClean="0">
                          <a:solidFill>
                            <a:schemeClr val="tx1"/>
                          </a:solidFill>
                          <a:latin typeface="Arial" panose="020B0604020202020204" pitchFamily="34" charset="0"/>
                          <a:cs typeface="Arial" panose="020B0604020202020204" pitchFamily="34" charset="0"/>
                        </a:rPr>
                        <a:t>MS normal</a:t>
                      </a:r>
                      <a:r>
                        <a:rPr lang="de-DE" baseline="0" dirty="0" smtClean="0">
                          <a:solidFill>
                            <a:schemeClr val="tx1"/>
                          </a:solidFill>
                          <a:latin typeface="Arial" panose="020B0604020202020204" pitchFamily="34" charset="0"/>
                          <a:cs typeface="Arial" panose="020B0604020202020204" pitchFamily="34" charset="0"/>
                        </a:rPr>
                        <a:t>-appearing gray matter</a:t>
                      </a:r>
                      <a:endParaRPr lang="de-DE"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dirty="0" smtClean="0">
                          <a:solidFill>
                            <a:schemeClr val="tx1"/>
                          </a:solidFill>
                          <a:latin typeface="Arial" panose="020B0604020202020204" pitchFamily="34" charset="0"/>
                          <a:cs typeface="Arial" panose="020B0604020202020204" pitchFamily="34" charset="0"/>
                        </a:rPr>
                        <a:t>MS lesional </a:t>
                      </a:r>
                      <a:br>
                        <a:rPr lang="de-DE" dirty="0" smtClean="0">
                          <a:solidFill>
                            <a:schemeClr val="tx1"/>
                          </a:solidFill>
                          <a:latin typeface="Arial" panose="020B0604020202020204" pitchFamily="34" charset="0"/>
                          <a:cs typeface="Arial" panose="020B0604020202020204" pitchFamily="34" charset="0"/>
                        </a:rPr>
                      </a:br>
                      <a:r>
                        <a:rPr lang="de-DE" dirty="0" smtClean="0">
                          <a:solidFill>
                            <a:schemeClr val="tx1"/>
                          </a:solidFill>
                          <a:latin typeface="Arial" panose="020B0604020202020204" pitchFamily="34" charset="0"/>
                          <a:cs typeface="Arial" panose="020B0604020202020204" pitchFamily="34" charset="0"/>
                        </a:rPr>
                        <a:t>gray</a:t>
                      </a:r>
                      <a:r>
                        <a:rPr lang="de-DE" baseline="0" dirty="0" smtClean="0">
                          <a:solidFill>
                            <a:schemeClr val="tx1"/>
                          </a:solidFill>
                          <a:latin typeface="Arial" panose="020B0604020202020204" pitchFamily="34" charset="0"/>
                          <a:cs typeface="Arial" panose="020B0604020202020204" pitchFamily="34" charset="0"/>
                        </a:rPr>
                        <a:t> matter</a:t>
                      </a:r>
                      <a:endParaRPr lang="de-DE" dirty="0">
                        <a:solidFill>
                          <a:schemeClr val="tx1"/>
                        </a:solidFill>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noFill/>
                  </a:tcPr>
                </a:tc>
              </a:tr>
              <a:tr h="660400">
                <a:tc>
                  <a:txBody>
                    <a:bodyPr/>
                    <a:lstStyle/>
                    <a:p>
                      <a:pPr algn="ctr"/>
                      <a:r>
                        <a:rPr lang="de-DE" sz="2000" dirty="0" err="1" smtClean="0">
                          <a:solidFill>
                            <a:schemeClr val="tx1"/>
                          </a:solidFill>
                          <a:latin typeface="Arial" panose="020B0604020202020204" pitchFamily="34" charset="0"/>
                          <a:cs typeface="Arial" panose="020B0604020202020204" pitchFamily="34" charset="0"/>
                        </a:rPr>
                        <a:t>Caudate</a:t>
                      </a:r>
                      <a:r>
                        <a:rPr lang="de-DE" sz="2000" dirty="0" smtClean="0">
                          <a:solidFill>
                            <a:schemeClr val="tx1"/>
                          </a:solidFill>
                          <a:latin typeface="Arial" panose="020B0604020202020204" pitchFamily="34" charset="0"/>
                          <a:cs typeface="Arial" panose="020B0604020202020204" pitchFamily="34" charset="0"/>
                        </a:rPr>
                        <a:t> </a:t>
                      </a:r>
                      <a:r>
                        <a:rPr lang="de-DE" sz="2000" dirty="0" err="1" smtClean="0">
                          <a:solidFill>
                            <a:schemeClr val="tx1"/>
                          </a:solidFill>
                          <a:latin typeface="Arial" panose="020B0604020202020204" pitchFamily="34" charset="0"/>
                          <a:cs typeface="Arial" panose="020B0604020202020204" pitchFamily="34" charset="0"/>
                        </a:rPr>
                        <a:t>nucleus</a:t>
                      </a:r>
                      <a:endParaRPr lang="de-DE" sz="2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rgbClr val="00006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de-DE" sz="2000" dirty="0" smtClean="0">
                          <a:solidFill>
                            <a:schemeClr val="tx1"/>
                          </a:solidFill>
                          <a:latin typeface="Arial" panose="020B0604020202020204" pitchFamily="34" charset="0"/>
                          <a:cs typeface="Arial" panose="020B0604020202020204" pitchFamily="34" charset="0"/>
                        </a:rPr>
                        <a:t>95.5 </a:t>
                      </a:r>
                      <a:r>
                        <a:rPr lang="de-DE" sz="2000" dirty="0" smtClean="0">
                          <a:solidFill>
                            <a:schemeClr val="tx1"/>
                          </a:solidFill>
                          <a:latin typeface="Arial" panose="020B0604020202020204" pitchFamily="34" charset="0"/>
                          <a:cs typeface="Arial" panose="020B0604020202020204" pitchFamily="34" charset="0"/>
                          <a:sym typeface="Symbol"/>
                        </a:rPr>
                        <a:t> 37.6</a:t>
                      </a:r>
                      <a:endParaRPr lang="de-DE" sz="2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rgbClr val="00006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de-DE" sz="2000" dirty="0" smtClean="0">
                          <a:solidFill>
                            <a:schemeClr val="tx1"/>
                          </a:solidFill>
                          <a:latin typeface="Arial" panose="020B0604020202020204" pitchFamily="34" charset="0"/>
                          <a:cs typeface="Arial" panose="020B0604020202020204" pitchFamily="34" charset="0"/>
                        </a:rPr>
                        <a:t>64.0 </a:t>
                      </a:r>
                      <a:r>
                        <a:rPr lang="de-DE" sz="2000" dirty="0" smtClean="0">
                          <a:solidFill>
                            <a:schemeClr val="tx1"/>
                          </a:solidFill>
                          <a:latin typeface="Arial" panose="020B0604020202020204" pitchFamily="34" charset="0"/>
                          <a:cs typeface="Arial" panose="020B0604020202020204" pitchFamily="34" charset="0"/>
                          <a:sym typeface="Symbol"/>
                        </a:rPr>
                        <a:t> 31.2</a:t>
                      </a:r>
                      <a:endParaRPr lang="de-DE" sz="2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rgbClr val="00006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de-DE" sz="2000" dirty="0" smtClean="0">
                          <a:solidFill>
                            <a:schemeClr val="tx1"/>
                          </a:solidFill>
                          <a:latin typeface="Arial" panose="020B0604020202020204" pitchFamily="34" charset="0"/>
                          <a:cs typeface="Arial" panose="020B0604020202020204" pitchFamily="34" charset="0"/>
                          <a:sym typeface="Symbol"/>
                        </a:rPr>
                        <a:t>41.3  21.4</a:t>
                      </a:r>
                      <a:endParaRPr lang="de-DE" sz="2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28575" cap="flat" cmpd="sng" algn="ctr">
                      <a:solidFill>
                        <a:srgbClr val="00006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660400">
                <a:tc>
                  <a:txBody>
                    <a:bodyPr/>
                    <a:lstStyle/>
                    <a:p>
                      <a:pPr algn="l"/>
                      <a:r>
                        <a:rPr lang="de-DE" sz="2000" dirty="0" smtClean="0">
                          <a:solidFill>
                            <a:schemeClr val="tx1"/>
                          </a:solidFill>
                          <a:latin typeface="Arial" panose="020B0604020202020204" pitchFamily="34" charset="0"/>
                          <a:cs typeface="Arial" panose="020B0604020202020204" pitchFamily="34" charset="0"/>
                        </a:rPr>
                        <a:t>Thalamic mediodorsal nucleus</a:t>
                      </a:r>
                      <a:endParaRPr lang="de-DE" sz="2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DE" sz="2000" dirty="0" smtClean="0">
                          <a:solidFill>
                            <a:schemeClr val="tx1"/>
                          </a:solidFill>
                          <a:latin typeface="Arial" panose="020B0604020202020204" pitchFamily="34" charset="0"/>
                          <a:cs typeface="Arial" panose="020B0604020202020204" pitchFamily="34" charset="0"/>
                          <a:sym typeface="Symbol"/>
                        </a:rPr>
                        <a:t>67.3  31.5</a:t>
                      </a:r>
                      <a:endParaRPr lang="de-DE" sz="2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DE" sz="2000" dirty="0" smtClean="0">
                          <a:solidFill>
                            <a:schemeClr val="tx1"/>
                          </a:solidFill>
                          <a:latin typeface="Arial" panose="020B0604020202020204" pitchFamily="34" charset="0"/>
                          <a:cs typeface="Arial" panose="020B0604020202020204" pitchFamily="34" charset="0"/>
                          <a:sym typeface="Symbol"/>
                        </a:rPr>
                        <a:t>44.6  25.3</a:t>
                      </a:r>
                      <a:endParaRPr lang="de-DE" sz="2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e-DE" sz="2000" dirty="0" smtClean="0">
                          <a:solidFill>
                            <a:schemeClr val="tx1"/>
                          </a:solidFill>
                          <a:latin typeface="Arial" panose="020B0604020202020204" pitchFamily="34" charset="0"/>
                          <a:cs typeface="Arial" panose="020B0604020202020204" pitchFamily="34" charset="0"/>
                          <a:sym typeface="Symbol"/>
                        </a:rPr>
                        <a:t>35.5  25.7</a:t>
                      </a:r>
                      <a:endParaRPr lang="de-DE" sz="20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3" name="Rectangle 3"/>
          <p:cNvSpPr txBox="1">
            <a:spLocks noChangeArrowheads="1"/>
          </p:cNvSpPr>
          <p:nvPr/>
        </p:nvSpPr>
        <p:spPr>
          <a:xfrm>
            <a:off x="976313" y="4876800"/>
            <a:ext cx="7177087" cy="1328737"/>
          </a:xfrm>
          <a:prstGeom prst="rect">
            <a:avLst/>
          </a:prstGeom>
        </p:spPr>
        <p:txBody>
          <a:bodyPr/>
          <a:lstStyle/>
          <a:p>
            <a:pPr marL="273050" indent="-273050" algn="ctr">
              <a:lnSpc>
                <a:spcPct val="130000"/>
              </a:lnSpc>
              <a:spcBef>
                <a:spcPts val="600"/>
              </a:spcBef>
              <a:buClr>
                <a:srgbClr val="000000"/>
              </a:buClr>
              <a:buSzPct val="76000"/>
              <a:defRPr/>
            </a:pPr>
            <a:r>
              <a:rPr lang="de-DE" sz="2400" dirty="0">
                <a:solidFill>
                  <a:srgbClr val="000066"/>
                </a:solidFill>
                <a:latin typeface="Arial" panose="020B0604020202020204" pitchFamily="34" charset="0"/>
                <a:cs typeface="Arial" panose="020B0604020202020204" pitchFamily="34" charset="0"/>
                <a:sym typeface="Symbol"/>
              </a:rPr>
              <a:t> Significant neuronal loss in normal-appearing and </a:t>
            </a:r>
            <a:r>
              <a:rPr lang="de-DE" sz="2400" dirty="0" smtClean="0">
                <a:solidFill>
                  <a:srgbClr val="000066"/>
                </a:solidFill>
                <a:latin typeface="Arial" panose="020B0604020202020204" pitchFamily="34" charset="0"/>
                <a:cs typeface="Arial" panose="020B0604020202020204" pitchFamily="34" charset="0"/>
                <a:sym typeface="Symbol"/>
              </a:rPr>
              <a:t>demyelinated </a:t>
            </a:r>
            <a:r>
              <a:rPr lang="de-DE" sz="2400" dirty="0">
                <a:solidFill>
                  <a:srgbClr val="000066"/>
                </a:solidFill>
                <a:latin typeface="Arial" panose="020B0604020202020204" pitchFamily="34" charset="0"/>
                <a:cs typeface="Arial" panose="020B0604020202020204" pitchFamily="34" charset="0"/>
                <a:sym typeface="Symbol"/>
              </a:rPr>
              <a:t>deep </a:t>
            </a:r>
            <a:r>
              <a:rPr lang="de-DE" sz="2400" dirty="0" smtClean="0">
                <a:solidFill>
                  <a:srgbClr val="000066"/>
                </a:solidFill>
                <a:latin typeface="Arial" panose="020B0604020202020204" pitchFamily="34" charset="0"/>
                <a:cs typeface="Arial" panose="020B0604020202020204" pitchFamily="34" charset="0"/>
                <a:sym typeface="Symbol"/>
              </a:rPr>
              <a:t>gray </a:t>
            </a:r>
            <a:r>
              <a:rPr lang="de-DE" sz="2400" dirty="0">
                <a:solidFill>
                  <a:srgbClr val="000066"/>
                </a:solidFill>
                <a:latin typeface="Arial" panose="020B0604020202020204" pitchFamily="34" charset="0"/>
                <a:cs typeface="Arial" panose="020B0604020202020204" pitchFamily="34" charset="0"/>
                <a:sym typeface="Symbol"/>
              </a:rPr>
              <a:t>matter</a:t>
            </a:r>
            <a:endParaRPr lang="de-DE" sz="2400"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86600" cy="1143000"/>
          </a:xfrm>
        </p:spPr>
        <p:txBody>
          <a:bodyPr>
            <a:normAutofit/>
          </a:bodyPr>
          <a:lstStyle/>
          <a:p>
            <a:r>
              <a:rPr lang="en-US" sz="2400" dirty="0" smtClean="0"/>
              <a:t>Disclosures</a:t>
            </a:r>
            <a:endParaRPr lang="en-US" sz="2400" dirty="0"/>
          </a:p>
        </p:txBody>
      </p:sp>
      <p:sp>
        <p:nvSpPr>
          <p:cNvPr id="3" name="Content Placeholder 2"/>
          <p:cNvSpPr>
            <a:spLocks noGrp="1"/>
          </p:cNvSpPr>
          <p:nvPr>
            <p:ph sz="quarter" idx="10"/>
          </p:nvPr>
        </p:nvSpPr>
        <p:spPr>
          <a:xfrm>
            <a:off x="457200" y="1752600"/>
            <a:ext cx="8181975" cy="4267200"/>
          </a:xfrm>
        </p:spPr>
        <p:txBody>
          <a:bodyPr>
            <a:noAutofit/>
          </a:bodyPr>
          <a:lstStyle/>
          <a:p>
            <a:r>
              <a:rPr lang="en-US" sz="2200" smtClean="0">
                <a:solidFill>
                  <a:schemeClr val="tx1"/>
                </a:solidFill>
                <a:latin typeface="Arial" panose="020B0604020202020204" pitchFamily="34" charset="0"/>
              </a:rPr>
              <a:t>Ludwig Kappos, MD, has disclosed the following relevant financial relationships:</a:t>
            </a:r>
            <a:r>
              <a:rPr lang="en-US" smtClean="0">
                <a:solidFill>
                  <a:schemeClr val="tx1"/>
                </a:solidFill>
                <a:latin typeface="Arial" panose="020B0604020202020204" pitchFamily="34" charset="0"/>
              </a:rPr>
              <a:t/>
            </a:r>
            <a:br>
              <a:rPr lang="en-US" smtClean="0">
                <a:solidFill>
                  <a:schemeClr val="tx1"/>
                </a:solidFill>
                <a:latin typeface="Arial" panose="020B0604020202020204" pitchFamily="34" charset="0"/>
              </a:rPr>
            </a:br>
            <a:endParaRPr lang="en-US" smtClean="0">
              <a:solidFill>
                <a:schemeClr val="tx1"/>
              </a:solidFill>
              <a:latin typeface="Arial" panose="020B0604020202020204" pitchFamily="34" charset="0"/>
            </a:endParaRPr>
          </a:p>
          <a:p>
            <a:r>
              <a:rPr lang="en-US" smtClean="0">
                <a:solidFill>
                  <a:schemeClr val="tx1"/>
                </a:solidFill>
                <a:latin typeface="Arial" panose="020B0604020202020204" pitchFamily="34" charset="0"/>
              </a:rPr>
              <a:t>Served as an advisor or a consultant for or received grants for clinical research from: </a:t>
            </a:r>
          </a:p>
          <a:p>
            <a:r>
              <a:rPr lang="en-US" smtClean="0">
                <a:solidFill>
                  <a:schemeClr val="tx1"/>
                </a:solidFill>
                <a:latin typeface="Arial" panose="020B0604020202020204" pitchFamily="34" charset="0"/>
              </a:rPr>
              <a:t>Actelion Pharmaceuticals, Ltd.;  Addex Therapeutics; Bayer HealthCare Pharmaceuticals; Bayer Schering Pharma; Biogen Idec Inc.; CLC Behring; GeNeuro SA; Genzyme Corporation; Merck Serono; Mitsubishi Pharma America, Inc.; Novartis Pharmaceuticals Corporation; Octapharma; Praxicon; Roche; sanofi-aventis; Santhera Pharmaceuticals; Siemens AG; Teva Neuroscience, Inc.</a:t>
            </a:r>
          </a:p>
          <a:p>
            <a:r>
              <a:rPr lang="en-US" smtClean="0"/>
              <a:t/>
            </a:r>
            <a:br>
              <a:rPr lang="en-US" smtClean="0"/>
            </a:br>
            <a:r>
              <a:rPr lang="en-US" smtClean="0"/>
              <a:t/>
            </a:r>
            <a:br>
              <a:rPr lang="en-US" smtClean="0"/>
            </a:br>
            <a:endParaRPr lang="en-US" dirty="0"/>
          </a:p>
        </p:txBody>
      </p:sp>
    </p:spTree>
    <p:extLst>
      <p:ext uri="{BB962C8B-B14F-4D97-AF65-F5344CB8AC3E}">
        <p14:creationId xmlns:p14="http://schemas.microsoft.com/office/powerpoint/2010/main" val="1487254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Diffuse Pathological Changes</a:t>
            </a:r>
            <a:endParaRPr lang="en-US" sz="2400" dirty="0"/>
          </a:p>
        </p:txBody>
      </p:sp>
      <p:sp>
        <p:nvSpPr>
          <p:cNvPr id="3" name="Content Placeholder 2"/>
          <p:cNvSpPr>
            <a:spLocks noGrp="1"/>
          </p:cNvSpPr>
          <p:nvPr>
            <p:ph sz="quarter" idx="10"/>
          </p:nvPr>
        </p:nvSpPr>
        <p:spPr/>
        <p:txBody>
          <a:bodyPr>
            <a:normAutofit/>
          </a:bodyPr>
          <a:lstStyle/>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533400" y="1295400"/>
            <a:ext cx="8077200" cy="571500"/>
          </a:xfrm>
          <a:prstGeom prst="rect">
            <a:avLst/>
          </a:prstGeom>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noProof="0" dirty="0" smtClean="0">
                <a:ln>
                  <a:noFill/>
                </a:ln>
                <a:solidFill>
                  <a:srgbClr val="000066"/>
                </a:solidFill>
                <a:uLnTx/>
                <a:uFillTx/>
                <a:latin typeface="Arial" pitchFamily="34" charset="0"/>
                <a:ea typeface="+mj-ea"/>
                <a:cs typeface="Arial" pitchFamily="34" charset="0"/>
              </a:rPr>
              <a:t>Diffuse white matter inflammation in progressive MS</a:t>
            </a:r>
          </a:p>
        </p:txBody>
      </p:sp>
      <p:sp>
        <p:nvSpPr>
          <p:cNvPr id="7" name="Text Box 7"/>
          <p:cNvSpPr txBox="1">
            <a:spLocks noChangeArrowheads="1"/>
          </p:cNvSpPr>
          <p:nvPr/>
        </p:nvSpPr>
        <p:spPr bwMode="auto">
          <a:xfrm>
            <a:off x="533400" y="6198513"/>
            <a:ext cx="7086600" cy="430887"/>
          </a:xfrm>
          <a:prstGeom prst="rect">
            <a:avLst/>
          </a:prstGeom>
          <a:noFill/>
          <a:ln w="9525">
            <a:noFill/>
            <a:miter lim="800000"/>
            <a:headEnd/>
            <a:tailEnd/>
          </a:ln>
          <a:effectLst/>
        </p:spPr>
        <p:txBody>
          <a:bodyPr wrap="square" lIns="0" tIns="0" rIns="0" bIns="0">
            <a:spAutoFit/>
          </a:bodyPr>
          <a:lstStyle/>
          <a:p>
            <a:pPr>
              <a:defRPr/>
            </a:pPr>
            <a:r>
              <a:rPr lang="en-US" sz="1400" dirty="0" err="1">
                <a:latin typeface="Arial "/>
              </a:rPr>
              <a:t>Kutzelnigg</a:t>
            </a:r>
            <a:r>
              <a:rPr lang="en-US" sz="1400" dirty="0">
                <a:latin typeface="Arial "/>
              </a:rPr>
              <a:t> A, et al., Cortical demyelination and diffuse white matter injury in multiple sclerosis, </a:t>
            </a:r>
            <a:r>
              <a:rPr lang="en-US" sz="1400" i="1" dirty="0" smtClean="0">
                <a:latin typeface="Arial "/>
              </a:rPr>
              <a:t>Brain</a:t>
            </a:r>
            <a:r>
              <a:rPr lang="en-US" sz="1400" dirty="0">
                <a:latin typeface="Arial "/>
              </a:rPr>
              <a:t>.</a:t>
            </a:r>
            <a:r>
              <a:rPr lang="en-US" sz="1400" dirty="0" smtClean="0">
                <a:latin typeface="Arial "/>
              </a:rPr>
              <a:t> 2005;128:2705-2712</a:t>
            </a:r>
            <a:r>
              <a:rPr lang="en-US" sz="1400" dirty="0">
                <a:latin typeface="Arial "/>
              </a:rPr>
              <a:t>,</a:t>
            </a:r>
            <a:r>
              <a:rPr lang="en-US" sz="1400" baseline="30000" dirty="0">
                <a:latin typeface="Arial "/>
              </a:rPr>
              <a:t>[7]</a:t>
            </a:r>
            <a:r>
              <a:rPr lang="en-US" sz="1400" dirty="0">
                <a:latin typeface="Arial "/>
              </a:rPr>
              <a:t> by permission of Oxford University Press.</a:t>
            </a:r>
            <a:endParaRPr lang="de-DE" sz="1400" dirty="0">
              <a:latin typeface="Arial "/>
              <a:cs typeface="Arial" pitchFamily="34" charset="0"/>
            </a:endParaRPr>
          </a:p>
        </p:txBody>
      </p:sp>
      <p:grpSp>
        <p:nvGrpSpPr>
          <p:cNvPr id="9" name="Group 8"/>
          <p:cNvGrpSpPr/>
          <p:nvPr/>
        </p:nvGrpSpPr>
        <p:grpSpPr>
          <a:xfrm>
            <a:off x="1272922" y="2057401"/>
            <a:ext cx="6499478" cy="4038600"/>
            <a:chOff x="1447800" y="2209800"/>
            <a:chExt cx="6076156" cy="3775559"/>
          </a:xfrm>
        </p:grpSpPr>
        <p:pic>
          <p:nvPicPr>
            <p:cNvPr id="5" name="Picture 4" descr="progressive MS Figure 1 06"/>
            <p:cNvPicPr>
              <a:picLocks noChangeAspect="1" noChangeArrowheads="1"/>
            </p:cNvPicPr>
            <p:nvPr/>
          </p:nvPicPr>
          <p:blipFill>
            <a:blip r:embed="rId3" cstate="print"/>
            <a:srcRect b="28"/>
            <a:stretch>
              <a:fillRect/>
            </a:stretch>
          </p:blipFill>
          <p:spPr bwMode="auto">
            <a:xfrm>
              <a:off x="1620044" y="2209800"/>
              <a:ext cx="5903912" cy="3752850"/>
            </a:xfrm>
            <a:prstGeom prst="rect">
              <a:avLst/>
            </a:prstGeom>
            <a:noFill/>
            <a:ln w="9525">
              <a:noFill/>
              <a:miter lim="800000"/>
              <a:headEnd/>
              <a:tailEnd/>
            </a:ln>
          </p:spPr>
        </p:pic>
        <p:sp>
          <p:nvSpPr>
            <p:cNvPr id="6" name="Rectangle 5"/>
            <p:cNvSpPr/>
            <p:nvPr/>
          </p:nvSpPr>
          <p:spPr>
            <a:xfrm>
              <a:off x="1447800" y="5715000"/>
              <a:ext cx="440846" cy="265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51577" y="5720114"/>
              <a:ext cx="440846" cy="265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7545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Diffuse Pathological </a:t>
            </a:r>
            <a:r>
              <a:rPr lang="en-US" sz="2400" dirty="0" smtClean="0"/>
              <a:t>Changes (</a:t>
            </a:r>
            <a:r>
              <a:rPr lang="en-US" sz="2400" dirty="0" err="1" smtClean="0"/>
              <a:t>cont</a:t>
            </a:r>
            <a:r>
              <a:rPr lang="en-US" sz="2400" dirty="0" smtClean="0"/>
              <a:t>)</a:t>
            </a:r>
            <a:endParaRPr lang="en-US" sz="2400" dirty="0"/>
          </a:p>
        </p:txBody>
      </p:sp>
      <p:sp>
        <p:nvSpPr>
          <p:cNvPr id="3" name="Content Placeholder 2"/>
          <p:cNvSpPr>
            <a:spLocks noGrp="1"/>
          </p:cNvSpPr>
          <p:nvPr>
            <p:ph sz="quarter" idx="10"/>
          </p:nvPr>
        </p:nvSpPr>
        <p:spPr/>
        <p:txBody>
          <a:bodyPr>
            <a:normAutofit/>
          </a:bodyPr>
          <a:lstStyle/>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pic>
        <p:nvPicPr>
          <p:cNvPr id="8" name="Picture 7" descr="progressive MS Figure 1 06"/>
          <p:cNvPicPr>
            <a:picLocks noChangeAspect="1" noChangeArrowheads="1"/>
          </p:cNvPicPr>
          <p:nvPr/>
        </p:nvPicPr>
        <p:blipFill>
          <a:blip r:embed="rId3" cstate="print"/>
          <a:srcRect t="-474"/>
          <a:stretch>
            <a:fillRect/>
          </a:stretch>
        </p:blipFill>
        <p:spPr bwMode="auto">
          <a:xfrm>
            <a:off x="381000" y="2209800"/>
            <a:ext cx="8301148" cy="2835275"/>
          </a:xfrm>
          <a:prstGeom prst="rect">
            <a:avLst/>
          </a:prstGeom>
          <a:noFill/>
          <a:ln w="9525">
            <a:solidFill>
              <a:schemeClr val="bg2"/>
            </a:solidFill>
            <a:miter lim="800000"/>
            <a:headEnd/>
            <a:tailEnd/>
          </a:ln>
        </p:spPr>
      </p:pic>
      <p:sp>
        <p:nvSpPr>
          <p:cNvPr id="4" name="TextBox 3"/>
          <p:cNvSpPr txBox="1"/>
          <p:nvPr/>
        </p:nvSpPr>
        <p:spPr>
          <a:xfrm>
            <a:off x="381000" y="5486400"/>
            <a:ext cx="5334000"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NAWM = normal-appearing white matter.</a:t>
            </a:r>
            <a:endParaRPr lang="en-US" sz="1600" i="1" dirty="0">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bwMode="auto">
          <a:xfrm>
            <a:off x="609600" y="1181100"/>
            <a:ext cx="7862887" cy="800100"/>
          </a:xfrm>
          <a:prstGeom prst="rect">
            <a:avLst/>
          </a:prstGeom>
          <a:noFill/>
          <a:ln w="9525">
            <a:noFill/>
            <a:miter lim="800000"/>
            <a:headEnd/>
            <a:tailEnd/>
          </a:ln>
        </p:spPr>
        <p:txBody>
          <a:bodyPr anchor="ctr"/>
          <a:lstStyle/>
          <a:p>
            <a:pPr algn="ctr">
              <a:defRPr/>
            </a:pPr>
            <a:r>
              <a:rPr lang="en-US" sz="2400" b="1" dirty="0">
                <a:solidFill>
                  <a:srgbClr val="002060"/>
                </a:solidFill>
                <a:latin typeface="Arial" pitchFamily="34" charset="0"/>
                <a:cs typeface="Arial" pitchFamily="34" charset="0"/>
              </a:rPr>
              <a:t>Diffuse axonal damage in NAWM of MS patients</a:t>
            </a:r>
          </a:p>
        </p:txBody>
      </p:sp>
      <p:sp>
        <p:nvSpPr>
          <p:cNvPr id="10" name="Text Box 7"/>
          <p:cNvSpPr txBox="1">
            <a:spLocks noChangeArrowheads="1"/>
          </p:cNvSpPr>
          <p:nvPr/>
        </p:nvSpPr>
        <p:spPr bwMode="auto">
          <a:xfrm>
            <a:off x="501474" y="5901155"/>
            <a:ext cx="7194726" cy="738664"/>
          </a:xfrm>
          <a:prstGeom prst="rect">
            <a:avLst/>
          </a:prstGeom>
          <a:noFill/>
          <a:ln w="9525">
            <a:noFill/>
            <a:miter lim="800000"/>
            <a:headEnd/>
            <a:tailEnd/>
          </a:ln>
          <a:effectLst/>
        </p:spPr>
        <p:txBody>
          <a:bodyPr wrap="square" lIns="0" tIns="0" rIns="0" bIns="0">
            <a:spAutoFit/>
          </a:bodyPr>
          <a:lstStyle/>
          <a:p>
            <a:pPr>
              <a:defRPr/>
            </a:pPr>
            <a:r>
              <a:rPr lang="en-US" sz="1600" dirty="0" err="1">
                <a:latin typeface="Arial "/>
              </a:rPr>
              <a:t>Kutzelnigg</a:t>
            </a:r>
            <a:r>
              <a:rPr lang="en-US" sz="1600" dirty="0">
                <a:latin typeface="Arial "/>
              </a:rPr>
              <a:t> A, et al</a:t>
            </a:r>
            <a:r>
              <a:rPr lang="en-US" sz="1600" dirty="0" smtClean="0">
                <a:latin typeface="Arial "/>
              </a:rPr>
              <a:t>. </a:t>
            </a:r>
            <a:r>
              <a:rPr lang="en-US" sz="1600" dirty="0">
                <a:latin typeface="Arial "/>
              </a:rPr>
              <a:t>Cortical demyelination and diffuse white matter injury in multiple sclerosis, </a:t>
            </a:r>
            <a:r>
              <a:rPr lang="en-US" sz="1600" i="1" dirty="0" smtClean="0">
                <a:latin typeface="Arial "/>
              </a:rPr>
              <a:t>Brain</a:t>
            </a:r>
            <a:r>
              <a:rPr lang="en-US" sz="1600" dirty="0">
                <a:latin typeface="Arial "/>
              </a:rPr>
              <a:t>.</a:t>
            </a:r>
            <a:r>
              <a:rPr lang="en-US" sz="1600" dirty="0" smtClean="0">
                <a:latin typeface="Arial "/>
              </a:rPr>
              <a:t> 2005;128:2705-2712</a:t>
            </a:r>
            <a:r>
              <a:rPr lang="en-US" sz="1600" dirty="0">
                <a:latin typeface="Arial "/>
              </a:rPr>
              <a:t>,</a:t>
            </a:r>
            <a:r>
              <a:rPr lang="en-US" sz="1600" baseline="30000" dirty="0">
                <a:latin typeface="Arial "/>
              </a:rPr>
              <a:t>[7]</a:t>
            </a:r>
            <a:r>
              <a:rPr lang="en-US" sz="1600" dirty="0">
                <a:latin typeface="Arial "/>
              </a:rPr>
              <a:t> by permission of Oxford University Press</a:t>
            </a:r>
            <a:r>
              <a:rPr lang="en-US" sz="1600" dirty="0" smtClean="0">
                <a:latin typeface="Arial "/>
              </a:rPr>
              <a:t>.</a:t>
            </a:r>
            <a:endParaRPr lang="de-DE" sz="1600" dirty="0">
              <a:latin typeface="Arial "/>
              <a:cs typeface="Arial" pitchFamily="34" charset="0"/>
            </a:endParaRPr>
          </a:p>
        </p:txBody>
      </p:sp>
    </p:spTree>
    <p:extLst>
      <p:ext uri="{BB962C8B-B14F-4D97-AF65-F5344CB8AC3E}">
        <p14:creationId xmlns:p14="http://schemas.microsoft.com/office/powerpoint/2010/main" val="1084744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Diffuse Pathological Changes (</a:t>
            </a:r>
            <a:r>
              <a:rPr lang="en-US" sz="2400" dirty="0" err="1"/>
              <a:t>cont</a:t>
            </a:r>
            <a:r>
              <a:rPr lang="en-US" sz="2400" dirty="0"/>
              <a:t>)</a:t>
            </a:r>
          </a:p>
        </p:txBody>
      </p:sp>
      <p:sp>
        <p:nvSpPr>
          <p:cNvPr id="10" name="Rectangle 2"/>
          <p:cNvSpPr txBox="1">
            <a:spLocks noChangeArrowheads="1"/>
          </p:cNvSpPr>
          <p:nvPr/>
        </p:nvSpPr>
        <p:spPr>
          <a:xfrm>
            <a:off x="1447800" y="1371600"/>
            <a:ext cx="6248400" cy="457200"/>
          </a:xfrm>
          <a:prstGeom prst="rect">
            <a:avLst/>
          </a:prstGeom>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rPr>
              <a:t>Axonal loss in MS </a:t>
            </a:r>
            <a:r>
              <a:rPr lang="de-DE" sz="2400" b="1" dirty="0" smtClean="0">
                <a:solidFill>
                  <a:srgbClr val="002060"/>
                </a:solidFill>
                <a:latin typeface="Arial" pitchFamily="34" charset="0"/>
                <a:ea typeface="+mj-ea"/>
                <a:cs typeface="Arial" pitchFamily="34" charset="0"/>
              </a:rPr>
              <a:t>NAWM</a:t>
            </a:r>
            <a:endParaRPr kumimoji="0" lang="de-DE" sz="2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endParaRPr>
          </a:p>
        </p:txBody>
      </p:sp>
      <p:sp>
        <p:nvSpPr>
          <p:cNvPr id="17" name="Inhaltsplatzhalter 2"/>
          <p:cNvSpPr txBox="1">
            <a:spLocks/>
          </p:cNvSpPr>
          <p:nvPr/>
        </p:nvSpPr>
        <p:spPr>
          <a:xfrm>
            <a:off x="685800" y="2081213"/>
            <a:ext cx="7772400" cy="3481387"/>
          </a:xfrm>
          <a:prstGeom prst="rect">
            <a:avLst/>
          </a:prstGeom>
        </p:spPr>
        <p:txBody>
          <a:bodyPr/>
          <a:lstStyle/>
          <a:p>
            <a:pPr marL="236538" lvl="1" indent="-236538">
              <a:lnSpc>
                <a:spcPct val="85000"/>
              </a:lnSpc>
              <a:spcBef>
                <a:spcPct val="20000"/>
              </a:spcBef>
              <a:buClr>
                <a:srgbClr val="0070C0"/>
              </a:buClr>
              <a:buSzPct val="130000"/>
              <a:buFont typeface="Arial" panose="020B0604020202020204" pitchFamily="34" charset="0"/>
              <a:buChar char="•"/>
              <a:defRPr/>
            </a:pPr>
            <a:r>
              <a:rPr lang="de-DE" sz="2600" dirty="0">
                <a:latin typeface="Arial" panose="020B0604020202020204" pitchFamily="34" charset="0"/>
                <a:cs typeface="Arial" panose="020B0604020202020204" pitchFamily="34" charset="0"/>
              </a:rPr>
              <a:t>Spinal cord NAWM </a:t>
            </a:r>
            <a:r>
              <a:rPr lang="de-DE" sz="2600" dirty="0" smtClean="0">
                <a:latin typeface="Arial" panose="020B0604020202020204" pitchFamily="34" charset="0"/>
                <a:cs typeface="Arial" panose="020B0604020202020204" pitchFamily="34" charset="0"/>
              </a:rPr>
              <a:t>(reduced nerve fiber density 19% to 42% in pyramidal tracts; predominantly </a:t>
            </a:r>
            <a:r>
              <a:rPr lang="de-DE" sz="2600" dirty="0">
                <a:latin typeface="Arial" panose="020B0604020202020204" pitchFamily="34" charset="0"/>
                <a:cs typeface="Arial" panose="020B0604020202020204" pitchFamily="34" charset="0"/>
              </a:rPr>
              <a:t>small fibers affected</a:t>
            </a:r>
            <a:r>
              <a:rPr lang="de-DE" sz="2600" baseline="30000" dirty="0">
                <a:latin typeface="Arial" panose="020B0604020202020204" pitchFamily="34" charset="0"/>
                <a:cs typeface="Arial" panose="020B0604020202020204" pitchFamily="34" charset="0"/>
              </a:rPr>
              <a:t>a</a:t>
            </a:r>
          </a:p>
          <a:p>
            <a:pPr marL="236538" lvl="1" indent="-236538">
              <a:lnSpc>
                <a:spcPct val="85000"/>
              </a:lnSpc>
              <a:spcBef>
                <a:spcPct val="20000"/>
              </a:spcBef>
              <a:buClr>
                <a:srgbClr val="0070C0"/>
              </a:buClr>
              <a:buSzPct val="130000"/>
              <a:buFont typeface="Arial" panose="020B0604020202020204" pitchFamily="34" charset="0"/>
              <a:buChar char="•"/>
              <a:defRPr/>
            </a:pPr>
            <a:r>
              <a:rPr lang="de-DE" sz="2600" dirty="0" smtClean="0">
                <a:latin typeface="Arial" panose="020B0604020202020204" pitchFamily="34" charset="0"/>
                <a:cs typeface="Arial" panose="020B0604020202020204" pitchFamily="34" charset="0"/>
              </a:rPr>
              <a:t>Corpus </a:t>
            </a:r>
            <a:r>
              <a:rPr lang="de-DE" sz="2600" dirty="0">
                <a:latin typeface="Arial" panose="020B0604020202020204" pitchFamily="34" charset="0"/>
                <a:cs typeface="Arial" panose="020B0604020202020204" pitchFamily="34" charset="0"/>
              </a:rPr>
              <a:t>callosum NAWM (axonal density reduction 34</a:t>
            </a:r>
            <a:r>
              <a:rPr lang="de-DE" sz="2600" dirty="0" smtClean="0">
                <a:latin typeface="Arial" panose="020B0604020202020204" pitchFamily="34" charset="0"/>
                <a:cs typeface="Arial" panose="020B0604020202020204" pitchFamily="34" charset="0"/>
              </a:rPr>
              <a:t>%);</a:t>
            </a:r>
            <a:r>
              <a:rPr lang="de-DE" sz="2600" dirty="0">
                <a:latin typeface="Arial" panose="020B0604020202020204" pitchFamily="34" charset="0"/>
                <a:cs typeface="Arial" panose="020B0604020202020204" pitchFamily="34" charset="0"/>
              </a:rPr>
              <a:t> </a:t>
            </a:r>
            <a:r>
              <a:rPr lang="de-DE" sz="2600" dirty="0" smtClean="0">
                <a:latin typeface="Arial" panose="020B0604020202020204" pitchFamily="34" charset="0"/>
                <a:cs typeface="Arial" panose="020B0604020202020204" pitchFamily="34" charset="0"/>
              </a:rPr>
              <a:t>~ </a:t>
            </a:r>
            <a:r>
              <a:rPr lang="de-DE" sz="2600" dirty="0">
                <a:latin typeface="Arial" panose="020B0604020202020204" pitchFamily="34" charset="0"/>
                <a:cs typeface="Arial" panose="020B0604020202020204" pitchFamily="34" charset="0"/>
              </a:rPr>
              <a:t>50% of total axons are lost</a:t>
            </a:r>
            <a:r>
              <a:rPr lang="de-DE" sz="2600" baseline="30000" dirty="0">
                <a:latin typeface="Arial" panose="020B0604020202020204" pitchFamily="34" charset="0"/>
                <a:cs typeface="Arial" panose="020B0604020202020204" pitchFamily="34" charset="0"/>
              </a:rPr>
              <a:t>b</a:t>
            </a:r>
          </a:p>
          <a:p>
            <a:pPr marL="236538" lvl="1" indent="-236538">
              <a:lnSpc>
                <a:spcPct val="85000"/>
              </a:lnSpc>
              <a:spcBef>
                <a:spcPct val="20000"/>
              </a:spcBef>
              <a:buClr>
                <a:srgbClr val="0070C0"/>
              </a:buClr>
              <a:buSzPct val="130000"/>
              <a:buFont typeface="Arial" panose="020B0604020202020204" pitchFamily="34" charset="0"/>
              <a:buChar char="•"/>
              <a:defRPr/>
            </a:pPr>
            <a:r>
              <a:rPr lang="de-DE" sz="2600" dirty="0" smtClean="0">
                <a:latin typeface="Arial" panose="020B0604020202020204" pitchFamily="34" charset="0"/>
                <a:cs typeface="Arial" panose="020B0604020202020204" pitchFamily="34" charset="0"/>
              </a:rPr>
              <a:t>Spinal </a:t>
            </a:r>
            <a:r>
              <a:rPr lang="de-DE" sz="2600" dirty="0">
                <a:latin typeface="Arial" panose="020B0604020202020204" pitchFamily="34" charset="0"/>
                <a:cs typeface="Arial" panose="020B0604020202020204" pitchFamily="34" charset="0"/>
              </a:rPr>
              <a:t>cord NAWM (ventral column 22%); empty myelin sheaths, indicative of Wallerian degeneration</a:t>
            </a:r>
            <a:r>
              <a:rPr lang="de-DE" sz="2600" baseline="30000" dirty="0">
                <a:latin typeface="Arial" panose="020B0604020202020204" pitchFamily="34" charset="0"/>
                <a:cs typeface="Arial" panose="020B0604020202020204" pitchFamily="34" charset="0"/>
              </a:rPr>
              <a:t>c</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de-DE" sz="2400" i="0" u="none" strike="noStrike" kern="1200" cap="none" spc="0" normalizeH="0" baseline="0" noProof="0" dirty="0" smtClean="0">
              <a:ln>
                <a:noFill/>
              </a:ln>
              <a:solidFill>
                <a:srgbClr val="002060"/>
              </a:solidFill>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kumimoji="0" lang="de-DE" sz="2400" i="0" u="none" strike="noStrike" kern="1200" cap="none" spc="0" normalizeH="0" baseline="0" noProof="0" dirty="0" smtClean="0">
              <a:ln>
                <a:noFill/>
              </a:ln>
              <a:solidFill>
                <a:srgbClr val="002060"/>
              </a:solidFill>
              <a:uLnTx/>
              <a:uFillTx/>
              <a:latin typeface="+mn-lt"/>
              <a:ea typeface="+mn-ea"/>
              <a:cs typeface="+mn-cs"/>
            </a:endParaRPr>
          </a:p>
        </p:txBody>
      </p:sp>
      <p:sp>
        <p:nvSpPr>
          <p:cNvPr id="6" name="Text Box 7"/>
          <p:cNvSpPr txBox="1">
            <a:spLocks noChangeArrowheads="1"/>
          </p:cNvSpPr>
          <p:nvPr/>
        </p:nvSpPr>
        <p:spPr bwMode="auto">
          <a:xfrm>
            <a:off x="533400" y="5867400"/>
            <a:ext cx="7239000" cy="769441"/>
          </a:xfrm>
          <a:prstGeom prst="rect">
            <a:avLst/>
          </a:prstGeom>
          <a:noFill/>
          <a:ln w="9525">
            <a:noFill/>
            <a:miter lim="800000"/>
            <a:headEnd/>
            <a:tailEnd/>
          </a:ln>
          <a:effectLst/>
        </p:spPr>
        <p:txBody>
          <a:bodyPr wrap="square" lIns="0" tIns="0" rIns="0" bIns="0">
            <a:spAutoFit/>
          </a:bodyPr>
          <a:lstStyle/>
          <a:p>
            <a:pPr>
              <a:defRPr/>
            </a:pPr>
            <a:r>
              <a:rPr lang="de-DE" sz="1600" dirty="0" smtClean="0">
                <a:latin typeface="Arial" pitchFamily="34" charset="0"/>
                <a:cs typeface="Arial" pitchFamily="34" charset="0"/>
              </a:rPr>
              <a:t>a. Ganter P, et al. </a:t>
            </a:r>
            <a:r>
              <a:rPr lang="de-DE" sz="1600" i="1" dirty="0" smtClean="0">
                <a:latin typeface="Arial" pitchFamily="34" charset="0"/>
                <a:cs typeface="Arial" pitchFamily="34" charset="0"/>
              </a:rPr>
              <a:t>Neuropathol Appl Neurobiol.</a:t>
            </a:r>
            <a:r>
              <a:rPr lang="de-DE" sz="1600" dirty="0" smtClean="0">
                <a:latin typeface="Arial" pitchFamily="34" charset="0"/>
                <a:cs typeface="Arial" pitchFamily="34" charset="0"/>
              </a:rPr>
              <a:t> 1999;25;459-467</a:t>
            </a:r>
            <a:r>
              <a:rPr lang="de-DE" sz="1600" baseline="30000" dirty="0" smtClean="0">
                <a:latin typeface="Arial" pitchFamily="34" charset="0"/>
                <a:cs typeface="Arial" pitchFamily="34" charset="0"/>
              </a:rPr>
              <a:t>[10]</a:t>
            </a:r>
            <a:r>
              <a:rPr lang="de-DE" sz="1600" dirty="0" smtClean="0">
                <a:latin typeface="Arial" pitchFamily="34" charset="0"/>
                <a:cs typeface="Arial" pitchFamily="34" charset="0"/>
              </a:rPr>
              <a:t>; b. Evangelou N, et al. </a:t>
            </a:r>
            <a:r>
              <a:rPr lang="de-DE" sz="1600" i="1" dirty="0" smtClean="0">
                <a:latin typeface="Arial" pitchFamily="34" charset="0"/>
                <a:cs typeface="Arial" pitchFamily="34" charset="0"/>
              </a:rPr>
              <a:t>Ann Neurol.</a:t>
            </a:r>
            <a:r>
              <a:rPr lang="de-DE" sz="1600" dirty="0" smtClean="0">
                <a:latin typeface="Arial" pitchFamily="34" charset="0"/>
                <a:cs typeface="Arial" pitchFamily="34" charset="0"/>
              </a:rPr>
              <a:t> </a:t>
            </a:r>
            <a:r>
              <a:rPr lang="de-DE" dirty="0" smtClean="0"/>
              <a:t>2000;47:391-395</a:t>
            </a:r>
            <a:r>
              <a:rPr lang="de-DE" baseline="30000" dirty="0" smtClean="0"/>
              <a:t>[11]</a:t>
            </a:r>
            <a:r>
              <a:rPr lang="de-DE" sz="1600" dirty="0" smtClean="0">
                <a:latin typeface="Arial" pitchFamily="34" charset="0"/>
                <a:cs typeface="Arial" pitchFamily="34" charset="0"/>
              </a:rPr>
              <a:t>; c. Bjartmar C, et al. </a:t>
            </a:r>
            <a:r>
              <a:rPr lang="de-DE" sz="1600" i="1" dirty="0" smtClean="0">
                <a:latin typeface="Arial" pitchFamily="34" charset="0"/>
                <a:cs typeface="Arial" pitchFamily="34" charset="0"/>
              </a:rPr>
              <a:t>Neurology. </a:t>
            </a:r>
            <a:r>
              <a:rPr lang="de-DE" sz="1600" dirty="0" smtClean="0">
                <a:latin typeface="Arial" pitchFamily="34" charset="0"/>
                <a:cs typeface="Arial" pitchFamily="34" charset="0"/>
              </a:rPr>
              <a:t>2001;57:1248-1252.</a:t>
            </a:r>
            <a:r>
              <a:rPr lang="de-DE" sz="1600" baseline="30000" dirty="0" smtClean="0">
                <a:latin typeface="Arial" pitchFamily="34" charset="0"/>
                <a:cs typeface="Arial" pitchFamily="34" charset="0"/>
              </a:rPr>
              <a:t>[12]</a:t>
            </a:r>
            <a:endParaRPr lang="de-DE" sz="1600" dirty="0">
              <a:latin typeface="Arial" pitchFamily="34" charset="0"/>
              <a:cs typeface="Arial" pitchFamily="34" charset="0"/>
            </a:endParaRPr>
          </a:p>
        </p:txBody>
      </p:sp>
    </p:spTree>
    <p:extLst>
      <p:ext uri="{BB962C8B-B14F-4D97-AF65-F5344CB8AC3E}">
        <p14:creationId xmlns:p14="http://schemas.microsoft.com/office/powerpoint/2010/main" val="749730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85800" y="1905000"/>
            <a:ext cx="7267575" cy="4267200"/>
          </a:xfrm>
        </p:spPr>
        <p:txBody>
          <a:bodyPr>
            <a:normAutofit fontScale="92500" lnSpcReduction="10000"/>
          </a:bodyPr>
          <a:lstStyle/>
          <a:p>
            <a:pPr marL="236538" lvl="1" indent="-236538">
              <a:lnSpc>
                <a:spcPct val="85000"/>
              </a:lnSpc>
              <a:buSzPct val="130000"/>
              <a:defRPr/>
            </a:pPr>
            <a:r>
              <a:rPr lang="de-DE" dirty="0">
                <a:latin typeface="Arial" panose="020B0604020202020204" pitchFamily="34" charset="0"/>
                <a:cs typeface="Arial" panose="020B0604020202020204" pitchFamily="34" charset="0"/>
              </a:rPr>
              <a:t>The exact pathological correlates of disease progression in MS are not yet </a:t>
            </a:r>
            <a:r>
              <a:rPr lang="de-DE" dirty="0" smtClean="0">
                <a:latin typeface="Arial" panose="020B0604020202020204" pitchFamily="34" charset="0"/>
                <a:cs typeface="Arial" panose="020B0604020202020204" pitchFamily="34" charset="0"/>
              </a:rPr>
              <a:t>defined.</a:t>
            </a:r>
            <a:endParaRPr lang="de-DE" dirty="0">
              <a:latin typeface="Arial" panose="020B0604020202020204" pitchFamily="34" charset="0"/>
              <a:cs typeface="Arial" panose="020B0604020202020204" pitchFamily="34" charset="0"/>
            </a:endParaRPr>
          </a:p>
          <a:p>
            <a:pPr marL="236538" lvl="1" indent="-236538">
              <a:lnSpc>
                <a:spcPct val="85000"/>
              </a:lnSpc>
              <a:buSzPct val="130000"/>
              <a:defRPr/>
            </a:pPr>
            <a:r>
              <a:rPr lang="de-DE" dirty="0">
                <a:latin typeface="Arial" panose="020B0604020202020204" pitchFamily="34" charset="0"/>
                <a:cs typeface="Arial" panose="020B0604020202020204" pitchFamily="34" charset="0"/>
              </a:rPr>
              <a:t>Different factors may contribute to progression including:</a:t>
            </a:r>
          </a:p>
          <a:p>
            <a:pPr marL="914400" lvl="2" indent="-341313">
              <a:lnSpc>
                <a:spcPct val="95000"/>
              </a:lnSpc>
              <a:buClr>
                <a:srgbClr val="0070C0"/>
              </a:buClr>
              <a:buSzPct val="130000"/>
              <a:defRPr/>
            </a:pPr>
            <a:r>
              <a:rPr lang="de-DE" dirty="0">
                <a:latin typeface="Arial" panose="020B0604020202020204" pitchFamily="34" charset="0"/>
                <a:cs typeface="Arial" panose="020B0604020202020204" pitchFamily="34" charset="0"/>
              </a:rPr>
              <a:t>White matter lesion type</a:t>
            </a:r>
          </a:p>
          <a:p>
            <a:pPr marL="914400" lvl="2" indent="-341313">
              <a:lnSpc>
                <a:spcPct val="95000"/>
              </a:lnSpc>
              <a:buClr>
                <a:srgbClr val="0070C0"/>
              </a:buClr>
              <a:buSzPct val="130000"/>
              <a:defRPr/>
            </a:pPr>
            <a:r>
              <a:rPr lang="de-DE" dirty="0">
                <a:latin typeface="Arial" panose="020B0604020202020204" pitchFamily="34" charset="0"/>
                <a:cs typeface="Arial" panose="020B0604020202020204" pitchFamily="34" charset="0"/>
              </a:rPr>
              <a:t>Gray matter (cortical) involvement</a:t>
            </a:r>
          </a:p>
          <a:p>
            <a:pPr marL="914400" lvl="2" indent="-341313">
              <a:lnSpc>
                <a:spcPct val="95000"/>
              </a:lnSpc>
              <a:buClr>
                <a:srgbClr val="0070C0"/>
              </a:buClr>
              <a:buSzPct val="130000"/>
              <a:defRPr/>
            </a:pPr>
            <a:r>
              <a:rPr lang="de-DE" dirty="0">
                <a:latin typeface="Arial" panose="020B0604020202020204" pitchFamily="34" charset="0"/>
                <a:cs typeface="Arial" panose="020B0604020202020204" pitchFamily="34" charset="0"/>
              </a:rPr>
              <a:t>NAWM involvement</a:t>
            </a:r>
          </a:p>
          <a:p>
            <a:pPr marL="914400" lvl="2" indent="-341313">
              <a:lnSpc>
                <a:spcPct val="95000"/>
              </a:lnSpc>
              <a:buClr>
                <a:srgbClr val="0070C0"/>
              </a:buClr>
              <a:buSzPct val="130000"/>
              <a:defRPr/>
            </a:pPr>
            <a:r>
              <a:rPr lang="de-DE" dirty="0">
                <a:latin typeface="Arial" panose="020B0604020202020204" pitchFamily="34" charset="0"/>
                <a:cs typeface="Arial" panose="020B0604020202020204" pitchFamily="34" charset="0"/>
              </a:rPr>
              <a:t>Remyelination failure</a:t>
            </a:r>
          </a:p>
          <a:p>
            <a:pPr marL="914400" lvl="2" indent="-341313">
              <a:lnSpc>
                <a:spcPct val="95000"/>
              </a:lnSpc>
              <a:buClr>
                <a:srgbClr val="0070C0"/>
              </a:buClr>
              <a:buSzPct val="130000"/>
              <a:defRPr/>
            </a:pPr>
            <a:r>
              <a:rPr lang="de-DE" dirty="0">
                <a:latin typeface="Arial" panose="020B0604020202020204" pitchFamily="34" charset="0"/>
                <a:cs typeface="Arial" panose="020B0604020202020204" pitchFamily="34" charset="0"/>
              </a:rPr>
              <a:t>Axonal/neuronal loss</a:t>
            </a:r>
          </a:p>
          <a:p>
            <a:pPr marL="914400" lvl="2" indent="-341313">
              <a:lnSpc>
                <a:spcPct val="95000"/>
              </a:lnSpc>
              <a:buClr>
                <a:srgbClr val="0070C0"/>
              </a:buClr>
              <a:buSzPct val="130000"/>
              <a:defRPr/>
            </a:pPr>
            <a:r>
              <a:rPr lang="de-DE" dirty="0">
                <a:latin typeface="Arial" panose="020B0604020202020204" pitchFamily="34" charset="0"/>
                <a:cs typeface="Arial" panose="020B0604020202020204" pitchFamily="34" charset="0"/>
              </a:rPr>
              <a:t>Compartmentalized inflammation</a:t>
            </a:r>
          </a:p>
          <a:p>
            <a:pPr marL="914400" lvl="2" indent="-341313">
              <a:lnSpc>
                <a:spcPct val="95000"/>
              </a:lnSpc>
              <a:buClr>
                <a:srgbClr val="0070C0"/>
              </a:buClr>
              <a:buSzPct val="130000"/>
              <a:defRPr/>
            </a:pPr>
            <a:r>
              <a:rPr lang="de-DE" dirty="0">
                <a:latin typeface="Arial" panose="020B0604020202020204" pitchFamily="34" charset="0"/>
                <a:cs typeface="Arial" panose="020B0604020202020204" pitchFamily="34" charset="0"/>
              </a:rPr>
              <a:t>Specific mechanisms (oxidative stress, iron, mitochondria)</a:t>
            </a:r>
          </a:p>
          <a:p>
            <a:endParaRPr lang="en-US" dirty="0"/>
          </a:p>
        </p:txBody>
      </p:sp>
      <p:sp>
        <p:nvSpPr>
          <p:cNvPr id="4" name="Rectangle 3"/>
          <p:cNvSpPr txBox="1">
            <a:spLocks noChangeArrowheads="1"/>
          </p:cNvSpPr>
          <p:nvPr/>
        </p:nvSpPr>
        <p:spPr>
          <a:xfrm>
            <a:off x="171450" y="2209800"/>
            <a:ext cx="7981950" cy="4391024"/>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endParaRPr kumimoji="0" lang="de-DE" sz="2400" b="0" i="0" u="none" strike="noStrike" kern="1200" cap="none" spc="0" normalizeH="0" baseline="0" noProof="0" dirty="0" smtClean="0">
              <a:ln>
                <a:noFill/>
              </a:ln>
              <a:solidFill>
                <a:srgbClr val="000066"/>
              </a:solidFill>
              <a:effectLst/>
              <a:uLnTx/>
              <a:uFillTx/>
              <a:latin typeface="Arial" pitchFamily="34" charset="0"/>
              <a:cs typeface="Arial" pitchFamily="34" charset="0"/>
            </a:endParaRPr>
          </a:p>
        </p:txBody>
      </p:sp>
      <p:sp>
        <p:nvSpPr>
          <p:cNvPr id="5"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US" sz="2400" dirty="0"/>
              <a:t>Pathological Correlates of Disease </a:t>
            </a:r>
            <a:endParaRPr lang="en-US" sz="2400" dirty="0" smtClean="0"/>
          </a:p>
          <a:p>
            <a:r>
              <a:rPr lang="en-US" sz="2400" dirty="0" smtClean="0"/>
              <a:t>Progression </a:t>
            </a:r>
            <a:r>
              <a:rPr lang="en-US" sz="2400" dirty="0"/>
              <a:t>– </a:t>
            </a:r>
            <a:r>
              <a:rPr lang="en-US" sz="2400" dirty="0" smtClean="0"/>
              <a:t>Conclusions</a:t>
            </a:r>
            <a:endParaRPr lang="en-US" sz="2400" dirty="0"/>
          </a:p>
        </p:txBody>
      </p:sp>
    </p:spTree>
    <p:extLst>
      <p:ext uri="{BB962C8B-B14F-4D97-AF65-F5344CB8AC3E}">
        <p14:creationId xmlns:p14="http://schemas.microsoft.com/office/powerpoint/2010/main" val="262675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888" y="685800"/>
            <a:ext cx="8686800" cy="1165225"/>
          </a:xfrm>
          <a:prstGeom prst="rect">
            <a:avLst/>
          </a:prstGeom>
          <a:effectLst>
            <a:outerShdw blurRad="50800" dist="38100" dir="2700000" algn="tl" rotWithShape="0">
              <a:prstClr val="black">
                <a:alpha val="40000"/>
              </a:prstClr>
            </a:outerShdw>
          </a:effectLst>
        </p:spPr>
        <p:txBody>
          <a:bodyPr>
            <a:noAutofit/>
          </a:bodyPr>
          <a:lstStyle>
            <a:lvl1pPr algn="ctr" defTabSz="914400" rtl="0" eaLnBrk="1" latinLnBrk="0" hangingPunct="1">
              <a:spcBef>
                <a:spcPct val="0"/>
              </a:spcBef>
              <a:buNone/>
              <a:defRPr sz="2300" b="1" kern="1200" baseline="0">
                <a:solidFill>
                  <a:schemeClr val="bg1"/>
                </a:solidFill>
                <a:effectLst>
                  <a:outerShdw blurRad="114300" dist="63500" dir="2700000" algn="tl" rotWithShape="0">
                    <a:srgbClr val="261300"/>
                  </a:outerShdw>
                </a:effectLst>
                <a:latin typeface="Arial" pitchFamily="34" charset="0"/>
                <a:ea typeface="+mj-ea"/>
                <a:cs typeface="Arial" pitchFamily="34" charset="0"/>
              </a:defRPr>
            </a:lvl1pPr>
          </a:lstStyle>
          <a:p>
            <a:pPr algn="l"/>
            <a:r>
              <a:rPr lang="en-US" sz="2800" dirty="0"/>
              <a:t>Measuring Disease Progression in MS: </a:t>
            </a:r>
            <a:r>
              <a:rPr lang="en-US" sz="2800" dirty="0" smtClean="0"/>
              <a:t/>
            </a:r>
            <a:br>
              <a:rPr lang="en-US" sz="2800" dirty="0" smtClean="0"/>
            </a:br>
            <a:r>
              <a:rPr lang="en-US" sz="2800" dirty="0" smtClean="0"/>
              <a:t>Role </a:t>
            </a:r>
            <a:r>
              <a:rPr lang="en-US" sz="2800" dirty="0"/>
              <a:t>of Clinical and MRI </a:t>
            </a:r>
            <a:r>
              <a:rPr lang="en-US" sz="2800" dirty="0" smtClean="0"/>
              <a:t>Outcomes</a:t>
            </a:r>
            <a:endParaRPr lang="en-US" sz="1400" dirty="0" smtClean="0">
              <a:solidFill>
                <a:srgbClr val="C00000"/>
              </a:solidFill>
            </a:endParaRPr>
          </a:p>
          <a:p>
            <a:pPr algn="l"/>
            <a:r>
              <a:rPr lang="en-US" sz="2400" dirty="0" smtClean="0"/>
              <a:t>Bruce Cree, MD, PhD, MCR</a:t>
            </a:r>
          </a:p>
          <a:p>
            <a:pPr algn="l"/>
            <a:r>
              <a:rPr lang="en-US" sz="2000" dirty="0" smtClean="0"/>
              <a:t>University of California San Francisco</a:t>
            </a:r>
          </a:p>
        </p:txBody>
      </p:sp>
      <p:sp>
        <p:nvSpPr>
          <p:cNvPr id="8" name="TextBox 7"/>
          <p:cNvSpPr txBox="1"/>
          <p:nvPr/>
        </p:nvSpPr>
        <p:spPr>
          <a:xfrm>
            <a:off x="4038601" y="6078379"/>
            <a:ext cx="2521656" cy="246221"/>
          </a:xfrm>
          <a:prstGeom prst="rect">
            <a:avLst/>
          </a:prstGeom>
          <a:noFill/>
        </p:spPr>
        <p:txBody>
          <a:bodyPr wrap="square" rtlCol="0">
            <a:spAutoFit/>
          </a:bodyPr>
          <a:lstStyle/>
          <a:p>
            <a:pPr algn="r"/>
            <a:r>
              <a:rPr lang="en-US" sz="1000" b="1" dirty="0" smtClean="0">
                <a:latin typeface="Arial" panose="020B0604020202020204" pitchFamily="34" charset="0"/>
                <a:cs typeface="Arial" panose="020B0604020202020204" pitchFamily="34" charset="0"/>
              </a:rPr>
              <a:t>A live educational event from</a:t>
            </a:r>
            <a:endParaRPr lang="en-US" sz="1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56772"/>
            <a:ext cx="1828800" cy="486178"/>
          </a:xfrm>
          <a:prstGeom prst="rect">
            <a:avLst/>
          </a:prstGeom>
          <a:effectLst/>
        </p:spPr>
      </p:pic>
      <p:sp>
        <p:nvSpPr>
          <p:cNvPr id="2" name="TextBox 1"/>
          <p:cNvSpPr txBox="1"/>
          <p:nvPr/>
        </p:nvSpPr>
        <p:spPr>
          <a:xfrm>
            <a:off x="381000" y="152400"/>
            <a:ext cx="4876800" cy="307777"/>
          </a:xfrm>
          <a:prstGeom prst="rect">
            <a:avLst/>
          </a:prstGeom>
          <a:noFill/>
        </p:spPr>
        <p:txBody>
          <a:bodyPr wrap="square" rtlCol="0">
            <a:spAutoFit/>
          </a:bodyPr>
          <a:lstStyle/>
          <a:p>
            <a:r>
              <a:rPr lang="en-US" sz="1400" b="1" kern="20000" spc="1000" dirty="0" smtClean="0">
                <a:solidFill>
                  <a:schemeClr val="bg1"/>
                </a:solidFill>
              </a:rPr>
              <a:t>SATELLITE SYMPOSIUM</a:t>
            </a:r>
            <a:endParaRPr lang="en-US" sz="1400" b="1" kern="20000" spc="1000" dirty="0">
              <a:solidFill>
                <a:schemeClr val="bg1"/>
              </a:solidFill>
            </a:endParaRPr>
          </a:p>
        </p:txBody>
      </p:sp>
    </p:spTree>
    <p:extLst>
      <p:ext uri="{BB962C8B-B14F-4D97-AF65-F5344CB8AC3E}">
        <p14:creationId xmlns:p14="http://schemas.microsoft.com/office/powerpoint/2010/main" val="3037370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Disclosures</a:t>
            </a:r>
            <a:endParaRPr lang="en-US" dirty="0"/>
          </a:p>
        </p:txBody>
      </p:sp>
      <p:sp>
        <p:nvSpPr>
          <p:cNvPr id="3" name="Content Placeholder 2"/>
          <p:cNvSpPr>
            <a:spLocks noGrp="1"/>
          </p:cNvSpPr>
          <p:nvPr>
            <p:ph sz="quarter" idx="10"/>
          </p:nvPr>
        </p:nvSpPr>
        <p:spPr/>
        <p:txBody>
          <a:bodyPr>
            <a:normAutofit/>
          </a:bodyPr>
          <a:lstStyle/>
          <a:p>
            <a:r>
              <a:rPr lang="en-US" sz="2000" dirty="0" smtClean="0">
                <a:solidFill>
                  <a:srgbClr val="000000"/>
                </a:solidFill>
                <a:latin typeface="Arial" panose="020B0604020202020204" pitchFamily="34" charset="0"/>
              </a:rPr>
              <a:t>Bruce Cree, MD, PhD, MCR, has disclosed the following relevant financial relationships:</a:t>
            </a: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Served as a consultant for: </a:t>
            </a:r>
          </a:p>
          <a:p>
            <a:r>
              <a:rPr lang="en-US" dirty="0" err="1" smtClean="0">
                <a:solidFill>
                  <a:srgbClr val="000000"/>
                </a:solidFill>
                <a:latin typeface="Arial" panose="020B0604020202020204" pitchFamily="34" charset="0"/>
              </a:rPr>
              <a:t>AbbVie</a:t>
            </a:r>
            <a:r>
              <a:rPr lang="en-US" dirty="0" smtClean="0">
                <a:solidFill>
                  <a:srgbClr val="000000"/>
                </a:solidFill>
                <a:latin typeface="Arial" panose="020B0604020202020204" pitchFamily="34" charset="0"/>
              </a:rPr>
              <a:t>; </a:t>
            </a:r>
            <a:r>
              <a:rPr lang="en-US" dirty="0" err="1" smtClean="0">
                <a:solidFill>
                  <a:srgbClr val="000000"/>
                </a:solidFill>
                <a:latin typeface="Arial" panose="020B0604020202020204" pitchFamily="34" charset="0"/>
              </a:rPr>
              <a:t>Biogen</a:t>
            </a:r>
            <a:r>
              <a:rPr lang="en-US" dirty="0" smtClean="0">
                <a:solidFill>
                  <a:srgbClr val="000000"/>
                </a:solidFill>
                <a:latin typeface="Arial" panose="020B0604020202020204" pitchFamily="34" charset="0"/>
              </a:rPr>
              <a:t> Idec Inc.; EMD </a:t>
            </a:r>
            <a:r>
              <a:rPr lang="en-US" dirty="0" err="1" smtClean="0">
                <a:solidFill>
                  <a:srgbClr val="000000"/>
                </a:solidFill>
                <a:latin typeface="Arial" panose="020B0604020202020204" pitchFamily="34" charset="0"/>
              </a:rPr>
              <a:t>Serono</a:t>
            </a:r>
            <a:r>
              <a:rPr lang="en-US" dirty="0">
                <a:solidFill>
                  <a:srgbClr val="000000"/>
                </a:solidFill>
                <a:latin typeface="Arial" panose="020B0604020202020204" pitchFamily="34" charset="0"/>
              </a:rPr>
              <a:t>;</a:t>
            </a:r>
            <a:r>
              <a:rPr lang="en-US" dirty="0" smtClean="0">
                <a:solidFill>
                  <a:srgbClr val="000000"/>
                </a:solidFill>
                <a:latin typeface="Arial" panose="020B0604020202020204" pitchFamily="34" charset="0"/>
              </a:rPr>
              <a:t> Genzyme/</a:t>
            </a:r>
            <a:r>
              <a:rPr lang="en-US" dirty="0" err="1" smtClean="0">
                <a:solidFill>
                  <a:srgbClr val="000000"/>
                </a:solidFill>
                <a:latin typeface="Arial" panose="020B0604020202020204" pitchFamily="34" charset="0"/>
              </a:rPr>
              <a:t>sanofi</a:t>
            </a:r>
            <a:r>
              <a:rPr lang="en-US" dirty="0" err="1">
                <a:solidFill>
                  <a:srgbClr val="000000"/>
                </a:solidFill>
                <a:latin typeface="Arial" panose="020B0604020202020204" pitchFamily="34" charset="0"/>
              </a:rPr>
              <a:t>-</a:t>
            </a:r>
            <a:r>
              <a:rPr lang="en-US" dirty="0" err="1" smtClean="0">
                <a:solidFill>
                  <a:srgbClr val="000000"/>
                </a:solidFill>
                <a:latin typeface="Arial" panose="020B0604020202020204" pitchFamily="34" charset="0"/>
              </a:rPr>
              <a:t>aventis</a:t>
            </a:r>
            <a:r>
              <a:rPr lang="en-US" dirty="0">
                <a:solidFill>
                  <a:srgbClr val="000000"/>
                </a:solidFill>
                <a:latin typeface="Arial" panose="020B0604020202020204" pitchFamily="34" charset="0"/>
              </a:rPr>
              <a:t>; </a:t>
            </a:r>
            <a:r>
              <a:rPr lang="en-US" dirty="0" err="1" smtClean="0">
                <a:solidFill>
                  <a:srgbClr val="000000"/>
                </a:solidFill>
                <a:latin typeface="Arial" panose="020B0604020202020204" pitchFamily="34" charset="0"/>
              </a:rPr>
              <a:t>MedImmune</a:t>
            </a:r>
            <a:r>
              <a:rPr lang="en-US" dirty="0" smtClean="0">
                <a:solidFill>
                  <a:srgbClr val="000000"/>
                </a:solidFill>
                <a:latin typeface="Arial" panose="020B0604020202020204" pitchFamily="34" charset="0"/>
              </a:rPr>
              <a:t>; Novartis; Teva Pharmaceuticals</a:t>
            </a: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Received contracted research support (clinical trials):</a:t>
            </a:r>
          </a:p>
          <a:p>
            <a:r>
              <a:rPr lang="en-US" dirty="0" err="1" smtClean="0">
                <a:solidFill>
                  <a:srgbClr val="000000"/>
                </a:solidFill>
                <a:latin typeface="Arial" panose="020B0604020202020204" pitchFamily="34" charset="0"/>
              </a:rPr>
              <a:t>Acorda</a:t>
            </a:r>
            <a:r>
              <a:rPr lang="en-US" dirty="0" smtClean="0">
                <a:solidFill>
                  <a:srgbClr val="000000"/>
                </a:solidFill>
                <a:latin typeface="Arial" panose="020B0604020202020204" pitchFamily="34" charset="0"/>
              </a:rPr>
              <a:t> Therapeutics; </a:t>
            </a:r>
            <a:r>
              <a:rPr lang="en-US" dirty="0" err="1" smtClean="0">
                <a:solidFill>
                  <a:srgbClr val="000000"/>
                </a:solidFill>
                <a:latin typeface="Arial" panose="020B0604020202020204" pitchFamily="34" charset="0"/>
              </a:rPr>
              <a:t>Avanir</a:t>
            </a:r>
            <a:r>
              <a:rPr lang="en-US" dirty="0">
                <a:solidFill>
                  <a:srgbClr val="000000"/>
                </a:solidFill>
                <a:latin typeface="Arial" panose="020B0604020202020204" pitchFamily="34" charset="0"/>
              </a:rPr>
              <a:t>; Hoffman La </a:t>
            </a:r>
            <a:r>
              <a:rPr lang="en-US" dirty="0" smtClean="0">
                <a:solidFill>
                  <a:srgbClr val="000000"/>
                </a:solidFill>
                <a:latin typeface="Arial" panose="020B0604020202020204" pitchFamily="34" charset="0"/>
              </a:rPr>
              <a:t>Roche; Novartis</a:t>
            </a:r>
          </a:p>
        </p:txBody>
      </p:sp>
    </p:spTree>
    <p:extLst>
      <p:ext uri="{BB962C8B-B14F-4D97-AF65-F5344CB8AC3E}">
        <p14:creationId xmlns:p14="http://schemas.microsoft.com/office/powerpoint/2010/main" val="2488532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MS Phenotypes</a:t>
            </a:r>
            <a:endParaRPr lang="en-US" dirty="0"/>
          </a:p>
        </p:txBody>
      </p:sp>
      <p:sp>
        <p:nvSpPr>
          <p:cNvPr id="3" name="Content Placeholder 2"/>
          <p:cNvSpPr>
            <a:spLocks noGrp="1"/>
          </p:cNvSpPr>
          <p:nvPr>
            <p:ph sz="quarter" idx="10"/>
          </p:nvPr>
        </p:nvSpPr>
        <p:spPr>
          <a:xfrm>
            <a:off x="581025" y="1676400"/>
            <a:ext cx="7800975" cy="4267200"/>
          </a:xfrm>
        </p:spPr>
        <p:txBody>
          <a:bodyPr>
            <a:noAutofit/>
          </a:bodyPr>
          <a:lstStyle/>
          <a:p>
            <a:r>
              <a:rPr lang="en-US" sz="2000" dirty="0"/>
              <a:t>Progressive disease definitions</a:t>
            </a:r>
          </a:p>
          <a:p>
            <a:pPr marL="463550" indent="-231775">
              <a:buClr>
                <a:srgbClr val="002060"/>
              </a:buClr>
              <a:buFont typeface="Arial"/>
              <a:buChar char="•"/>
            </a:pPr>
            <a:r>
              <a:rPr lang="en-US" sz="1600" dirty="0">
                <a:solidFill>
                  <a:schemeClr val="tx1"/>
                </a:solidFill>
                <a:latin typeface="Arial" panose="020B0604020202020204" pitchFamily="34" charset="0"/>
              </a:rPr>
              <a:t>Steadily worsening neurologic dysfunction without unequivocal recovery (fluctuations and phases of stability may occur)</a:t>
            </a:r>
          </a:p>
          <a:p>
            <a:r>
              <a:rPr lang="en-US" sz="2000" dirty="0"/>
              <a:t>Worsening disease</a:t>
            </a:r>
          </a:p>
          <a:p>
            <a:pPr marL="463550" indent="-231775">
              <a:buClr>
                <a:srgbClr val="002060"/>
              </a:buClr>
              <a:buFont typeface="Arial"/>
              <a:buChar char="•"/>
            </a:pPr>
            <a:r>
              <a:rPr lang="en-US" sz="1600" dirty="0">
                <a:solidFill>
                  <a:schemeClr val="tx1"/>
                </a:solidFill>
                <a:latin typeface="Arial" panose="020B0604020202020204" pitchFamily="34" charset="0"/>
              </a:rPr>
              <a:t>Documented increase in neurologic dysfunction as a result of relapses or progressive disease, reserving the term </a:t>
            </a:r>
            <a:r>
              <a:rPr lang="en-US" sz="1600" dirty="0" smtClean="0">
                <a:solidFill>
                  <a:schemeClr val="tx1"/>
                </a:solidFill>
                <a:latin typeface="Arial" panose="020B0604020202020204" pitchFamily="34" charset="0"/>
              </a:rPr>
              <a:t>“disease progression” </a:t>
            </a:r>
            <a:r>
              <a:rPr lang="en-US" sz="1600" dirty="0">
                <a:solidFill>
                  <a:schemeClr val="tx1"/>
                </a:solidFill>
                <a:latin typeface="Arial" panose="020B0604020202020204" pitchFamily="34" charset="0"/>
              </a:rPr>
              <a:t>for those solely in a progressive phase of the illness</a:t>
            </a:r>
          </a:p>
          <a:p>
            <a:r>
              <a:rPr lang="en-US" sz="2000" dirty="0"/>
              <a:t>Confirmed progression or worsening</a:t>
            </a:r>
          </a:p>
          <a:p>
            <a:pPr marL="463550" indent="-231775">
              <a:buClr>
                <a:srgbClr val="002060"/>
              </a:buClr>
              <a:buFont typeface="Arial"/>
              <a:buChar char="•"/>
            </a:pPr>
            <a:r>
              <a:rPr lang="en-US" sz="1600" dirty="0">
                <a:solidFill>
                  <a:schemeClr val="tx1"/>
                </a:solidFill>
                <a:latin typeface="Arial" panose="020B0604020202020204" pitchFamily="34" charset="0"/>
              </a:rPr>
              <a:t>Increase of neurologic dysfunction confirmed throughout a defined time interval </a:t>
            </a:r>
            <a:r>
              <a:rPr lang="en-US" sz="1600" dirty="0" smtClean="0">
                <a:solidFill>
                  <a:schemeClr val="tx1"/>
                </a:solidFill>
                <a:latin typeface="Arial" panose="020B0604020202020204" pitchFamily="34" charset="0"/>
              </a:rPr>
              <a:t>(guidelines suggest </a:t>
            </a:r>
            <a:r>
              <a:rPr lang="en-US" sz="1600" dirty="0">
                <a:solidFill>
                  <a:schemeClr val="tx1"/>
                </a:solidFill>
                <a:latin typeface="Arial" panose="020B0604020202020204" pitchFamily="34" charset="0"/>
              </a:rPr>
              <a:t>3, 6, or 12 months)</a:t>
            </a:r>
          </a:p>
          <a:p>
            <a:pPr marL="463550" indent="-231775">
              <a:buClr>
                <a:srgbClr val="002060"/>
              </a:buClr>
              <a:buFont typeface="Arial"/>
              <a:buChar char="•"/>
            </a:pPr>
            <a:r>
              <a:rPr lang="en-US" sz="1600" dirty="0">
                <a:solidFill>
                  <a:schemeClr val="tx1"/>
                </a:solidFill>
                <a:latin typeface="Arial" panose="020B0604020202020204" pitchFamily="34" charset="0"/>
              </a:rPr>
              <a:t>Because neurologic dysfunction may still improve (especially in relapsing disease), even if progression is confirmed over 6 or 12 months, the term “sustained” is </a:t>
            </a:r>
            <a:r>
              <a:rPr lang="en-US" sz="1600" dirty="0" smtClean="0">
                <a:solidFill>
                  <a:schemeClr val="tx1"/>
                </a:solidFill>
                <a:latin typeface="Arial" panose="020B0604020202020204" pitchFamily="34" charset="0"/>
              </a:rPr>
              <a:t>avoided.</a:t>
            </a:r>
            <a:endParaRPr lang="en-US" sz="1600" dirty="0">
              <a:solidFill>
                <a:schemeClr val="tx1"/>
              </a:solidFill>
              <a:latin typeface="Arial" panose="020B0604020202020204" pitchFamily="34" charset="0"/>
            </a:endParaRPr>
          </a:p>
          <a:p>
            <a:pPr marL="285750" indent="-285750">
              <a:buClr>
                <a:srgbClr val="002060"/>
              </a:buClr>
              <a:buFont typeface="Arial"/>
              <a:buChar char="•"/>
            </a:pPr>
            <a:endParaRPr lang="en-US" dirty="0" smtClean="0">
              <a:solidFill>
                <a:srgbClr val="000000"/>
              </a:solidFill>
              <a:latin typeface="Arial"/>
              <a:cs typeface="Arial"/>
            </a:endParaRPr>
          </a:p>
          <a:p>
            <a:pPr marL="342900" indent="-342900">
              <a:buClr>
                <a:srgbClr val="002060"/>
              </a:buClr>
              <a:buFont typeface="Wingdings" panose="05000000000000000000" pitchFamily="2" charset="2"/>
              <a:buChar char="§"/>
            </a:pPr>
            <a:endParaRPr lang="en-US" sz="1600" dirty="0">
              <a:solidFill>
                <a:srgbClr val="000000"/>
              </a:solidFill>
              <a:latin typeface="Arial "/>
              <a:cs typeface="Arial "/>
            </a:endParaRPr>
          </a:p>
          <a:p>
            <a:pPr marL="342900" indent="-342900">
              <a:buClr>
                <a:srgbClr val="002060"/>
              </a:buClr>
              <a:buFont typeface="Wingdings" panose="05000000000000000000" pitchFamily="2" charset="2"/>
              <a:buChar char="§"/>
            </a:pPr>
            <a:endParaRPr lang="en-US" sz="1600" dirty="0">
              <a:solidFill>
                <a:srgbClr val="000000"/>
              </a:solidFill>
              <a:latin typeface="Arial "/>
              <a:cs typeface="Arial "/>
            </a:endParaRPr>
          </a:p>
          <a:p>
            <a:endParaRPr lang="en-US" sz="1600" dirty="0">
              <a:solidFill>
                <a:srgbClr val="000000"/>
              </a:solidFill>
              <a:latin typeface="Arial "/>
              <a:cs typeface="Arial "/>
            </a:endParaRPr>
          </a:p>
        </p:txBody>
      </p:sp>
      <p:sp>
        <p:nvSpPr>
          <p:cNvPr id="6" name="TextBox 5"/>
          <p:cNvSpPr txBox="1"/>
          <p:nvPr/>
        </p:nvSpPr>
        <p:spPr>
          <a:xfrm>
            <a:off x="476919" y="6324600"/>
            <a:ext cx="3561681" cy="307777"/>
          </a:xfrm>
          <a:prstGeom prst="rect">
            <a:avLst/>
          </a:prstGeom>
          <a:noFill/>
        </p:spPr>
        <p:txBody>
          <a:bodyPr wrap="none" rtlCol="0">
            <a:spAutoFit/>
          </a:bodyPr>
          <a:lstStyle/>
          <a:p>
            <a:r>
              <a:rPr lang="en-US" sz="1400" dirty="0" smtClean="0">
                <a:latin typeface="Arial"/>
                <a:cs typeface="Arial"/>
              </a:rPr>
              <a:t>Lublin FD, et al. </a:t>
            </a:r>
            <a:r>
              <a:rPr lang="en-US" sz="1400" i="1" dirty="0" smtClean="0">
                <a:latin typeface="Arial"/>
                <a:cs typeface="Arial"/>
              </a:rPr>
              <a:t>Neurology.</a:t>
            </a:r>
            <a:r>
              <a:rPr lang="en-US" sz="1400" dirty="0" smtClean="0">
                <a:latin typeface="Arial"/>
                <a:cs typeface="Arial"/>
              </a:rPr>
              <a:t> 2014;83:1-9.</a:t>
            </a:r>
            <a:r>
              <a:rPr lang="en-US" sz="1400" baseline="30000" dirty="0" smtClean="0">
                <a:latin typeface="Arial"/>
                <a:cs typeface="Arial"/>
              </a:rPr>
              <a:t>[13]</a:t>
            </a:r>
            <a:endParaRPr lang="en-US" sz="1400" dirty="0">
              <a:latin typeface="Arial"/>
              <a:cs typeface="Arial"/>
            </a:endParaRPr>
          </a:p>
        </p:txBody>
      </p:sp>
    </p:spTree>
    <p:extLst>
      <p:ext uri="{BB962C8B-B14F-4D97-AF65-F5344CB8AC3E}">
        <p14:creationId xmlns:p14="http://schemas.microsoft.com/office/powerpoint/2010/main" val="2939188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MS: 2014 Definitions</a:t>
            </a:r>
            <a:endParaRPr lang="en-US" dirty="0"/>
          </a:p>
        </p:txBody>
      </p:sp>
      <p:sp>
        <p:nvSpPr>
          <p:cNvPr id="4" name="TextBox 3"/>
          <p:cNvSpPr txBox="1"/>
          <p:nvPr/>
        </p:nvSpPr>
        <p:spPr>
          <a:xfrm>
            <a:off x="1093839" y="3507291"/>
            <a:ext cx="1828800" cy="925988"/>
          </a:xfrm>
          <a:prstGeom prst="rect">
            <a:avLst/>
          </a:prstGeom>
          <a:solidFill>
            <a:srgbClr val="FFFF99"/>
          </a:solidFill>
          <a:scene3d>
            <a:camera prst="orthographicFront"/>
            <a:lightRig rig="threePt" dir="t"/>
          </a:scene3d>
          <a:sp3d>
            <a:bevelT/>
          </a:sp3d>
        </p:spPr>
        <p:txBody>
          <a:bodyPr wrap="square" rtlCol="0" anchor="ctr" anchorCtr="1">
            <a:noAutofit/>
          </a:bodyPr>
          <a:lstStyle/>
          <a:p>
            <a:pPr marL="117475" algn="ctr">
              <a:buClr>
                <a:srgbClr val="002060"/>
              </a:buClr>
            </a:pPr>
            <a:r>
              <a:rPr lang="en-US" sz="2200" dirty="0" smtClean="0">
                <a:latin typeface="Arial "/>
              </a:rPr>
              <a:t>Progressive </a:t>
            </a:r>
          </a:p>
          <a:p>
            <a:pPr marL="117475" algn="ctr">
              <a:buClr>
                <a:srgbClr val="002060"/>
              </a:buClr>
            </a:pPr>
            <a:r>
              <a:rPr lang="en-US" sz="2200" dirty="0" smtClean="0">
                <a:latin typeface="Arial "/>
              </a:rPr>
              <a:t>Disease</a:t>
            </a:r>
            <a:endParaRPr lang="en-US" sz="2200" dirty="0">
              <a:latin typeface="Arial "/>
            </a:endParaRPr>
          </a:p>
        </p:txBody>
      </p:sp>
      <p:grpSp>
        <p:nvGrpSpPr>
          <p:cNvPr id="5" name="Group 4"/>
          <p:cNvGrpSpPr/>
          <p:nvPr/>
        </p:nvGrpSpPr>
        <p:grpSpPr>
          <a:xfrm>
            <a:off x="76200" y="2268170"/>
            <a:ext cx="3499850" cy="1008430"/>
            <a:chOff x="206481" y="2590801"/>
            <a:chExt cx="3499850" cy="1008430"/>
          </a:xfrm>
        </p:grpSpPr>
        <p:sp>
          <p:nvSpPr>
            <p:cNvPr id="6" name="TextBox 5"/>
            <p:cNvSpPr txBox="1"/>
            <p:nvPr/>
          </p:nvSpPr>
          <p:spPr>
            <a:xfrm>
              <a:off x="886931" y="2590801"/>
              <a:ext cx="2819400" cy="1008430"/>
            </a:xfrm>
            <a:prstGeom prst="rect">
              <a:avLst/>
            </a:prstGeom>
            <a:solidFill>
              <a:schemeClr val="accent2">
                <a:lumMod val="40000"/>
                <a:lumOff val="60000"/>
              </a:schemeClr>
            </a:solidFill>
            <a:scene3d>
              <a:camera prst="orthographicFront"/>
              <a:lightRig rig="threePt" dir="t"/>
            </a:scene3d>
            <a:sp3d>
              <a:bevelT/>
            </a:sp3d>
          </p:spPr>
          <p:txBody>
            <a:bodyPr wrap="square" rtlCol="0" anchor="ctr" anchorCtr="1">
              <a:noAutofit/>
            </a:bodyPr>
            <a:lstStyle/>
            <a:p>
              <a:pPr marL="117475" algn="ctr">
                <a:buClr>
                  <a:srgbClr val="002060"/>
                </a:buClr>
              </a:pPr>
              <a:r>
                <a:rPr lang="en-US" sz="1600" dirty="0" smtClean="0">
                  <a:latin typeface="Arial "/>
                </a:rPr>
                <a:t>Progressive accumulation of disability from onset</a:t>
              </a:r>
              <a:endParaRPr lang="en-US" sz="1600" dirty="0">
                <a:latin typeface="Arial "/>
              </a:endParaRPr>
            </a:p>
          </p:txBody>
        </p:sp>
        <p:sp>
          <p:nvSpPr>
            <p:cNvPr id="7" name="TextBox 6"/>
            <p:cNvSpPr txBox="1"/>
            <p:nvPr/>
          </p:nvSpPr>
          <p:spPr>
            <a:xfrm>
              <a:off x="206481" y="2884495"/>
              <a:ext cx="646331" cy="369332"/>
            </a:xfrm>
            <a:prstGeom prst="rect">
              <a:avLst/>
            </a:prstGeom>
            <a:noFill/>
          </p:spPr>
          <p:txBody>
            <a:bodyPr wrap="none" rtlCol="0">
              <a:spAutoFit/>
            </a:bodyPr>
            <a:lstStyle/>
            <a:p>
              <a:r>
                <a:rPr lang="en-US" b="1" dirty="0" smtClean="0">
                  <a:solidFill>
                    <a:srgbClr val="C00000"/>
                  </a:solidFill>
                  <a:latin typeface="Arial "/>
                </a:rPr>
                <a:t>(PP)</a:t>
              </a:r>
              <a:endParaRPr lang="en-US" b="1" dirty="0">
                <a:solidFill>
                  <a:srgbClr val="C00000"/>
                </a:solidFill>
                <a:latin typeface="Arial "/>
              </a:endParaRPr>
            </a:p>
          </p:txBody>
        </p:sp>
      </p:grpSp>
      <p:grpSp>
        <p:nvGrpSpPr>
          <p:cNvPr id="8" name="Group 7"/>
          <p:cNvGrpSpPr/>
          <p:nvPr/>
        </p:nvGrpSpPr>
        <p:grpSpPr>
          <a:xfrm>
            <a:off x="76200" y="4706570"/>
            <a:ext cx="3446569" cy="1008430"/>
            <a:chOff x="206481" y="5239971"/>
            <a:chExt cx="3446569" cy="1008430"/>
          </a:xfrm>
        </p:grpSpPr>
        <p:sp>
          <p:nvSpPr>
            <p:cNvPr id="9" name="TextBox 8"/>
            <p:cNvSpPr txBox="1"/>
            <p:nvPr/>
          </p:nvSpPr>
          <p:spPr>
            <a:xfrm>
              <a:off x="886931" y="5239971"/>
              <a:ext cx="2766119" cy="1008430"/>
            </a:xfrm>
            <a:prstGeom prst="rect">
              <a:avLst/>
            </a:prstGeom>
            <a:solidFill>
              <a:schemeClr val="accent2">
                <a:lumMod val="40000"/>
                <a:lumOff val="60000"/>
              </a:schemeClr>
            </a:solidFill>
            <a:scene3d>
              <a:camera prst="orthographicFront"/>
              <a:lightRig rig="threePt" dir="t"/>
            </a:scene3d>
            <a:sp3d>
              <a:bevelT/>
            </a:sp3d>
          </p:spPr>
          <p:txBody>
            <a:bodyPr wrap="square" rtlCol="0" anchor="ctr" anchorCtr="1">
              <a:noAutofit/>
            </a:bodyPr>
            <a:lstStyle/>
            <a:p>
              <a:pPr marL="117475" algn="ctr">
                <a:buClr>
                  <a:srgbClr val="002060"/>
                </a:buClr>
              </a:pPr>
              <a:r>
                <a:rPr lang="en-US" sz="1600" dirty="0" smtClean="0">
                  <a:latin typeface="Arial "/>
                </a:rPr>
                <a:t>Progressive accumulation of disability after initial relapsing course</a:t>
              </a:r>
              <a:endParaRPr lang="en-US" sz="1600" dirty="0">
                <a:latin typeface="Arial "/>
              </a:endParaRPr>
            </a:p>
          </p:txBody>
        </p:sp>
        <p:sp>
          <p:nvSpPr>
            <p:cNvPr id="10" name="TextBox 9"/>
            <p:cNvSpPr txBox="1"/>
            <p:nvPr/>
          </p:nvSpPr>
          <p:spPr>
            <a:xfrm>
              <a:off x="206481" y="5374854"/>
              <a:ext cx="646331" cy="369332"/>
            </a:xfrm>
            <a:prstGeom prst="rect">
              <a:avLst/>
            </a:prstGeom>
            <a:noFill/>
          </p:spPr>
          <p:txBody>
            <a:bodyPr wrap="none" rtlCol="0">
              <a:spAutoFit/>
            </a:bodyPr>
            <a:lstStyle/>
            <a:p>
              <a:r>
                <a:rPr lang="en-US" b="1" dirty="0" smtClean="0">
                  <a:solidFill>
                    <a:srgbClr val="C00000"/>
                  </a:solidFill>
                  <a:latin typeface="Arial "/>
                </a:rPr>
                <a:t>(SP)</a:t>
              </a:r>
              <a:endParaRPr lang="en-US" b="1" dirty="0">
                <a:solidFill>
                  <a:srgbClr val="C00000"/>
                </a:solidFill>
                <a:latin typeface="Arial "/>
              </a:endParaRPr>
            </a:p>
          </p:txBody>
        </p:sp>
      </p:grpSp>
      <p:grpSp>
        <p:nvGrpSpPr>
          <p:cNvPr id="11" name="Group 10"/>
          <p:cNvGrpSpPr/>
          <p:nvPr/>
        </p:nvGrpSpPr>
        <p:grpSpPr>
          <a:xfrm>
            <a:off x="2932467" y="2344371"/>
            <a:ext cx="5928851" cy="3298811"/>
            <a:chOff x="3062748" y="2590801"/>
            <a:chExt cx="5928851" cy="3298811"/>
          </a:xfrm>
        </p:grpSpPr>
        <p:sp>
          <p:nvSpPr>
            <p:cNvPr id="12" name="TextBox 11"/>
            <p:cNvSpPr txBox="1"/>
            <p:nvPr/>
          </p:nvSpPr>
          <p:spPr>
            <a:xfrm>
              <a:off x="5475338" y="2590801"/>
              <a:ext cx="3501021" cy="587388"/>
            </a:xfrm>
            <a:prstGeom prst="rect">
              <a:avLst/>
            </a:prstGeom>
            <a:solidFill>
              <a:schemeClr val="accent2">
                <a:lumMod val="40000"/>
                <a:lumOff val="60000"/>
              </a:schemeClr>
            </a:solidFill>
            <a:scene3d>
              <a:camera prst="orthographicFront"/>
              <a:lightRig rig="threePt" dir="t"/>
            </a:scene3d>
            <a:sp3d>
              <a:bevelT/>
            </a:sp3d>
          </p:spPr>
          <p:txBody>
            <a:bodyPr wrap="square" rtlCol="0" anchor="ctr" anchorCtr="1">
              <a:noAutofit/>
            </a:bodyPr>
            <a:lstStyle/>
            <a:p>
              <a:pPr marL="117475" algn="ctr">
                <a:buClr>
                  <a:srgbClr val="002060"/>
                </a:buClr>
              </a:pPr>
              <a:r>
                <a:rPr lang="en-US" sz="1600" dirty="0" smtClean="0">
                  <a:latin typeface="Arial "/>
                </a:rPr>
                <a:t>Active and with progression</a:t>
              </a:r>
              <a:endParaRPr lang="en-US" sz="1600" dirty="0">
                <a:latin typeface="Arial "/>
              </a:endParaRPr>
            </a:p>
          </p:txBody>
        </p:sp>
        <p:sp>
          <p:nvSpPr>
            <p:cNvPr id="13" name="TextBox 12"/>
            <p:cNvSpPr txBox="1"/>
            <p:nvPr/>
          </p:nvSpPr>
          <p:spPr>
            <a:xfrm>
              <a:off x="5490578" y="3447786"/>
              <a:ext cx="3501021" cy="587388"/>
            </a:xfrm>
            <a:prstGeom prst="rect">
              <a:avLst/>
            </a:prstGeom>
            <a:solidFill>
              <a:schemeClr val="accent2">
                <a:lumMod val="40000"/>
                <a:lumOff val="60000"/>
              </a:schemeClr>
            </a:solidFill>
            <a:scene3d>
              <a:camera prst="orthographicFront"/>
              <a:lightRig rig="threePt" dir="t"/>
            </a:scene3d>
            <a:sp3d>
              <a:bevelT/>
            </a:sp3d>
          </p:spPr>
          <p:txBody>
            <a:bodyPr wrap="square" rtlCol="0" anchor="ctr" anchorCtr="1">
              <a:noAutofit/>
            </a:bodyPr>
            <a:lstStyle/>
            <a:p>
              <a:pPr marL="117475" algn="ctr">
                <a:buClr>
                  <a:srgbClr val="002060"/>
                </a:buClr>
              </a:pPr>
              <a:r>
                <a:rPr lang="en-US" sz="1600" dirty="0" smtClean="0">
                  <a:latin typeface="Arial "/>
                </a:rPr>
                <a:t>Active but without progression</a:t>
              </a:r>
              <a:endParaRPr lang="en-US" sz="1600" dirty="0">
                <a:latin typeface="Arial "/>
              </a:endParaRPr>
            </a:p>
          </p:txBody>
        </p:sp>
        <p:sp>
          <p:nvSpPr>
            <p:cNvPr id="14" name="TextBox 13"/>
            <p:cNvSpPr txBox="1"/>
            <p:nvPr/>
          </p:nvSpPr>
          <p:spPr>
            <a:xfrm>
              <a:off x="5490578" y="4349194"/>
              <a:ext cx="3501021" cy="587388"/>
            </a:xfrm>
            <a:prstGeom prst="rect">
              <a:avLst/>
            </a:prstGeom>
            <a:solidFill>
              <a:schemeClr val="accent2">
                <a:lumMod val="40000"/>
                <a:lumOff val="60000"/>
              </a:schemeClr>
            </a:solidFill>
            <a:scene3d>
              <a:camera prst="orthographicFront"/>
              <a:lightRig rig="threePt" dir="t"/>
            </a:scene3d>
            <a:sp3d>
              <a:bevelT/>
            </a:sp3d>
          </p:spPr>
          <p:txBody>
            <a:bodyPr wrap="square" rtlCol="0" anchor="ctr" anchorCtr="1">
              <a:noAutofit/>
            </a:bodyPr>
            <a:lstStyle/>
            <a:p>
              <a:pPr marL="117475" algn="ctr">
                <a:buClr>
                  <a:srgbClr val="002060"/>
                </a:buClr>
              </a:pPr>
              <a:r>
                <a:rPr lang="en-US" sz="1600" dirty="0" smtClean="0">
                  <a:latin typeface="Arial "/>
                </a:rPr>
                <a:t>Not active but with progression</a:t>
              </a:r>
              <a:endParaRPr lang="en-US" sz="1600" dirty="0">
                <a:latin typeface="Arial "/>
              </a:endParaRPr>
            </a:p>
          </p:txBody>
        </p:sp>
        <p:sp>
          <p:nvSpPr>
            <p:cNvPr id="15" name="TextBox 14"/>
            <p:cNvSpPr txBox="1"/>
            <p:nvPr/>
          </p:nvSpPr>
          <p:spPr>
            <a:xfrm>
              <a:off x="5475338" y="5302224"/>
              <a:ext cx="3501021" cy="587388"/>
            </a:xfrm>
            <a:prstGeom prst="rect">
              <a:avLst/>
            </a:prstGeom>
            <a:solidFill>
              <a:schemeClr val="accent2">
                <a:lumMod val="40000"/>
                <a:lumOff val="60000"/>
              </a:schemeClr>
            </a:solidFill>
            <a:scene3d>
              <a:camera prst="orthographicFront"/>
              <a:lightRig rig="threePt" dir="t"/>
            </a:scene3d>
            <a:sp3d>
              <a:bevelT/>
            </a:sp3d>
          </p:spPr>
          <p:txBody>
            <a:bodyPr wrap="square" rtlCol="0" anchor="ctr" anchorCtr="1">
              <a:noAutofit/>
            </a:bodyPr>
            <a:lstStyle/>
            <a:p>
              <a:pPr marL="117475" algn="ctr">
                <a:buClr>
                  <a:srgbClr val="002060"/>
                </a:buClr>
              </a:pPr>
              <a:r>
                <a:rPr lang="en-US" sz="1600" dirty="0" smtClean="0">
                  <a:latin typeface="Arial "/>
                </a:rPr>
                <a:t>Not active and without progression</a:t>
              </a:r>
            </a:p>
            <a:p>
              <a:pPr marL="117475" algn="ctr">
                <a:buClr>
                  <a:srgbClr val="002060"/>
                </a:buClr>
              </a:pPr>
              <a:r>
                <a:rPr lang="en-US" sz="1600" dirty="0" smtClean="0">
                  <a:latin typeface="Arial "/>
                </a:rPr>
                <a:t>(stable disease)</a:t>
              </a:r>
              <a:endParaRPr lang="en-US" sz="1600" dirty="0">
                <a:latin typeface="Arial "/>
              </a:endParaRPr>
            </a:p>
          </p:txBody>
        </p:sp>
        <p:cxnSp>
          <p:nvCxnSpPr>
            <p:cNvPr id="16" name="Straight Arrow Connector 15"/>
            <p:cNvCxnSpPr/>
            <p:nvPr/>
          </p:nvCxnSpPr>
          <p:spPr>
            <a:xfrm flipV="1">
              <a:off x="3062748" y="2884495"/>
              <a:ext cx="2271252" cy="1306505"/>
            </a:xfrm>
            <a:prstGeom prst="straightConnector1">
              <a:avLst/>
            </a:prstGeom>
            <a:ln w="28575">
              <a:solidFill>
                <a:srgbClr val="00006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62748" y="3741480"/>
              <a:ext cx="2363617" cy="449519"/>
            </a:xfrm>
            <a:prstGeom prst="straightConnector1">
              <a:avLst/>
            </a:prstGeom>
            <a:ln w="28575">
              <a:solidFill>
                <a:srgbClr val="00006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62748" y="4191001"/>
              <a:ext cx="2363618" cy="425424"/>
            </a:xfrm>
            <a:prstGeom prst="straightConnector1">
              <a:avLst/>
            </a:prstGeom>
            <a:ln w="28575">
              <a:solidFill>
                <a:srgbClr val="00006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87141" y="4198373"/>
              <a:ext cx="2339225" cy="1397545"/>
            </a:xfrm>
            <a:prstGeom prst="straightConnector1">
              <a:avLst/>
            </a:prstGeom>
            <a:ln w="28575">
              <a:solidFill>
                <a:srgbClr val="00006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922639" y="1371600"/>
            <a:ext cx="3276600" cy="685800"/>
          </a:xfrm>
          <a:prstGeom prst="rect">
            <a:avLst/>
          </a:prstGeom>
          <a:solidFill>
            <a:srgbClr val="C5C5FF"/>
          </a:solidFill>
          <a:scene3d>
            <a:camera prst="orthographicFront"/>
            <a:lightRig rig="threePt" dir="t"/>
          </a:scene3d>
          <a:sp3d>
            <a:bevelT/>
          </a:sp3d>
        </p:spPr>
        <p:txBody>
          <a:bodyPr wrap="square" rtlCol="0" anchor="ctr" anchorCtr="1">
            <a:noAutofit/>
          </a:bodyPr>
          <a:lstStyle/>
          <a:p>
            <a:pPr marL="117475" algn="ctr">
              <a:buClr>
                <a:srgbClr val="002060"/>
              </a:buClr>
            </a:pPr>
            <a:r>
              <a:rPr lang="en-US" b="1" dirty="0" smtClean="0">
                <a:solidFill>
                  <a:srgbClr val="C00000"/>
                </a:solidFill>
                <a:latin typeface="Arial "/>
              </a:rPr>
              <a:t>2014 </a:t>
            </a:r>
            <a:r>
              <a:rPr lang="en-US" b="1" dirty="0" smtClean="0">
                <a:latin typeface="Arial "/>
              </a:rPr>
              <a:t>- MS Clinical Description Subtypes</a:t>
            </a:r>
            <a:endParaRPr lang="en-US" b="1" dirty="0">
              <a:latin typeface="Arial "/>
            </a:endParaRPr>
          </a:p>
        </p:txBody>
      </p:sp>
      <p:sp>
        <p:nvSpPr>
          <p:cNvPr id="3" name="TextBox 2"/>
          <p:cNvSpPr txBox="1"/>
          <p:nvPr/>
        </p:nvSpPr>
        <p:spPr>
          <a:xfrm>
            <a:off x="299036" y="5943600"/>
            <a:ext cx="8545929" cy="369332"/>
          </a:xfrm>
          <a:prstGeom prst="rect">
            <a:avLst/>
          </a:prstGeom>
          <a:noFill/>
        </p:spPr>
        <p:txBody>
          <a:bodyPr wrap="none" rtlCol="0">
            <a:spAutoFit/>
          </a:bodyPr>
          <a:lstStyle/>
          <a:p>
            <a:r>
              <a:rPr lang="en-US" b="1" i="1" dirty="0" smtClean="0">
                <a:latin typeface="Arial "/>
              </a:rPr>
              <a:t>Progressive relapsing MS is no longer considered a distinct disease course .</a:t>
            </a:r>
            <a:endParaRPr lang="en-US" b="1" i="1" dirty="0">
              <a:latin typeface="Arial "/>
            </a:endParaRPr>
          </a:p>
        </p:txBody>
      </p:sp>
      <p:sp>
        <p:nvSpPr>
          <p:cNvPr id="22" name="TextBox 21"/>
          <p:cNvSpPr txBox="1"/>
          <p:nvPr/>
        </p:nvSpPr>
        <p:spPr>
          <a:xfrm>
            <a:off x="476919" y="6324600"/>
            <a:ext cx="3561681" cy="307777"/>
          </a:xfrm>
          <a:prstGeom prst="rect">
            <a:avLst/>
          </a:prstGeom>
          <a:noFill/>
        </p:spPr>
        <p:txBody>
          <a:bodyPr wrap="none" rtlCol="0">
            <a:spAutoFit/>
          </a:bodyPr>
          <a:lstStyle/>
          <a:p>
            <a:r>
              <a:rPr lang="en-US" sz="1400" dirty="0" smtClean="0">
                <a:latin typeface="Arial"/>
                <a:cs typeface="Arial"/>
              </a:rPr>
              <a:t>Lublin FD, et al. </a:t>
            </a:r>
            <a:r>
              <a:rPr lang="en-US" sz="1400" i="1" dirty="0" smtClean="0">
                <a:latin typeface="Arial"/>
                <a:cs typeface="Arial"/>
              </a:rPr>
              <a:t>Neurology.</a:t>
            </a:r>
            <a:r>
              <a:rPr lang="en-US" sz="1400" dirty="0" smtClean="0">
                <a:latin typeface="Arial"/>
                <a:cs typeface="Arial"/>
              </a:rPr>
              <a:t> 2014;83:1-9.</a:t>
            </a:r>
            <a:r>
              <a:rPr lang="en-US" sz="1400" baseline="30000" dirty="0" smtClean="0">
                <a:latin typeface="Arial"/>
                <a:cs typeface="Arial"/>
              </a:rPr>
              <a:t>[13]</a:t>
            </a:r>
            <a:endParaRPr lang="en-US" sz="1400" dirty="0">
              <a:latin typeface="Arial"/>
              <a:cs typeface="Arial"/>
            </a:endParaRPr>
          </a:p>
        </p:txBody>
      </p:sp>
    </p:spTree>
    <p:extLst>
      <p:ext uri="{BB962C8B-B14F-4D97-AF65-F5344CB8AC3E}">
        <p14:creationId xmlns:p14="http://schemas.microsoft.com/office/powerpoint/2010/main" val="9439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
                <a:ea typeface="ＭＳ Ｐゴシック" charset="0"/>
                <a:cs typeface="ＭＳ Ｐゴシック" charset="0"/>
              </a:rPr>
              <a:t>Key Parameters in MS Management: Disability</a:t>
            </a:r>
            <a:endParaRPr lang="en-US" dirty="0">
              <a:latin typeface="Arial "/>
            </a:endParaRPr>
          </a:p>
        </p:txBody>
      </p:sp>
      <p:sp>
        <p:nvSpPr>
          <p:cNvPr id="5" name="Rectangle 5"/>
          <p:cNvSpPr>
            <a:spLocks noChangeArrowheads="1"/>
          </p:cNvSpPr>
          <p:nvPr/>
        </p:nvSpPr>
        <p:spPr bwMode="auto">
          <a:xfrm>
            <a:off x="533400" y="145267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spcAft>
                <a:spcPct val="20000"/>
              </a:spcAft>
              <a:buClr>
                <a:srgbClr val="FAFD00"/>
              </a:buClr>
              <a:buSzPct val="100000"/>
            </a:pPr>
            <a:r>
              <a:rPr lang="en-US" sz="2000" b="1" dirty="0">
                <a:solidFill>
                  <a:srgbClr val="000066"/>
                </a:solidFill>
                <a:latin typeface="Arial" panose="020B0604020202020204" pitchFamily="34" charset="0"/>
                <a:cs typeface="Arial" panose="020B0604020202020204" pitchFamily="34" charset="0"/>
              </a:rPr>
              <a:t>Expanded Disability Status Scale </a:t>
            </a:r>
            <a:r>
              <a:rPr lang="en-US" sz="2000" b="1" dirty="0" smtClean="0">
                <a:solidFill>
                  <a:srgbClr val="000066"/>
                </a:solidFill>
                <a:latin typeface="Arial" panose="020B0604020202020204" pitchFamily="34" charset="0"/>
                <a:cs typeface="Arial" panose="020B0604020202020204" pitchFamily="34" charset="0"/>
              </a:rPr>
              <a:t>(EDSS):</a:t>
            </a:r>
          </a:p>
          <a:p>
            <a:pPr algn="ctr">
              <a:spcBef>
                <a:spcPct val="20000"/>
              </a:spcBef>
              <a:spcAft>
                <a:spcPct val="20000"/>
              </a:spcAft>
              <a:buClr>
                <a:srgbClr val="FAFD00"/>
              </a:buClr>
              <a:buSzPct val="100000"/>
            </a:pPr>
            <a:r>
              <a:rPr lang="en-US" sz="2000" b="1" dirty="0">
                <a:solidFill>
                  <a:srgbClr val="000066"/>
                </a:solidFill>
                <a:latin typeface="Arial" panose="020B0604020202020204" pitchFamily="34" charset="0"/>
                <a:cs typeface="Arial" panose="020B0604020202020204" pitchFamily="34" charset="0"/>
              </a:rPr>
              <a:t>R</a:t>
            </a:r>
            <a:r>
              <a:rPr lang="en-US" sz="2000" b="1" dirty="0" smtClean="0">
                <a:solidFill>
                  <a:srgbClr val="000066"/>
                </a:solidFill>
                <a:latin typeface="Arial" panose="020B0604020202020204" pitchFamily="34" charset="0"/>
                <a:cs typeface="Arial" panose="020B0604020202020204" pitchFamily="34" charset="0"/>
              </a:rPr>
              <a:t>ating </a:t>
            </a:r>
            <a:r>
              <a:rPr lang="en-US" sz="2000" b="1" dirty="0">
                <a:solidFill>
                  <a:srgbClr val="000066"/>
                </a:solidFill>
                <a:latin typeface="Arial" panose="020B0604020202020204" pitchFamily="34" charset="0"/>
                <a:cs typeface="Arial" panose="020B0604020202020204" pitchFamily="34" charset="0"/>
              </a:rPr>
              <a:t>system to follow the progression of disability in MS</a:t>
            </a:r>
            <a:endParaRPr lang="en-US" sz="2000" b="1" baseline="30000" dirty="0">
              <a:solidFill>
                <a:srgbClr val="000066"/>
              </a:solidFill>
              <a:latin typeface="Arial" panose="020B0604020202020204" pitchFamily="34" charset="0"/>
              <a:cs typeface="Arial" panose="020B0604020202020204" pitchFamily="34" charset="0"/>
            </a:endParaRPr>
          </a:p>
        </p:txBody>
      </p:sp>
      <p:sp>
        <p:nvSpPr>
          <p:cNvPr id="6" name="TextBox 94"/>
          <p:cNvSpPr txBox="1">
            <a:spLocks noChangeArrowheads="1"/>
          </p:cNvSpPr>
          <p:nvPr/>
        </p:nvSpPr>
        <p:spPr bwMode="auto">
          <a:xfrm>
            <a:off x="457200" y="6324600"/>
            <a:ext cx="487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err="1" smtClean="0"/>
              <a:t>Kurtzke</a:t>
            </a:r>
            <a:r>
              <a:rPr lang="en-US" sz="1400" dirty="0" smtClean="0"/>
              <a:t> J. </a:t>
            </a:r>
            <a:r>
              <a:rPr lang="en-US" sz="1400" i="1" dirty="0"/>
              <a:t>Neurology. </a:t>
            </a:r>
            <a:r>
              <a:rPr lang="en-US" sz="1400" dirty="0"/>
              <a:t>1983;33:1444-1452</a:t>
            </a:r>
            <a:r>
              <a:rPr lang="en-US" sz="1400" dirty="0" smtClean="0"/>
              <a:t>.</a:t>
            </a:r>
            <a:r>
              <a:rPr lang="en-US" sz="1400" baseline="30000" dirty="0" smtClean="0"/>
              <a:t>[14]</a:t>
            </a:r>
            <a:endParaRPr lang="en-US" sz="1400" dirty="0"/>
          </a:p>
        </p:txBody>
      </p:sp>
      <p:sp>
        <p:nvSpPr>
          <p:cNvPr id="12" name="Text Box 6"/>
          <p:cNvSpPr txBox="1">
            <a:spLocks noChangeArrowheads="1"/>
          </p:cNvSpPr>
          <p:nvPr/>
        </p:nvSpPr>
        <p:spPr bwMode="auto">
          <a:xfrm>
            <a:off x="678011" y="5528846"/>
            <a:ext cx="77578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b="1" dirty="0">
                <a:latin typeface="Arial "/>
              </a:rPr>
              <a:t>Patient Disability Classification</a:t>
            </a:r>
          </a:p>
        </p:txBody>
      </p:sp>
      <p:grpSp>
        <p:nvGrpSpPr>
          <p:cNvPr id="96" name="Group 95"/>
          <p:cNvGrpSpPr/>
          <p:nvPr/>
        </p:nvGrpSpPr>
        <p:grpSpPr>
          <a:xfrm>
            <a:off x="609600" y="2816224"/>
            <a:ext cx="8018182" cy="2609852"/>
            <a:chOff x="609600" y="2816224"/>
            <a:chExt cx="8018182" cy="2609852"/>
          </a:xfrm>
        </p:grpSpPr>
        <p:cxnSp>
          <p:nvCxnSpPr>
            <p:cNvPr id="7" name="Straight Connector 116"/>
            <p:cNvCxnSpPr>
              <a:cxnSpLocks noChangeShapeType="1"/>
            </p:cNvCxnSpPr>
            <p:nvPr/>
          </p:nvCxnSpPr>
          <p:spPr bwMode="auto">
            <a:xfrm rot="5400000">
              <a:off x="-14140" y="4113213"/>
              <a:ext cx="1830387" cy="1588"/>
            </a:xfrm>
            <a:prstGeom prst="line">
              <a:avLst/>
            </a:prstGeom>
            <a:noFill/>
            <a:ln w="15875">
              <a:solidFill>
                <a:srgbClr val="777A7D"/>
              </a:solidFill>
              <a:round/>
              <a:headEnd/>
              <a:tailEnd/>
            </a:ln>
            <a:extLst>
              <a:ext uri="{909E8E84-426E-40DD-AFC4-6F175D3DCCD1}">
                <a14:hiddenFill xmlns:a14="http://schemas.microsoft.com/office/drawing/2010/main">
                  <a:noFill/>
                </a14:hiddenFill>
              </a:ext>
            </a:extLst>
          </p:spPr>
        </p:cxnSp>
        <p:cxnSp>
          <p:nvCxnSpPr>
            <p:cNvPr id="8" name="Straight Connector 118"/>
            <p:cNvCxnSpPr>
              <a:cxnSpLocks noChangeShapeType="1"/>
            </p:cNvCxnSpPr>
            <p:nvPr/>
          </p:nvCxnSpPr>
          <p:spPr bwMode="auto">
            <a:xfrm rot="5400000">
              <a:off x="1111250" y="3886200"/>
              <a:ext cx="1830388" cy="1588"/>
            </a:xfrm>
            <a:prstGeom prst="line">
              <a:avLst/>
            </a:prstGeom>
            <a:noFill/>
            <a:ln w="15875">
              <a:solidFill>
                <a:srgbClr val="777A7D"/>
              </a:solidFill>
              <a:round/>
              <a:headEnd/>
              <a:tailEnd/>
            </a:ln>
            <a:extLst>
              <a:ext uri="{909E8E84-426E-40DD-AFC4-6F175D3DCCD1}">
                <a14:hiddenFill xmlns:a14="http://schemas.microsoft.com/office/drawing/2010/main">
                  <a:noFill/>
                </a14:hiddenFill>
              </a:ext>
            </a:extLst>
          </p:spPr>
        </p:cxnSp>
        <p:cxnSp>
          <p:nvCxnSpPr>
            <p:cNvPr id="9" name="Straight Connector 119"/>
            <p:cNvCxnSpPr>
              <a:cxnSpLocks noChangeShapeType="1"/>
            </p:cNvCxnSpPr>
            <p:nvPr/>
          </p:nvCxnSpPr>
          <p:spPr bwMode="auto">
            <a:xfrm flipH="1">
              <a:off x="3522555" y="3048000"/>
              <a:ext cx="2435" cy="1397000"/>
            </a:xfrm>
            <a:prstGeom prst="line">
              <a:avLst/>
            </a:prstGeom>
            <a:noFill/>
            <a:ln w="15875">
              <a:solidFill>
                <a:srgbClr val="777A7D"/>
              </a:solidFill>
              <a:round/>
              <a:headEnd/>
              <a:tailEnd/>
            </a:ln>
            <a:extLst>
              <a:ext uri="{909E8E84-426E-40DD-AFC4-6F175D3DCCD1}">
                <a14:hiddenFill xmlns:a14="http://schemas.microsoft.com/office/drawing/2010/main">
                  <a:noFill/>
                </a14:hiddenFill>
              </a:ext>
            </a:extLst>
          </p:spPr>
        </p:cxnSp>
        <p:cxnSp>
          <p:nvCxnSpPr>
            <p:cNvPr id="10" name="Straight Connector 134"/>
            <p:cNvCxnSpPr>
              <a:cxnSpLocks noChangeShapeType="1"/>
              <a:endCxn id="63" idx="0"/>
            </p:cNvCxnSpPr>
            <p:nvPr/>
          </p:nvCxnSpPr>
          <p:spPr bwMode="auto">
            <a:xfrm flipH="1">
              <a:off x="5835650" y="3308350"/>
              <a:ext cx="3916" cy="690257"/>
            </a:xfrm>
            <a:prstGeom prst="line">
              <a:avLst/>
            </a:prstGeom>
            <a:noFill/>
            <a:ln w="15875">
              <a:solidFill>
                <a:srgbClr val="777A7D"/>
              </a:solidFill>
              <a:round/>
              <a:headEnd/>
              <a:tailEnd/>
            </a:ln>
            <a:extLst>
              <a:ext uri="{909E8E84-426E-40DD-AFC4-6F175D3DCCD1}">
                <a14:hiddenFill xmlns:a14="http://schemas.microsoft.com/office/drawing/2010/main">
                  <a:noFill/>
                </a14:hiddenFill>
              </a:ext>
            </a:extLst>
          </p:spPr>
        </p:cxnSp>
        <p:cxnSp>
          <p:nvCxnSpPr>
            <p:cNvPr id="11" name="Straight Connector 138"/>
            <p:cNvCxnSpPr>
              <a:cxnSpLocks noChangeShapeType="1"/>
              <a:endCxn id="84" idx="0"/>
            </p:cNvCxnSpPr>
            <p:nvPr/>
          </p:nvCxnSpPr>
          <p:spPr bwMode="auto">
            <a:xfrm>
              <a:off x="8227732" y="3090862"/>
              <a:ext cx="0" cy="338152"/>
            </a:xfrm>
            <a:prstGeom prst="line">
              <a:avLst/>
            </a:prstGeom>
            <a:noFill/>
            <a:ln w="15875">
              <a:solidFill>
                <a:srgbClr val="777A7D"/>
              </a:solidFill>
              <a:round/>
              <a:headEnd/>
              <a:tailEnd/>
            </a:ln>
            <a:extLst>
              <a:ext uri="{909E8E84-426E-40DD-AFC4-6F175D3DCCD1}">
                <a14:hiddenFill xmlns:a14="http://schemas.microsoft.com/office/drawing/2010/main">
                  <a:noFill/>
                </a14:hiddenFill>
              </a:ext>
            </a:extLst>
          </p:spPr>
        </p:cxnSp>
        <p:pic>
          <p:nvPicPr>
            <p:cNvPr id="13" name="Picture 7" descr="Presentation1"/>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l="33939" t="3391" r="51373" b="2158"/>
            <a:stretch>
              <a:fillRect/>
            </a:stretch>
          </p:blipFill>
          <p:spPr bwMode="auto">
            <a:xfrm>
              <a:off x="3286865" y="2886075"/>
              <a:ext cx="466725"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8" descr="Presentation1"/>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l="51518" t="3391" r="34181" b="2158"/>
            <a:stretch>
              <a:fillRect/>
            </a:stretch>
          </p:blipFill>
          <p:spPr bwMode="auto">
            <a:xfrm>
              <a:off x="4851400" y="2886075"/>
              <a:ext cx="454025"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9" descr="Presentation1"/>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l="66774" t="3391" r="18408" b="2158"/>
            <a:stretch>
              <a:fillRect/>
            </a:stretch>
          </p:blipFill>
          <p:spPr bwMode="auto">
            <a:xfrm>
              <a:off x="5613400" y="2886075"/>
              <a:ext cx="471488"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 descr="Presentation1"/>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l="82625" t="3391" r="528" b="2158"/>
            <a:stretch>
              <a:fillRect/>
            </a:stretch>
          </p:blipFill>
          <p:spPr bwMode="auto">
            <a:xfrm>
              <a:off x="6467665" y="2886075"/>
              <a:ext cx="531813"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1" descr="Presentation1"/>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l="16927" t="3391" r="67017" b="2158"/>
            <a:stretch>
              <a:fillRect/>
            </a:stretch>
          </p:blipFill>
          <p:spPr bwMode="auto">
            <a:xfrm>
              <a:off x="1798638" y="2886075"/>
              <a:ext cx="509587"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2" descr="Presentation1"/>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l="-8" t="3391" r="84003" b="2158"/>
            <a:stretch>
              <a:fillRect/>
            </a:stretch>
          </p:blipFill>
          <p:spPr bwMode="auto">
            <a:xfrm>
              <a:off x="678010" y="2886075"/>
              <a:ext cx="509588"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8"/>
            <p:cNvSpPr>
              <a:spLocks noChangeArrowheads="1"/>
            </p:cNvSpPr>
            <p:nvPr/>
          </p:nvSpPr>
          <p:spPr bwMode="auto">
            <a:xfrm>
              <a:off x="682625" y="5105400"/>
              <a:ext cx="365125" cy="307777"/>
            </a:xfrm>
            <a:prstGeom prst="rect">
              <a:avLst/>
            </a:prstGeom>
            <a:solidFill>
              <a:srgbClr val="000066">
                <a:alpha val="32941"/>
              </a:srgbClr>
            </a:solidFill>
            <a:ln w="9525">
              <a:solidFill>
                <a:schemeClr val="hlink"/>
              </a:solidFill>
              <a:miter lim="800000"/>
              <a:headEnd/>
              <a:tailEnd/>
            </a:ln>
          </p:spPr>
          <p:txBody>
            <a:bodyPr anchor="ctr">
              <a:spAutoFit/>
            </a:bodyPr>
            <a:lstStyle/>
            <a:p>
              <a:endParaRPr lang="en-US" sz="1400" dirty="0">
                <a:latin typeface="Times New Roman" charset="0"/>
              </a:endParaRPr>
            </a:p>
          </p:txBody>
        </p:sp>
        <p:sp>
          <p:nvSpPr>
            <p:cNvPr id="23" name="Rectangle 21"/>
            <p:cNvSpPr>
              <a:spLocks noChangeArrowheads="1"/>
            </p:cNvSpPr>
            <p:nvPr/>
          </p:nvSpPr>
          <p:spPr bwMode="auto">
            <a:xfrm>
              <a:off x="1068388" y="4965700"/>
              <a:ext cx="365125" cy="460375"/>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24" name="Text Box 22"/>
            <p:cNvSpPr txBox="1">
              <a:spLocks noChangeArrowheads="1"/>
            </p:cNvSpPr>
            <p:nvPr/>
          </p:nvSpPr>
          <p:spPr bwMode="auto">
            <a:xfrm>
              <a:off x="976313" y="5020507"/>
              <a:ext cx="566737" cy="27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Arial" panose="020B0604020202020204" pitchFamily="34" charset="0"/>
                  <a:cs typeface="Arial" panose="020B0604020202020204" pitchFamily="34" charset="0"/>
                </a:rPr>
                <a:t>1.0</a:t>
              </a:r>
            </a:p>
          </p:txBody>
        </p:sp>
        <p:sp>
          <p:nvSpPr>
            <p:cNvPr id="26" name="Rectangle 24"/>
            <p:cNvSpPr>
              <a:spLocks noChangeArrowheads="1"/>
            </p:cNvSpPr>
            <p:nvPr/>
          </p:nvSpPr>
          <p:spPr bwMode="auto">
            <a:xfrm>
              <a:off x="1454150" y="4889500"/>
              <a:ext cx="365125" cy="533400"/>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27" name="Text Box 25"/>
            <p:cNvSpPr txBox="1">
              <a:spLocks noChangeArrowheads="1"/>
            </p:cNvSpPr>
            <p:nvPr/>
          </p:nvSpPr>
          <p:spPr bwMode="auto">
            <a:xfrm>
              <a:off x="1343025" y="4907643"/>
              <a:ext cx="566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1.5</a:t>
              </a:r>
            </a:p>
          </p:txBody>
        </p:sp>
        <p:sp>
          <p:nvSpPr>
            <p:cNvPr id="29" name="Rectangle 27"/>
            <p:cNvSpPr>
              <a:spLocks noChangeArrowheads="1"/>
            </p:cNvSpPr>
            <p:nvPr/>
          </p:nvSpPr>
          <p:spPr bwMode="auto">
            <a:xfrm>
              <a:off x="1822450" y="4800592"/>
              <a:ext cx="365125" cy="619124"/>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30" name="Text Box 28"/>
            <p:cNvSpPr txBox="1">
              <a:spLocks noChangeArrowheads="1"/>
            </p:cNvSpPr>
            <p:nvPr/>
          </p:nvSpPr>
          <p:spPr bwMode="auto">
            <a:xfrm>
              <a:off x="1720850" y="4840603"/>
              <a:ext cx="566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2.0</a:t>
              </a:r>
            </a:p>
          </p:txBody>
        </p:sp>
        <p:sp>
          <p:nvSpPr>
            <p:cNvPr id="32" name="Rectangle 30"/>
            <p:cNvSpPr>
              <a:spLocks noChangeArrowheads="1"/>
            </p:cNvSpPr>
            <p:nvPr/>
          </p:nvSpPr>
          <p:spPr bwMode="auto">
            <a:xfrm>
              <a:off x="2179638" y="4737100"/>
              <a:ext cx="365125" cy="685800"/>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33" name="Text Box 31"/>
            <p:cNvSpPr txBox="1">
              <a:spLocks noChangeArrowheads="1"/>
            </p:cNvSpPr>
            <p:nvPr/>
          </p:nvSpPr>
          <p:spPr bwMode="auto">
            <a:xfrm>
              <a:off x="2101850" y="4800082"/>
              <a:ext cx="566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2.5</a:t>
              </a:r>
            </a:p>
          </p:txBody>
        </p:sp>
        <p:sp>
          <p:nvSpPr>
            <p:cNvPr id="35" name="Rectangle 33"/>
            <p:cNvSpPr>
              <a:spLocks noChangeArrowheads="1"/>
            </p:cNvSpPr>
            <p:nvPr/>
          </p:nvSpPr>
          <p:spPr bwMode="auto">
            <a:xfrm>
              <a:off x="2559050" y="4629016"/>
              <a:ext cx="365125" cy="792298"/>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36" name="Text Box 34"/>
            <p:cNvSpPr txBox="1">
              <a:spLocks noChangeArrowheads="1"/>
            </p:cNvSpPr>
            <p:nvPr/>
          </p:nvSpPr>
          <p:spPr bwMode="auto">
            <a:xfrm>
              <a:off x="2449513" y="4647880"/>
              <a:ext cx="566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Arial" panose="020B0604020202020204" pitchFamily="34" charset="0"/>
                  <a:cs typeface="Arial" panose="020B0604020202020204" pitchFamily="34" charset="0"/>
                </a:rPr>
                <a:t>3.0</a:t>
              </a:r>
            </a:p>
          </p:txBody>
        </p:sp>
        <p:sp>
          <p:nvSpPr>
            <p:cNvPr id="38" name="Rectangle 36"/>
            <p:cNvSpPr>
              <a:spLocks noChangeArrowheads="1"/>
            </p:cNvSpPr>
            <p:nvPr/>
          </p:nvSpPr>
          <p:spPr bwMode="auto">
            <a:xfrm>
              <a:off x="2933700" y="4536308"/>
              <a:ext cx="365125" cy="888180"/>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39" name="Text Box 37"/>
            <p:cNvSpPr txBox="1">
              <a:spLocks noChangeArrowheads="1"/>
            </p:cNvSpPr>
            <p:nvPr/>
          </p:nvSpPr>
          <p:spPr bwMode="auto">
            <a:xfrm>
              <a:off x="2863850" y="4536308"/>
              <a:ext cx="566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3.5</a:t>
              </a:r>
            </a:p>
          </p:txBody>
        </p:sp>
        <p:sp>
          <p:nvSpPr>
            <p:cNvPr id="41" name="Rectangle 39"/>
            <p:cNvSpPr>
              <a:spLocks noChangeArrowheads="1"/>
            </p:cNvSpPr>
            <p:nvPr/>
          </p:nvSpPr>
          <p:spPr bwMode="auto">
            <a:xfrm>
              <a:off x="3311525" y="4443609"/>
              <a:ext cx="365125" cy="966600"/>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42" name="Text Box 40"/>
            <p:cNvSpPr txBox="1">
              <a:spLocks noChangeArrowheads="1"/>
            </p:cNvSpPr>
            <p:nvPr/>
          </p:nvSpPr>
          <p:spPr bwMode="auto">
            <a:xfrm>
              <a:off x="3211513" y="4443609"/>
              <a:ext cx="566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Arial" panose="020B0604020202020204" pitchFamily="34" charset="0"/>
                  <a:cs typeface="Arial" panose="020B0604020202020204" pitchFamily="34" charset="0"/>
                </a:rPr>
                <a:t>4.0</a:t>
              </a:r>
            </a:p>
          </p:txBody>
        </p:sp>
        <p:sp>
          <p:nvSpPr>
            <p:cNvPr id="44" name="Rectangle 42"/>
            <p:cNvSpPr>
              <a:spLocks noChangeArrowheads="1"/>
            </p:cNvSpPr>
            <p:nvPr/>
          </p:nvSpPr>
          <p:spPr bwMode="auto">
            <a:xfrm>
              <a:off x="3689350" y="4369435"/>
              <a:ext cx="365125" cy="1048703"/>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45" name="Text Box 43"/>
            <p:cNvSpPr txBox="1">
              <a:spLocks noChangeArrowheads="1"/>
            </p:cNvSpPr>
            <p:nvPr/>
          </p:nvSpPr>
          <p:spPr bwMode="auto">
            <a:xfrm>
              <a:off x="3625850" y="4420591"/>
              <a:ext cx="566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4.5</a:t>
              </a:r>
            </a:p>
          </p:txBody>
        </p:sp>
        <p:sp>
          <p:nvSpPr>
            <p:cNvPr id="47" name="Rectangle 45"/>
            <p:cNvSpPr>
              <a:spLocks noChangeArrowheads="1"/>
            </p:cNvSpPr>
            <p:nvPr/>
          </p:nvSpPr>
          <p:spPr bwMode="auto">
            <a:xfrm>
              <a:off x="4070350" y="4295270"/>
              <a:ext cx="365125" cy="1113343"/>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48" name="Text Box 46"/>
            <p:cNvSpPr txBox="1">
              <a:spLocks noChangeArrowheads="1"/>
            </p:cNvSpPr>
            <p:nvPr/>
          </p:nvSpPr>
          <p:spPr bwMode="auto">
            <a:xfrm>
              <a:off x="3994150" y="4374795"/>
              <a:ext cx="566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Arial" panose="020B0604020202020204" pitchFamily="34" charset="0"/>
                  <a:cs typeface="Arial" panose="020B0604020202020204" pitchFamily="34" charset="0"/>
                </a:rPr>
                <a:t>5.0</a:t>
              </a:r>
            </a:p>
          </p:txBody>
        </p:sp>
        <p:sp>
          <p:nvSpPr>
            <p:cNvPr id="50" name="Rectangle 48"/>
            <p:cNvSpPr>
              <a:spLocks noChangeArrowheads="1"/>
            </p:cNvSpPr>
            <p:nvPr/>
          </p:nvSpPr>
          <p:spPr bwMode="auto">
            <a:xfrm>
              <a:off x="4451350" y="4230376"/>
              <a:ext cx="381000" cy="1178238"/>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51" name="Text Box 49"/>
            <p:cNvSpPr txBox="1">
              <a:spLocks noChangeArrowheads="1"/>
            </p:cNvSpPr>
            <p:nvPr/>
          </p:nvSpPr>
          <p:spPr bwMode="auto">
            <a:xfrm>
              <a:off x="4375150" y="4313267"/>
              <a:ext cx="566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5.5</a:t>
              </a:r>
            </a:p>
          </p:txBody>
        </p:sp>
        <p:sp>
          <p:nvSpPr>
            <p:cNvPr id="53" name="Rectangle 51"/>
            <p:cNvSpPr>
              <a:spLocks noChangeArrowheads="1"/>
            </p:cNvSpPr>
            <p:nvPr/>
          </p:nvSpPr>
          <p:spPr bwMode="auto">
            <a:xfrm>
              <a:off x="4838860" y="4173049"/>
              <a:ext cx="392739" cy="1237160"/>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54" name="Text Box 52"/>
            <p:cNvSpPr txBox="1">
              <a:spLocks noChangeArrowheads="1"/>
            </p:cNvSpPr>
            <p:nvPr/>
          </p:nvSpPr>
          <p:spPr bwMode="auto">
            <a:xfrm>
              <a:off x="4768850" y="4156217"/>
              <a:ext cx="60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6.0</a:t>
              </a:r>
            </a:p>
          </p:txBody>
        </p:sp>
        <p:sp>
          <p:nvSpPr>
            <p:cNvPr id="56" name="Rectangle 54"/>
            <p:cNvSpPr>
              <a:spLocks noChangeArrowheads="1"/>
            </p:cNvSpPr>
            <p:nvPr/>
          </p:nvSpPr>
          <p:spPr bwMode="auto">
            <a:xfrm>
              <a:off x="5227331" y="4091338"/>
              <a:ext cx="405013" cy="1319479"/>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59" name="Rectangle 57"/>
            <p:cNvSpPr>
              <a:spLocks noChangeArrowheads="1"/>
            </p:cNvSpPr>
            <p:nvPr/>
          </p:nvSpPr>
          <p:spPr bwMode="auto">
            <a:xfrm>
              <a:off x="5988690" y="3896644"/>
              <a:ext cx="392739" cy="1516746"/>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60" name="Text Box 58"/>
            <p:cNvSpPr txBox="1">
              <a:spLocks noChangeArrowheads="1"/>
            </p:cNvSpPr>
            <p:nvPr/>
          </p:nvSpPr>
          <p:spPr bwMode="auto">
            <a:xfrm>
              <a:off x="5911850" y="3896644"/>
              <a:ext cx="60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7.5</a:t>
              </a:r>
            </a:p>
          </p:txBody>
        </p:sp>
        <p:sp>
          <p:nvSpPr>
            <p:cNvPr id="62" name="Rectangle 60"/>
            <p:cNvSpPr>
              <a:spLocks noChangeArrowheads="1"/>
            </p:cNvSpPr>
            <p:nvPr/>
          </p:nvSpPr>
          <p:spPr bwMode="auto">
            <a:xfrm>
              <a:off x="5641686" y="4008792"/>
              <a:ext cx="355955" cy="1415696"/>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63" name="Text Box 61"/>
            <p:cNvSpPr txBox="1">
              <a:spLocks noChangeArrowheads="1"/>
            </p:cNvSpPr>
            <p:nvPr/>
          </p:nvSpPr>
          <p:spPr bwMode="auto">
            <a:xfrm>
              <a:off x="5530850" y="3998607"/>
              <a:ext cx="60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7.0</a:t>
              </a:r>
            </a:p>
          </p:txBody>
        </p:sp>
        <p:sp>
          <p:nvSpPr>
            <p:cNvPr id="65" name="Rectangle 66"/>
            <p:cNvSpPr>
              <a:spLocks noChangeArrowheads="1"/>
            </p:cNvSpPr>
            <p:nvPr/>
          </p:nvSpPr>
          <p:spPr bwMode="auto">
            <a:xfrm>
              <a:off x="6778758" y="3766840"/>
              <a:ext cx="416218" cy="1659236"/>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66" name="Text Box 67"/>
            <p:cNvSpPr txBox="1">
              <a:spLocks noChangeArrowheads="1"/>
            </p:cNvSpPr>
            <p:nvPr/>
          </p:nvSpPr>
          <p:spPr bwMode="auto">
            <a:xfrm>
              <a:off x="6635750" y="3826525"/>
              <a:ext cx="762000" cy="27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Arial" panose="020B0604020202020204" pitchFamily="34" charset="0"/>
                  <a:cs typeface="Arial" panose="020B0604020202020204" pitchFamily="34" charset="0"/>
                </a:rPr>
                <a:t>8.5</a:t>
              </a:r>
            </a:p>
          </p:txBody>
        </p:sp>
        <p:sp>
          <p:nvSpPr>
            <p:cNvPr id="67" name="Text Box 83"/>
            <p:cNvSpPr txBox="1">
              <a:spLocks noChangeArrowheads="1"/>
            </p:cNvSpPr>
            <p:nvPr/>
          </p:nvSpPr>
          <p:spPr bwMode="auto">
            <a:xfrm>
              <a:off x="874713" y="3302000"/>
              <a:ext cx="11064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dirty="0">
                  <a:latin typeface="Arial "/>
                </a:rPr>
                <a:t>Normal neurologic exam</a:t>
              </a:r>
            </a:p>
          </p:txBody>
        </p:sp>
        <p:sp>
          <p:nvSpPr>
            <p:cNvPr id="68" name="Text Box 84"/>
            <p:cNvSpPr txBox="1">
              <a:spLocks noChangeArrowheads="1"/>
            </p:cNvSpPr>
            <p:nvPr/>
          </p:nvSpPr>
          <p:spPr bwMode="auto">
            <a:xfrm>
              <a:off x="2032000" y="3302000"/>
              <a:ext cx="787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dirty="0">
                  <a:latin typeface="Arial "/>
                </a:rPr>
                <a:t>Minimal disability</a:t>
              </a:r>
            </a:p>
          </p:txBody>
        </p:sp>
        <p:sp>
          <p:nvSpPr>
            <p:cNvPr id="69" name="Text Box 85"/>
            <p:cNvSpPr txBox="1">
              <a:spLocks noChangeArrowheads="1"/>
            </p:cNvSpPr>
            <p:nvPr/>
          </p:nvSpPr>
          <p:spPr bwMode="auto">
            <a:xfrm>
              <a:off x="3515465" y="3321050"/>
              <a:ext cx="10763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dirty="0">
                  <a:latin typeface="Arial "/>
                </a:rPr>
                <a:t>Increased limitation in walking ability</a:t>
              </a:r>
            </a:p>
          </p:txBody>
        </p:sp>
        <p:sp>
          <p:nvSpPr>
            <p:cNvPr id="70" name="Text Box 86"/>
            <p:cNvSpPr txBox="1">
              <a:spLocks noChangeArrowheads="1"/>
            </p:cNvSpPr>
            <p:nvPr/>
          </p:nvSpPr>
          <p:spPr bwMode="auto">
            <a:xfrm>
              <a:off x="5005387" y="3330575"/>
              <a:ext cx="9064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dirty="0">
                  <a:latin typeface="Arial "/>
                </a:rPr>
                <a:t>Need for walking assistance</a:t>
              </a:r>
            </a:p>
          </p:txBody>
        </p:sp>
        <p:sp>
          <p:nvSpPr>
            <p:cNvPr id="71" name="Text Box 87"/>
            <p:cNvSpPr txBox="1">
              <a:spLocks noChangeArrowheads="1"/>
            </p:cNvSpPr>
            <p:nvPr/>
          </p:nvSpPr>
          <p:spPr bwMode="auto">
            <a:xfrm>
              <a:off x="5759195" y="3333750"/>
              <a:ext cx="1085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pPr>
              <a:r>
                <a:rPr lang="en-US" sz="1100" dirty="0" smtClean="0">
                  <a:latin typeface="Arial "/>
                </a:rPr>
                <a:t>Wheelchair</a:t>
              </a:r>
            </a:p>
            <a:p>
              <a:pPr>
                <a:spcBef>
                  <a:spcPts val="0"/>
                </a:spcBef>
              </a:pPr>
              <a:r>
                <a:rPr lang="en-US" sz="1100" dirty="0">
                  <a:latin typeface="Arial "/>
                </a:rPr>
                <a:t>r</a:t>
              </a:r>
              <a:r>
                <a:rPr lang="en-US" sz="1100" dirty="0" smtClean="0">
                  <a:latin typeface="Arial "/>
                </a:rPr>
                <a:t>estriction</a:t>
              </a:r>
              <a:endParaRPr lang="en-US" sz="1100" dirty="0">
                <a:latin typeface="Arial "/>
              </a:endParaRPr>
            </a:p>
          </p:txBody>
        </p:sp>
        <p:sp>
          <p:nvSpPr>
            <p:cNvPr id="72" name="Text Box 88"/>
            <p:cNvSpPr txBox="1">
              <a:spLocks noChangeArrowheads="1"/>
            </p:cNvSpPr>
            <p:nvPr/>
          </p:nvSpPr>
          <p:spPr bwMode="auto">
            <a:xfrm>
              <a:off x="6572990" y="3327400"/>
              <a:ext cx="952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dirty="0" smtClean="0">
                  <a:latin typeface="Arial "/>
                </a:rPr>
                <a:t>Bed-bound </a:t>
              </a:r>
              <a:r>
                <a:rPr lang="en-US" sz="1100" dirty="0">
                  <a:latin typeface="Arial "/>
                </a:rPr>
                <a:t>patient</a:t>
              </a:r>
            </a:p>
          </p:txBody>
        </p:sp>
        <p:sp>
          <p:nvSpPr>
            <p:cNvPr id="73" name="Text Box 89"/>
            <p:cNvSpPr txBox="1">
              <a:spLocks noChangeArrowheads="1"/>
            </p:cNvSpPr>
            <p:nvPr/>
          </p:nvSpPr>
          <p:spPr bwMode="auto">
            <a:xfrm>
              <a:off x="7827682" y="2816224"/>
              <a:ext cx="800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100" dirty="0">
                  <a:latin typeface="Arial "/>
                </a:rPr>
                <a:t>Death</a:t>
              </a:r>
            </a:p>
          </p:txBody>
        </p:sp>
        <p:sp>
          <p:nvSpPr>
            <p:cNvPr id="75" name="Rectangle 57"/>
            <p:cNvSpPr>
              <a:spLocks noChangeArrowheads="1"/>
            </p:cNvSpPr>
            <p:nvPr/>
          </p:nvSpPr>
          <p:spPr bwMode="auto">
            <a:xfrm>
              <a:off x="6378960" y="3868819"/>
              <a:ext cx="392739" cy="1538462"/>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76" name="Text Box 58"/>
            <p:cNvSpPr txBox="1">
              <a:spLocks noChangeArrowheads="1"/>
            </p:cNvSpPr>
            <p:nvPr/>
          </p:nvSpPr>
          <p:spPr bwMode="auto">
            <a:xfrm>
              <a:off x="6302120" y="3868819"/>
              <a:ext cx="609600" cy="27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latin typeface="Arial" panose="020B0604020202020204" pitchFamily="34" charset="0"/>
                  <a:cs typeface="Arial" panose="020B0604020202020204" pitchFamily="34" charset="0"/>
                </a:rPr>
                <a:t>8.0</a:t>
              </a:r>
            </a:p>
          </p:txBody>
        </p:sp>
        <p:sp>
          <p:nvSpPr>
            <p:cNvPr id="78" name="Rectangle 66"/>
            <p:cNvSpPr>
              <a:spLocks noChangeArrowheads="1"/>
            </p:cNvSpPr>
            <p:nvPr/>
          </p:nvSpPr>
          <p:spPr bwMode="auto">
            <a:xfrm>
              <a:off x="7197858" y="3657600"/>
              <a:ext cx="416218" cy="1752197"/>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79" name="Text Box 67"/>
            <p:cNvSpPr txBox="1">
              <a:spLocks noChangeArrowheads="1"/>
            </p:cNvSpPr>
            <p:nvPr/>
          </p:nvSpPr>
          <p:spPr bwMode="auto">
            <a:xfrm>
              <a:off x="7054850" y="3746432"/>
              <a:ext cx="762000" cy="27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Arial" panose="020B0604020202020204" pitchFamily="34" charset="0"/>
                  <a:cs typeface="Arial" panose="020B0604020202020204" pitchFamily="34" charset="0"/>
                </a:rPr>
                <a:t>9.0</a:t>
              </a:r>
            </a:p>
          </p:txBody>
        </p:sp>
        <p:sp>
          <p:nvSpPr>
            <p:cNvPr id="81" name="Rectangle 66"/>
            <p:cNvSpPr>
              <a:spLocks noChangeArrowheads="1"/>
            </p:cNvSpPr>
            <p:nvPr/>
          </p:nvSpPr>
          <p:spPr bwMode="auto">
            <a:xfrm>
              <a:off x="7616958" y="3599967"/>
              <a:ext cx="416218" cy="1822933"/>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82" name="Text Box 67"/>
            <p:cNvSpPr txBox="1">
              <a:spLocks noChangeArrowheads="1"/>
            </p:cNvSpPr>
            <p:nvPr/>
          </p:nvSpPr>
          <p:spPr bwMode="auto">
            <a:xfrm>
              <a:off x="7473950" y="3665540"/>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Arial" panose="020B0604020202020204" pitchFamily="34" charset="0"/>
                  <a:cs typeface="Arial" panose="020B0604020202020204" pitchFamily="34" charset="0"/>
                </a:rPr>
                <a:t>9.5</a:t>
              </a:r>
            </a:p>
          </p:txBody>
        </p:sp>
        <p:sp>
          <p:nvSpPr>
            <p:cNvPr id="84" name="Rectangle 66"/>
            <p:cNvSpPr>
              <a:spLocks noChangeArrowheads="1"/>
            </p:cNvSpPr>
            <p:nvPr/>
          </p:nvSpPr>
          <p:spPr bwMode="auto">
            <a:xfrm>
              <a:off x="8019623" y="3429014"/>
              <a:ext cx="416218" cy="1965424"/>
            </a:xfrm>
            <a:prstGeom prst="rect">
              <a:avLst/>
            </a:prstGeom>
            <a:solidFill>
              <a:srgbClr val="000066">
                <a:alpha val="38039"/>
              </a:srgbClr>
            </a:solidFill>
            <a:ln w="9525">
              <a:solidFill>
                <a:schemeClr val="hlink"/>
              </a:solidFill>
              <a:miter lim="800000"/>
              <a:headEnd/>
              <a:tailEnd/>
            </a:ln>
          </p:spPr>
          <p:txBody>
            <a:bodyPr anchor="ctr">
              <a:spAutoFit/>
            </a:bodyPr>
            <a:lstStyle/>
            <a:p>
              <a:endParaRPr lang="en-US">
                <a:latin typeface="Times New Roman" charset="0"/>
              </a:endParaRPr>
            </a:p>
          </p:txBody>
        </p:sp>
        <p:sp>
          <p:nvSpPr>
            <p:cNvPr id="85" name="Text Box 67"/>
            <p:cNvSpPr txBox="1">
              <a:spLocks noChangeArrowheads="1"/>
            </p:cNvSpPr>
            <p:nvPr/>
          </p:nvSpPr>
          <p:spPr bwMode="auto">
            <a:xfrm>
              <a:off x="7816850" y="3499713"/>
              <a:ext cx="76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Arial" panose="020B0604020202020204" pitchFamily="34" charset="0"/>
                  <a:cs typeface="Arial" panose="020B0604020202020204" pitchFamily="34" charset="0"/>
                </a:rPr>
                <a:t>10.0</a:t>
              </a:r>
            </a:p>
          </p:txBody>
        </p:sp>
        <p:cxnSp>
          <p:nvCxnSpPr>
            <p:cNvPr id="86" name="Straight Connector 119"/>
            <p:cNvCxnSpPr>
              <a:cxnSpLocks noChangeShapeType="1"/>
            </p:cNvCxnSpPr>
            <p:nvPr/>
          </p:nvCxnSpPr>
          <p:spPr bwMode="auto">
            <a:xfrm flipH="1">
              <a:off x="5035229" y="3302000"/>
              <a:ext cx="7090" cy="841517"/>
            </a:xfrm>
            <a:prstGeom prst="line">
              <a:avLst/>
            </a:prstGeom>
            <a:noFill/>
            <a:ln w="15875">
              <a:solidFill>
                <a:srgbClr val="777A7D"/>
              </a:solidFill>
              <a:round/>
              <a:headEnd/>
              <a:tailEnd/>
            </a:ln>
            <a:extLst>
              <a:ext uri="{909E8E84-426E-40DD-AFC4-6F175D3DCCD1}">
                <a14:hiddenFill xmlns:a14="http://schemas.microsoft.com/office/drawing/2010/main">
                  <a:noFill/>
                </a14:hiddenFill>
              </a:ext>
            </a:extLst>
          </p:spPr>
        </p:cxnSp>
        <p:cxnSp>
          <p:nvCxnSpPr>
            <p:cNvPr id="87" name="Straight Connector 119"/>
            <p:cNvCxnSpPr>
              <a:cxnSpLocks noChangeShapeType="1"/>
              <a:endCxn id="76" idx="0"/>
            </p:cNvCxnSpPr>
            <p:nvPr/>
          </p:nvCxnSpPr>
          <p:spPr bwMode="auto">
            <a:xfrm flipH="1">
              <a:off x="6606920" y="3308350"/>
              <a:ext cx="4170" cy="560469"/>
            </a:xfrm>
            <a:prstGeom prst="line">
              <a:avLst/>
            </a:prstGeom>
            <a:noFill/>
            <a:ln w="15875">
              <a:solidFill>
                <a:srgbClr val="777A7D"/>
              </a:solidFill>
              <a:round/>
              <a:headEnd/>
              <a:tailEnd/>
            </a:ln>
            <a:extLst>
              <a:ext uri="{909E8E84-426E-40DD-AFC4-6F175D3DCCD1}">
                <a14:hiddenFill xmlns:a14="http://schemas.microsoft.com/office/drawing/2010/main">
                  <a:noFill/>
                </a14:hiddenFill>
              </a:ext>
            </a:extLst>
          </p:spPr>
        </p:cxnSp>
        <p:sp>
          <p:nvSpPr>
            <p:cNvPr id="89" name="Text Box 52"/>
            <p:cNvSpPr txBox="1">
              <a:spLocks noChangeArrowheads="1"/>
            </p:cNvSpPr>
            <p:nvPr/>
          </p:nvSpPr>
          <p:spPr bwMode="auto">
            <a:xfrm>
              <a:off x="5125190" y="4114800"/>
              <a:ext cx="60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smtClean="0">
                  <a:latin typeface="Arial" panose="020B0604020202020204" pitchFamily="34" charset="0"/>
                  <a:cs typeface="Arial" panose="020B0604020202020204" pitchFamily="34" charset="0"/>
                </a:rPr>
                <a:t>6.5</a:t>
              </a:r>
              <a:endParaRPr lang="en-US" sz="1200" dirty="0">
                <a:latin typeface="Arial" panose="020B0604020202020204" pitchFamily="34" charset="0"/>
                <a:cs typeface="Arial" panose="020B0604020202020204" pitchFamily="34" charset="0"/>
              </a:endParaRPr>
            </a:p>
          </p:txBody>
        </p:sp>
        <p:cxnSp>
          <p:nvCxnSpPr>
            <p:cNvPr id="4" name="Straight Connector 3"/>
            <p:cNvCxnSpPr/>
            <p:nvPr/>
          </p:nvCxnSpPr>
          <p:spPr>
            <a:xfrm flipH="1">
              <a:off x="682625" y="5410200"/>
              <a:ext cx="7753216" cy="0"/>
            </a:xfrm>
            <a:prstGeom prst="line">
              <a:avLst/>
            </a:prstGeom>
            <a:ln w="57150">
              <a:solidFill>
                <a:srgbClr val="000066"/>
              </a:solidFill>
            </a:ln>
          </p:spPr>
          <p:style>
            <a:lnRef idx="1">
              <a:schemeClr val="accent1"/>
            </a:lnRef>
            <a:fillRef idx="0">
              <a:schemeClr val="accent1"/>
            </a:fillRef>
            <a:effectRef idx="0">
              <a:schemeClr val="accent1"/>
            </a:effectRef>
            <a:fontRef idx="minor">
              <a:schemeClr val="tx1"/>
            </a:fontRef>
          </p:style>
        </p:cxnSp>
        <p:sp>
          <p:nvSpPr>
            <p:cNvPr id="95" name="Text Box 19"/>
            <p:cNvSpPr txBox="1">
              <a:spLocks noChangeArrowheads="1"/>
            </p:cNvSpPr>
            <p:nvPr/>
          </p:nvSpPr>
          <p:spPr bwMode="auto">
            <a:xfrm>
              <a:off x="609600" y="5129083"/>
              <a:ext cx="566738" cy="277024"/>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90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Accumulation in MS</a:t>
            </a:r>
            <a:endParaRPr lang="en-US" dirty="0"/>
          </a:p>
        </p:txBody>
      </p:sp>
      <p:sp>
        <p:nvSpPr>
          <p:cNvPr id="3" name="Content Placeholder 2"/>
          <p:cNvSpPr>
            <a:spLocks noGrp="1"/>
          </p:cNvSpPr>
          <p:nvPr>
            <p:ph sz="quarter" idx="10"/>
          </p:nvPr>
        </p:nvSpPr>
        <p:spPr>
          <a:xfrm>
            <a:off x="581025" y="1752600"/>
            <a:ext cx="7800975" cy="4267200"/>
          </a:xfrm>
        </p:spPr>
        <p:txBody>
          <a:bodyPr>
            <a:noAutofit/>
          </a:bodyPr>
          <a:lstStyle/>
          <a:p>
            <a:r>
              <a:rPr lang="en-US" dirty="0"/>
              <a:t>In relapsing MS, disability is initially accrued as a consequence of relapses</a:t>
            </a:r>
          </a:p>
          <a:p>
            <a:pPr marL="457200" lvl="1" indent="-220663">
              <a:buSzPct val="130000"/>
            </a:pPr>
            <a:r>
              <a:rPr lang="en-US" sz="1600" dirty="0">
                <a:latin typeface="Arial" panose="020B0604020202020204" pitchFamily="34" charset="0"/>
                <a:cs typeface="Arial" panose="020B0604020202020204" pitchFamily="34" charset="0"/>
              </a:rPr>
              <a:t>Good correlation of relapses and relapse-related disability with macroscopic inflammation as measured by contrast-enhancing lesions or new T2 lesions</a:t>
            </a:r>
          </a:p>
          <a:p>
            <a:r>
              <a:rPr lang="en-US" dirty="0"/>
              <a:t>In progressive MS, disability accrues independently from relapses</a:t>
            </a:r>
          </a:p>
          <a:p>
            <a:pPr marL="457200" lvl="1" indent="-220663">
              <a:buSzPct val="130000"/>
            </a:pPr>
            <a:r>
              <a:rPr lang="en-US" sz="1600" dirty="0">
                <a:latin typeface="Arial" panose="020B0604020202020204" pitchFamily="34" charset="0"/>
                <a:cs typeface="Arial" panose="020B0604020202020204" pitchFamily="34" charset="0"/>
              </a:rPr>
              <a:t>Poor correlation with radiographic measures of focal macroscopic inflammation</a:t>
            </a:r>
          </a:p>
          <a:p>
            <a:pPr marL="457200" lvl="1" indent="-220663">
              <a:buSzPct val="130000"/>
            </a:pPr>
            <a:r>
              <a:rPr lang="en-US" sz="1600" dirty="0">
                <a:latin typeface="Arial" panose="020B0604020202020204" pitchFamily="34" charset="0"/>
                <a:cs typeface="Arial" panose="020B0604020202020204" pitchFamily="34" charset="0"/>
              </a:rPr>
              <a:t>Radiographic correlates of diffuse tissue injury include loss of brain and spinal cord volume (atrophy)</a:t>
            </a:r>
          </a:p>
          <a:p>
            <a:pPr marL="457200" lvl="1" indent="-220663">
              <a:buSzPct val="130000"/>
            </a:pPr>
            <a:r>
              <a:rPr lang="en-US" sz="1600" dirty="0">
                <a:latin typeface="Arial" panose="020B0604020202020204" pitchFamily="34" charset="0"/>
                <a:cs typeface="Arial" panose="020B0604020202020204" pitchFamily="34" charset="0"/>
              </a:rPr>
              <a:t>Quantitative MRI measures of diffuse injury that are sensitive to change and have predictive value for accrual of disability have not been validated but could include MR diffusion and spectroscopy</a:t>
            </a:r>
          </a:p>
          <a:p>
            <a:r>
              <a:rPr lang="en-US" dirty="0"/>
              <a:t>Ongoing neural Inflammation likely still plays a role</a:t>
            </a:r>
          </a:p>
        </p:txBody>
      </p:sp>
    </p:spTree>
    <p:extLst>
      <p:ext uri="{BB962C8B-B14F-4D97-AF65-F5344CB8AC3E}">
        <p14:creationId xmlns:p14="http://schemas.microsoft.com/office/powerpoint/2010/main" val="3146484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888" y="857955"/>
            <a:ext cx="8686800" cy="1165225"/>
          </a:xfrm>
          <a:prstGeom prst="rect">
            <a:avLst/>
          </a:prstGeom>
          <a:effectLst>
            <a:outerShdw blurRad="50800" dist="38100" dir="2700000" algn="tl" rotWithShape="0">
              <a:prstClr val="black">
                <a:alpha val="40000"/>
              </a:prstClr>
            </a:outerShdw>
          </a:effectLst>
        </p:spPr>
        <p:txBody>
          <a:bodyPr>
            <a:normAutofit lnSpcReduction="10000"/>
          </a:bodyPr>
          <a:lstStyle>
            <a:lvl1pPr algn="ctr" defTabSz="914400" rtl="0" eaLnBrk="1" latinLnBrk="0" hangingPunct="1">
              <a:spcBef>
                <a:spcPct val="0"/>
              </a:spcBef>
              <a:buNone/>
              <a:defRPr sz="2300" b="1" kern="1200" baseline="0">
                <a:solidFill>
                  <a:schemeClr val="bg1"/>
                </a:solidFill>
                <a:effectLst>
                  <a:outerShdw blurRad="114300" dist="63500" dir="2700000" algn="tl" rotWithShape="0">
                    <a:srgbClr val="261300"/>
                  </a:outerShdw>
                </a:effectLst>
                <a:latin typeface="Arial" pitchFamily="34" charset="0"/>
                <a:ea typeface="+mj-ea"/>
                <a:cs typeface="Arial" pitchFamily="34" charset="0"/>
              </a:defRPr>
            </a:lvl1pPr>
          </a:lstStyle>
          <a:p>
            <a:pPr algn="l"/>
            <a:r>
              <a:rPr lang="en-US" sz="2800" dirty="0" smtClean="0">
                <a:effectLst/>
              </a:rPr>
              <a:t>Introduction and Overview</a:t>
            </a:r>
            <a:endParaRPr lang="en-US" sz="1400" dirty="0" smtClean="0">
              <a:solidFill>
                <a:srgbClr val="C00000"/>
              </a:solidFill>
            </a:endParaRPr>
          </a:p>
          <a:p>
            <a:pPr algn="l"/>
            <a:r>
              <a:rPr lang="en-US" sz="2400" dirty="0" smtClean="0"/>
              <a:t>Ludwig Kappos, MD</a:t>
            </a:r>
          </a:p>
          <a:p>
            <a:pPr algn="l"/>
            <a:r>
              <a:rPr lang="en-US" sz="2000" dirty="0"/>
              <a:t>Professor and </a:t>
            </a:r>
            <a:r>
              <a:rPr lang="en-US" sz="2000" dirty="0" smtClean="0"/>
              <a:t>Chair, University </a:t>
            </a:r>
            <a:r>
              <a:rPr lang="en-US" sz="2000" dirty="0"/>
              <a:t>Hospital </a:t>
            </a:r>
            <a:r>
              <a:rPr lang="en-US" sz="2000" dirty="0" smtClean="0"/>
              <a:t>Basel, Basel</a:t>
            </a:r>
            <a:r>
              <a:rPr lang="en-US" sz="2000" dirty="0"/>
              <a:t>, Switzerland</a:t>
            </a:r>
          </a:p>
        </p:txBody>
      </p:sp>
      <p:sp>
        <p:nvSpPr>
          <p:cNvPr id="8" name="TextBox 7"/>
          <p:cNvSpPr txBox="1"/>
          <p:nvPr/>
        </p:nvSpPr>
        <p:spPr>
          <a:xfrm>
            <a:off x="4038601" y="6078379"/>
            <a:ext cx="2521656" cy="246221"/>
          </a:xfrm>
          <a:prstGeom prst="rect">
            <a:avLst/>
          </a:prstGeom>
          <a:noFill/>
        </p:spPr>
        <p:txBody>
          <a:bodyPr wrap="square" rtlCol="0">
            <a:spAutoFit/>
          </a:bodyPr>
          <a:lstStyle/>
          <a:p>
            <a:pPr algn="r"/>
            <a:r>
              <a:rPr lang="en-US" sz="1000" b="1" dirty="0" smtClean="0">
                <a:latin typeface="Arial" panose="020B0604020202020204" pitchFamily="34" charset="0"/>
                <a:cs typeface="Arial" panose="020B0604020202020204" pitchFamily="34" charset="0"/>
              </a:rPr>
              <a:t>A live educational event from</a:t>
            </a:r>
            <a:endParaRPr lang="en-US" sz="1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56772"/>
            <a:ext cx="1828800" cy="486178"/>
          </a:xfrm>
          <a:prstGeom prst="rect">
            <a:avLst/>
          </a:prstGeom>
          <a:effectLst/>
        </p:spPr>
      </p:pic>
      <p:sp>
        <p:nvSpPr>
          <p:cNvPr id="2" name="TextBox 1"/>
          <p:cNvSpPr txBox="1"/>
          <p:nvPr/>
        </p:nvSpPr>
        <p:spPr>
          <a:xfrm>
            <a:off x="381000" y="152400"/>
            <a:ext cx="4876800" cy="307777"/>
          </a:xfrm>
          <a:prstGeom prst="rect">
            <a:avLst/>
          </a:prstGeom>
          <a:noFill/>
        </p:spPr>
        <p:txBody>
          <a:bodyPr wrap="square" rtlCol="0">
            <a:spAutoFit/>
          </a:bodyPr>
          <a:lstStyle/>
          <a:p>
            <a:r>
              <a:rPr lang="en-US" sz="1400" b="1" kern="20000" spc="1000" dirty="0" smtClean="0">
                <a:solidFill>
                  <a:schemeClr val="bg1"/>
                </a:solidFill>
              </a:rPr>
              <a:t>SATELLITE SYMPOSIUM</a:t>
            </a:r>
            <a:endParaRPr lang="en-US" sz="1400" b="1" kern="20000" spc="1000" dirty="0">
              <a:solidFill>
                <a:schemeClr val="bg1"/>
              </a:solidFill>
            </a:endParaRPr>
          </a:p>
        </p:txBody>
      </p:sp>
    </p:spTree>
    <p:extLst>
      <p:ext uri="{BB962C8B-B14F-4D97-AF65-F5344CB8AC3E}">
        <p14:creationId xmlns:p14="http://schemas.microsoft.com/office/powerpoint/2010/main" val="1704145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smtClean="0">
                <a:latin typeface="Arial "/>
                <a:ea typeface="ＭＳ Ｐゴシック" charset="0"/>
                <a:cs typeface="ＭＳ Ｐゴシック" charset="0"/>
              </a:rPr>
              <a:t>RRMS </a:t>
            </a:r>
            <a:r>
              <a:rPr lang="en-US" dirty="0">
                <a:latin typeface="Arial "/>
                <a:ea typeface="ＭＳ Ｐゴシック" charset="0"/>
                <a:cs typeface="ＭＳ Ｐゴシック" charset="0"/>
              </a:rPr>
              <a:t>and SPMS</a:t>
            </a:r>
          </a:p>
        </p:txBody>
      </p:sp>
      <p:sp>
        <p:nvSpPr>
          <p:cNvPr id="58371" name="Content Placeholder 2"/>
          <p:cNvSpPr>
            <a:spLocks noGrp="1"/>
          </p:cNvSpPr>
          <p:nvPr>
            <p:ph idx="4294967295"/>
          </p:nvPr>
        </p:nvSpPr>
        <p:spPr>
          <a:xfrm>
            <a:off x="609600" y="1600200"/>
            <a:ext cx="8001000" cy="4724400"/>
          </a:xfrm>
          <a:prstGeom prst="rect">
            <a:avLst/>
          </a:prstGeom>
        </p:spPr>
        <p:txBody>
          <a:bodyPr>
            <a:normAutofit/>
          </a:bodyPr>
          <a:lstStyle/>
          <a:p>
            <a:pPr marL="236538" lvl="1" indent="-236538">
              <a:buClr>
                <a:srgbClr val="0070C0"/>
              </a:buClr>
              <a:buSzPct val="130000"/>
              <a:buFont typeface="Arial" panose="020B0604020202020204" pitchFamily="34" charset="0"/>
              <a:buChar char="•"/>
            </a:pPr>
            <a:r>
              <a:rPr lang="en-US" sz="2200" dirty="0">
                <a:latin typeface="Arial" panose="020B0604020202020204" pitchFamily="34" charset="0"/>
                <a:cs typeface="Arial" panose="020B0604020202020204" pitchFamily="34" charset="0"/>
              </a:rPr>
              <a:t>The majority of MS patients will present with bout-onset or </a:t>
            </a:r>
            <a:r>
              <a:rPr lang="en-US" sz="2200" dirty="0" smtClean="0">
                <a:latin typeface="Arial" panose="020B0604020202020204" pitchFamily="34" charset="0"/>
                <a:cs typeface="Arial" panose="020B0604020202020204" pitchFamily="34" charset="0"/>
              </a:rPr>
              <a:t>RRMS.</a:t>
            </a:r>
            <a:endParaRPr lang="en-US" sz="2200" dirty="0">
              <a:latin typeface="Arial" panose="020B0604020202020204" pitchFamily="34" charset="0"/>
              <a:cs typeface="Arial" panose="020B0604020202020204" pitchFamily="34" charset="0"/>
            </a:endParaRPr>
          </a:p>
          <a:p>
            <a:pPr marL="236538" lvl="1" indent="-236538">
              <a:buClr>
                <a:srgbClr val="0070C0"/>
              </a:buClr>
              <a:buSzPct val="130000"/>
              <a:buFont typeface="Arial" panose="020B0604020202020204" pitchFamily="34" charset="0"/>
              <a:buChar char="•"/>
            </a:pPr>
            <a:r>
              <a:rPr lang="en-US" sz="2200" dirty="0">
                <a:latin typeface="Arial" panose="020B0604020202020204" pitchFamily="34" charset="0"/>
                <a:cs typeface="Arial" panose="020B0604020202020204" pitchFamily="34" charset="0"/>
              </a:rPr>
              <a:t>Frequency of relapses is highly </a:t>
            </a:r>
            <a:r>
              <a:rPr lang="en-US" sz="2200" dirty="0" smtClean="0">
                <a:latin typeface="Arial" panose="020B0604020202020204" pitchFamily="34" charset="0"/>
                <a:cs typeface="Arial" panose="020B0604020202020204" pitchFamily="34" charset="0"/>
              </a:rPr>
              <a:t>variable </a:t>
            </a:r>
            <a:r>
              <a:rPr lang="en-US" sz="2200" dirty="0">
                <a:latin typeface="Arial" panose="020B0604020202020204" pitchFamily="34" charset="0"/>
                <a:cs typeface="Arial" panose="020B0604020202020204" pitchFamily="34" charset="0"/>
              </a:rPr>
              <a:t>but tends to decline over the course of the </a:t>
            </a:r>
            <a:r>
              <a:rPr lang="en-US" sz="2200" dirty="0" smtClean="0">
                <a:latin typeface="Arial" panose="020B0604020202020204" pitchFamily="34" charset="0"/>
                <a:cs typeface="Arial" panose="020B0604020202020204" pitchFamily="34" charset="0"/>
              </a:rPr>
              <a:t>illness.</a:t>
            </a:r>
            <a:endParaRPr lang="en-US" sz="2200" dirty="0">
              <a:latin typeface="Arial" panose="020B0604020202020204" pitchFamily="34" charset="0"/>
              <a:cs typeface="Arial" panose="020B0604020202020204" pitchFamily="34" charset="0"/>
            </a:endParaRPr>
          </a:p>
          <a:p>
            <a:pPr marL="236538" lvl="1" indent="-236538">
              <a:buClr>
                <a:srgbClr val="0070C0"/>
              </a:buClr>
              <a:buSzPct val="130000"/>
              <a:buFont typeface="Arial" panose="020B0604020202020204" pitchFamily="34" charset="0"/>
              <a:buChar char="•"/>
            </a:pPr>
            <a:r>
              <a:rPr lang="en-US" sz="2200" dirty="0">
                <a:latin typeface="Arial" panose="020B0604020202020204" pitchFamily="34" charset="0"/>
                <a:cs typeface="Arial" panose="020B0604020202020204" pitchFamily="34" charset="0"/>
              </a:rPr>
              <a:t>Relapses contribute to </a:t>
            </a:r>
            <a:r>
              <a:rPr lang="en-US" sz="2200" dirty="0" smtClean="0">
                <a:latin typeface="Arial" panose="020B0604020202020204" pitchFamily="34" charset="0"/>
                <a:cs typeface="Arial" panose="020B0604020202020204" pitchFamily="34" charset="0"/>
              </a:rPr>
              <a:t>disability.</a:t>
            </a:r>
            <a:endParaRPr lang="en-US" sz="2200" dirty="0">
              <a:latin typeface="Arial" panose="020B0604020202020204" pitchFamily="34" charset="0"/>
              <a:cs typeface="Arial" panose="020B0604020202020204" pitchFamily="34" charset="0"/>
            </a:endParaRPr>
          </a:p>
          <a:p>
            <a:pPr marL="236538" lvl="1" indent="-236538">
              <a:buClr>
                <a:srgbClr val="0070C0"/>
              </a:buClr>
              <a:buSzPct val="130000"/>
              <a:buFont typeface="Arial" panose="020B0604020202020204" pitchFamily="34" charset="0"/>
              <a:buChar char="•"/>
            </a:pPr>
            <a:r>
              <a:rPr lang="en-US" sz="2200" dirty="0">
                <a:latin typeface="Arial" panose="020B0604020202020204" pitchFamily="34" charset="0"/>
                <a:cs typeface="Arial" panose="020B0604020202020204" pitchFamily="34" charset="0"/>
              </a:rPr>
              <a:t>Many RRMS patients (32</a:t>
            </a:r>
            <a:r>
              <a:rPr lang="en-US" sz="2200" dirty="0" smtClean="0">
                <a:latin typeface="Arial" panose="020B0604020202020204" pitchFamily="34" charset="0"/>
                <a:cs typeface="Arial" panose="020B0604020202020204" pitchFamily="34" charset="0"/>
              </a:rPr>
              <a:t>% to 58</a:t>
            </a:r>
            <a:r>
              <a:rPr lang="en-US" sz="2200" dirty="0">
                <a:latin typeface="Arial" panose="020B0604020202020204" pitchFamily="34" charset="0"/>
                <a:cs typeface="Arial" panose="020B0604020202020204" pitchFamily="34" charset="0"/>
              </a:rPr>
              <a:t>%) eventually develop secondary progressive </a:t>
            </a:r>
            <a:r>
              <a:rPr lang="en-US" sz="2200" dirty="0" smtClean="0">
                <a:latin typeface="Arial" panose="020B0604020202020204" pitchFamily="34" charset="0"/>
                <a:cs typeface="Arial" panose="020B0604020202020204" pitchFamily="34" charset="0"/>
              </a:rPr>
              <a:t>disease.</a:t>
            </a:r>
            <a:endParaRPr lang="en-US" sz="2200" dirty="0">
              <a:latin typeface="Arial" panose="020B0604020202020204" pitchFamily="34" charset="0"/>
              <a:cs typeface="Arial" panose="020B0604020202020204" pitchFamily="34" charset="0"/>
            </a:endParaRPr>
          </a:p>
          <a:p>
            <a:pPr marL="236538" lvl="1" indent="-236538">
              <a:buClr>
                <a:srgbClr val="0070C0"/>
              </a:buClr>
              <a:buSzPct val="130000"/>
              <a:buFont typeface="Arial" panose="020B0604020202020204" pitchFamily="34" charset="0"/>
              <a:buChar char="•"/>
            </a:pPr>
            <a:r>
              <a:rPr lang="en-US" sz="2200" dirty="0">
                <a:latin typeface="Arial" panose="020B0604020202020204" pitchFamily="34" charset="0"/>
                <a:cs typeface="Arial" panose="020B0604020202020204" pitchFamily="34" charset="0"/>
              </a:rPr>
              <a:t>The time from disease onset to secondary progression is </a:t>
            </a:r>
            <a:r>
              <a:rPr lang="en-US" sz="2200" dirty="0" smtClean="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rPr>
              <a:t>19 </a:t>
            </a:r>
            <a:r>
              <a:rPr lang="en-US" sz="2200" dirty="0" smtClean="0">
                <a:latin typeface="Arial" panose="020B0604020202020204" pitchFamily="34" charset="0"/>
                <a:cs typeface="Arial" panose="020B0604020202020204" pitchFamily="34" charset="0"/>
              </a:rPr>
              <a:t>years.</a:t>
            </a:r>
            <a:endParaRPr lang="en-US" sz="2200" dirty="0">
              <a:latin typeface="Arial" panose="020B0604020202020204" pitchFamily="34" charset="0"/>
              <a:cs typeface="Arial" panose="020B0604020202020204" pitchFamily="34" charset="0"/>
            </a:endParaRPr>
          </a:p>
          <a:p>
            <a:pPr marL="236538" lvl="1" indent="-236538">
              <a:buClr>
                <a:srgbClr val="0070C0"/>
              </a:buClr>
              <a:buSzPct val="130000"/>
              <a:buFont typeface="Arial" panose="020B0604020202020204" pitchFamily="34" charset="0"/>
              <a:buChar char="•"/>
            </a:pPr>
            <a:r>
              <a:rPr lang="en-US" sz="2200" dirty="0">
                <a:latin typeface="Arial" panose="020B0604020202020204" pitchFamily="34" charset="0"/>
                <a:cs typeface="Arial" panose="020B0604020202020204" pitchFamily="34" charset="0"/>
              </a:rPr>
              <a:t>The time from disease onset to cane dependency is ~</a:t>
            </a:r>
            <a:r>
              <a:rPr lang="en-US" sz="2200" dirty="0" smtClean="0">
                <a:latin typeface="Arial" panose="020B0604020202020204" pitchFamily="34" charset="0"/>
                <a:cs typeface="Arial" panose="020B0604020202020204" pitchFamily="34" charset="0"/>
              </a:rPr>
              <a:t>20 to 30 </a:t>
            </a:r>
            <a:r>
              <a:rPr lang="en-US" sz="2200" dirty="0">
                <a:latin typeface="Arial" panose="020B0604020202020204" pitchFamily="34" charset="0"/>
                <a:cs typeface="Arial" panose="020B0604020202020204" pitchFamily="34" charset="0"/>
              </a:rPr>
              <a:t>years, depending on the </a:t>
            </a:r>
            <a:r>
              <a:rPr lang="en-US" sz="2200" dirty="0" smtClean="0">
                <a:latin typeface="Arial" panose="020B0604020202020204" pitchFamily="34" charset="0"/>
                <a:cs typeface="Arial" panose="020B0604020202020204" pitchFamily="34" charset="0"/>
              </a:rPr>
              <a:t>cohort.</a:t>
            </a:r>
            <a:endParaRPr lang="en-US" sz="2200" dirty="0">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533400" y="6362700"/>
            <a:ext cx="4724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Lst>
              <a:defRPr sz="2400">
                <a:solidFill>
                  <a:schemeClr val="tx1"/>
                </a:solidFill>
                <a:latin typeface="Arial" charset="0"/>
                <a:ea typeface="ＭＳ Ｐゴシック" charset="0"/>
                <a:cs typeface="ＭＳ Ｐゴシック" charset="0"/>
              </a:defRPr>
            </a:lvl1pPr>
            <a:lvl2pPr marL="37931725" indent="-37474525">
              <a:tabLst>
                <a:tab pos="655638" algn="l"/>
                <a:tab pos="1312863" algn="l"/>
                <a:tab pos="1968500" algn="l"/>
                <a:tab pos="2625725" algn="l"/>
                <a:tab pos="3282950" algn="l"/>
              </a:tabLst>
              <a:defRPr sz="2400">
                <a:solidFill>
                  <a:schemeClr val="tx1"/>
                </a:solidFill>
                <a:latin typeface="Arial" charset="0"/>
                <a:ea typeface="ＭＳ Ｐゴシック" charset="0"/>
              </a:defRPr>
            </a:lvl2pPr>
            <a:lvl3pPr>
              <a:tabLst>
                <a:tab pos="655638" algn="l"/>
                <a:tab pos="1312863" algn="l"/>
                <a:tab pos="1968500" algn="l"/>
                <a:tab pos="2625725" algn="l"/>
                <a:tab pos="3282950" algn="l"/>
              </a:tabLst>
              <a:defRPr sz="2400">
                <a:solidFill>
                  <a:schemeClr val="tx1"/>
                </a:solidFill>
                <a:latin typeface="Arial" charset="0"/>
                <a:ea typeface="ＭＳ Ｐゴシック" charset="0"/>
              </a:defRPr>
            </a:lvl3pPr>
            <a:lvl4pPr>
              <a:tabLst>
                <a:tab pos="655638" algn="l"/>
                <a:tab pos="1312863" algn="l"/>
                <a:tab pos="1968500" algn="l"/>
                <a:tab pos="2625725" algn="l"/>
                <a:tab pos="3282950" algn="l"/>
              </a:tabLst>
              <a:defRPr sz="2400">
                <a:solidFill>
                  <a:schemeClr val="tx1"/>
                </a:solidFill>
                <a:latin typeface="Arial" charset="0"/>
                <a:ea typeface="ＭＳ Ｐゴシック" charset="0"/>
              </a:defRPr>
            </a:lvl4pPr>
            <a:lvl5pPr>
              <a:tabLst>
                <a:tab pos="655638" algn="l"/>
                <a:tab pos="1312863" algn="l"/>
                <a:tab pos="1968500" algn="l"/>
                <a:tab pos="2625725" algn="l"/>
                <a:tab pos="3282950"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0"/>
              </a:defRPr>
            </a:lvl9pPr>
          </a:lstStyle>
          <a:p>
            <a:r>
              <a:rPr lang="en-GB" sz="1400" dirty="0" err="1">
                <a:solidFill>
                  <a:srgbClr val="000000"/>
                </a:solidFill>
                <a:cs typeface="msgothic" charset="0"/>
              </a:rPr>
              <a:t>Tremlett</a:t>
            </a:r>
            <a:r>
              <a:rPr lang="en-GB" sz="1400" dirty="0">
                <a:solidFill>
                  <a:srgbClr val="000000"/>
                </a:solidFill>
                <a:cs typeface="msgothic" charset="0"/>
              </a:rPr>
              <a:t> </a:t>
            </a:r>
            <a:r>
              <a:rPr lang="en-GB" sz="1400" dirty="0" smtClean="0">
                <a:solidFill>
                  <a:srgbClr val="000000"/>
                </a:solidFill>
                <a:cs typeface="msgothic" charset="0"/>
              </a:rPr>
              <a:t>H, et al. </a:t>
            </a:r>
            <a:r>
              <a:rPr lang="en-GB" sz="1400" i="1" dirty="0" smtClean="0">
                <a:solidFill>
                  <a:srgbClr val="000000"/>
                </a:solidFill>
                <a:cs typeface="msgothic" charset="0"/>
              </a:rPr>
              <a:t>Neurology. </a:t>
            </a:r>
            <a:r>
              <a:rPr lang="en-GB" sz="1400" dirty="0" smtClean="0">
                <a:solidFill>
                  <a:srgbClr val="000000"/>
                </a:solidFill>
                <a:cs typeface="msgothic" charset="0"/>
              </a:rPr>
              <a:t>2010;74:2004-2015.</a:t>
            </a:r>
            <a:r>
              <a:rPr lang="en-GB" sz="1400" baseline="30000" dirty="0" smtClean="0">
                <a:solidFill>
                  <a:srgbClr val="000000"/>
                </a:solidFill>
                <a:cs typeface="msgothic" charset="0"/>
              </a:rPr>
              <a:t>[15]</a:t>
            </a:r>
            <a:endParaRPr lang="en-GB" sz="1400" dirty="0">
              <a:solidFill>
                <a:srgbClr val="000000"/>
              </a:solidFill>
              <a:cs typeface="msgothic" charset="0"/>
            </a:endParaRPr>
          </a:p>
        </p:txBody>
      </p:sp>
    </p:spTree>
    <p:extLst>
      <p:ext uri="{BB962C8B-B14F-4D97-AF65-F5344CB8AC3E}">
        <p14:creationId xmlns:p14="http://schemas.microsoft.com/office/powerpoint/2010/main" val="3950814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dirty="0">
                <a:latin typeface="Arial "/>
                <a:ea typeface="ＭＳ Ｐゴシック" charset="0"/>
                <a:cs typeface="ＭＳ Ｐゴシック" charset="0"/>
              </a:rPr>
              <a:t>Primary Progressive MS</a:t>
            </a:r>
          </a:p>
        </p:txBody>
      </p:sp>
      <p:sp>
        <p:nvSpPr>
          <p:cNvPr id="70659" name="Content Placeholder 2"/>
          <p:cNvSpPr>
            <a:spLocks noGrp="1"/>
          </p:cNvSpPr>
          <p:nvPr>
            <p:ph idx="4294967295"/>
          </p:nvPr>
        </p:nvSpPr>
        <p:spPr>
          <a:xfrm>
            <a:off x="609600" y="1600200"/>
            <a:ext cx="7772400" cy="4343400"/>
          </a:xfrm>
          <a:prstGeom prst="rect">
            <a:avLst/>
          </a:prstGeom>
        </p:spPr>
        <p:txBody>
          <a:bodyPr>
            <a:normAutofit/>
          </a:bodyPr>
          <a:lstStyle/>
          <a:p>
            <a:pPr marL="236538" lvl="1" indent="-236538">
              <a:buClr>
                <a:srgbClr val="0070C0"/>
              </a:buClr>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MS characterized by progression from onset without relapses</a:t>
            </a:r>
          </a:p>
          <a:p>
            <a:pPr marL="236538" lvl="1" indent="-236538">
              <a:buClr>
                <a:srgbClr val="0070C0"/>
              </a:buClr>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Older age of onset</a:t>
            </a:r>
          </a:p>
          <a:p>
            <a:pPr marL="236538" lvl="1" indent="-236538">
              <a:buClr>
                <a:srgbClr val="0070C0"/>
              </a:buClr>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Gender dimorphism is less apparent</a:t>
            </a:r>
          </a:p>
          <a:p>
            <a:pPr marL="236538" lvl="1" indent="-236538">
              <a:buClr>
                <a:srgbClr val="0070C0"/>
              </a:buClr>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Much less common presentation of MS</a:t>
            </a:r>
          </a:p>
          <a:p>
            <a:pPr marL="693738" lvl="1" indent="-347663" eaLnBrk="1" hangingPunct="1"/>
            <a:r>
              <a:rPr lang="en-US" sz="1800" dirty="0" smtClean="0">
                <a:latin typeface="Arial" charset="0"/>
                <a:ea typeface="ＭＳ Ｐゴシック" charset="0"/>
              </a:rPr>
              <a:t>6% to 20</a:t>
            </a:r>
            <a:r>
              <a:rPr lang="en-US" sz="1800" dirty="0">
                <a:latin typeface="Arial" charset="0"/>
                <a:ea typeface="ＭＳ Ｐゴシック" charset="0"/>
              </a:rPr>
              <a:t>% of </a:t>
            </a:r>
            <a:r>
              <a:rPr lang="en-US" sz="1800" dirty="0" smtClean="0">
                <a:latin typeface="Arial" charset="0"/>
                <a:ea typeface="ＭＳ Ｐゴシック" charset="0"/>
              </a:rPr>
              <a:t>patients, </a:t>
            </a:r>
            <a:r>
              <a:rPr lang="en-US" sz="1800" dirty="0">
                <a:latin typeface="Arial" charset="0"/>
                <a:ea typeface="ＭＳ Ｐゴシック" charset="0"/>
              </a:rPr>
              <a:t>depending on the study</a:t>
            </a:r>
          </a:p>
          <a:p>
            <a:pPr marL="236538" lvl="1" indent="-236538">
              <a:buClr>
                <a:srgbClr val="0070C0"/>
              </a:buClr>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Typical presentation is insidiously progressive, asymmetric, ascending myelopathy</a:t>
            </a:r>
          </a:p>
          <a:p>
            <a:pPr marL="236538" lvl="1" indent="-236538">
              <a:buClr>
                <a:srgbClr val="0070C0"/>
              </a:buClr>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Age of onset of PPMS is similar to age of onset of SPMS in most, but not all, </a:t>
            </a:r>
            <a:r>
              <a:rPr lang="en-US" sz="1800" dirty="0" smtClean="0">
                <a:latin typeface="Arial" panose="020B0604020202020204" pitchFamily="34" charset="0"/>
                <a:cs typeface="Arial" panose="020B0604020202020204" pitchFamily="34" charset="0"/>
              </a:rPr>
              <a:t>studies.</a:t>
            </a:r>
            <a:endParaRPr lang="en-US" sz="1800" dirty="0">
              <a:latin typeface="Arial" panose="020B0604020202020204" pitchFamily="34" charset="0"/>
              <a:cs typeface="Arial" panose="020B0604020202020204" pitchFamily="34" charset="0"/>
            </a:endParaRPr>
          </a:p>
          <a:p>
            <a:pPr marL="236538" lvl="1" indent="-236538">
              <a:buClr>
                <a:srgbClr val="0070C0"/>
              </a:buClr>
              <a:buSzPct val="1300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Ages </a:t>
            </a:r>
            <a:r>
              <a:rPr lang="en-US" sz="1800" dirty="0">
                <a:latin typeface="Arial" panose="020B0604020202020204" pitchFamily="34" charset="0"/>
                <a:cs typeface="Arial" panose="020B0604020202020204" pitchFamily="34" charset="0"/>
              </a:rPr>
              <a:t>of disability milestones between PPMS and SPMS are </a:t>
            </a:r>
            <a:r>
              <a:rPr lang="en-US" sz="1800" dirty="0" smtClean="0">
                <a:latin typeface="Arial" panose="020B0604020202020204" pitchFamily="34" charset="0"/>
                <a:cs typeface="Arial" panose="020B0604020202020204" pitchFamily="34" charset="0"/>
              </a:rPr>
              <a:t>similar.</a:t>
            </a:r>
            <a:endParaRPr lang="en-US" sz="1800" dirty="0">
              <a:latin typeface="Arial" panose="020B0604020202020204" pitchFamily="34" charset="0"/>
              <a:cs typeface="Arial" panose="020B0604020202020204" pitchFamily="34" charset="0"/>
            </a:endParaRPr>
          </a:p>
          <a:p>
            <a:pPr marL="236538" lvl="1" indent="-236538">
              <a:buClr>
                <a:srgbClr val="0070C0"/>
              </a:buClr>
              <a:buSzPct val="130000"/>
              <a:buFont typeface="Arial" panose="020B0604020202020204" pitchFamily="34" charset="0"/>
              <a:buChar char="•"/>
            </a:pPr>
            <a:r>
              <a:rPr lang="en-US" sz="1800" dirty="0">
                <a:latin typeface="Arial" panose="020B0604020202020204" pitchFamily="34" charset="0"/>
                <a:cs typeface="Arial" panose="020B0604020202020204" pitchFamily="34" charset="0"/>
              </a:rPr>
              <a:t>Time to disability progression is shorter for PPMS but the age of onset is later than for relapsing </a:t>
            </a:r>
            <a:r>
              <a:rPr lang="en-US" sz="1800" dirty="0" smtClean="0">
                <a:latin typeface="Arial" panose="020B0604020202020204" pitchFamily="34" charset="0"/>
                <a:cs typeface="Arial" panose="020B0604020202020204" pitchFamily="34" charset="0"/>
              </a:rPr>
              <a:t>MS.</a:t>
            </a:r>
            <a:endParaRPr lang="en-US" sz="1800" dirty="0">
              <a:latin typeface="Arial" panose="020B0604020202020204" pitchFamily="34" charset="0"/>
              <a:cs typeface="Arial" panose="020B0604020202020204" pitchFamily="34" charset="0"/>
            </a:endParaRPr>
          </a:p>
          <a:p>
            <a:pPr eaLnBrk="1" hangingPunct="1">
              <a:buFont typeface="Times" charset="0"/>
              <a:buNone/>
            </a:pPr>
            <a:endParaRPr lang="en-US" sz="1800" dirty="0">
              <a:latin typeface="Arial" charset="0"/>
              <a:ea typeface="ＭＳ Ｐゴシック" charset="0"/>
              <a:cs typeface="ＭＳ Ｐゴシック" charset="0"/>
            </a:endParaRPr>
          </a:p>
        </p:txBody>
      </p:sp>
      <p:sp>
        <p:nvSpPr>
          <p:cNvPr id="70660" name="TextBox 3"/>
          <p:cNvSpPr txBox="1">
            <a:spLocks noChangeArrowheads="1"/>
          </p:cNvSpPr>
          <p:nvPr/>
        </p:nvSpPr>
        <p:spPr bwMode="auto">
          <a:xfrm>
            <a:off x="457200" y="5966936"/>
            <a:ext cx="7391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err="1"/>
              <a:t>Confavreux</a:t>
            </a:r>
            <a:r>
              <a:rPr lang="en-US" sz="1400" dirty="0"/>
              <a:t> </a:t>
            </a:r>
            <a:r>
              <a:rPr lang="en-US" sz="1400" dirty="0" smtClean="0"/>
              <a:t>C, </a:t>
            </a:r>
            <a:r>
              <a:rPr lang="en-US" sz="1400" dirty="0" err="1"/>
              <a:t>Vukusic</a:t>
            </a:r>
            <a:r>
              <a:rPr lang="en-US" sz="1400" dirty="0"/>
              <a:t> S. </a:t>
            </a:r>
            <a:r>
              <a:rPr lang="en-US" sz="1400" i="1" dirty="0" smtClean="0"/>
              <a:t>Brain.</a:t>
            </a:r>
            <a:r>
              <a:rPr lang="en-US" sz="1400" dirty="0" smtClean="0"/>
              <a:t> 2006;129:606-616</a:t>
            </a:r>
            <a:r>
              <a:rPr lang="en-US" sz="1400" baseline="30000" dirty="0" smtClean="0"/>
              <a:t>[16]</a:t>
            </a:r>
            <a:r>
              <a:rPr lang="en-US" sz="1400" dirty="0" smtClean="0"/>
              <a:t>; </a:t>
            </a:r>
            <a:r>
              <a:rPr lang="en-US" sz="1400" dirty="0" err="1"/>
              <a:t>Kremenchutzky</a:t>
            </a:r>
            <a:r>
              <a:rPr lang="en-US" sz="1400" dirty="0"/>
              <a:t> </a:t>
            </a:r>
            <a:r>
              <a:rPr lang="en-US" sz="1400" dirty="0" smtClean="0"/>
              <a:t>M, et al. </a:t>
            </a:r>
            <a:r>
              <a:rPr lang="en-US" sz="1400" i="1" dirty="0" smtClean="0"/>
              <a:t>Brain.</a:t>
            </a:r>
            <a:r>
              <a:rPr lang="en-US" sz="1400" dirty="0" smtClean="0"/>
              <a:t> 2006;129:584-594</a:t>
            </a:r>
            <a:r>
              <a:rPr lang="en-US" sz="1400" baseline="30000" dirty="0" smtClean="0"/>
              <a:t>[17]</a:t>
            </a:r>
            <a:r>
              <a:rPr lang="en-US" sz="1400" dirty="0" smtClean="0"/>
              <a:t>;</a:t>
            </a:r>
            <a:r>
              <a:rPr lang="en-US" sz="1400" dirty="0" err="1" smtClean="0"/>
              <a:t>Minderhoud</a:t>
            </a:r>
            <a:r>
              <a:rPr lang="en-US" sz="1400" dirty="0" smtClean="0"/>
              <a:t> JM, et al. </a:t>
            </a:r>
            <a:r>
              <a:rPr lang="en-US" sz="1400" i="1" dirty="0" err="1"/>
              <a:t>Acta</a:t>
            </a:r>
            <a:r>
              <a:rPr lang="en-US" sz="1400" i="1" dirty="0"/>
              <a:t> </a:t>
            </a:r>
            <a:r>
              <a:rPr lang="en-US" sz="1400" i="1" dirty="0" err="1"/>
              <a:t>Neurol</a:t>
            </a:r>
            <a:r>
              <a:rPr lang="en-US" sz="1400" i="1" dirty="0"/>
              <a:t> </a:t>
            </a:r>
            <a:r>
              <a:rPr lang="en-US" sz="1400" i="1" dirty="0" smtClean="0"/>
              <a:t>Scand. </a:t>
            </a:r>
            <a:r>
              <a:rPr lang="en-US" sz="1400" dirty="0" smtClean="0"/>
              <a:t>1988;78:10-15</a:t>
            </a:r>
            <a:r>
              <a:rPr lang="en-US" sz="1400" baseline="30000" dirty="0" smtClean="0"/>
              <a:t>[18]</a:t>
            </a:r>
            <a:r>
              <a:rPr lang="en-US" sz="1400" dirty="0" smtClean="0"/>
              <a:t>; </a:t>
            </a:r>
            <a:r>
              <a:rPr lang="en-US" sz="1400" dirty="0"/>
              <a:t>Koch </a:t>
            </a:r>
            <a:r>
              <a:rPr lang="en-US" sz="1400" dirty="0" smtClean="0"/>
              <a:t>M, et al. </a:t>
            </a:r>
            <a:r>
              <a:rPr lang="en-US" sz="1400" i="1" dirty="0"/>
              <a:t>J </a:t>
            </a:r>
            <a:r>
              <a:rPr lang="en-US" sz="1400" i="1" dirty="0" err="1"/>
              <a:t>Neurol</a:t>
            </a:r>
            <a:r>
              <a:rPr lang="en-US" sz="1400" i="1" dirty="0"/>
              <a:t> </a:t>
            </a:r>
            <a:r>
              <a:rPr lang="en-US" sz="1400" i="1" dirty="0" smtClean="0"/>
              <a:t>Sci. </a:t>
            </a:r>
            <a:r>
              <a:rPr lang="en-US" sz="1400" dirty="0" smtClean="0"/>
              <a:t>2007;255:35-41</a:t>
            </a:r>
            <a:r>
              <a:rPr lang="en-US" sz="1400" baseline="30000" dirty="0" smtClean="0"/>
              <a:t>[19]</a:t>
            </a:r>
            <a:r>
              <a:rPr lang="en-US" sz="1400" dirty="0" smtClean="0"/>
              <a:t>; </a:t>
            </a:r>
            <a:r>
              <a:rPr lang="en-US" sz="1400" dirty="0" err="1" smtClean="0"/>
              <a:t>Tremlett</a:t>
            </a:r>
            <a:r>
              <a:rPr lang="en-US" sz="1400" dirty="0" smtClean="0"/>
              <a:t> H, et al. </a:t>
            </a:r>
            <a:r>
              <a:rPr lang="en-US" sz="1400" i="1" dirty="0" smtClean="0"/>
              <a:t>Neurology.</a:t>
            </a:r>
            <a:r>
              <a:rPr lang="en-US" sz="1400" dirty="0" smtClean="0"/>
              <a:t> 2009;256-374-381.</a:t>
            </a:r>
            <a:r>
              <a:rPr lang="en-US" sz="1400" baseline="30000" dirty="0" smtClean="0"/>
              <a:t>[20]</a:t>
            </a:r>
            <a:endParaRPr lang="en-US" sz="1400" dirty="0"/>
          </a:p>
        </p:txBody>
      </p:sp>
    </p:spTree>
    <p:extLst>
      <p:ext uri="{BB962C8B-B14F-4D97-AF65-F5344CB8AC3E}">
        <p14:creationId xmlns:p14="http://schemas.microsoft.com/office/powerpoint/2010/main" val="145512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&gt; 1 Form of </a:t>
            </a:r>
            <a:r>
              <a:rPr lang="en-US" dirty="0"/>
              <a:t>Progressive MS</a:t>
            </a:r>
            <a:r>
              <a:rPr lang="en-US" dirty="0" smtClean="0"/>
              <a:t>?</a:t>
            </a:r>
            <a:endParaRPr lang="en-US" dirty="0"/>
          </a:p>
        </p:txBody>
      </p:sp>
      <p:sp>
        <p:nvSpPr>
          <p:cNvPr id="3" name="Content Placeholder 2"/>
          <p:cNvSpPr>
            <a:spLocks noGrp="1"/>
          </p:cNvSpPr>
          <p:nvPr>
            <p:ph sz="quarter" idx="10"/>
          </p:nvPr>
        </p:nvSpPr>
        <p:spPr>
          <a:xfrm>
            <a:off x="609601" y="1600200"/>
            <a:ext cx="7391400" cy="4267200"/>
          </a:xfrm>
        </p:spPr>
        <p:txBody>
          <a:bodyPr>
            <a:noAutofit/>
          </a:bodyPr>
          <a:lstStyle/>
          <a:p>
            <a:pPr marL="236538" lvl="1" indent="-236538">
              <a:buSzPct val="130000"/>
            </a:pPr>
            <a:r>
              <a:rPr lang="en-US" sz="1800" dirty="0">
                <a:latin typeface="Arial" panose="020B0604020202020204" pitchFamily="34" charset="0"/>
                <a:cs typeface="Arial" panose="020B0604020202020204" pitchFamily="34" charset="0"/>
              </a:rPr>
              <a:t>No clear genetic </a:t>
            </a:r>
            <a:r>
              <a:rPr lang="en-US" sz="1800" dirty="0" smtClean="0">
                <a:latin typeface="Arial" panose="020B0604020202020204" pitchFamily="34" charset="0"/>
                <a:cs typeface="Arial" panose="020B0604020202020204" pitchFamily="34" charset="0"/>
              </a:rPr>
              <a:t>or immunologic differences </a:t>
            </a:r>
            <a:r>
              <a:rPr lang="en-US" sz="1800" dirty="0">
                <a:latin typeface="Arial" panose="020B0604020202020204" pitchFamily="34" charset="0"/>
                <a:cs typeface="Arial" panose="020B0604020202020204" pitchFamily="34" charset="0"/>
              </a:rPr>
              <a:t>between SPMS and PPMS</a:t>
            </a:r>
          </a:p>
          <a:p>
            <a:pPr marL="236538" lvl="1" indent="-236538">
              <a:buSzPct val="130000"/>
            </a:pPr>
            <a:r>
              <a:rPr lang="en-US" sz="1800" dirty="0" smtClean="0">
                <a:latin typeface="Arial" panose="020B0604020202020204" pitchFamily="34" charset="0"/>
                <a:cs typeface="Arial" panose="020B0604020202020204" pitchFamily="34" charset="0"/>
              </a:rPr>
              <a:t>No </a:t>
            </a:r>
            <a:r>
              <a:rPr lang="en-US" sz="1800" dirty="0">
                <a:latin typeface="Arial" panose="020B0604020202020204" pitchFamily="34" charset="0"/>
                <a:cs typeface="Arial" panose="020B0604020202020204" pitchFamily="34" charset="0"/>
              </a:rPr>
              <a:t>obvious </a:t>
            </a:r>
            <a:r>
              <a:rPr lang="en-US" sz="1800" dirty="0" smtClean="0">
                <a:latin typeface="Arial" panose="020B0604020202020204" pitchFamily="34" charset="0"/>
                <a:cs typeface="Arial" panose="020B0604020202020204" pitchFamily="34" charset="0"/>
              </a:rPr>
              <a:t>histopathologic </a:t>
            </a:r>
            <a:r>
              <a:rPr lang="en-US" sz="1800" dirty="0">
                <a:latin typeface="Arial" panose="020B0604020202020204" pitchFamily="34" charset="0"/>
                <a:cs typeface="Arial" panose="020B0604020202020204" pitchFamily="34" charset="0"/>
              </a:rPr>
              <a:t>difference between SPMS and PPMS</a:t>
            </a:r>
          </a:p>
          <a:p>
            <a:pPr marL="236538" lvl="1" indent="-236538">
              <a:buSzPct val="130000"/>
            </a:pPr>
            <a:r>
              <a:rPr lang="en-US" sz="1800" dirty="0">
                <a:latin typeface="Arial" panose="020B0604020202020204" pitchFamily="34" charset="0"/>
                <a:cs typeface="Arial" panose="020B0604020202020204" pitchFamily="34" charset="0"/>
              </a:rPr>
              <a:t>No difference in progression rates between SPMS and PPMS after EDSS = 4</a:t>
            </a:r>
          </a:p>
          <a:p>
            <a:pPr marL="236538" lvl="1" indent="-236538">
              <a:buSzPct val="130000"/>
            </a:pPr>
            <a:r>
              <a:rPr lang="en-US" sz="1800" dirty="0">
                <a:latin typeface="Arial" panose="020B0604020202020204" pitchFamily="34" charset="0"/>
                <a:cs typeface="Arial" panose="020B0604020202020204" pitchFamily="34" charset="0"/>
              </a:rPr>
              <a:t>“Progressive relapsing” patients are now considered to have PPMS with active </a:t>
            </a:r>
            <a:r>
              <a:rPr lang="en-US" sz="1800" dirty="0" smtClean="0">
                <a:latin typeface="Arial" panose="020B0604020202020204" pitchFamily="34" charset="0"/>
                <a:cs typeface="Arial" panose="020B0604020202020204" pitchFamily="34" charset="0"/>
              </a:rPr>
              <a:t>disease. </a:t>
            </a:r>
            <a:endParaRPr lang="en-US" sz="1800" dirty="0">
              <a:latin typeface="Arial" panose="020B0604020202020204" pitchFamily="34" charset="0"/>
              <a:cs typeface="Arial" panose="020B0604020202020204" pitchFamily="34" charset="0"/>
            </a:endParaRPr>
          </a:p>
          <a:p>
            <a:pPr marL="236538" lvl="1" indent="-236538">
              <a:buSzPct val="130000"/>
            </a:pPr>
            <a:r>
              <a:rPr lang="en-US" sz="1800" dirty="0">
                <a:latin typeface="Arial" panose="020B0604020202020204" pitchFamily="34" charset="0"/>
                <a:cs typeface="Arial" panose="020B0604020202020204" pitchFamily="34" charset="0"/>
              </a:rPr>
              <a:t>Does it make sense to think of SPMS and PPMS as fundamentally the same disease process?</a:t>
            </a:r>
          </a:p>
          <a:p>
            <a:pPr marL="236538" lvl="1" indent="-236538">
              <a:buSzPct val="130000"/>
            </a:pPr>
            <a:r>
              <a:rPr lang="en-US" sz="1800" dirty="0">
                <a:latin typeface="Arial" panose="020B0604020202020204" pitchFamily="34" charset="0"/>
                <a:cs typeface="Arial" panose="020B0604020202020204" pitchFamily="34" charset="0"/>
              </a:rPr>
              <a:t>Grouping SPMS and PPMS is reminiscent of the pre-1996 classification “chronic progressive </a:t>
            </a:r>
            <a:r>
              <a:rPr lang="en-US" sz="1800" dirty="0" smtClean="0">
                <a:latin typeface="Arial" panose="020B0604020202020204" pitchFamily="34" charset="0"/>
                <a:cs typeface="Arial" panose="020B0604020202020204" pitchFamily="34" charset="0"/>
              </a:rPr>
              <a:t>MS.”</a:t>
            </a:r>
            <a:endParaRPr lang="en-US" sz="1800" dirty="0">
              <a:latin typeface="Arial" panose="020B0604020202020204" pitchFamily="34" charset="0"/>
              <a:cs typeface="Arial" panose="020B0604020202020204" pitchFamily="34" charset="0"/>
            </a:endParaRPr>
          </a:p>
          <a:p>
            <a:pPr marL="636588" lvl="2" indent="-236538">
              <a:buSzPct val="130000"/>
            </a:pPr>
            <a:r>
              <a:rPr lang="en-US" sz="1800" dirty="0">
                <a:latin typeface="Arial" panose="020B0604020202020204" pitchFamily="34" charset="0"/>
                <a:cs typeface="Arial" panose="020B0604020202020204" pitchFamily="34" charset="0"/>
              </a:rPr>
              <a:t>However: no convincing explanation for the differences in gender dimorphism </a:t>
            </a:r>
          </a:p>
          <a:p>
            <a:pPr marL="236538" lvl="1" indent="-236538">
              <a:buSzPct val="130000"/>
            </a:pPr>
            <a:r>
              <a:rPr lang="en-US" sz="1800" dirty="0">
                <a:latin typeface="Arial" panose="020B0604020202020204" pitchFamily="34" charset="0"/>
                <a:cs typeface="Arial" panose="020B0604020202020204" pitchFamily="34" charset="0"/>
              </a:rPr>
              <a:t>Should trials be designed to target “progressive forms of MS” rather than separate studies for PPMS and SPMS?</a:t>
            </a:r>
          </a:p>
          <a:p>
            <a:pPr marL="285750" indent="-285750">
              <a:buFont typeface="Arial"/>
              <a:buChar char="•"/>
            </a:pPr>
            <a:endParaRPr lang="en-US" dirty="0">
              <a:solidFill>
                <a:srgbClr val="000000"/>
              </a:solidFill>
              <a:latin typeface="Arial"/>
              <a:cs typeface="Arial"/>
            </a:endParaRPr>
          </a:p>
        </p:txBody>
      </p:sp>
    </p:spTree>
    <p:extLst>
      <p:ext uri="{BB962C8B-B14F-4D97-AF65-F5344CB8AC3E}">
        <p14:creationId xmlns:p14="http://schemas.microsoft.com/office/powerpoint/2010/main" val="3217063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and Limitations of EDSS in </a:t>
            </a:r>
            <a:br>
              <a:rPr lang="en-US" dirty="0" smtClean="0"/>
            </a:br>
            <a:r>
              <a:rPr lang="en-US" dirty="0" smtClean="0"/>
              <a:t>Progressive MS </a:t>
            </a:r>
            <a:r>
              <a:rPr lang="en-US" dirty="0"/>
              <a:t>T</a:t>
            </a:r>
            <a:r>
              <a:rPr lang="en-US" dirty="0" smtClean="0"/>
              <a:t>rials</a:t>
            </a:r>
            <a:endParaRPr lang="en-US" dirty="0"/>
          </a:p>
        </p:txBody>
      </p:sp>
      <p:sp>
        <p:nvSpPr>
          <p:cNvPr id="3" name="Content Placeholder 2"/>
          <p:cNvSpPr>
            <a:spLocks noGrp="1"/>
          </p:cNvSpPr>
          <p:nvPr>
            <p:ph sz="quarter" idx="10"/>
          </p:nvPr>
        </p:nvSpPr>
        <p:spPr>
          <a:xfrm>
            <a:off x="609601" y="1600200"/>
            <a:ext cx="7543800" cy="4267200"/>
          </a:xfrm>
        </p:spPr>
        <p:txBody>
          <a:bodyPr>
            <a:normAutofit lnSpcReduction="10000"/>
          </a:bodyPr>
          <a:lstStyle/>
          <a:p>
            <a:pPr marL="236538" lvl="1" indent="-236538">
              <a:buSzPct val="130000"/>
            </a:pPr>
            <a:r>
              <a:rPr lang="en-US" sz="2400" dirty="0" smtClean="0">
                <a:latin typeface="Arial" panose="020B0604020202020204" pitchFamily="34" charset="0"/>
                <a:cs typeface="Arial" panose="020B0604020202020204" pitchFamily="34" charset="0"/>
              </a:rPr>
              <a:t>Confirmed change in EDSS is the primary outcome for almost all progressive MS trials</a:t>
            </a:r>
          </a:p>
          <a:p>
            <a:pPr marL="236538" lvl="1" indent="-236538">
              <a:buSzPct val="130000"/>
            </a:pPr>
            <a:r>
              <a:rPr lang="en-US" sz="2400" dirty="0" smtClean="0">
                <a:latin typeface="Arial" panose="020B0604020202020204" pitchFamily="34" charset="0"/>
                <a:cs typeface="Arial" panose="020B0604020202020204" pitchFamily="34" charset="0"/>
              </a:rPr>
              <a:t>Subjective </a:t>
            </a:r>
            <a:r>
              <a:rPr lang="en-US" sz="2400" dirty="0">
                <a:latin typeface="Arial" panose="020B0604020202020204" pitchFamily="34" charset="0"/>
                <a:cs typeface="Arial" panose="020B0604020202020204" pitchFamily="34" charset="0"/>
              </a:rPr>
              <a:t>scoring of </a:t>
            </a:r>
            <a:r>
              <a:rPr lang="en-US" sz="2400" dirty="0" smtClean="0">
                <a:latin typeface="Arial" panose="020B0604020202020204" pitchFamily="34" charset="0"/>
                <a:cs typeface="Arial" panose="020B0604020202020204" pitchFamily="34" charset="0"/>
              </a:rPr>
              <a:t>neurologic </a:t>
            </a:r>
            <a:r>
              <a:rPr lang="en-US" sz="2400" dirty="0">
                <a:latin typeface="Arial" panose="020B0604020202020204" pitchFamily="34" charset="0"/>
                <a:cs typeface="Arial" panose="020B0604020202020204" pitchFamily="34" charset="0"/>
              </a:rPr>
              <a:t>examination</a:t>
            </a:r>
          </a:p>
          <a:p>
            <a:pPr marL="236538" lvl="1" indent="-236538">
              <a:buSzPct val="130000"/>
            </a:pPr>
            <a:r>
              <a:rPr lang="en-US" sz="2400" dirty="0">
                <a:latin typeface="Arial" panose="020B0604020202020204" pitchFamily="34" charset="0"/>
                <a:cs typeface="Arial" panose="020B0604020202020204" pitchFamily="34" charset="0"/>
              </a:rPr>
              <a:t>Poor </a:t>
            </a:r>
            <a:r>
              <a:rPr lang="en-US" sz="2400" dirty="0" smtClean="0">
                <a:latin typeface="Arial" panose="020B0604020202020204" pitchFamily="34" charset="0"/>
                <a:cs typeface="Arial" panose="020B0604020202020204" pitchFamily="34" charset="0"/>
              </a:rPr>
              <a:t>interrater </a:t>
            </a:r>
            <a:r>
              <a:rPr lang="en-US" sz="2400" dirty="0">
                <a:latin typeface="Arial" panose="020B0604020202020204" pitchFamily="34" charset="0"/>
                <a:cs typeface="Arial" panose="020B0604020202020204" pitchFamily="34" charset="0"/>
              </a:rPr>
              <a:t>and </a:t>
            </a:r>
            <a:r>
              <a:rPr lang="en-US" sz="2400" dirty="0" err="1" smtClean="0">
                <a:latin typeface="Arial" panose="020B0604020202020204" pitchFamily="34" charset="0"/>
                <a:cs typeface="Arial" panose="020B0604020202020204" pitchFamily="34" charset="0"/>
              </a:rPr>
              <a:t>intrarater</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reliability</a:t>
            </a:r>
          </a:p>
          <a:p>
            <a:pPr marL="236538" lvl="1" indent="-236538">
              <a:buSzPct val="130000"/>
            </a:pPr>
            <a:r>
              <a:rPr lang="en-US" sz="2400" dirty="0" smtClean="0">
                <a:latin typeface="Arial" panose="020B0604020202020204" pitchFamily="34" charset="0"/>
                <a:cs typeface="Arial" panose="020B0604020202020204" pitchFamily="34" charset="0"/>
              </a:rPr>
              <a:t>Low-range </a:t>
            </a:r>
            <a:r>
              <a:rPr lang="en-US" sz="2400" dirty="0">
                <a:latin typeface="Arial" panose="020B0604020202020204" pitchFamily="34" charset="0"/>
                <a:cs typeface="Arial" panose="020B0604020202020204" pitchFamily="34" charset="0"/>
              </a:rPr>
              <a:t>scores dependent on functional scale scores</a:t>
            </a:r>
          </a:p>
          <a:p>
            <a:pPr marL="236538" lvl="1" indent="-236538">
              <a:buSzPct val="130000"/>
            </a:pPr>
            <a:r>
              <a:rPr lang="en-US" sz="2400" dirty="0">
                <a:latin typeface="Arial" panose="020B0604020202020204" pitchFamily="34" charset="0"/>
                <a:cs typeface="Arial" panose="020B0604020202020204" pitchFamily="34" charset="0"/>
              </a:rPr>
              <a:t>Mid-range scores dependent on ambulation</a:t>
            </a:r>
          </a:p>
          <a:p>
            <a:pPr marL="236538" lvl="1" indent="-236538">
              <a:buSzPct val="130000"/>
            </a:pPr>
            <a:r>
              <a:rPr lang="en-US" sz="2400" dirty="0">
                <a:latin typeface="Arial" panose="020B0604020202020204" pitchFamily="34" charset="0"/>
                <a:cs typeface="Arial" panose="020B0604020202020204" pitchFamily="34" charset="0"/>
              </a:rPr>
              <a:t>Clinical significance of change depends on baseline score</a:t>
            </a:r>
          </a:p>
          <a:p>
            <a:pPr marL="236538" lvl="1" indent="-236538">
              <a:buSzPct val="130000"/>
            </a:pPr>
            <a:r>
              <a:rPr lang="en-US" sz="2400" dirty="0">
                <a:latin typeface="Arial" panose="020B0604020202020204" pitchFamily="34" charset="0"/>
                <a:cs typeface="Arial" panose="020B0604020202020204" pitchFamily="34" charset="0"/>
              </a:rPr>
              <a:t>Rate of progression differs by baseline score</a:t>
            </a:r>
          </a:p>
          <a:p>
            <a:pPr marL="236538" lvl="1" indent="-236538">
              <a:buSzPct val="130000"/>
            </a:pPr>
            <a:r>
              <a:rPr lang="en-US" sz="2400" dirty="0">
                <a:latin typeface="Arial" panose="020B0604020202020204" pitchFamily="34" charset="0"/>
                <a:cs typeface="Arial" panose="020B0604020202020204" pitchFamily="34" charset="0"/>
              </a:rPr>
              <a:t>Time spent at different EDSS scores varies widely</a:t>
            </a:r>
          </a:p>
        </p:txBody>
      </p:sp>
    </p:spTree>
    <p:extLst>
      <p:ext uri="{BB962C8B-B14F-4D97-AF65-F5344CB8AC3E}">
        <p14:creationId xmlns:p14="http://schemas.microsoft.com/office/powerpoint/2010/main" val="3763856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EDSS</a:t>
            </a:r>
            <a:endParaRPr lang="en-US" dirty="0"/>
          </a:p>
        </p:txBody>
      </p:sp>
      <p:sp>
        <p:nvSpPr>
          <p:cNvPr id="3" name="Content Placeholder 2"/>
          <p:cNvSpPr>
            <a:spLocks noGrp="1"/>
          </p:cNvSpPr>
          <p:nvPr>
            <p:ph sz="quarter" idx="10"/>
          </p:nvPr>
        </p:nvSpPr>
        <p:spPr>
          <a:xfrm>
            <a:off x="609600" y="1600200"/>
            <a:ext cx="7391399" cy="4267200"/>
          </a:xfrm>
        </p:spPr>
        <p:txBody>
          <a:bodyPr>
            <a:noAutofit/>
          </a:bodyPr>
          <a:lstStyle/>
          <a:p>
            <a:r>
              <a:rPr lang="en-US" sz="2000" b="1" dirty="0" smtClean="0">
                <a:latin typeface="Arial"/>
                <a:cs typeface="Arial"/>
              </a:rPr>
              <a:t>Multiple Sclerosis Functional Composite (MSFC)</a:t>
            </a:r>
            <a:r>
              <a:rPr lang="en-US" sz="2000" b="1" baseline="30000" dirty="0" smtClean="0">
                <a:latin typeface="Arial"/>
                <a:cs typeface="Arial"/>
              </a:rPr>
              <a:t>a</a:t>
            </a:r>
          </a:p>
          <a:p>
            <a:pPr marL="457200" lvl="1" indent="-236538">
              <a:buFont typeface="Arial"/>
              <a:buChar char="•"/>
            </a:pPr>
            <a:r>
              <a:rPr lang="en-US" sz="1800" dirty="0">
                <a:solidFill>
                  <a:srgbClr val="000000"/>
                </a:solidFill>
                <a:latin typeface="Arial"/>
                <a:cs typeface="Arial"/>
              </a:rPr>
              <a:t>N</a:t>
            </a:r>
            <a:r>
              <a:rPr lang="en-US" sz="1800" dirty="0" smtClean="0">
                <a:solidFill>
                  <a:srgbClr val="000000"/>
                </a:solidFill>
                <a:latin typeface="Arial"/>
                <a:cs typeface="Arial"/>
              </a:rPr>
              <a:t>ormalized, averaged score (Z-score) from 3 subscales</a:t>
            </a:r>
          </a:p>
          <a:p>
            <a:pPr marL="906462" lvl="2" indent="-285750">
              <a:buFont typeface="Arial" panose="020B0604020202020204" pitchFamily="34" charset="0"/>
              <a:buChar char="−"/>
            </a:pPr>
            <a:r>
              <a:rPr lang="en-US" sz="1800" dirty="0">
                <a:solidFill>
                  <a:srgbClr val="000000"/>
                </a:solidFill>
                <a:latin typeface="Arial"/>
                <a:cs typeface="Arial"/>
              </a:rPr>
              <a:t>T</a:t>
            </a:r>
            <a:r>
              <a:rPr lang="en-US" sz="1800" dirty="0" smtClean="0">
                <a:solidFill>
                  <a:srgbClr val="000000"/>
                </a:solidFill>
                <a:latin typeface="Arial"/>
                <a:cs typeface="Arial"/>
              </a:rPr>
              <a:t>imed 25-foot walk (T25W)</a:t>
            </a:r>
          </a:p>
          <a:p>
            <a:pPr marL="906462" lvl="2" indent="-285750">
              <a:buFont typeface="Arial" panose="020B0604020202020204" pitchFamily="34" charset="0"/>
              <a:buChar char="−"/>
            </a:pPr>
            <a:r>
              <a:rPr lang="en-US" sz="1800" dirty="0" smtClean="0">
                <a:solidFill>
                  <a:srgbClr val="000000"/>
                </a:solidFill>
                <a:latin typeface="Arial"/>
                <a:cs typeface="Arial"/>
              </a:rPr>
              <a:t>9-hole peg test (9HPT)</a:t>
            </a:r>
          </a:p>
          <a:p>
            <a:pPr marL="906462" lvl="2" indent="-285750">
              <a:buFont typeface="Arial" panose="020B0604020202020204" pitchFamily="34" charset="0"/>
              <a:buChar char="−"/>
            </a:pPr>
            <a:r>
              <a:rPr lang="en-US" sz="1800" dirty="0">
                <a:solidFill>
                  <a:srgbClr val="000000"/>
                </a:solidFill>
                <a:latin typeface="Arial"/>
                <a:cs typeface="Arial"/>
              </a:rPr>
              <a:t>P</a:t>
            </a:r>
            <a:r>
              <a:rPr lang="en-US" sz="1800" dirty="0" smtClean="0">
                <a:solidFill>
                  <a:srgbClr val="000000"/>
                </a:solidFill>
                <a:latin typeface="Arial"/>
                <a:cs typeface="Arial"/>
              </a:rPr>
              <a:t>aced auditory serial addition test (PASAT)</a:t>
            </a:r>
          </a:p>
          <a:p>
            <a:pPr marL="457200" lvl="1" indent="-236538">
              <a:buFont typeface="Arial"/>
              <a:buChar char="•"/>
            </a:pPr>
            <a:r>
              <a:rPr lang="en-US" sz="1800" dirty="0">
                <a:solidFill>
                  <a:srgbClr val="000000"/>
                </a:solidFill>
                <a:latin typeface="Arial"/>
                <a:cs typeface="Arial"/>
              </a:rPr>
              <a:t>Used in the IMPACT trial of </a:t>
            </a:r>
            <a:r>
              <a:rPr lang="en-US" sz="1800" dirty="0" smtClean="0">
                <a:solidFill>
                  <a:srgbClr val="000000"/>
                </a:solidFill>
                <a:latin typeface="Arial"/>
                <a:cs typeface="Arial"/>
              </a:rPr>
              <a:t>IFN</a:t>
            </a:r>
            <a:r>
              <a:rPr lang="el-GR" sz="1800" dirty="0" smtClean="0">
                <a:solidFill>
                  <a:srgbClr val="000000"/>
                </a:solidFill>
                <a:latin typeface="Arial"/>
                <a:cs typeface="Arial"/>
              </a:rPr>
              <a:t>β</a:t>
            </a:r>
            <a:r>
              <a:rPr lang="en-US" sz="1800" dirty="0" smtClean="0">
                <a:solidFill>
                  <a:srgbClr val="000000"/>
                </a:solidFill>
                <a:latin typeface="Arial"/>
                <a:cs typeface="Arial"/>
              </a:rPr>
              <a:t>-1a </a:t>
            </a:r>
            <a:r>
              <a:rPr lang="en-US" sz="1800" dirty="0">
                <a:solidFill>
                  <a:srgbClr val="000000"/>
                </a:solidFill>
                <a:latin typeface="Arial"/>
                <a:cs typeface="Arial"/>
              </a:rPr>
              <a:t>in </a:t>
            </a:r>
            <a:r>
              <a:rPr lang="en-US" sz="1800" dirty="0" err="1" smtClean="0">
                <a:solidFill>
                  <a:srgbClr val="000000"/>
                </a:solidFill>
                <a:latin typeface="Arial"/>
                <a:cs typeface="Arial"/>
              </a:rPr>
              <a:t>SPMS</a:t>
            </a:r>
            <a:r>
              <a:rPr lang="en-US" sz="1800" baseline="30000" dirty="0" err="1" smtClean="0">
                <a:solidFill>
                  <a:srgbClr val="000000"/>
                </a:solidFill>
                <a:latin typeface="Arial"/>
                <a:cs typeface="Arial"/>
              </a:rPr>
              <a:t>b</a:t>
            </a:r>
            <a:endParaRPr lang="en-US" sz="1800" baseline="30000" dirty="0">
              <a:solidFill>
                <a:srgbClr val="000000"/>
              </a:solidFill>
              <a:latin typeface="Arial"/>
              <a:cs typeface="Arial"/>
            </a:endParaRPr>
          </a:p>
          <a:p>
            <a:pPr marL="906462" lvl="2" indent="-285750">
              <a:buFont typeface="Arial" panose="020B0604020202020204" pitchFamily="34" charset="0"/>
              <a:buChar char="−"/>
            </a:pPr>
            <a:r>
              <a:rPr lang="en-US" sz="1800" dirty="0">
                <a:solidFill>
                  <a:srgbClr val="000000"/>
                </a:solidFill>
                <a:latin typeface="Arial"/>
                <a:cs typeface="Arial"/>
              </a:rPr>
              <a:t>Mean change in Z-scores (</a:t>
            </a:r>
            <a:r>
              <a:rPr lang="en-US" sz="1800" i="1" dirty="0">
                <a:solidFill>
                  <a:srgbClr val="000000"/>
                </a:solidFill>
                <a:latin typeface="Arial"/>
                <a:cs typeface="Arial"/>
              </a:rPr>
              <a:t>P</a:t>
            </a:r>
            <a:r>
              <a:rPr lang="en-US" sz="1800" dirty="0">
                <a:solidFill>
                  <a:srgbClr val="000000"/>
                </a:solidFill>
                <a:latin typeface="Arial"/>
                <a:cs typeface="Arial"/>
              </a:rPr>
              <a:t> = .033):</a:t>
            </a:r>
          </a:p>
          <a:p>
            <a:pPr marL="1435100" lvl="1" indent="-236538">
              <a:buFont typeface="Arial"/>
              <a:buChar char="•"/>
            </a:pPr>
            <a:r>
              <a:rPr lang="en-US" sz="1800" dirty="0">
                <a:solidFill>
                  <a:srgbClr val="000000"/>
                </a:solidFill>
                <a:latin typeface="Arial"/>
                <a:cs typeface="Arial"/>
              </a:rPr>
              <a:t>Placebo: </a:t>
            </a:r>
            <a:r>
              <a:rPr lang="en-US" sz="1800" dirty="0" smtClean="0">
                <a:solidFill>
                  <a:srgbClr val="000000"/>
                </a:solidFill>
                <a:latin typeface="Arial"/>
                <a:cs typeface="Arial"/>
              </a:rPr>
              <a:t>-</a:t>
            </a:r>
            <a:r>
              <a:rPr lang="en-US" sz="1800" dirty="0">
                <a:solidFill>
                  <a:srgbClr val="000000"/>
                </a:solidFill>
                <a:latin typeface="Arial"/>
                <a:cs typeface="Arial"/>
              </a:rPr>
              <a:t>0.495 </a:t>
            </a:r>
          </a:p>
          <a:p>
            <a:pPr marL="1435100" lvl="1" indent="-236538">
              <a:buFont typeface="Arial"/>
              <a:buChar char="•"/>
            </a:pPr>
            <a:r>
              <a:rPr lang="en-US" sz="1800" dirty="0">
                <a:solidFill>
                  <a:srgbClr val="000000"/>
                </a:solidFill>
                <a:latin typeface="Arial"/>
                <a:cs typeface="Arial"/>
              </a:rPr>
              <a:t>Interferon: -3.62</a:t>
            </a:r>
          </a:p>
          <a:p>
            <a:pPr marL="906462" lvl="2" indent="-285750">
              <a:buFont typeface="Arial" panose="020B0604020202020204" pitchFamily="34" charset="0"/>
              <a:buChar char="−"/>
            </a:pPr>
            <a:r>
              <a:rPr lang="en-US" sz="1800" dirty="0">
                <a:solidFill>
                  <a:srgbClr val="000000"/>
                </a:solidFill>
                <a:latin typeface="Arial"/>
                <a:cs typeface="Arial"/>
              </a:rPr>
              <a:t>Performance on 9HPT (</a:t>
            </a:r>
            <a:r>
              <a:rPr lang="en-US" sz="1800" dirty="0" smtClean="0">
                <a:solidFill>
                  <a:srgbClr val="000000"/>
                </a:solidFill>
                <a:latin typeface="Arial"/>
                <a:cs typeface="Arial"/>
              </a:rPr>
              <a:t>and, </a:t>
            </a:r>
            <a:r>
              <a:rPr lang="en-US" sz="1800" dirty="0">
                <a:solidFill>
                  <a:srgbClr val="000000"/>
                </a:solidFill>
                <a:latin typeface="Arial"/>
                <a:cs typeface="Arial"/>
              </a:rPr>
              <a:t>to a lesser </a:t>
            </a:r>
            <a:r>
              <a:rPr lang="en-US" sz="1800" dirty="0" smtClean="0">
                <a:solidFill>
                  <a:srgbClr val="000000"/>
                </a:solidFill>
                <a:latin typeface="Arial"/>
                <a:cs typeface="Arial"/>
              </a:rPr>
              <a:t>extent, </a:t>
            </a:r>
            <a:r>
              <a:rPr lang="en-US" sz="1800" dirty="0">
                <a:solidFill>
                  <a:srgbClr val="000000"/>
                </a:solidFill>
                <a:latin typeface="Arial"/>
                <a:cs typeface="Arial"/>
              </a:rPr>
              <a:t>PASAT-3) led to the MSFC Z score </a:t>
            </a:r>
            <a:r>
              <a:rPr lang="en-US" sz="1800" dirty="0" smtClean="0">
                <a:solidFill>
                  <a:srgbClr val="000000"/>
                </a:solidFill>
                <a:latin typeface="Arial"/>
                <a:cs typeface="Arial"/>
              </a:rPr>
              <a:t>difference.</a:t>
            </a:r>
            <a:endParaRPr lang="en-US" sz="1800" dirty="0">
              <a:solidFill>
                <a:srgbClr val="000000"/>
              </a:solidFill>
              <a:latin typeface="Arial"/>
              <a:cs typeface="Arial"/>
            </a:endParaRPr>
          </a:p>
          <a:p>
            <a:pPr marL="906462" lvl="2" indent="-285750">
              <a:buFont typeface="Arial" panose="020B0604020202020204" pitchFamily="34" charset="0"/>
              <a:buChar char="−"/>
            </a:pPr>
            <a:r>
              <a:rPr lang="en-US" sz="1800" dirty="0">
                <a:solidFill>
                  <a:srgbClr val="000000"/>
                </a:solidFill>
                <a:latin typeface="Arial"/>
                <a:cs typeface="Arial"/>
              </a:rPr>
              <a:t>There was no difference in T25W or </a:t>
            </a:r>
            <a:r>
              <a:rPr lang="en-US" sz="1800" dirty="0" smtClean="0">
                <a:solidFill>
                  <a:srgbClr val="000000"/>
                </a:solidFill>
                <a:latin typeface="Arial"/>
                <a:cs typeface="Arial"/>
              </a:rPr>
              <a:t>EDSS.</a:t>
            </a:r>
            <a:endParaRPr lang="en-US" sz="1800" dirty="0">
              <a:solidFill>
                <a:srgbClr val="000000"/>
              </a:solidFill>
              <a:latin typeface="Arial"/>
              <a:cs typeface="Arial"/>
            </a:endParaRPr>
          </a:p>
          <a:p>
            <a:pPr marL="906462" lvl="2" indent="-285750">
              <a:buFont typeface="Arial" panose="020B0604020202020204" pitchFamily="34" charset="0"/>
              <a:buChar char="−"/>
            </a:pPr>
            <a:r>
              <a:rPr lang="en-US" sz="1800" dirty="0">
                <a:solidFill>
                  <a:srgbClr val="000000"/>
                </a:solidFill>
                <a:latin typeface="Arial"/>
                <a:cs typeface="Arial"/>
              </a:rPr>
              <a:t>Highlights difficulty in interpretation of a composite </a:t>
            </a:r>
            <a:r>
              <a:rPr lang="en-US" sz="1800" dirty="0" smtClean="0">
                <a:solidFill>
                  <a:srgbClr val="000000"/>
                </a:solidFill>
                <a:latin typeface="Arial"/>
                <a:cs typeface="Arial"/>
              </a:rPr>
              <a:t>end point</a:t>
            </a:r>
            <a:endParaRPr lang="en-US" sz="1800" dirty="0">
              <a:solidFill>
                <a:srgbClr val="000000"/>
              </a:solidFill>
              <a:latin typeface="Arial"/>
              <a:cs typeface="Arial"/>
            </a:endParaRPr>
          </a:p>
          <a:p>
            <a:pPr marL="285750" indent="-285750">
              <a:buFont typeface="Arial"/>
              <a:buChar char="•"/>
            </a:pPr>
            <a:endParaRPr lang="en-US" sz="2000" dirty="0" smtClean="0">
              <a:solidFill>
                <a:srgbClr val="000000"/>
              </a:solidFill>
              <a:latin typeface="Arial"/>
              <a:cs typeface="Arial"/>
            </a:endParaRPr>
          </a:p>
        </p:txBody>
      </p:sp>
      <p:sp>
        <p:nvSpPr>
          <p:cNvPr id="4" name="TextBox 3"/>
          <p:cNvSpPr txBox="1">
            <a:spLocks noChangeArrowheads="1"/>
          </p:cNvSpPr>
          <p:nvPr/>
        </p:nvSpPr>
        <p:spPr bwMode="auto">
          <a:xfrm>
            <a:off x="457200" y="6172200"/>
            <a:ext cx="716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 Cutter GR, et al</a:t>
            </a:r>
            <a:r>
              <a:rPr lang="tr-TR" sz="1400" dirty="0" smtClean="0"/>
              <a:t>. </a:t>
            </a:r>
            <a:r>
              <a:rPr lang="tr-TR" sz="1400" i="1" dirty="0" smtClean="0"/>
              <a:t>Brain</a:t>
            </a:r>
            <a:r>
              <a:rPr lang="en-US" sz="1400" i="1" dirty="0" smtClean="0"/>
              <a:t>.</a:t>
            </a:r>
            <a:r>
              <a:rPr lang="tr-TR" sz="1400" i="1" dirty="0" smtClean="0"/>
              <a:t> </a:t>
            </a:r>
            <a:r>
              <a:rPr lang="tr-TR" sz="1400" dirty="0" smtClean="0"/>
              <a:t>1999;122:871-</a:t>
            </a:r>
            <a:r>
              <a:rPr lang="en-US" sz="1400" dirty="0" smtClean="0"/>
              <a:t>8</a:t>
            </a:r>
            <a:r>
              <a:rPr lang="tr-TR" sz="1400" dirty="0" smtClean="0"/>
              <a:t>82</a:t>
            </a:r>
            <a:r>
              <a:rPr lang="en-US" sz="1400" baseline="30000" dirty="0" smtClean="0"/>
              <a:t>[21]</a:t>
            </a:r>
            <a:r>
              <a:rPr lang="en-US" sz="1400" dirty="0" smtClean="0"/>
              <a:t>; b.</a:t>
            </a:r>
            <a:r>
              <a:rPr lang="tr-TR" sz="1400" dirty="0" smtClean="0"/>
              <a:t> </a:t>
            </a:r>
            <a:r>
              <a:rPr lang="en-US" sz="1400" dirty="0" smtClean="0"/>
              <a:t>Cohen JA. </a:t>
            </a:r>
            <a:r>
              <a:rPr lang="en-US" sz="1400" i="1" dirty="0" smtClean="0"/>
              <a:t>Neurology. </a:t>
            </a:r>
            <a:r>
              <a:rPr lang="en-US" sz="1400" dirty="0" smtClean="0"/>
              <a:t>2002;59:679-687.</a:t>
            </a:r>
            <a:r>
              <a:rPr lang="en-US" sz="1400" baseline="30000" dirty="0" smtClean="0"/>
              <a:t>[22]</a:t>
            </a:r>
            <a:endParaRPr lang="en-US" sz="1400" dirty="0"/>
          </a:p>
        </p:txBody>
      </p:sp>
    </p:spTree>
    <p:extLst>
      <p:ext uri="{BB962C8B-B14F-4D97-AF65-F5344CB8AC3E}">
        <p14:creationId xmlns:p14="http://schemas.microsoft.com/office/powerpoint/2010/main" val="2791243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MSFC and Composite End Points</a:t>
            </a:r>
            <a:endParaRPr lang="en-US" dirty="0"/>
          </a:p>
        </p:txBody>
      </p:sp>
      <p:sp>
        <p:nvSpPr>
          <p:cNvPr id="3" name="Content Placeholder 2"/>
          <p:cNvSpPr>
            <a:spLocks noGrp="1"/>
          </p:cNvSpPr>
          <p:nvPr>
            <p:ph sz="quarter" idx="10"/>
          </p:nvPr>
        </p:nvSpPr>
        <p:spPr>
          <a:xfrm>
            <a:off x="609600" y="1600200"/>
            <a:ext cx="8181975" cy="4267200"/>
          </a:xfrm>
        </p:spPr>
        <p:txBody>
          <a:bodyPr>
            <a:normAutofit lnSpcReduction="10000"/>
          </a:bodyPr>
          <a:lstStyle/>
          <a:p>
            <a:r>
              <a:rPr lang="en-US" sz="2000" b="1" dirty="0">
                <a:latin typeface="Arial"/>
                <a:cs typeface="Arial"/>
              </a:rPr>
              <a:t>Potential advantages of the MSFC</a:t>
            </a:r>
          </a:p>
          <a:p>
            <a:pPr marL="457200" lvl="1" indent="-236538">
              <a:buFont typeface="Arial"/>
              <a:buChar char="•"/>
            </a:pPr>
            <a:r>
              <a:rPr lang="en-US" sz="1800" dirty="0">
                <a:solidFill>
                  <a:srgbClr val="000000"/>
                </a:solidFill>
                <a:latin typeface="Arial"/>
                <a:cs typeface="Arial"/>
              </a:rPr>
              <a:t>20% changes in the T25W or the 9HPT from baseline are thought to be clinically </a:t>
            </a:r>
            <a:r>
              <a:rPr lang="en-US" sz="1800" dirty="0" err="1">
                <a:solidFill>
                  <a:srgbClr val="000000"/>
                </a:solidFill>
                <a:latin typeface="Arial"/>
                <a:cs typeface="Arial"/>
              </a:rPr>
              <a:t>meaningful</a:t>
            </a:r>
            <a:r>
              <a:rPr lang="en-US" sz="1800" baseline="30000" dirty="0" err="1">
                <a:solidFill>
                  <a:srgbClr val="000000"/>
                </a:solidFill>
                <a:latin typeface="Arial"/>
                <a:cs typeface="Arial"/>
              </a:rPr>
              <a:t>a</a:t>
            </a:r>
            <a:endParaRPr lang="en-US" sz="1800" baseline="30000" dirty="0">
              <a:solidFill>
                <a:srgbClr val="000000"/>
              </a:solidFill>
              <a:latin typeface="Arial"/>
              <a:cs typeface="Arial"/>
            </a:endParaRPr>
          </a:p>
          <a:p>
            <a:pPr marL="457200" lvl="1" indent="-236538">
              <a:buFont typeface="Arial"/>
              <a:buChar char="•"/>
            </a:pPr>
            <a:r>
              <a:rPr lang="en-US" sz="1800" dirty="0">
                <a:solidFill>
                  <a:srgbClr val="000000"/>
                </a:solidFill>
                <a:latin typeface="Arial"/>
                <a:cs typeface="Arial"/>
              </a:rPr>
              <a:t>9HPT could be used to measure disability progression in </a:t>
            </a:r>
            <a:r>
              <a:rPr lang="en-US" sz="1800" dirty="0" smtClean="0">
                <a:solidFill>
                  <a:srgbClr val="000000"/>
                </a:solidFill>
                <a:latin typeface="Arial"/>
                <a:cs typeface="Arial"/>
              </a:rPr>
              <a:t>non-ambulatory </a:t>
            </a:r>
            <a:r>
              <a:rPr lang="en-US" sz="1800" dirty="0">
                <a:solidFill>
                  <a:srgbClr val="000000"/>
                </a:solidFill>
                <a:latin typeface="Arial"/>
                <a:cs typeface="Arial"/>
              </a:rPr>
              <a:t>patients (currently excluded from all studies)</a:t>
            </a:r>
            <a:r>
              <a:rPr lang="en-US" sz="1800" baseline="30000" dirty="0">
                <a:solidFill>
                  <a:srgbClr val="000000"/>
                </a:solidFill>
                <a:latin typeface="Arial"/>
                <a:cs typeface="Arial"/>
              </a:rPr>
              <a:t>a</a:t>
            </a:r>
          </a:p>
          <a:p>
            <a:pPr marL="457200" lvl="1" indent="-236538">
              <a:buFont typeface="Arial"/>
              <a:buChar char="•"/>
            </a:pPr>
            <a:r>
              <a:rPr lang="en-US" sz="1800" dirty="0">
                <a:solidFill>
                  <a:srgbClr val="000000"/>
                </a:solidFill>
                <a:latin typeface="Arial"/>
                <a:cs typeface="Arial"/>
              </a:rPr>
              <a:t>One study found that T25W has a higher event rate than </a:t>
            </a:r>
            <a:r>
              <a:rPr lang="en-US" sz="1800" dirty="0" err="1" smtClean="0">
                <a:solidFill>
                  <a:srgbClr val="000000"/>
                </a:solidFill>
                <a:latin typeface="Arial"/>
                <a:cs typeface="Arial"/>
              </a:rPr>
              <a:t>EDSS</a:t>
            </a:r>
            <a:r>
              <a:rPr lang="en-US" sz="1800" baseline="30000" dirty="0" err="1" smtClean="0">
                <a:solidFill>
                  <a:srgbClr val="000000"/>
                </a:solidFill>
                <a:latin typeface="Arial"/>
                <a:cs typeface="Arial"/>
              </a:rPr>
              <a:t>b</a:t>
            </a:r>
            <a:endParaRPr lang="en-US" sz="1800" baseline="30000" dirty="0">
              <a:solidFill>
                <a:srgbClr val="000000"/>
              </a:solidFill>
              <a:latin typeface="Arial"/>
              <a:cs typeface="Arial"/>
            </a:endParaRPr>
          </a:p>
          <a:p>
            <a:pPr marL="906462" lvl="2" indent="-285750">
              <a:buFont typeface="Arial" panose="020B0604020202020204" pitchFamily="34" charset="0"/>
              <a:buChar char="−"/>
            </a:pPr>
            <a:r>
              <a:rPr lang="en-US" sz="1800" dirty="0">
                <a:solidFill>
                  <a:srgbClr val="000000"/>
                </a:solidFill>
                <a:latin typeface="Arial"/>
                <a:cs typeface="Arial"/>
              </a:rPr>
              <a:t>1 year: 34% </a:t>
            </a:r>
            <a:r>
              <a:rPr lang="en-US" sz="1800" dirty="0" smtClean="0">
                <a:solidFill>
                  <a:srgbClr val="000000"/>
                </a:solidFill>
                <a:latin typeface="Arial"/>
                <a:cs typeface="Arial"/>
              </a:rPr>
              <a:t>vs </a:t>
            </a:r>
            <a:r>
              <a:rPr lang="en-US" sz="1800" dirty="0">
                <a:solidFill>
                  <a:srgbClr val="000000"/>
                </a:solidFill>
                <a:latin typeface="Arial"/>
                <a:cs typeface="Arial"/>
              </a:rPr>
              <a:t>17%  </a:t>
            </a:r>
          </a:p>
          <a:p>
            <a:pPr marL="906462" lvl="2" indent="-285750">
              <a:buFont typeface="Arial" panose="020B0604020202020204" pitchFamily="34" charset="0"/>
              <a:buChar char="−"/>
            </a:pPr>
            <a:r>
              <a:rPr lang="en-US" sz="1800" dirty="0">
                <a:solidFill>
                  <a:srgbClr val="000000"/>
                </a:solidFill>
                <a:latin typeface="Arial"/>
                <a:cs typeface="Arial"/>
              </a:rPr>
              <a:t>2 </a:t>
            </a:r>
            <a:r>
              <a:rPr lang="en-US" sz="1800" dirty="0" smtClean="0">
                <a:solidFill>
                  <a:srgbClr val="000000"/>
                </a:solidFill>
                <a:latin typeface="Arial"/>
                <a:cs typeface="Arial"/>
              </a:rPr>
              <a:t>years: </a:t>
            </a:r>
            <a:r>
              <a:rPr lang="en-US" sz="1800" dirty="0">
                <a:solidFill>
                  <a:srgbClr val="000000"/>
                </a:solidFill>
                <a:latin typeface="Arial"/>
                <a:cs typeface="Arial"/>
              </a:rPr>
              <a:t>46% </a:t>
            </a:r>
            <a:r>
              <a:rPr lang="en-US" sz="1800" dirty="0" smtClean="0">
                <a:solidFill>
                  <a:srgbClr val="000000"/>
                </a:solidFill>
                <a:latin typeface="Arial"/>
                <a:cs typeface="Arial"/>
              </a:rPr>
              <a:t>vs </a:t>
            </a:r>
            <a:r>
              <a:rPr lang="en-US" sz="1800" dirty="0">
                <a:solidFill>
                  <a:srgbClr val="000000"/>
                </a:solidFill>
                <a:latin typeface="Arial"/>
                <a:cs typeface="Arial"/>
              </a:rPr>
              <a:t>32%</a:t>
            </a:r>
          </a:p>
          <a:p>
            <a:pPr marL="457200" lvl="1" indent="-236538">
              <a:buFont typeface="Arial"/>
              <a:buChar char="•"/>
            </a:pPr>
            <a:r>
              <a:rPr lang="en-US" sz="1800" dirty="0">
                <a:solidFill>
                  <a:srgbClr val="000000"/>
                </a:solidFill>
                <a:latin typeface="Arial"/>
                <a:cs typeface="Arial"/>
              </a:rPr>
              <a:t>Suggests that combining either a 20% impact on the T25W or </a:t>
            </a:r>
            <a:r>
              <a:rPr lang="en-US" sz="1800" dirty="0" smtClean="0">
                <a:solidFill>
                  <a:srgbClr val="000000"/>
                </a:solidFill>
                <a:latin typeface="Arial"/>
                <a:cs typeface="Arial"/>
              </a:rPr>
              <a:t>1-point </a:t>
            </a:r>
            <a:r>
              <a:rPr lang="en-US" sz="1800" dirty="0">
                <a:solidFill>
                  <a:srgbClr val="000000"/>
                </a:solidFill>
                <a:latin typeface="Arial"/>
                <a:cs typeface="Arial"/>
              </a:rPr>
              <a:t>change in EDSS is a more sensitive outcome for progressive MS registration trials than a single </a:t>
            </a:r>
            <a:r>
              <a:rPr lang="en-US" sz="1800" dirty="0" smtClean="0">
                <a:solidFill>
                  <a:srgbClr val="000000"/>
                </a:solidFill>
                <a:latin typeface="Arial"/>
                <a:cs typeface="Arial"/>
              </a:rPr>
              <a:t>end point</a:t>
            </a:r>
            <a:endParaRPr lang="en-US" sz="1800" dirty="0">
              <a:solidFill>
                <a:srgbClr val="000000"/>
              </a:solidFill>
              <a:latin typeface="Arial"/>
              <a:cs typeface="Arial"/>
            </a:endParaRPr>
          </a:p>
          <a:p>
            <a:pPr marL="457200" lvl="1" indent="-236538">
              <a:buFont typeface="Arial"/>
              <a:buChar char="•"/>
            </a:pPr>
            <a:r>
              <a:rPr lang="en-US" sz="1800" dirty="0">
                <a:solidFill>
                  <a:srgbClr val="000000"/>
                </a:solidFill>
                <a:latin typeface="Arial"/>
                <a:cs typeface="Arial"/>
              </a:rPr>
              <a:t>The </a:t>
            </a:r>
            <a:r>
              <a:rPr lang="en-US" sz="1800" dirty="0" err="1">
                <a:solidFill>
                  <a:srgbClr val="000000"/>
                </a:solidFill>
                <a:latin typeface="Arial"/>
                <a:cs typeface="Arial"/>
              </a:rPr>
              <a:t>natalizumab</a:t>
            </a:r>
            <a:r>
              <a:rPr lang="en-US" sz="1800" dirty="0">
                <a:solidFill>
                  <a:srgbClr val="000000"/>
                </a:solidFill>
                <a:latin typeface="Arial"/>
                <a:cs typeface="Arial"/>
              </a:rPr>
              <a:t> trial in SPMS </a:t>
            </a:r>
            <a:r>
              <a:rPr lang="en-US" sz="1800" dirty="0" smtClean="0">
                <a:solidFill>
                  <a:srgbClr val="000000"/>
                </a:solidFill>
                <a:latin typeface="Arial"/>
                <a:cs typeface="Arial"/>
              </a:rPr>
              <a:t>and the </a:t>
            </a:r>
            <a:r>
              <a:rPr lang="en-US" sz="1800" dirty="0" err="1" smtClean="0">
                <a:solidFill>
                  <a:srgbClr val="000000"/>
                </a:solidFill>
                <a:latin typeface="Arial"/>
                <a:cs typeface="Arial"/>
              </a:rPr>
              <a:t>fingolimod</a:t>
            </a:r>
            <a:r>
              <a:rPr lang="en-US" sz="1800" dirty="0" smtClean="0">
                <a:solidFill>
                  <a:srgbClr val="000000"/>
                </a:solidFill>
                <a:latin typeface="Arial"/>
                <a:cs typeface="Arial"/>
              </a:rPr>
              <a:t> trial in PPMS use </a:t>
            </a:r>
            <a:r>
              <a:rPr lang="en-US" sz="1800" dirty="0">
                <a:solidFill>
                  <a:srgbClr val="000000"/>
                </a:solidFill>
                <a:latin typeface="Arial"/>
                <a:cs typeface="Arial"/>
              </a:rPr>
              <a:t>a composite </a:t>
            </a:r>
            <a:r>
              <a:rPr lang="en-US" sz="1800" dirty="0" smtClean="0">
                <a:solidFill>
                  <a:srgbClr val="000000"/>
                </a:solidFill>
                <a:latin typeface="Arial"/>
                <a:cs typeface="Arial"/>
              </a:rPr>
              <a:t>end point </a:t>
            </a:r>
            <a:r>
              <a:rPr lang="en-US" sz="1800" dirty="0">
                <a:solidFill>
                  <a:srgbClr val="000000"/>
                </a:solidFill>
                <a:latin typeface="Arial"/>
                <a:cs typeface="Arial"/>
              </a:rPr>
              <a:t>of worsening on the T25W or EDSS or 9HPT (the only such </a:t>
            </a:r>
            <a:r>
              <a:rPr lang="en-US" sz="1800" dirty="0" smtClean="0">
                <a:solidFill>
                  <a:srgbClr val="000000"/>
                </a:solidFill>
                <a:latin typeface="Arial"/>
                <a:cs typeface="Arial"/>
              </a:rPr>
              <a:t>studies </a:t>
            </a:r>
            <a:r>
              <a:rPr lang="en-US" sz="1800" dirty="0">
                <a:solidFill>
                  <a:srgbClr val="000000"/>
                </a:solidFill>
                <a:latin typeface="Arial"/>
                <a:cs typeface="Arial"/>
              </a:rPr>
              <a:t>to date)</a:t>
            </a:r>
          </a:p>
          <a:p>
            <a:pPr marL="285750" indent="-285750">
              <a:buFont typeface="Arial"/>
              <a:buChar char="•"/>
            </a:pPr>
            <a:endParaRPr lang="en-US" dirty="0">
              <a:solidFill>
                <a:srgbClr val="000000"/>
              </a:solidFill>
              <a:latin typeface="Arial"/>
              <a:cs typeface="Arial"/>
            </a:endParaRPr>
          </a:p>
        </p:txBody>
      </p:sp>
      <p:sp>
        <p:nvSpPr>
          <p:cNvPr id="5" name="TextBox 4"/>
          <p:cNvSpPr txBox="1">
            <a:spLocks noChangeArrowheads="1"/>
          </p:cNvSpPr>
          <p:nvPr/>
        </p:nvSpPr>
        <p:spPr bwMode="auto">
          <a:xfrm>
            <a:off x="457200" y="6182380"/>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t>a. </a:t>
            </a:r>
            <a:r>
              <a:rPr lang="en-US" sz="1400" dirty="0" err="1" smtClean="0"/>
              <a:t>Kragt</a:t>
            </a:r>
            <a:r>
              <a:rPr lang="en-US" sz="1400" dirty="0" smtClean="0"/>
              <a:t> JJ, et al. </a:t>
            </a:r>
            <a:r>
              <a:rPr lang="en-US" sz="1400" i="1" dirty="0" err="1"/>
              <a:t>Mult</a:t>
            </a:r>
            <a:r>
              <a:rPr lang="en-US" sz="1400" i="1" dirty="0"/>
              <a:t> </a:t>
            </a:r>
            <a:r>
              <a:rPr lang="en-US" sz="1400" i="1" dirty="0" err="1" smtClean="0"/>
              <a:t>Scler</a:t>
            </a:r>
            <a:r>
              <a:rPr lang="en-US" sz="1400" i="1" dirty="0" smtClean="0"/>
              <a:t>. </a:t>
            </a:r>
            <a:r>
              <a:rPr lang="en-US" sz="1400" dirty="0" smtClean="0"/>
              <a:t>2006;12:594-598</a:t>
            </a:r>
            <a:r>
              <a:rPr lang="en-US" sz="1400" baseline="30000" dirty="0" smtClean="0"/>
              <a:t>[23]</a:t>
            </a:r>
            <a:r>
              <a:rPr lang="en-US" sz="1400" dirty="0" smtClean="0"/>
              <a:t>; b. </a:t>
            </a:r>
            <a:r>
              <a:rPr lang="en-US" sz="1400" dirty="0" err="1" smtClean="0"/>
              <a:t>Bosma</a:t>
            </a:r>
            <a:r>
              <a:rPr lang="en-US" sz="1400" dirty="0" smtClean="0"/>
              <a:t> LV, et al. </a:t>
            </a:r>
            <a:r>
              <a:rPr lang="en-US" sz="1400" i="1" dirty="0" err="1"/>
              <a:t>Mult</a:t>
            </a:r>
            <a:r>
              <a:rPr lang="en-US" sz="1400" i="1" dirty="0"/>
              <a:t> </a:t>
            </a:r>
            <a:r>
              <a:rPr lang="en-US" sz="1400" i="1" dirty="0" err="1" smtClean="0"/>
              <a:t>Scler</a:t>
            </a:r>
            <a:r>
              <a:rPr lang="en-US" sz="1400" i="1" dirty="0" smtClean="0"/>
              <a:t>.</a:t>
            </a:r>
            <a:r>
              <a:rPr lang="en-US" sz="1400" dirty="0" smtClean="0"/>
              <a:t> 2009;15:715-720.</a:t>
            </a:r>
            <a:r>
              <a:rPr lang="en-US" sz="1400" baseline="30000" dirty="0" smtClean="0"/>
              <a:t>[24]</a:t>
            </a:r>
            <a:endParaRPr lang="en-US" sz="1400" dirty="0"/>
          </a:p>
        </p:txBody>
      </p:sp>
    </p:spTree>
    <p:extLst>
      <p:ext uri="{BB962C8B-B14F-4D97-AF65-F5344CB8AC3E}">
        <p14:creationId xmlns:p14="http://schemas.microsoft.com/office/powerpoint/2010/main" val="3105245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Disability in Progressive MS</a:t>
            </a:r>
            <a:endParaRPr lang="en-US" dirty="0"/>
          </a:p>
        </p:txBody>
      </p:sp>
      <p:sp>
        <p:nvSpPr>
          <p:cNvPr id="3" name="Content Placeholder 2"/>
          <p:cNvSpPr>
            <a:spLocks noGrp="1"/>
          </p:cNvSpPr>
          <p:nvPr>
            <p:ph sz="quarter" idx="10"/>
          </p:nvPr>
        </p:nvSpPr>
        <p:spPr>
          <a:xfrm>
            <a:off x="609600" y="1600200"/>
            <a:ext cx="8181975" cy="4267200"/>
          </a:xfrm>
        </p:spPr>
        <p:txBody>
          <a:bodyPr>
            <a:noAutofit/>
          </a:bodyPr>
          <a:lstStyle/>
          <a:p>
            <a:r>
              <a:rPr lang="en-US" sz="2000" b="1" dirty="0" smtClean="0">
                <a:latin typeface="Arial"/>
                <a:cs typeface="Arial"/>
              </a:rPr>
              <a:t>PASAT</a:t>
            </a:r>
            <a:endParaRPr lang="en-US" sz="2000" b="1" dirty="0">
              <a:latin typeface="Arial"/>
              <a:cs typeface="Arial"/>
            </a:endParaRPr>
          </a:p>
          <a:p>
            <a:pPr marL="457200" lvl="1" indent="-228600"/>
            <a:r>
              <a:rPr lang="en-US" sz="1800" dirty="0" smtClean="0">
                <a:solidFill>
                  <a:schemeClr val="tx2"/>
                </a:solidFill>
                <a:latin typeface="Arial"/>
                <a:cs typeface="Arial"/>
              </a:rPr>
              <a:t>Evaluates processing speed and immediate memory recall</a:t>
            </a:r>
          </a:p>
          <a:p>
            <a:pPr marL="457200" lvl="1" indent="-228600"/>
            <a:r>
              <a:rPr lang="en-US" sz="1800" dirty="0" smtClean="0">
                <a:solidFill>
                  <a:schemeClr val="tx2"/>
                </a:solidFill>
                <a:latin typeface="Arial"/>
                <a:cs typeface="Arial"/>
              </a:rPr>
              <a:t>Perform serial addition under time pressure and supervision</a:t>
            </a:r>
          </a:p>
          <a:p>
            <a:pPr marL="457200" lvl="1" indent="-228600"/>
            <a:r>
              <a:rPr lang="en-US" sz="1800" dirty="0" smtClean="0">
                <a:solidFill>
                  <a:schemeClr val="tx2"/>
                </a:solidFill>
                <a:latin typeface="Arial"/>
                <a:cs typeface="Arial"/>
              </a:rPr>
              <a:t>Confronts patients with errors by design</a:t>
            </a:r>
          </a:p>
          <a:p>
            <a:pPr marL="457200" lvl="1" indent="-228600"/>
            <a:r>
              <a:rPr lang="en-US" sz="1800" dirty="0" smtClean="0">
                <a:solidFill>
                  <a:schemeClr val="tx2"/>
                </a:solidFill>
                <a:latin typeface="Arial"/>
                <a:cs typeface="Arial"/>
              </a:rPr>
              <a:t>Provokes anxiety and frustration</a:t>
            </a:r>
          </a:p>
          <a:p>
            <a:pPr marL="457200" lvl="1" indent="-228600"/>
            <a:r>
              <a:rPr lang="en-US" sz="1800" dirty="0" smtClean="0">
                <a:solidFill>
                  <a:schemeClr val="tx2"/>
                </a:solidFill>
                <a:latin typeface="Arial"/>
                <a:cs typeface="Arial"/>
              </a:rPr>
              <a:t>Prominent learning effect</a:t>
            </a:r>
          </a:p>
          <a:p>
            <a:r>
              <a:rPr lang="en-US" sz="2000" b="1" dirty="0">
                <a:latin typeface="Arial"/>
                <a:cs typeface="Arial"/>
              </a:rPr>
              <a:t>Symbol Digit Modality Test (SDMT)</a:t>
            </a:r>
          </a:p>
          <a:p>
            <a:pPr marL="457200" lvl="1" indent="-228600"/>
            <a:r>
              <a:rPr lang="en-US" sz="1800" dirty="0" smtClean="0">
                <a:solidFill>
                  <a:schemeClr val="tx2"/>
                </a:solidFill>
                <a:latin typeface="Arial"/>
                <a:cs typeface="Arial"/>
              </a:rPr>
              <a:t>Matches </a:t>
            </a:r>
            <a:r>
              <a:rPr lang="en-US" sz="1800" dirty="0">
                <a:solidFill>
                  <a:schemeClr val="tx2"/>
                </a:solidFill>
                <a:latin typeface="Arial"/>
                <a:cs typeface="Arial"/>
              </a:rPr>
              <a:t>numbers with abstract figure</a:t>
            </a:r>
          </a:p>
          <a:p>
            <a:pPr marL="457200" lvl="1" indent="-228600"/>
            <a:r>
              <a:rPr lang="en-US" sz="1800" dirty="0" smtClean="0">
                <a:solidFill>
                  <a:schemeClr val="tx2"/>
                </a:solidFill>
                <a:latin typeface="Arial"/>
                <a:cs typeface="Arial"/>
              </a:rPr>
              <a:t>Usually </a:t>
            </a:r>
            <a:r>
              <a:rPr lang="en-US" sz="1800" dirty="0">
                <a:solidFill>
                  <a:schemeClr val="tx2"/>
                </a:solidFill>
                <a:latin typeface="Arial"/>
                <a:cs typeface="Arial"/>
              </a:rPr>
              <a:t>does not provoke anxiety</a:t>
            </a:r>
          </a:p>
          <a:p>
            <a:pPr marL="457200" lvl="1" indent="-228600"/>
            <a:r>
              <a:rPr lang="en-US" sz="1800" dirty="0" smtClean="0">
                <a:solidFill>
                  <a:schemeClr val="tx2"/>
                </a:solidFill>
                <a:latin typeface="Arial"/>
                <a:cs typeface="Arial"/>
              </a:rPr>
              <a:t>Capture </a:t>
            </a:r>
            <a:r>
              <a:rPr lang="en-US" sz="1800" dirty="0">
                <a:solidFill>
                  <a:schemeClr val="tx2"/>
                </a:solidFill>
                <a:latin typeface="Arial"/>
                <a:cs typeface="Arial"/>
              </a:rPr>
              <a:t>about 50% of the variance in cognitive performance in MS</a:t>
            </a:r>
          </a:p>
          <a:p>
            <a:pPr marL="457200" lvl="1" indent="-228600"/>
            <a:r>
              <a:rPr lang="en-US" sz="1800" dirty="0" smtClean="0">
                <a:solidFill>
                  <a:schemeClr val="tx2"/>
                </a:solidFill>
                <a:latin typeface="Arial"/>
                <a:cs typeface="Arial"/>
              </a:rPr>
              <a:t>Decline </a:t>
            </a:r>
            <a:r>
              <a:rPr lang="en-US" sz="1800" dirty="0">
                <a:solidFill>
                  <a:schemeClr val="tx2"/>
                </a:solidFill>
                <a:latin typeface="Arial"/>
                <a:cs typeface="Arial"/>
              </a:rPr>
              <a:t>in 4 points </a:t>
            </a:r>
            <a:r>
              <a:rPr lang="en-US" sz="1800" dirty="0" smtClean="0">
                <a:solidFill>
                  <a:schemeClr val="tx2"/>
                </a:solidFill>
                <a:latin typeface="Arial"/>
                <a:cs typeface="Arial"/>
              </a:rPr>
              <a:t>associated </a:t>
            </a:r>
            <a:r>
              <a:rPr lang="en-US" sz="1800" dirty="0">
                <a:solidFill>
                  <a:schemeClr val="tx2"/>
                </a:solidFill>
                <a:latin typeface="Arial"/>
                <a:cs typeface="Arial"/>
              </a:rPr>
              <a:t>with loss of vocation (disability</a:t>
            </a:r>
            <a:r>
              <a:rPr lang="en-US" sz="1800" dirty="0" smtClean="0">
                <a:solidFill>
                  <a:schemeClr val="tx2"/>
                </a:solidFill>
                <a:latin typeface="Arial"/>
                <a:cs typeface="Arial"/>
              </a:rPr>
              <a:t>)</a:t>
            </a:r>
            <a:endParaRPr lang="en-US" sz="1800" dirty="0">
              <a:solidFill>
                <a:schemeClr val="tx2"/>
              </a:solidFill>
              <a:latin typeface="Arial"/>
              <a:cs typeface="Arial"/>
            </a:endParaRPr>
          </a:p>
          <a:p>
            <a:pPr marL="457200" lvl="1" indent="-228600"/>
            <a:r>
              <a:rPr lang="en-US" sz="1800" dirty="0" smtClean="0">
                <a:solidFill>
                  <a:schemeClr val="tx2"/>
                </a:solidFill>
                <a:latin typeface="Arial"/>
                <a:cs typeface="Arial"/>
              </a:rPr>
              <a:t>Underused </a:t>
            </a:r>
            <a:r>
              <a:rPr lang="en-US" sz="1800" dirty="0">
                <a:solidFill>
                  <a:schemeClr val="tx2"/>
                </a:solidFill>
                <a:latin typeface="Arial"/>
                <a:cs typeface="Arial"/>
              </a:rPr>
              <a:t>in p</a:t>
            </a:r>
            <a:r>
              <a:rPr lang="en-US" sz="1800" dirty="0" smtClean="0">
                <a:solidFill>
                  <a:schemeClr val="tx2"/>
                </a:solidFill>
                <a:latin typeface="Arial"/>
                <a:cs typeface="Arial"/>
              </a:rPr>
              <a:t>rogressive MS </a:t>
            </a:r>
            <a:r>
              <a:rPr lang="en-US" sz="1800" dirty="0">
                <a:solidFill>
                  <a:schemeClr val="tx2"/>
                </a:solidFill>
                <a:latin typeface="Arial"/>
                <a:cs typeface="Arial"/>
              </a:rPr>
              <a:t>trials</a:t>
            </a:r>
          </a:p>
        </p:txBody>
      </p:sp>
      <p:sp>
        <p:nvSpPr>
          <p:cNvPr id="4" name="TextBox 3"/>
          <p:cNvSpPr txBox="1">
            <a:spLocks noChangeArrowheads="1"/>
          </p:cNvSpPr>
          <p:nvPr/>
        </p:nvSpPr>
        <p:spPr bwMode="auto">
          <a:xfrm>
            <a:off x="447034" y="6324600"/>
            <a:ext cx="5588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t>Morrow SA, et al. </a:t>
            </a:r>
            <a:r>
              <a:rPr lang="en-US" sz="1600" i="1" dirty="0" err="1" smtClean="0"/>
              <a:t>Clin</a:t>
            </a:r>
            <a:r>
              <a:rPr lang="en-US" sz="1600" i="1" dirty="0" smtClean="0"/>
              <a:t> </a:t>
            </a:r>
            <a:r>
              <a:rPr lang="en-US" sz="1600" i="1" dirty="0" err="1" smtClean="0"/>
              <a:t>Neuropsychol</a:t>
            </a:r>
            <a:r>
              <a:rPr lang="en-US" sz="1600" i="1" dirty="0" smtClean="0"/>
              <a:t>. </a:t>
            </a:r>
            <a:r>
              <a:rPr lang="en-US" sz="1600" dirty="0" smtClean="0"/>
              <a:t>2010;24:1131-1145.</a:t>
            </a:r>
            <a:r>
              <a:rPr lang="en-US" sz="1600" baseline="30000" dirty="0" smtClean="0"/>
              <a:t>[25]</a:t>
            </a:r>
            <a:endParaRPr lang="en-US" sz="1600" dirty="0"/>
          </a:p>
        </p:txBody>
      </p:sp>
    </p:spTree>
    <p:extLst>
      <p:ext uri="{BB962C8B-B14F-4D97-AF65-F5344CB8AC3E}">
        <p14:creationId xmlns:p14="http://schemas.microsoft.com/office/powerpoint/2010/main" val="722460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Progressive MS</a:t>
            </a:r>
            <a:endParaRPr lang="en-US" dirty="0"/>
          </a:p>
        </p:txBody>
      </p:sp>
      <p:sp>
        <p:nvSpPr>
          <p:cNvPr id="3" name="Content Placeholder 2"/>
          <p:cNvSpPr>
            <a:spLocks noGrp="1"/>
          </p:cNvSpPr>
          <p:nvPr>
            <p:ph sz="quarter" idx="10"/>
          </p:nvPr>
        </p:nvSpPr>
        <p:spPr>
          <a:xfrm>
            <a:off x="581025" y="1600200"/>
            <a:ext cx="8181975" cy="4267200"/>
          </a:xfrm>
        </p:spPr>
        <p:txBody>
          <a:bodyPr>
            <a:normAutofit lnSpcReduction="10000"/>
          </a:bodyPr>
          <a:lstStyle/>
          <a:p>
            <a:pPr marL="236538" lvl="1" indent="-236538"/>
            <a:r>
              <a:rPr lang="en-US" sz="2600" dirty="0">
                <a:solidFill>
                  <a:schemeClr val="tx2"/>
                </a:solidFill>
                <a:latin typeface="Arial"/>
                <a:cs typeface="Arial"/>
              </a:rPr>
              <a:t>Need for a surrogate </a:t>
            </a:r>
            <a:r>
              <a:rPr lang="en-US" sz="2600" dirty="0" smtClean="0">
                <a:solidFill>
                  <a:schemeClr val="tx2"/>
                </a:solidFill>
                <a:latin typeface="Arial"/>
                <a:cs typeface="Arial"/>
              </a:rPr>
              <a:t>end point</a:t>
            </a:r>
            <a:endParaRPr lang="en-US" sz="2600" dirty="0">
              <a:solidFill>
                <a:schemeClr val="tx2"/>
              </a:solidFill>
              <a:latin typeface="Arial"/>
              <a:cs typeface="Arial"/>
            </a:endParaRPr>
          </a:p>
          <a:p>
            <a:pPr marL="236538" lvl="1" indent="-236538"/>
            <a:r>
              <a:rPr lang="en-US" sz="2600" dirty="0">
                <a:solidFill>
                  <a:schemeClr val="tx2"/>
                </a:solidFill>
                <a:latin typeface="Arial"/>
                <a:cs typeface="Arial"/>
              </a:rPr>
              <a:t>Trials in RMS transformed by use of Q4- or Q6-week serial brain MRI scans performed over a 24- to 36-week duration to assess the impact of treatment on relapsing MS disease activity in phase 2 studies</a:t>
            </a:r>
          </a:p>
          <a:p>
            <a:pPr marL="236538" lvl="1" indent="-236538"/>
            <a:r>
              <a:rPr lang="en-US" sz="2600" dirty="0">
                <a:solidFill>
                  <a:schemeClr val="tx2"/>
                </a:solidFill>
                <a:latin typeface="Arial"/>
                <a:cs typeface="Arial"/>
              </a:rPr>
              <a:t>A robust impact on the cumulative number of </a:t>
            </a:r>
            <a:r>
              <a:rPr lang="en-US" sz="2600" dirty="0" err="1">
                <a:solidFill>
                  <a:schemeClr val="tx2"/>
                </a:solidFill>
                <a:latin typeface="Arial"/>
                <a:cs typeface="Arial"/>
              </a:rPr>
              <a:t>Gd</a:t>
            </a:r>
            <a:r>
              <a:rPr lang="en-US" sz="2600" dirty="0">
                <a:solidFill>
                  <a:schemeClr val="tx2"/>
                </a:solidFill>
                <a:latin typeface="Arial"/>
                <a:cs typeface="Arial"/>
              </a:rPr>
              <a:t>-enhancing lesions correlates with an impact on relapses and relapse related accrual of </a:t>
            </a:r>
            <a:r>
              <a:rPr lang="en-US" sz="2600" dirty="0" smtClean="0">
                <a:solidFill>
                  <a:schemeClr val="tx2"/>
                </a:solidFill>
                <a:latin typeface="Arial"/>
                <a:cs typeface="Arial"/>
              </a:rPr>
              <a:t>neurologic </a:t>
            </a:r>
            <a:r>
              <a:rPr lang="en-US" sz="2600" dirty="0">
                <a:solidFill>
                  <a:schemeClr val="tx2"/>
                </a:solidFill>
                <a:latin typeface="Arial"/>
                <a:cs typeface="Arial"/>
              </a:rPr>
              <a:t>impairments in phase 3 </a:t>
            </a:r>
            <a:r>
              <a:rPr lang="en-US" sz="2600" dirty="0" smtClean="0">
                <a:solidFill>
                  <a:schemeClr val="tx2"/>
                </a:solidFill>
                <a:latin typeface="Arial"/>
                <a:cs typeface="Arial"/>
              </a:rPr>
              <a:t>trials.</a:t>
            </a:r>
            <a:endParaRPr lang="en-US" sz="2600" dirty="0">
              <a:solidFill>
                <a:schemeClr val="tx2"/>
              </a:solidFill>
              <a:latin typeface="Arial"/>
              <a:cs typeface="Arial"/>
            </a:endParaRPr>
          </a:p>
          <a:p>
            <a:pPr marL="236538" lvl="1" indent="-236538"/>
            <a:r>
              <a:rPr lang="en-US" sz="2600" dirty="0">
                <a:solidFill>
                  <a:schemeClr val="tx2"/>
                </a:solidFill>
                <a:latin typeface="Arial"/>
                <a:cs typeface="Arial"/>
              </a:rPr>
              <a:t>No such imaging biomarker has been developed for progressive </a:t>
            </a:r>
            <a:r>
              <a:rPr lang="en-US" sz="2600" dirty="0" smtClean="0">
                <a:solidFill>
                  <a:schemeClr val="tx2"/>
                </a:solidFill>
                <a:latin typeface="Arial"/>
                <a:cs typeface="Arial"/>
              </a:rPr>
              <a:t>MS.</a:t>
            </a:r>
            <a:endParaRPr lang="en-US" sz="2600" dirty="0">
              <a:solidFill>
                <a:schemeClr val="tx2"/>
              </a:solidFill>
              <a:latin typeface="Arial"/>
              <a:cs typeface="Arial"/>
            </a:endParaRPr>
          </a:p>
          <a:p>
            <a:endParaRPr lang="en-US" dirty="0">
              <a:solidFill>
                <a:srgbClr val="000000"/>
              </a:solidFill>
              <a:latin typeface="Arial"/>
              <a:cs typeface="Arial"/>
            </a:endParaRPr>
          </a:p>
        </p:txBody>
      </p:sp>
    </p:spTree>
    <p:extLst>
      <p:ext uri="{BB962C8B-B14F-4D97-AF65-F5344CB8AC3E}">
        <p14:creationId xmlns:p14="http://schemas.microsoft.com/office/powerpoint/2010/main" val="1343037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Conventional MRI Limitations in </a:t>
            </a:r>
            <a:br>
              <a:rPr lang="en-GB" dirty="0" smtClean="0"/>
            </a:br>
            <a:r>
              <a:rPr lang="en-GB" dirty="0" smtClean="0"/>
              <a:t>Progressive MS</a:t>
            </a:r>
            <a:endParaRPr lang="en-US" dirty="0"/>
          </a:p>
        </p:txBody>
      </p:sp>
      <p:sp>
        <p:nvSpPr>
          <p:cNvPr id="12" name="Content Placeholder 11"/>
          <p:cNvSpPr>
            <a:spLocks noGrp="1"/>
          </p:cNvSpPr>
          <p:nvPr>
            <p:ph sz="quarter" idx="10"/>
          </p:nvPr>
        </p:nvSpPr>
        <p:spPr>
          <a:xfrm>
            <a:off x="609600" y="1600200"/>
            <a:ext cx="8181975" cy="4267200"/>
          </a:xfrm>
        </p:spPr>
        <p:txBody>
          <a:bodyPr>
            <a:noAutofit/>
          </a:bodyPr>
          <a:lstStyle/>
          <a:p>
            <a:pPr marL="236538" lvl="1" indent="-236538"/>
            <a:r>
              <a:rPr lang="en-US" sz="2000" dirty="0">
                <a:solidFill>
                  <a:schemeClr val="tx2"/>
                </a:solidFill>
                <a:latin typeface="Arial"/>
                <a:cs typeface="Arial"/>
              </a:rPr>
              <a:t>In SPMS, T2 lesion volume does not correlate well with clinical </a:t>
            </a:r>
            <a:r>
              <a:rPr lang="en-US" sz="2000" dirty="0" smtClean="0">
                <a:solidFill>
                  <a:schemeClr val="tx2"/>
                </a:solidFill>
                <a:latin typeface="Arial"/>
                <a:cs typeface="Arial"/>
              </a:rPr>
              <a:t>outcomes.</a:t>
            </a:r>
            <a:endParaRPr lang="en-US" sz="2000" dirty="0">
              <a:solidFill>
                <a:schemeClr val="tx2"/>
              </a:solidFill>
              <a:latin typeface="Arial"/>
              <a:cs typeface="Arial"/>
            </a:endParaRPr>
          </a:p>
          <a:p>
            <a:pPr marL="236538" lvl="1" indent="-236538"/>
            <a:r>
              <a:rPr lang="en-US" sz="2000" dirty="0">
                <a:solidFill>
                  <a:schemeClr val="tx2"/>
                </a:solidFill>
                <a:latin typeface="Arial"/>
                <a:cs typeface="Arial"/>
              </a:rPr>
              <a:t>Contributes to &lt; 5% of end-of-trial </a:t>
            </a:r>
            <a:r>
              <a:rPr lang="en-US" sz="2000" dirty="0" err="1">
                <a:solidFill>
                  <a:schemeClr val="tx2"/>
                </a:solidFill>
                <a:latin typeface="Arial"/>
                <a:cs typeface="Arial"/>
              </a:rPr>
              <a:t>disability</a:t>
            </a:r>
            <a:r>
              <a:rPr lang="en-US" sz="2000" baseline="30000" dirty="0" err="1">
                <a:solidFill>
                  <a:schemeClr val="tx2"/>
                </a:solidFill>
                <a:latin typeface="Arial"/>
                <a:cs typeface="Arial"/>
              </a:rPr>
              <a:t>a</a:t>
            </a:r>
            <a:endParaRPr lang="en-US" sz="2000" baseline="30000" dirty="0">
              <a:solidFill>
                <a:schemeClr val="tx2"/>
              </a:solidFill>
              <a:latin typeface="Arial"/>
              <a:cs typeface="Arial"/>
            </a:endParaRPr>
          </a:p>
          <a:p>
            <a:pPr marL="236538" lvl="1" indent="-236538"/>
            <a:r>
              <a:rPr lang="en-US" sz="2000" dirty="0" err="1">
                <a:solidFill>
                  <a:schemeClr val="tx2"/>
                </a:solidFill>
                <a:latin typeface="Arial"/>
                <a:cs typeface="Arial"/>
              </a:rPr>
              <a:t>Gd</a:t>
            </a:r>
            <a:r>
              <a:rPr lang="en-US" sz="2000" dirty="0">
                <a:solidFill>
                  <a:schemeClr val="tx2"/>
                </a:solidFill>
                <a:latin typeface="Arial"/>
                <a:cs typeface="Arial"/>
              </a:rPr>
              <a:t>-enhancing lesions are less common in progressive MS than </a:t>
            </a:r>
            <a:r>
              <a:rPr lang="en-US" sz="2000" dirty="0" smtClean="0">
                <a:solidFill>
                  <a:schemeClr val="tx2"/>
                </a:solidFill>
                <a:latin typeface="Arial"/>
                <a:cs typeface="Arial"/>
              </a:rPr>
              <a:t>in RRMS </a:t>
            </a:r>
            <a:r>
              <a:rPr lang="en-US" sz="2000" dirty="0">
                <a:solidFill>
                  <a:schemeClr val="tx2"/>
                </a:solidFill>
                <a:latin typeface="Arial"/>
                <a:cs typeface="Arial"/>
              </a:rPr>
              <a:t>and have no correlation with </a:t>
            </a:r>
            <a:r>
              <a:rPr lang="en-US" sz="2000" dirty="0" smtClean="0">
                <a:solidFill>
                  <a:schemeClr val="tx2"/>
                </a:solidFill>
                <a:latin typeface="Arial"/>
                <a:cs typeface="Arial"/>
              </a:rPr>
              <a:t>disability.</a:t>
            </a:r>
            <a:endParaRPr lang="en-US" sz="2000" dirty="0">
              <a:solidFill>
                <a:schemeClr val="tx2"/>
              </a:solidFill>
              <a:latin typeface="Arial"/>
              <a:cs typeface="Arial"/>
            </a:endParaRPr>
          </a:p>
          <a:p>
            <a:pPr marL="236538" lvl="1" indent="-236538"/>
            <a:r>
              <a:rPr lang="en-US" sz="2000" dirty="0">
                <a:solidFill>
                  <a:schemeClr val="tx2"/>
                </a:solidFill>
                <a:latin typeface="Arial"/>
                <a:cs typeface="Arial"/>
              </a:rPr>
              <a:t>Gray matter lesion pathology cannot be reliably </a:t>
            </a:r>
            <a:r>
              <a:rPr lang="en-US" sz="2000" dirty="0" smtClean="0">
                <a:solidFill>
                  <a:schemeClr val="tx2"/>
                </a:solidFill>
                <a:latin typeface="Arial"/>
                <a:cs typeface="Arial"/>
              </a:rPr>
              <a:t>assessed.</a:t>
            </a:r>
            <a:endParaRPr lang="en-US" sz="2000" dirty="0">
              <a:solidFill>
                <a:schemeClr val="tx2"/>
              </a:solidFill>
              <a:latin typeface="Arial"/>
              <a:cs typeface="Arial"/>
            </a:endParaRPr>
          </a:p>
          <a:p>
            <a:pPr marL="236538" lvl="1" indent="-236538"/>
            <a:r>
              <a:rPr lang="en-US" sz="2000" dirty="0">
                <a:solidFill>
                  <a:schemeClr val="tx2"/>
                </a:solidFill>
                <a:latin typeface="Arial"/>
                <a:cs typeface="Arial"/>
              </a:rPr>
              <a:t>Radiographic outcomes that reflect diffuse injury include</a:t>
            </a:r>
            <a:r>
              <a:rPr lang="en-US" sz="2000" dirty="0" smtClean="0">
                <a:solidFill>
                  <a:srgbClr val="000000"/>
                </a:solidFill>
                <a:latin typeface="Arial"/>
                <a:cs typeface="Arial"/>
              </a:rPr>
              <a:t>:</a:t>
            </a:r>
          </a:p>
          <a:p>
            <a:pPr marL="693738" lvl="1" indent="-347663">
              <a:buClr>
                <a:schemeClr val="tx1"/>
              </a:buClr>
              <a:buFont typeface="Arial" panose="020B0604020202020204" pitchFamily="34" charset="0"/>
              <a:buChar char="−"/>
            </a:pPr>
            <a:r>
              <a:rPr lang="en-US" sz="1800" dirty="0">
                <a:solidFill>
                  <a:srgbClr val="000000"/>
                </a:solidFill>
                <a:latin typeface="Arial"/>
                <a:cs typeface="Arial"/>
              </a:rPr>
              <a:t>M</a:t>
            </a:r>
            <a:r>
              <a:rPr lang="en-US" sz="1800" dirty="0" smtClean="0">
                <a:solidFill>
                  <a:srgbClr val="000000"/>
                </a:solidFill>
                <a:latin typeface="Arial"/>
                <a:cs typeface="Arial"/>
              </a:rPr>
              <a:t>easures </a:t>
            </a:r>
            <a:r>
              <a:rPr lang="en-US" sz="1800" dirty="0">
                <a:solidFill>
                  <a:srgbClr val="000000"/>
                </a:solidFill>
                <a:latin typeface="Arial"/>
                <a:cs typeface="Arial"/>
              </a:rPr>
              <a:t>of whole brain </a:t>
            </a:r>
            <a:r>
              <a:rPr lang="en-US" sz="1800" dirty="0" smtClean="0">
                <a:solidFill>
                  <a:srgbClr val="000000"/>
                </a:solidFill>
                <a:latin typeface="Arial"/>
                <a:cs typeface="Arial"/>
              </a:rPr>
              <a:t>volume</a:t>
            </a:r>
          </a:p>
          <a:p>
            <a:pPr marL="693738" lvl="1" indent="-347663">
              <a:buClr>
                <a:schemeClr val="tx1"/>
              </a:buClr>
              <a:buFont typeface="Arial" panose="020B0604020202020204" pitchFamily="34" charset="0"/>
              <a:buChar char="−"/>
            </a:pPr>
            <a:r>
              <a:rPr lang="en-US" sz="1800" dirty="0" smtClean="0">
                <a:solidFill>
                  <a:srgbClr val="000000"/>
                </a:solidFill>
                <a:latin typeface="Arial"/>
                <a:cs typeface="Arial"/>
              </a:rPr>
              <a:t>Gray </a:t>
            </a:r>
            <a:r>
              <a:rPr lang="en-US" sz="1800" dirty="0">
                <a:solidFill>
                  <a:srgbClr val="000000"/>
                </a:solidFill>
                <a:latin typeface="Arial"/>
                <a:cs typeface="Arial"/>
              </a:rPr>
              <a:t>matter </a:t>
            </a:r>
            <a:r>
              <a:rPr lang="en-US" sz="1800" dirty="0" smtClean="0">
                <a:solidFill>
                  <a:srgbClr val="000000"/>
                </a:solidFill>
                <a:latin typeface="Arial"/>
                <a:cs typeface="Arial"/>
              </a:rPr>
              <a:t>volume (eg, </a:t>
            </a:r>
            <a:r>
              <a:rPr lang="en-US" sz="1800" dirty="0">
                <a:solidFill>
                  <a:srgbClr val="000000"/>
                </a:solidFill>
                <a:latin typeface="Arial"/>
                <a:cs typeface="Arial"/>
              </a:rPr>
              <a:t>cortical or </a:t>
            </a:r>
            <a:r>
              <a:rPr lang="en-US" sz="1800" dirty="0" smtClean="0">
                <a:solidFill>
                  <a:srgbClr val="000000"/>
                </a:solidFill>
                <a:latin typeface="Arial"/>
                <a:cs typeface="Arial"/>
              </a:rPr>
              <a:t>thalami)</a:t>
            </a:r>
          </a:p>
          <a:p>
            <a:pPr marL="693738" lvl="1" indent="-347663">
              <a:buClr>
                <a:schemeClr val="tx1"/>
              </a:buClr>
              <a:buFont typeface="Arial" panose="020B0604020202020204" pitchFamily="34" charset="0"/>
              <a:buChar char="−"/>
            </a:pPr>
            <a:r>
              <a:rPr lang="en-US" sz="1800" dirty="0">
                <a:solidFill>
                  <a:srgbClr val="000000"/>
                </a:solidFill>
                <a:latin typeface="Arial"/>
                <a:cs typeface="Arial"/>
              </a:rPr>
              <a:t>M</a:t>
            </a:r>
            <a:r>
              <a:rPr lang="en-US" sz="1800" dirty="0" smtClean="0">
                <a:solidFill>
                  <a:srgbClr val="000000"/>
                </a:solidFill>
                <a:latin typeface="Arial"/>
                <a:cs typeface="Arial"/>
              </a:rPr>
              <a:t>agnetic </a:t>
            </a:r>
            <a:r>
              <a:rPr lang="en-US" sz="1800" dirty="0">
                <a:solidFill>
                  <a:srgbClr val="000000"/>
                </a:solidFill>
                <a:latin typeface="Arial"/>
                <a:cs typeface="Arial"/>
              </a:rPr>
              <a:t>resonance spectroscopy for axonal integrity (</a:t>
            </a:r>
            <a:r>
              <a:rPr lang="en-US" sz="1800" dirty="0" smtClean="0">
                <a:solidFill>
                  <a:srgbClr val="000000"/>
                </a:solidFill>
                <a:latin typeface="Arial"/>
                <a:cs typeface="Arial"/>
              </a:rPr>
              <a:t>eg, NAA)</a:t>
            </a:r>
          </a:p>
          <a:p>
            <a:pPr marL="693738" lvl="1" indent="-347663">
              <a:buClr>
                <a:schemeClr val="tx1"/>
              </a:buClr>
              <a:buFont typeface="Arial" panose="020B0604020202020204" pitchFamily="34" charset="0"/>
              <a:buChar char="−"/>
            </a:pPr>
            <a:r>
              <a:rPr lang="en-US" sz="1800" dirty="0">
                <a:solidFill>
                  <a:srgbClr val="000000"/>
                </a:solidFill>
                <a:latin typeface="Arial"/>
                <a:cs typeface="Arial"/>
              </a:rPr>
              <a:t>D</a:t>
            </a:r>
            <a:r>
              <a:rPr lang="en-US" sz="1800" dirty="0" smtClean="0">
                <a:solidFill>
                  <a:srgbClr val="000000"/>
                </a:solidFill>
                <a:latin typeface="Arial"/>
                <a:cs typeface="Arial"/>
              </a:rPr>
              <a:t>iffusion </a:t>
            </a:r>
            <a:r>
              <a:rPr lang="en-US" sz="1800" dirty="0">
                <a:solidFill>
                  <a:srgbClr val="000000"/>
                </a:solidFill>
                <a:latin typeface="Arial"/>
                <a:cs typeface="Arial"/>
              </a:rPr>
              <a:t>imaging metrics such as mean diffusivity or </a:t>
            </a:r>
            <a:r>
              <a:rPr lang="en-US" sz="1800" dirty="0" smtClean="0">
                <a:solidFill>
                  <a:srgbClr val="000000"/>
                </a:solidFill>
                <a:latin typeface="Arial"/>
                <a:cs typeface="Arial"/>
              </a:rPr>
              <a:t>anisotropy</a:t>
            </a:r>
          </a:p>
          <a:p>
            <a:pPr marL="693738" lvl="1" indent="-347663">
              <a:buClr>
                <a:schemeClr val="tx1"/>
              </a:buClr>
              <a:buFont typeface="Arial" panose="020B0604020202020204" pitchFamily="34" charset="0"/>
              <a:buChar char="−"/>
            </a:pPr>
            <a:r>
              <a:rPr lang="en-US" sz="1800" dirty="0" smtClean="0">
                <a:solidFill>
                  <a:srgbClr val="000000"/>
                </a:solidFill>
                <a:latin typeface="Arial"/>
                <a:cs typeface="Arial"/>
              </a:rPr>
              <a:t>Positron emission tomography could provide insight into microglial activation, a pathologic hallmark of progressive MS.</a:t>
            </a:r>
          </a:p>
        </p:txBody>
      </p:sp>
      <p:sp>
        <p:nvSpPr>
          <p:cNvPr id="4" name="Rectangle 1"/>
          <p:cNvSpPr txBox="1">
            <a:spLocks noChangeArrowheads="1"/>
          </p:cNvSpPr>
          <p:nvPr/>
        </p:nvSpPr>
        <p:spPr>
          <a:xfrm>
            <a:off x="457200" y="152400"/>
            <a:ext cx="7086600" cy="1143000"/>
          </a:xfrm>
          <a:prstGeom prst="rect">
            <a:avLst/>
          </a:prstGeom>
          <a:effectLst>
            <a:outerShdw blurRad="50800" dist="25400" dir="5400000" algn="ctr" rotWithShape="0">
              <a:srgbClr val="261300"/>
            </a:outerShdw>
          </a:effectLst>
        </p:spPr>
        <p:txBody>
          <a:bodyPr vert="horz" lIns="91440" tIns="14112"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1600" dirty="0" smtClean="0"/>
          </a:p>
        </p:txBody>
      </p:sp>
      <p:pic>
        <p:nvPicPr>
          <p:cNvPr id="6" name="Picture 3"/>
          <p:cNvPicPr>
            <a:picLocks noChangeAspect="1" noChangeArrowheads="1"/>
          </p:cNvPicPr>
          <p:nvPr/>
        </p:nvPicPr>
        <p:blipFill>
          <a:blip r:embed="rId3" cstate="print"/>
          <a:srcRect/>
          <a:stretch>
            <a:fillRect/>
          </a:stretch>
        </p:blipFill>
        <p:spPr bwMode="auto">
          <a:xfrm>
            <a:off x="0" y="0"/>
            <a:ext cx="0" cy="0"/>
          </a:xfrm>
          <a:prstGeom prst="rect">
            <a:avLst/>
          </a:prstGeom>
          <a:noFill/>
          <a:ln w="9525">
            <a:noFill/>
            <a:round/>
            <a:headEnd/>
            <a:tailEnd/>
          </a:ln>
        </p:spPr>
      </p:pic>
      <p:sp>
        <p:nvSpPr>
          <p:cNvPr id="13" name="Text Box 4"/>
          <p:cNvSpPr txBox="1">
            <a:spLocks noChangeArrowheads="1"/>
          </p:cNvSpPr>
          <p:nvPr/>
        </p:nvSpPr>
        <p:spPr bwMode="auto">
          <a:xfrm>
            <a:off x="609600" y="6400800"/>
            <a:ext cx="5486400" cy="192132"/>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600" dirty="0" smtClean="0">
                <a:solidFill>
                  <a:srgbClr val="000000"/>
                </a:solidFill>
                <a:latin typeface="Arial" charset="0"/>
                <a:ea typeface="msgothic" charset="0"/>
                <a:cs typeface="msgothic" charset="0"/>
              </a:rPr>
              <a:t>a. </a:t>
            </a:r>
            <a:r>
              <a:rPr lang="en-GB" sz="1600" dirty="0" err="1" smtClean="0">
                <a:solidFill>
                  <a:srgbClr val="000000"/>
                </a:solidFill>
                <a:latin typeface="Arial" charset="0"/>
                <a:ea typeface="msgothic" charset="0"/>
                <a:cs typeface="msgothic" charset="0"/>
              </a:rPr>
              <a:t>Daumer</a:t>
            </a:r>
            <a:r>
              <a:rPr lang="en-GB" sz="1600" dirty="0" smtClean="0">
                <a:solidFill>
                  <a:srgbClr val="000000"/>
                </a:solidFill>
                <a:latin typeface="Arial" charset="0"/>
                <a:ea typeface="msgothic" charset="0"/>
                <a:cs typeface="msgothic" charset="0"/>
              </a:rPr>
              <a:t> M, et al. </a:t>
            </a:r>
            <a:r>
              <a:rPr lang="en-GB" sz="1600" i="1" dirty="0" smtClean="0">
                <a:solidFill>
                  <a:srgbClr val="000000"/>
                </a:solidFill>
                <a:latin typeface="Arial" charset="0"/>
                <a:ea typeface="msgothic" charset="0"/>
                <a:cs typeface="msgothic" charset="0"/>
              </a:rPr>
              <a:t>Neurology. </a:t>
            </a:r>
            <a:r>
              <a:rPr lang="en-GB" sz="1600" dirty="0" smtClean="0">
                <a:solidFill>
                  <a:srgbClr val="000000"/>
                </a:solidFill>
                <a:latin typeface="Arial" charset="0"/>
                <a:ea typeface="msgothic" charset="0"/>
                <a:cs typeface="msgothic" charset="0"/>
              </a:rPr>
              <a:t>2009;72:705-711.</a:t>
            </a:r>
            <a:r>
              <a:rPr lang="en-GB" sz="1600" baseline="30000" dirty="0" smtClean="0">
                <a:solidFill>
                  <a:srgbClr val="000000"/>
                </a:solidFill>
                <a:latin typeface="Arial" charset="0"/>
                <a:ea typeface="msgothic" charset="0"/>
                <a:cs typeface="msgothic" charset="0"/>
              </a:rPr>
              <a:t>[26]</a:t>
            </a:r>
            <a:endParaRPr lang="en-GB" sz="1600" dirty="0" smtClean="0">
              <a:solidFill>
                <a:srgbClr val="000000"/>
              </a:solidFill>
              <a:latin typeface="Arial" charset="0"/>
              <a:ea typeface="msgothic" charset="0"/>
              <a:cs typeface="msgothic" charset="0"/>
            </a:endParaRPr>
          </a:p>
        </p:txBody>
      </p:sp>
    </p:spTree>
    <p:extLst>
      <p:ext uri="{BB962C8B-B14F-4D97-AF65-F5344CB8AC3E}">
        <p14:creationId xmlns:p14="http://schemas.microsoft.com/office/powerpoint/2010/main" val="696558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SPMS Radiographic Predictors</a:t>
            </a:r>
          </a:p>
        </p:txBody>
      </p:sp>
      <p:sp>
        <p:nvSpPr>
          <p:cNvPr id="5" name="Content Placeholder 4"/>
          <p:cNvSpPr txBox="1">
            <a:spLocks/>
          </p:cNvSpPr>
          <p:nvPr/>
        </p:nvSpPr>
        <p:spPr>
          <a:xfrm>
            <a:off x="609600" y="1371600"/>
            <a:ext cx="7848600" cy="47545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
                <a:srgbClr val="0070C0"/>
              </a:buClr>
              <a:buSzPct val="120000"/>
              <a:buNone/>
            </a:pPr>
            <a:r>
              <a:rPr lang="en-US" sz="1900" b="1" dirty="0">
                <a:solidFill>
                  <a:srgbClr val="0070C0"/>
                </a:solidFill>
                <a:latin typeface="Arial"/>
                <a:cs typeface="Arial"/>
              </a:rPr>
              <a:t>Thalamic </a:t>
            </a:r>
            <a:r>
              <a:rPr lang="en-US" sz="1900" b="1" dirty="0" err="1">
                <a:solidFill>
                  <a:srgbClr val="0070C0"/>
                </a:solidFill>
                <a:latin typeface="Arial"/>
                <a:cs typeface="Arial"/>
              </a:rPr>
              <a:t>atrophy</a:t>
            </a:r>
            <a:r>
              <a:rPr lang="en-US" sz="1900" b="1" baseline="30000" dirty="0" err="1">
                <a:solidFill>
                  <a:srgbClr val="0070C0"/>
                </a:solidFill>
                <a:latin typeface="Arial"/>
                <a:cs typeface="Arial"/>
              </a:rPr>
              <a:t>a</a:t>
            </a:r>
            <a:r>
              <a:rPr lang="en-US" sz="1900" b="1" dirty="0">
                <a:solidFill>
                  <a:srgbClr val="0070C0"/>
                </a:solidFill>
                <a:latin typeface="Arial"/>
                <a:cs typeface="Arial"/>
              </a:rPr>
              <a:t> </a:t>
            </a:r>
          </a:p>
          <a:p>
            <a:pPr marL="457200" lvl="1" indent="-220663">
              <a:buClr>
                <a:srgbClr val="0070C0"/>
              </a:buClr>
              <a:buSzPct val="120000"/>
              <a:buFont typeface="Arial" panose="020B0604020202020204" pitchFamily="34" charset="0"/>
              <a:buChar char="•"/>
            </a:pPr>
            <a:r>
              <a:rPr lang="en-US" sz="1600" dirty="0">
                <a:solidFill>
                  <a:schemeClr val="tx2"/>
                </a:solidFill>
                <a:latin typeface="Arial"/>
                <a:cs typeface="Arial"/>
              </a:rPr>
              <a:t>N = 73 (20 CIS, 34 </a:t>
            </a:r>
            <a:r>
              <a:rPr lang="en-US" sz="1600" dirty="0" smtClean="0">
                <a:solidFill>
                  <a:schemeClr val="tx2"/>
                </a:solidFill>
                <a:latin typeface="Arial"/>
                <a:cs typeface="Arial"/>
              </a:rPr>
              <a:t>RRMS, </a:t>
            </a:r>
            <a:r>
              <a:rPr lang="en-US" sz="1600" dirty="0">
                <a:solidFill>
                  <a:schemeClr val="tx2"/>
                </a:solidFill>
                <a:latin typeface="Arial"/>
                <a:cs typeface="Arial"/>
              </a:rPr>
              <a:t>19 </a:t>
            </a:r>
            <a:r>
              <a:rPr lang="en-US" sz="1600" dirty="0" smtClean="0">
                <a:solidFill>
                  <a:schemeClr val="tx2"/>
                </a:solidFill>
                <a:latin typeface="Arial"/>
                <a:cs typeface="Arial"/>
              </a:rPr>
              <a:t>SPMS)</a:t>
            </a:r>
            <a:endParaRPr lang="en-US" sz="1600" dirty="0">
              <a:solidFill>
                <a:schemeClr val="tx2"/>
              </a:solidFill>
              <a:latin typeface="Arial"/>
              <a:cs typeface="Arial"/>
            </a:endParaRPr>
          </a:p>
          <a:p>
            <a:pPr marL="457200" lvl="1" indent="-220663">
              <a:buClr>
                <a:srgbClr val="0070C0"/>
              </a:buClr>
              <a:buSzPct val="120000"/>
              <a:buFont typeface="Arial" panose="020B0604020202020204" pitchFamily="34" charset="0"/>
              <a:buChar char="•"/>
            </a:pPr>
            <a:r>
              <a:rPr lang="en-US" sz="1600" dirty="0">
                <a:solidFill>
                  <a:schemeClr val="tx2"/>
                </a:solidFill>
                <a:latin typeface="Arial"/>
                <a:cs typeface="Arial"/>
              </a:rPr>
              <a:t>MRI at baseline and 12 </a:t>
            </a:r>
            <a:r>
              <a:rPr lang="en-US" sz="1600" dirty="0" smtClean="0">
                <a:solidFill>
                  <a:schemeClr val="tx2"/>
                </a:solidFill>
                <a:latin typeface="Arial"/>
                <a:cs typeface="Arial"/>
              </a:rPr>
              <a:t>months, </a:t>
            </a:r>
            <a:r>
              <a:rPr lang="en-US" sz="1600" dirty="0">
                <a:solidFill>
                  <a:schemeClr val="tx2"/>
                </a:solidFill>
                <a:latin typeface="Arial"/>
                <a:cs typeface="Arial"/>
              </a:rPr>
              <a:t>follow-up at 8 years</a:t>
            </a:r>
          </a:p>
          <a:p>
            <a:pPr marL="457200" lvl="1" indent="-220663">
              <a:buClr>
                <a:srgbClr val="0070C0"/>
              </a:buClr>
              <a:buSzPct val="120000"/>
              <a:buFont typeface="Arial" panose="020B0604020202020204" pitchFamily="34" charset="0"/>
              <a:buChar char="•"/>
            </a:pPr>
            <a:r>
              <a:rPr lang="en-US" sz="1600" dirty="0">
                <a:solidFill>
                  <a:schemeClr val="tx2"/>
                </a:solidFill>
                <a:latin typeface="Arial"/>
                <a:cs typeface="Arial"/>
              </a:rPr>
              <a:t>Baseline thalamic fraction correlated with Δ EDSS at 8-year </a:t>
            </a:r>
            <a:r>
              <a:rPr lang="en-US" sz="1600" dirty="0" smtClean="0">
                <a:solidFill>
                  <a:schemeClr val="tx2"/>
                </a:solidFill>
                <a:latin typeface="Arial"/>
                <a:cs typeface="Arial"/>
              </a:rPr>
              <a:t>follow-up </a:t>
            </a:r>
            <a:br>
              <a:rPr lang="en-US" sz="1600" dirty="0" smtClean="0">
                <a:solidFill>
                  <a:schemeClr val="tx2"/>
                </a:solidFill>
                <a:latin typeface="Arial"/>
                <a:cs typeface="Arial"/>
              </a:rPr>
            </a:br>
            <a:r>
              <a:rPr lang="en-US" sz="1600" dirty="0" smtClean="0">
                <a:solidFill>
                  <a:schemeClr val="tx2"/>
                </a:solidFill>
                <a:latin typeface="Arial"/>
                <a:cs typeface="Arial"/>
              </a:rPr>
              <a:t>(</a:t>
            </a:r>
            <a:r>
              <a:rPr lang="en-US" sz="1600" dirty="0">
                <a:solidFill>
                  <a:schemeClr val="tx2"/>
                </a:solidFill>
                <a:latin typeface="Arial"/>
                <a:cs typeface="Arial"/>
              </a:rPr>
              <a:t>OR = </a:t>
            </a:r>
            <a:r>
              <a:rPr lang="en-US" sz="1600" dirty="0" smtClean="0">
                <a:solidFill>
                  <a:schemeClr val="tx2"/>
                </a:solidFill>
                <a:latin typeface="Arial"/>
                <a:cs typeface="Arial"/>
              </a:rPr>
              <a:t>0.60, </a:t>
            </a:r>
            <a:r>
              <a:rPr lang="en-US" sz="1600" dirty="0">
                <a:solidFill>
                  <a:schemeClr val="tx2"/>
                </a:solidFill>
                <a:latin typeface="Arial"/>
                <a:cs typeface="Arial"/>
              </a:rPr>
              <a:t>95% </a:t>
            </a:r>
            <a:r>
              <a:rPr lang="en-US" sz="1600" dirty="0" smtClean="0">
                <a:solidFill>
                  <a:schemeClr val="tx2"/>
                </a:solidFill>
                <a:latin typeface="Arial"/>
                <a:cs typeface="Arial"/>
              </a:rPr>
              <a:t>CI 0.41 to 0.87, </a:t>
            </a:r>
            <a:r>
              <a:rPr lang="en-US" sz="1600" i="1" dirty="0">
                <a:solidFill>
                  <a:schemeClr val="tx2"/>
                </a:solidFill>
                <a:latin typeface="Arial"/>
                <a:cs typeface="Arial"/>
              </a:rPr>
              <a:t>P</a:t>
            </a:r>
            <a:r>
              <a:rPr lang="en-US" sz="1600" dirty="0">
                <a:solidFill>
                  <a:schemeClr val="tx2"/>
                </a:solidFill>
                <a:latin typeface="Arial"/>
                <a:cs typeface="Arial"/>
              </a:rPr>
              <a:t> = .007)</a:t>
            </a:r>
          </a:p>
          <a:p>
            <a:pPr marL="0" lvl="1" indent="0">
              <a:buClr>
                <a:srgbClr val="0070C0"/>
              </a:buClr>
              <a:buSzPct val="120000"/>
              <a:buNone/>
            </a:pPr>
            <a:r>
              <a:rPr lang="en-US" sz="1900" b="1" dirty="0">
                <a:solidFill>
                  <a:srgbClr val="0070C0"/>
                </a:solidFill>
                <a:latin typeface="Arial"/>
                <a:cs typeface="Arial"/>
              </a:rPr>
              <a:t>Gray matter </a:t>
            </a:r>
            <a:r>
              <a:rPr lang="en-US" sz="1900" b="1" dirty="0" err="1">
                <a:solidFill>
                  <a:srgbClr val="0070C0"/>
                </a:solidFill>
                <a:latin typeface="Arial"/>
                <a:cs typeface="Arial"/>
              </a:rPr>
              <a:t>atrophy</a:t>
            </a:r>
            <a:r>
              <a:rPr lang="en-US" sz="1900" b="1" baseline="30000" dirty="0" err="1">
                <a:solidFill>
                  <a:srgbClr val="0070C0"/>
                </a:solidFill>
                <a:latin typeface="Arial"/>
                <a:cs typeface="Arial"/>
              </a:rPr>
              <a:t>b</a:t>
            </a:r>
            <a:endParaRPr lang="en-US" sz="1900" b="1" baseline="30000" dirty="0">
              <a:solidFill>
                <a:srgbClr val="0070C0"/>
              </a:solidFill>
              <a:latin typeface="Arial"/>
              <a:cs typeface="Arial"/>
            </a:endParaRPr>
          </a:p>
          <a:p>
            <a:pPr marL="457200" lvl="1" indent="-220663">
              <a:buClr>
                <a:srgbClr val="0070C0"/>
              </a:buClr>
              <a:buSzPct val="120000"/>
              <a:buFont typeface="Arial" panose="020B0604020202020204" pitchFamily="34" charset="0"/>
              <a:buChar char="•"/>
            </a:pPr>
            <a:r>
              <a:rPr lang="en-US" sz="1600" dirty="0">
                <a:solidFill>
                  <a:schemeClr val="tx2"/>
                </a:solidFill>
                <a:latin typeface="Arial"/>
                <a:cs typeface="Arial"/>
              </a:rPr>
              <a:t>N = 87 (15 CIS, 35 </a:t>
            </a:r>
            <a:r>
              <a:rPr lang="en-US" sz="1600" dirty="0" smtClean="0">
                <a:solidFill>
                  <a:schemeClr val="tx2"/>
                </a:solidFill>
                <a:latin typeface="Arial"/>
                <a:cs typeface="Arial"/>
              </a:rPr>
              <a:t>RRMS, </a:t>
            </a:r>
            <a:r>
              <a:rPr lang="en-US" sz="1600" dirty="0">
                <a:solidFill>
                  <a:schemeClr val="tx2"/>
                </a:solidFill>
                <a:latin typeface="Arial"/>
                <a:cs typeface="Arial"/>
              </a:rPr>
              <a:t>19 </a:t>
            </a:r>
            <a:r>
              <a:rPr lang="en-US" sz="1600" dirty="0" smtClean="0">
                <a:solidFill>
                  <a:schemeClr val="tx2"/>
                </a:solidFill>
                <a:latin typeface="Arial"/>
                <a:cs typeface="Arial"/>
              </a:rPr>
              <a:t>SPMS)</a:t>
            </a:r>
            <a:endParaRPr lang="en-US" sz="1600" dirty="0">
              <a:solidFill>
                <a:schemeClr val="tx2"/>
              </a:solidFill>
              <a:latin typeface="Arial"/>
              <a:cs typeface="Arial"/>
            </a:endParaRPr>
          </a:p>
          <a:p>
            <a:pPr marL="457200" lvl="1" indent="-220663">
              <a:buClr>
                <a:srgbClr val="0070C0"/>
              </a:buClr>
              <a:buSzPct val="120000"/>
              <a:buFont typeface="Arial" panose="020B0604020202020204" pitchFamily="34" charset="0"/>
              <a:buChar char="•"/>
            </a:pPr>
            <a:r>
              <a:rPr lang="en-US" sz="1600" dirty="0">
                <a:solidFill>
                  <a:schemeClr val="tx2"/>
                </a:solidFill>
                <a:latin typeface="Arial"/>
                <a:cs typeface="Arial"/>
              </a:rPr>
              <a:t>MRI assessed over 4 years</a:t>
            </a:r>
          </a:p>
          <a:p>
            <a:pPr marL="457200" lvl="1" indent="-220663">
              <a:buClr>
                <a:srgbClr val="0070C0"/>
              </a:buClr>
              <a:buSzPct val="120000"/>
              <a:buFont typeface="Arial" panose="020B0604020202020204" pitchFamily="34" charset="0"/>
              <a:buChar char="•"/>
            </a:pPr>
            <a:r>
              <a:rPr lang="en-US" sz="1600" dirty="0">
                <a:solidFill>
                  <a:schemeClr val="tx2"/>
                </a:solidFill>
                <a:latin typeface="Arial"/>
                <a:cs typeface="Arial"/>
              </a:rPr>
              <a:t>Δ </a:t>
            </a:r>
            <a:r>
              <a:rPr lang="en-US" sz="1600" dirty="0" smtClean="0">
                <a:solidFill>
                  <a:schemeClr val="tx2"/>
                </a:solidFill>
                <a:latin typeface="Arial"/>
                <a:cs typeface="Arial"/>
              </a:rPr>
              <a:t>Gray </a:t>
            </a:r>
            <a:r>
              <a:rPr lang="en-US" sz="1600" dirty="0">
                <a:solidFill>
                  <a:schemeClr val="tx2"/>
                </a:solidFill>
                <a:latin typeface="Arial"/>
                <a:cs typeface="Arial"/>
              </a:rPr>
              <a:t>matter fraction greatest in </a:t>
            </a:r>
            <a:r>
              <a:rPr lang="en-US" sz="1600" dirty="0" smtClean="0">
                <a:solidFill>
                  <a:schemeClr val="tx2"/>
                </a:solidFill>
                <a:latin typeface="Arial"/>
                <a:cs typeface="Arial"/>
              </a:rPr>
              <a:t>SPMS </a:t>
            </a:r>
            <a:r>
              <a:rPr lang="en-US" sz="1600" dirty="0">
                <a:solidFill>
                  <a:schemeClr val="tx2"/>
                </a:solidFill>
                <a:latin typeface="Arial"/>
                <a:cs typeface="Arial"/>
              </a:rPr>
              <a:t>and </a:t>
            </a:r>
            <a:r>
              <a:rPr lang="en-US" sz="1600" dirty="0" smtClean="0">
                <a:solidFill>
                  <a:schemeClr val="tx2"/>
                </a:solidFill>
                <a:latin typeface="Arial"/>
                <a:cs typeface="Arial"/>
              </a:rPr>
              <a:t>RRMS </a:t>
            </a:r>
            <a:r>
              <a:rPr lang="en-US" sz="1600" dirty="0" smtClean="0">
                <a:solidFill>
                  <a:schemeClr val="tx2"/>
                </a:solidFill>
                <a:latin typeface="Arial"/>
                <a:cs typeface="Arial"/>
                <a:sym typeface="Wingdings" panose="05000000000000000000" pitchFamily="2" charset="2"/>
              </a:rPr>
              <a:t> </a:t>
            </a:r>
            <a:r>
              <a:rPr lang="en-US" sz="1600" dirty="0" smtClean="0">
                <a:solidFill>
                  <a:schemeClr val="tx2"/>
                </a:solidFill>
                <a:latin typeface="Arial"/>
                <a:cs typeface="Arial"/>
              </a:rPr>
              <a:t>SPMS</a:t>
            </a:r>
            <a:endParaRPr lang="en-US" sz="1600" dirty="0">
              <a:solidFill>
                <a:schemeClr val="tx2"/>
              </a:solidFill>
              <a:latin typeface="Arial"/>
              <a:cs typeface="Arial"/>
            </a:endParaRPr>
          </a:p>
          <a:p>
            <a:pPr lvl="2">
              <a:buFont typeface="Arial" panose="020B0604020202020204" pitchFamily="34" charset="0"/>
              <a:buChar char="−"/>
            </a:pPr>
            <a:r>
              <a:rPr lang="en-US" sz="1600" dirty="0" smtClean="0">
                <a:latin typeface="Arial"/>
                <a:cs typeface="Arial"/>
              </a:rPr>
              <a:t>Δ GMF correlated with Δ MSFC but not Δ </a:t>
            </a:r>
            <a:r>
              <a:rPr lang="en-US" sz="1600" dirty="0" err="1" smtClean="0">
                <a:latin typeface="Arial"/>
                <a:cs typeface="Arial"/>
              </a:rPr>
              <a:t>EDSS</a:t>
            </a:r>
            <a:r>
              <a:rPr lang="en-US" sz="1600" baseline="30000" dirty="0" err="1">
                <a:latin typeface="Arial"/>
                <a:cs typeface="Arial"/>
              </a:rPr>
              <a:t>c</a:t>
            </a:r>
            <a:endParaRPr lang="en-US" sz="1600" baseline="30000" dirty="0" smtClean="0">
              <a:latin typeface="Arial"/>
              <a:cs typeface="Arial"/>
            </a:endParaRPr>
          </a:p>
          <a:p>
            <a:pPr marL="0" lvl="1" indent="0">
              <a:buClr>
                <a:srgbClr val="0070C0"/>
              </a:buClr>
              <a:buSzPct val="120000"/>
              <a:buNone/>
            </a:pPr>
            <a:r>
              <a:rPr lang="en-US" sz="1900" b="1" dirty="0">
                <a:solidFill>
                  <a:srgbClr val="0070C0"/>
                </a:solidFill>
                <a:latin typeface="Arial"/>
                <a:cs typeface="Arial"/>
              </a:rPr>
              <a:t>Cerebral volume was impacted in a phase 2 trial of simvastatin in SPMS, suggesting that measuring brain volume may be a useful surrogate for </a:t>
            </a:r>
            <a:r>
              <a:rPr lang="en-US" sz="1900" b="1" dirty="0" smtClean="0">
                <a:solidFill>
                  <a:srgbClr val="0070C0"/>
                </a:solidFill>
                <a:latin typeface="Arial"/>
                <a:cs typeface="Arial"/>
              </a:rPr>
              <a:t>progressive MS </a:t>
            </a:r>
            <a:r>
              <a:rPr lang="en-US" sz="1900" b="1" dirty="0" err="1" smtClean="0">
                <a:solidFill>
                  <a:srgbClr val="0070C0"/>
                </a:solidFill>
                <a:latin typeface="Arial"/>
                <a:cs typeface="Arial"/>
              </a:rPr>
              <a:t>studies.</a:t>
            </a:r>
            <a:r>
              <a:rPr lang="en-US" sz="1900" b="1" baseline="30000" dirty="0" err="1" smtClean="0">
                <a:solidFill>
                  <a:srgbClr val="0070C0"/>
                </a:solidFill>
                <a:latin typeface="Arial"/>
                <a:cs typeface="Arial"/>
              </a:rPr>
              <a:t>d</a:t>
            </a:r>
            <a:endParaRPr lang="en-US" sz="1900" b="1" dirty="0" smtClean="0">
              <a:solidFill>
                <a:srgbClr val="0070C0"/>
              </a:solidFill>
              <a:latin typeface="Arial"/>
              <a:cs typeface="Arial"/>
            </a:endParaRPr>
          </a:p>
          <a:p>
            <a:pPr marL="0" lvl="1" indent="0">
              <a:buClr>
                <a:srgbClr val="0070C0"/>
              </a:buClr>
              <a:buSzPct val="120000"/>
              <a:buNone/>
            </a:pPr>
            <a:r>
              <a:rPr lang="en-US" sz="1900" b="1" dirty="0">
                <a:solidFill>
                  <a:srgbClr val="0070C0"/>
                </a:solidFill>
                <a:latin typeface="Arial"/>
                <a:cs typeface="Arial"/>
              </a:rPr>
              <a:t>The phase </a:t>
            </a:r>
            <a:r>
              <a:rPr lang="en-US" sz="1900" b="1" dirty="0" smtClean="0">
                <a:solidFill>
                  <a:srgbClr val="0070C0"/>
                </a:solidFill>
                <a:latin typeface="Arial"/>
                <a:cs typeface="Arial"/>
              </a:rPr>
              <a:t>2 </a:t>
            </a:r>
            <a:r>
              <a:rPr lang="en-US" sz="1900" b="1" dirty="0">
                <a:solidFill>
                  <a:srgbClr val="0070C0"/>
                </a:solidFill>
                <a:latin typeface="Arial"/>
                <a:cs typeface="Arial"/>
              </a:rPr>
              <a:t>trial of </a:t>
            </a:r>
            <a:r>
              <a:rPr lang="en-US" sz="1900" b="1" dirty="0" err="1">
                <a:solidFill>
                  <a:srgbClr val="0070C0"/>
                </a:solidFill>
                <a:latin typeface="Arial"/>
                <a:cs typeface="Arial"/>
              </a:rPr>
              <a:t>laquinimod</a:t>
            </a:r>
            <a:r>
              <a:rPr lang="en-US" sz="1900" b="1" dirty="0">
                <a:solidFill>
                  <a:srgbClr val="0070C0"/>
                </a:solidFill>
                <a:latin typeface="Arial"/>
                <a:cs typeface="Arial"/>
              </a:rPr>
              <a:t> in PPMS will use brain volume as the primary surrogate endpoint</a:t>
            </a:r>
          </a:p>
          <a:p>
            <a:pPr marL="0" lvl="1" indent="0">
              <a:buClr>
                <a:srgbClr val="0070C0"/>
              </a:buClr>
              <a:buSzPct val="120000"/>
              <a:buNone/>
            </a:pPr>
            <a:endParaRPr lang="en-US" sz="2000" b="1" baseline="30000" dirty="0" smtClean="0">
              <a:solidFill>
                <a:srgbClr val="0070C0"/>
              </a:solidFill>
              <a:latin typeface="Arial"/>
              <a:cs typeface="Arial"/>
            </a:endParaRPr>
          </a:p>
          <a:p>
            <a:pPr marL="914400" lvl="2" indent="0">
              <a:buNone/>
            </a:pPr>
            <a:endParaRPr lang="en-US" sz="1600" baseline="30000" dirty="0" smtClean="0">
              <a:latin typeface="Arial"/>
              <a:cs typeface="Arial"/>
            </a:endParaRPr>
          </a:p>
          <a:p>
            <a:pPr lvl="2"/>
            <a:endParaRPr lang="en-US" sz="1600" baseline="30000" dirty="0" smtClean="0">
              <a:latin typeface="Arial"/>
              <a:cs typeface="Arial"/>
            </a:endParaRPr>
          </a:p>
        </p:txBody>
      </p:sp>
      <p:sp>
        <p:nvSpPr>
          <p:cNvPr id="6" name="TextBox 5"/>
          <p:cNvSpPr txBox="1"/>
          <p:nvPr/>
        </p:nvSpPr>
        <p:spPr>
          <a:xfrm>
            <a:off x="483399" y="5993249"/>
            <a:ext cx="7365201" cy="738664"/>
          </a:xfrm>
          <a:prstGeom prst="rect">
            <a:avLst/>
          </a:prstGeom>
          <a:noFill/>
        </p:spPr>
        <p:txBody>
          <a:bodyPr wrap="square" rtlCol="0">
            <a:spAutoFit/>
          </a:bodyPr>
          <a:lstStyle/>
          <a:p>
            <a:r>
              <a:rPr lang="en-US" sz="1400" dirty="0" smtClean="0">
                <a:latin typeface="Arial "/>
              </a:rPr>
              <a:t>a. Rocca MA, et al. </a:t>
            </a:r>
            <a:r>
              <a:rPr lang="en-US" sz="1400" i="1" dirty="0" smtClean="0">
                <a:latin typeface="Arial "/>
              </a:rPr>
              <a:t>Radiology.</a:t>
            </a:r>
            <a:r>
              <a:rPr lang="en-US" sz="1400" dirty="0" smtClean="0">
                <a:latin typeface="Arial "/>
              </a:rPr>
              <a:t> 2010;257:463-469</a:t>
            </a:r>
            <a:r>
              <a:rPr lang="en-US" sz="1400" baseline="30000" dirty="0" smtClean="0">
                <a:latin typeface="Arial "/>
              </a:rPr>
              <a:t>[27]</a:t>
            </a:r>
            <a:r>
              <a:rPr lang="en-US" sz="1400" dirty="0" smtClean="0">
                <a:latin typeface="Arial "/>
              </a:rPr>
              <a:t>; b. </a:t>
            </a:r>
            <a:r>
              <a:rPr lang="en-US" sz="1400" dirty="0">
                <a:latin typeface="Arial "/>
              </a:rPr>
              <a:t>Fisher </a:t>
            </a:r>
            <a:r>
              <a:rPr lang="en-US" sz="1400" dirty="0" smtClean="0">
                <a:latin typeface="Arial "/>
              </a:rPr>
              <a:t>E, et al. </a:t>
            </a:r>
            <a:r>
              <a:rPr lang="en-US" sz="1400" i="1" dirty="0">
                <a:latin typeface="Arial "/>
              </a:rPr>
              <a:t>Ann </a:t>
            </a:r>
            <a:r>
              <a:rPr lang="en-US" sz="1400" i="1" dirty="0" smtClean="0">
                <a:latin typeface="Arial "/>
              </a:rPr>
              <a:t>Neurol. </a:t>
            </a:r>
            <a:r>
              <a:rPr lang="en-US" sz="1400" dirty="0" smtClean="0">
                <a:latin typeface="Arial "/>
              </a:rPr>
              <a:t>2008;64:255-265</a:t>
            </a:r>
            <a:r>
              <a:rPr lang="en-US" sz="1400" baseline="30000" dirty="0" smtClean="0">
                <a:latin typeface="Arial "/>
              </a:rPr>
              <a:t>[28]</a:t>
            </a:r>
            <a:r>
              <a:rPr lang="en-US" sz="1400" dirty="0" smtClean="0">
                <a:latin typeface="Arial "/>
              </a:rPr>
              <a:t>; c. </a:t>
            </a:r>
            <a:r>
              <a:rPr lang="en-US" sz="1400" dirty="0" err="1" smtClean="0">
                <a:latin typeface="Arial "/>
              </a:rPr>
              <a:t>Rudick</a:t>
            </a:r>
            <a:r>
              <a:rPr lang="en-US" sz="1400" dirty="0" smtClean="0">
                <a:latin typeface="Arial "/>
              </a:rPr>
              <a:t> R, et al. </a:t>
            </a:r>
            <a:r>
              <a:rPr lang="en-US" sz="1400" i="1" dirty="0" smtClean="0">
                <a:latin typeface="Arial "/>
              </a:rPr>
              <a:t>J </a:t>
            </a:r>
            <a:r>
              <a:rPr lang="en-US" sz="1400" i="1" dirty="0" err="1" smtClean="0">
                <a:latin typeface="Arial "/>
              </a:rPr>
              <a:t>Neurol</a:t>
            </a:r>
            <a:r>
              <a:rPr lang="en-US" sz="1400" i="1" dirty="0" smtClean="0">
                <a:latin typeface="Arial "/>
              </a:rPr>
              <a:t> Sci.</a:t>
            </a:r>
            <a:r>
              <a:rPr lang="en-US" sz="1400" dirty="0" smtClean="0">
                <a:latin typeface="Arial "/>
              </a:rPr>
              <a:t> 2009;282:106-111</a:t>
            </a:r>
            <a:r>
              <a:rPr lang="en-US" sz="1400" baseline="30000" dirty="0" smtClean="0">
                <a:latin typeface="Arial "/>
              </a:rPr>
              <a:t>[29]</a:t>
            </a:r>
            <a:r>
              <a:rPr lang="en-US" sz="1400" dirty="0" smtClean="0">
                <a:latin typeface="Arial "/>
              </a:rPr>
              <a:t>; d. </a:t>
            </a:r>
            <a:r>
              <a:rPr lang="en-GB" sz="1400" dirty="0" err="1" smtClean="0">
                <a:solidFill>
                  <a:srgbClr val="000000"/>
                </a:solidFill>
                <a:latin typeface="Arial "/>
                <a:ea typeface="msgothic" charset="0"/>
                <a:cs typeface="msgothic" charset="0"/>
              </a:rPr>
              <a:t>Chataway</a:t>
            </a:r>
            <a:r>
              <a:rPr lang="en-GB" sz="1400" dirty="0" smtClean="0">
                <a:solidFill>
                  <a:srgbClr val="000000"/>
                </a:solidFill>
                <a:latin typeface="Arial "/>
                <a:ea typeface="msgothic" charset="0"/>
                <a:cs typeface="msgothic" charset="0"/>
              </a:rPr>
              <a:t> J, et al. </a:t>
            </a:r>
            <a:r>
              <a:rPr lang="en-GB" sz="1400" i="1" dirty="0" smtClean="0">
                <a:solidFill>
                  <a:srgbClr val="000000"/>
                </a:solidFill>
                <a:latin typeface="Arial "/>
                <a:ea typeface="msgothic" charset="0"/>
                <a:cs typeface="msgothic" charset="0"/>
              </a:rPr>
              <a:t>Lancet.</a:t>
            </a:r>
            <a:r>
              <a:rPr lang="en-GB" sz="1400" dirty="0" smtClean="0">
                <a:solidFill>
                  <a:srgbClr val="000000"/>
                </a:solidFill>
                <a:latin typeface="Arial "/>
                <a:ea typeface="msgothic" charset="0"/>
                <a:cs typeface="msgothic" charset="0"/>
              </a:rPr>
              <a:t> 2014;383:2213-2221.</a:t>
            </a:r>
            <a:r>
              <a:rPr lang="en-GB" sz="1400" baseline="30000" dirty="0" smtClean="0">
                <a:solidFill>
                  <a:srgbClr val="000000"/>
                </a:solidFill>
                <a:latin typeface="Arial "/>
                <a:ea typeface="msgothic" charset="0"/>
                <a:cs typeface="msgothic" charset="0"/>
              </a:rPr>
              <a:t>[30]</a:t>
            </a:r>
            <a:endParaRPr lang="en-US" sz="1400" dirty="0">
              <a:latin typeface="Arial "/>
            </a:endParaRPr>
          </a:p>
        </p:txBody>
      </p:sp>
    </p:spTree>
    <p:extLst>
      <p:ext uri="{BB962C8B-B14F-4D97-AF65-F5344CB8AC3E}">
        <p14:creationId xmlns:p14="http://schemas.microsoft.com/office/powerpoint/2010/main" val="1910680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Learning Objectives</a:t>
            </a:r>
            <a:endParaRPr lang="en-US" sz="2400" dirty="0"/>
          </a:p>
        </p:txBody>
      </p:sp>
      <p:sp>
        <p:nvSpPr>
          <p:cNvPr id="3" name="Content Placeholder 2"/>
          <p:cNvSpPr>
            <a:spLocks noGrp="1"/>
          </p:cNvSpPr>
          <p:nvPr>
            <p:ph sz="quarter" idx="10"/>
          </p:nvPr>
        </p:nvSpPr>
        <p:spPr>
          <a:xfrm>
            <a:off x="457201" y="1752600"/>
            <a:ext cx="8000999" cy="4495800"/>
          </a:xfrm>
        </p:spPr>
        <p:txBody>
          <a:bodyPr>
            <a:normAutofit/>
          </a:bodyPr>
          <a:lstStyle/>
          <a:p>
            <a:r>
              <a:rPr lang="en-US" sz="2600" dirty="0"/>
              <a:t>Upon completion of this activity, participants will be able to:</a:t>
            </a:r>
          </a:p>
          <a:p>
            <a:pPr marL="463550" indent="-231775">
              <a:buClr>
                <a:srgbClr val="0070C0"/>
              </a:buClr>
              <a:buFont typeface="Arial"/>
              <a:buChar char="•"/>
            </a:pPr>
            <a:r>
              <a:rPr lang="en-US" sz="2200" dirty="0">
                <a:solidFill>
                  <a:schemeClr val="tx1"/>
                </a:solidFill>
                <a:latin typeface="Arial" panose="020B0604020202020204" pitchFamily="34" charset="0"/>
              </a:rPr>
              <a:t>Discuss the neuropathological changes of MS that contribute to disease worsening</a:t>
            </a:r>
          </a:p>
          <a:p>
            <a:pPr marL="463550" indent="-231775">
              <a:buClr>
                <a:srgbClr val="0070C0"/>
              </a:buClr>
              <a:buFont typeface="Arial"/>
              <a:buChar char="•"/>
            </a:pPr>
            <a:r>
              <a:rPr lang="en-US" sz="2200" dirty="0">
                <a:solidFill>
                  <a:schemeClr val="tx1"/>
                </a:solidFill>
                <a:latin typeface="Arial" panose="020B0604020202020204" pitchFamily="34" charset="0"/>
              </a:rPr>
              <a:t>Review the mechanisms of action of current and emerging MS disease-modifying therapies and their effects on disease worsening, neurodegeneration, and brain atrophy</a:t>
            </a:r>
          </a:p>
          <a:p>
            <a:pPr marL="463550" indent="-231775">
              <a:buClr>
                <a:srgbClr val="0070C0"/>
              </a:buClr>
              <a:buFont typeface="Arial"/>
              <a:buChar char="•"/>
            </a:pPr>
            <a:r>
              <a:rPr lang="en-US" sz="2200" dirty="0">
                <a:solidFill>
                  <a:schemeClr val="tx1"/>
                </a:solidFill>
                <a:latin typeface="Arial" panose="020B0604020202020204" pitchFamily="34" charset="0"/>
              </a:rPr>
              <a:t>Develop individualized management strategies to assess and target disease worsening in progressive MS</a:t>
            </a:r>
          </a:p>
        </p:txBody>
      </p:sp>
    </p:spTree>
    <p:extLst>
      <p:ext uri="{BB962C8B-B14F-4D97-AF65-F5344CB8AC3E}">
        <p14:creationId xmlns:p14="http://schemas.microsoft.com/office/powerpoint/2010/main" val="1527983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Spinal Cord </a:t>
            </a:r>
            <a:r>
              <a:rPr lang="en-GB" dirty="0" err="1"/>
              <a:t>Gray</a:t>
            </a:r>
            <a:r>
              <a:rPr lang="en-GB" dirty="0"/>
              <a:t> Matter Atrophy Correlates </a:t>
            </a:r>
            <a:r>
              <a:rPr lang="en-GB" dirty="0" smtClean="0"/>
              <a:t/>
            </a:r>
            <a:br>
              <a:rPr lang="en-GB" dirty="0" smtClean="0"/>
            </a:br>
            <a:r>
              <a:rPr lang="en-GB" dirty="0" smtClean="0"/>
              <a:t>With </a:t>
            </a:r>
            <a:r>
              <a:rPr lang="en-GB" dirty="0"/>
              <a:t>MS Disability</a:t>
            </a:r>
            <a:endParaRPr lang="en-US" dirty="0"/>
          </a:p>
        </p:txBody>
      </p:sp>
      <p:sp>
        <p:nvSpPr>
          <p:cNvPr id="7" name="TextBox 6"/>
          <p:cNvSpPr txBox="1"/>
          <p:nvPr/>
        </p:nvSpPr>
        <p:spPr>
          <a:xfrm>
            <a:off x="76200" y="2627055"/>
            <a:ext cx="1385995" cy="2554545"/>
          </a:xfrm>
          <a:prstGeom prst="rect">
            <a:avLst/>
          </a:prstGeom>
          <a:noFill/>
        </p:spPr>
        <p:txBody>
          <a:bodyPr wrap="square" rtlCol="0">
            <a:spAutoFit/>
          </a:bodyPr>
          <a:lstStyle/>
          <a:p>
            <a:r>
              <a:rPr lang="en-US" sz="1600" dirty="0" smtClean="0">
                <a:latin typeface="Arial "/>
              </a:rPr>
              <a:t>Gray matter </a:t>
            </a:r>
            <a:r>
              <a:rPr lang="en-US" sz="1600" dirty="0">
                <a:latin typeface="Arial "/>
              </a:rPr>
              <a:t>a</a:t>
            </a:r>
            <a:r>
              <a:rPr lang="en-US" sz="1600" dirty="0" smtClean="0">
                <a:latin typeface="Arial "/>
              </a:rPr>
              <a:t>trophy of the spinal cord using phase susceptibility inversion</a:t>
            </a:r>
          </a:p>
          <a:p>
            <a:r>
              <a:rPr lang="en-US" sz="1600" dirty="0">
                <a:latin typeface="Arial "/>
              </a:rPr>
              <a:t>r</a:t>
            </a:r>
            <a:r>
              <a:rPr lang="en-US" sz="1600" dirty="0" smtClean="0">
                <a:latin typeface="Arial "/>
              </a:rPr>
              <a:t>ecovery imaging</a:t>
            </a:r>
          </a:p>
          <a:p>
            <a:endParaRPr lang="en-US" sz="1600" dirty="0">
              <a:latin typeface="Arial "/>
            </a:endParaRPr>
          </a:p>
        </p:txBody>
      </p:sp>
      <p:grpSp>
        <p:nvGrpSpPr>
          <p:cNvPr id="14" name="Group 13"/>
          <p:cNvGrpSpPr/>
          <p:nvPr/>
        </p:nvGrpSpPr>
        <p:grpSpPr>
          <a:xfrm>
            <a:off x="1371601" y="1295400"/>
            <a:ext cx="4267199" cy="5260021"/>
            <a:chOff x="745134" y="1143000"/>
            <a:chExt cx="4512666" cy="5562600"/>
          </a:xfrm>
        </p:grpSpPr>
        <p:pic>
          <p:nvPicPr>
            <p:cNvPr id="5" name="Picture 4"/>
            <p:cNvPicPr>
              <a:picLocks noChangeAspect="1"/>
            </p:cNvPicPr>
            <p:nvPr/>
          </p:nvPicPr>
          <p:blipFill>
            <a:blip r:embed="rId2"/>
            <a:stretch>
              <a:fillRect/>
            </a:stretch>
          </p:blipFill>
          <p:spPr>
            <a:xfrm>
              <a:off x="1905001" y="1492824"/>
              <a:ext cx="3352799" cy="5212776"/>
            </a:xfrm>
            <a:prstGeom prst="rect">
              <a:avLst/>
            </a:prstGeom>
          </p:spPr>
        </p:pic>
        <p:sp>
          <p:nvSpPr>
            <p:cNvPr id="8" name="TextBox 7"/>
            <p:cNvSpPr txBox="1"/>
            <p:nvPr/>
          </p:nvSpPr>
          <p:spPr>
            <a:xfrm>
              <a:off x="840939" y="1905000"/>
              <a:ext cx="886936" cy="390578"/>
            </a:xfrm>
            <a:prstGeom prst="rect">
              <a:avLst/>
            </a:prstGeom>
            <a:noFill/>
          </p:spPr>
          <p:txBody>
            <a:bodyPr wrap="none" rtlCol="0">
              <a:spAutoFit/>
            </a:bodyPr>
            <a:lstStyle/>
            <a:p>
              <a:r>
                <a:rPr lang="en-US" dirty="0" smtClean="0">
                  <a:latin typeface="Arial "/>
                </a:rPr>
                <a:t>C2/C3</a:t>
              </a:r>
              <a:endParaRPr lang="en-US" dirty="0">
                <a:latin typeface="Arial "/>
              </a:endParaRPr>
            </a:p>
          </p:txBody>
        </p:sp>
        <p:sp>
          <p:nvSpPr>
            <p:cNvPr id="9" name="TextBox 8"/>
            <p:cNvSpPr txBox="1"/>
            <p:nvPr/>
          </p:nvSpPr>
          <p:spPr>
            <a:xfrm>
              <a:off x="840939" y="3135868"/>
              <a:ext cx="886936" cy="390578"/>
            </a:xfrm>
            <a:prstGeom prst="rect">
              <a:avLst/>
            </a:prstGeom>
            <a:noFill/>
          </p:spPr>
          <p:txBody>
            <a:bodyPr wrap="none" rtlCol="0">
              <a:spAutoFit/>
            </a:bodyPr>
            <a:lstStyle/>
            <a:p>
              <a:r>
                <a:rPr lang="en-US" dirty="0" smtClean="0">
                  <a:latin typeface="Arial "/>
                </a:rPr>
                <a:t>C3/C4</a:t>
              </a:r>
              <a:endParaRPr lang="en-US" dirty="0">
                <a:latin typeface="Arial "/>
              </a:endParaRPr>
            </a:p>
          </p:txBody>
        </p:sp>
        <p:sp>
          <p:nvSpPr>
            <p:cNvPr id="10" name="TextBox 9"/>
            <p:cNvSpPr txBox="1"/>
            <p:nvPr/>
          </p:nvSpPr>
          <p:spPr>
            <a:xfrm>
              <a:off x="862128" y="4419600"/>
              <a:ext cx="832689" cy="390578"/>
            </a:xfrm>
            <a:prstGeom prst="rect">
              <a:avLst/>
            </a:prstGeom>
            <a:noFill/>
          </p:spPr>
          <p:txBody>
            <a:bodyPr wrap="none" rtlCol="0">
              <a:spAutoFit/>
            </a:bodyPr>
            <a:lstStyle/>
            <a:p>
              <a:r>
                <a:rPr lang="en-US" dirty="0" smtClean="0">
                  <a:latin typeface="Arial "/>
                </a:rPr>
                <a:t>T8/T9</a:t>
              </a:r>
              <a:endParaRPr lang="en-US" dirty="0">
                <a:latin typeface="Arial "/>
              </a:endParaRPr>
            </a:p>
          </p:txBody>
        </p:sp>
        <p:sp>
          <p:nvSpPr>
            <p:cNvPr id="11" name="TextBox 10"/>
            <p:cNvSpPr txBox="1"/>
            <p:nvPr/>
          </p:nvSpPr>
          <p:spPr>
            <a:xfrm>
              <a:off x="745134" y="5715000"/>
              <a:ext cx="968306" cy="390578"/>
            </a:xfrm>
            <a:prstGeom prst="rect">
              <a:avLst/>
            </a:prstGeom>
            <a:noFill/>
          </p:spPr>
          <p:txBody>
            <a:bodyPr wrap="none" rtlCol="0">
              <a:spAutoFit/>
            </a:bodyPr>
            <a:lstStyle/>
            <a:p>
              <a:r>
                <a:rPr lang="en-US" dirty="0" smtClean="0">
                  <a:latin typeface="Arial "/>
                </a:rPr>
                <a:t>T9/T10</a:t>
              </a:r>
              <a:endParaRPr lang="en-US" dirty="0">
                <a:latin typeface="Arial "/>
              </a:endParaRPr>
            </a:p>
          </p:txBody>
        </p:sp>
        <p:sp>
          <p:nvSpPr>
            <p:cNvPr id="13" name="TextBox 12"/>
            <p:cNvSpPr txBox="1"/>
            <p:nvPr/>
          </p:nvSpPr>
          <p:spPr>
            <a:xfrm>
              <a:off x="2357068" y="1143000"/>
              <a:ext cx="805566" cy="390578"/>
            </a:xfrm>
            <a:prstGeom prst="rect">
              <a:avLst/>
            </a:prstGeom>
            <a:noFill/>
          </p:spPr>
          <p:txBody>
            <a:bodyPr wrap="none" rtlCol="0">
              <a:spAutoFit/>
            </a:bodyPr>
            <a:lstStyle/>
            <a:p>
              <a:r>
                <a:rPr lang="en-US" dirty="0" smtClean="0">
                  <a:latin typeface="Arial "/>
                </a:rPr>
                <a:t> </a:t>
              </a:r>
              <a:r>
                <a:rPr lang="en-US" b="1" dirty="0" smtClean="0">
                  <a:latin typeface="Arial "/>
                </a:rPr>
                <a:t>RMS</a:t>
              </a:r>
              <a:endParaRPr lang="en-US" b="1" dirty="0">
                <a:latin typeface="Arial "/>
              </a:endParaRPr>
            </a:p>
          </p:txBody>
        </p:sp>
      </p:grpSp>
      <p:sp>
        <p:nvSpPr>
          <p:cNvPr id="15" name="Text Box 4"/>
          <p:cNvSpPr txBox="1">
            <a:spLocks noChangeArrowheads="1"/>
          </p:cNvSpPr>
          <p:nvPr/>
        </p:nvSpPr>
        <p:spPr bwMode="auto">
          <a:xfrm>
            <a:off x="5867400" y="5715000"/>
            <a:ext cx="3124200" cy="838200"/>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400" dirty="0" err="1">
                <a:solidFill>
                  <a:srgbClr val="000000"/>
                </a:solidFill>
                <a:latin typeface="Arial" charset="0"/>
                <a:ea typeface="msgothic" charset="0"/>
                <a:cs typeface="msgothic" charset="0"/>
              </a:rPr>
              <a:t>Schlaeger</a:t>
            </a:r>
            <a:r>
              <a:rPr lang="en-GB" sz="1400" dirty="0">
                <a:solidFill>
                  <a:srgbClr val="000000"/>
                </a:solidFill>
                <a:latin typeface="Arial" charset="0"/>
                <a:ea typeface="msgothic" charset="0"/>
                <a:cs typeface="msgothic" charset="0"/>
              </a:rPr>
              <a:t> </a:t>
            </a:r>
            <a:r>
              <a:rPr lang="en-GB" sz="1400" dirty="0" smtClean="0">
                <a:solidFill>
                  <a:srgbClr val="000000"/>
                </a:solidFill>
                <a:latin typeface="Arial" charset="0"/>
                <a:ea typeface="msgothic" charset="0"/>
                <a:cs typeface="msgothic" charset="0"/>
              </a:rPr>
              <a:t>R, et al. </a:t>
            </a:r>
            <a:r>
              <a:rPr lang="en-GB" sz="1400" i="1" dirty="0" smtClean="0">
                <a:solidFill>
                  <a:srgbClr val="000000"/>
                </a:solidFill>
                <a:latin typeface="Arial" charset="0"/>
                <a:ea typeface="msgothic" charset="0"/>
                <a:cs typeface="msgothic" charset="0"/>
              </a:rPr>
              <a:t>Ann Neurol. </a:t>
            </a:r>
            <a:r>
              <a:rPr lang="en-GB" sz="1400" dirty="0" smtClean="0">
                <a:solidFill>
                  <a:srgbClr val="000000"/>
                </a:solidFill>
                <a:latin typeface="Arial" charset="0"/>
                <a:ea typeface="msgothic" charset="0"/>
                <a:cs typeface="msgothic" charset="0"/>
              </a:rPr>
              <a:t>2014;</a:t>
            </a:r>
          </a:p>
          <a:p>
            <a:pPr>
              <a:tabLst>
                <a:tab pos="656650" algn="l"/>
                <a:tab pos="1313299" algn="l"/>
                <a:tab pos="1969949" algn="l"/>
                <a:tab pos="2626599" algn="l"/>
                <a:tab pos="3283248" algn="l"/>
              </a:tabLst>
            </a:pPr>
            <a:r>
              <a:rPr lang="en-GB" sz="1400" dirty="0" err="1" smtClean="0">
                <a:solidFill>
                  <a:srgbClr val="000000"/>
                </a:solidFill>
                <a:latin typeface="Arial" charset="0"/>
                <a:ea typeface="msgothic" charset="0"/>
                <a:cs typeface="msgothic" charset="0"/>
              </a:rPr>
              <a:t>epub</a:t>
            </a:r>
            <a:r>
              <a:rPr lang="en-GB" sz="1400" dirty="0" smtClean="0">
                <a:solidFill>
                  <a:srgbClr val="000000"/>
                </a:solidFill>
                <a:latin typeface="Arial" charset="0"/>
                <a:ea typeface="msgothic" charset="0"/>
                <a:cs typeface="msgothic" charset="0"/>
              </a:rPr>
              <a:t> ahead of print.</a:t>
            </a:r>
            <a:r>
              <a:rPr lang="en-GB" sz="1400" baseline="30000" dirty="0" smtClean="0">
                <a:solidFill>
                  <a:srgbClr val="000000"/>
                </a:solidFill>
                <a:latin typeface="Arial" charset="0"/>
                <a:ea typeface="msgothic" charset="0"/>
                <a:cs typeface="msgothic" charset="0"/>
              </a:rPr>
              <a:t>[31]</a:t>
            </a:r>
            <a:endParaRPr lang="en-GB" sz="1400" dirty="0" smtClean="0">
              <a:solidFill>
                <a:srgbClr val="000000"/>
              </a:solidFill>
              <a:latin typeface="Arial" charset="0"/>
              <a:ea typeface="msgothic" charset="0"/>
              <a:cs typeface="msgothic" charset="0"/>
            </a:endParaRPr>
          </a:p>
          <a:p>
            <a:pPr>
              <a:tabLst>
                <a:tab pos="656650" algn="l"/>
                <a:tab pos="1313299" algn="l"/>
                <a:tab pos="1969949" algn="l"/>
                <a:tab pos="2626599" algn="l"/>
                <a:tab pos="3283248" algn="l"/>
              </a:tabLst>
            </a:pPr>
            <a:r>
              <a:rPr lang="en-GB" sz="1400" dirty="0" err="1" smtClean="0">
                <a:solidFill>
                  <a:srgbClr val="000000"/>
                </a:solidFill>
                <a:latin typeface="Arial" charset="0"/>
                <a:ea typeface="msgothic" charset="0"/>
                <a:cs typeface="msgothic" charset="0"/>
              </a:rPr>
              <a:t>Schlaeger</a:t>
            </a:r>
            <a:r>
              <a:rPr lang="en-GB" sz="1400" dirty="0" smtClean="0">
                <a:solidFill>
                  <a:srgbClr val="000000"/>
                </a:solidFill>
                <a:latin typeface="Arial" charset="0"/>
                <a:ea typeface="msgothic" charset="0"/>
                <a:cs typeface="msgothic" charset="0"/>
              </a:rPr>
              <a:t> R, et al. Personal communication.</a:t>
            </a:r>
            <a:endParaRPr lang="en-GB" sz="1400" dirty="0">
              <a:solidFill>
                <a:srgbClr val="000000"/>
              </a:solidFill>
              <a:latin typeface="Arial" charset="0"/>
              <a:ea typeface="msgothic" charset="0"/>
              <a:cs typeface="msgothic"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780622283"/>
              </p:ext>
            </p:extLst>
          </p:nvPr>
        </p:nvGraphicFramePr>
        <p:xfrm>
          <a:off x="5715001" y="2799080"/>
          <a:ext cx="3276599" cy="2001520"/>
        </p:xfrm>
        <a:graphic>
          <a:graphicData uri="http://schemas.openxmlformats.org/drawingml/2006/table">
            <a:tbl>
              <a:tblPr firstRow="1" bandRow="1">
                <a:tableStyleId>{5C22544A-7EE6-4342-B048-85BDC9FD1C3A}</a:tableStyleId>
              </a:tblPr>
              <a:tblGrid>
                <a:gridCol w="728132"/>
                <a:gridCol w="728133"/>
                <a:gridCol w="1001183"/>
                <a:gridCol w="819151"/>
              </a:tblGrid>
              <a:tr h="370840">
                <a:tc>
                  <a:txBody>
                    <a:bodyPr/>
                    <a:lstStyle/>
                    <a:p>
                      <a:r>
                        <a:rPr lang="en-US" sz="1400" dirty="0" smtClean="0">
                          <a:solidFill>
                            <a:schemeClr val="tx1"/>
                          </a:solidFill>
                          <a:latin typeface="Arial "/>
                        </a:rPr>
                        <a:t>GM</a:t>
                      </a:r>
                      <a:endParaRPr lang="en-US" sz="1400" dirty="0">
                        <a:solidFill>
                          <a:schemeClr val="tx1"/>
                        </a:solidFill>
                        <a:latin typeface="Arial "/>
                      </a:endParaRPr>
                    </a:p>
                  </a:txBody>
                  <a:tcPr anchor="b">
                    <a:lnB w="28575" cap="flat" cmpd="sng" algn="ctr">
                      <a:solidFill>
                        <a:srgbClr val="000066"/>
                      </a:solidFill>
                      <a:prstDash val="solid"/>
                      <a:round/>
                      <a:headEnd type="none" w="med" len="med"/>
                      <a:tailEnd type="none" w="med" len="med"/>
                    </a:lnB>
                    <a:noFill/>
                  </a:tcPr>
                </a:tc>
                <a:tc>
                  <a:txBody>
                    <a:bodyPr/>
                    <a:lstStyle/>
                    <a:p>
                      <a:pPr algn="ctr"/>
                      <a:r>
                        <a:rPr lang="en-US" sz="1400" dirty="0" smtClean="0">
                          <a:solidFill>
                            <a:schemeClr val="tx1"/>
                          </a:solidFill>
                          <a:latin typeface="Arial "/>
                        </a:rPr>
                        <a:t>EDSS</a:t>
                      </a:r>
                      <a:endParaRPr lang="en-US" sz="1400" dirty="0">
                        <a:solidFill>
                          <a:schemeClr val="tx1"/>
                        </a:solidFill>
                        <a:latin typeface="Arial "/>
                      </a:endParaRPr>
                    </a:p>
                  </a:txBody>
                  <a:tcPr anchor="b">
                    <a:lnB w="28575" cap="flat" cmpd="sng" algn="ctr">
                      <a:solidFill>
                        <a:srgbClr val="000066"/>
                      </a:solidFill>
                      <a:prstDash val="solid"/>
                      <a:round/>
                      <a:headEnd type="none" w="med" len="med"/>
                      <a:tailEnd type="none" w="med" len="med"/>
                    </a:lnB>
                    <a:noFill/>
                  </a:tcPr>
                </a:tc>
                <a:tc>
                  <a:txBody>
                    <a:bodyPr/>
                    <a:lstStyle/>
                    <a:p>
                      <a:pPr algn="ctr"/>
                      <a:r>
                        <a:rPr lang="en-US" sz="1400" dirty="0" smtClean="0">
                          <a:solidFill>
                            <a:schemeClr val="tx1"/>
                          </a:solidFill>
                          <a:latin typeface="Arial "/>
                        </a:rPr>
                        <a:t>9HPT</a:t>
                      </a:r>
                      <a:endParaRPr lang="en-US" sz="1400" dirty="0">
                        <a:solidFill>
                          <a:schemeClr val="tx1"/>
                        </a:solidFill>
                        <a:latin typeface="Arial "/>
                      </a:endParaRPr>
                    </a:p>
                  </a:txBody>
                  <a:tcPr anchor="b">
                    <a:lnB w="28575" cap="flat" cmpd="sng" algn="ctr">
                      <a:solidFill>
                        <a:srgbClr val="000066"/>
                      </a:solidFill>
                      <a:prstDash val="solid"/>
                      <a:round/>
                      <a:headEnd type="none" w="med" len="med"/>
                      <a:tailEnd type="none" w="med" len="med"/>
                    </a:lnB>
                    <a:noFill/>
                  </a:tcPr>
                </a:tc>
                <a:tc>
                  <a:txBody>
                    <a:bodyPr/>
                    <a:lstStyle/>
                    <a:p>
                      <a:pPr algn="ctr"/>
                      <a:r>
                        <a:rPr lang="en-US" sz="1400" dirty="0" smtClean="0">
                          <a:solidFill>
                            <a:schemeClr val="tx1"/>
                          </a:solidFill>
                          <a:latin typeface="Arial "/>
                        </a:rPr>
                        <a:t>T25W</a:t>
                      </a:r>
                      <a:endParaRPr lang="en-US" sz="1400" dirty="0">
                        <a:solidFill>
                          <a:schemeClr val="tx1"/>
                        </a:solidFill>
                        <a:latin typeface="Arial "/>
                      </a:endParaRPr>
                    </a:p>
                  </a:txBody>
                  <a:tcPr anchor="b">
                    <a:lnB w="28575" cap="flat" cmpd="sng" algn="ctr">
                      <a:solidFill>
                        <a:srgbClr val="000066"/>
                      </a:solidFill>
                      <a:prstDash val="solid"/>
                      <a:round/>
                      <a:headEnd type="none" w="med" len="med"/>
                      <a:tailEnd type="none" w="med" len="med"/>
                    </a:lnB>
                    <a:noFill/>
                  </a:tcPr>
                </a:tc>
              </a:tr>
              <a:tr h="370840">
                <a:tc>
                  <a:txBody>
                    <a:bodyPr/>
                    <a:lstStyle/>
                    <a:p>
                      <a:r>
                        <a:rPr lang="en-US" sz="1400" dirty="0" smtClean="0">
                          <a:solidFill>
                            <a:schemeClr val="tx1"/>
                          </a:solidFill>
                          <a:latin typeface="Arial "/>
                        </a:rPr>
                        <a:t>C2-3 </a:t>
                      </a:r>
                      <a:endParaRPr lang="en-US" sz="1400" dirty="0">
                        <a:solidFill>
                          <a:schemeClr val="tx1"/>
                        </a:solidFill>
                        <a:latin typeface="Arial "/>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c>
                  <a:txBody>
                    <a:bodyPr/>
                    <a:lstStyle/>
                    <a:p>
                      <a:pPr algn="ctr"/>
                      <a:r>
                        <a:rPr lang="en-US" sz="1400" dirty="0" smtClean="0">
                          <a:solidFill>
                            <a:schemeClr val="tx1"/>
                          </a:solidFill>
                          <a:latin typeface="Arial "/>
                        </a:rPr>
                        <a:t>-.64</a:t>
                      </a:r>
                      <a:endParaRPr lang="en-US" sz="1400" dirty="0">
                        <a:solidFill>
                          <a:schemeClr val="tx1"/>
                        </a:solidFill>
                        <a:latin typeface="Arial "/>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c>
                  <a:txBody>
                    <a:bodyPr/>
                    <a:lstStyle/>
                    <a:p>
                      <a:pPr algn="ctr"/>
                      <a:r>
                        <a:rPr lang="en-US" sz="1400" dirty="0" smtClean="0">
                          <a:solidFill>
                            <a:schemeClr val="tx1"/>
                          </a:solidFill>
                          <a:latin typeface="Arial "/>
                        </a:rPr>
                        <a:t>-.41</a:t>
                      </a:r>
                      <a:endParaRPr lang="en-US" sz="1400" dirty="0">
                        <a:solidFill>
                          <a:schemeClr val="tx1"/>
                        </a:solidFill>
                        <a:latin typeface="Arial "/>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c>
                  <a:txBody>
                    <a:bodyPr/>
                    <a:lstStyle/>
                    <a:p>
                      <a:pPr algn="ctr"/>
                      <a:r>
                        <a:rPr lang="en-US" sz="1400" dirty="0" smtClean="0">
                          <a:solidFill>
                            <a:schemeClr val="tx1"/>
                          </a:solidFill>
                          <a:latin typeface="Arial "/>
                        </a:rPr>
                        <a:t>-.56</a:t>
                      </a:r>
                      <a:endParaRPr lang="en-US" sz="1400" dirty="0">
                        <a:solidFill>
                          <a:schemeClr val="tx1"/>
                        </a:solidFill>
                        <a:latin typeface="Arial "/>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r>
              <a:tr h="370840">
                <a:tc>
                  <a:txBody>
                    <a:bodyPr/>
                    <a:lstStyle/>
                    <a:p>
                      <a:r>
                        <a:rPr lang="en-US" sz="1400" dirty="0" smtClean="0">
                          <a:solidFill>
                            <a:schemeClr val="tx1"/>
                          </a:solidFill>
                          <a:latin typeface="Arial "/>
                        </a:rPr>
                        <a:t>C3-4 </a:t>
                      </a:r>
                      <a:endParaRPr lang="en-US" sz="1400" dirty="0">
                        <a:solidFill>
                          <a:schemeClr val="tx1"/>
                        </a:solidFill>
                        <a:latin typeface="Arial "/>
                      </a:endParaRPr>
                    </a:p>
                  </a:txBody>
                  <a:tcPr>
                    <a:noFill/>
                  </a:tcPr>
                </a:tc>
                <a:tc>
                  <a:txBody>
                    <a:bodyPr/>
                    <a:lstStyle/>
                    <a:p>
                      <a:pPr algn="ctr"/>
                      <a:r>
                        <a:rPr lang="en-US" sz="1400" dirty="0" smtClean="0">
                          <a:solidFill>
                            <a:schemeClr val="tx1"/>
                          </a:solidFill>
                          <a:latin typeface="Arial "/>
                        </a:rPr>
                        <a:t>-.63</a:t>
                      </a:r>
                      <a:endParaRPr lang="en-US" sz="1400" dirty="0">
                        <a:solidFill>
                          <a:schemeClr val="tx1"/>
                        </a:solidFill>
                        <a:latin typeface="Arial "/>
                      </a:endParaRPr>
                    </a:p>
                  </a:txBody>
                  <a:tcPr>
                    <a:noFill/>
                  </a:tcPr>
                </a:tc>
                <a:tc>
                  <a:txBody>
                    <a:bodyPr/>
                    <a:lstStyle/>
                    <a:p>
                      <a:pPr algn="ctr"/>
                      <a:r>
                        <a:rPr lang="en-US" sz="1400" dirty="0" smtClean="0">
                          <a:solidFill>
                            <a:schemeClr val="tx1"/>
                          </a:solidFill>
                          <a:latin typeface="Arial "/>
                        </a:rPr>
                        <a:t>-.47</a:t>
                      </a:r>
                      <a:endParaRPr lang="en-US" sz="1400" dirty="0">
                        <a:solidFill>
                          <a:schemeClr val="tx1"/>
                        </a:solidFill>
                        <a:latin typeface="Arial "/>
                      </a:endParaRPr>
                    </a:p>
                  </a:txBody>
                  <a:tcPr>
                    <a:noFill/>
                  </a:tcPr>
                </a:tc>
                <a:tc>
                  <a:txBody>
                    <a:bodyPr/>
                    <a:lstStyle/>
                    <a:p>
                      <a:pPr algn="ctr"/>
                      <a:r>
                        <a:rPr lang="en-US" sz="1400" dirty="0" smtClean="0">
                          <a:solidFill>
                            <a:schemeClr val="tx1"/>
                          </a:solidFill>
                          <a:latin typeface="Arial "/>
                        </a:rPr>
                        <a:t>-.50</a:t>
                      </a:r>
                      <a:endParaRPr lang="en-US" sz="1400" dirty="0">
                        <a:solidFill>
                          <a:schemeClr val="tx1"/>
                        </a:solidFill>
                        <a:latin typeface="Arial "/>
                      </a:endParaRPr>
                    </a:p>
                  </a:txBody>
                  <a:tcPr>
                    <a:noFill/>
                  </a:tcPr>
                </a:tc>
              </a:tr>
              <a:tr h="370840">
                <a:tc>
                  <a:txBody>
                    <a:bodyPr/>
                    <a:lstStyle/>
                    <a:p>
                      <a:r>
                        <a:rPr lang="en-US" sz="1400" dirty="0" smtClean="0">
                          <a:solidFill>
                            <a:schemeClr val="tx1"/>
                          </a:solidFill>
                          <a:latin typeface="Arial "/>
                        </a:rPr>
                        <a:t>T8-9</a:t>
                      </a:r>
                      <a:r>
                        <a:rPr lang="en-US" sz="1400" baseline="0" dirty="0" smtClean="0">
                          <a:solidFill>
                            <a:schemeClr val="tx1"/>
                          </a:solidFill>
                          <a:latin typeface="Arial "/>
                        </a:rPr>
                        <a:t> </a:t>
                      </a:r>
                      <a:endParaRPr lang="en-US" sz="1400" dirty="0">
                        <a:solidFill>
                          <a:schemeClr val="tx1"/>
                        </a:solidFill>
                        <a:latin typeface="Arial "/>
                      </a:endParaRPr>
                    </a:p>
                  </a:txBody>
                  <a:tcPr>
                    <a:solidFill>
                      <a:schemeClr val="accent2">
                        <a:lumMod val="60000"/>
                        <a:lumOff val="40000"/>
                      </a:schemeClr>
                    </a:solidFill>
                  </a:tcPr>
                </a:tc>
                <a:tc>
                  <a:txBody>
                    <a:bodyPr/>
                    <a:lstStyle/>
                    <a:p>
                      <a:pPr algn="ctr"/>
                      <a:r>
                        <a:rPr lang="en-US" sz="1400" dirty="0" smtClean="0">
                          <a:solidFill>
                            <a:schemeClr val="tx1"/>
                          </a:solidFill>
                          <a:latin typeface="Arial "/>
                        </a:rPr>
                        <a:t>-.47</a:t>
                      </a:r>
                      <a:endParaRPr lang="en-US" sz="1400" dirty="0">
                        <a:solidFill>
                          <a:schemeClr val="tx1"/>
                        </a:solidFill>
                        <a:latin typeface="Arial "/>
                      </a:endParaRPr>
                    </a:p>
                  </a:txBody>
                  <a:tcPr>
                    <a:solidFill>
                      <a:schemeClr val="accent2">
                        <a:lumMod val="60000"/>
                        <a:lumOff val="40000"/>
                      </a:schemeClr>
                    </a:solidFill>
                  </a:tcPr>
                </a:tc>
                <a:tc>
                  <a:txBody>
                    <a:bodyPr/>
                    <a:lstStyle/>
                    <a:p>
                      <a:pPr algn="ctr"/>
                      <a:r>
                        <a:rPr lang="en-US" sz="1400" dirty="0" smtClean="0">
                          <a:solidFill>
                            <a:schemeClr val="tx1"/>
                          </a:solidFill>
                          <a:latin typeface="Arial "/>
                        </a:rPr>
                        <a:t>-.23</a:t>
                      </a:r>
                      <a:endParaRPr lang="en-US" sz="1400" dirty="0">
                        <a:solidFill>
                          <a:schemeClr val="tx1"/>
                        </a:solidFill>
                        <a:latin typeface="Arial "/>
                      </a:endParaRPr>
                    </a:p>
                  </a:txBody>
                  <a:tcPr>
                    <a:solidFill>
                      <a:schemeClr val="accent2">
                        <a:lumMod val="60000"/>
                        <a:lumOff val="40000"/>
                      </a:schemeClr>
                    </a:solidFill>
                  </a:tcPr>
                </a:tc>
                <a:tc>
                  <a:txBody>
                    <a:bodyPr/>
                    <a:lstStyle/>
                    <a:p>
                      <a:pPr algn="ctr"/>
                      <a:r>
                        <a:rPr lang="en-US" sz="1400" dirty="0" smtClean="0">
                          <a:solidFill>
                            <a:schemeClr val="tx1"/>
                          </a:solidFill>
                          <a:latin typeface="Arial "/>
                        </a:rPr>
                        <a:t>-.37</a:t>
                      </a:r>
                      <a:endParaRPr lang="en-US" sz="1400" dirty="0">
                        <a:solidFill>
                          <a:schemeClr val="tx1"/>
                        </a:solidFill>
                        <a:latin typeface="Arial "/>
                      </a:endParaRPr>
                    </a:p>
                  </a:txBody>
                  <a:tcPr>
                    <a:solidFill>
                      <a:schemeClr val="accent2">
                        <a:lumMod val="60000"/>
                        <a:lumOff val="40000"/>
                      </a:schemeClr>
                    </a:solidFill>
                  </a:tcPr>
                </a:tc>
              </a:tr>
              <a:tr h="370840">
                <a:tc>
                  <a:txBody>
                    <a:bodyPr/>
                    <a:lstStyle/>
                    <a:p>
                      <a:r>
                        <a:rPr lang="en-US" sz="1400" dirty="0" smtClean="0">
                          <a:solidFill>
                            <a:schemeClr val="tx1"/>
                          </a:solidFill>
                          <a:latin typeface="Arial "/>
                        </a:rPr>
                        <a:t>T9-10</a:t>
                      </a:r>
                    </a:p>
                    <a:p>
                      <a:endParaRPr lang="en-US" sz="1400" dirty="0">
                        <a:solidFill>
                          <a:schemeClr val="tx1"/>
                        </a:solidFill>
                        <a:latin typeface="Arial "/>
                      </a:endParaRPr>
                    </a:p>
                  </a:txBody>
                  <a:tcPr>
                    <a:noFill/>
                  </a:tcPr>
                </a:tc>
                <a:tc>
                  <a:txBody>
                    <a:bodyPr/>
                    <a:lstStyle/>
                    <a:p>
                      <a:pPr algn="ctr"/>
                      <a:r>
                        <a:rPr lang="en-US" sz="1400" dirty="0" smtClean="0">
                          <a:solidFill>
                            <a:schemeClr val="tx1"/>
                          </a:solidFill>
                          <a:latin typeface="Arial "/>
                        </a:rPr>
                        <a:t>-.48</a:t>
                      </a:r>
                      <a:endParaRPr lang="en-US" sz="1400" dirty="0">
                        <a:solidFill>
                          <a:schemeClr val="tx1"/>
                        </a:solidFill>
                        <a:latin typeface="Arial "/>
                      </a:endParaRPr>
                    </a:p>
                  </a:txBody>
                  <a:tcPr>
                    <a:noFill/>
                  </a:tcPr>
                </a:tc>
                <a:tc>
                  <a:txBody>
                    <a:bodyPr/>
                    <a:lstStyle/>
                    <a:p>
                      <a:pPr algn="ctr"/>
                      <a:r>
                        <a:rPr lang="en-US" sz="1400" dirty="0" smtClean="0">
                          <a:solidFill>
                            <a:schemeClr val="tx1"/>
                          </a:solidFill>
                          <a:latin typeface="Arial "/>
                        </a:rPr>
                        <a:t>-.13</a:t>
                      </a:r>
                      <a:r>
                        <a:rPr lang="en-US" sz="1400" baseline="0" dirty="0" smtClean="0">
                          <a:solidFill>
                            <a:schemeClr val="tx1"/>
                          </a:solidFill>
                          <a:latin typeface="Arial "/>
                        </a:rPr>
                        <a:t> (NS)</a:t>
                      </a:r>
                      <a:endParaRPr lang="en-US" sz="1400" dirty="0">
                        <a:solidFill>
                          <a:schemeClr val="tx1"/>
                        </a:solidFill>
                        <a:latin typeface="Arial "/>
                      </a:endParaRPr>
                    </a:p>
                  </a:txBody>
                  <a:tcPr>
                    <a:noFill/>
                  </a:tcPr>
                </a:tc>
                <a:tc>
                  <a:txBody>
                    <a:bodyPr/>
                    <a:lstStyle/>
                    <a:p>
                      <a:pPr algn="ctr"/>
                      <a:r>
                        <a:rPr lang="en-US" sz="1400" dirty="0" smtClean="0">
                          <a:solidFill>
                            <a:schemeClr val="tx1"/>
                          </a:solidFill>
                          <a:latin typeface="Arial "/>
                        </a:rPr>
                        <a:t>-.54</a:t>
                      </a:r>
                      <a:endParaRPr lang="en-US" sz="1400" dirty="0">
                        <a:solidFill>
                          <a:schemeClr val="tx1"/>
                        </a:solidFill>
                        <a:latin typeface="Arial "/>
                      </a:endParaRPr>
                    </a:p>
                  </a:txBody>
                  <a:tcPr>
                    <a:noFill/>
                  </a:tcPr>
                </a:tc>
              </a:tr>
            </a:tbl>
          </a:graphicData>
        </a:graphic>
      </p:graphicFrame>
      <p:sp>
        <p:nvSpPr>
          <p:cNvPr id="17" name="TextBox 16"/>
          <p:cNvSpPr txBox="1"/>
          <p:nvPr/>
        </p:nvSpPr>
        <p:spPr>
          <a:xfrm>
            <a:off x="5867400" y="2057400"/>
            <a:ext cx="2971800" cy="646331"/>
          </a:xfrm>
          <a:prstGeom prst="rect">
            <a:avLst/>
          </a:prstGeom>
          <a:noFill/>
        </p:spPr>
        <p:txBody>
          <a:bodyPr wrap="square" rtlCol="0">
            <a:spAutoFit/>
          </a:bodyPr>
          <a:lstStyle/>
          <a:p>
            <a:pPr algn="ctr"/>
            <a:r>
              <a:rPr lang="en-US" b="1" dirty="0" smtClean="0">
                <a:latin typeface="Arial "/>
              </a:rPr>
              <a:t>Spearman rank correlations</a:t>
            </a:r>
            <a:endParaRPr lang="en-US" b="1" dirty="0">
              <a:latin typeface="Arial "/>
            </a:endParaRPr>
          </a:p>
        </p:txBody>
      </p:sp>
      <p:sp>
        <p:nvSpPr>
          <p:cNvPr id="18" name="Freeform 17"/>
          <p:cNvSpPr/>
          <p:nvPr/>
        </p:nvSpPr>
        <p:spPr>
          <a:xfrm>
            <a:off x="4860926" y="6061075"/>
            <a:ext cx="361950" cy="219075"/>
          </a:xfrm>
          <a:custGeom>
            <a:avLst/>
            <a:gdLst>
              <a:gd name="connsiteX0" fmla="*/ 76200 w 361950"/>
              <a:gd name="connsiteY0" fmla="*/ 0 h 219075"/>
              <a:gd name="connsiteX1" fmla="*/ 76200 w 361950"/>
              <a:gd name="connsiteY1" fmla="*/ 0 h 219075"/>
              <a:gd name="connsiteX2" fmla="*/ 161925 w 361950"/>
              <a:gd name="connsiteY2" fmla="*/ 3175 h 219075"/>
              <a:gd name="connsiteX3" fmla="*/ 171450 w 361950"/>
              <a:gd name="connsiteY3" fmla="*/ 9525 h 219075"/>
              <a:gd name="connsiteX4" fmla="*/ 219075 w 361950"/>
              <a:gd name="connsiteY4" fmla="*/ 12700 h 219075"/>
              <a:gd name="connsiteX5" fmla="*/ 244475 w 361950"/>
              <a:gd name="connsiteY5" fmla="*/ 15875 h 219075"/>
              <a:gd name="connsiteX6" fmla="*/ 263525 w 361950"/>
              <a:gd name="connsiteY6" fmla="*/ 22225 h 219075"/>
              <a:gd name="connsiteX7" fmla="*/ 276225 w 361950"/>
              <a:gd name="connsiteY7" fmla="*/ 25400 h 219075"/>
              <a:gd name="connsiteX8" fmla="*/ 295275 w 361950"/>
              <a:gd name="connsiteY8" fmla="*/ 31750 h 219075"/>
              <a:gd name="connsiteX9" fmla="*/ 314325 w 361950"/>
              <a:gd name="connsiteY9" fmla="*/ 41275 h 219075"/>
              <a:gd name="connsiteX10" fmla="*/ 323850 w 361950"/>
              <a:gd name="connsiteY10" fmla="*/ 50800 h 219075"/>
              <a:gd name="connsiteX11" fmla="*/ 333375 w 361950"/>
              <a:gd name="connsiteY11" fmla="*/ 53975 h 219075"/>
              <a:gd name="connsiteX12" fmla="*/ 346075 w 361950"/>
              <a:gd name="connsiteY12" fmla="*/ 82550 h 219075"/>
              <a:gd name="connsiteX13" fmla="*/ 352425 w 361950"/>
              <a:gd name="connsiteY13" fmla="*/ 92075 h 219075"/>
              <a:gd name="connsiteX14" fmla="*/ 355600 w 361950"/>
              <a:gd name="connsiteY14" fmla="*/ 104775 h 219075"/>
              <a:gd name="connsiteX15" fmla="*/ 358775 w 361950"/>
              <a:gd name="connsiteY15" fmla="*/ 114300 h 219075"/>
              <a:gd name="connsiteX16" fmla="*/ 361950 w 361950"/>
              <a:gd name="connsiteY16" fmla="*/ 130175 h 219075"/>
              <a:gd name="connsiteX17" fmla="*/ 358775 w 361950"/>
              <a:gd name="connsiteY17" fmla="*/ 174625 h 219075"/>
              <a:gd name="connsiteX18" fmla="*/ 352425 w 361950"/>
              <a:gd name="connsiteY18" fmla="*/ 193675 h 219075"/>
              <a:gd name="connsiteX19" fmla="*/ 342900 w 361950"/>
              <a:gd name="connsiteY19" fmla="*/ 200025 h 219075"/>
              <a:gd name="connsiteX20" fmla="*/ 336550 w 361950"/>
              <a:gd name="connsiteY20" fmla="*/ 209550 h 219075"/>
              <a:gd name="connsiteX21" fmla="*/ 317500 w 361950"/>
              <a:gd name="connsiteY21" fmla="*/ 219075 h 219075"/>
              <a:gd name="connsiteX22" fmla="*/ 301625 w 361950"/>
              <a:gd name="connsiteY22" fmla="*/ 215900 h 219075"/>
              <a:gd name="connsiteX23" fmla="*/ 288925 w 361950"/>
              <a:gd name="connsiteY23" fmla="*/ 196850 h 219075"/>
              <a:gd name="connsiteX24" fmla="*/ 276225 w 361950"/>
              <a:gd name="connsiteY24" fmla="*/ 168275 h 219075"/>
              <a:gd name="connsiteX25" fmla="*/ 266700 w 361950"/>
              <a:gd name="connsiteY25" fmla="*/ 146050 h 219075"/>
              <a:gd name="connsiteX26" fmla="*/ 257175 w 361950"/>
              <a:gd name="connsiteY26" fmla="*/ 139700 h 219075"/>
              <a:gd name="connsiteX27" fmla="*/ 250825 w 361950"/>
              <a:gd name="connsiteY27" fmla="*/ 130175 h 219075"/>
              <a:gd name="connsiteX28" fmla="*/ 231775 w 361950"/>
              <a:gd name="connsiteY28" fmla="*/ 120650 h 219075"/>
              <a:gd name="connsiteX29" fmla="*/ 222250 w 361950"/>
              <a:gd name="connsiteY29" fmla="*/ 114300 h 219075"/>
              <a:gd name="connsiteX30" fmla="*/ 187325 w 361950"/>
              <a:gd name="connsiteY30" fmla="*/ 104775 h 219075"/>
              <a:gd name="connsiteX31" fmla="*/ 174625 w 361950"/>
              <a:gd name="connsiteY31" fmla="*/ 101600 h 219075"/>
              <a:gd name="connsiteX32" fmla="*/ 88900 w 361950"/>
              <a:gd name="connsiteY32" fmla="*/ 104775 h 219075"/>
              <a:gd name="connsiteX33" fmla="*/ 85725 w 361950"/>
              <a:gd name="connsiteY33" fmla="*/ 114300 h 219075"/>
              <a:gd name="connsiteX34" fmla="*/ 76200 w 361950"/>
              <a:gd name="connsiteY34" fmla="*/ 117475 h 219075"/>
              <a:gd name="connsiteX35" fmla="*/ 53975 w 361950"/>
              <a:gd name="connsiteY35" fmla="*/ 139700 h 219075"/>
              <a:gd name="connsiteX36" fmla="*/ 34925 w 361950"/>
              <a:gd name="connsiteY36" fmla="*/ 146050 h 219075"/>
              <a:gd name="connsiteX37" fmla="*/ 3175 w 361950"/>
              <a:gd name="connsiteY37" fmla="*/ 133350 h 219075"/>
              <a:gd name="connsiteX38" fmla="*/ 0 w 361950"/>
              <a:gd name="connsiteY38" fmla="*/ 123825 h 219075"/>
              <a:gd name="connsiteX39" fmla="*/ 15875 w 361950"/>
              <a:gd name="connsiteY39" fmla="*/ 82550 h 219075"/>
              <a:gd name="connsiteX40" fmla="*/ 15875 w 361950"/>
              <a:gd name="connsiteY40" fmla="*/ 82550 h 219075"/>
              <a:gd name="connsiteX41" fmla="*/ 22225 w 361950"/>
              <a:gd name="connsiteY41" fmla="*/ 63500 h 219075"/>
              <a:gd name="connsiteX42" fmla="*/ 28575 w 361950"/>
              <a:gd name="connsiteY42" fmla="*/ 38100 h 219075"/>
              <a:gd name="connsiteX43" fmla="*/ 34925 w 361950"/>
              <a:gd name="connsiteY43" fmla="*/ 28575 h 219075"/>
              <a:gd name="connsiteX44" fmla="*/ 53975 w 361950"/>
              <a:gd name="connsiteY44" fmla="*/ 15875 h 219075"/>
              <a:gd name="connsiteX45" fmla="*/ 60325 w 361950"/>
              <a:gd name="connsiteY45" fmla="*/ 6350 h 219075"/>
              <a:gd name="connsiteX46" fmla="*/ 69850 w 361950"/>
              <a:gd name="connsiteY46" fmla="*/ 3175 h 219075"/>
              <a:gd name="connsiteX47" fmla="*/ 76200 w 361950"/>
              <a:gd name="connsiteY4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1950" h="219075">
                <a:moveTo>
                  <a:pt x="76200" y="0"/>
                </a:moveTo>
                <a:lnTo>
                  <a:pt x="76200" y="0"/>
                </a:lnTo>
                <a:cubicBezTo>
                  <a:pt x="104775" y="1058"/>
                  <a:pt x="133472" y="330"/>
                  <a:pt x="161925" y="3175"/>
                </a:cubicBezTo>
                <a:cubicBezTo>
                  <a:pt x="165722" y="3555"/>
                  <a:pt x="167686" y="8898"/>
                  <a:pt x="171450" y="9525"/>
                </a:cubicBezTo>
                <a:cubicBezTo>
                  <a:pt x="187144" y="12141"/>
                  <a:pt x="203225" y="11322"/>
                  <a:pt x="219075" y="12700"/>
                </a:cubicBezTo>
                <a:cubicBezTo>
                  <a:pt x="227575" y="13439"/>
                  <a:pt x="236008" y="14817"/>
                  <a:pt x="244475" y="15875"/>
                </a:cubicBezTo>
                <a:cubicBezTo>
                  <a:pt x="250825" y="17992"/>
                  <a:pt x="257031" y="20602"/>
                  <a:pt x="263525" y="22225"/>
                </a:cubicBezTo>
                <a:cubicBezTo>
                  <a:pt x="267758" y="23283"/>
                  <a:pt x="272045" y="24146"/>
                  <a:pt x="276225" y="25400"/>
                </a:cubicBezTo>
                <a:cubicBezTo>
                  <a:pt x="282636" y="27323"/>
                  <a:pt x="289706" y="28037"/>
                  <a:pt x="295275" y="31750"/>
                </a:cubicBezTo>
                <a:cubicBezTo>
                  <a:pt x="307585" y="39956"/>
                  <a:pt x="301180" y="36893"/>
                  <a:pt x="314325" y="41275"/>
                </a:cubicBezTo>
                <a:cubicBezTo>
                  <a:pt x="317500" y="44450"/>
                  <a:pt x="320114" y="48309"/>
                  <a:pt x="323850" y="50800"/>
                </a:cubicBezTo>
                <a:cubicBezTo>
                  <a:pt x="326635" y="52656"/>
                  <a:pt x="330762" y="51884"/>
                  <a:pt x="333375" y="53975"/>
                </a:cubicBezTo>
                <a:cubicBezTo>
                  <a:pt x="342606" y="61360"/>
                  <a:pt x="339977" y="73403"/>
                  <a:pt x="346075" y="82550"/>
                </a:cubicBezTo>
                <a:lnTo>
                  <a:pt x="352425" y="92075"/>
                </a:lnTo>
                <a:cubicBezTo>
                  <a:pt x="353483" y="96308"/>
                  <a:pt x="354401" y="100579"/>
                  <a:pt x="355600" y="104775"/>
                </a:cubicBezTo>
                <a:cubicBezTo>
                  <a:pt x="356519" y="107993"/>
                  <a:pt x="357963" y="111053"/>
                  <a:pt x="358775" y="114300"/>
                </a:cubicBezTo>
                <a:cubicBezTo>
                  <a:pt x="360084" y="119535"/>
                  <a:pt x="360892" y="124883"/>
                  <a:pt x="361950" y="130175"/>
                </a:cubicBezTo>
                <a:cubicBezTo>
                  <a:pt x="360892" y="144992"/>
                  <a:pt x="360979" y="159935"/>
                  <a:pt x="358775" y="174625"/>
                </a:cubicBezTo>
                <a:cubicBezTo>
                  <a:pt x="357782" y="181244"/>
                  <a:pt x="357994" y="189962"/>
                  <a:pt x="352425" y="193675"/>
                </a:cubicBezTo>
                <a:lnTo>
                  <a:pt x="342900" y="200025"/>
                </a:lnTo>
                <a:cubicBezTo>
                  <a:pt x="340783" y="203200"/>
                  <a:pt x="339248" y="206852"/>
                  <a:pt x="336550" y="209550"/>
                </a:cubicBezTo>
                <a:cubicBezTo>
                  <a:pt x="330395" y="215705"/>
                  <a:pt x="325247" y="216493"/>
                  <a:pt x="317500" y="219075"/>
                </a:cubicBezTo>
                <a:cubicBezTo>
                  <a:pt x="312208" y="218017"/>
                  <a:pt x="305885" y="219213"/>
                  <a:pt x="301625" y="215900"/>
                </a:cubicBezTo>
                <a:cubicBezTo>
                  <a:pt x="295601" y="211215"/>
                  <a:pt x="293158" y="203200"/>
                  <a:pt x="288925" y="196850"/>
                </a:cubicBezTo>
                <a:cubicBezTo>
                  <a:pt x="278862" y="181756"/>
                  <a:pt x="283782" y="190945"/>
                  <a:pt x="276225" y="168275"/>
                </a:cubicBezTo>
                <a:cubicBezTo>
                  <a:pt x="274019" y="161658"/>
                  <a:pt x="271059" y="151281"/>
                  <a:pt x="266700" y="146050"/>
                </a:cubicBezTo>
                <a:cubicBezTo>
                  <a:pt x="264257" y="143119"/>
                  <a:pt x="260350" y="141817"/>
                  <a:pt x="257175" y="139700"/>
                </a:cubicBezTo>
                <a:cubicBezTo>
                  <a:pt x="255058" y="136525"/>
                  <a:pt x="253523" y="132873"/>
                  <a:pt x="250825" y="130175"/>
                </a:cubicBezTo>
                <a:cubicBezTo>
                  <a:pt x="241726" y="121076"/>
                  <a:pt x="242104" y="125815"/>
                  <a:pt x="231775" y="120650"/>
                </a:cubicBezTo>
                <a:cubicBezTo>
                  <a:pt x="228362" y="118943"/>
                  <a:pt x="225737" y="115850"/>
                  <a:pt x="222250" y="114300"/>
                </a:cubicBezTo>
                <a:cubicBezTo>
                  <a:pt x="207382" y="107692"/>
                  <a:pt x="202264" y="108095"/>
                  <a:pt x="187325" y="104775"/>
                </a:cubicBezTo>
                <a:cubicBezTo>
                  <a:pt x="183065" y="103828"/>
                  <a:pt x="178858" y="102658"/>
                  <a:pt x="174625" y="101600"/>
                </a:cubicBezTo>
                <a:cubicBezTo>
                  <a:pt x="146050" y="102658"/>
                  <a:pt x="117207" y="100731"/>
                  <a:pt x="88900" y="104775"/>
                </a:cubicBezTo>
                <a:cubicBezTo>
                  <a:pt x="85587" y="105248"/>
                  <a:pt x="88092" y="111933"/>
                  <a:pt x="85725" y="114300"/>
                </a:cubicBezTo>
                <a:cubicBezTo>
                  <a:pt x="83358" y="116667"/>
                  <a:pt x="79375" y="116417"/>
                  <a:pt x="76200" y="117475"/>
                </a:cubicBezTo>
                <a:cubicBezTo>
                  <a:pt x="71809" y="130649"/>
                  <a:pt x="73080" y="133332"/>
                  <a:pt x="53975" y="139700"/>
                </a:cubicBezTo>
                <a:lnTo>
                  <a:pt x="34925" y="146050"/>
                </a:lnTo>
                <a:cubicBezTo>
                  <a:pt x="12347" y="143228"/>
                  <a:pt x="11303" y="149605"/>
                  <a:pt x="3175" y="133350"/>
                </a:cubicBezTo>
                <a:cubicBezTo>
                  <a:pt x="1678" y="130357"/>
                  <a:pt x="1058" y="127000"/>
                  <a:pt x="0" y="123825"/>
                </a:cubicBezTo>
                <a:cubicBezTo>
                  <a:pt x="4254" y="94045"/>
                  <a:pt x="-976" y="107827"/>
                  <a:pt x="15875" y="82550"/>
                </a:cubicBezTo>
                <a:lnTo>
                  <a:pt x="15875" y="82550"/>
                </a:lnTo>
                <a:cubicBezTo>
                  <a:pt x="17992" y="76200"/>
                  <a:pt x="20912" y="70064"/>
                  <a:pt x="22225" y="63500"/>
                </a:cubicBezTo>
                <a:cubicBezTo>
                  <a:pt x="23433" y="57462"/>
                  <a:pt x="25321" y="44609"/>
                  <a:pt x="28575" y="38100"/>
                </a:cubicBezTo>
                <a:cubicBezTo>
                  <a:pt x="30282" y="34687"/>
                  <a:pt x="32053" y="31088"/>
                  <a:pt x="34925" y="28575"/>
                </a:cubicBezTo>
                <a:cubicBezTo>
                  <a:pt x="40668" y="23549"/>
                  <a:pt x="53975" y="15875"/>
                  <a:pt x="53975" y="15875"/>
                </a:cubicBezTo>
                <a:cubicBezTo>
                  <a:pt x="56092" y="12700"/>
                  <a:pt x="57345" y="8734"/>
                  <a:pt x="60325" y="6350"/>
                </a:cubicBezTo>
                <a:cubicBezTo>
                  <a:pt x="62938" y="4259"/>
                  <a:pt x="66857" y="4672"/>
                  <a:pt x="69850" y="3175"/>
                </a:cubicBezTo>
                <a:lnTo>
                  <a:pt x="76200" y="0"/>
                </a:ln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4892676" y="4762498"/>
            <a:ext cx="333375" cy="206377"/>
          </a:xfrm>
          <a:custGeom>
            <a:avLst/>
            <a:gdLst>
              <a:gd name="connsiteX0" fmla="*/ 152400 w 333375"/>
              <a:gd name="connsiteY0" fmla="*/ 6352 h 206377"/>
              <a:gd name="connsiteX1" fmla="*/ 152400 w 333375"/>
              <a:gd name="connsiteY1" fmla="*/ 6352 h 206377"/>
              <a:gd name="connsiteX2" fmla="*/ 203200 w 333375"/>
              <a:gd name="connsiteY2" fmla="*/ 9527 h 206377"/>
              <a:gd name="connsiteX3" fmla="*/ 222250 w 333375"/>
              <a:gd name="connsiteY3" fmla="*/ 15877 h 206377"/>
              <a:gd name="connsiteX4" fmla="*/ 231775 w 333375"/>
              <a:gd name="connsiteY4" fmla="*/ 19052 h 206377"/>
              <a:gd name="connsiteX5" fmla="*/ 250825 w 333375"/>
              <a:gd name="connsiteY5" fmla="*/ 28577 h 206377"/>
              <a:gd name="connsiteX6" fmla="*/ 276225 w 333375"/>
              <a:gd name="connsiteY6" fmla="*/ 34927 h 206377"/>
              <a:gd name="connsiteX7" fmla="*/ 295275 w 333375"/>
              <a:gd name="connsiteY7" fmla="*/ 47627 h 206377"/>
              <a:gd name="connsiteX8" fmla="*/ 301625 w 333375"/>
              <a:gd name="connsiteY8" fmla="*/ 57152 h 206377"/>
              <a:gd name="connsiteX9" fmla="*/ 311150 w 333375"/>
              <a:gd name="connsiteY9" fmla="*/ 63502 h 206377"/>
              <a:gd name="connsiteX10" fmla="*/ 320675 w 333375"/>
              <a:gd name="connsiteY10" fmla="*/ 73027 h 206377"/>
              <a:gd name="connsiteX11" fmla="*/ 330200 w 333375"/>
              <a:gd name="connsiteY11" fmla="*/ 104777 h 206377"/>
              <a:gd name="connsiteX12" fmla="*/ 333375 w 333375"/>
              <a:gd name="connsiteY12" fmla="*/ 127002 h 206377"/>
              <a:gd name="connsiteX13" fmla="*/ 330200 w 333375"/>
              <a:gd name="connsiteY13" fmla="*/ 168277 h 206377"/>
              <a:gd name="connsiteX14" fmla="*/ 327025 w 333375"/>
              <a:gd name="connsiteY14" fmla="*/ 180977 h 206377"/>
              <a:gd name="connsiteX15" fmla="*/ 314325 w 333375"/>
              <a:gd name="connsiteY15" fmla="*/ 200027 h 206377"/>
              <a:gd name="connsiteX16" fmla="*/ 304800 w 333375"/>
              <a:gd name="connsiteY16" fmla="*/ 206377 h 206377"/>
              <a:gd name="connsiteX17" fmla="*/ 285750 w 333375"/>
              <a:gd name="connsiteY17" fmla="*/ 203202 h 206377"/>
              <a:gd name="connsiteX18" fmla="*/ 269875 w 333375"/>
              <a:gd name="connsiteY18" fmla="*/ 174627 h 206377"/>
              <a:gd name="connsiteX19" fmla="*/ 263525 w 333375"/>
              <a:gd name="connsiteY19" fmla="*/ 165102 h 206377"/>
              <a:gd name="connsiteX20" fmla="*/ 254000 w 333375"/>
              <a:gd name="connsiteY20" fmla="*/ 146052 h 206377"/>
              <a:gd name="connsiteX21" fmla="*/ 250825 w 333375"/>
              <a:gd name="connsiteY21" fmla="*/ 133352 h 206377"/>
              <a:gd name="connsiteX22" fmla="*/ 241300 w 333375"/>
              <a:gd name="connsiteY22" fmla="*/ 123827 h 206377"/>
              <a:gd name="connsiteX23" fmla="*/ 234950 w 333375"/>
              <a:gd name="connsiteY23" fmla="*/ 114302 h 206377"/>
              <a:gd name="connsiteX24" fmla="*/ 225425 w 333375"/>
              <a:gd name="connsiteY24" fmla="*/ 107952 h 206377"/>
              <a:gd name="connsiteX25" fmla="*/ 184150 w 333375"/>
              <a:gd name="connsiteY25" fmla="*/ 98427 h 206377"/>
              <a:gd name="connsiteX26" fmla="*/ 165100 w 333375"/>
              <a:gd name="connsiteY26" fmla="*/ 92077 h 206377"/>
              <a:gd name="connsiteX27" fmla="*/ 155575 w 333375"/>
              <a:gd name="connsiteY27" fmla="*/ 88902 h 206377"/>
              <a:gd name="connsiteX28" fmla="*/ 117475 w 333375"/>
              <a:gd name="connsiteY28" fmla="*/ 85727 h 206377"/>
              <a:gd name="connsiteX29" fmla="*/ 98425 w 333375"/>
              <a:gd name="connsiteY29" fmla="*/ 88902 h 206377"/>
              <a:gd name="connsiteX30" fmla="*/ 85725 w 333375"/>
              <a:gd name="connsiteY30" fmla="*/ 107952 h 206377"/>
              <a:gd name="connsiteX31" fmla="*/ 79375 w 333375"/>
              <a:gd name="connsiteY31" fmla="*/ 117477 h 206377"/>
              <a:gd name="connsiteX32" fmla="*/ 76200 w 333375"/>
              <a:gd name="connsiteY32" fmla="*/ 127002 h 206377"/>
              <a:gd name="connsiteX33" fmla="*/ 66675 w 333375"/>
              <a:gd name="connsiteY33" fmla="*/ 133352 h 206377"/>
              <a:gd name="connsiteX34" fmla="*/ 57150 w 333375"/>
              <a:gd name="connsiteY34" fmla="*/ 155577 h 206377"/>
              <a:gd name="connsiteX35" fmla="*/ 38100 w 333375"/>
              <a:gd name="connsiteY35" fmla="*/ 168277 h 206377"/>
              <a:gd name="connsiteX36" fmla="*/ 28575 w 333375"/>
              <a:gd name="connsiteY36" fmla="*/ 174627 h 206377"/>
              <a:gd name="connsiteX37" fmla="*/ 9525 w 333375"/>
              <a:gd name="connsiteY37" fmla="*/ 171452 h 206377"/>
              <a:gd name="connsiteX38" fmla="*/ 0 w 333375"/>
              <a:gd name="connsiteY38" fmla="*/ 152402 h 206377"/>
              <a:gd name="connsiteX39" fmla="*/ 3175 w 333375"/>
              <a:gd name="connsiteY39" fmla="*/ 60327 h 206377"/>
              <a:gd name="connsiteX40" fmla="*/ 6350 w 333375"/>
              <a:gd name="connsiteY40" fmla="*/ 50802 h 206377"/>
              <a:gd name="connsiteX41" fmla="*/ 12700 w 333375"/>
              <a:gd name="connsiteY41" fmla="*/ 41277 h 206377"/>
              <a:gd name="connsiteX42" fmla="*/ 15875 w 333375"/>
              <a:gd name="connsiteY42" fmla="*/ 31752 h 206377"/>
              <a:gd name="connsiteX43" fmla="*/ 25400 w 333375"/>
              <a:gd name="connsiteY43" fmla="*/ 28577 h 206377"/>
              <a:gd name="connsiteX44" fmla="*/ 44450 w 333375"/>
              <a:gd name="connsiteY44" fmla="*/ 19052 h 206377"/>
              <a:gd name="connsiteX45" fmla="*/ 47625 w 333375"/>
              <a:gd name="connsiteY45" fmla="*/ 9527 h 206377"/>
              <a:gd name="connsiteX46" fmla="*/ 76200 w 333375"/>
              <a:gd name="connsiteY46" fmla="*/ 6352 h 206377"/>
              <a:gd name="connsiteX47" fmla="*/ 85725 w 333375"/>
              <a:gd name="connsiteY47" fmla="*/ 3177 h 206377"/>
              <a:gd name="connsiteX48" fmla="*/ 155575 w 333375"/>
              <a:gd name="connsiteY48" fmla="*/ 2 h 206377"/>
              <a:gd name="connsiteX49" fmla="*/ 152400 w 333375"/>
              <a:gd name="connsiteY49" fmla="*/ 6352 h 20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3375" h="206377">
                <a:moveTo>
                  <a:pt x="152400" y="6352"/>
                </a:moveTo>
                <a:lnTo>
                  <a:pt x="152400" y="6352"/>
                </a:lnTo>
                <a:cubicBezTo>
                  <a:pt x="169333" y="7410"/>
                  <a:pt x="186389" y="7235"/>
                  <a:pt x="203200" y="9527"/>
                </a:cubicBezTo>
                <a:cubicBezTo>
                  <a:pt x="209832" y="10431"/>
                  <a:pt x="215900" y="13760"/>
                  <a:pt x="222250" y="15877"/>
                </a:cubicBezTo>
                <a:cubicBezTo>
                  <a:pt x="225425" y="16935"/>
                  <a:pt x="228990" y="17196"/>
                  <a:pt x="231775" y="19052"/>
                </a:cubicBezTo>
                <a:cubicBezTo>
                  <a:pt x="241087" y="25260"/>
                  <a:pt x="240309" y="25948"/>
                  <a:pt x="250825" y="28577"/>
                </a:cubicBezTo>
                <a:cubicBezTo>
                  <a:pt x="255943" y="29856"/>
                  <a:pt x="270287" y="31628"/>
                  <a:pt x="276225" y="34927"/>
                </a:cubicBezTo>
                <a:cubicBezTo>
                  <a:pt x="282896" y="38633"/>
                  <a:pt x="295275" y="47627"/>
                  <a:pt x="295275" y="47627"/>
                </a:cubicBezTo>
                <a:cubicBezTo>
                  <a:pt x="297392" y="50802"/>
                  <a:pt x="298927" y="54454"/>
                  <a:pt x="301625" y="57152"/>
                </a:cubicBezTo>
                <a:cubicBezTo>
                  <a:pt x="304323" y="59850"/>
                  <a:pt x="308219" y="61059"/>
                  <a:pt x="311150" y="63502"/>
                </a:cubicBezTo>
                <a:cubicBezTo>
                  <a:pt x="314599" y="66377"/>
                  <a:pt x="317500" y="69852"/>
                  <a:pt x="320675" y="73027"/>
                </a:cubicBezTo>
                <a:cubicBezTo>
                  <a:pt x="323989" y="82968"/>
                  <a:pt x="328281" y="94220"/>
                  <a:pt x="330200" y="104777"/>
                </a:cubicBezTo>
                <a:cubicBezTo>
                  <a:pt x="331539" y="112140"/>
                  <a:pt x="332317" y="119594"/>
                  <a:pt x="333375" y="127002"/>
                </a:cubicBezTo>
                <a:cubicBezTo>
                  <a:pt x="332317" y="140760"/>
                  <a:pt x="331812" y="154573"/>
                  <a:pt x="330200" y="168277"/>
                </a:cubicBezTo>
                <a:cubicBezTo>
                  <a:pt x="329690" y="172611"/>
                  <a:pt x="328976" y="177074"/>
                  <a:pt x="327025" y="180977"/>
                </a:cubicBezTo>
                <a:cubicBezTo>
                  <a:pt x="323612" y="187803"/>
                  <a:pt x="320675" y="195794"/>
                  <a:pt x="314325" y="200027"/>
                </a:cubicBezTo>
                <a:lnTo>
                  <a:pt x="304800" y="206377"/>
                </a:lnTo>
                <a:cubicBezTo>
                  <a:pt x="298450" y="205319"/>
                  <a:pt x="291024" y="206894"/>
                  <a:pt x="285750" y="203202"/>
                </a:cubicBezTo>
                <a:cubicBezTo>
                  <a:pt x="270349" y="192421"/>
                  <a:pt x="275834" y="186545"/>
                  <a:pt x="269875" y="174627"/>
                </a:cubicBezTo>
                <a:cubicBezTo>
                  <a:pt x="268168" y="171214"/>
                  <a:pt x="265232" y="168515"/>
                  <a:pt x="263525" y="165102"/>
                </a:cubicBezTo>
                <a:cubicBezTo>
                  <a:pt x="250380" y="138812"/>
                  <a:pt x="272198" y="173349"/>
                  <a:pt x="254000" y="146052"/>
                </a:cubicBezTo>
                <a:cubicBezTo>
                  <a:pt x="252942" y="141819"/>
                  <a:pt x="252990" y="137141"/>
                  <a:pt x="250825" y="133352"/>
                </a:cubicBezTo>
                <a:cubicBezTo>
                  <a:pt x="248597" y="129453"/>
                  <a:pt x="244175" y="127276"/>
                  <a:pt x="241300" y="123827"/>
                </a:cubicBezTo>
                <a:cubicBezTo>
                  <a:pt x="238857" y="120896"/>
                  <a:pt x="237648" y="117000"/>
                  <a:pt x="234950" y="114302"/>
                </a:cubicBezTo>
                <a:cubicBezTo>
                  <a:pt x="232252" y="111604"/>
                  <a:pt x="228912" y="109502"/>
                  <a:pt x="225425" y="107952"/>
                </a:cubicBezTo>
                <a:cubicBezTo>
                  <a:pt x="208910" y="100612"/>
                  <a:pt x="202230" y="101010"/>
                  <a:pt x="184150" y="98427"/>
                </a:cubicBezTo>
                <a:lnTo>
                  <a:pt x="165100" y="92077"/>
                </a:lnTo>
                <a:cubicBezTo>
                  <a:pt x="161925" y="91019"/>
                  <a:pt x="158910" y="89180"/>
                  <a:pt x="155575" y="88902"/>
                </a:cubicBezTo>
                <a:lnTo>
                  <a:pt x="117475" y="85727"/>
                </a:lnTo>
                <a:cubicBezTo>
                  <a:pt x="111125" y="86785"/>
                  <a:pt x="103699" y="85210"/>
                  <a:pt x="98425" y="88902"/>
                </a:cubicBezTo>
                <a:cubicBezTo>
                  <a:pt x="92173" y="93279"/>
                  <a:pt x="89958" y="101602"/>
                  <a:pt x="85725" y="107952"/>
                </a:cubicBezTo>
                <a:cubicBezTo>
                  <a:pt x="83608" y="111127"/>
                  <a:pt x="80582" y="113857"/>
                  <a:pt x="79375" y="117477"/>
                </a:cubicBezTo>
                <a:cubicBezTo>
                  <a:pt x="78317" y="120652"/>
                  <a:pt x="78291" y="124389"/>
                  <a:pt x="76200" y="127002"/>
                </a:cubicBezTo>
                <a:cubicBezTo>
                  <a:pt x="73816" y="129982"/>
                  <a:pt x="69850" y="131235"/>
                  <a:pt x="66675" y="133352"/>
                </a:cubicBezTo>
                <a:cubicBezTo>
                  <a:pt x="64778" y="139044"/>
                  <a:pt x="61073" y="151654"/>
                  <a:pt x="57150" y="155577"/>
                </a:cubicBezTo>
                <a:cubicBezTo>
                  <a:pt x="51754" y="160973"/>
                  <a:pt x="44450" y="164044"/>
                  <a:pt x="38100" y="168277"/>
                </a:cubicBezTo>
                <a:lnTo>
                  <a:pt x="28575" y="174627"/>
                </a:lnTo>
                <a:cubicBezTo>
                  <a:pt x="22225" y="173569"/>
                  <a:pt x="15283" y="174331"/>
                  <a:pt x="9525" y="171452"/>
                </a:cubicBezTo>
                <a:cubicBezTo>
                  <a:pt x="4601" y="168990"/>
                  <a:pt x="1503" y="156910"/>
                  <a:pt x="0" y="152402"/>
                </a:cubicBezTo>
                <a:cubicBezTo>
                  <a:pt x="1058" y="121710"/>
                  <a:pt x="1259" y="90977"/>
                  <a:pt x="3175" y="60327"/>
                </a:cubicBezTo>
                <a:cubicBezTo>
                  <a:pt x="3384" y="56987"/>
                  <a:pt x="4853" y="53795"/>
                  <a:pt x="6350" y="50802"/>
                </a:cubicBezTo>
                <a:cubicBezTo>
                  <a:pt x="8057" y="47389"/>
                  <a:pt x="10993" y="44690"/>
                  <a:pt x="12700" y="41277"/>
                </a:cubicBezTo>
                <a:cubicBezTo>
                  <a:pt x="14197" y="38284"/>
                  <a:pt x="13508" y="34119"/>
                  <a:pt x="15875" y="31752"/>
                </a:cubicBezTo>
                <a:cubicBezTo>
                  <a:pt x="18242" y="29385"/>
                  <a:pt x="22407" y="30074"/>
                  <a:pt x="25400" y="28577"/>
                </a:cubicBezTo>
                <a:cubicBezTo>
                  <a:pt x="50019" y="16267"/>
                  <a:pt x="20509" y="27032"/>
                  <a:pt x="44450" y="19052"/>
                </a:cubicBezTo>
                <a:cubicBezTo>
                  <a:pt x="45508" y="15877"/>
                  <a:pt x="44518" y="10770"/>
                  <a:pt x="47625" y="9527"/>
                </a:cubicBezTo>
                <a:cubicBezTo>
                  <a:pt x="56523" y="5968"/>
                  <a:pt x="66747" y="7928"/>
                  <a:pt x="76200" y="6352"/>
                </a:cubicBezTo>
                <a:cubicBezTo>
                  <a:pt x="79501" y="5802"/>
                  <a:pt x="82389" y="3444"/>
                  <a:pt x="85725" y="3177"/>
                </a:cubicBezTo>
                <a:cubicBezTo>
                  <a:pt x="108958" y="1318"/>
                  <a:pt x="132286" y="934"/>
                  <a:pt x="155575" y="2"/>
                </a:cubicBezTo>
                <a:cubicBezTo>
                  <a:pt x="158747" y="-125"/>
                  <a:pt x="152929" y="5294"/>
                  <a:pt x="152400" y="6352"/>
                </a:cubicBez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4787236" y="3302000"/>
            <a:ext cx="524755" cy="390525"/>
          </a:xfrm>
          <a:custGeom>
            <a:avLst/>
            <a:gdLst>
              <a:gd name="connsiteX0" fmla="*/ 665 w 524755"/>
              <a:gd name="connsiteY0" fmla="*/ 346075 h 390525"/>
              <a:gd name="connsiteX1" fmla="*/ 665 w 524755"/>
              <a:gd name="connsiteY1" fmla="*/ 346075 h 390525"/>
              <a:gd name="connsiteX2" fmla="*/ 10190 w 524755"/>
              <a:gd name="connsiteY2" fmla="*/ 320675 h 390525"/>
              <a:gd name="connsiteX3" fmla="*/ 16540 w 524755"/>
              <a:gd name="connsiteY3" fmla="*/ 298450 h 390525"/>
              <a:gd name="connsiteX4" fmla="*/ 29240 w 524755"/>
              <a:gd name="connsiteY4" fmla="*/ 276225 h 390525"/>
              <a:gd name="connsiteX5" fmla="*/ 32415 w 524755"/>
              <a:gd name="connsiteY5" fmla="*/ 266700 h 390525"/>
              <a:gd name="connsiteX6" fmla="*/ 38765 w 524755"/>
              <a:gd name="connsiteY6" fmla="*/ 257175 h 390525"/>
              <a:gd name="connsiteX7" fmla="*/ 45115 w 524755"/>
              <a:gd name="connsiteY7" fmla="*/ 238125 h 390525"/>
              <a:gd name="connsiteX8" fmla="*/ 51465 w 524755"/>
              <a:gd name="connsiteY8" fmla="*/ 209550 h 390525"/>
              <a:gd name="connsiteX9" fmla="*/ 60990 w 524755"/>
              <a:gd name="connsiteY9" fmla="*/ 174625 h 390525"/>
              <a:gd name="connsiteX10" fmla="*/ 64165 w 524755"/>
              <a:gd name="connsiteY10" fmla="*/ 165100 h 390525"/>
              <a:gd name="connsiteX11" fmla="*/ 83215 w 524755"/>
              <a:gd name="connsiteY11" fmla="*/ 152400 h 390525"/>
              <a:gd name="connsiteX12" fmla="*/ 86390 w 524755"/>
              <a:gd name="connsiteY12" fmla="*/ 142875 h 390525"/>
              <a:gd name="connsiteX13" fmla="*/ 99090 w 524755"/>
              <a:gd name="connsiteY13" fmla="*/ 123825 h 390525"/>
              <a:gd name="connsiteX14" fmla="*/ 102265 w 524755"/>
              <a:gd name="connsiteY14" fmla="*/ 114300 h 390525"/>
              <a:gd name="connsiteX15" fmla="*/ 99090 w 524755"/>
              <a:gd name="connsiteY15" fmla="*/ 85725 h 390525"/>
              <a:gd name="connsiteX16" fmla="*/ 86390 w 524755"/>
              <a:gd name="connsiteY16" fmla="*/ 66675 h 390525"/>
              <a:gd name="connsiteX17" fmla="*/ 83215 w 524755"/>
              <a:gd name="connsiteY17" fmla="*/ 57150 h 390525"/>
              <a:gd name="connsiteX18" fmla="*/ 95915 w 524755"/>
              <a:gd name="connsiteY18" fmla="*/ 12700 h 390525"/>
              <a:gd name="connsiteX19" fmla="*/ 105440 w 524755"/>
              <a:gd name="connsiteY19" fmla="*/ 6350 h 390525"/>
              <a:gd name="connsiteX20" fmla="*/ 124490 w 524755"/>
              <a:gd name="connsiteY20" fmla="*/ 0 h 390525"/>
              <a:gd name="connsiteX21" fmla="*/ 207040 w 524755"/>
              <a:gd name="connsiteY21" fmla="*/ 6350 h 390525"/>
              <a:gd name="connsiteX22" fmla="*/ 235615 w 524755"/>
              <a:gd name="connsiteY22" fmla="*/ 15875 h 390525"/>
              <a:gd name="connsiteX23" fmla="*/ 245140 w 524755"/>
              <a:gd name="connsiteY23" fmla="*/ 19050 h 390525"/>
              <a:gd name="connsiteX24" fmla="*/ 264190 w 524755"/>
              <a:gd name="connsiteY24" fmla="*/ 28575 h 390525"/>
              <a:gd name="connsiteX25" fmla="*/ 299115 w 524755"/>
              <a:gd name="connsiteY25" fmla="*/ 44450 h 390525"/>
              <a:gd name="connsiteX26" fmla="*/ 346740 w 524755"/>
              <a:gd name="connsiteY26" fmla="*/ 41275 h 390525"/>
              <a:gd name="connsiteX27" fmla="*/ 349915 w 524755"/>
              <a:gd name="connsiteY27" fmla="*/ 31750 h 390525"/>
              <a:gd name="connsiteX28" fmla="*/ 359440 w 524755"/>
              <a:gd name="connsiteY28" fmla="*/ 25400 h 390525"/>
              <a:gd name="connsiteX29" fmla="*/ 378490 w 524755"/>
              <a:gd name="connsiteY29" fmla="*/ 19050 h 390525"/>
              <a:gd name="connsiteX30" fmla="*/ 388015 w 524755"/>
              <a:gd name="connsiteY30" fmla="*/ 12700 h 390525"/>
              <a:gd name="connsiteX31" fmla="*/ 403890 w 524755"/>
              <a:gd name="connsiteY31" fmla="*/ 9525 h 390525"/>
              <a:gd name="connsiteX32" fmla="*/ 413415 w 524755"/>
              <a:gd name="connsiteY32" fmla="*/ 6350 h 390525"/>
              <a:gd name="connsiteX33" fmla="*/ 454690 w 524755"/>
              <a:gd name="connsiteY33" fmla="*/ 9525 h 390525"/>
              <a:gd name="connsiteX34" fmla="*/ 464215 w 524755"/>
              <a:gd name="connsiteY34" fmla="*/ 15875 h 390525"/>
              <a:gd name="connsiteX35" fmla="*/ 483265 w 524755"/>
              <a:gd name="connsiteY35" fmla="*/ 25400 h 390525"/>
              <a:gd name="connsiteX36" fmla="*/ 492790 w 524755"/>
              <a:gd name="connsiteY36" fmla="*/ 44450 h 390525"/>
              <a:gd name="connsiteX37" fmla="*/ 495965 w 524755"/>
              <a:gd name="connsiteY37" fmla="*/ 53975 h 390525"/>
              <a:gd name="connsiteX38" fmla="*/ 480090 w 524755"/>
              <a:gd name="connsiteY38" fmla="*/ 92075 h 390525"/>
              <a:gd name="connsiteX39" fmla="*/ 473740 w 524755"/>
              <a:gd name="connsiteY39" fmla="*/ 101600 h 390525"/>
              <a:gd name="connsiteX40" fmla="*/ 476915 w 524755"/>
              <a:gd name="connsiteY40" fmla="*/ 117475 h 390525"/>
              <a:gd name="connsiteX41" fmla="*/ 489615 w 524755"/>
              <a:gd name="connsiteY41" fmla="*/ 136525 h 390525"/>
              <a:gd name="connsiteX42" fmla="*/ 495965 w 524755"/>
              <a:gd name="connsiteY42" fmla="*/ 146050 h 390525"/>
              <a:gd name="connsiteX43" fmla="*/ 502315 w 524755"/>
              <a:gd name="connsiteY43" fmla="*/ 165100 h 390525"/>
              <a:gd name="connsiteX44" fmla="*/ 505490 w 524755"/>
              <a:gd name="connsiteY44" fmla="*/ 174625 h 390525"/>
              <a:gd name="connsiteX45" fmla="*/ 511840 w 524755"/>
              <a:gd name="connsiteY45" fmla="*/ 184150 h 390525"/>
              <a:gd name="connsiteX46" fmla="*/ 515015 w 524755"/>
              <a:gd name="connsiteY46" fmla="*/ 193675 h 390525"/>
              <a:gd name="connsiteX47" fmla="*/ 521365 w 524755"/>
              <a:gd name="connsiteY47" fmla="*/ 209550 h 390525"/>
              <a:gd name="connsiteX48" fmla="*/ 518190 w 524755"/>
              <a:gd name="connsiteY48" fmla="*/ 349250 h 390525"/>
              <a:gd name="connsiteX49" fmla="*/ 505490 w 524755"/>
              <a:gd name="connsiteY49" fmla="*/ 384175 h 390525"/>
              <a:gd name="connsiteX50" fmla="*/ 486440 w 524755"/>
              <a:gd name="connsiteY50" fmla="*/ 390525 h 390525"/>
              <a:gd name="connsiteX51" fmla="*/ 457865 w 524755"/>
              <a:gd name="connsiteY51" fmla="*/ 377825 h 390525"/>
              <a:gd name="connsiteX52" fmla="*/ 454690 w 524755"/>
              <a:gd name="connsiteY52" fmla="*/ 368300 h 390525"/>
              <a:gd name="connsiteX53" fmla="*/ 445165 w 524755"/>
              <a:gd name="connsiteY53" fmla="*/ 361950 h 390525"/>
              <a:gd name="connsiteX54" fmla="*/ 435640 w 524755"/>
              <a:gd name="connsiteY54" fmla="*/ 333375 h 390525"/>
              <a:gd name="connsiteX55" fmla="*/ 429290 w 524755"/>
              <a:gd name="connsiteY55" fmla="*/ 314325 h 390525"/>
              <a:gd name="connsiteX56" fmla="*/ 426115 w 524755"/>
              <a:gd name="connsiteY56" fmla="*/ 304800 h 390525"/>
              <a:gd name="connsiteX57" fmla="*/ 419765 w 524755"/>
              <a:gd name="connsiteY57" fmla="*/ 260350 h 390525"/>
              <a:gd name="connsiteX58" fmla="*/ 413415 w 524755"/>
              <a:gd name="connsiteY58" fmla="*/ 241300 h 390525"/>
              <a:gd name="connsiteX59" fmla="*/ 403890 w 524755"/>
              <a:gd name="connsiteY59" fmla="*/ 193675 h 390525"/>
              <a:gd name="connsiteX60" fmla="*/ 394365 w 524755"/>
              <a:gd name="connsiteY60" fmla="*/ 174625 h 390525"/>
              <a:gd name="connsiteX61" fmla="*/ 375315 w 524755"/>
              <a:gd name="connsiteY61" fmla="*/ 168275 h 390525"/>
              <a:gd name="connsiteX62" fmla="*/ 356265 w 524755"/>
              <a:gd name="connsiteY62" fmla="*/ 161925 h 390525"/>
              <a:gd name="connsiteX63" fmla="*/ 346740 w 524755"/>
              <a:gd name="connsiteY63" fmla="*/ 158750 h 390525"/>
              <a:gd name="connsiteX64" fmla="*/ 311815 w 524755"/>
              <a:gd name="connsiteY64" fmla="*/ 155575 h 390525"/>
              <a:gd name="connsiteX65" fmla="*/ 292765 w 524755"/>
              <a:gd name="connsiteY65" fmla="*/ 149225 h 390525"/>
              <a:gd name="connsiteX66" fmla="*/ 283240 w 524755"/>
              <a:gd name="connsiteY66" fmla="*/ 146050 h 390525"/>
              <a:gd name="connsiteX67" fmla="*/ 213390 w 524755"/>
              <a:gd name="connsiteY67" fmla="*/ 149225 h 390525"/>
              <a:gd name="connsiteX68" fmla="*/ 197515 w 524755"/>
              <a:gd name="connsiteY68" fmla="*/ 152400 h 390525"/>
              <a:gd name="connsiteX69" fmla="*/ 178465 w 524755"/>
              <a:gd name="connsiteY69" fmla="*/ 155575 h 390525"/>
              <a:gd name="connsiteX70" fmla="*/ 168940 w 524755"/>
              <a:gd name="connsiteY70" fmla="*/ 206375 h 390525"/>
              <a:gd name="connsiteX71" fmla="*/ 165765 w 524755"/>
              <a:gd name="connsiteY71" fmla="*/ 215900 h 390525"/>
              <a:gd name="connsiteX72" fmla="*/ 143540 w 524755"/>
              <a:gd name="connsiteY72" fmla="*/ 244475 h 390525"/>
              <a:gd name="connsiteX73" fmla="*/ 134015 w 524755"/>
              <a:gd name="connsiteY73" fmla="*/ 263525 h 390525"/>
              <a:gd name="connsiteX74" fmla="*/ 130840 w 524755"/>
              <a:gd name="connsiteY74" fmla="*/ 273050 h 390525"/>
              <a:gd name="connsiteX75" fmla="*/ 118140 w 524755"/>
              <a:gd name="connsiteY75" fmla="*/ 292100 h 390525"/>
              <a:gd name="connsiteX76" fmla="*/ 111790 w 524755"/>
              <a:gd name="connsiteY76" fmla="*/ 301625 h 390525"/>
              <a:gd name="connsiteX77" fmla="*/ 108615 w 524755"/>
              <a:gd name="connsiteY77" fmla="*/ 311150 h 390525"/>
              <a:gd name="connsiteX78" fmla="*/ 99090 w 524755"/>
              <a:gd name="connsiteY78" fmla="*/ 317500 h 390525"/>
              <a:gd name="connsiteX79" fmla="*/ 89565 w 524755"/>
              <a:gd name="connsiteY79" fmla="*/ 330200 h 390525"/>
              <a:gd name="connsiteX80" fmla="*/ 80040 w 524755"/>
              <a:gd name="connsiteY80" fmla="*/ 336550 h 390525"/>
              <a:gd name="connsiteX81" fmla="*/ 70515 w 524755"/>
              <a:gd name="connsiteY81" fmla="*/ 349250 h 390525"/>
              <a:gd name="connsiteX82" fmla="*/ 51465 w 524755"/>
              <a:gd name="connsiteY82" fmla="*/ 361950 h 390525"/>
              <a:gd name="connsiteX83" fmla="*/ 32415 w 524755"/>
              <a:gd name="connsiteY83" fmla="*/ 368300 h 390525"/>
              <a:gd name="connsiteX84" fmla="*/ 7015 w 524755"/>
              <a:gd name="connsiteY84" fmla="*/ 365125 h 390525"/>
              <a:gd name="connsiteX85" fmla="*/ 665 w 524755"/>
              <a:gd name="connsiteY85" fmla="*/ 355600 h 390525"/>
              <a:gd name="connsiteX86" fmla="*/ 665 w 524755"/>
              <a:gd name="connsiteY86" fmla="*/ 3460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24755" h="390525">
                <a:moveTo>
                  <a:pt x="665" y="346075"/>
                </a:moveTo>
                <a:lnTo>
                  <a:pt x="665" y="346075"/>
                </a:lnTo>
                <a:cubicBezTo>
                  <a:pt x="3840" y="337608"/>
                  <a:pt x="7331" y="329253"/>
                  <a:pt x="10190" y="320675"/>
                </a:cubicBezTo>
                <a:cubicBezTo>
                  <a:pt x="12225" y="314571"/>
                  <a:pt x="13482" y="304565"/>
                  <a:pt x="16540" y="298450"/>
                </a:cubicBezTo>
                <a:cubicBezTo>
                  <a:pt x="32483" y="266564"/>
                  <a:pt x="12541" y="315189"/>
                  <a:pt x="29240" y="276225"/>
                </a:cubicBezTo>
                <a:cubicBezTo>
                  <a:pt x="30558" y="273149"/>
                  <a:pt x="30918" y="269693"/>
                  <a:pt x="32415" y="266700"/>
                </a:cubicBezTo>
                <a:cubicBezTo>
                  <a:pt x="34122" y="263287"/>
                  <a:pt x="37215" y="260662"/>
                  <a:pt x="38765" y="257175"/>
                </a:cubicBezTo>
                <a:cubicBezTo>
                  <a:pt x="41483" y="251058"/>
                  <a:pt x="42998" y="244475"/>
                  <a:pt x="45115" y="238125"/>
                </a:cubicBezTo>
                <a:cubicBezTo>
                  <a:pt x="49842" y="223945"/>
                  <a:pt x="48671" y="229107"/>
                  <a:pt x="51465" y="209550"/>
                </a:cubicBezTo>
                <a:cubicBezTo>
                  <a:pt x="58321" y="161557"/>
                  <a:pt x="48472" y="199660"/>
                  <a:pt x="60990" y="174625"/>
                </a:cubicBezTo>
                <a:cubicBezTo>
                  <a:pt x="62487" y="171632"/>
                  <a:pt x="61798" y="167467"/>
                  <a:pt x="64165" y="165100"/>
                </a:cubicBezTo>
                <a:cubicBezTo>
                  <a:pt x="69561" y="159704"/>
                  <a:pt x="83215" y="152400"/>
                  <a:pt x="83215" y="152400"/>
                </a:cubicBezTo>
                <a:cubicBezTo>
                  <a:pt x="84273" y="149225"/>
                  <a:pt x="84765" y="145801"/>
                  <a:pt x="86390" y="142875"/>
                </a:cubicBezTo>
                <a:cubicBezTo>
                  <a:pt x="90096" y="136204"/>
                  <a:pt x="96677" y="131065"/>
                  <a:pt x="99090" y="123825"/>
                </a:cubicBezTo>
                <a:lnTo>
                  <a:pt x="102265" y="114300"/>
                </a:lnTo>
                <a:cubicBezTo>
                  <a:pt x="101207" y="104775"/>
                  <a:pt x="102121" y="94817"/>
                  <a:pt x="99090" y="85725"/>
                </a:cubicBezTo>
                <a:cubicBezTo>
                  <a:pt x="96677" y="78485"/>
                  <a:pt x="88803" y="73915"/>
                  <a:pt x="86390" y="66675"/>
                </a:cubicBezTo>
                <a:lnTo>
                  <a:pt x="83215" y="57150"/>
                </a:lnTo>
                <a:cubicBezTo>
                  <a:pt x="85000" y="42870"/>
                  <a:pt x="84529" y="24086"/>
                  <a:pt x="95915" y="12700"/>
                </a:cubicBezTo>
                <a:cubicBezTo>
                  <a:pt x="98613" y="10002"/>
                  <a:pt x="101953" y="7900"/>
                  <a:pt x="105440" y="6350"/>
                </a:cubicBezTo>
                <a:cubicBezTo>
                  <a:pt x="111557" y="3632"/>
                  <a:pt x="124490" y="0"/>
                  <a:pt x="124490" y="0"/>
                </a:cubicBezTo>
                <a:cubicBezTo>
                  <a:pt x="161651" y="1689"/>
                  <a:pt x="178665" y="-2163"/>
                  <a:pt x="207040" y="6350"/>
                </a:cubicBezTo>
                <a:lnTo>
                  <a:pt x="235615" y="15875"/>
                </a:lnTo>
                <a:cubicBezTo>
                  <a:pt x="238790" y="16933"/>
                  <a:pt x="242355" y="17194"/>
                  <a:pt x="245140" y="19050"/>
                </a:cubicBezTo>
                <a:cubicBezTo>
                  <a:pt x="287425" y="47240"/>
                  <a:pt x="224755" y="6667"/>
                  <a:pt x="264190" y="28575"/>
                </a:cubicBezTo>
                <a:cubicBezTo>
                  <a:pt x="295086" y="45740"/>
                  <a:pt x="270555" y="38738"/>
                  <a:pt x="299115" y="44450"/>
                </a:cubicBezTo>
                <a:cubicBezTo>
                  <a:pt x="314990" y="43392"/>
                  <a:pt x="331305" y="45134"/>
                  <a:pt x="346740" y="41275"/>
                </a:cubicBezTo>
                <a:cubicBezTo>
                  <a:pt x="349987" y="40463"/>
                  <a:pt x="347824" y="34363"/>
                  <a:pt x="349915" y="31750"/>
                </a:cubicBezTo>
                <a:cubicBezTo>
                  <a:pt x="352299" y="28770"/>
                  <a:pt x="355953" y="26950"/>
                  <a:pt x="359440" y="25400"/>
                </a:cubicBezTo>
                <a:cubicBezTo>
                  <a:pt x="365557" y="22682"/>
                  <a:pt x="372921" y="22763"/>
                  <a:pt x="378490" y="19050"/>
                </a:cubicBezTo>
                <a:cubicBezTo>
                  <a:pt x="381665" y="16933"/>
                  <a:pt x="384442" y="14040"/>
                  <a:pt x="388015" y="12700"/>
                </a:cubicBezTo>
                <a:cubicBezTo>
                  <a:pt x="393068" y="10805"/>
                  <a:pt x="398655" y="10834"/>
                  <a:pt x="403890" y="9525"/>
                </a:cubicBezTo>
                <a:cubicBezTo>
                  <a:pt x="407137" y="8713"/>
                  <a:pt x="410240" y="7408"/>
                  <a:pt x="413415" y="6350"/>
                </a:cubicBezTo>
                <a:cubicBezTo>
                  <a:pt x="427173" y="7408"/>
                  <a:pt x="441127" y="6982"/>
                  <a:pt x="454690" y="9525"/>
                </a:cubicBezTo>
                <a:cubicBezTo>
                  <a:pt x="458441" y="10228"/>
                  <a:pt x="460802" y="14168"/>
                  <a:pt x="464215" y="15875"/>
                </a:cubicBezTo>
                <a:cubicBezTo>
                  <a:pt x="490505" y="29020"/>
                  <a:pt x="455968" y="7202"/>
                  <a:pt x="483265" y="25400"/>
                </a:cubicBezTo>
                <a:cubicBezTo>
                  <a:pt x="491245" y="49341"/>
                  <a:pt x="480480" y="19831"/>
                  <a:pt x="492790" y="44450"/>
                </a:cubicBezTo>
                <a:cubicBezTo>
                  <a:pt x="494287" y="47443"/>
                  <a:pt x="494907" y="50800"/>
                  <a:pt x="495965" y="53975"/>
                </a:cubicBezTo>
                <a:cubicBezTo>
                  <a:pt x="491535" y="80553"/>
                  <a:pt x="496361" y="67669"/>
                  <a:pt x="480090" y="92075"/>
                </a:cubicBezTo>
                <a:lnTo>
                  <a:pt x="473740" y="101600"/>
                </a:lnTo>
                <a:cubicBezTo>
                  <a:pt x="474798" y="106892"/>
                  <a:pt x="474682" y="112562"/>
                  <a:pt x="476915" y="117475"/>
                </a:cubicBezTo>
                <a:cubicBezTo>
                  <a:pt x="480073" y="124423"/>
                  <a:pt x="485382" y="130175"/>
                  <a:pt x="489615" y="136525"/>
                </a:cubicBezTo>
                <a:cubicBezTo>
                  <a:pt x="491732" y="139700"/>
                  <a:pt x="494758" y="142430"/>
                  <a:pt x="495965" y="146050"/>
                </a:cubicBezTo>
                <a:lnTo>
                  <a:pt x="502315" y="165100"/>
                </a:lnTo>
                <a:cubicBezTo>
                  <a:pt x="503373" y="168275"/>
                  <a:pt x="503634" y="171840"/>
                  <a:pt x="505490" y="174625"/>
                </a:cubicBezTo>
                <a:cubicBezTo>
                  <a:pt x="507607" y="177800"/>
                  <a:pt x="510133" y="180737"/>
                  <a:pt x="511840" y="184150"/>
                </a:cubicBezTo>
                <a:cubicBezTo>
                  <a:pt x="513337" y="187143"/>
                  <a:pt x="513840" y="190541"/>
                  <a:pt x="515015" y="193675"/>
                </a:cubicBezTo>
                <a:cubicBezTo>
                  <a:pt x="517016" y="199011"/>
                  <a:pt x="519248" y="204258"/>
                  <a:pt x="521365" y="209550"/>
                </a:cubicBezTo>
                <a:cubicBezTo>
                  <a:pt x="525530" y="276187"/>
                  <a:pt x="527261" y="267615"/>
                  <a:pt x="518190" y="349250"/>
                </a:cubicBezTo>
                <a:cubicBezTo>
                  <a:pt x="517932" y="351570"/>
                  <a:pt x="513613" y="379098"/>
                  <a:pt x="505490" y="384175"/>
                </a:cubicBezTo>
                <a:cubicBezTo>
                  <a:pt x="499814" y="387723"/>
                  <a:pt x="486440" y="390525"/>
                  <a:pt x="486440" y="390525"/>
                </a:cubicBezTo>
                <a:cubicBezTo>
                  <a:pt x="463770" y="382968"/>
                  <a:pt x="472959" y="387888"/>
                  <a:pt x="457865" y="377825"/>
                </a:cubicBezTo>
                <a:cubicBezTo>
                  <a:pt x="456807" y="374650"/>
                  <a:pt x="456781" y="370913"/>
                  <a:pt x="454690" y="368300"/>
                </a:cubicBezTo>
                <a:cubicBezTo>
                  <a:pt x="452306" y="365320"/>
                  <a:pt x="447187" y="365186"/>
                  <a:pt x="445165" y="361950"/>
                </a:cubicBezTo>
                <a:lnTo>
                  <a:pt x="435640" y="333375"/>
                </a:lnTo>
                <a:lnTo>
                  <a:pt x="429290" y="314325"/>
                </a:lnTo>
                <a:lnTo>
                  <a:pt x="426115" y="304800"/>
                </a:lnTo>
                <a:cubicBezTo>
                  <a:pt x="423908" y="282735"/>
                  <a:pt x="424944" y="277614"/>
                  <a:pt x="419765" y="260350"/>
                </a:cubicBezTo>
                <a:cubicBezTo>
                  <a:pt x="417842" y="253939"/>
                  <a:pt x="413415" y="241300"/>
                  <a:pt x="413415" y="241300"/>
                </a:cubicBezTo>
                <a:cubicBezTo>
                  <a:pt x="409501" y="206072"/>
                  <a:pt x="413271" y="221817"/>
                  <a:pt x="403890" y="193675"/>
                </a:cubicBezTo>
                <a:cubicBezTo>
                  <a:pt x="402160" y="188485"/>
                  <a:pt x="399548" y="177864"/>
                  <a:pt x="394365" y="174625"/>
                </a:cubicBezTo>
                <a:cubicBezTo>
                  <a:pt x="388689" y="171077"/>
                  <a:pt x="381665" y="170392"/>
                  <a:pt x="375315" y="168275"/>
                </a:cubicBezTo>
                <a:lnTo>
                  <a:pt x="356265" y="161925"/>
                </a:lnTo>
                <a:cubicBezTo>
                  <a:pt x="353090" y="160867"/>
                  <a:pt x="350073" y="159053"/>
                  <a:pt x="346740" y="158750"/>
                </a:cubicBezTo>
                <a:lnTo>
                  <a:pt x="311815" y="155575"/>
                </a:lnTo>
                <a:lnTo>
                  <a:pt x="292765" y="149225"/>
                </a:lnTo>
                <a:lnTo>
                  <a:pt x="283240" y="146050"/>
                </a:lnTo>
                <a:cubicBezTo>
                  <a:pt x="259957" y="147108"/>
                  <a:pt x="236634" y="147503"/>
                  <a:pt x="213390" y="149225"/>
                </a:cubicBezTo>
                <a:cubicBezTo>
                  <a:pt x="208008" y="149624"/>
                  <a:pt x="202824" y="151435"/>
                  <a:pt x="197515" y="152400"/>
                </a:cubicBezTo>
                <a:cubicBezTo>
                  <a:pt x="191181" y="153552"/>
                  <a:pt x="184815" y="154517"/>
                  <a:pt x="178465" y="155575"/>
                </a:cubicBezTo>
                <a:cubicBezTo>
                  <a:pt x="163723" y="177688"/>
                  <a:pt x="175075" y="157294"/>
                  <a:pt x="168940" y="206375"/>
                </a:cubicBezTo>
                <a:cubicBezTo>
                  <a:pt x="168525" y="209696"/>
                  <a:pt x="167390" y="212974"/>
                  <a:pt x="165765" y="215900"/>
                </a:cubicBezTo>
                <a:cubicBezTo>
                  <a:pt x="156271" y="232990"/>
                  <a:pt x="155110" y="232905"/>
                  <a:pt x="143540" y="244475"/>
                </a:cubicBezTo>
                <a:cubicBezTo>
                  <a:pt x="135560" y="268416"/>
                  <a:pt x="146325" y="238906"/>
                  <a:pt x="134015" y="263525"/>
                </a:cubicBezTo>
                <a:cubicBezTo>
                  <a:pt x="132518" y="266518"/>
                  <a:pt x="132465" y="270124"/>
                  <a:pt x="130840" y="273050"/>
                </a:cubicBezTo>
                <a:cubicBezTo>
                  <a:pt x="127134" y="279721"/>
                  <a:pt x="122373" y="285750"/>
                  <a:pt x="118140" y="292100"/>
                </a:cubicBezTo>
                <a:cubicBezTo>
                  <a:pt x="116023" y="295275"/>
                  <a:pt x="112997" y="298005"/>
                  <a:pt x="111790" y="301625"/>
                </a:cubicBezTo>
                <a:cubicBezTo>
                  <a:pt x="110732" y="304800"/>
                  <a:pt x="110706" y="308537"/>
                  <a:pt x="108615" y="311150"/>
                </a:cubicBezTo>
                <a:cubicBezTo>
                  <a:pt x="106231" y="314130"/>
                  <a:pt x="101788" y="314802"/>
                  <a:pt x="99090" y="317500"/>
                </a:cubicBezTo>
                <a:cubicBezTo>
                  <a:pt x="95348" y="321242"/>
                  <a:pt x="93307" y="326458"/>
                  <a:pt x="89565" y="330200"/>
                </a:cubicBezTo>
                <a:cubicBezTo>
                  <a:pt x="86867" y="332898"/>
                  <a:pt x="82738" y="333852"/>
                  <a:pt x="80040" y="336550"/>
                </a:cubicBezTo>
                <a:cubicBezTo>
                  <a:pt x="76298" y="340292"/>
                  <a:pt x="74470" y="345734"/>
                  <a:pt x="70515" y="349250"/>
                </a:cubicBezTo>
                <a:cubicBezTo>
                  <a:pt x="64811" y="354320"/>
                  <a:pt x="58705" y="359537"/>
                  <a:pt x="51465" y="361950"/>
                </a:cubicBezTo>
                <a:lnTo>
                  <a:pt x="32415" y="368300"/>
                </a:lnTo>
                <a:cubicBezTo>
                  <a:pt x="23948" y="367242"/>
                  <a:pt x="14937" y="368294"/>
                  <a:pt x="7015" y="365125"/>
                </a:cubicBezTo>
                <a:cubicBezTo>
                  <a:pt x="3472" y="363708"/>
                  <a:pt x="2372" y="359013"/>
                  <a:pt x="665" y="355600"/>
                </a:cubicBezTo>
                <a:cubicBezTo>
                  <a:pt x="-832" y="352607"/>
                  <a:pt x="665" y="347662"/>
                  <a:pt x="665" y="346075"/>
                </a:cubicBez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4750807" y="1987550"/>
            <a:ext cx="494294" cy="374650"/>
          </a:xfrm>
          <a:custGeom>
            <a:avLst/>
            <a:gdLst>
              <a:gd name="connsiteX0" fmla="*/ 2169 w 494294"/>
              <a:gd name="connsiteY0" fmla="*/ 311150 h 374650"/>
              <a:gd name="connsiteX1" fmla="*/ 2169 w 494294"/>
              <a:gd name="connsiteY1" fmla="*/ 311150 h 374650"/>
              <a:gd name="connsiteX2" fmla="*/ 14869 w 494294"/>
              <a:gd name="connsiteY2" fmla="*/ 273050 h 374650"/>
              <a:gd name="connsiteX3" fmla="*/ 18044 w 494294"/>
              <a:gd name="connsiteY3" fmla="*/ 263525 h 374650"/>
              <a:gd name="connsiteX4" fmla="*/ 21219 w 494294"/>
              <a:gd name="connsiteY4" fmla="*/ 254000 h 374650"/>
              <a:gd name="connsiteX5" fmla="*/ 30744 w 494294"/>
              <a:gd name="connsiteY5" fmla="*/ 247650 h 374650"/>
              <a:gd name="connsiteX6" fmla="*/ 40269 w 494294"/>
              <a:gd name="connsiteY6" fmla="*/ 225425 h 374650"/>
              <a:gd name="connsiteX7" fmla="*/ 49794 w 494294"/>
              <a:gd name="connsiteY7" fmla="*/ 222250 h 374650"/>
              <a:gd name="connsiteX8" fmla="*/ 62494 w 494294"/>
              <a:gd name="connsiteY8" fmla="*/ 203200 h 374650"/>
              <a:gd name="connsiteX9" fmla="*/ 68844 w 494294"/>
              <a:gd name="connsiteY9" fmla="*/ 193675 h 374650"/>
              <a:gd name="connsiteX10" fmla="*/ 75194 w 494294"/>
              <a:gd name="connsiteY10" fmla="*/ 171450 h 374650"/>
              <a:gd name="connsiteX11" fmla="*/ 81544 w 494294"/>
              <a:gd name="connsiteY11" fmla="*/ 152400 h 374650"/>
              <a:gd name="connsiteX12" fmla="*/ 87894 w 494294"/>
              <a:gd name="connsiteY12" fmla="*/ 142875 h 374650"/>
              <a:gd name="connsiteX13" fmla="*/ 97419 w 494294"/>
              <a:gd name="connsiteY13" fmla="*/ 114300 h 374650"/>
              <a:gd name="connsiteX14" fmla="*/ 100594 w 494294"/>
              <a:gd name="connsiteY14" fmla="*/ 104775 h 374650"/>
              <a:gd name="connsiteX15" fmla="*/ 106944 w 494294"/>
              <a:gd name="connsiteY15" fmla="*/ 95250 h 374650"/>
              <a:gd name="connsiteX16" fmla="*/ 113294 w 494294"/>
              <a:gd name="connsiteY16" fmla="*/ 66675 h 374650"/>
              <a:gd name="connsiteX17" fmla="*/ 119644 w 494294"/>
              <a:gd name="connsiteY17" fmla="*/ 44450 h 374650"/>
              <a:gd name="connsiteX18" fmla="*/ 125994 w 494294"/>
              <a:gd name="connsiteY18" fmla="*/ 34925 h 374650"/>
              <a:gd name="connsiteX19" fmla="*/ 138694 w 494294"/>
              <a:gd name="connsiteY19" fmla="*/ 12700 h 374650"/>
              <a:gd name="connsiteX20" fmla="*/ 151394 w 494294"/>
              <a:gd name="connsiteY20" fmla="*/ 6350 h 374650"/>
              <a:gd name="connsiteX21" fmla="*/ 160919 w 494294"/>
              <a:gd name="connsiteY21" fmla="*/ 0 h 374650"/>
              <a:gd name="connsiteX22" fmla="*/ 211719 w 494294"/>
              <a:gd name="connsiteY22" fmla="*/ 3175 h 374650"/>
              <a:gd name="connsiteX23" fmla="*/ 246644 w 494294"/>
              <a:gd name="connsiteY23" fmla="*/ 12700 h 374650"/>
              <a:gd name="connsiteX24" fmla="*/ 256169 w 494294"/>
              <a:gd name="connsiteY24" fmla="*/ 15875 h 374650"/>
              <a:gd name="connsiteX25" fmla="*/ 265694 w 494294"/>
              <a:gd name="connsiteY25" fmla="*/ 19050 h 374650"/>
              <a:gd name="connsiteX26" fmla="*/ 278394 w 494294"/>
              <a:gd name="connsiteY26" fmla="*/ 22225 h 374650"/>
              <a:gd name="connsiteX27" fmla="*/ 345069 w 494294"/>
              <a:gd name="connsiteY27" fmla="*/ 19050 h 374650"/>
              <a:gd name="connsiteX28" fmla="*/ 354594 w 494294"/>
              <a:gd name="connsiteY28" fmla="*/ 15875 h 374650"/>
              <a:gd name="connsiteX29" fmla="*/ 392694 w 494294"/>
              <a:gd name="connsiteY29" fmla="*/ 19050 h 374650"/>
              <a:gd name="connsiteX30" fmla="*/ 399044 w 494294"/>
              <a:gd name="connsiteY30" fmla="*/ 28575 h 374650"/>
              <a:gd name="connsiteX31" fmla="*/ 402219 w 494294"/>
              <a:gd name="connsiteY31" fmla="*/ 38100 h 374650"/>
              <a:gd name="connsiteX32" fmla="*/ 411744 w 494294"/>
              <a:gd name="connsiteY32" fmla="*/ 82550 h 374650"/>
              <a:gd name="connsiteX33" fmla="*/ 414919 w 494294"/>
              <a:gd name="connsiteY33" fmla="*/ 111125 h 374650"/>
              <a:gd name="connsiteX34" fmla="*/ 424444 w 494294"/>
              <a:gd name="connsiteY34" fmla="*/ 130175 h 374650"/>
              <a:gd name="connsiteX35" fmla="*/ 430794 w 494294"/>
              <a:gd name="connsiteY35" fmla="*/ 149225 h 374650"/>
              <a:gd name="connsiteX36" fmla="*/ 440319 w 494294"/>
              <a:gd name="connsiteY36" fmla="*/ 177800 h 374650"/>
              <a:gd name="connsiteX37" fmla="*/ 443494 w 494294"/>
              <a:gd name="connsiteY37" fmla="*/ 187325 h 374650"/>
              <a:gd name="connsiteX38" fmla="*/ 453019 w 494294"/>
              <a:gd name="connsiteY38" fmla="*/ 190500 h 374650"/>
              <a:gd name="connsiteX39" fmla="*/ 462544 w 494294"/>
              <a:gd name="connsiteY39" fmla="*/ 234950 h 374650"/>
              <a:gd name="connsiteX40" fmla="*/ 472069 w 494294"/>
              <a:gd name="connsiteY40" fmla="*/ 254000 h 374650"/>
              <a:gd name="connsiteX41" fmla="*/ 481594 w 494294"/>
              <a:gd name="connsiteY41" fmla="*/ 273050 h 374650"/>
              <a:gd name="connsiteX42" fmla="*/ 484769 w 494294"/>
              <a:gd name="connsiteY42" fmla="*/ 295275 h 374650"/>
              <a:gd name="connsiteX43" fmla="*/ 491119 w 494294"/>
              <a:gd name="connsiteY43" fmla="*/ 314325 h 374650"/>
              <a:gd name="connsiteX44" fmla="*/ 494294 w 494294"/>
              <a:gd name="connsiteY44" fmla="*/ 352425 h 374650"/>
              <a:gd name="connsiteX45" fmla="*/ 491119 w 494294"/>
              <a:gd name="connsiteY45" fmla="*/ 365125 h 374650"/>
              <a:gd name="connsiteX46" fmla="*/ 472069 w 494294"/>
              <a:gd name="connsiteY46" fmla="*/ 371475 h 374650"/>
              <a:gd name="connsiteX47" fmla="*/ 462544 w 494294"/>
              <a:gd name="connsiteY47" fmla="*/ 374650 h 374650"/>
              <a:gd name="connsiteX48" fmla="*/ 446669 w 494294"/>
              <a:gd name="connsiteY48" fmla="*/ 361950 h 374650"/>
              <a:gd name="connsiteX49" fmla="*/ 437144 w 494294"/>
              <a:gd name="connsiteY49" fmla="*/ 342900 h 374650"/>
              <a:gd name="connsiteX50" fmla="*/ 430794 w 494294"/>
              <a:gd name="connsiteY50" fmla="*/ 333375 h 374650"/>
              <a:gd name="connsiteX51" fmla="*/ 418094 w 494294"/>
              <a:gd name="connsiteY51" fmla="*/ 314325 h 374650"/>
              <a:gd name="connsiteX52" fmla="*/ 408569 w 494294"/>
              <a:gd name="connsiteY52" fmla="*/ 295275 h 374650"/>
              <a:gd name="connsiteX53" fmla="*/ 399044 w 494294"/>
              <a:gd name="connsiteY53" fmla="*/ 288925 h 374650"/>
              <a:gd name="connsiteX54" fmla="*/ 386344 w 494294"/>
              <a:gd name="connsiteY54" fmla="*/ 273050 h 374650"/>
              <a:gd name="connsiteX55" fmla="*/ 383169 w 494294"/>
              <a:gd name="connsiteY55" fmla="*/ 263525 h 374650"/>
              <a:gd name="connsiteX56" fmla="*/ 376819 w 494294"/>
              <a:gd name="connsiteY56" fmla="*/ 254000 h 374650"/>
              <a:gd name="connsiteX57" fmla="*/ 370469 w 494294"/>
              <a:gd name="connsiteY57" fmla="*/ 234950 h 374650"/>
              <a:gd name="connsiteX58" fmla="*/ 360944 w 494294"/>
              <a:gd name="connsiteY58" fmla="*/ 215900 h 374650"/>
              <a:gd name="connsiteX59" fmla="*/ 354594 w 494294"/>
              <a:gd name="connsiteY59" fmla="*/ 193675 h 374650"/>
              <a:gd name="connsiteX60" fmla="*/ 348244 w 494294"/>
              <a:gd name="connsiteY60" fmla="*/ 184150 h 374650"/>
              <a:gd name="connsiteX61" fmla="*/ 335544 w 494294"/>
              <a:gd name="connsiteY61" fmla="*/ 155575 h 374650"/>
              <a:gd name="connsiteX62" fmla="*/ 332369 w 494294"/>
              <a:gd name="connsiteY62" fmla="*/ 142875 h 374650"/>
              <a:gd name="connsiteX63" fmla="*/ 303794 w 494294"/>
              <a:gd name="connsiteY63" fmla="*/ 133350 h 374650"/>
              <a:gd name="connsiteX64" fmla="*/ 294269 w 494294"/>
              <a:gd name="connsiteY64" fmla="*/ 130175 h 374650"/>
              <a:gd name="connsiteX65" fmla="*/ 284744 w 494294"/>
              <a:gd name="connsiteY65" fmla="*/ 127000 h 374650"/>
              <a:gd name="connsiteX66" fmla="*/ 202194 w 494294"/>
              <a:gd name="connsiteY66" fmla="*/ 130175 h 374650"/>
              <a:gd name="connsiteX67" fmla="*/ 186319 w 494294"/>
              <a:gd name="connsiteY67" fmla="*/ 133350 h 374650"/>
              <a:gd name="connsiteX68" fmla="*/ 176794 w 494294"/>
              <a:gd name="connsiteY68" fmla="*/ 152400 h 374650"/>
              <a:gd name="connsiteX69" fmla="*/ 167269 w 494294"/>
              <a:gd name="connsiteY69" fmla="*/ 158750 h 374650"/>
              <a:gd name="connsiteX70" fmla="*/ 154569 w 494294"/>
              <a:gd name="connsiteY70" fmla="*/ 203200 h 374650"/>
              <a:gd name="connsiteX71" fmla="*/ 151394 w 494294"/>
              <a:gd name="connsiteY71" fmla="*/ 212725 h 374650"/>
              <a:gd name="connsiteX72" fmla="*/ 145044 w 494294"/>
              <a:gd name="connsiteY72" fmla="*/ 222250 h 374650"/>
              <a:gd name="connsiteX73" fmla="*/ 141869 w 494294"/>
              <a:gd name="connsiteY73" fmla="*/ 231775 h 374650"/>
              <a:gd name="connsiteX74" fmla="*/ 122819 w 494294"/>
              <a:gd name="connsiteY74" fmla="*/ 260350 h 374650"/>
              <a:gd name="connsiteX75" fmla="*/ 103769 w 494294"/>
              <a:gd name="connsiteY75" fmla="*/ 288925 h 374650"/>
              <a:gd name="connsiteX76" fmla="*/ 97419 w 494294"/>
              <a:gd name="connsiteY76" fmla="*/ 298450 h 374650"/>
              <a:gd name="connsiteX77" fmla="*/ 87894 w 494294"/>
              <a:gd name="connsiteY77" fmla="*/ 304800 h 374650"/>
              <a:gd name="connsiteX78" fmla="*/ 72019 w 494294"/>
              <a:gd name="connsiteY78" fmla="*/ 317500 h 374650"/>
              <a:gd name="connsiteX79" fmla="*/ 65669 w 494294"/>
              <a:gd name="connsiteY79" fmla="*/ 327025 h 374650"/>
              <a:gd name="connsiteX80" fmla="*/ 56144 w 494294"/>
              <a:gd name="connsiteY80" fmla="*/ 333375 h 374650"/>
              <a:gd name="connsiteX81" fmla="*/ 24394 w 494294"/>
              <a:gd name="connsiteY81" fmla="*/ 330200 h 374650"/>
              <a:gd name="connsiteX82" fmla="*/ 14869 w 494294"/>
              <a:gd name="connsiteY82" fmla="*/ 327025 h 374650"/>
              <a:gd name="connsiteX83" fmla="*/ 8519 w 494294"/>
              <a:gd name="connsiteY83" fmla="*/ 317500 h 374650"/>
              <a:gd name="connsiteX84" fmla="*/ 2169 w 494294"/>
              <a:gd name="connsiteY84" fmla="*/ 3111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94294" h="374650">
                <a:moveTo>
                  <a:pt x="2169" y="311150"/>
                </a:moveTo>
                <a:lnTo>
                  <a:pt x="2169" y="311150"/>
                </a:lnTo>
                <a:lnTo>
                  <a:pt x="14869" y="273050"/>
                </a:lnTo>
                <a:lnTo>
                  <a:pt x="18044" y="263525"/>
                </a:lnTo>
                <a:cubicBezTo>
                  <a:pt x="19102" y="260350"/>
                  <a:pt x="18434" y="255856"/>
                  <a:pt x="21219" y="254000"/>
                </a:cubicBezTo>
                <a:lnTo>
                  <a:pt x="30744" y="247650"/>
                </a:lnTo>
                <a:cubicBezTo>
                  <a:pt x="32641" y="241958"/>
                  <a:pt x="36346" y="229348"/>
                  <a:pt x="40269" y="225425"/>
                </a:cubicBezTo>
                <a:cubicBezTo>
                  <a:pt x="42636" y="223058"/>
                  <a:pt x="46619" y="223308"/>
                  <a:pt x="49794" y="222250"/>
                </a:cubicBezTo>
                <a:lnTo>
                  <a:pt x="62494" y="203200"/>
                </a:lnTo>
                <a:cubicBezTo>
                  <a:pt x="64611" y="200025"/>
                  <a:pt x="67637" y="197295"/>
                  <a:pt x="68844" y="193675"/>
                </a:cubicBezTo>
                <a:cubicBezTo>
                  <a:pt x="79514" y="161664"/>
                  <a:pt x="63234" y="211317"/>
                  <a:pt x="75194" y="171450"/>
                </a:cubicBezTo>
                <a:cubicBezTo>
                  <a:pt x="77117" y="165039"/>
                  <a:pt x="77831" y="157969"/>
                  <a:pt x="81544" y="152400"/>
                </a:cubicBezTo>
                <a:cubicBezTo>
                  <a:pt x="83661" y="149225"/>
                  <a:pt x="86344" y="146362"/>
                  <a:pt x="87894" y="142875"/>
                </a:cubicBezTo>
                <a:lnTo>
                  <a:pt x="97419" y="114300"/>
                </a:lnTo>
                <a:cubicBezTo>
                  <a:pt x="98477" y="111125"/>
                  <a:pt x="98738" y="107560"/>
                  <a:pt x="100594" y="104775"/>
                </a:cubicBezTo>
                <a:cubicBezTo>
                  <a:pt x="102711" y="101600"/>
                  <a:pt x="105237" y="98663"/>
                  <a:pt x="106944" y="95250"/>
                </a:cubicBezTo>
                <a:cubicBezTo>
                  <a:pt x="111063" y="87011"/>
                  <a:pt x="111668" y="74805"/>
                  <a:pt x="113294" y="66675"/>
                </a:cubicBezTo>
                <a:cubicBezTo>
                  <a:pt x="113972" y="63284"/>
                  <a:pt x="117627" y="48485"/>
                  <a:pt x="119644" y="44450"/>
                </a:cubicBezTo>
                <a:cubicBezTo>
                  <a:pt x="121351" y="41037"/>
                  <a:pt x="124101" y="38238"/>
                  <a:pt x="125994" y="34925"/>
                </a:cubicBezTo>
                <a:cubicBezTo>
                  <a:pt x="128151" y="31150"/>
                  <a:pt x="134475" y="16216"/>
                  <a:pt x="138694" y="12700"/>
                </a:cubicBezTo>
                <a:cubicBezTo>
                  <a:pt x="142330" y="9670"/>
                  <a:pt x="147285" y="8698"/>
                  <a:pt x="151394" y="6350"/>
                </a:cubicBezTo>
                <a:cubicBezTo>
                  <a:pt x="154707" y="4457"/>
                  <a:pt x="157744" y="2117"/>
                  <a:pt x="160919" y="0"/>
                </a:cubicBezTo>
                <a:cubicBezTo>
                  <a:pt x="177852" y="1058"/>
                  <a:pt x="194829" y="1566"/>
                  <a:pt x="211719" y="3175"/>
                </a:cubicBezTo>
                <a:cubicBezTo>
                  <a:pt x="224285" y="4372"/>
                  <a:pt x="234720" y="8725"/>
                  <a:pt x="246644" y="12700"/>
                </a:cubicBezTo>
                <a:lnTo>
                  <a:pt x="256169" y="15875"/>
                </a:lnTo>
                <a:cubicBezTo>
                  <a:pt x="259344" y="16933"/>
                  <a:pt x="262447" y="18238"/>
                  <a:pt x="265694" y="19050"/>
                </a:cubicBezTo>
                <a:lnTo>
                  <a:pt x="278394" y="22225"/>
                </a:lnTo>
                <a:cubicBezTo>
                  <a:pt x="300619" y="21167"/>
                  <a:pt x="322896" y="20898"/>
                  <a:pt x="345069" y="19050"/>
                </a:cubicBezTo>
                <a:cubicBezTo>
                  <a:pt x="348404" y="18772"/>
                  <a:pt x="351247" y="15875"/>
                  <a:pt x="354594" y="15875"/>
                </a:cubicBezTo>
                <a:cubicBezTo>
                  <a:pt x="367338" y="15875"/>
                  <a:pt x="379994" y="17992"/>
                  <a:pt x="392694" y="19050"/>
                </a:cubicBezTo>
                <a:cubicBezTo>
                  <a:pt x="394811" y="22225"/>
                  <a:pt x="397337" y="25162"/>
                  <a:pt x="399044" y="28575"/>
                </a:cubicBezTo>
                <a:cubicBezTo>
                  <a:pt x="400541" y="31568"/>
                  <a:pt x="401338" y="34871"/>
                  <a:pt x="402219" y="38100"/>
                </a:cubicBezTo>
                <a:cubicBezTo>
                  <a:pt x="406997" y="55619"/>
                  <a:pt x="409446" y="65311"/>
                  <a:pt x="411744" y="82550"/>
                </a:cubicBezTo>
                <a:cubicBezTo>
                  <a:pt x="413011" y="92050"/>
                  <a:pt x="413343" y="101672"/>
                  <a:pt x="414919" y="111125"/>
                </a:cubicBezTo>
                <a:cubicBezTo>
                  <a:pt x="417235" y="125020"/>
                  <a:pt x="418593" y="117010"/>
                  <a:pt x="424444" y="130175"/>
                </a:cubicBezTo>
                <a:cubicBezTo>
                  <a:pt x="427162" y="136292"/>
                  <a:pt x="428677" y="142875"/>
                  <a:pt x="430794" y="149225"/>
                </a:cubicBezTo>
                <a:lnTo>
                  <a:pt x="440319" y="177800"/>
                </a:lnTo>
                <a:cubicBezTo>
                  <a:pt x="441377" y="180975"/>
                  <a:pt x="440319" y="186267"/>
                  <a:pt x="443494" y="187325"/>
                </a:cubicBezTo>
                <a:lnTo>
                  <a:pt x="453019" y="190500"/>
                </a:lnTo>
                <a:cubicBezTo>
                  <a:pt x="465209" y="227071"/>
                  <a:pt x="454534" y="190893"/>
                  <a:pt x="462544" y="234950"/>
                </a:cubicBezTo>
                <a:cubicBezTo>
                  <a:pt x="464824" y="247491"/>
                  <a:pt x="466259" y="242379"/>
                  <a:pt x="472069" y="254000"/>
                </a:cubicBezTo>
                <a:cubicBezTo>
                  <a:pt x="485214" y="280290"/>
                  <a:pt x="463396" y="245753"/>
                  <a:pt x="481594" y="273050"/>
                </a:cubicBezTo>
                <a:cubicBezTo>
                  <a:pt x="482652" y="280458"/>
                  <a:pt x="483086" y="287983"/>
                  <a:pt x="484769" y="295275"/>
                </a:cubicBezTo>
                <a:cubicBezTo>
                  <a:pt x="486274" y="301797"/>
                  <a:pt x="491119" y="314325"/>
                  <a:pt x="491119" y="314325"/>
                </a:cubicBezTo>
                <a:cubicBezTo>
                  <a:pt x="492177" y="327025"/>
                  <a:pt x="494294" y="339681"/>
                  <a:pt x="494294" y="352425"/>
                </a:cubicBezTo>
                <a:cubicBezTo>
                  <a:pt x="494294" y="356789"/>
                  <a:pt x="494432" y="362285"/>
                  <a:pt x="491119" y="365125"/>
                </a:cubicBezTo>
                <a:cubicBezTo>
                  <a:pt x="486037" y="369481"/>
                  <a:pt x="478419" y="369358"/>
                  <a:pt x="472069" y="371475"/>
                </a:cubicBezTo>
                <a:lnTo>
                  <a:pt x="462544" y="374650"/>
                </a:lnTo>
                <a:cubicBezTo>
                  <a:pt x="444346" y="347353"/>
                  <a:pt x="468577" y="379477"/>
                  <a:pt x="446669" y="361950"/>
                </a:cubicBezTo>
                <a:cubicBezTo>
                  <a:pt x="439086" y="355884"/>
                  <a:pt x="440979" y="350569"/>
                  <a:pt x="437144" y="342900"/>
                </a:cubicBezTo>
                <a:cubicBezTo>
                  <a:pt x="435437" y="339487"/>
                  <a:pt x="432501" y="336788"/>
                  <a:pt x="430794" y="333375"/>
                </a:cubicBezTo>
                <a:cubicBezTo>
                  <a:pt x="421604" y="314995"/>
                  <a:pt x="436150" y="332381"/>
                  <a:pt x="418094" y="314325"/>
                </a:cubicBezTo>
                <a:cubicBezTo>
                  <a:pt x="415512" y="306578"/>
                  <a:pt x="414724" y="301430"/>
                  <a:pt x="408569" y="295275"/>
                </a:cubicBezTo>
                <a:cubicBezTo>
                  <a:pt x="405871" y="292577"/>
                  <a:pt x="402219" y="291042"/>
                  <a:pt x="399044" y="288925"/>
                </a:cubicBezTo>
                <a:cubicBezTo>
                  <a:pt x="391064" y="264984"/>
                  <a:pt x="402757" y="293566"/>
                  <a:pt x="386344" y="273050"/>
                </a:cubicBezTo>
                <a:cubicBezTo>
                  <a:pt x="384253" y="270437"/>
                  <a:pt x="384666" y="266518"/>
                  <a:pt x="383169" y="263525"/>
                </a:cubicBezTo>
                <a:cubicBezTo>
                  <a:pt x="381462" y="260112"/>
                  <a:pt x="378369" y="257487"/>
                  <a:pt x="376819" y="254000"/>
                </a:cubicBezTo>
                <a:cubicBezTo>
                  <a:pt x="374101" y="247883"/>
                  <a:pt x="374182" y="240519"/>
                  <a:pt x="370469" y="234950"/>
                </a:cubicBezTo>
                <a:cubicBezTo>
                  <a:pt x="363512" y="224514"/>
                  <a:pt x="364230" y="227402"/>
                  <a:pt x="360944" y="215900"/>
                </a:cubicBezTo>
                <a:cubicBezTo>
                  <a:pt x="359588" y="211153"/>
                  <a:pt x="357132" y="198750"/>
                  <a:pt x="354594" y="193675"/>
                </a:cubicBezTo>
                <a:cubicBezTo>
                  <a:pt x="352887" y="190262"/>
                  <a:pt x="349794" y="187637"/>
                  <a:pt x="348244" y="184150"/>
                </a:cubicBezTo>
                <a:cubicBezTo>
                  <a:pt x="333131" y="150145"/>
                  <a:pt x="349915" y="177131"/>
                  <a:pt x="335544" y="155575"/>
                </a:cubicBezTo>
                <a:cubicBezTo>
                  <a:pt x="334486" y="151342"/>
                  <a:pt x="335682" y="145715"/>
                  <a:pt x="332369" y="142875"/>
                </a:cubicBezTo>
                <a:lnTo>
                  <a:pt x="303794" y="133350"/>
                </a:lnTo>
                <a:lnTo>
                  <a:pt x="294269" y="130175"/>
                </a:lnTo>
                <a:lnTo>
                  <a:pt x="284744" y="127000"/>
                </a:lnTo>
                <a:cubicBezTo>
                  <a:pt x="257227" y="128058"/>
                  <a:pt x="229674" y="128402"/>
                  <a:pt x="202194" y="130175"/>
                </a:cubicBezTo>
                <a:cubicBezTo>
                  <a:pt x="196809" y="130522"/>
                  <a:pt x="191004" y="130673"/>
                  <a:pt x="186319" y="133350"/>
                </a:cubicBezTo>
                <a:cubicBezTo>
                  <a:pt x="176458" y="138985"/>
                  <a:pt x="182627" y="145109"/>
                  <a:pt x="176794" y="152400"/>
                </a:cubicBezTo>
                <a:cubicBezTo>
                  <a:pt x="174410" y="155380"/>
                  <a:pt x="170444" y="156633"/>
                  <a:pt x="167269" y="158750"/>
                </a:cubicBezTo>
                <a:cubicBezTo>
                  <a:pt x="159296" y="190644"/>
                  <a:pt x="163679" y="175871"/>
                  <a:pt x="154569" y="203200"/>
                </a:cubicBezTo>
                <a:cubicBezTo>
                  <a:pt x="153511" y="206375"/>
                  <a:pt x="153250" y="209940"/>
                  <a:pt x="151394" y="212725"/>
                </a:cubicBezTo>
                <a:cubicBezTo>
                  <a:pt x="149277" y="215900"/>
                  <a:pt x="146751" y="218837"/>
                  <a:pt x="145044" y="222250"/>
                </a:cubicBezTo>
                <a:cubicBezTo>
                  <a:pt x="143547" y="225243"/>
                  <a:pt x="143494" y="228849"/>
                  <a:pt x="141869" y="231775"/>
                </a:cubicBezTo>
                <a:lnTo>
                  <a:pt x="122819" y="260350"/>
                </a:lnTo>
                <a:lnTo>
                  <a:pt x="103769" y="288925"/>
                </a:lnTo>
                <a:cubicBezTo>
                  <a:pt x="101652" y="292100"/>
                  <a:pt x="100594" y="296333"/>
                  <a:pt x="97419" y="298450"/>
                </a:cubicBezTo>
                <a:lnTo>
                  <a:pt x="87894" y="304800"/>
                </a:lnTo>
                <a:cubicBezTo>
                  <a:pt x="81155" y="325017"/>
                  <a:pt x="90813" y="304970"/>
                  <a:pt x="72019" y="317500"/>
                </a:cubicBezTo>
                <a:cubicBezTo>
                  <a:pt x="68844" y="319617"/>
                  <a:pt x="68367" y="324327"/>
                  <a:pt x="65669" y="327025"/>
                </a:cubicBezTo>
                <a:cubicBezTo>
                  <a:pt x="62971" y="329723"/>
                  <a:pt x="59319" y="331258"/>
                  <a:pt x="56144" y="333375"/>
                </a:cubicBezTo>
                <a:cubicBezTo>
                  <a:pt x="45561" y="332317"/>
                  <a:pt x="34906" y="331817"/>
                  <a:pt x="24394" y="330200"/>
                </a:cubicBezTo>
                <a:cubicBezTo>
                  <a:pt x="21086" y="329691"/>
                  <a:pt x="17482" y="329116"/>
                  <a:pt x="14869" y="327025"/>
                </a:cubicBezTo>
                <a:cubicBezTo>
                  <a:pt x="11889" y="324641"/>
                  <a:pt x="11499" y="319884"/>
                  <a:pt x="8519" y="317500"/>
                </a:cubicBezTo>
                <a:cubicBezTo>
                  <a:pt x="-2010" y="309077"/>
                  <a:pt x="-1006" y="319226"/>
                  <a:pt x="2169" y="311150"/>
                </a:cubicBez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3111501" y="2012950"/>
            <a:ext cx="536575" cy="368300"/>
          </a:xfrm>
          <a:custGeom>
            <a:avLst/>
            <a:gdLst>
              <a:gd name="connsiteX0" fmla="*/ 0 w 536575"/>
              <a:gd name="connsiteY0" fmla="*/ 349250 h 368300"/>
              <a:gd name="connsiteX1" fmla="*/ 0 w 536575"/>
              <a:gd name="connsiteY1" fmla="*/ 349250 h 368300"/>
              <a:gd name="connsiteX2" fmla="*/ 12700 w 536575"/>
              <a:gd name="connsiteY2" fmla="*/ 323850 h 368300"/>
              <a:gd name="connsiteX3" fmla="*/ 19050 w 536575"/>
              <a:gd name="connsiteY3" fmla="*/ 314325 h 368300"/>
              <a:gd name="connsiteX4" fmla="*/ 25400 w 536575"/>
              <a:gd name="connsiteY4" fmla="*/ 295275 h 368300"/>
              <a:gd name="connsiteX5" fmla="*/ 28575 w 536575"/>
              <a:gd name="connsiteY5" fmla="*/ 285750 h 368300"/>
              <a:gd name="connsiteX6" fmla="*/ 31750 w 536575"/>
              <a:gd name="connsiteY6" fmla="*/ 276225 h 368300"/>
              <a:gd name="connsiteX7" fmla="*/ 34925 w 536575"/>
              <a:gd name="connsiteY7" fmla="*/ 257175 h 368300"/>
              <a:gd name="connsiteX8" fmla="*/ 41275 w 536575"/>
              <a:gd name="connsiteY8" fmla="*/ 238125 h 368300"/>
              <a:gd name="connsiteX9" fmla="*/ 47625 w 536575"/>
              <a:gd name="connsiteY9" fmla="*/ 219075 h 368300"/>
              <a:gd name="connsiteX10" fmla="*/ 50800 w 536575"/>
              <a:gd name="connsiteY10" fmla="*/ 209550 h 368300"/>
              <a:gd name="connsiteX11" fmla="*/ 53975 w 536575"/>
              <a:gd name="connsiteY11" fmla="*/ 200025 h 368300"/>
              <a:gd name="connsiteX12" fmla="*/ 66675 w 536575"/>
              <a:gd name="connsiteY12" fmla="*/ 171450 h 368300"/>
              <a:gd name="connsiteX13" fmla="*/ 73025 w 536575"/>
              <a:gd name="connsiteY13" fmla="*/ 149225 h 368300"/>
              <a:gd name="connsiteX14" fmla="*/ 85725 w 536575"/>
              <a:gd name="connsiteY14" fmla="*/ 120650 h 368300"/>
              <a:gd name="connsiteX15" fmla="*/ 92075 w 536575"/>
              <a:gd name="connsiteY15" fmla="*/ 101600 h 368300"/>
              <a:gd name="connsiteX16" fmla="*/ 95250 w 536575"/>
              <a:gd name="connsiteY16" fmla="*/ 92075 h 368300"/>
              <a:gd name="connsiteX17" fmla="*/ 107950 w 536575"/>
              <a:gd name="connsiteY17" fmla="*/ 60325 h 368300"/>
              <a:gd name="connsiteX18" fmla="*/ 114300 w 536575"/>
              <a:gd name="connsiteY18" fmla="*/ 41275 h 368300"/>
              <a:gd name="connsiteX19" fmla="*/ 123825 w 536575"/>
              <a:gd name="connsiteY19" fmla="*/ 22225 h 368300"/>
              <a:gd name="connsiteX20" fmla="*/ 133350 w 536575"/>
              <a:gd name="connsiteY20" fmla="*/ 15875 h 368300"/>
              <a:gd name="connsiteX21" fmla="*/ 139700 w 536575"/>
              <a:gd name="connsiteY21" fmla="*/ 6350 h 368300"/>
              <a:gd name="connsiteX22" fmla="*/ 158750 w 536575"/>
              <a:gd name="connsiteY22" fmla="*/ 0 h 368300"/>
              <a:gd name="connsiteX23" fmla="*/ 225425 w 536575"/>
              <a:gd name="connsiteY23" fmla="*/ 3175 h 368300"/>
              <a:gd name="connsiteX24" fmla="*/ 241300 w 536575"/>
              <a:gd name="connsiteY24" fmla="*/ 15875 h 368300"/>
              <a:gd name="connsiteX25" fmla="*/ 288925 w 536575"/>
              <a:gd name="connsiteY25" fmla="*/ 25400 h 368300"/>
              <a:gd name="connsiteX26" fmla="*/ 336550 w 536575"/>
              <a:gd name="connsiteY26" fmla="*/ 22225 h 368300"/>
              <a:gd name="connsiteX27" fmla="*/ 339725 w 536575"/>
              <a:gd name="connsiteY27" fmla="*/ 12700 h 368300"/>
              <a:gd name="connsiteX28" fmla="*/ 342900 w 536575"/>
              <a:gd name="connsiteY28" fmla="*/ 12700 h 368300"/>
              <a:gd name="connsiteX29" fmla="*/ 342900 w 536575"/>
              <a:gd name="connsiteY29" fmla="*/ 15875 h 368300"/>
              <a:gd name="connsiteX30" fmla="*/ 371475 w 536575"/>
              <a:gd name="connsiteY30" fmla="*/ 9525 h 368300"/>
              <a:gd name="connsiteX31" fmla="*/ 381000 w 536575"/>
              <a:gd name="connsiteY31" fmla="*/ 3175 h 368300"/>
              <a:gd name="connsiteX32" fmla="*/ 390525 w 536575"/>
              <a:gd name="connsiteY32" fmla="*/ 0 h 368300"/>
              <a:gd name="connsiteX33" fmla="*/ 428625 w 536575"/>
              <a:gd name="connsiteY33" fmla="*/ 9525 h 368300"/>
              <a:gd name="connsiteX34" fmla="*/ 438150 w 536575"/>
              <a:gd name="connsiteY34" fmla="*/ 12700 h 368300"/>
              <a:gd name="connsiteX35" fmla="*/ 450850 w 536575"/>
              <a:gd name="connsiteY35" fmla="*/ 28575 h 368300"/>
              <a:gd name="connsiteX36" fmla="*/ 466725 w 536575"/>
              <a:gd name="connsiteY36" fmla="*/ 41275 h 368300"/>
              <a:gd name="connsiteX37" fmla="*/ 476250 w 536575"/>
              <a:gd name="connsiteY37" fmla="*/ 60325 h 368300"/>
              <a:gd name="connsiteX38" fmla="*/ 485775 w 536575"/>
              <a:gd name="connsiteY38" fmla="*/ 92075 h 368300"/>
              <a:gd name="connsiteX39" fmla="*/ 488950 w 536575"/>
              <a:gd name="connsiteY39" fmla="*/ 101600 h 368300"/>
              <a:gd name="connsiteX40" fmla="*/ 495300 w 536575"/>
              <a:gd name="connsiteY40" fmla="*/ 139700 h 368300"/>
              <a:gd name="connsiteX41" fmla="*/ 501650 w 536575"/>
              <a:gd name="connsiteY41" fmla="*/ 149225 h 368300"/>
              <a:gd name="connsiteX42" fmla="*/ 508000 w 536575"/>
              <a:gd name="connsiteY42" fmla="*/ 168275 h 368300"/>
              <a:gd name="connsiteX43" fmla="*/ 511175 w 536575"/>
              <a:gd name="connsiteY43" fmla="*/ 177800 h 368300"/>
              <a:gd name="connsiteX44" fmla="*/ 517525 w 536575"/>
              <a:gd name="connsiteY44" fmla="*/ 254000 h 368300"/>
              <a:gd name="connsiteX45" fmla="*/ 520700 w 536575"/>
              <a:gd name="connsiteY45" fmla="*/ 273050 h 368300"/>
              <a:gd name="connsiteX46" fmla="*/ 523875 w 536575"/>
              <a:gd name="connsiteY46" fmla="*/ 301625 h 368300"/>
              <a:gd name="connsiteX47" fmla="*/ 527050 w 536575"/>
              <a:gd name="connsiteY47" fmla="*/ 311150 h 368300"/>
              <a:gd name="connsiteX48" fmla="*/ 530225 w 536575"/>
              <a:gd name="connsiteY48" fmla="*/ 327025 h 368300"/>
              <a:gd name="connsiteX49" fmla="*/ 536575 w 536575"/>
              <a:gd name="connsiteY49" fmla="*/ 346075 h 368300"/>
              <a:gd name="connsiteX50" fmla="*/ 533400 w 536575"/>
              <a:gd name="connsiteY50" fmla="*/ 358775 h 368300"/>
              <a:gd name="connsiteX51" fmla="*/ 520700 w 536575"/>
              <a:gd name="connsiteY51" fmla="*/ 361950 h 368300"/>
              <a:gd name="connsiteX52" fmla="*/ 511175 w 536575"/>
              <a:gd name="connsiteY52" fmla="*/ 368300 h 368300"/>
              <a:gd name="connsiteX53" fmla="*/ 504825 w 536575"/>
              <a:gd name="connsiteY53" fmla="*/ 358775 h 368300"/>
              <a:gd name="connsiteX54" fmla="*/ 501650 w 536575"/>
              <a:gd name="connsiteY54" fmla="*/ 349250 h 368300"/>
              <a:gd name="connsiteX55" fmla="*/ 492125 w 536575"/>
              <a:gd name="connsiteY55" fmla="*/ 342900 h 368300"/>
              <a:gd name="connsiteX56" fmla="*/ 476250 w 536575"/>
              <a:gd name="connsiteY56" fmla="*/ 320675 h 368300"/>
              <a:gd name="connsiteX57" fmla="*/ 466725 w 536575"/>
              <a:gd name="connsiteY57" fmla="*/ 311150 h 368300"/>
              <a:gd name="connsiteX58" fmla="*/ 463550 w 536575"/>
              <a:gd name="connsiteY58" fmla="*/ 301625 h 368300"/>
              <a:gd name="connsiteX59" fmla="*/ 457200 w 536575"/>
              <a:gd name="connsiteY59" fmla="*/ 292100 h 368300"/>
              <a:gd name="connsiteX60" fmla="*/ 450850 w 536575"/>
              <a:gd name="connsiteY60" fmla="*/ 273050 h 368300"/>
              <a:gd name="connsiteX61" fmla="*/ 447675 w 536575"/>
              <a:gd name="connsiteY61" fmla="*/ 263525 h 368300"/>
              <a:gd name="connsiteX62" fmla="*/ 441325 w 536575"/>
              <a:gd name="connsiteY62" fmla="*/ 254000 h 368300"/>
              <a:gd name="connsiteX63" fmla="*/ 431800 w 536575"/>
              <a:gd name="connsiteY63" fmla="*/ 231775 h 368300"/>
              <a:gd name="connsiteX64" fmla="*/ 425450 w 536575"/>
              <a:gd name="connsiteY64" fmla="*/ 219075 h 368300"/>
              <a:gd name="connsiteX65" fmla="*/ 415925 w 536575"/>
              <a:gd name="connsiteY65" fmla="*/ 212725 h 368300"/>
              <a:gd name="connsiteX66" fmla="*/ 400050 w 536575"/>
              <a:gd name="connsiteY66" fmla="*/ 184150 h 368300"/>
              <a:gd name="connsiteX67" fmla="*/ 393700 w 536575"/>
              <a:gd name="connsiteY67" fmla="*/ 174625 h 368300"/>
              <a:gd name="connsiteX68" fmla="*/ 384175 w 536575"/>
              <a:gd name="connsiteY68" fmla="*/ 155575 h 368300"/>
              <a:gd name="connsiteX69" fmla="*/ 374650 w 536575"/>
              <a:gd name="connsiteY69" fmla="*/ 152400 h 368300"/>
              <a:gd name="connsiteX70" fmla="*/ 368300 w 536575"/>
              <a:gd name="connsiteY70" fmla="*/ 142875 h 368300"/>
              <a:gd name="connsiteX71" fmla="*/ 358775 w 536575"/>
              <a:gd name="connsiteY71" fmla="*/ 139700 h 368300"/>
              <a:gd name="connsiteX72" fmla="*/ 311150 w 536575"/>
              <a:gd name="connsiteY72" fmla="*/ 136525 h 368300"/>
              <a:gd name="connsiteX73" fmla="*/ 234950 w 536575"/>
              <a:gd name="connsiteY73" fmla="*/ 136525 h 368300"/>
              <a:gd name="connsiteX74" fmla="*/ 215900 w 536575"/>
              <a:gd name="connsiteY74" fmla="*/ 142875 h 368300"/>
              <a:gd name="connsiteX75" fmla="*/ 187325 w 536575"/>
              <a:gd name="connsiteY75" fmla="*/ 146050 h 368300"/>
              <a:gd name="connsiteX76" fmla="*/ 177800 w 536575"/>
              <a:gd name="connsiteY76" fmla="*/ 152400 h 368300"/>
              <a:gd name="connsiteX77" fmla="*/ 174625 w 536575"/>
              <a:gd name="connsiteY77" fmla="*/ 161925 h 368300"/>
              <a:gd name="connsiteX78" fmla="*/ 168275 w 536575"/>
              <a:gd name="connsiteY78" fmla="*/ 190500 h 368300"/>
              <a:gd name="connsiteX79" fmla="*/ 161925 w 536575"/>
              <a:gd name="connsiteY79" fmla="*/ 200025 h 368300"/>
              <a:gd name="connsiteX80" fmla="*/ 155575 w 536575"/>
              <a:gd name="connsiteY80" fmla="*/ 219075 h 368300"/>
              <a:gd name="connsiteX81" fmla="*/ 149225 w 536575"/>
              <a:gd name="connsiteY81" fmla="*/ 228600 h 368300"/>
              <a:gd name="connsiteX82" fmla="*/ 146050 w 536575"/>
              <a:gd name="connsiteY82" fmla="*/ 238125 h 368300"/>
              <a:gd name="connsiteX83" fmla="*/ 133350 w 536575"/>
              <a:gd name="connsiteY83" fmla="*/ 257175 h 368300"/>
              <a:gd name="connsiteX84" fmla="*/ 127000 w 536575"/>
              <a:gd name="connsiteY84" fmla="*/ 266700 h 368300"/>
              <a:gd name="connsiteX85" fmla="*/ 120650 w 536575"/>
              <a:gd name="connsiteY85" fmla="*/ 276225 h 368300"/>
              <a:gd name="connsiteX86" fmla="*/ 111125 w 536575"/>
              <a:gd name="connsiteY86" fmla="*/ 285750 h 368300"/>
              <a:gd name="connsiteX87" fmla="*/ 98425 w 536575"/>
              <a:gd name="connsiteY87" fmla="*/ 301625 h 368300"/>
              <a:gd name="connsiteX88" fmla="*/ 85725 w 536575"/>
              <a:gd name="connsiteY88" fmla="*/ 317500 h 368300"/>
              <a:gd name="connsiteX89" fmla="*/ 73025 w 536575"/>
              <a:gd name="connsiteY89" fmla="*/ 333375 h 368300"/>
              <a:gd name="connsiteX90" fmla="*/ 60325 w 536575"/>
              <a:gd name="connsiteY90" fmla="*/ 349250 h 368300"/>
              <a:gd name="connsiteX91" fmla="*/ 53975 w 536575"/>
              <a:gd name="connsiteY91" fmla="*/ 358775 h 368300"/>
              <a:gd name="connsiteX92" fmla="*/ 34925 w 536575"/>
              <a:gd name="connsiteY92" fmla="*/ 368300 h 368300"/>
              <a:gd name="connsiteX93" fmla="*/ 15875 w 536575"/>
              <a:gd name="connsiteY93" fmla="*/ 355600 h 368300"/>
              <a:gd name="connsiteX94" fmla="*/ 0 w 536575"/>
              <a:gd name="connsiteY94" fmla="*/ 34925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36575" h="368300">
                <a:moveTo>
                  <a:pt x="0" y="349250"/>
                </a:moveTo>
                <a:lnTo>
                  <a:pt x="0" y="349250"/>
                </a:lnTo>
                <a:cubicBezTo>
                  <a:pt x="4233" y="340783"/>
                  <a:pt x="8167" y="332160"/>
                  <a:pt x="12700" y="323850"/>
                </a:cubicBezTo>
                <a:cubicBezTo>
                  <a:pt x="14527" y="320500"/>
                  <a:pt x="17500" y="317812"/>
                  <a:pt x="19050" y="314325"/>
                </a:cubicBezTo>
                <a:cubicBezTo>
                  <a:pt x="21768" y="308208"/>
                  <a:pt x="23283" y="301625"/>
                  <a:pt x="25400" y="295275"/>
                </a:cubicBezTo>
                <a:lnTo>
                  <a:pt x="28575" y="285750"/>
                </a:lnTo>
                <a:cubicBezTo>
                  <a:pt x="29633" y="282575"/>
                  <a:pt x="31200" y="279526"/>
                  <a:pt x="31750" y="276225"/>
                </a:cubicBezTo>
                <a:cubicBezTo>
                  <a:pt x="32808" y="269875"/>
                  <a:pt x="33364" y="263420"/>
                  <a:pt x="34925" y="257175"/>
                </a:cubicBezTo>
                <a:cubicBezTo>
                  <a:pt x="36548" y="250681"/>
                  <a:pt x="39158" y="244475"/>
                  <a:pt x="41275" y="238125"/>
                </a:cubicBezTo>
                <a:lnTo>
                  <a:pt x="47625" y="219075"/>
                </a:lnTo>
                <a:lnTo>
                  <a:pt x="50800" y="209550"/>
                </a:lnTo>
                <a:cubicBezTo>
                  <a:pt x="51858" y="206375"/>
                  <a:pt x="52119" y="202810"/>
                  <a:pt x="53975" y="200025"/>
                </a:cubicBezTo>
                <a:cubicBezTo>
                  <a:pt x="62315" y="187515"/>
                  <a:pt x="62141" y="189586"/>
                  <a:pt x="66675" y="171450"/>
                </a:cubicBezTo>
                <a:cubicBezTo>
                  <a:pt x="67692" y="167381"/>
                  <a:pt x="70748" y="153780"/>
                  <a:pt x="73025" y="149225"/>
                </a:cubicBezTo>
                <a:cubicBezTo>
                  <a:pt x="88119" y="119036"/>
                  <a:pt x="69343" y="169797"/>
                  <a:pt x="85725" y="120650"/>
                </a:cubicBezTo>
                <a:lnTo>
                  <a:pt x="92075" y="101600"/>
                </a:lnTo>
                <a:cubicBezTo>
                  <a:pt x="93133" y="98425"/>
                  <a:pt x="93753" y="95068"/>
                  <a:pt x="95250" y="92075"/>
                </a:cubicBezTo>
                <a:cubicBezTo>
                  <a:pt x="104593" y="73388"/>
                  <a:pt x="100103" y="83865"/>
                  <a:pt x="107950" y="60325"/>
                </a:cubicBezTo>
                <a:lnTo>
                  <a:pt x="114300" y="41275"/>
                </a:lnTo>
                <a:cubicBezTo>
                  <a:pt x="116882" y="33528"/>
                  <a:pt x="117670" y="28380"/>
                  <a:pt x="123825" y="22225"/>
                </a:cubicBezTo>
                <a:cubicBezTo>
                  <a:pt x="126523" y="19527"/>
                  <a:pt x="130175" y="17992"/>
                  <a:pt x="133350" y="15875"/>
                </a:cubicBezTo>
                <a:cubicBezTo>
                  <a:pt x="135467" y="12700"/>
                  <a:pt x="136464" y="8372"/>
                  <a:pt x="139700" y="6350"/>
                </a:cubicBezTo>
                <a:cubicBezTo>
                  <a:pt x="145376" y="2802"/>
                  <a:pt x="158750" y="0"/>
                  <a:pt x="158750" y="0"/>
                </a:cubicBezTo>
                <a:cubicBezTo>
                  <a:pt x="180975" y="1058"/>
                  <a:pt x="203252" y="1327"/>
                  <a:pt x="225425" y="3175"/>
                </a:cubicBezTo>
                <a:cubicBezTo>
                  <a:pt x="244130" y="4734"/>
                  <a:pt x="226754" y="6784"/>
                  <a:pt x="241300" y="15875"/>
                </a:cubicBezTo>
                <a:cubicBezTo>
                  <a:pt x="253469" y="23481"/>
                  <a:pt x="276566" y="24027"/>
                  <a:pt x="288925" y="25400"/>
                </a:cubicBezTo>
                <a:cubicBezTo>
                  <a:pt x="304800" y="24342"/>
                  <a:pt x="321115" y="26084"/>
                  <a:pt x="336550" y="22225"/>
                </a:cubicBezTo>
                <a:cubicBezTo>
                  <a:pt x="339797" y="21413"/>
                  <a:pt x="337869" y="15485"/>
                  <a:pt x="339725" y="12700"/>
                </a:cubicBezTo>
                <a:cubicBezTo>
                  <a:pt x="340312" y="11819"/>
                  <a:pt x="341842" y="12700"/>
                  <a:pt x="342900" y="12700"/>
                </a:cubicBezTo>
                <a:lnTo>
                  <a:pt x="342900" y="15875"/>
                </a:lnTo>
                <a:cubicBezTo>
                  <a:pt x="352425" y="13758"/>
                  <a:pt x="362218" y="12611"/>
                  <a:pt x="371475" y="9525"/>
                </a:cubicBezTo>
                <a:cubicBezTo>
                  <a:pt x="375095" y="8318"/>
                  <a:pt x="377587" y="4882"/>
                  <a:pt x="381000" y="3175"/>
                </a:cubicBezTo>
                <a:cubicBezTo>
                  <a:pt x="383993" y="1678"/>
                  <a:pt x="387350" y="1058"/>
                  <a:pt x="390525" y="0"/>
                </a:cubicBezTo>
                <a:cubicBezTo>
                  <a:pt x="416177" y="4275"/>
                  <a:pt x="403468" y="1139"/>
                  <a:pt x="428625" y="9525"/>
                </a:cubicBezTo>
                <a:lnTo>
                  <a:pt x="438150" y="12700"/>
                </a:lnTo>
                <a:cubicBezTo>
                  <a:pt x="444331" y="31243"/>
                  <a:pt x="436489" y="14214"/>
                  <a:pt x="450850" y="28575"/>
                </a:cubicBezTo>
                <a:cubicBezTo>
                  <a:pt x="465211" y="42936"/>
                  <a:pt x="448182" y="35094"/>
                  <a:pt x="466725" y="41275"/>
                </a:cubicBezTo>
                <a:cubicBezTo>
                  <a:pt x="478304" y="76013"/>
                  <a:pt x="459837" y="23396"/>
                  <a:pt x="476250" y="60325"/>
                </a:cubicBezTo>
                <a:cubicBezTo>
                  <a:pt x="482286" y="73906"/>
                  <a:pt x="482081" y="79145"/>
                  <a:pt x="485775" y="92075"/>
                </a:cubicBezTo>
                <a:cubicBezTo>
                  <a:pt x="486694" y="95293"/>
                  <a:pt x="487892" y="98425"/>
                  <a:pt x="488950" y="101600"/>
                </a:cubicBezTo>
                <a:cubicBezTo>
                  <a:pt x="489956" y="110654"/>
                  <a:pt x="489981" y="129062"/>
                  <a:pt x="495300" y="139700"/>
                </a:cubicBezTo>
                <a:cubicBezTo>
                  <a:pt x="497007" y="143113"/>
                  <a:pt x="500100" y="145738"/>
                  <a:pt x="501650" y="149225"/>
                </a:cubicBezTo>
                <a:cubicBezTo>
                  <a:pt x="504368" y="155342"/>
                  <a:pt x="505883" y="161925"/>
                  <a:pt x="508000" y="168275"/>
                </a:cubicBezTo>
                <a:lnTo>
                  <a:pt x="511175" y="177800"/>
                </a:lnTo>
                <a:cubicBezTo>
                  <a:pt x="512345" y="193011"/>
                  <a:pt x="515559" y="237286"/>
                  <a:pt x="517525" y="254000"/>
                </a:cubicBezTo>
                <a:cubicBezTo>
                  <a:pt x="518277" y="260393"/>
                  <a:pt x="519849" y="266669"/>
                  <a:pt x="520700" y="273050"/>
                </a:cubicBezTo>
                <a:cubicBezTo>
                  <a:pt x="521967" y="282550"/>
                  <a:pt x="522299" y="292172"/>
                  <a:pt x="523875" y="301625"/>
                </a:cubicBezTo>
                <a:cubicBezTo>
                  <a:pt x="524425" y="304926"/>
                  <a:pt x="526238" y="307903"/>
                  <a:pt x="527050" y="311150"/>
                </a:cubicBezTo>
                <a:cubicBezTo>
                  <a:pt x="528359" y="316385"/>
                  <a:pt x="528805" y="321819"/>
                  <a:pt x="530225" y="327025"/>
                </a:cubicBezTo>
                <a:cubicBezTo>
                  <a:pt x="531986" y="333483"/>
                  <a:pt x="536575" y="346075"/>
                  <a:pt x="536575" y="346075"/>
                </a:cubicBezTo>
                <a:cubicBezTo>
                  <a:pt x="535517" y="350308"/>
                  <a:pt x="536486" y="355689"/>
                  <a:pt x="533400" y="358775"/>
                </a:cubicBezTo>
                <a:cubicBezTo>
                  <a:pt x="530314" y="361861"/>
                  <a:pt x="524711" y="360231"/>
                  <a:pt x="520700" y="361950"/>
                </a:cubicBezTo>
                <a:cubicBezTo>
                  <a:pt x="517193" y="363453"/>
                  <a:pt x="514350" y="366183"/>
                  <a:pt x="511175" y="368300"/>
                </a:cubicBezTo>
                <a:cubicBezTo>
                  <a:pt x="509058" y="365125"/>
                  <a:pt x="506532" y="362188"/>
                  <a:pt x="504825" y="358775"/>
                </a:cubicBezTo>
                <a:cubicBezTo>
                  <a:pt x="503328" y="355782"/>
                  <a:pt x="503741" y="351863"/>
                  <a:pt x="501650" y="349250"/>
                </a:cubicBezTo>
                <a:cubicBezTo>
                  <a:pt x="499266" y="346270"/>
                  <a:pt x="495300" y="345017"/>
                  <a:pt x="492125" y="342900"/>
                </a:cubicBezTo>
                <a:cubicBezTo>
                  <a:pt x="484717" y="320675"/>
                  <a:pt x="492125" y="325967"/>
                  <a:pt x="476250" y="320675"/>
                </a:cubicBezTo>
                <a:cubicBezTo>
                  <a:pt x="473075" y="317500"/>
                  <a:pt x="469216" y="314886"/>
                  <a:pt x="466725" y="311150"/>
                </a:cubicBezTo>
                <a:cubicBezTo>
                  <a:pt x="464869" y="308365"/>
                  <a:pt x="465047" y="304618"/>
                  <a:pt x="463550" y="301625"/>
                </a:cubicBezTo>
                <a:cubicBezTo>
                  <a:pt x="461843" y="298212"/>
                  <a:pt x="458750" y="295587"/>
                  <a:pt x="457200" y="292100"/>
                </a:cubicBezTo>
                <a:cubicBezTo>
                  <a:pt x="454482" y="285983"/>
                  <a:pt x="452967" y="279400"/>
                  <a:pt x="450850" y="273050"/>
                </a:cubicBezTo>
                <a:cubicBezTo>
                  <a:pt x="449792" y="269875"/>
                  <a:pt x="449531" y="266310"/>
                  <a:pt x="447675" y="263525"/>
                </a:cubicBezTo>
                <a:lnTo>
                  <a:pt x="441325" y="254000"/>
                </a:lnTo>
                <a:cubicBezTo>
                  <a:pt x="436110" y="233141"/>
                  <a:pt x="441545" y="248829"/>
                  <a:pt x="431800" y="231775"/>
                </a:cubicBezTo>
                <a:cubicBezTo>
                  <a:pt x="429452" y="227666"/>
                  <a:pt x="428480" y="222711"/>
                  <a:pt x="425450" y="219075"/>
                </a:cubicBezTo>
                <a:cubicBezTo>
                  <a:pt x="423007" y="216144"/>
                  <a:pt x="419100" y="214842"/>
                  <a:pt x="415925" y="212725"/>
                </a:cubicBezTo>
                <a:cubicBezTo>
                  <a:pt x="410337" y="195960"/>
                  <a:pt x="414606" y="205985"/>
                  <a:pt x="400050" y="184150"/>
                </a:cubicBezTo>
                <a:cubicBezTo>
                  <a:pt x="397933" y="180975"/>
                  <a:pt x="394907" y="178245"/>
                  <a:pt x="393700" y="174625"/>
                </a:cubicBezTo>
                <a:cubicBezTo>
                  <a:pt x="391608" y="168350"/>
                  <a:pt x="389770" y="160051"/>
                  <a:pt x="384175" y="155575"/>
                </a:cubicBezTo>
                <a:cubicBezTo>
                  <a:pt x="381562" y="153484"/>
                  <a:pt x="377825" y="153458"/>
                  <a:pt x="374650" y="152400"/>
                </a:cubicBezTo>
                <a:cubicBezTo>
                  <a:pt x="372533" y="149225"/>
                  <a:pt x="371280" y="145259"/>
                  <a:pt x="368300" y="142875"/>
                </a:cubicBezTo>
                <a:cubicBezTo>
                  <a:pt x="365687" y="140784"/>
                  <a:pt x="362101" y="140070"/>
                  <a:pt x="358775" y="139700"/>
                </a:cubicBezTo>
                <a:cubicBezTo>
                  <a:pt x="342962" y="137943"/>
                  <a:pt x="327025" y="137583"/>
                  <a:pt x="311150" y="136525"/>
                </a:cubicBezTo>
                <a:cubicBezTo>
                  <a:pt x="279237" y="130142"/>
                  <a:pt x="286829" y="130299"/>
                  <a:pt x="234950" y="136525"/>
                </a:cubicBezTo>
                <a:cubicBezTo>
                  <a:pt x="228304" y="137322"/>
                  <a:pt x="222553" y="142136"/>
                  <a:pt x="215900" y="142875"/>
                </a:cubicBezTo>
                <a:lnTo>
                  <a:pt x="187325" y="146050"/>
                </a:lnTo>
                <a:cubicBezTo>
                  <a:pt x="184150" y="148167"/>
                  <a:pt x="180184" y="149420"/>
                  <a:pt x="177800" y="152400"/>
                </a:cubicBezTo>
                <a:cubicBezTo>
                  <a:pt x="175709" y="155013"/>
                  <a:pt x="175437" y="158678"/>
                  <a:pt x="174625" y="161925"/>
                </a:cubicBezTo>
                <a:cubicBezTo>
                  <a:pt x="173721" y="165541"/>
                  <a:pt x="170231" y="185937"/>
                  <a:pt x="168275" y="190500"/>
                </a:cubicBezTo>
                <a:cubicBezTo>
                  <a:pt x="166772" y="194007"/>
                  <a:pt x="163475" y="196538"/>
                  <a:pt x="161925" y="200025"/>
                </a:cubicBezTo>
                <a:cubicBezTo>
                  <a:pt x="159207" y="206142"/>
                  <a:pt x="159288" y="213506"/>
                  <a:pt x="155575" y="219075"/>
                </a:cubicBezTo>
                <a:cubicBezTo>
                  <a:pt x="153458" y="222250"/>
                  <a:pt x="150932" y="225187"/>
                  <a:pt x="149225" y="228600"/>
                </a:cubicBezTo>
                <a:cubicBezTo>
                  <a:pt x="147728" y="231593"/>
                  <a:pt x="147675" y="235199"/>
                  <a:pt x="146050" y="238125"/>
                </a:cubicBezTo>
                <a:cubicBezTo>
                  <a:pt x="142344" y="244796"/>
                  <a:pt x="137583" y="250825"/>
                  <a:pt x="133350" y="257175"/>
                </a:cubicBezTo>
                <a:lnTo>
                  <a:pt x="127000" y="266700"/>
                </a:lnTo>
                <a:cubicBezTo>
                  <a:pt x="124883" y="269875"/>
                  <a:pt x="123348" y="273527"/>
                  <a:pt x="120650" y="276225"/>
                </a:cubicBezTo>
                <a:lnTo>
                  <a:pt x="111125" y="285750"/>
                </a:lnTo>
                <a:cubicBezTo>
                  <a:pt x="103145" y="309691"/>
                  <a:pt x="114838" y="281109"/>
                  <a:pt x="98425" y="301625"/>
                </a:cubicBezTo>
                <a:cubicBezTo>
                  <a:pt x="80898" y="323533"/>
                  <a:pt x="113022" y="299302"/>
                  <a:pt x="85725" y="317500"/>
                </a:cubicBezTo>
                <a:cubicBezTo>
                  <a:pt x="77745" y="341441"/>
                  <a:pt x="89438" y="312859"/>
                  <a:pt x="73025" y="333375"/>
                </a:cubicBezTo>
                <a:cubicBezTo>
                  <a:pt x="55498" y="355283"/>
                  <a:pt x="87622" y="331052"/>
                  <a:pt x="60325" y="349250"/>
                </a:cubicBezTo>
                <a:cubicBezTo>
                  <a:pt x="58208" y="352425"/>
                  <a:pt x="56673" y="356077"/>
                  <a:pt x="53975" y="358775"/>
                </a:cubicBezTo>
                <a:cubicBezTo>
                  <a:pt x="47820" y="364930"/>
                  <a:pt x="42672" y="365718"/>
                  <a:pt x="34925" y="368300"/>
                </a:cubicBezTo>
                <a:cubicBezTo>
                  <a:pt x="28575" y="364067"/>
                  <a:pt x="23115" y="358013"/>
                  <a:pt x="15875" y="355600"/>
                </a:cubicBezTo>
                <a:cubicBezTo>
                  <a:pt x="4105" y="351677"/>
                  <a:pt x="2646" y="350308"/>
                  <a:pt x="0" y="349250"/>
                </a:cubicBez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a:off x="3001991" y="3308350"/>
            <a:ext cx="582585" cy="390525"/>
          </a:xfrm>
          <a:custGeom>
            <a:avLst/>
            <a:gdLst>
              <a:gd name="connsiteX0" fmla="*/ 1560 w 582585"/>
              <a:gd name="connsiteY0" fmla="*/ 358775 h 390525"/>
              <a:gd name="connsiteX1" fmla="*/ 1560 w 582585"/>
              <a:gd name="connsiteY1" fmla="*/ 358775 h 390525"/>
              <a:gd name="connsiteX2" fmla="*/ 14260 w 582585"/>
              <a:gd name="connsiteY2" fmla="*/ 333375 h 390525"/>
              <a:gd name="connsiteX3" fmla="*/ 23785 w 582585"/>
              <a:gd name="connsiteY3" fmla="*/ 298450 h 390525"/>
              <a:gd name="connsiteX4" fmla="*/ 26960 w 582585"/>
              <a:gd name="connsiteY4" fmla="*/ 285750 h 390525"/>
              <a:gd name="connsiteX5" fmla="*/ 33310 w 582585"/>
              <a:gd name="connsiteY5" fmla="*/ 250825 h 390525"/>
              <a:gd name="connsiteX6" fmla="*/ 36485 w 582585"/>
              <a:gd name="connsiteY6" fmla="*/ 241300 h 390525"/>
              <a:gd name="connsiteX7" fmla="*/ 42835 w 582585"/>
              <a:gd name="connsiteY7" fmla="*/ 231775 h 390525"/>
              <a:gd name="connsiteX8" fmla="*/ 46010 w 582585"/>
              <a:gd name="connsiteY8" fmla="*/ 222250 h 390525"/>
              <a:gd name="connsiteX9" fmla="*/ 55535 w 582585"/>
              <a:gd name="connsiteY9" fmla="*/ 215900 h 390525"/>
              <a:gd name="connsiteX10" fmla="*/ 68235 w 582585"/>
              <a:gd name="connsiteY10" fmla="*/ 193675 h 390525"/>
              <a:gd name="connsiteX11" fmla="*/ 74585 w 582585"/>
              <a:gd name="connsiteY11" fmla="*/ 174625 h 390525"/>
              <a:gd name="connsiteX12" fmla="*/ 77760 w 582585"/>
              <a:gd name="connsiteY12" fmla="*/ 165100 h 390525"/>
              <a:gd name="connsiteX13" fmla="*/ 74585 w 582585"/>
              <a:gd name="connsiteY13" fmla="*/ 123825 h 390525"/>
              <a:gd name="connsiteX14" fmla="*/ 65060 w 582585"/>
              <a:gd name="connsiteY14" fmla="*/ 120650 h 390525"/>
              <a:gd name="connsiteX15" fmla="*/ 46010 w 582585"/>
              <a:gd name="connsiteY15" fmla="*/ 107950 h 390525"/>
              <a:gd name="connsiteX16" fmla="*/ 26960 w 582585"/>
              <a:gd name="connsiteY16" fmla="*/ 98425 h 390525"/>
              <a:gd name="connsiteX17" fmla="*/ 7910 w 582585"/>
              <a:gd name="connsiteY17" fmla="*/ 85725 h 390525"/>
              <a:gd name="connsiteX18" fmla="*/ 7910 w 582585"/>
              <a:gd name="connsiteY18" fmla="*/ 38100 h 390525"/>
              <a:gd name="connsiteX19" fmla="*/ 17435 w 582585"/>
              <a:gd name="connsiteY19" fmla="*/ 31750 h 390525"/>
              <a:gd name="connsiteX20" fmla="*/ 20610 w 582585"/>
              <a:gd name="connsiteY20" fmla="*/ 22225 h 390525"/>
              <a:gd name="connsiteX21" fmla="*/ 49185 w 582585"/>
              <a:gd name="connsiteY21" fmla="*/ 9525 h 390525"/>
              <a:gd name="connsiteX22" fmla="*/ 68235 w 582585"/>
              <a:gd name="connsiteY22" fmla="*/ 0 h 390525"/>
              <a:gd name="connsiteX23" fmla="*/ 96810 w 582585"/>
              <a:gd name="connsiteY23" fmla="*/ 3175 h 390525"/>
              <a:gd name="connsiteX24" fmla="*/ 112685 w 582585"/>
              <a:gd name="connsiteY24" fmla="*/ 6350 h 390525"/>
              <a:gd name="connsiteX25" fmla="*/ 153960 w 582585"/>
              <a:gd name="connsiteY25" fmla="*/ 9525 h 390525"/>
              <a:gd name="connsiteX26" fmla="*/ 182535 w 582585"/>
              <a:gd name="connsiteY26" fmla="*/ 19050 h 390525"/>
              <a:gd name="connsiteX27" fmla="*/ 192060 w 582585"/>
              <a:gd name="connsiteY27" fmla="*/ 22225 h 390525"/>
              <a:gd name="connsiteX28" fmla="*/ 220635 w 582585"/>
              <a:gd name="connsiteY28" fmla="*/ 28575 h 390525"/>
              <a:gd name="connsiteX29" fmla="*/ 265085 w 582585"/>
              <a:gd name="connsiteY29" fmla="*/ 38100 h 390525"/>
              <a:gd name="connsiteX30" fmla="*/ 274610 w 582585"/>
              <a:gd name="connsiteY30" fmla="*/ 41275 h 390525"/>
              <a:gd name="connsiteX31" fmla="*/ 395260 w 582585"/>
              <a:gd name="connsiteY31" fmla="*/ 41275 h 390525"/>
              <a:gd name="connsiteX32" fmla="*/ 423835 w 582585"/>
              <a:gd name="connsiteY32" fmla="*/ 31750 h 390525"/>
              <a:gd name="connsiteX33" fmla="*/ 433360 w 582585"/>
              <a:gd name="connsiteY33" fmla="*/ 28575 h 390525"/>
              <a:gd name="connsiteX34" fmla="*/ 442885 w 582585"/>
              <a:gd name="connsiteY34" fmla="*/ 22225 h 390525"/>
              <a:gd name="connsiteX35" fmla="*/ 461935 w 582585"/>
              <a:gd name="connsiteY35" fmla="*/ 15875 h 390525"/>
              <a:gd name="connsiteX36" fmla="*/ 515910 w 582585"/>
              <a:gd name="connsiteY36" fmla="*/ 19050 h 390525"/>
              <a:gd name="connsiteX37" fmla="*/ 528610 w 582585"/>
              <a:gd name="connsiteY37" fmla="*/ 28575 h 390525"/>
              <a:gd name="connsiteX38" fmla="*/ 547660 w 582585"/>
              <a:gd name="connsiteY38" fmla="*/ 34925 h 390525"/>
              <a:gd name="connsiteX39" fmla="*/ 557185 w 582585"/>
              <a:gd name="connsiteY39" fmla="*/ 38100 h 390525"/>
              <a:gd name="connsiteX40" fmla="*/ 576235 w 582585"/>
              <a:gd name="connsiteY40" fmla="*/ 50800 h 390525"/>
              <a:gd name="connsiteX41" fmla="*/ 582585 w 582585"/>
              <a:gd name="connsiteY41" fmla="*/ 73025 h 390525"/>
              <a:gd name="connsiteX42" fmla="*/ 579410 w 582585"/>
              <a:gd name="connsiteY42" fmla="*/ 95250 h 390525"/>
              <a:gd name="connsiteX43" fmla="*/ 554010 w 582585"/>
              <a:gd name="connsiteY43" fmla="*/ 104775 h 390525"/>
              <a:gd name="connsiteX44" fmla="*/ 538135 w 582585"/>
              <a:gd name="connsiteY44" fmla="*/ 117475 h 390525"/>
              <a:gd name="connsiteX45" fmla="*/ 525435 w 582585"/>
              <a:gd name="connsiteY45" fmla="*/ 127000 h 390525"/>
              <a:gd name="connsiteX46" fmla="*/ 515910 w 582585"/>
              <a:gd name="connsiteY46" fmla="*/ 133350 h 390525"/>
              <a:gd name="connsiteX47" fmla="*/ 509560 w 582585"/>
              <a:gd name="connsiteY47" fmla="*/ 152400 h 390525"/>
              <a:gd name="connsiteX48" fmla="*/ 515910 w 582585"/>
              <a:gd name="connsiteY48" fmla="*/ 190500 h 390525"/>
              <a:gd name="connsiteX49" fmla="*/ 519085 w 582585"/>
              <a:gd name="connsiteY49" fmla="*/ 203200 h 390525"/>
              <a:gd name="connsiteX50" fmla="*/ 525435 w 582585"/>
              <a:gd name="connsiteY50" fmla="*/ 212725 h 390525"/>
              <a:gd name="connsiteX51" fmla="*/ 531785 w 582585"/>
              <a:gd name="connsiteY51" fmla="*/ 238125 h 390525"/>
              <a:gd name="connsiteX52" fmla="*/ 538135 w 582585"/>
              <a:gd name="connsiteY52" fmla="*/ 250825 h 390525"/>
              <a:gd name="connsiteX53" fmla="*/ 541310 w 582585"/>
              <a:gd name="connsiteY53" fmla="*/ 333375 h 390525"/>
              <a:gd name="connsiteX54" fmla="*/ 544485 w 582585"/>
              <a:gd name="connsiteY54" fmla="*/ 342900 h 390525"/>
              <a:gd name="connsiteX55" fmla="*/ 550835 w 582585"/>
              <a:gd name="connsiteY55" fmla="*/ 371475 h 390525"/>
              <a:gd name="connsiteX56" fmla="*/ 531785 w 582585"/>
              <a:gd name="connsiteY56" fmla="*/ 384175 h 390525"/>
              <a:gd name="connsiteX57" fmla="*/ 512735 w 582585"/>
              <a:gd name="connsiteY57" fmla="*/ 390525 h 390525"/>
              <a:gd name="connsiteX58" fmla="*/ 503210 w 582585"/>
              <a:gd name="connsiteY58" fmla="*/ 384175 h 390525"/>
              <a:gd name="connsiteX59" fmla="*/ 496860 w 582585"/>
              <a:gd name="connsiteY59" fmla="*/ 374650 h 390525"/>
              <a:gd name="connsiteX60" fmla="*/ 487335 w 582585"/>
              <a:gd name="connsiteY60" fmla="*/ 371475 h 390525"/>
              <a:gd name="connsiteX61" fmla="*/ 468285 w 582585"/>
              <a:gd name="connsiteY61" fmla="*/ 358775 h 390525"/>
              <a:gd name="connsiteX62" fmla="*/ 455585 w 582585"/>
              <a:gd name="connsiteY62" fmla="*/ 342900 h 390525"/>
              <a:gd name="connsiteX63" fmla="*/ 452410 w 582585"/>
              <a:gd name="connsiteY63" fmla="*/ 330200 h 390525"/>
              <a:gd name="connsiteX64" fmla="*/ 449235 w 582585"/>
              <a:gd name="connsiteY64" fmla="*/ 320675 h 390525"/>
              <a:gd name="connsiteX65" fmla="*/ 436535 w 582585"/>
              <a:gd name="connsiteY65" fmla="*/ 301625 h 390525"/>
              <a:gd name="connsiteX66" fmla="*/ 430185 w 582585"/>
              <a:gd name="connsiteY66" fmla="*/ 282575 h 390525"/>
              <a:gd name="connsiteX67" fmla="*/ 427010 w 582585"/>
              <a:gd name="connsiteY67" fmla="*/ 266700 h 390525"/>
              <a:gd name="connsiteX68" fmla="*/ 423835 w 582585"/>
              <a:gd name="connsiteY68" fmla="*/ 244475 h 390525"/>
              <a:gd name="connsiteX69" fmla="*/ 414310 w 582585"/>
              <a:gd name="connsiteY69" fmla="*/ 212725 h 390525"/>
              <a:gd name="connsiteX70" fmla="*/ 407960 w 582585"/>
              <a:gd name="connsiteY70" fmla="*/ 193675 h 390525"/>
              <a:gd name="connsiteX71" fmla="*/ 404785 w 582585"/>
              <a:gd name="connsiteY71" fmla="*/ 184150 h 390525"/>
              <a:gd name="connsiteX72" fmla="*/ 385735 w 582585"/>
              <a:gd name="connsiteY72" fmla="*/ 171450 h 390525"/>
              <a:gd name="connsiteX73" fmla="*/ 376210 w 582585"/>
              <a:gd name="connsiteY73" fmla="*/ 165100 h 390525"/>
              <a:gd name="connsiteX74" fmla="*/ 363510 w 582585"/>
              <a:gd name="connsiteY74" fmla="*/ 158750 h 390525"/>
              <a:gd name="connsiteX75" fmla="*/ 353985 w 582585"/>
              <a:gd name="connsiteY75" fmla="*/ 155575 h 390525"/>
              <a:gd name="connsiteX76" fmla="*/ 344460 w 582585"/>
              <a:gd name="connsiteY76" fmla="*/ 149225 h 390525"/>
              <a:gd name="connsiteX77" fmla="*/ 319060 w 582585"/>
              <a:gd name="connsiteY77" fmla="*/ 146050 h 390525"/>
              <a:gd name="connsiteX78" fmla="*/ 255560 w 582585"/>
              <a:gd name="connsiteY78" fmla="*/ 142875 h 390525"/>
              <a:gd name="connsiteX79" fmla="*/ 204760 w 582585"/>
              <a:gd name="connsiteY79" fmla="*/ 142875 h 390525"/>
              <a:gd name="connsiteX80" fmla="*/ 195235 w 582585"/>
              <a:gd name="connsiteY80" fmla="*/ 146050 h 390525"/>
              <a:gd name="connsiteX81" fmla="*/ 185710 w 582585"/>
              <a:gd name="connsiteY81" fmla="*/ 152400 h 390525"/>
              <a:gd name="connsiteX82" fmla="*/ 173010 w 582585"/>
              <a:gd name="connsiteY82" fmla="*/ 180975 h 390525"/>
              <a:gd name="connsiteX83" fmla="*/ 169835 w 582585"/>
              <a:gd name="connsiteY83" fmla="*/ 190500 h 390525"/>
              <a:gd name="connsiteX84" fmla="*/ 163485 w 582585"/>
              <a:gd name="connsiteY84" fmla="*/ 225425 h 390525"/>
              <a:gd name="connsiteX85" fmla="*/ 150785 w 582585"/>
              <a:gd name="connsiteY85" fmla="*/ 244475 h 390525"/>
              <a:gd name="connsiteX86" fmla="*/ 134910 w 582585"/>
              <a:gd name="connsiteY86" fmla="*/ 263525 h 390525"/>
              <a:gd name="connsiteX87" fmla="*/ 122210 w 582585"/>
              <a:gd name="connsiteY87" fmla="*/ 295275 h 390525"/>
              <a:gd name="connsiteX88" fmla="*/ 112685 w 582585"/>
              <a:gd name="connsiteY88" fmla="*/ 304800 h 390525"/>
              <a:gd name="connsiteX89" fmla="*/ 106335 w 582585"/>
              <a:gd name="connsiteY89" fmla="*/ 314325 h 390525"/>
              <a:gd name="connsiteX90" fmla="*/ 99985 w 582585"/>
              <a:gd name="connsiteY90" fmla="*/ 327025 h 390525"/>
              <a:gd name="connsiteX91" fmla="*/ 90460 w 582585"/>
              <a:gd name="connsiteY91" fmla="*/ 333375 h 390525"/>
              <a:gd name="connsiteX92" fmla="*/ 84110 w 582585"/>
              <a:gd name="connsiteY92" fmla="*/ 342900 h 390525"/>
              <a:gd name="connsiteX93" fmla="*/ 65060 w 582585"/>
              <a:gd name="connsiteY93" fmla="*/ 358775 h 390525"/>
              <a:gd name="connsiteX94" fmla="*/ 58710 w 582585"/>
              <a:gd name="connsiteY94" fmla="*/ 368300 h 390525"/>
              <a:gd name="connsiteX95" fmla="*/ 39660 w 582585"/>
              <a:gd name="connsiteY95" fmla="*/ 377825 h 390525"/>
              <a:gd name="connsiteX96" fmla="*/ 11085 w 582585"/>
              <a:gd name="connsiteY96" fmla="*/ 371475 h 390525"/>
              <a:gd name="connsiteX97" fmla="*/ 1560 w 582585"/>
              <a:gd name="connsiteY97" fmla="*/ 365125 h 390525"/>
              <a:gd name="connsiteX98" fmla="*/ 1560 w 582585"/>
              <a:gd name="connsiteY98" fmla="*/ 35877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82585" h="390525">
                <a:moveTo>
                  <a:pt x="1560" y="358775"/>
                </a:moveTo>
                <a:lnTo>
                  <a:pt x="1560" y="358775"/>
                </a:lnTo>
                <a:cubicBezTo>
                  <a:pt x="5793" y="350308"/>
                  <a:pt x="10343" y="341993"/>
                  <a:pt x="14260" y="333375"/>
                </a:cubicBezTo>
                <a:cubicBezTo>
                  <a:pt x="17557" y="326121"/>
                  <a:pt x="23502" y="299584"/>
                  <a:pt x="23785" y="298450"/>
                </a:cubicBezTo>
                <a:cubicBezTo>
                  <a:pt x="24843" y="294217"/>
                  <a:pt x="26343" y="290070"/>
                  <a:pt x="26960" y="285750"/>
                </a:cubicBezTo>
                <a:cubicBezTo>
                  <a:pt x="29530" y="267763"/>
                  <a:pt x="29033" y="265795"/>
                  <a:pt x="33310" y="250825"/>
                </a:cubicBezTo>
                <a:cubicBezTo>
                  <a:pt x="34229" y="247607"/>
                  <a:pt x="34988" y="244293"/>
                  <a:pt x="36485" y="241300"/>
                </a:cubicBezTo>
                <a:cubicBezTo>
                  <a:pt x="38192" y="237887"/>
                  <a:pt x="41128" y="235188"/>
                  <a:pt x="42835" y="231775"/>
                </a:cubicBezTo>
                <a:cubicBezTo>
                  <a:pt x="44332" y="228782"/>
                  <a:pt x="43919" y="224863"/>
                  <a:pt x="46010" y="222250"/>
                </a:cubicBezTo>
                <a:cubicBezTo>
                  <a:pt x="48394" y="219270"/>
                  <a:pt x="52360" y="218017"/>
                  <a:pt x="55535" y="215900"/>
                </a:cubicBezTo>
                <a:cubicBezTo>
                  <a:pt x="61263" y="207308"/>
                  <a:pt x="64207" y="203746"/>
                  <a:pt x="68235" y="193675"/>
                </a:cubicBezTo>
                <a:cubicBezTo>
                  <a:pt x="70721" y="187460"/>
                  <a:pt x="72468" y="180975"/>
                  <a:pt x="74585" y="174625"/>
                </a:cubicBezTo>
                <a:lnTo>
                  <a:pt x="77760" y="165100"/>
                </a:lnTo>
                <a:cubicBezTo>
                  <a:pt x="76702" y="151342"/>
                  <a:pt x="78376" y="137093"/>
                  <a:pt x="74585" y="123825"/>
                </a:cubicBezTo>
                <a:cubicBezTo>
                  <a:pt x="73666" y="120607"/>
                  <a:pt x="67986" y="122275"/>
                  <a:pt x="65060" y="120650"/>
                </a:cubicBezTo>
                <a:cubicBezTo>
                  <a:pt x="58389" y="116944"/>
                  <a:pt x="52360" y="112183"/>
                  <a:pt x="46010" y="107950"/>
                </a:cubicBezTo>
                <a:cubicBezTo>
                  <a:pt x="3725" y="79760"/>
                  <a:pt x="66395" y="120333"/>
                  <a:pt x="26960" y="98425"/>
                </a:cubicBezTo>
                <a:cubicBezTo>
                  <a:pt x="20289" y="94719"/>
                  <a:pt x="7910" y="85725"/>
                  <a:pt x="7910" y="85725"/>
                </a:cubicBezTo>
                <a:cubicBezTo>
                  <a:pt x="4297" y="67660"/>
                  <a:pt x="950" y="58980"/>
                  <a:pt x="7910" y="38100"/>
                </a:cubicBezTo>
                <a:cubicBezTo>
                  <a:pt x="9117" y="34480"/>
                  <a:pt x="14260" y="33867"/>
                  <a:pt x="17435" y="31750"/>
                </a:cubicBezTo>
                <a:cubicBezTo>
                  <a:pt x="18493" y="28575"/>
                  <a:pt x="18519" y="24838"/>
                  <a:pt x="20610" y="22225"/>
                </a:cubicBezTo>
                <a:cubicBezTo>
                  <a:pt x="27995" y="12994"/>
                  <a:pt x="40038" y="15623"/>
                  <a:pt x="49185" y="9525"/>
                </a:cubicBezTo>
                <a:cubicBezTo>
                  <a:pt x="61495" y="1319"/>
                  <a:pt x="55090" y="4382"/>
                  <a:pt x="68235" y="0"/>
                </a:cubicBezTo>
                <a:cubicBezTo>
                  <a:pt x="77760" y="1058"/>
                  <a:pt x="87323" y="1820"/>
                  <a:pt x="96810" y="3175"/>
                </a:cubicBezTo>
                <a:cubicBezTo>
                  <a:pt x="102152" y="3938"/>
                  <a:pt x="107322" y="5754"/>
                  <a:pt x="112685" y="6350"/>
                </a:cubicBezTo>
                <a:cubicBezTo>
                  <a:pt x="126400" y="7874"/>
                  <a:pt x="140202" y="8467"/>
                  <a:pt x="153960" y="9525"/>
                </a:cubicBezTo>
                <a:lnTo>
                  <a:pt x="182535" y="19050"/>
                </a:lnTo>
                <a:cubicBezTo>
                  <a:pt x="185710" y="20108"/>
                  <a:pt x="188778" y="21569"/>
                  <a:pt x="192060" y="22225"/>
                </a:cubicBezTo>
                <a:cubicBezTo>
                  <a:pt x="201124" y="24038"/>
                  <a:pt x="211667" y="25885"/>
                  <a:pt x="220635" y="28575"/>
                </a:cubicBezTo>
                <a:cubicBezTo>
                  <a:pt x="252950" y="38270"/>
                  <a:pt x="226452" y="33271"/>
                  <a:pt x="265085" y="38100"/>
                </a:cubicBezTo>
                <a:cubicBezTo>
                  <a:pt x="268260" y="39158"/>
                  <a:pt x="271309" y="40725"/>
                  <a:pt x="274610" y="41275"/>
                </a:cubicBezTo>
                <a:cubicBezTo>
                  <a:pt x="317385" y="48404"/>
                  <a:pt x="345910" y="42977"/>
                  <a:pt x="395260" y="41275"/>
                </a:cubicBezTo>
                <a:lnTo>
                  <a:pt x="423835" y="31750"/>
                </a:lnTo>
                <a:cubicBezTo>
                  <a:pt x="427010" y="30692"/>
                  <a:pt x="430575" y="30431"/>
                  <a:pt x="433360" y="28575"/>
                </a:cubicBezTo>
                <a:cubicBezTo>
                  <a:pt x="436535" y="26458"/>
                  <a:pt x="439398" y="23775"/>
                  <a:pt x="442885" y="22225"/>
                </a:cubicBezTo>
                <a:cubicBezTo>
                  <a:pt x="449002" y="19507"/>
                  <a:pt x="461935" y="15875"/>
                  <a:pt x="461935" y="15875"/>
                </a:cubicBezTo>
                <a:cubicBezTo>
                  <a:pt x="479927" y="16933"/>
                  <a:pt x="498206" y="15678"/>
                  <a:pt x="515910" y="19050"/>
                </a:cubicBezTo>
                <a:cubicBezTo>
                  <a:pt x="521108" y="20040"/>
                  <a:pt x="523877" y="26208"/>
                  <a:pt x="528610" y="28575"/>
                </a:cubicBezTo>
                <a:cubicBezTo>
                  <a:pt x="534597" y="31568"/>
                  <a:pt x="541310" y="32808"/>
                  <a:pt x="547660" y="34925"/>
                </a:cubicBezTo>
                <a:cubicBezTo>
                  <a:pt x="550835" y="35983"/>
                  <a:pt x="554400" y="36244"/>
                  <a:pt x="557185" y="38100"/>
                </a:cubicBezTo>
                <a:lnTo>
                  <a:pt x="576235" y="50800"/>
                </a:lnTo>
                <a:cubicBezTo>
                  <a:pt x="577732" y="55292"/>
                  <a:pt x="582585" y="69038"/>
                  <a:pt x="582585" y="73025"/>
                </a:cubicBezTo>
                <a:cubicBezTo>
                  <a:pt x="582585" y="80509"/>
                  <a:pt x="582449" y="88411"/>
                  <a:pt x="579410" y="95250"/>
                </a:cubicBezTo>
                <a:cubicBezTo>
                  <a:pt x="576220" y="102428"/>
                  <a:pt x="558318" y="103913"/>
                  <a:pt x="554010" y="104775"/>
                </a:cubicBezTo>
                <a:cubicBezTo>
                  <a:pt x="541961" y="122849"/>
                  <a:pt x="554651" y="108038"/>
                  <a:pt x="538135" y="117475"/>
                </a:cubicBezTo>
                <a:cubicBezTo>
                  <a:pt x="533541" y="120100"/>
                  <a:pt x="529741" y="123924"/>
                  <a:pt x="525435" y="127000"/>
                </a:cubicBezTo>
                <a:cubicBezTo>
                  <a:pt x="522330" y="129218"/>
                  <a:pt x="519085" y="131233"/>
                  <a:pt x="515910" y="133350"/>
                </a:cubicBezTo>
                <a:cubicBezTo>
                  <a:pt x="513793" y="139700"/>
                  <a:pt x="508821" y="145747"/>
                  <a:pt x="509560" y="152400"/>
                </a:cubicBezTo>
                <a:cubicBezTo>
                  <a:pt x="514720" y="198840"/>
                  <a:pt x="509140" y="166806"/>
                  <a:pt x="515910" y="190500"/>
                </a:cubicBezTo>
                <a:cubicBezTo>
                  <a:pt x="517109" y="194696"/>
                  <a:pt x="517366" y="199189"/>
                  <a:pt x="519085" y="203200"/>
                </a:cubicBezTo>
                <a:cubicBezTo>
                  <a:pt x="520588" y="206707"/>
                  <a:pt x="523728" y="209312"/>
                  <a:pt x="525435" y="212725"/>
                </a:cubicBezTo>
                <a:cubicBezTo>
                  <a:pt x="530187" y="222229"/>
                  <a:pt x="528162" y="227256"/>
                  <a:pt x="531785" y="238125"/>
                </a:cubicBezTo>
                <a:cubicBezTo>
                  <a:pt x="533282" y="242615"/>
                  <a:pt x="536018" y="246592"/>
                  <a:pt x="538135" y="250825"/>
                </a:cubicBezTo>
                <a:cubicBezTo>
                  <a:pt x="539193" y="278342"/>
                  <a:pt x="539415" y="305903"/>
                  <a:pt x="541310" y="333375"/>
                </a:cubicBezTo>
                <a:cubicBezTo>
                  <a:pt x="541540" y="336714"/>
                  <a:pt x="543759" y="339633"/>
                  <a:pt x="544485" y="342900"/>
                </a:cubicBezTo>
                <a:cubicBezTo>
                  <a:pt x="551935" y="376427"/>
                  <a:pt x="543688" y="350033"/>
                  <a:pt x="550835" y="371475"/>
                </a:cubicBezTo>
                <a:cubicBezTo>
                  <a:pt x="544485" y="375708"/>
                  <a:pt x="539025" y="381762"/>
                  <a:pt x="531785" y="384175"/>
                </a:cubicBezTo>
                <a:lnTo>
                  <a:pt x="512735" y="390525"/>
                </a:lnTo>
                <a:cubicBezTo>
                  <a:pt x="509560" y="388408"/>
                  <a:pt x="505908" y="386873"/>
                  <a:pt x="503210" y="384175"/>
                </a:cubicBezTo>
                <a:cubicBezTo>
                  <a:pt x="500512" y="381477"/>
                  <a:pt x="499840" y="377034"/>
                  <a:pt x="496860" y="374650"/>
                </a:cubicBezTo>
                <a:cubicBezTo>
                  <a:pt x="494247" y="372559"/>
                  <a:pt x="490261" y="373100"/>
                  <a:pt x="487335" y="371475"/>
                </a:cubicBezTo>
                <a:cubicBezTo>
                  <a:pt x="480664" y="367769"/>
                  <a:pt x="468285" y="358775"/>
                  <a:pt x="468285" y="358775"/>
                </a:cubicBezTo>
                <a:cubicBezTo>
                  <a:pt x="457905" y="327636"/>
                  <a:pt x="474733" y="371623"/>
                  <a:pt x="455585" y="342900"/>
                </a:cubicBezTo>
                <a:cubicBezTo>
                  <a:pt x="453164" y="339269"/>
                  <a:pt x="453609" y="334396"/>
                  <a:pt x="452410" y="330200"/>
                </a:cubicBezTo>
                <a:cubicBezTo>
                  <a:pt x="451491" y="326982"/>
                  <a:pt x="450860" y="323601"/>
                  <a:pt x="449235" y="320675"/>
                </a:cubicBezTo>
                <a:cubicBezTo>
                  <a:pt x="445529" y="314004"/>
                  <a:pt x="438948" y="308865"/>
                  <a:pt x="436535" y="301625"/>
                </a:cubicBezTo>
                <a:cubicBezTo>
                  <a:pt x="434418" y="295275"/>
                  <a:pt x="431498" y="289139"/>
                  <a:pt x="430185" y="282575"/>
                </a:cubicBezTo>
                <a:cubicBezTo>
                  <a:pt x="429127" y="277283"/>
                  <a:pt x="427897" y="272023"/>
                  <a:pt x="427010" y="266700"/>
                </a:cubicBezTo>
                <a:cubicBezTo>
                  <a:pt x="425780" y="259318"/>
                  <a:pt x="425174" y="251838"/>
                  <a:pt x="423835" y="244475"/>
                </a:cubicBezTo>
                <a:cubicBezTo>
                  <a:pt x="421916" y="233918"/>
                  <a:pt x="417624" y="222666"/>
                  <a:pt x="414310" y="212725"/>
                </a:cubicBezTo>
                <a:lnTo>
                  <a:pt x="407960" y="193675"/>
                </a:lnTo>
                <a:cubicBezTo>
                  <a:pt x="406902" y="190500"/>
                  <a:pt x="407570" y="186006"/>
                  <a:pt x="404785" y="184150"/>
                </a:cubicBezTo>
                <a:lnTo>
                  <a:pt x="385735" y="171450"/>
                </a:lnTo>
                <a:cubicBezTo>
                  <a:pt x="382560" y="169333"/>
                  <a:pt x="379623" y="166807"/>
                  <a:pt x="376210" y="165100"/>
                </a:cubicBezTo>
                <a:cubicBezTo>
                  <a:pt x="371977" y="162983"/>
                  <a:pt x="367860" y="160614"/>
                  <a:pt x="363510" y="158750"/>
                </a:cubicBezTo>
                <a:cubicBezTo>
                  <a:pt x="360434" y="157432"/>
                  <a:pt x="356978" y="157072"/>
                  <a:pt x="353985" y="155575"/>
                </a:cubicBezTo>
                <a:cubicBezTo>
                  <a:pt x="350572" y="153868"/>
                  <a:pt x="348141" y="150229"/>
                  <a:pt x="344460" y="149225"/>
                </a:cubicBezTo>
                <a:cubicBezTo>
                  <a:pt x="336228" y="146980"/>
                  <a:pt x="327571" y="146658"/>
                  <a:pt x="319060" y="146050"/>
                </a:cubicBezTo>
                <a:cubicBezTo>
                  <a:pt x="297921" y="144540"/>
                  <a:pt x="276727" y="143933"/>
                  <a:pt x="255560" y="142875"/>
                </a:cubicBezTo>
                <a:cubicBezTo>
                  <a:pt x="234079" y="135715"/>
                  <a:pt x="244692" y="137883"/>
                  <a:pt x="204760" y="142875"/>
                </a:cubicBezTo>
                <a:cubicBezTo>
                  <a:pt x="201439" y="143290"/>
                  <a:pt x="198228" y="144553"/>
                  <a:pt x="195235" y="146050"/>
                </a:cubicBezTo>
                <a:cubicBezTo>
                  <a:pt x="191822" y="147757"/>
                  <a:pt x="188885" y="150283"/>
                  <a:pt x="185710" y="152400"/>
                </a:cubicBezTo>
                <a:cubicBezTo>
                  <a:pt x="175647" y="167494"/>
                  <a:pt x="180567" y="158305"/>
                  <a:pt x="173010" y="180975"/>
                </a:cubicBezTo>
                <a:lnTo>
                  <a:pt x="169835" y="190500"/>
                </a:lnTo>
                <a:cubicBezTo>
                  <a:pt x="169143" y="196036"/>
                  <a:pt x="168221" y="216899"/>
                  <a:pt x="163485" y="225425"/>
                </a:cubicBezTo>
                <a:cubicBezTo>
                  <a:pt x="159779" y="232096"/>
                  <a:pt x="154198" y="237649"/>
                  <a:pt x="150785" y="244475"/>
                </a:cubicBezTo>
                <a:cubicBezTo>
                  <a:pt x="142728" y="260588"/>
                  <a:pt x="148373" y="254550"/>
                  <a:pt x="134910" y="263525"/>
                </a:cubicBezTo>
                <a:cubicBezTo>
                  <a:pt x="132018" y="272200"/>
                  <a:pt x="128050" y="287100"/>
                  <a:pt x="122210" y="295275"/>
                </a:cubicBezTo>
                <a:cubicBezTo>
                  <a:pt x="119600" y="298929"/>
                  <a:pt x="115560" y="301351"/>
                  <a:pt x="112685" y="304800"/>
                </a:cubicBezTo>
                <a:cubicBezTo>
                  <a:pt x="110242" y="307731"/>
                  <a:pt x="108228" y="311012"/>
                  <a:pt x="106335" y="314325"/>
                </a:cubicBezTo>
                <a:cubicBezTo>
                  <a:pt x="103987" y="318434"/>
                  <a:pt x="103015" y="323389"/>
                  <a:pt x="99985" y="327025"/>
                </a:cubicBezTo>
                <a:cubicBezTo>
                  <a:pt x="97542" y="329956"/>
                  <a:pt x="93635" y="331258"/>
                  <a:pt x="90460" y="333375"/>
                </a:cubicBezTo>
                <a:cubicBezTo>
                  <a:pt x="88343" y="336550"/>
                  <a:pt x="86553" y="339969"/>
                  <a:pt x="84110" y="342900"/>
                </a:cubicBezTo>
                <a:cubicBezTo>
                  <a:pt x="76470" y="352067"/>
                  <a:pt x="74426" y="352531"/>
                  <a:pt x="65060" y="358775"/>
                </a:cubicBezTo>
                <a:cubicBezTo>
                  <a:pt x="62943" y="361950"/>
                  <a:pt x="61408" y="365602"/>
                  <a:pt x="58710" y="368300"/>
                </a:cubicBezTo>
                <a:cubicBezTo>
                  <a:pt x="52555" y="374455"/>
                  <a:pt x="47407" y="375243"/>
                  <a:pt x="39660" y="377825"/>
                </a:cubicBezTo>
                <a:cubicBezTo>
                  <a:pt x="32343" y="376606"/>
                  <a:pt x="18901" y="375383"/>
                  <a:pt x="11085" y="371475"/>
                </a:cubicBezTo>
                <a:cubicBezTo>
                  <a:pt x="7672" y="369768"/>
                  <a:pt x="4735" y="367242"/>
                  <a:pt x="1560" y="365125"/>
                </a:cubicBezTo>
                <a:cubicBezTo>
                  <a:pt x="-1950" y="354596"/>
                  <a:pt x="1560" y="359833"/>
                  <a:pt x="1560" y="358775"/>
                </a:cubicBez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3092420" y="4632325"/>
            <a:ext cx="327056" cy="228600"/>
          </a:xfrm>
          <a:custGeom>
            <a:avLst/>
            <a:gdLst>
              <a:gd name="connsiteX0" fmla="*/ 31 w 327056"/>
              <a:gd name="connsiteY0" fmla="*/ 171450 h 228600"/>
              <a:gd name="connsiteX1" fmla="*/ 31 w 327056"/>
              <a:gd name="connsiteY1" fmla="*/ 171450 h 228600"/>
              <a:gd name="connsiteX2" fmla="*/ 12731 w 327056"/>
              <a:gd name="connsiteY2" fmla="*/ 146050 h 228600"/>
              <a:gd name="connsiteX3" fmla="*/ 19081 w 327056"/>
              <a:gd name="connsiteY3" fmla="*/ 123825 h 228600"/>
              <a:gd name="connsiteX4" fmla="*/ 22256 w 327056"/>
              <a:gd name="connsiteY4" fmla="*/ 79375 h 228600"/>
              <a:gd name="connsiteX5" fmla="*/ 25431 w 327056"/>
              <a:gd name="connsiteY5" fmla="*/ 69850 h 228600"/>
              <a:gd name="connsiteX6" fmla="*/ 28606 w 327056"/>
              <a:gd name="connsiteY6" fmla="*/ 53975 h 228600"/>
              <a:gd name="connsiteX7" fmla="*/ 34956 w 327056"/>
              <a:gd name="connsiteY7" fmla="*/ 34925 h 228600"/>
              <a:gd name="connsiteX8" fmla="*/ 47656 w 327056"/>
              <a:gd name="connsiteY8" fmla="*/ 15875 h 228600"/>
              <a:gd name="connsiteX9" fmla="*/ 66706 w 327056"/>
              <a:gd name="connsiteY9" fmla="*/ 9525 h 228600"/>
              <a:gd name="connsiteX10" fmla="*/ 76231 w 327056"/>
              <a:gd name="connsiteY10" fmla="*/ 6350 h 228600"/>
              <a:gd name="connsiteX11" fmla="*/ 101631 w 327056"/>
              <a:gd name="connsiteY11" fmla="*/ 0 h 228600"/>
              <a:gd name="connsiteX12" fmla="*/ 133381 w 327056"/>
              <a:gd name="connsiteY12" fmla="*/ 9525 h 228600"/>
              <a:gd name="connsiteX13" fmla="*/ 142906 w 327056"/>
              <a:gd name="connsiteY13" fmla="*/ 12700 h 228600"/>
              <a:gd name="connsiteX14" fmla="*/ 152431 w 327056"/>
              <a:gd name="connsiteY14" fmla="*/ 15875 h 228600"/>
              <a:gd name="connsiteX15" fmla="*/ 181006 w 327056"/>
              <a:gd name="connsiteY15" fmla="*/ 28575 h 228600"/>
              <a:gd name="connsiteX16" fmla="*/ 219106 w 327056"/>
              <a:gd name="connsiteY16" fmla="*/ 31750 h 228600"/>
              <a:gd name="connsiteX17" fmla="*/ 276256 w 327056"/>
              <a:gd name="connsiteY17" fmla="*/ 41275 h 228600"/>
              <a:gd name="connsiteX18" fmla="*/ 285781 w 327056"/>
              <a:gd name="connsiteY18" fmla="*/ 44450 h 228600"/>
              <a:gd name="connsiteX19" fmla="*/ 308006 w 327056"/>
              <a:gd name="connsiteY19" fmla="*/ 50800 h 228600"/>
              <a:gd name="connsiteX20" fmla="*/ 317531 w 327056"/>
              <a:gd name="connsiteY20" fmla="*/ 85725 h 228600"/>
              <a:gd name="connsiteX21" fmla="*/ 323881 w 327056"/>
              <a:gd name="connsiteY21" fmla="*/ 107950 h 228600"/>
              <a:gd name="connsiteX22" fmla="*/ 327056 w 327056"/>
              <a:gd name="connsiteY22" fmla="*/ 123825 h 228600"/>
              <a:gd name="connsiteX23" fmla="*/ 323881 w 327056"/>
              <a:gd name="connsiteY23" fmla="*/ 168275 h 228600"/>
              <a:gd name="connsiteX24" fmla="*/ 320706 w 327056"/>
              <a:gd name="connsiteY24" fmla="*/ 180975 h 228600"/>
              <a:gd name="connsiteX25" fmla="*/ 317531 w 327056"/>
              <a:gd name="connsiteY25" fmla="*/ 206375 h 228600"/>
              <a:gd name="connsiteX26" fmla="*/ 314356 w 327056"/>
              <a:gd name="connsiteY26" fmla="*/ 215900 h 228600"/>
              <a:gd name="connsiteX27" fmla="*/ 304831 w 327056"/>
              <a:gd name="connsiteY27" fmla="*/ 222250 h 228600"/>
              <a:gd name="connsiteX28" fmla="*/ 285781 w 327056"/>
              <a:gd name="connsiteY28" fmla="*/ 228600 h 228600"/>
              <a:gd name="connsiteX29" fmla="*/ 266731 w 327056"/>
              <a:gd name="connsiteY29" fmla="*/ 225425 h 228600"/>
              <a:gd name="connsiteX30" fmla="*/ 260381 w 327056"/>
              <a:gd name="connsiteY30" fmla="*/ 215900 h 228600"/>
              <a:gd name="connsiteX31" fmla="*/ 250856 w 327056"/>
              <a:gd name="connsiteY31" fmla="*/ 209550 h 228600"/>
              <a:gd name="connsiteX32" fmla="*/ 241331 w 327056"/>
              <a:gd name="connsiteY32" fmla="*/ 187325 h 228600"/>
              <a:gd name="connsiteX33" fmla="*/ 234981 w 327056"/>
              <a:gd name="connsiteY33" fmla="*/ 177800 h 228600"/>
              <a:gd name="connsiteX34" fmla="*/ 215931 w 327056"/>
              <a:gd name="connsiteY34" fmla="*/ 171450 h 228600"/>
              <a:gd name="connsiteX35" fmla="*/ 206406 w 327056"/>
              <a:gd name="connsiteY35" fmla="*/ 168275 h 228600"/>
              <a:gd name="connsiteX36" fmla="*/ 187356 w 327056"/>
              <a:gd name="connsiteY36" fmla="*/ 158750 h 228600"/>
              <a:gd name="connsiteX37" fmla="*/ 177831 w 327056"/>
              <a:gd name="connsiteY37" fmla="*/ 152400 h 228600"/>
              <a:gd name="connsiteX38" fmla="*/ 139731 w 327056"/>
              <a:gd name="connsiteY38" fmla="*/ 146050 h 228600"/>
              <a:gd name="connsiteX39" fmla="*/ 111156 w 327056"/>
              <a:gd name="connsiteY39" fmla="*/ 149225 h 228600"/>
              <a:gd name="connsiteX40" fmla="*/ 104806 w 327056"/>
              <a:gd name="connsiteY40" fmla="*/ 158750 h 228600"/>
              <a:gd name="connsiteX41" fmla="*/ 85756 w 327056"/>
              <a:gd name="connsiteY41" fmla="*/ 165100 h 228600"/>
              <a:gd name="connsiteX42" fmla="*/ 66706 w 327056"/>
              <a:gd name="connsiteY42" fmla="*/ 180975 h 228600"/>
              <a:gd name="connsiteX43" fmla="*/ 57181 w 327056"/>
              <a:gd name="connsiteY43" fmla="*/ 187325 h 228600"/>
              <a:gd name="connsiteX44" fmla="*/ 54006 w 327056"/>
              <a:gd name="connsiteY44" fmla="*/ 196850 h 228600"/>
              <a:gd name="connsiteX45" fmla="*/ 34956 w 327056"/>
              <a:gd name="connsiteY45" fmla="*/ 209550 h 228600"/>
              <a:gd name="connsiteX46" fmla="*/ 15906 w 327056"/>
              <a:gd name="connsiteY46" fmla="*/ 219075 h 228600"/>
              <a:gd name="connsiteX47" fmla="*/ 3206 w 327056"/>
              <a:gd name="connsiteY47" fmla="*/ 215900 h 228600"/>
              <a:gd name="connsiteX48" fmla="*/ 31 w 327056"/>
              <a:gd name="connsiteY48" fmla="*/ 206375 h 228600"/>
              <a:gd name="connsiteX49" fmla="*/ 3206 w 327056"/>
              <a:gd name="connsiteY49" fmla="*/ 168275 h 228600"/>
              <a:gd name="connsiteX50" fmla="*/ 12731 w 327056"/>
              <a:gd name="connsiteY50" fmla="*/ 165100 h 228600"/>
              <a:gd name="connsiteX51" fmla="*/ 31 w 327056"/>
              <a:gd name="connsiteY51" fmla="*/ 1714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7056" h="228600">
                <a:moveTo>
                  <a:pt x="31" y="171450"/>
                </a:moveTo>
                <a:lnTo>
                  <a:pt x="31" y="171450"/>
                </a:lnTo>
                <a:cubicBezTo>
                  <a:pt x="4264" y="162983"/>
                  <a:pt x="8814" y="154668"/>
                  <a:pt x="12731" y="146050"/>
                </a:cubicBezTo>
                <a:cubicBezTo>
                  <a:pt x="15261" y="140483"/>
                  <a:pt x="17734" y="129214"/>
                  <a:pt x="19081" y="123825"/>
                </a:cubicBezTo>
                <a:cubicBezTo>
                  <a:pt x="20139" y="109008"/>
                  <a:pt x="20520" y="94128"/>
                  <a:pt x="22256" y="79375"/>
                </a:cubicBezTo>
                <a:cubicBezTo>
                  <a:pt x="22647" y="76051"/>
                  <a:pt x="24619" y="73097"/>
                  <a:pt x="25431" y="69850"/>
                </a:cubicBezTo>
                <a:cubicBezTo>
                  <a:pt x="26740" y="64615"/>
                  <a:pt x="27186" y="59181"/>
                  <a:pt x="28606" y="53975"/>
                </a:cubicBezTo>
                <a:cubicBezTo>
                  <a:pt x="30367" y="47517"/>
                  <a:pt x="31243" y="40494"/>
                  <a:pt x="34956" y="34925"/>
                </a:cubicBezTo>
                <a:cubicBezTo>
                  <a:pt x="39189" y="28575"/>
                  <a:pt x="40416" y="18288"/>
                  <a:pt x="47656" y="15875"/>
                </a:cubicBezTo>
                <a:lnTo>
                  <a:pt x="66706" y="9525"/>
                </a:lnTo>
                <a:cubicBezTo>
                  <a:pt x="69881" y="8467"/>
                  <a:pt x="72984" y="7162"/>
                  <a:pt x="76231" y="6350"/>
                </a:cubicBezTo>
                <a:lnTo>
                  <a:pt x="101631" y="0"/>
                </a:lnTo>
                <a:cubicBezTo>
                  <a:pt x="120825" y="4798"/>
                  <a:pt x="110191" y="1795"/>
                  <a:pt x="133381" y="9525"/>
                </a:cubicBezTo>
                <a:lnTo>
                  <a:pt x="142906" y="12700"/>
                </a:lnTo>
                <a:cubicBezTo>
                  <a:pt x="146081" y="13758"/>
                  <a:pt x="149646" y="14019"/>
                  <a:pt x="152431" y="15875"/>
                </a:cubicBezTo>
                <a:cubicBezTo>
                  <a:pt x="161986" y="22245"/>
                  <a:pt x="168052" y="27495"/>
                  <a:pt x="181006" y="28575"/>
                </a:cubicBezTo>
                <a:lnTo>
                  <a:pt x="219106" y="31750"/>
                </a:lnTo>
                <a:cubicBezTo>
                  <a:pt x="254825" y="40680"/>
                  <a:pt x="235822" y="37232"/>
                  <a:pt x="276256" y="41275"/>
                </a:cubicBezTo>
                <a:cubicBezTo>
                  <a:pt x="279431" y="42333"/>
                  <a:pt x="282563" y="43531"/>
                  <a:pt x="285781" y="44450"/>
                </a:cubicBezTo>
                <a:cubicBezTo>
                  <a:pt x="313688" y="52423"/>
                  <a:pt x="285168" y="43187"/>
                  <a:pt x="308006" y="50800"/>
                </a:cubicBezTo>
                <a:cubicBezTo>
                  <a:pt x="318745" y="72278"/>
                  <a:pt x="312039" y="55519"/>
                  <a:pt x="317531" y="85725"/>
                </a:cubicBezTo>
                <a:cubicBezTo>
                  <a:pt x="321490" y="107501"/>
                  <a:pt x="319347" y="89815"/>
                  <a:pt x="323881" y="107950"/>
                </a:cubicBezTo>
                <a:cubicBezTo>
                  <a:pt x="325190" y="113185"/>
                  <a:pt x="325998" y="118533"/>
                  <a:pt x="327056" y="123825"/>
                </a:cubicBezTo>
                <a:cubicBezTo>
                  <a:pt x="325998" y="138642"/>
                  <a:pt x="325521" y="153511"/>
                  <a:pt x="323881" y="168275"/>
                </a:cubicBezTo>
                <a:cubicBezTo>
                  <a:pt x="323399" y="172612"/>
                  <a:pt x="321423" y="176671"/>
                  <a:pt x="320706" y="180975"/>
                </a:cubicBezTo>
                <a:cubicBezTo>
                  <a:pt x="319303" y="189391"/>
                  <a:pt x="319057" y="197980"/>
                  <a:pt x="317531" y="206375"/>
                </a:cubicBezTo>
                <a:cubicBezTo>
                  <a:pt x="316932" y="209668"/>
                  <a:pt x="316447" y="213287"/>
                  <a:pt x="314356" y="215900"/>
                </a:cubicBezTo>
                <a:cubicBezTo>
                  <a:pt x="311972" y="218880"/>
                  <a:pt x="308318" y="220700"/>
                  <a:pt x="304831" y="222250"/>
                </a:cubicBezTo>
                <a:cubicBezTo>
                  <a:pt x="298714" y="224968"/>
                  <a:pt x="285781" y="228600"/>
                  <a:pt x="285781" y="228600"/>
                </a:cubicBezTo>
                <a:cubicBezTo>
                  <a:pt x="279431" y="227542"/>
                  <a:pt x="272489" y="228304"/>
                  <a:pt x="266731" y="225425"/>
                </a:cubicBezTo>
                <a:cubicBezTo>
                  <a:pt x="263318" y="223718"/>
                  <a:pt x="263079" y="218598"/>
                  <a:pt x="260381" y="215900"/>
                </a:cubicBezTo>
                <a:cubicBezTo>
                  <a:pt x="257683" y="213202"/>
                  <a:pt x="254031" y="211667"/>
                  <a:pt x="250856" y="209550"/>
                </a:cubicBezTo>
                <a:cubicBezTo>
                  <a:pt x="247294" y="198864"/>
                  <a:pt x="247608" y="198310"/>
                  <a:pt x="241331" y="187325"/>
                </a:cubicBezTo>
                <a:cubicBezTo>
                  <a:pt x="239438" y="184012"/>
                  <a:pt x="238217" y="179822"/>
                  <a:pt x="234981" y="177800"/>
                </a:cubicBezTo>
                <a:cubicBezTo>
                  <a:pt x="229305" y="174252"/>
                  <a:pt x="222281" y="173567"/>
                  <a:pt x="215931" y="171450"/>
                </a:cubicBezTo>
                <a:cubicBezTo>
                  <a:pt x="212756" y="170392"/>
                  <a:pt x="209191" y="170131"/>
                  <a:pt x="206406" y="168275"/>
                </a:cubicBezTo>
                <a:cubicBezTo>
                  <a:pt x="179109" y="150077"/>
                  <a:pt x="213646" y="171895"/>
                  <a:pt x="187356" y="158750"/>
                </a:cubicBezTo>
                <a:cubicBezTo>
                  <a:pt x="183943" y="157043"/>
                  <a:pt x="181338" y="153903"/>
                  <a:pt x="177831" y="152400"/>
                </a:cubicBezTo>
                <a:cubicBezTo>
                  <a:pt x="169193" y="148698"/>
                  <a:pt x="145332" y="146750"/>
                  <a:pt x="139731" y="146050"/>
                </a:cubicBezTo>
                <a:cubicBezTo>
                  <a:pt x="130206" y="147108"/>
                  <a:pt x="120163" y="145950"/>
                  <a:pt x="111156" y="149225"/>
                </a:cubicBezTo>
                <a:cubicBezTo>
                  <a:pt x="107570" y="150529"/>
                  <a:pt x="108042" y="156728"/>
                  <a:pt x="104806" y="158750"/>
                </a:cubicBezTo>
                <a:cubicBezTo>
                  <a:pt x="99130" y="162298"/>
                  <a:pt x="91325" y="161387"/>
                  <a:pt x="85756" y="165100"/>
                </a:cubicBezTo>
                <a:cubicBezTo>
                  <a:pt x="62107" y="180866"/>
                  <a:pt x="91152" y="160603"/>
                  <a:pt x="66706" y="180975"/>
                </a:cubicBezTo>
                <a:cubicBezTo>
                  <a:pt x="63775" y="183418"/>
                  <a:pt x="60356" y="185208"/>
                  <a:pt x="57181" y="187325"/>
                </a:cubicBezTo>
                <a:cubicBezTo>
                  <a:pt x="56123" y="190500"/>
                  <a:pt x="56373" y="194483"/>
                  <a:pt x="54006" y="196850"/>
                </a:cubicBezTo>
                <a:cubicBezTo>
                  <a:pt x="48610" y="202246"/>
                  <a:pt x="41306" y="205317"/>
                  <a:pt x="34956" y="209550"/>
                </a:cubicBezTo>
                <a:cubicBezTo>
                  <a:pt x="22646" y="217756"/>
                  <a:pt x="29051" y="214693"/>
                  <a:pt x="15906" y="219075"/>
                </a:cubicBezTo>
                <a:cubicBezTo>
                  <a:pt x="11673" y="218017"/>
                  <a:pt x="6613" y="218626"/>
                  <a:pt x="3206" y="215900"/>
                </a:cubicBezTo>
                <a:cubicBezTo>
                  <a:pt x="593" y="213809"/>
                  <a:pt x="31" y="209722"/>
                  <a:pt x="31" y="206375"/>
                </a:cubicBezTo>
                <a:cubicBezTo>
                  <a:pt x="31" y="193631"/>
                  <a:pt x="-542" y="180455"/>
                  <a:pt x="3206" y="168275"/>
                </a:cubicBezTo>
                <a:cubicBezTo>
                  <a:pt x="4190" y="165076"/>
                  <a:pt x="9946" y="166956"/>
                  <a:pt x="12731" y="165100"/>
                </a:cubicBezTo>
                <a:cubicBezTo>
                  <a:pt x="13612" y="164513"/>
                  <a:pt x="2148" y="170392"/>
                  <a:pt x="31" y="171450"/>
                </a:cubicBez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p:nvSpPr>
        <p:spPr>
          <a:xfrm>
            <a:off x="3040229" y="5999013"/>
            <a:ext cx="351959" cy="230466"/>
          </a:xfrm>
          <a:custGeom>
            <a:avLst/>
            <a:gdLst>
              <a:gd name="connsiteX0" fmla="*/ 7772 w 351959"/>
              <a:gd name="connsiteY0" fmla="*/ 182712 h 230466"/>
              <a:gd name="connsiteX1" fmla="*/ 7772 w 351959"/>
              <a:gd name="connsiteY1" fmla="*/ 182712 h 230466"/>
              <a:gd name="connsiteX2" fmla="*/ 20472 w 351959"/>
              <a:gd name="connsiteY2" fmla="*/ 157312 h 230466"/>
              <a:gd name="connsiteX3" fmla="*/ 29997 w 351959"/>
              <a:gd name="connsiteY3" fmla="*/ 150962 h 230466"/>
              <a:gd name="connsiteX4" fmla="*/ 42697 w 351959"/>
              <a:gd name="connsiteY4" fmla="*/ 131912 h 230466"/>
              <a:gd name="connsiteX5" fmla="*/ 49047 w 351959"/>
              <a:gd name="connsiteY5" fmla="*/ 122387 h 230466"/>
              <a:gd name="connsiteX6" fmla="*/ 55397 w 351959"/>
              <a:gd name="connsiteY6" fmla="*/ 96987 h 230466"/>
              <a:gd name="connsiteX7" fmla="*/ 58572 w 351959"/>
              <a:gd name="connsiteY7" fmla="*/ 87462 h 230466"/>
              <a:gd name="connsiteX8" fmla="*/ 61747 w 351959"/>
              <a:gd name="connsiteY8" fmla="*/ 65237 h 230466"/>
              <a:gd name="connsiteX9" fmla="*/ 68097 w 351959"/>
              <a:gd name="connsiteY9" fmla="*/ 46187 h 230466"/>
              <a:gd name="connsiteX10" fmla="*/ 71272 w 351959"/>
              <a:gd name="connsiteY10" fmla="*/ 36662 h 230466"/>
              <a:gd name="connsiteX11" fmla="*/ 74447 w 351959"/>
              <a:gd name="connsiteY11" fmla="*/ 27137 h 230466"/>
              <a:gd name="connsiteX12" fmla="*/ 83972 w 351959"/>
              <a:gd name="connsiteY12" fmla="*/ 23962 h 230466"/>
              <a:gd name="connsiteX13" fmla="*/ 90322 w 351959"/>
              <a:gd name="connsiteY13" fmla="*/ 14437 h 230466"/>
              <a:gd name="connsiteX14" fmla="*/ 156997 w 351959"/>
              <a:gd name="connsiteY14" fmla="*/ 4912 h 230466"/>
              <a:gd name="connsiteX15" fmla="*/ 264947 w 351959"/>
              <a:gd name="connsiteY15" fmla="*/ 4912 h 230466"/>
              <a:gd name="connsiteX16" fmla="*/ 283997 w 351959"/>
              <a:gd name="connsiteY16" fmla="*/ 14437 h 230466"/>
              <a:gd name="connsiteX17" fmla="*/ 293522 w 351959"/>
              <a:gd name="connsiteY17" fmla="*/ 17612 h 230466"/>
              <a:gd name="connsiteX18" fmla="*/ 303047 w 351959"/>
              <a:gd name="connsiteY18" fmla="*/ 27137 h 230466"/>
              <a:gd name="connsiteX19" fmla="*/ 312572 w 351959"/>
              <a:gd name="connsiteY19" fmla="*/ 33487 h 230466"/>
              <a:gd name="connsiteX20" fmla="*/ 315747 w 351959"/>
              <a:gd name="connsiteY20" fmla="*/ 43012 h 230466"/>
              <a:gd name="connsiteX21" fmla="*/ 318922 w 351959"/>
              <a:gd name="connsiteY21" fmla="*/ 55712 h 230466"/>
              <a:gd name="connsiteX22" fmla="*/ 322097 w 351959"/>
              <a:gd name="connsiteY22" fmla="*/ 65237 h 230466"/>
              <a:gd name="connsiteX23" fmla="*/ 325272 w 351959"/>
              <a:gd name="connsiteY23" fmla="*/ 81112 h 230466"/>
              <a:gd name="connsiteX24" fmla="*/ 331622 w 351959"/>
              <a:gd name="connsiteY24" fmla="*/ 90637 h 230466"/>
              <a:gd name="connsiteX25" fmla="*/ 334797 w 351959"/>
              <a:gd name="connsiteY25" fmla="*/ 100162 h 230466"/>
              <a:gd name="connsiteX26" fmla="*/ 341147 w 351959"/>
              <a:gd name="connsiteY26" fmla="*/ 150962 h 230466"/>
              <a:gd name="connsiteX27" fmla="*/ 344322 w 351959"/>
              <a:gd name="connsiteY27" fmla="*/ 163662 h 230466"/>
              <a:gd name="connsiteX28" fmla="*/ 350672 w 351959"/>
              <a:gd name="connsiteY28" fmla="*/ 182712 h 230466"/>
              <a:gd name="connsiteX29" fmla="*/ 337972 w 351959"/>
              <a:gd name="connsiteY29" fmla="*/ 230337 h 230466"/>
              <a:gd name="connsiteX30" fmla="*/ 312572 w 351959"/>
              <a:gd name="connsiteY30" fmla="*/ 227162 h 230466"/>
              <a:gd name="connsiteX31" fmla="*/ 306222 w 351959"/>
              <a:gd name="connsiteY31" fmla="*/ 217637 h 230466"/>
              <a:gd name="connsiteX32" fmla="*/ 277647 w 351959"/>
              <a:gd name="connsiteY32" fmla="*/ 195412 h 230466"/>
              <a:gd name="connsiteX33" fmla="*/ 268122 w 351959"/>
              <a:gd name="connsiteY33" fmla="*/ 189062 h 230466"/>
              <a:gd name="connsiteX34" fmla="*/ 255422 w 351959"/>
              <a:gd name="connsiteY34" fmla="*/ 185887 h 230466"/>
              <a:gd name="connsiteX35" fmla="*/ 249072 w 351959"/>
              <a:gd name="connsiteY35" fmla="*/ 176362 h 230466"/>
              <a:gd name="connsiteX36" fmla="*/ 230022 w 351959"/>
              <a:gd name="connsiteY36" fmla="*/ 170012 h 230466"/>
              <a:gd name="connsiteX37" fmla="*/ 207797 w 351959"/>
              <a:gd name="connsiteY37" fmla="*/ 160487 h 230466"/>
              <a:gd name="connsiteX38" fmla="*/ 188747 w 351959"/>
              <a:gd name="connsiteY38" fmla="*/ 154137 h 230466"/>
              <a:gd name="connsiteX39" fmla="*/ 179222 w 351959"/>
              <a:gd name="connsiteY39" fmla="*/ 150962 h 230466"/>
              <a:gd name="connsiteX40" fmla="*/ 131597 w 351959"/>
              <a:gd name="connsiteY40" fmla="*/ 154137 h 230466"/>
              <a:gd name="connsiteX41" fmla="*/ 122072 w 351959"/>
              <a:gd name="connsiteY41" fmla="*/ 157312 h 230466"/>
              <a:gd name="connsiteX42" fmla="*/ 109372 w 351959"/>
              <a:gd name="connsiteY42" fmla="*/ 173187 h 230466"/>
              <a:gd name="connsiteX43" fmla="*/ 93497 w 351959"/>
              <a:gd name="connsiteY43" fmla="*/ 185887 h 230466"/>
              <a:gd name="connsiteX44" fmla="*/ 74447 w 351959"/>
              <a:gd name="connsiteY44" fmla="*/ 198587 h 230466"/>
              <a:gd name="connsiteX45" fmla="*/ 55397 w 351959"/>
              <a:gd name="connsiteY45" fmla="*/ 211287 h 230466"/>
              <a:gd name="connsiteX46" fmla="*/ 39522 w 351959"/>
              <a:gd name="connsiteY46" fmla="*/ 223987 h 230466"/>
              <a:gd name="connsiteX47" fmla="*/ 23647 w 351959"/>
              <a:gd name="connsiteY47" fmla="*/ 220812 h 230466"/>
              <a:gd name="connsiteX48" fmla="*/ 7772 w 351959"/>
              <a:gd name="connsiteY48" fmla="*/ 204937 h 230466"/>
              <a:gd name="connsiteX49" fmla="*/ 1422 w 351959"/>
              <a:gd name="connsiteY49" fmla="*/ 185887 h 230466"/>
              <a:gd name="connsiteX50" fmla="*/ 7772 w 351959"/>
              <a:gd name="connsiteY50" fmla="*/ 182712 h 2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1959" h="230466">
                <a:moveTo>
                  <a:pt x="7772" y="182712"/>
                </a:moveTo>
                <a:lnTo>
                  <a:pt x="7772" y="182712"/>
                </a:lnTo>
                <a:cubicBezTo>
                  <a:pt x="12005" y="174245"/>
                  <a:pt x="15044" y="165067"/>
                  <a:pt x="20472" y="157312"/>
                </a:cubicBezTo>
                <a:cubicBezTo>
                  <a:pt x="22660" y="154186"/>
                  <a:pt x="27484" y="153834"/>
                  <a:pt x="29997" y="150962"/>
                </a:cubicBezTo>
                <a:cubicBezTo>
                  <a:pt x="35023" y="145219"/>
                  <a:pt x="38464" y="138262"/>
                  <a:pt x="42697" y="131912"/>
                </a:cubicBezTo>
                <a:cubicBezTo>
                  <a:pt x="44814" y="128737"/>
                  <a:pt x="47840" y="126007"/>
                  <a:pt x="49047" y="122387"/>
                </a:cubicBezTo>
                <a:cubicBezTo>
                  <a:pt x="56305" y="100614"/>
                  <a:pt x="47734" y="127638"/>
                  <a:pt x="55397" y="96987"/>
                </a:cubicBezTo>
                <a:cubicBezTo>
                  <a:pt x="56209" y="93740"/>
                  <a:pt x="57514" y="90637"/>
                  <a:pt x="58572" y="87462"/>
                </a:cubicBezTo>
                <a:cubicBezTo>
                  <a:pt x="59630" y="80054"/>
                  <a:pt x="60064" y="72529"/>
                  <a:pt x="61747" y="65237"/>
                </a:cubicBezTo>
                <a:cubicBezTo>
                  <a:pt x="63252" y="58715"/>
                  <a:pt x="65980" y="52537"/>
                  <a:pt x="68097" y="46187"/>
                </a:cubicBezTo>
                <a:lnTo>
                  <a:pt x="71272" y="36662"/>
                </a:lnTo>
                <a:cubicBezTo>
                  <a:pt x="72330" y="33487"/>
                  <a:pt x="71272" y="28195"/>
                  <a:pt x="74447" y="27137"/>
                </a:cubicBezTo>
                <a:lnTo>
                  <a:pt x="83972" y="23962"/>
                </a:lnTo>
                <a:cubicBezTo>
                  <a:pt x="86089" y="20787"/>
                  <a:pt x="87086" y="16459"/>
                  <a:pt x="90322" y="14437"/>
                </a:cubicBezTo>
                <a:cubicBezTo>
                  <a:pt x="106629" y="4245"/>
                  <a:pt x="145090" y="5706"/>
                  <a:pt x="156997" y="4912"/>
                </a:cubicBezTo>
                <a:cubicBezTo>
                  <a:pt x="202717" y="-2708"/>
                  <a:pt x="181491" y="-472"/>
                  <a:pt x="264947" y="4912"/>
                </a:cubicBezTo>
                <a:cubicBezTo>
                  <a:pt x="274110" y="5503"/>
                  <a:pt x="276228" y="10552"/>
                  <a:pt x="283997" y="14437"/>
                </a:cubicBezTo>
                <a:cubicBezTo>
                  <a:pt x="286990" y="15934"/>
                  <a:pt x="290347" y="16554"/>
                  <a:pt x="293522" y="17612"/>
                </a:cubicBezTo>
                <a:cubicBezTo>
                  <a:pt x="296697" y="20787"/>
                  <a:pt x="299598" y="24262"/>
                  <a:pt x="303047" y="27137"/>
                </a:cubicBezTo>
                <a:cubicBezTo>
                  <a:pt x="305978" y="29580"/>
                  <a:pt x="310188" y="30507"/>
                  <a:pt x="312572" y="33487"/>
                </a:cubicBezTo>
                <a:cubicBezTo>
                  <a:pt x="314663" y="36100"/>
                  <a:pt x="314828" y="39794"/>
                  <a:pt x="315747" y="43012"/>
                </a:cubicBezTo>
                <a:cubicBezTo>
                  <a:pt x="316946" y="47208"/>
                  <a:pt x="317723" y="51516"/>
                  <a:pt x="318922" y="55712"/>
                </a:cubicBezTo>
                <a:cubicBezTo>
                  <a:pt x="319841" y="58930"/>
                  <a:pt x="321285" y="61990"/>
                  <a:pt x="322097" y="65237"/>
                </a:cubicBezTo>
                <a:cubicBezTo>
                  <a:pt x="323406" y="70472"/>
                  <a:pt x="323377" y="76059"/>
                  <a:pt x="325272" y="81112"/>
                </a:cubicBezTo>
                <a:cubicBezTo>
                  <a:pt x="326612" y="84685"/>
                  <a:pt x="329915" y="87224"/>
                  <a:pt x="331622" y="90637"/>
                </a:cubicBezTo>
                <a:cubicBezTo>
                  <a:pt x="333119" y="93630"/>
                  <a:pt x="333739" y="96987"/>
                  <a:pt x="334797" y="100162"/>
                </a:cubicBezTo>
                <a:cubicBezTo>
                  <a:pt x="339865" y="166041"/>
                  <a:pt x="333212" y="123188"/>
                  <a:pt x="341147" y="150962"/>
                </a:cubicBezTo>
                <a:cubicBezTo>
                  <a:pt x="342346" y="155158"/>
                  <a:pt x="343068" y="159482"/>
                  <a:pt x="344322" y="163662"/>
                </a:cubicBezTo>
                <a:cubicBezTo>
                  <a:pt x="346245" y="170073"/>
                  <a:pt x="350672" y="182712"/>
                  <a:pt x="350672" y="182712"/>
                </a:cubicBezTo>
                <a:cubicBezTo>
                  <a:pt x="350592" y="183747"/>
                  <a:pt x="358042" y="228512"/>
                  <a:pt x="337972" y="230337"/>
                </a:cubicBezTo>
                <a:cubicBezTo>
                  <a:pt x="329474" y="231110"/>
                  <a:pt x="321039" y="228220"/>
                  <a:pt x="312572" y="227162"/>
                </a:cubicBezTo>
                <a:cubicBezTo>
                  <a:pt x="310455" y="223987"/>
                  <a:pt x="308665" y="220568"/>
                  <a:pt x="306222" y="217637"/>
                </a:cubicBezTo>
                <a:cubicBezTo>
                  <a:pt x="296896" y="206446"/>
                  <a:pt x="290922" y="204262"/>
                  <a:pt x="277647" y="195412"/>
                </a:cubicBezTo>
                <a:cubicBezTo>
                  <a:pt x="274472" y="193295"/>
                  <a:pt x="271824" y="189987"/>
                  <a:pt x="268122" y="189062"/>
                </a:cubicBezTo>
                <a:lnTo>
                  <a:pt x="255422" y="185887"/>
                </a:lnTo>
                <a:cubicBezTo>
                  <a:pt x="253305" y="182712"/>
                  <a:pt x="252308" y="178384"/>
                  <a:pt x="249072" y="176362"/>
                </a:cubicBezTo>
                <a:cubicBezTo>
                  <a:pt x="243396" y="172814"/>
                  <a:pt x="235591" y="173725"/>
                  <a:pt x="230022" y="170012"/>
                </a:cubicBezTo>
                <a:cubicBezTo>
                  <a:pt x="214910" y="159938"/>
                  <a:pt x="226436" y="166079"/>
                  <a:pt x="207797" y="160487"/>
                </a:cubicBezTo>
                <a:cubicBezTo>
                  <a:pt x="201386" y="158564"/>
                  <a:pt x="195097" y="156254"/>
                  <a:pt x="188747" y="154137"/>
                </a:cubicBezTo>
                <a:lnTo>
                  <a:pt x="179222" y="150962"/>
                </a:lnTo>
                <a:cubicBezTo>
                  <a:pt x="163347" y="152020"/>
                  <a:pt x="147410" y="152380"/>
                  <a:pt x="131597" y="154137"/>
                </a:cubicBezTo>
                <a:cubicBezTo>
                  <a:pt x="128271" y="154507"/>
                  <a:pt x="124439" y="154945"/>
                  <a:pt x="122072" y="157312"/>
                </a:cubicBezTo>
                <a:cubicBezTo>
                  <a:pt x="91400" y="187984"/>
                  <a:pt x="151657" y="144997"/>
                  <a:pt x="109372" y="173187"/>
                </a:cubicBezTo>
                <a:cubicBezTo>
                  <a:pt x="91174" y="200484"/>
                  <a:pt x="115405" y="168360"/>
                  <a:pt x="93497" y="185887"/>
                </a:cubicBezTo>
                <a:cubicBezTo>
                  <a:pt x="73564" y="201833"/>
                  <a:pt x="103614" y="191295"/>
                  <a:pt x="74447" y="198587"/>
                </a:cubicBezTo>
                <a:cubicBezTo>
                  <a:pt x="68097" y="202820"/>
                  <a:pt x="59630" y="204937"/>
                  <a:pt x="55397" y="211287"/>
                </a:cubicBezTo>
                <a:cubicBezTo>
                  <a:pt x="47191" y="223597"/>
                  <a:pt x="52667" y="219605"/>
                  <a:pt x="39522" y="223987"/>
                </a:cubicBezTo>
                <a:cubicBezTo>
                  <a:pt x="34230" y="222929"/>
                  <a:pt x="28700" y="222707"/>
                  <a:pt x="23647" y="220812"/>
                </a:cubicBezTo>
                <a:cubicBezTo>
                  <a:pt x="16309" y="218060"/>
                  <a:pt x="10876" y="211922"/>
                  <a:pt x="7772" y="204937"/>
                </a:cubicBezTo>
                <a:cubicBezTo>
                  <a:pt x="5054" y="198820"/>
                  <a:pt x="-3311" y="190620"/>
                  <a:pt x="1422" y="185887"/>
                </a:cubicBezTo>
                <a:lnTo>
                  <a:pt x="7772" y="182712"/>
                </a:lnTo>
                <a:close/>
              </a:path>
            </a:pathLst>
          </a:cu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572998" y="1243647"/>
            <a:ext cx="684803" cy="369332"/>
          </a:xfrm>
          <a:prstGeom prst="rect">
            <a:avLst/>
          </a:prstGeom>
        </p:spPr>
        <p:txBody>
          <a:bodyPr wrap="none">
            <a:spAutoFit/>
          </a:bodyPr>
          <a:lstStyle/>
          <a:p>
            <a:pPr lvl="0"/>
            <a:r>
              <a:rPr lang="en-US" b="1" dirty="0">
                <a:solidFill>
                  <a:prstClr val="black"/>
                </a:solidFill>
                <a:latin typeface="Arial "/>
              </a:rPr>
              <a:t>PMS</a:t>
            </a:r>
          </a:p>
        </p:txBody>
      </p:sp>
    </p:spTree>
    <p:extLst>
      <p:ext uri="{BB962C8B-B14F-4D97-AF65-F5344CB8AC3E}">
        <p14:creationId xmlns:p14="http://schemas.microsoft.com/office/powerpoint/2010/main" val="964944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a:t>
            </a:r>
            <a:r>
              <a:rPr lang="en-US" dirty="0"/>
              <a:t>B</a:t>
            </a:r>
            <a:r>
              <a:rPr lang="en-US" dirty="0" smtClean="0"/>
              <a:t>iomarkers for Progressive MS?</a:t>
            </a:r>
            <a:endParaRPr lang="en-US" dirty="0"/>
          </a:p>
        </p:txBody>
      </p:sp>
      <p:sp>
        <p:nvSpPr>
          <p:cNvPr id="3" name="Content Placeholder 2"/>
          <p:cNvSpPr>
            <a:spLocks noGrp="1"/>
          </p:cNvSpPr>
          <p:nvPr>
            <p:ph idx="4294967295"/>
          </p:nvPr>
        </p:nvSpPr>
        <p:spPr>
          <a:xfrm>
            <a:off x="609599" y="1570037"/>
            <a:ext cx="8534401" cy="4525963"/>
          </a:xfrm>
          <a:prstGeom prst="rect">
            <a:avLst/>
          </a:prstGeom>
        </p:spPr>
        <p:txBody>
          <a:bodyPr>
            <a:normAutofit/>
          </a:bodyPr>
          <a:lstStyle/>
          <a:p>
            <a:pPr marL="236538" lvl="1" indent="-236538">
              <a:buClr>
                <a:srgbClr val="0070C0"/>
              </a:buClr>
              <a:buSzPct val="120000"/>
              <a:buFont typeface="Arial" panose="020B0604020202020204" pitchFamily="34" charset="0"/>
              <a:buChar char="•"/>
            </a:pPr>
            <a:r>
              <a:rPr lang="en-US" sz="2000" dirty="0">
                <a:solidFill>
                  <a:schemeClr val="tx2"/>
                </a:solidFill>
                <a:latin typeface="Arial"/>
                <a:cs typeface="Arial"/>
              </a:rPr>
              <a:t>Increased CSF levels of </a:t>
            </a:r>
            <a:r>
              <a:rPr lang="en-US" sz="2000" dirty="0" err="1">
                <a:solidFill>
                  <a:schemeClr val="tx2"/>
                </a:solidFill>
                <a:latin typeface="Arial"/>
                <a:cs typeface="Arial"/>
              </a:rPr>
              <a:t>neurofilament</a:t>
            </a:r>
            <a:r>
              <a:rPr lang="en-US" sz="2000" dirty="0">
                <a:solidFill>
                  <a:schemeClr val="tx2"/>
                </a:solidFill>
                <a:latin typeface="Arial"/>
                <a:cs typeface="Arial"/>
              </a:rPr>
              <a:t> light correlate with the </a:t>
            </a:r>
            <a:r>
              <a:rPr lang="en-US" sz="2000" dirty="0" err="1" smtClean="0">
                <a:solidFill>
                  <a:schemeClr val="tx2"/>
                </a:solidFill>
                <a:latin typeface="Arial"/>
                <a:cs typeface="Arial"/>
              </a:rPr>
              <a:t>MSSS</a:t>
            </a:r>
            <a:r>
              <a:rPr lang="en-US" sz="2000" baseline="30000" dirty="0" err="1" smtClean="0">
                <a:solidFill>
                  <a:schemeClr val="tx2"/>
                </a:solidFill>
                <a:latin typeface="Arial"/>
                <a:cs typeface="Arial"/>
              </a:rPr>
              <a:t>a</a:t>
            </a:r>
            <a:endParaRPr lang="en-US" sz="2000" baseline="30000" dirty="0">
              <a:solidFill>
                <a:schemeClr val="tx2"/>
              </a:solidFill>
              <a:latin typeface="Arial"/>
              <a:cs typeface="Arial"/>
            </a:endParaRPr>
          </a:p>
          <a:p>
            <a:pPr marL="693738" lvl="1" indent="-347663"/>
            <a:r>
              <a:rPr lang="en-US" sz="2000" dirty="0">
                <a:latin typeface="Arial "/>
              </a:rPr>
              <a:t>99 MS patients underwent diagnostic LP</a:t>
            </a:r>
          </a:p>
          <a:p>
            <a:pPr marL="693738" lvl="1" indent="-347663"/>
            <a:r>
              <a:rPr lang="en-US" sz="2000" dirty="0" err="1">
                <a:latin typeface="Arial "/>
              </a:rPr>
              <a:t>Neurofilament</a:t>
            </a:r>
            <a:r>
              <a:rPr lang="en-US" sz="2000" dirty="0">
                <a:latin typeface="Arial "/>
              </a:rPr>
              <a:t> light levels measured 14 years later</a:t>
            </a:r>
          </a:p>
          <a:p>
            <a:pPr marL="693738" lvl="1" indent="-347663"/>
            <a:r>
              <a:rPr lang="en-US" sz="2000" dirty="0" err="1">
                <a:latin typeface="Arial "/>
              </a:rPr>
              <a:t>Neurofilament</a:t>
            </a:r>
            <a:r>
              <a:rPr lang="en-US" sz="2000" dirty="0">
                <a:latin typeface="Arial "/>
              </a:rPr>
              <a:t> light levels correlated with MSSS </a:t>
            </a:r>
            <a:r>
              <a:rPr lang="en-US" sz="2000" dirty="0" smtClean="0">
                <a:latin typeface="Arial "/>
              </a:rPr>
              <a:t>(</a:t>
            </a:r>
            <a:r>
              <a:rPr lang="en-US" sz="2000" i="1" dirty="0" smtClean="0">
                <a:latin typeface="Arial "/>
              </a:rPr>
              <a:t>r</a:t>
            </a:r>
            <a:r>
              <a:rPr lang="en-US" sz="2000" dirty="0" smtClean="0">
                <a:latin typeface="Arial "/>
              </a:rPr>
              <a:t> = .30, </a:t>
            </a:r>
            <a:r>
              <a:rPr lang="en-US" sz="2000" i="1" dirty="0">
                <a:latin typeface="Arial "/>
              </a:rPr>
              <a:t>P</a:t>
            </a:r>
            <a:r>
              <a:rPr lang="en-US" sz="2000" dirty="0">
                <a:latin typeface="Arial "/>
              </a:rPr>
              <a:t> </a:t>
            </a:r>
            <a:r>
              <a:rPr lang="en-US" sz="2000" dirty="0" smtClean="0">
                <a:latin typeface="Arial "/>
              </a:rPr>
              <a:t>= .005)</a:t>
            </a:r>
            <a:endParaRPr lang="en-US" sz="2000" dirty="0">
              <a:latin typeface="Arial "/>
            </a:endParaRPr>
          </a:p>
          <a:p>
            <a:pPr marL="236538" lvl="1" indent="-236538">
              <a:buClr>
                <a:srgbClr val="0070C0"/>
              </a:buClr>
              <a:buSzPct val="120000"/>
              <a:buFont typeface="Arial" panose="020B0604020202020204" pitchFamily="34" charset="0"/>
              <a:buChar char="•"/>
            </a:pPr>
            <a:r>
              <a:rPr lang="en-US" sz="2000" dirty="0">
                <a:solidFill>
                  <a:schemeClr val="tx2"/>
                </a:solidFill>
                <a:latin typeface="Arial"/>
                <a:cs typeface="Arial"/>
              </a:rPr>
              <a:t>Levels of </a:t>
            </a:r>
            <a:r>
              <a:rPr lang="en-US" sz="2000" dirty="0" err="1">
                <a:solidFill>
                  <a:schemeClr val="tx2"/>
                </a:solidFill>
                <a:latin typeface="Arial"/>
                <a:cs typeface="Arial"/>
              </a:rPr>
              <a:t>neurofilament</a:t>
            </a:r>
            <a:r>
              <a:rPr lang="en-US" sz="2000" dirty="0">
                <a:solidFill>
                  <a:schemeClr val="tx2"/>
                </a:solidFill>
                <a:latin typeface="Arial"/>
                <a:cs typeface="Arial"/>
              </a:rPr>
              <a:t> light chain and other CSF markers of inflammation decrease following </a:t>
            </a:r>
            <a:r>
              <a:rPr lang="en-US" sz="2000" dirty="0" err="1">
                <a:solidFill>
                  <a:schemeClr val="tx2"/>
                </a:solidFill>
                <a:latin typeface="Arial"/>
                <a:cs typeface="Arial"/>
              </a:rPr>
              <a:t>natalizumab</a:t>
            </a:r>
            <a:r>
              <a:rPr lang="en-US" sz="2000" dirty="0">
                <a:solidFill>
                  <a:schemeClr val="tx2"/>
                </a:solidFill>
                <a:latin typeface="Arial"/>
                <a:cs typeface="Arial"/>
              </a:rPr>
              <a:t> treatment in </a:t>
            </a:r>
            <a:r>
              <a:rPr lang="en-US" sz="2000" dirty="0" err="1">
                <a:solidFill>
                  <a:schemeClr val="tx2"/>
                </a:solidFill>
                <a:latin typeface="Arial"/>
                <a:cs typeface="Arial"/>
              </a:rPr>
              <a:t>SPMS</a:t>
            </a:r>
            <a:r>
              <a:rPr lang="en-US" sz="2000" baseline="30000" dirty="0" err="1">
                <a:solidFill>
                  <a:schemeClr val="tx2"/>
                </a:solidFill>
                <a:latin typeface="Arial"/>
                <a:cs typeface="Arial"/>
              </a:rPr>
              <a:t>b</a:t>
            </a:r>
            <a:endParaRPr lang="en-US" sz="2000" baseline="30000" dirty="0">
              <a:solidFill>
                <a:schemeClr val="tx2"/>
              </a:solidFill>
              <a:latin typeface="Arial"/>
              <a:cs typeface="Arial"/>
            </a:endParaRPr>
          </a:p>
          <a:p>
            <a:pPr marL="236538" lvl="1" indent="-236538">
              <a:buClr>
                <a:srgbClr val="0070C0"/>
              </a:buClr>
              <a:buSzPct val="120000"/>
              <a:buFont typeface="Arial" panose="020B0604020202020204" pitchFamily="34" charset="0"/>
              <a:buChar char="•"/>
            </a:pPr>
            <a:r>
              <a:rPr lang="en-US" sz="2000" dirty="0">
                <a:solidFill>
                  <a:schemeClr val="tx2"/>
                </a:solidFill>
                <a:latin typeface="Arial"/>
                <a:cs typeface="Arial"/>
              </a:rPr>
              <a:t>Uric acid inversely correlates with </a:t>
            </a:r>
            <a:r>
              <a:rPr lang="en-US" sz="2000" dirty="0" err="1">
                <a:solidFill>
                  <a:schemeClr val="tx2"/>
                </a:solidFill>
                <a:latin typeface="Arial"/>
                <a:cs typeface="Arial"/>
              </a:rPr>
              <a:t>disability</a:t>
            </a:r>
            <a:r>
              <a:rPr lang="en-US" sz="2000" baseline="30000" dirty="0" err="1">
                <a:solidFill>
                  <a:schemeClr val="tx2"/>
                </a:solidFill>
                <a:latin typeface="Arial"/>
                <a:cs typeface="Arial"/>
              </a:rPr>
              <a:t>c</a:t>
            </a:r>
            <a:endParaRPr lang="en-US" sz="2000" baseline="30000" dirty="0">
              <a:solidFill>
                <a:schemeClr val="tx2"/>
              </a:solidFill>
              <a:latin typeface="Arial"/>
              <a:cs typeface="Arial"/>
            </a:endParaRPr>
          </a:p>
          <a:p>
            <a:pPr marL="693738" lvl="1" indent="-347663"/>
            <a:r>
              <a:rPr lang="en-US" sz="2000" i="1" dirty="0">
                <a:latin typeface="Arial "/>
              </a:rPr>
              <a:t>r</a:t>
            </a:r>
            <a:r>
              <a:rPr lang="en-US" sz="2000" dirty="0">
                <a:latin typeface="Arial "/>
              </a:rPr>
              <a:t> = </a:t>
            </a:r>
            <a:r>
              <a:rPr lang="en-US" sz="2000" dirty="0" smtClean="0">
                <a:latin typeface="Arial "/>
              </a:rPr>
              <a:t>-.15</a:t>
            </a:r>
            <a:r>
              <a:rPr lang="en-US" sz="2000" dirty="0">
                <a:latin typeface="Arial "/>
              </a:rPr>
              <a:t>, </a:t>
            </a:r>
            <a:r>
              <a:rPr lang="en-US" sz="2000" i="1" dirty="0">
                <a:latin typeface="Arial "/>
              </a:rPr>
              <a:t>P</a:t>
            </a:r>
            <a:r>
              <a:rPr lang="en-US" sz="2000" dirty="0">
                <a:latin typeface="Arial "/>
              </a:rPr>
              <a:t> </a:t>
            </a:r>
            <a:r>
              <a:rPr lang="en-US" sz="2000" dirty="0" smtClean="0">
                <a:latin typeface="Arial "/>
              </a:rPr>
              <a:t>= .</a:t>
            </a:r>
            <a:r>
              <a:rPr lang="en-US" sz="2000" dirty="0">
                <a:latin typeface="Arial "/>
              </a:rPr>
              <a:t>001</a:t>
            </a:r>
          </a:p>
          <a:p>
            <a:pPr marL="236538" lvl="1" indent="-236538">
              <a:buClr>
                <a:srgbClr val="0070C0"/>
              </a:buClr>
              <a:buSzPct val="120000"/>
              <a:buFont typeface="Arial" panose="020B0604020202020204" pitchFamily="34" charset="0"/>
              <a:buChar char="•"/>
            </a:pPr>
            <a:r>
              <a:rPr lang="en-US" sz="2000" dirty="0" err="1">
                <a:solidFill>
                  <a:schemeClr val="tx2"/>
                </a:solidFill>
                <a:latin typeface="Arial"/>
                <a:cs typeface="Arial"/>
              </a:rPr>
              <a:t>Proteomic</a:t>
            </a:r>
            <a:r>
              <a:rPr lang="en-US" sz="2000" baseline="30000" dirty="0" err="1">
                <a:solidFill>
                  <a:schemeClr val="tx2"/>
                </a:solidFill>
                <a:latin typeface="Arial"/>
                <a:cs typeface="Arial"/>
              </a:rPr>
              <a:t>d</a:t>
            </a:r>
            <a:r>
              <a:rPr lang="en-US" sz="2000" dirty="0">
                <a:solidFill>
                  <a:schemeClr val="tx2"/>
                </a:solidFill>
                <a:latin typeface="Arial"/>
                <a:cs typeface="Arial"/>
              </a:rPr>
              <a:t> and </a:t>
            </a:r>
            <a:r>
              <a:rPr lang="en-US" sz="2000" dirty="0" err="1">
                <a:solidFill>
                  <a:schemeClr val="tx2"/>
                </a:solidFill>
                <a:latin typeface="Arial"/>
                <a:cs typeface="Arial"/>
              </a:rPr>
              <a:t>metabolomic</a:t>
            </a:r>
            <a:r>
              <a:rPr lang="en-US" sz="2000" baseline="30000" dirty="0" err="1">
                <a:solidFill>
                  <a:schemeClr val="tx2"/>
                </a:solidFill>
                <a:latin typeface="Arial"/>
                <a:cs typeface="Arial"/>
              </a:rPr>
              <a:t>e</a:t>
            </a:r>
            <a:r>
              <a:rPr lang="en-US" sz="2000" dirty="0">
                <a:solidFill>
                  <a:schemeClr val="tx2"/>
                </a:solidFill>
                <a:latin typeface="Arial"/>
                <a:cs typeface="Arial"/>
              </a:rPr>
              <a:t> methods might be </a:t>
            </a:r>
            <a:r>
              <a:rPr lang="en-US" sz="2000" dirty="0" smtClean="0">
                <a:solidFill>
                  <a:schemeClr val="tx2"/>
                </a:solidFill>
                <a:latin typeface="Arial"/>
                <a:cs typeface="Arial"/>
              </a:rPr>
              <a:t>revealing.</a:t>
            </a:r>
            <a:endParaRPr lang="en-US" sz="2000" dirty="0">
              <a:solidFill>
                <a:schemeClr val="tx2"/>
              </a:solidFill>
              <a:latin typeface="Arial"/>
              <a:cs typeface="Arial"/>
            </a:endParaRPr>
          </a:p>
        </p:txBody>
      </p:sp>
      <p:sp>
        <p:nvSpPr>
          <p:cNvPr id="4" name="TextBox 3"/>
          <p:cNvSpPr txBox="1"/>
          <p:nvPr/>
        </p:nvSpPr>
        <p:spPr>
          <a:xfrm>
            <a:off x="533400" y="5751493"/>
            <a:ext cx="7162800" cy="954107"/>
          </a:xfrm>
          <a:prstGeom prst="rect">
            <a:avLst/>
          </a:prstGeom>
          <a:noFill/>
        </p:spPr>
        <p:txBody>
          <a:bodyPr wrap="square" rtlCol="0">
            <a:spAutoFit/>
          </a:bodyPr>
          <a:lstStyle/>
          <a:p>
            <a:r>
              <a:rPr lang="en-US" sz="1400" dirty="0" smtClean="0">
                <a:latin typeface="Arial"/>
                <a:cs typeface="Arial"/>
              </a:rPr>
              <a:t>a. </a:t>
            </a:r>
            <a:r>
              <a:rPr lang="en-US" sz="1400" dirty="0" err="1">
                <a:latin typeface="Arial"/>
                <a:cs typeface="Arial"/>
              </a:rPr>
              <a:t>Salzer</a:t>
            </a:r>
            <a:r>
              <a:rPr lang="en-US" sz="1400" dirty="0">
                <a:latin typeface="Arial"/>
                <a:cs typeface="Arial"/>
              </a:rPr>
              <a:t> J, et al. </a:t>
            </a:r>
            <a:r>
              <a:rPr lang="en-US" sz="1400" i="1" dirty="0" err="1">
                <a:latin typeface="Arial"/>
                <a:cs typeface="Arial"/>
              </a:rPr>
              <a:t>Mult</a:t>
            </a:r>
            <a:r>
              <a:rPr lang="en-US" sz="1400" i="1" dirty="0">
                <a:latin typeface="Arial"/>
                <a:cs typeface="Arial"/>
              </a:rPr>
              <a:t> </a:t>
            </a:r>
            <a:r>
              <a:rPr lang="en-US" sz="1400" i="1" dirty="0" err="1">
                <a:latin typeface="Arial"/>
                <a:cs typeface="Arial"/>
              </a:rPr>
              <a:t>Scler</a:t>
            </a:r>
            <a:r>
              <a:rPr lang="en-US" sz="1400" i="1" dirty="0">
                <a:latin typeface="Arial"/>
                <a:cs typeface="Arial"/>
              </a:rPr>
              <a:t>. </a:t>
            </a:r>
            <a:r>
              <a:rPr lang="en-US" sz="1400" dirty="0" smtClean="0">
                <a:latin typeface="Arial"/>
                <a:cs typeface="Arial"/>
              </a:rPr>
              <a:t>2010;16:287-292</a:t>
            </a:r>
            <a:r>
              <a:rPr lang="en-US" sz="1400" baseline="30000" dirty="0" smtClean="0">
                <a:latin typeface="Arial"/>
                <a:cs typeface="Arial"/>
              </a:rPr>
              <a:t>[32]</a:t>
            </a:r>
            <a:r>
              <a:rPr lang="en-US" sz="1400" dirty="0" smtClean="0">
                <a:latin typeface="Arial"/>
                <a:cs typeface="Arial"/>
              </a:rPr>
              <a:t>; b. </a:t>
            </a:r>
            <a:r>
              <a:rPr lang="en-GB" sz="1400" dirty="0" err="1">
                <a:solidFill>
                  <a:srgbClr val="000000"/>
                </a:solidFill>
                <a:latin typeface="Arial"/>
                <a:ea typeface="msgothic" charset="0"/>
                <a:cs typeface="Arial"/>
              </a:rPr>
              <a:t>Romme</a:t>
            </a:r>
            <a:r>
              <a:rPr lang="en-GB" sz="1400" dirty="0">
                <a:solidFill>
                  <a:srgbClr val="000000"/>
                </a:solidFill>
                <a:latin typeface="Arial"/>
                <a:ea typeface="msgothic" charset="0"/>
                <a:cs typeface="Arial"/>
              </a:rPr>
              <a:t> Christensen J, et al. </a:t>
            </a:r>
            <a:r>
              <a:rPr lang="en-GB" sz="1400" i="1" dirty="0">
                <a:solidFill>
                  <a:srgbClr val="000000"/>
                </a:solidFill>
                <a:latin typeface="Arial"/>
                <a:ea typeface="msgothic" charset="0"/>
                <a:cs typeface="Arial"/>
              </a:rPr>
              <a:t>Neurology.</a:t>
            </a:r>
            <a:r>
              <a:rPr lang="en-GB" sz="1400" dirty="0">
                <a:solidFill>
                  <a:srgbClr val="000000"/>
                </a:solidFill>
                <a:latin typeface="Arial"/>
                <a:ea typeface="msgothic" charset="0"/>
                <a:cs typeface="Arial"/>
              </a:rPr>
              <a:t> </a:t>
            </a:r>
            <a:r>
              <a:rPr lang="en-GB" sz="1400" dirty="0" smtClean="0">
                <a:solidFill>
                  <a:srgbClr val="000000"/>
                </a:solidFill>
                <a:latin typeface="Arial"/>
                <a:ea typeface="msgothic" charset="0"/>
                <a:cs typeface="Arial"/>
              </a:rPr>
              <a:t>2014;82:1499-1507</a:t>
            </a:r>
            <a:r>
              <a:rPr lang="en-GB" sz="1400" baseline="30000" dirty="0" smtClean="0">
                <a:solidFill>
                  <a:srgbClr val="000000"/>
                </a:solidFill>
                <a:latin typeface="Arial"/>
                <a:ea typeface="msgothic" charset="0"/>
                <a:cs typeface="Arial"/>
              </a:rPr>
              <a:t>[33]</a:t>
            </a:r>
            <a:r>
              <a:rPr lang="en-GB" sz="1400" dirty="0" smtClean="0">
                <a:solidFill>
                  <a:srgbClr val="000000"/>
                </a:solidFill>
                <a:latin typeface="Arial"/>
                <a:ea typeface="msgothic" charset="0"/>
                <a:cs typeface="Arial"/>
              </a:rPr>
              <a:t>; c. Guerrero AL, et al. </a:t>
            </a:r>
            <a:r>
              <a:rPr lang="en-GB" sz="1400" i="1" dirty="0" err="1" smtClean="0">
                <a:solidFill>
                  <a:srgbClr val="000000"/>
                </a:solidFill>
                <a:latin typeface="Arial"/>
                <a:ea typeface="msgothic" charset="0"/>
                <a:cs typeface="Arial"/>
              </a:rPr>
              <a:t>Neurol</a:t>
            </a:r>
            <a:r>
              <a:rPr lang="en-GB" sz="1400" i="1" dirty="0" smtClean="0">
                <a:solidFill>
                  <a:srgbClr val="000000"/>
                </a:solidFill>
                <a:latin typeface="Arial"/>
                <a:ea typeface="msgothic" charset="0"/>
                <a:cs typeface="Arial"/>
              </a:rPr>
              <a:t> Sci. </a:t>
            </a:r>
            <a:r>
              <a:rPr lang="en-GB" sz="1400" dirty="0" smtClean="0">
                <a:solidFill>
                  <a:srgbClr val="000000"/>
                </a:solidFill>
                <a:latin typeface="Arial"/>
                <a:ea typeface="msgothic" charset="0"/>
                <a:cs typeface="Arial"/>
              </a:rPr>
              <a:t>2011;32:347-350</a:t>
            </a:r>
            <a:r>
              <a:rPr lang="en-GB" sz="1400" baseline="30000" dirty="0" smtClean="0">
                <a:solidFill>
                  <a:srgbClr val="000000"/>
                </a:solidFill>
                <a:latin typeface="Arial"/>
                <a:ea typeface="msgothic" charset="0"/>
                <a:cs typeface="Arial"/>
              </a:rPr>
              <a:t>[34]</a:t>
            </a:r>
            <a:r>
              <a:rPr lang="en-GB" sz="1400" dirty="0" smtClean="0">
                <a:solidFill>
                  <a:srgbClr val="000000"/>
                </a:solidFill>
                <a:latin typeface="Arial"/>
                <a:ea typeface="msgothic" charset="0"/>
                <a:cs typeface="Arial"/>
              </a:rPr>
              <a:t>; d. De </a:t>
            </a:r>
            <a:r>
              <a:rPr lang="en-GB" sz="1400" dirty="0" err="1" smtClean="0">
                <a:solidFill>
                  <a:srgbClr val="000000"/>
                </a:solidFill>
                <a:latin typeface="Arial"/>
                <a:ea typeface="msgothic" charset="0"/>
                <a:cs typeface="Arial"/>
              </a:rPr>
              <a:t>Masi</a:t>
            </a:r>
            <a:r>
              <a:rPr lang="en-GB" sz="1400" dirty="0" smtClean="0">
                <a:solidFill>
                  <a:srgbClr val="000000"/>
                </a:solidFill>
                <a:latin typeface="Arial"/>
                <a:ea typeface="msgothic" charset="0"/>
                <a:cs typeface="Arial"/>
              </a:rPr>
              <a:t> R, et al. </a:t>
            </a:r>
            <a:r>
              <a:rPr lang="en-GB" sz="1400" i="1" dirty="0" smtClean="0">
                <a:solidFill>
                  <a:srgbClr val="000000"/>
                </a:solidFill>
                <a:latin typeface="Arial"/>
                <a:ea typeface="msgothic" charset="0"/>
                <a:cs typeface="Arial"/>
              </a:rPr>
              <a:t>BMC Neurol. </a:t>
            </a:r>
            <a:r>
              <a:rPr lang="en-GB" sz="1400" dirty="0" smtClean="0">
                <a:solidFill>
                  <a:srgbClr val="000000"/>
                </a:solidFill>
                <a:latin typeface="Arial"/>
                <a:ea typeface="msgothic" charset="0"/>
                <a:cs typeface="Arial"/>
              </a:rPr>
              <a:t>2013;13:45-52</a:t>
            </a:r>
            <a:r>
              <a:rPr lang="en-GB" sz="1400" baseline="30000" dirty="0" smtClean="0">
                <a:solidFill>
                  <a:srgbClr val="000000"/>
                </a:solidFill>
                <a:latin typeface="Arial"/>
                <a:ea typeface="msgothic" charset="0"/>
                <a:cs typeface="Arial"/>
              </a:rPr>
              <a:t>[35]</a:t>
            </a:r>
            <a:r>
              <a:rPr lang="en-GB" sz="1400" dirty="0" smtClean="0">
                <a:solidFill>
                  <a:srgbClr val="000000"/>
                </a:solidFill>
                <a:latin typeface="Arial"/>
                <a:ea typeface="msgothic" charset="0"/>
                <a:cs typeface="Arial"/>
              </a:rPr>
              <a:t>; e. </a:t>
            </a:r>
            <a:r>
              <a:rPr lang="en-GB" sz="1400" dirty="0" err="1" smtClean="0">
                <a:solidFill>
                  <a:srgbClr val="000000"/>
                </a:solidFill>
                <a:latin typeface="Arial"/>
                <a:ea typeface="msgothic" charset="0"/>
                <a:cs typeface="Arial"/>
              </a:rPr>
              <a:t>Reinke</a:t>
            </a:r>
            <a:r>
              <a:rPr lang="en-GB" sz="1400" dirty="0" smtClean="0">
                <a:solidFill>
                  <a:srgbClr val="000000"/>
                </a:solidFill>
                <a:latin typeface="Arial"/>
                <a:ea typeface="msgothic" charset="0"/>
                <a:cs typeface="Arial"/>
              </a:rPr>
              <a:t> S, et al. </a:t>
            </a:r>
            <a:r>
              <a:rPr lang="en-GB" sz="1400" i="1" dirty="0" err="1" smtClean="0">
                <a:solidFill>
                  <a:srgbClr val="000000"/>
                </a:solidFill>
                <a:latin typeface="Arial"/>
                <a:ea typeface="msgothic" charset="0"/>
                <a:cs typeface="Arial"/>
              </a:rPr>
              <a:t>Mult</a:t>
            </a:r>
            <a:r>
              <a:rPr lang="en-GB" sz="1400" i="1" dirty="0" smtClean="0">
                <a:solidFill>
                  <a:srgbClr val="000000"/>
                </a:solidFill>
                <a:latin typeface="Arial"/>
                <a:ea typeface="msgothic" charset="0"/>
                <a:cs typeface="Arial"/>
              </a:rPr>
              <a:t> </a:t>
            </a:r>
            <a:r>
              <a:rPr lang="en-GB" sz="1400" i="1" dirty="0" err="1" smtClean="0">
                <a:solidFill>
                  <a:srgbClr val="000000"/>
                </a:solidFill>
                <a:latin typeface="Arial"/>
                <a:ea typeface="msgothic" charset="0"/>
                <a:cs typeface="Arial"/>
              </a:rPr>
              <a:t>Scler</a:t>
            </a:r>
            <a:r>
              <a:rPr lang="en-GB" sz="1400" i="1" dirty="0" smtClean="0">
                <a:solidFill>
                  <a:srgbClr val="000000"/>
                </a:solidFill>
                <a:latin typeface="Arial"/>
                <a:ea typeface="msgothic" charset="0"/>
                <a:cs typeface="Arial"/>
              </a:rPr>
              <a:t>. </a:t>
            </a:r>
            <a:r>
              <a:rPr lang="en-GB" sz="1400" dirty="0" smtClean="0">
                <a:solidFill>
                  <a:srgbClr val="000000"/>
                </a:solidFill>
                <a:latin typeface="Arial"/>
                <a:ea typeface="msgothic" charset="0"/>
                <a:cs typeface="Arial"/>
              </a:rPr>
              <a:t>2014;1396-1400.</a:t>
            </a:r>
            <a:r>
              <a:rPr lang="en-GB" sz="1400" baseline="30000" dirty="0" smtClean="0">
                <a:solidFill>
                  <a:srgbClr val="000000"/>
                </a:solidFill>
                <a:latin typeface="Arial"/>
                <a:ea typeface="msgothic" charset="0"/>
                <a:cs typeface="Arial"/>
              </a:rPr>
              <a:t>[36]</a:t>
            </a:r>
            <a:r>
              <a:rPr lang="en-GB" sz="1400" dirty="0" smtClean="0">
                <a:solidFill>
                  <a:srgbClr val="000000"/>
                </a:solidFill>
                <a:latin typeface="Arial"/>
                <a:ea typeface="msgothic" charset="0"/>
                <a:cs typeface="Arial"/>
              </a:rPr>
              <a:t> </a:t>
            </a:r>
            <a:endParaRPr lang="en-US" sz="1400" dirty="0">
              <a:latin typeface="Arial"/>
              <a:cs typeface="Arial"/>
            </a:endParaRPr>
          </a:p>
        </p:txBody>
      </p:sp>
    </p:spTree>
    <p:extLst>
      <p:ext uri="{BB962C8B-B14F-4D97-AF65-F5344CB8AC3E}">
        <p14:creationId xmlns:p14="http://schemas.microsoft.com/office/powerpoint/2010/main" val="1948667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normAutofit/>
          </a:bodyPr>
          <a:lstStyle/>
          <a:p>
            <a:r>
              <a:rPr lang="en-US" sz="2100" dirty="0" smtClean="0"/>
              <a:t>Integrating Clinical, Radiographic, and Biomarker </a:t>
            </a:r>
            <a:r>
              <a:rPr lang="en-US" sz="2100" dirty="0"/>
              <a:t>D</a:t>
            </a:r>
            <a:r>
              <a:rPr lang="en-US" sz="2100" dirty="0" smtClean="0"/>
              <a:t>ata to Visualize MS Progression: The MS </a:t>
            </a:r>
            <a:r>
              <a:rPr lang="en-US" sz="2100" dirty="0" err="1" smtClean="0"/>
              <a:t>Bioscreen</a:t>
            </a:r>
            <a:endParaRPr lang="en-US" sz="2100" dirty="0"/>
          </a:p>
        </p:txBody>
      </p:sp>
      <p:sp>
        <p:nvSpPr>
          <p:cNvPr id="4" name="TextBox 3"/>
          <p:cNvSpPr txBox="1"/>
          <p:nvPr/>
        </p:nvSpPr>
        <p:spPr>
          <a:xfrm>
            <a:off x="494598" y="4719590"/>
            <a:ext cx="2705802" cy="1077218"/>
          </a:xfrm>
          <a:prstGeom prst="rect">
            <a:avLst/>
          </a:prstGeom>
          <a:solidFill>
            <a:schemeClr val="bg1"/>
          </a:solidFill>
          <a:ln>
            <a:noFill/>
          </a:ln>
        </p:spPr>
        <p:txBody>
          <a:bodyPr wrap="square" rtlCol="0">
            <a:spAutoFit/>
          </a:bodyPr>
          <a:lstStyle/>
          <a:p>
            <a:pPr algn="ctr"/>
            <a:r>
              <a:rPr lang="en-US" sz="1600" b="1" i="1" dirty="0" smtClean="0">
                <a:solidFill>
                  <a:srgbClr val="FF0000"/>
                </a:solidFill>
                <a:latin typeface="Arial" panose="020B0604020202020204" pitchFamily="34" charset="0"/>
                <a:cs typeface="Arial" panose="020B0604020202020204" pitchFamily="34" charset="0"/>
              </a:rPr>
              <a:t>Cloud-based</a:t>
            </a:r>
          </a:p>
          <a:p>
            <a:pPr algn="ctr"/>
            <a:r>
              <a:rPr lang="en-US" sz="1600" b="1" i="1" dirty="0" smtClean="0">
                <a:solidFill>
                  <a:srgbClr val="FF0000"/>
                </a:solidFill>
                <a:latin typeface="Arial" panose="020B0604020202020204" pitchFamily="34" charset="0"/>
                <a:cs typeface="Arial" panose="020B0604020202020204" pitchFamily="34" charset="0"/>
              </a:rPr>
              <a:t>Database Infrastructure</a:t>
            </a:r>
          </a:p>
          <a:p>
            <a:pPr algn="ctr"/>
            <a:r>
              <a:rPr lang="en-US" sz="1600" b="1" i="1" dirty="0" smtClean="0">
                <a:solidFill>
                  <a:srgbClr val="FF0000"/>
                </a:solidFill>
                <a:latin typeface="Arial" panose="020B0604020202020204" pitchFamily="34" charset="0"/>
                <a:cs typeface="Arial" panose="020B0604020202020204" pitchFamily="34" charset="0"/>
              </a:rPr>
              <a:t> and</a:t>
            </a:r>
          </a:p>
          <a:p>
            <a:pPr algn="ctr"/>
            <a:r>
              <a:rPr lang="en-US" sz="1600" b="1" i="1" dirty="0" smtClean="0">
                <a:solidFill>
                  <a:srgbClr val="FF0000"/>
                </a:solidFill>
                <a:latin typeface="Arial" panose="020B0604020202020204" pitchFamily="34" charset="0"/>
                <a:cs typeface="Arial" panose="020B0604020202020204" pitchFamily="34" charset="0"/>
              </a:rPr>
              <a:t> Computations Server</a:t>
            </a:r>
            <a:endParaRPr lang="fr-FR" sz="1600" b="1" i="1" dirty="0">
              <a:solidFill>
                <a:srgbClr val="FF0000"/>
              </a:solidFill>
              <a:latin typeface="Arial" panose="020B0604020202020204" pitchFamily="34" charset="0"/>
              <a:cs typeface="Arial" panose="020B0604020202020204" pitchFamily="34" charset="0"/>
            </a:endParaRPr>
          </a:p>
        </p:txBody>
      </p:sp>
      <p:sp>
        <p:nvSpPr>
          <p:cNvPr id="5" name="Oval 4"/>
          <p:cNvSpPr/>
          <p:nvPr/>
        </p:nvSpPr>
        <p:spPr>
          <a:xfrm>
            <a:off x="983659" y="2341174"/>
            <a:ext cx="967061"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50">
              <a:ln w="76200">
                <a:solidFill>
                  <a:schemeClr val="tx1"/>
                </a:solidFill>
              </a:ln>
              <a:latin typeface="Arial" panose="020B0604020202020204" pitchFamily="34" charset="0"/>
              <a:cs typeface="Arial" panose="020B0604020202020204" pitchFamily="34" charset="0"/>
            </a:endParaRPr>
          </a:p>
        </p:txBody>
      </p:sp>
      <p:sp>
        <p:nvSpPr>
          <p:cNvPr id="6" name="Oval 5"/>
          <p:cNvSpPr/>
          <p:nvPr/>
        </p:nvSpPr>
        <p:spPr>
          <a:xfrm>
            <a:off x="1852339" y="2341174"/>
            <a:ext cx="967061" cy="91440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50">
              <a:ln w="76200">
                <a:solidFill>
                  <a:schemeClr val="tx1"/>
                </a:solidFill>
              </a:ln>
              <a:latin typeface="Arial" panose="020B0604020202020204" pitchFamily="34" charset="0"/>
              <a:cs typeface="Arial" panose="020B0604020202020204" pitchFamily="34" charset="0"/>
            </a:endParaRPr>
          </a:p>
        </p:txBody>
      </p:sp>
      <p:sp>
        <p:nvSpPr>
          <p:cNvPr id="7" name="Oval 6"/>
          <p:cNvSpPr/>
          <p:nvPr/>
        </p:nvSpPr>
        <p:spPr>
          <a:xfrm>
            <a:off x="983659" y="3170715"/>
            <a:ext cx="967061" cy="91440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50">
              <a:ln w="76200">
                <a:solidFill>
                  <a:schemeClr val="tx1"/>
                </a:solidFill>
              </a:ln>
              <a:latin typeface="Arial" panose="020B0604020202020204" pitchFamily="34" charset="0"/>
              <a:cs typeface="Arial" panose="020B0604020202020204" pitchFamily="34" charset="0"/>
            </a:endParaRPr>
          </a:p>
        </p:txBody>
      </p:sp>
      <p:sp>
        <p:nvSpPr>
          <p:cNvPr id="8" name="Oval 7"/>
          <p:cNvSpPr/>
          <p:nvPr/>
        </p:nvSpPr>
        <p:spPr>
          <a:xfrm>
            <a:off x="1752600" y="3170715"/>
            <a:ext cx="967061" cy="914400"/>
          </a:xfrm>
          <a:prstGeom prst="ellipse">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50">
              <a:ln w="76200">
                <a:solidFill>
                  <a:schemeClr val="tx1"/>
                </a:solidFill>
              </a:ln>
              <a:latin typeface="Arial" panose="020B0604020202020204" pitchFamily="34" charset="0"/>
              <a:cs typeface="Arial" panose="020B0604020202020204" pitchFamily="34" charset="0"/>
            </a:endParaRPr>
          </a:p>
        </p:txBody>
      </p:sp>
      <p:sp>
        <p:nvSpPr>
          <p:cNvPr id="9" name="Flowchart: Magnetic Disk 22"/>
          <p:cNvSpPr/>
          <p:nvPr/>
        </p:nvSpPr>
        <p:spPr>
          <a:xfrm>
            <a:off x="267687" y="3819183"/>
            <a:ext cx="1004952" cy="869468"/>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50" b="1" dirty="0" smtClean="0">
                <a:latin typeface="Arial" panose="020B0604020202020204" pitchFamily="34" charset="0"/>
                <a:cs typeface="Arial" panose="020B0604020202020204" pitchFamily="34" charset="0"/>
              </a:rPr>
              <a:t>Cases Databases</a:t>
            </a:r>
            <a:endParaRPr lang="en-US" sz="1250" b="1" dirty="0">
              <a:latin typeface="Arial" panose="020B0604020202020204" pitchFamily="34" charset="0"/>
              <a:cs typeface="Arial" panose="020B0604020202020204" pitchFamily="34" charset="0"/>
            </a:endParaRPr>
          </a:p>
        </p:txBody>
      </p:sp>
      <p:sp>
        <p:nvSpPr>
          <p:cNvPr id="10" name="Flowchart: Magnetic Disk 23"/>
          <p:cNvSpPr/>
          <p:nvPr/>
        </p:nvSpPr>
        <p:spPr>
          <a:xfrm>
            <a:off x="2438400" y="3819183"/>
            <a:ext cx="1004952" cy="86946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50" b="1" dirty="0" smtClean="0">
                <a:latin typeface="Arial" panose="020B0604020202020204" pitchFamily="34" charset="0"/>
                <a:cs typeface="Arial" panose="020B0604020202020204" pitchFamily="34" charset="0"/>
              </a:rPr>
              <a:t>Reference </a:t>
            </a:r>
          </a:p>
          <a:p>
            <a:pPr algn="ctr"/>
            <a:r>
              <a:rPr lang="en-US" sz="1250" b="1" dirty="0" smtClean="0">
                <a:latin typeface="Arial" panose="020B0604020202020204" pitchFamily="34" charset="0"/>
                <a:cs typeface="Arial" panose="020B0604020202020204" pitchFamily="34" charset="0"/>
              </a:rPr>
              <a:t>Databases</a:t>
            </a:r>
            <a:endParaRPr lang="en-US" sz="1250" b="1" dirty="0">
              <a:latin typeface="Arial" panose="020B0604020202020204" pitchFamily="34" charset="0"/>
              <a:cs typeface="Arial" panose="020B0604020202020204" pitchFamily="34" charset="0"/>
            </a:endParaRPr>
          </a:p>
        </p:txBody>
      </p:sp>
      <p:sp>
        <p:nvSpPr>
          <p:cNvPr id="11" name="Flowchart: Magnetic Disk 24"/>
          <p:cNvSpPr/>
          <p:nvPr/>
        </p:nvSpPr>
        <p:spPr>
          <a:xfrm>
            <a:off x="267687" y="2327166"/>
            <a:ext cx="1004952" cy="869468"/>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50" b="1" dirty="0" smtClean="0">
                <a:latin typeface="Arial" panose="020B0604020202020204" pitchFamily="34" charset="0"/>
                <a:cs typeface="Arial" panose="020B0604020202020204" pitchFamily="34" charset="0"/>
              </a:rPr>
              <a:t>Data Usage</a:t>
            </a:r>
          </a:p>
          <a:p>
            <a:pPr algn="ctr"/>
            <a:r>
              <a:rPr lang="en-US" sz="1250" b="1" dirty="0" smtClean="0">
                <a:latin typeface="Arial" panose="020B0604020202020204" pitchFamily="34" charset="0"/>
                <a:cs typeface="Arial" panose="020B0604020202020204" pitchFamily="34" charset="0"/>
              </a:rPr>
              <a:t>Database</a:t>
            </a:r>
            <a:endParaRPr lang="en-US" sz="1250" b="1" dirty="0">
              <a:latin typeface="Arial" panose="020B0604020202020204" pitchFamily="34" charset="0"/>
              <a:cs typeface="Arial" panose="020B0604020202020204" pitchFamily="34" charset="0"/>
            </a:endParaRPr>
          </a:p>
        </p:txBody>
      </p:sp>
      <p:sp>
        <p:nvSpPr>
          <p:cNvPr id="12" name="Flowchart: Magnetic Disk 25"/>
          <p:cNvSpPr/>
          <p:nvPr/>
        </p:nvSpPr>
        <p:spPr>
          <a:xfrm>
            <a:off x="2438400" y="2327166"/>
            <a:ext cx="1004952" cy="869468"/>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50" b="1" dirty="0" smtClean="0">
                <a:latin typeface="Arial" panose="020B0604020202020204" pitchFamily="34" charset="0"/>
                <a:cs typeface="Arial" panose="020B0604020202020204" pitchFamily="34" charset="0"/>
              </a:rPr>
              <a:t>MRI</a:t>
            </a:r>
          </a:p>
          <a:p>
            <a:pPr algn="ctr"/>
            <a:r>
              <a:rPr lang="en-US" sz="1250" b="1" dirty="0" smtClean="0">
                <a:latin typeface="Arial" panose="020B0604020202020204" pitchFamily="34" charset="0"/>
                <a:cs typeface="Arial" panose="020B0604020202020204" pitchFamily="34" charset="0"/>
              </a:rPr>
              <a:t>Databases</a:t>
            </a:r>
            <a:endParaRPr lang="en-US" sz="1250" b="1" dirty="0">
              <a:latin typeface="Arial" panose="020B0604020202020204" pitchFamily="34" charset="0"/>
              <a:cs typeface="Arial" panose="020B0604020202020204" pitchFamily="34" charset="0"/>
            </a:endParaRPr>
          </a:p>
        </p:txBody>
      </p:sp>
      <p:sp>
        <p:nvSpPr>
          <p:cNvPr id="14" name="Cloud 13"/>
          <p:cNvSpPr/>
          <p:nvPr/>
        </p:nvSpPr>
        <p:spPr>
          <a:xfrm>
            <a:off x="838200" y="3119390"/>
            <a:ext cx="1889838" cy="801139"/>
          </a:xfrm>
          <a:prstGeom prst="cloud">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50">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616650" y="2357390"/>
            <a:ext cx="4984813" cy="3738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010701" y="2018836"/>
            <a:ext cx="2573801" cy="338554"/>
          </a:xfrm>
          <a:prstGeom prst="rect">
            <a:avLst/>
          </a:prstGeom>
          <a:noFill/>
          <a:ln>
            <a:noFill/>
          </a:ln>
        </p:spPr>
        <p:txBody>
          <a:bodyPr wrap="square" rtlCol="0">
            <a:spAutoFit/>
          </a:bodyPr>
          <a:lstStyle/>
          <a:p>
            <a:pPr algn="ctr"/>
            <a:r>
              <a:rPr lang="en-US" sz="1600" b="1" i="1" dirty="0" smtClean="0">
                <a:solidFill>
                  <a:srgbClr val="FF0000"/>
                </a:solidFill>
                <a:latin typeface="Arial" panose="020B0604020202020204" pitchFamily="34" charset="0"/>
                <a:cs typeface="Arial" panose="020B0604020202020204" pitchFamily="34" charset="0"/>
              </a:rPr>
              <a:t>Front-end Application</a:t>
            </a:r>
            <a:endParaRPr lang="fr-FR" sz="1600" b="1" i="1" dirty="0">
              <a:solidFill>
                <a:srgbClr val="FF0000"/>
              </a:solidFill>
              <a:latin typeface="Arial" panose="020B0604020202020204" pitchFamily="34" charset="0"/>
              <a:cs typeface="Arial" panose="020B0604020202020204" pitchFamily="34" charset="0"/>
            </a:endParaRPr>
          </a:p>
        </p:txBody>
      </p:sp>
      <p:sp>
        <p:nvSpPr>
          <p:cNvPr id="19" name="Curved Down Arrow 18"/>
          <p:cNvSpPr/>
          <p:nvPr/>
        </p:nvSpPr>
        <p:spPr>
          <a:xfrm rot="21337667">
            <a:off x="1752600" y="1269159"/>
            <a:ext cx="5279751" cy="893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 Box 4"/>
          <p:cNvSpPr txBox="1">
            <a:spLocks noChangeArrowheads="1"/>
          </p:cNvSpPr>
          <p:nvPr/>
        </p:nvSpPr>
        <p:spPr bwMode="auto">
          <a:xfrm>
            <a:off x="577560" y="6324600"/>
            <a:ext cx="5670840" cy="308064"/>
          </a:xfrm>
          <a:prstGeom prst="rect">
            <a:avLst/>
          </a:prstGeom>
          <a:noFill/>
          <a:ln w="9525">
            <a:noFill/>
            <a:round/>
            <a:headEnd/>
            <a:tailEnd/>
          </a:ln>
          <a:effectLst/>
        </p:spPr>
        <p:txBody>
          <a:bodyPr lIns="0" tIns="0" rIns="0" bIns="0" anchor="ctr"/>
          <a:lstStyle/>
          <a:p>
            <a:pPr>
              <a:tabLst>
                <a:tab pos="656650" algn="l"/>
                <a:tab pos="1313299" algn="l"/>
                <a:tab pos="1969949" algn="l"/>
                <a:tab pos="2626599" algn="l"/>
                <a:tab pos="3283248" algn="l"/>
              </a:tabLst>
            </a:pPr>
            <a:r>
              <a:rPr lang="en-GB" sz="1400" dirty="0" err="1" smtClean="0">
                <a:solidFill>
                  <a:srgbClr val="000000"/>
                </a:solidFill>
                <a:latin typeface="Arial" panose="020B0604020202020204" pitchFamily="34" charset="0"/>
                <a:ea typeface="msgothic" charset="0"/>
                <a:cs typeface="Arial" panose="020B0604020202020204" pitchFamily="34" charset="0"/>
              </a:rPr>
              <a:t>Gourraud</a:t>
            </a:r>
            <a:r>
              <a:rPr lang="en-GB" sz="1400" dirty="0" smtClean="0">
                <a:solidFill>
                  <a:srgbClr val="000000"/>
                </a:solidFill>
                <a:latin typeface="Arial" panose="020B0604020202020204" pitchFamily="34" charset="0"/>
                <a:ea typeface="msgothic" charset="0"/>
                <a:cs typeface="Arial" panose="020B0604020202020204" pitchFamily="34" charset="0"/>
              </a:rPr>
              <a:t> PA, et al. </a:t>
            </a:r>
            <a:r>
              <a:rPr lang="en-GB" sz="1400" i="1" dirty="0" smtClean="0">
                <a:solidFill>
                  <a:srgbClr val="000000"/>
                </a:solidFill>
                <a:latin typeface="Arial" panose="020B0604020202020204" pitchFamily="34" charset="0"/>
                <a:ea typeface="msgothic" charset="0"/>
                <a:cs typeface="Arial" panose="020B0604020202020204" pitchFamily="34" charset="0"/>
              </a:rPr>
              <a:t>In press</a:t>
            </a:r>
            <a:r>
              <a:rPr lang="en-GB" sz="1400" dirty="0" smtClean="0">
                <a:solidFill>
                  <a:srgbClr val="000000"/>
                </a:solidFill>
                <a:latin typeface="Arial" panose="020B0604020202020204" pitchFamily="34" charset="0"/>
                <a:ea typeface="msgothic" charset="0"/>
                <a:cs typeface="Arial" panose="020B0604020202020204" pitchFamily="34" charset="0"/>
              </a:rPr>
              <a:t>.</a:t>
            </a:r>
            <a:r>
              <a:rPr lang="en-GB" sz="1400" baseline="30000" dirty="0" smtClean="0">
                <a:solidFill>
                  <a:srgbClr val="000000"/>
                </a:solidFill>
                <a:latin typeface="Arial" panose="020B0604020202020204" pitchFamily="34" charset="0"/>
                <a:ea typeface="msgothic" charset="0"/>
                <a:cs typeface="Arial" panose="020B0604020202020204" pitchFamily="34" charset="0"/>
              </a:rPr>
              <a:t>[37]</a:t>
            </a:r>
            <a:endParaRPr lang="en-GB" sz="1400" dirty="0">
              <a:solidFill>
                <a:srgbClr val="000000"/>
              </a:solidFill>
              <a:latin typeface="Arial" panose="020B0604020202020204" pitchFamily="34" charset="0"/>
              <a:ea typeface="msgothic" charset="0"/>
              <a:cs typeface="Arial" panose="020B0604020202020204" pitchFamily="34" charset="0"/>
            </a:endParaRPr>
          </a:p>
        </p:txBody>
      </p:sp>
    </p:spTree>
    <p:extLst>
      <p:ext uri="{BB962C8B-B14F-4D97-AF65-F5344CB8AC3E}">
        <p14:creationId xmlns:p14="http://schemas.microsoft.com/office/powerpoint/2010/main" val="1506653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Per-subject </a:t>
            </a:r>
            <a:r>
              <a:rPr lang="en-US" dirty="0"/>
              <a:t>D</a:t>
            </a:r>
            <a:r>
              <a:rPr lang="en-US" dirty="0" smtClean="0"/>
              <a:t>ata in Context </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501" t="2597" r="2998" b="2422"/>
          <a:stretch/>
        </p:blipFill>
        <p:spPr bwMode="auto">
          <a:xfrm>
            <a:off x="712518" y="1295400"/>
            <a:ext cx="6768937" cy="5355772"/>
          </a:xfrm>
          <a:prstGeom prst="rect">
            <a:avLst/>
          </a:prstGeom>
          <a:noFill/>
          <a:ln>
            <a:noFill/>
          </a:ln>
        </p:spPr>
      </p:pic>
      <p:sp>
        <p:nvSpPr>
          <p:cNvPr id="3" name="Rounded Rectangle 2"/>
          <p:cNvSpPr/>
          <p:nvPr/>
        </p:nvSpPr>
        <p:spPr>
          <a:xfrm>
            <a:off x="838200" y="1306285"/>
            <a:ext cx="2667000" cy="463138"/>
          </a:xfrm>
          <a:prstGeom prst="roundRect">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66"/>
                </a:solidFill>
                <a:latin typeface="Arial" panose="020B0604020202020204" pitchFamily="34" charset="0"/>
                <a:cs typeface="Arial" panose="020B0604020202020204" pitchFamily="34" charset="0"/>
              </a:rPr>
              <a:t>(1) Individual trajectory</a:t>
            </a:r>
            <a:endParaRPr lang="en-US" sz="1400" dirty="0">
              <a:solidFill>
                <a:srgbClr val="000066"/>
              </a:solidFill>
              <a:latin typeface="Arial" panose="020B0604020202020204" pitchFamily="34" charset="0"/>
              <a:cs typeface="Arial" panose="020B0604020202020204" pitchFamily="34" charset="0"/>
            </a:endParaRPr>
          </a:p>
        </p:txBody>
      </p:sp>
      <p:sp>
        <p:nvSpPr>
          <p:cNvPr id="5" name="Rounded Rectangle 4"/>
          <p:cNvSpPr/>
          <p:nvPr/>
        </p:nvSpPr>
        <p:spPr>
          <a:xfrm>
            <a:off x="762000" y="6036624"/>
            <a:ext cx="3124200" cy="522514"/>
          </a:xfrm>
          <a:prstGeom prst="roundRect">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1400" dirty="0" smtClean="0">
                <a:solidFill>
                  <a:srgbClr val="000066"/>
                </a:solidFill>
                <a:latin typeface="Arial" panose="020B0604020202020204" pitchFamily="34" charset="0"/>
                <a:cs typeface="Arial" panose="020B0604020202020204" pitchFamily="34" charset="0"/>
              </a:rPr>
              <a:t>(2) Actionable reference population of patients (N = 227)</a:t>
            </a:r>
            <a:endParaRPr lang="en-US" sz="1400" dirty="0">
              <a:solidFill>
                <a:srgbClr val="000066"/>
              </a:solidFill>
              <a:latin typeface="Arial" panose="020B0604020202020204" pitchFamily="34" charset="0"/>
              <a:cs typeface="Arial" panose="020B0604020202020204" pitchFamily="34" charset="0"/>
            </a:endParaRPr>
          </a:p>
        </p:txBody>
      </p:sp>
      <p:sp>
        <p:nvSpPr>
          <p:cNvPr id="8" name="Rounded Rectangle 7"/>
          <p:cNvSpPr/>
          <p:nvPr/>
        </p:nvSpPr>
        <p:spPr>
          <a:xfrm>
            <a:off x="3910941" y="1295400"/>
            <a:ext cx="3581400" cy="522514"/>
          </a:xfrm>
          <a:prstGeom prst="roundRect">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1400" dirty="0" smtClean="0">
                <a:solidFill>
                  <a:srgbClr val="000066"/>
                </a:solidFill>
                <a:latin typeface="Arial" panose="020B0604020202020204" pitchFamily="34" charset="0"/>
                <a:cs typeface="Arial" panose="020B0604020202020204" pitchFamily="34" charset="0"/>
              </a:rPr>
              <a:t>(3) Normality assessment by percentile lines in the reference population</a:t>
            </a:r>
            <a:endParaRPr lang="en-US" sz="1400" dirty="0">
              <a:solidFill>
                <a:srgbClr val="000066"/>
              </a:solidFill>
              <a:latin typeface="Arial" panose="020B0604020202020204" pitchFamily="34" charset="0"/>
              <a:cs typeface="Arial" panose="020B0604020202020204" pitchFamily="34" charset="0"/>
            </a:endParaRPr>
          </a:p>
        </p:txBody>
      </p:sp>
      <p:sp>
        <p:nvSpPr>
          <p:cNvPr id="9" name="Rounded Rectangle 8"/>
          <p:cNvSpPr/>
          <p:nvPr/>
        </p:nvSpPr>
        <p:spPr>
          <a:xfrm>
            <a:off x="4038600" y="6025738"/>
            <a:ext cx="3581400" cy="522514"/>
          </a:xfrm>
          <a:prstGeom prst="roundRect">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US" sz="1400" dirty="0" smtClean="0">
                <a:solidFill>
                  <a:srgbClr val="000066"/>
                </a:solidFill>
                <a:latin typeface="Arial" panose="020B0604020202020204" pitchFamily="34" charset="0"/>
                <a:cs typeface="Arial" panose="020B0604020202020204" pitchFamily="34" charset="0"/>
              </a:rPr>
              <a:t>(4) Evaluation of possible evolutions under various therapeutic scenarios</a:t>
            </a:r>
            <a:endParaRPr lang="en-US" sz="1400"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403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a:t>
            </a:r>
            <a:r>
              <a:rPr lang="en-US" dirty="0" smtClean="0"/>
              <a:t>Serial </a:t>
            </a:r>
            <a:r>
              <a:rPr lang="en-US" dirty="0"/>
              <a:t>MR Brain </a:t>
            </a:r>
            <a:r>
              <a:rPr lang="en-US" dirty="0" smtClean="0"/>
              <a:t>Imaging</a:t>
            </a:r>
            <a:endParaRPr lang="en-US" dirty="0"/>
          </a:p>
        </p:txBody>
      </p:sp>
      <p:pic>
        <p:nvPicPr>
          <p:cNvPr id="4"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17600" y="1371600"/>
            <a:ext cx="688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485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an App Help </a:t>
            </a:r>
            <a:r>
              <a:rPr lang="en-US" dirty="0"/>
              <a:t>S</a:t>
            </a:r>
            <a:r>
              <a:rPr lang="en-US" dirty="0" smtClean="0"/>
              <a:t>top </a:t>
            </a:r>
            <a:r>
              <a:rPr lang="en-US" dirty="0"/>
              <a:t>P</a:t>
            </a:r>
            <a:r>
              <a:rPr lang="en-US" dirty="0" smtClean="0"/>
              <a:t>rogressive MS?</a:t>
            </a:r>
            <a:endParaRPr lang="en-US" dirty="0"/>
          </a:p>
        </p:txBody>
      </p:sp>
      <p:sp>
        <p:nvSpPr>
          <p:cNvPr id="3" name="Content Placeholder 2"/>
          <p:cNvSpPr>
            <a:spLocks noGrp="1"/>
          </p:cNvSpPr>
          <p:nvPr>
            <p:ph sz="quarter" idx="10"/>
          </p:nvPr>
        </p:nvSpPr>
        <p:spPr>
          <a:xfrm>
            <a:off x="581025" y="1676400"/>
            <a:ext cx="7724775" cy="4267200"/>
          </a:xfrm>
        </p:spPr>
        <p:txBody>
          <a:bodyPr>
            <a:normAutofit lnSpcReduction="10000"/>
          </a:bodyPr>
          <a:lstStyle/>
          <a:p>
            <a:pPr marL="236538" lvl="1" indent="-236538"/>
            <a:r>
              <a:rPr lang="en-US" sz="2200" dirty="0" smtClean="0">
                <a:solidFill>
                  <a:schemeClr val="tx2"/>
                </a:solidFill>
                <a:latin typeface="Arial"/>
                <a:cs typeface="Arial"/>
              </a:rPr>
              <a:t>Currently, </a:t>
            </a:r>
            <a:r>
              <a:rPr lang="en-US" sz="2200" dirty="0">
                <a:solidFill>
                  <a:schemeClr val="tx2"/>
                </a:solidFill>
                <a:latin typeface="Arial"/>
                <a:cs typeface="Arial"/>
              </a:rPr>
              <a:t>the MS </a:t>
            </a:r>
            <a:r>
              <a:rPr lang="en-US" sz="2200" dirty="0" err="1">
                <a:solidFill>
                  <a:schemeClr val="tx2"/>
                </a:solidFill>
                <a:latin typeface="Arial"/>
                <a:cs typeface="Arial"/>
              </a:rPr>
              <a:t>Bioscreen</a:t>
            </a:r>
            <a:r>
              <a:rPr lang="en-US" sz="2200" dirty="0">
                <a:solidFill>
                  <a:schemeClr val="tx2"/>
                </a:solidFill>
                <a:latin typeface="Arial"/>
                <a:cs typeface="Arial"/>
              </a:rPr>
              <a:t> can only be used to contextualize subjects who have undergone systematic serial assessments in a limited cohort of ~ 600 subjects from a single </a:t>
            </a:r>
            <a:r>
              <a:rPr lang="en-US" sz="2200" dirty="0" smtClean="0">
                <a:solidFill>
                  <a:schemeClr val="tx2"/>
                </a:solidFill>
                <a:latin typeface="Arial"/>
                <a:cs typeface="Arial"/>
              </a:rPr>
              <a:t>center.</a:t>
            </a:r>
            <a:endParaRPr lang="en-US" sz="2200" dirty="0">
              <a:solidFill>
                <a:schemeClr val="tx2"/>
              </a:solidFill>
              <a:latin typeface="Arial"/>
              <a:cs typeface="Arial"/>
            </a:endParaRPr>
          </a:p>
          <a:p>
            <a:pPr marL="236538" lvl="1" indent="-236538"/>
            <a:r>
              <a:rPr lang="en-US" sz="2200" dirty="0">
                <a:solidFill>
                  <a:schemeClr val="tx2"/>
                </a:solidFill>
                <a:latin typeface="Arial"/>
                <a:cs typeface="Arial"/>
              </a:rPr>
              <a:t>Effort is </a:t>
            </a:r>
            <a:r>
              <a:rPr lang="en-US" sz="2200" dirty="0" smtClean="0">
                <a:solidFill>
                  <a:schemeClr val="tx2"/>
                </a:solidFill>
                <a:latin typeface="Arial"/>
                <a:cs typeface="Arial"/>
              </a:rPr>
              <a:t>under way </a:t>
            </a:r>
            <a:r>
              <a:rPr lang="en-US" sz="2200" dirty="0">
                <a:solidFill>
                  <a:schemeClr val="tx2"/>
                </a:solidFill>
                <a:latin typeface="Arial"/>
                <a:cs typeface="Arial"/>
              </a:rPr>
              <a:t>to integrate prospective data from multiple </a:t>
            </a:r>
            <a:r>
              <a:rPr lang="en-US" sz="2200" dirty="0" smtClean="0">
                <a:solidFill>
                  <a:schemeClr val="tx2"/>
                </a:solidFill>
                <a:latin typeface="Arial"/>
                <a:cs typeface="Arial"/>
              </a:rPr>
              <a:t>centers.</a:t>
            </a:r>
            <a:endParaRPr lang="en-US" sz="2200" dirty="0">
              <a:solidFill>
                <a:schemeClr val="tx2"/>
              </a:solidFill>
              <a:latin typeface="Arial"/>
              <a:cs typeface="Arial"/>
            </a:endParaRPr>
          </a:p>
          <a:p>
            <a:pPr marL="236538" lvl="1" indent="-236538"/>
            <a:r>
              <a:rPr lang="en-US" sz="2200" dirty="0">
                <a:solidFill>
                  <a:schemeClr val="tx2"/>
                </a:solidFill>
                <a:latin typeface="Arial"/>
                <a:cs typeface="Arial"/>
              </a:rPr>
              <a:t>With </a:t>
            </a:r>
            <a:r>
              <a:rPr lang="en-US" sz="2200" dirty="0" smtClean="0">
                <a:solidFill>
                  <a:schemeClr val="tx2"/>
                </a:solidFill>
                <a:latin typeface="Arial"/>
                <a:cs typeface="Arial"/>
              </a:rPr>
              <a:t>sufficient data</a:t>
            </a:r>
            <a:r>
              <a:rPr lang="en-US" sz="2200" dirty="0">
                <a:solidFill>
                  <a:schemeClr val="tx2"/>
                </a:solidFill>
                <a:latin typeface="Arial"/>
                <a:cs typeface="Arial"/>
              </a:rPr>
              <a:t>, there is the potential to understand individual trajectories and to </a:t>
            </a:r>
            <a:r>
              <a:rPr lang="en-US" sz="2200" dirty="0" smtClean="0">
                <a:solidFill>
                  <a:schemeClr val="tx2"/>
                </a:solidFill>
                <a:latin typeface="Arial"/>
                <a:cs typeface="Arial"/>
              </a:rPr>
              <a:t>prognosticate.</a:t>
            </a:r>
            <a:endParaRPr lang="en-US" sz="2200" dirty="0">
              <a:solidFill>
                <a:schemeClr val="tx2"/>
              </a:solidFill>
              <a:latin typeface="Arial"/>
              <a:cs typeface="Arial"/>
            </a:endParaRPr>
          </a:p>
          <a:p>
            <a:pPr marL="236538" lvl="1" indent="-236538"/>
            <a:r>
              <a:rPr lang="en-US" sz="2200" dirty="0" smtClean="0">
                <a:solidFill>
                  <a:schemeClr val="tx2"/>
                </a:solidFill>
                <a:latin typeface="Arial"/>
                <a:cs typeface="Arial"/>
              </a:rPr>
              <a:t>This could </a:t>
            </a:r>
            <a:r>
              <a:rPr lang="en-US" sz="2200" dirty="0">
                <a:solidFill>
                  <a:schemeClr val="tx2"/>
                </a:solidFill>
                <a:latin typeface="Arial"/>
                <a:cs typeface="Arial"/>
              </a:rPr>
              <a:t>be very useful for understanding the impact of switching </a:t>
            </a:r>
            <a:r>
              <a:rPr lang="en-US" sz="2200" dirty="0" smtClean="0">
                <a:solidFill>
                  <a:schemeClr val="tx2"/>
                </a:solidFill>
                <a:latin typeface="Arial"/>
                <a:cs typeface="Arial"/>
              </a:rPr>
              <a:t>treatments and the </a:t>
            </a:r>
            <a:r>
              <a:rPr lang="en-US" sz="2200" dirty="0">
                <a:solidFill>
                  <a:schemeClr val="tx2"/>
                </a:solidFill>
                <a:latin typeface="Arial"/>
                <a:cs typeface="Arial"/>
              </a:rPr>
              <a:t>use of induction therapies, combination </a:t>
            </a:r>
            <a:r>
              <a:rPr lang="en-US" sz="2200" dirty="0" smtClean="0">
                <a:solidFill>
                  <a:schemeClr val="tx2"/>
                </a:solidFill>
                <a:latin typeface="Arial"/>
                <a:cs typeface="Arial"/>
              </a:rPr>
              <a:t>treatments, </a:t>
            </a:r>
            <a:r>
              <a:rPr lang="en-US" sz="2200" dirty="0">
                <a:solidFill>
                  <a:schemeClr val="tx2"/>
                </a:solidFill>
                <a:latin typeface="Arial"/>
                <a:cs typeface="Arial"/>
              </a:rPr>
              <a:t>and other clinical strategies that are being considered as ways to mitigate </a:t>
            </a:r>
            <a:r>
              <a:rPr lang="en-US" sz="2200" dirty="0" smtClean="0">
                <a:solidFill>
                  <a:schemeClr val="tx2"/>
                </a:solidFill>
                <a:latin typeface="Arial"/>
                <a:cs typeface="Arial"/>
              </a:rPr>
              <a:t>the risk </a:t>
            </a:r>
            <a:r>
              <a:rPr lang="en-US" sz="2200" dirty="0">
                <a:solidFill>
                  <a:schemeClr val="tx2"/>
                </a:solidFill>
                <a:latin typeface="Arial"/>
                <a:cs typeface="Arial"/>
              </a:rPr>
              <a:t>of progressive </a:t>
            </a:r>
            <a:r>
              <a:rPr lang="en-US" sz="2200" dirty="0" smtClean="0">
                <a:solidFill>
                  <a:schemeClr val="tx2"/>
                </a:solidFill>
                <a:latin typeface="Arial"/>
                <a:cs typeface="Arial"/>
              </a:rPr>
              <a:t>MS.</a:t>
            </a:r>
            <a:endParaRPr lang="en-US" sz="2200" dirty="0">
              <a:solidFill>
                <a:schemeClr val="tx2"/>
              </a:solidFill>
              <a:latin typeface="Arial"/>
              <a:cs typeface="Arial"/>
            </a:endParaRPr>
          </a:p>
        </p:txBody>
      </p:sp>
    </p:spTree>
    <p:extLst>
      <p:ext uri="{BB962C8B-B14F-4D97-AF65-F5344CB8AC3E}">
        <p14:creationId xmlns:p14="http://schemas.microsoft.com/office/powerpoint/2010/main" val="722325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 </a:t>
            </a:r>
            <a:endParaRPr lang="en-US" dirty="0"/>
          </a:p>
        </p:txBody>
      </p:sp>
      <p:sp>
        <p:nvSpPr>
          <p:cNvPr id="3" name="Content Placeholder 2"/>
          <p:cNvSpPr>
            <a:spLocks noGrp="1"/>
          </p:cNvSpPr>
          <p:nvPr>
            <p:ph sz="quarter" idx="10"/>
          </p:nvPr>
        </p:nvSpPr>
        <p:spPr>
          <a:xfrm>
            <a:off x="581025" y="1676400"/>
            <a:ext cx="7724775" cy="4267200"/>
          </a:xfrm>
        </p:spPr>
        <p:txBody>
          <a:bodyPr>
            <a:normAutofit fontScale="92500"/>
          </a:bodyPr>
          <a:lstStyle/>
          <a:p>
            <a:pPr marL="236538" lvl="1" indent="-236538"/>
            <a:r>
              <a:rPr lang="en-US" sz="2200" dirty="0">
                <a:solidFill>
                  <a:schemeClr val="tx2"/>
                </a:solidFill>
                <a:latin typeface="Arial"/>
                <a:cs typeface="Arial"/>
              </a:rPr>
              <a:t>For now, change in EDSS remains the primary </a:t>
            </a:r>
            <a:r>
              <a:rPr lang="en-US" sz="2200" dirty="0" smtClean="0">
                <a:solidFill>
                  <a:schemeClr val="tx2"/>
                </a:solidFill>
                <a:latin typeface="Arial"/>
                <a:cs typeface="Arial"/>
              </a:rPr>
              <a:t>end point </a:t>
            </a:r>
            <a:r>
              <a:rPr lang="en-US" sz="2200" dirty="0">
                <a:solidFill>
                  <a:schemeClr val="tx2"/>
                </a:solidFill>
                <a:latin typeface="Arial"/>
                <a:cs typeface="Arial"/>
              </a:rPr>
              <a:t>in progressive MS </a:t>
            </a:r>
            <a:r>
              <a:rPr lang="en-US" sz="2200" dirty="0" smtClean="0">
                <a:solidFill>
                  <a:schemeClr val="tx2"/>
                </a:solidFill>
                <a:latin typeface="Arial"/>
                <a:cs typeface="Arial"/>
              </a:rPr>
              <a:t>trials.</a:t>
            </a:r>
            <a:endParaRPr lang="en-US" sz="2200" dirty="0">
              <a:solidFill>
                <a:schemeClr val="tx2"/>
              </a:solidFill>
              <a:latin typeface="Arial"/>
              <a:cs typeface="Arial"/>
            </a:endParaRPr>
          </a:p>
          <a:p>
            <a:pPr marL="236538" lvl="1" indent="-236538"/>
            <a:r>
              <a:rPr lang="en-US" sz="2200" dirty="0">
                <a:solidFill>
                  <a:schemeClr val="tx2"/>
                </a:solidFill>
                <a:latin typeface="Arial"/>
                <a:cs typeface="Arial"/>
              </a:rPr>
              <a:t>Combination </a:t>
            </a:r>
            <a:r>
              <a:rPr lang="en-US" sz="2200" dirty="0" smtClean="0">
                <a:solidFill>
                  <a:schemeClr val="tx2"/>
                </a:solidFill>
                <a:latin typeface="Arial"/>
                <a:cs typeface="Arial"/>
              </a:rPr>
              <a:t>end points </a:t>
            </a:r>
            <a:r>
              <a:rPr lang="en-US" sz="2200" dirty="0">
                <a:solidFill>
                  <a:schemeClr val="tx2"/>
                </a:solidFill>
                <a:latin typeface="Arial"/>
                <a:cs typeface="Arial"/>
              </a:rPr>
              <a:t>may increase sensitivity to </a:t>
            </a:r>
            <a:r>
              <a:rPr lang="en-US" sz="2200" dirty="0" smtClean="0">
                <a:solidFill>
                  <a:schemeClr val="tx2"/>
                </a:solidFill>
                <a:latin typeface="Arial"/>
                <a:cs typeface="Arial"/>
              </a:rPr>
              <a:t>change.</a:t>
            </a:r>
            <a:endParaRPr lang="en-US" sz="2200" dirty="0">
              <a:solidFill>
                <a:schemeClr val="tx2"/>
              </a:solidFill>
              <a:latin typeface="Arial"/>
              <a:cs typeface="Arial"/>
            </a:endParaRPr>
          </a:p>
          <a:p>
            <a:pPr marL="236538" lvl="1" indent="-236538"/>
            <a:r>
              <a:rPr lang="en-US" sz="2200" dirty="0">
                <a:solidFill>
                  <a:schemeClr val="tx2"/>
                </a:solidFill>
                <a:latin typeface="Arial"/>
                <a:cs typeface="Arial"/>
              </a:rPr>
              <a:t>It remains to be seen how regulatory agencies will assess use of combination </a:t>
            </a:r>
            <a:r>
              <a:rPr lang="en-US" sz="2200" dirty="0" smtClean="0">
                <a:solidFill>
                  <a:schemeClr val="tx2"/>
                </a:solidFill>
                <a:latin typeface="Arial"/>
                <a:cs typeface="Arial"/>
              </a:rPr>
              <a:t>end points </a:t>
            </a:r>
            <a:r>
              <a:rPr lang="en-US" sz="2200" dirty="0">
                <a:solidFill>
                  <a:schemeClr val="tx2"/>
                </a:solidFill>
                <a:latin typeface="Arial"/>
                <a:cs typeface="Arial"/>
              </a:rPr>
              <a:t>if benefit is found only on the </a:t>
            </a:r>
            <a:r>
              <a:rPr lang="en-US" sz="2200" dirty="0" smtClean="0">
                <a:solidFill>
                  <a:schemeClr val="tx2"/>
                </a:solidFill>
                <a:latin typeface="Arial"/>
                <a:cs typeface="Arial"/>
              </a:rPr>
              <a:t>9HPT.</a:t>
            </a:r>
            <a:endParaRPr lang="en-US" sz="2200" dirty="0">
              <a:solidFill>
                <a:schemeClr val="tx2"/>
              </a:solidFill>
              <a:latin typeface="Arial"/>
              <a:cs typeface="Arial"/>
            </a:endParaRPr>
          </a:p>
          <a:p>
            <a:pPr marL="236538" lvl="1" indent="-236538"/>
            <a:r>
              <a:rPr lang="en-US" sz="2200" dirty="0">
                <a:solidFill>
                  <a:schemeClr val="tx2"/>
                </a:solidFill>
                <a:latin typeface="Arial"/>
                <a:cs typeface="Arial"/>
              </a:rPr>
              <a:t>A sensitive MRI biomarker for progressive MS needs to be developed that can be effectively used in phase 2 pilots to reduce the overall time and size of phase 3 </a:t>
            </a:r>
            <a:r>
              <a:rPr lang="en-US" sz="2200" dirty="0" smtClean="0">
                <a:solidFill>
                  <a:schemeClr val="tx2"/>
                </a:solidFill>
                <a:latin typeface="Arial"/>
                <a:cs typeface="Arial"/>
              </a:rPr>
              <a:t>studies.</a:t>
            </a:r>
            <a:endParaRPr lang="en-US" sz="2200" dirty="0">
              <a:solidFill>
                <a:schemeClr val="tx2"/>
              </a:solidFill>
              <a:latin typeface="Arial"/>
              <a:cs typeface="Arial"/>
            </a:endParaRPr>
          </a:p>
          <a:p>
            <a:pPr marL="236538" lvl="1" indent="-236538"/>
            <a:r>
              <a:rPr lang="en-US" sz="2200" dirty="0">
                <a:solidFill>
                  <a:schemeClr val="tx2"/>
                </a:solidFill>
                <a:latin typeface="Arial"/>
                <a:cs typeface="Arial"/>
              </a:rPr>
              <a:t>The molecular mechanisms underlying progressive MS remain unknown…</a:t>
            </a:r>
          </a:p>
          <a:p>
            <a:pPr marL="236538" lvl="1" indent="-236538"/>
            <a:r>
              <a:rPr lang="en-US" sz="2200" dirty="0">
                <a:solidFill>
                  <a:schemeClr val="tx2"/>
                </a:solidFill>
                <a:latin typeface="Arial"/>
                <a:cs typeface="Arial"/>
              </a:rPr>
              <a:t>…So identifying serological or CSF biomarkers of the underlying pathological process has been </a:t>
            </a:r>
            <a:r>
              <a:rPr lang="en-US" sz="2200" dirty="0" smtClean="0">
                <a:solidFill>
                  <a:schemeClr val="tx2"/>
                </a:solidFill>
                <a:latin typeface="Arial"/>
                <a:cs typeface="Arial"/>
              </a:rPr>
              <a:t>elusive.</a:t>
            </a:r>
            <a:endParaRPr lang="en-US" sz="2200" dirty="0">
              <a:solidFill>
                <a:schemeClr val="tx2"/>
              </a:solidFill>
              <a:latin typeface="Arial"/>
              <a:cs typeface="Arial"/>
            </a:endParaRPr>
          </a:p>
          <a:p>
            <a:endParaRPr lang="en-US" dirty="0">
              <a:solidFill>
                <a:srgbClr val="000000"/>
              </a:solidFill>
              <a:latin typeface="Arial"/>
              <a:cs typeface="Arial"/>
            </a:endParaRPr>
          </a:p>
        </p:txBody>
      </p:sp>
    </p:spTree>
    <p:extLst>
      <p:ext uri="{BB962C8B-B14F-4D97-AF65-F5344CB8AC3E}">
        <p14:creationId xmlns:p14="http://schemas.microsoft.com/office/powerpoint/2010/main" val="3507540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6888" y="857955"/>
            <a:ext cx="8686800" cy="1165225"/>
          </a:xfrm>
          <a:prstGeom prst="rect">
            <a:avLst/>
          </a:prstGeom>
          <a:effectLst>
            <a:outerShdw blurRad="50800" dist="38100" dir="2700000" algn="tl" rotWithShape="0">
              <a:prstClr val="black">
                <a:alpha val="40000"/>
              </a:prstClr>
            </a:outerShdw>
          </a:effectLst>
        </p:spPr>
        <p:txBody>
          <a:bodyPr>
            <a:noAutofit/>
          </a:bodyPr>
          <a:lstStyle>
            <a:lvl1pPr algn="ctr" defTabSz="914400" rtl="0" eaLnBrk="1" latinLnBrk="0" hangingPunct="1">
              <a:spcBef>
                <a:spcPct val="0"/>
              </a:spcBef>
              <a:buNone/>
              <a:defRPr sz="2300" b="1" kern="1200" baseline="0">
                <a:solidFill>
                  <a:schemeClr val="bg1"/>
                </a:solidFill>
                <a:effectLst>
                  <a:outerShdw blurRad="114300" dist="63500" dir="2700000" algn="tl" rotWithShape="0">
                    <a:srgbClr val="261300"/>
                  </a:outerShdw>
                </a:effectLst>
                <a:latin typeface="Arial" pitchFamily="34" charset="0"/>
                <a:ea typeface="+mj-ea"/>
                <a:cs typeface="Arial" pitchFamily="34" charset="0"/>
              </a:defRPr>
            </a:lvl1pPr>
          </a:lstStyle>
          <a:p>
            <a:pPr algn="l">
              <a:lnSpc>
                <a:spcPct val="110000"/>
              </a:lnSpc>
            </a:pPr>
            <a:r>
              <a:rPr lang="en-US" sz="2800" dirty="0" smtClean="0">
                <a:effectLst/>
              </a:rPr>
              <a:t>New </a:t>
            </a:r>
            <a:r>
              <a:rPr lang="en-US" sz="2800" dirty="0">
                <a:effectLst/>
              </a:rPr>
              <a:t>Treatment Targets for </a:t>
            </a:r>
            <a:r>
              <a:rPr lang="en-US" sz="2800" dirty="0" smtClean="0">
                <a:effectLst/>
              </a:rPr>
              <a:t>MS</a:t>
            </a:r>
            <a:endParaRPr lang="en-US" sz="1400" dirty="0" smtClean="0">
              <a:solidFill>
                <a:srgbClr val="C00000"/>
              </a:solidFill>
            </a:endParaRPr>
          </a:p>
          <a:p>
            <a:pPr algn="l">
              <a:lnSpc>
                <a:spcPct val="110000"/>
              </a:lnSpc>
            </a:pPr>
            <a:r>
              <a:rPr lang="en-US" sz="2400" dirty="0" smtClean="0"/>
              <a:t>Gavin Giovannoni, </a:t>
            </a:r>
            <a:r>
              <a:rPr lang="en-US" sz="2400" dirty="0" err="1" smtClean="0"/>
              <a:t>MBBCh</a:t>
            </a:r>
            <a:r>
              <a:rPr lang="en-US" sz="2400" dirty="0" smtClean="0"/>
              <a:t>, PhD</a:t>
            </a:r>
          </a:p>
          <a:p>
            <a:pPr algn="l">
              <a:lnSpc>
                <a:spcPct val="110000"/>
              </a:lnSpc>
            </a:pPr>
            <a:r>
              <a:rPr lang="en-US" sz="2000" dirty="0" smtClean="0"/>
              <a:t>Barts and the London School of Medicine and Surgery</a:t>
            </a:r>
          </a:p>
        </p:txBody>
      </p:sp>
      <p:sp>
        <p:nvSpPr>
          <p:cNvPr id="8" name="TextBox 7"/>
          <p:cNvSpPr txBox="1"/>
          <p:nvPr/>
        </p:nvSpPr>
        <p:spPr>
          <a:xfrm>
            <a:off x="4038601" y="6078379"/>
            <a:ext cx="2521656" cy="246221"/>
          </a:xfrm>
          <a:prstGeom prst="rect">
            <a:avLst/>
          </a:prstGeom>
          <a:noFill/>
        </p:spPr>
        <p:txBody>
          <a:bodyPr wrap="square" rtlCol="0">
            <a:spAutoFit/>
          </a:bodyPr>
          <a:lstStyle/>
          <a:p>
            <a:pPr algn="r"/>
            <a:r>
              <a:rPr lang="en-US" sz="1000" b="1" dirty="0" smtClean="0">
                <a:latin typeface="Arial" panose="020B0604020202020204" pitchFamily="34" charset="0"/>
                <a:cs typeface="Arial" panose="020B0604020202020204" pitchFamily="34" charset="0"/>
              </a:rPr>
              <a:t>A live educational event from</a:t>
            </a:r>
            <a:endParaRPr lang="en-US" sz="1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56772"/>
            <a:ext cx="1828800" cy="486178"/>
          </a:xfrm>
          <a:prstGeom prst="rect">
            <a:avLst/>
          </a:prstGeom>
          <a:effectLst/>
        </p:spPr>
      </p:pic>
      <p:sp>
        <p:nvSpPr>
          <p:cNvPr id="2" name="TextBox 1"/>
          <p:cNvSpPr txBox="1"/>
          <p:nvPr/>
        </p:nvSpPr>
        <p:spPr>
          <a:xfrm>
            <a:off x="381000" y="152400"/>
            <a:ext cx="4876800" cy="307777"/>
          </a:xfrm>
          <a:prstGeom prst="rect">
            <a:avLst/>
          </a:prstGeom>
          <a:noFill/>
        </p:spPr>
        <p:txBody>
          <a:bodyPr wrap="square" rtlCol="0">
            <a:spAutoFit/>
          </a:bodyPr>
          <a:lstStyle/>
          <a:p>
            <a:r>
              <a:rPr lang="en-US" sz="1400" b="1" kern="20000" spc="1000" dirty="0" smtClean="0">
                <a:solidFill>
                  <a:schemeClr val="bg1"/>
                </a:solidFill>
              </a:rPr>
              <a:t>SATELLITE SYMPOSIUM</a:t>
            </a:r>
            <a:endParaRPr lang="en-US" sz="1400" b="1" kern="20000" spc="1000" dirty="0">
              <a:solidFill>
                <a:schemeClr val="bg1"/>
              </a:solidFill>
            </a:endParaRPr>
          </a:p>
        </p:txBody>
      </p:sp>
    </p:spTree>
    <p:extLst>
      <p:ext uri="{BB962C8B-B14F-4D97-AF65-F5344CB8AC3E}">
        <p14:creationId xmlns:p14="http://schemas.microsoft.com/office/powerpoint/2010/main" val="199844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lstStyle/>
          <a:p>
            <a:r>
              <a:rPr lang="en-US" dirty="0" smtClean="0"/>
              <a:t>Disclosures</a:t>
            </a:r>
            <a:endParaRPr lang="en-US" dirty="0"/>
          </a:p>
        </p:txBody>
      </p:sp>
      <p:sp>
        <p:nvSpPr>
          <p:cNvPr id="3" name="Content Placeholder 2"/>
          <p:cNvSpPr>
            <a:spLocks noGrp="1"/>
          </p:cNvSpPr>
          <p:nvPr>
            <p:ph sz="quarter" idx="10"/>
          </p:nvPr>
        </p:nvSpPr>
        <p:spPr>
          <a:xfrm>
            <a:off x="457200" y="1752600"/>
            <a:ext cx="8181975" cy="4267200"/>
          </a:xfrm>
        </p:spPr>
        <p:txBody>
          <a:bodyPr>
            <a:normAutofit/>
          </a:bodyPr>
          <a:lstStyle/>
          <a:p>
            <a:r>
              <a:rPr lang="en-US" sz="2000" dirty="0" smtClean="0">
                <a:solidFill>
                  <a:schemeClr val="tx1"/>
                </a:solidFill>
                <a:latin typeface="Arial" panose="020B0604020202020204" pitchFamily="34" charset="0"/>
              </a:rPr>
              <a:t>Gavin </a:t>
            </a:r>
            <a:r>
              <a:rPr lang="en-US" sz="2000" dirty="0">
                <a:solidFill>
                  <a:schemeClr val="tx1"/>
                </a:solidFill>
                <a:latin typeface="Arial" panose="020B0604020202020204" pitchFamily="34" charset="0"/>
              </a:rPr>
              <a:t>Giovannoni, </a:t>
            </a:r>
            <a:r>
              <a:rPr lang="en-US" sz="2000" dirty="0" err="1">
                <a:solidFill>
                  <a:schemeClr val="tx1"/>
                </a:solidFill>
                <a:latin typeface="Arial" panose="020B0604020202020204" pitchFamily="34" charset="0"/>
              </a:rPr>
              <a:t>MBBCh</a:t>
            </a:r>
            <a:r>
              <a:rPr lang="en-US" sz="2000" dirty="0">
                <a:solidFill>
                  <a:schemeClr val="tx1"/>
                </a:solidFill>
                <a:latin typeface="Arial" panose="020B0604020202020204" pitchFamily="34" charset="0"/>
              </a:rPr>
              <a:t>, PhD, has disclosed the following relevant financial relationships:</a:t>
            </a:r>
            <a:r>
              <a:rPr lang="en-US" dirty="0">
                <a:solidFill>
                  <a:schemeClr val="tx1"/>
                </a:solidFill>
                <a:latin typeface="Arial" panose="020B0604020202020204" pitchFamily="34" charset="0"/>
              </a:rPr>
              <a:t/>
            </a:r>
            <a:br>
              <a:rPr lang="en-US" dirty="0">
                <a:solidFill>
                  <a:schemeClr val="tx1"/>
                </a:solidFill>
                <a:latin typeface="Arial" panose="020B0604020202020204" pitchFamily="34" charset="0"/>
              </a:rPr>
            </a:br>
            <a:endParaRPr lang="en-US" dirty="0" smtClean="0">
              <a:solidFill>
                <a:schemeClr val="tx1"/>
              </a:solidFill>
              <a:latin typeface="Arial" panose="020B0604020202020204" pitchFamily="34" charset="0"/>
            </a:endParaRPr>
          </a:p>
          <a:p>
            <a:r>
              <a:rPr lang="en-US" dirty="0" smtClean="0">
                <a:solidFill>
                  <a:schemeClr val="tx1"/>
                </a:solidFill>
                <a:latin typeface="Arial" panose="020B0604020202020204" pitchFamily="34" charset="0"/>
              </a:rPr>
              <a:t>Served </a:t>
            </a:r>
            <a:r>
              <a:rPr lang="en-US" dirty="0">
                <a:solidFill>
                  <a:schemeClr val="tx1"/>
                </a:solidFill>
                <a:latin typeface="Arial" panose="020B0604020202020204" pitchFamily="34" charset="0"/>
              </a:rPr>
              <a:t>as an advisor or </a:t>
            </a:r>
            <a:r>
              <a:rPr lang="en-US" dirty="0" smtClean="0">
                <a:solidFill>
                  <a:schemeClr val="tx1"/>
                </a:solidFill>
                <a:latin typeface="Arial" panose="020B0604020202020204" pitchFamily="34" charset="0"/>
              </a:rPr>
              <a:t>a consultant </a:t>
            </a:r>
            <a:r>
              <a:rPr lang="en-US" dirty="0">
                <a:solidFill>
                  <a:schemeClr val="tx1"/>
                </a:solidFill>
                <a:latin typeface="Arial" panose="020B0604020202020204" pitchFamily="34" charset="0"/>
              </a:rPr>
              <a:t>for: </a:t>
            </a:r>
            <a:endParaRPr lang="en-US" dirty="0" smtClean="0">
              <a:solidFill>
                <a:schemeClr val="tx1"/>
              </a:solidFill>
              <a:latin typeface="Arial" panose="020B0604020202020204" pitchFamily="34" charset="0"/>
            </a:endParaRPr>
          </a:p>
          <a:p>
            <a:r>
              <a:rPr lang="en-US" dirty="0" err="1" smtClean="0">
                <a:solidFill>
                  <a:schemeClr val="tx1"/>
                </a:solidFill>
                <a:latin typeface="Arial" panose="020B0604020202020204" pitchFamily="34" charset="0"/>
              </a:rPr>
              <a:t>FivePrime</a:t>
            </a:r>
            <a:r>
              <a:rPr lang="en-US" dirty="0" smtClean="0">
                <a:solidFill>
                  <a:schemeClr val="tx1"/>
                </a:solidFill>
                <a:latin typeface="Arial" panose="020B0604020202020204" pitchFamily="34" charset="0"/>
              </a:rPr>
              <a:t> </a:t>
            </a:r>
            <a:r>
              <a:rPr lang="en-US" dirty="0">
                <a:solidFill>
                  <a:schemeClr val="tx1"/>
                </a:solidFill>
                <a:latin typeface="Arial" panose="020B0604020202020204" pitchFamily="34" charset="0"/>
              </a:rPr>
              <a:t>Therapeutics; Genzyme Corporation; GW Pharmaceuticals; </a:t>
            </a:r>
            <a:r>
              <a:rPr lang="en-US" dirty="0" smtClean="0">
                <a:solidFill>
                  <a:schemeClr val="tx1"/>
                </a:solidFill>
                <a:latin typeface="Arial" panose="020B0604020202020204" pitchFamily="34" charset="0"/>
              </a:rPr>
              <a:t>Ironwood </a:t>
            </a:r>
            <a:r>
              <a:rPr lang="en-US" dirty="0">
                <a:solidFill>
                  <a:schemeClr val="tx1"/>
                </a:solidFill>
                <a:latin typeface="Arial" panose="020B0604020202020204" pitchFamily="34" charset="0"/>
              </a:rPr>
              <a:t>Pharmaceuticals, Inc.; Merck </a:t>
            </a:r>
            <a:r>
              <a:rPr lang="en-US" dirty="0" err="1">
                <a:solidFill>
                  <a:schemeClr val="tx1"/>
                </a:solidFill>
                <a:latin typeface="Arial" panose="020B0604020202020204" pitchFamily="34" charset="0"/>
              </a:rPr>
              <a:t>Serono</a:t>
            </a:r>
            <a:r>
              <a:rPr lang="en-US" dirty="0">
                <a:solidFill>
                  <a:schemeClr val="tx1"/>
                </a:solidFill>
                <a:latin typeface="Arial" panose="020B0604020202020204" pitchFamily="34" charset="0"/>
              </a:rPr>
              <a:t>; Novartis Pharmaceuticals Corporation; Sanofi; </a:t>
            </a:r>
            <a:r>
              <a:rPr lang="en-US" dirty="0" err="1" smtClean="0">
                <a:solidFill>
                  <a:schemeClr val="tx1"/>
                </a:solidFill>
                <a:latin typeface="Arial" panose="020B0604020202020204" pitchFamily="34" charset="0"/>
              </a:rPr>
              <a:t>Synthon</a:t>
            </a:r>
            <a:r>
              <a:rPr lang="en-US" dirty="0" smtClean="0">
                <a:solidFill>
                  <a:schemeClr val="tx1"/>
                </a:solidFill>
                <a:latin typeface="Arial" panose="020B0604020202020204" pitchFamily="34" charset="0"/>
              </a:rPr>
              <a:t> </a:t>
            </a:r>
            <a:r>
              <a:rPr lang="en-US" dirty="0">
                <a:solidFill>
                  <a:schemeClr val="tx1"/>
                </a:solidFill>
                <a:latin typeface="Arial" panose="020B0604020202020204" pitchFamily="34" charset="0"/>
              </a:rPr>
              <a:t>BV; Vertex Pharmaceuticals </a:t>
            </a:r>
            <a:r>
              <a:rPr lang="en-US" dirty="0" smtClean="0">
                <a:solidFill>
                  <a:schemeClr val="tx1"/>
                </a:solidFill>
                <a:latin typeface="Arial" panose="020B0604020202020204" pitchFamily="34" charset="0"/>
              </a:rPr>
              <a:t>Incorporated</a:t>
            </a:r>
          </a:p>
          <a:p>
            <a:r>
              <a:rPr lang="en-US" dirty="0">
                <a:solidFill>
                  <a:schemeClr val="tx1"/>
                </a:solidFill>
                <a:latin typeface="Arial" panose="020B0604020202020204" pitchFamily="34" charset="0"/>
              </a:rPr>
              <a:t/>
            </a:r>
            <a:br>
              <a:rPr lang="en-US" dirty="0">
                <a:solidFill>
                  <a:schemeClr val="tx1"/>
                </a:solidFill>
                <a:latin typeface="Arial" panose="020B0604020202020204" pitchFamily="34" charset="0"/>
              </a:rPr>
            </a:br>
            <a:r>
              <a:rPr lang="en-US" dirty="0">
                <a:solidFill>
                  <a:schemeClr val="tx1"/>
                </a:solidFill>
                <a:latin typeface="Arial" panose="020B0604020202020204" pitchFamily="34" charset="0"/>
              </a:rPr>
              <a:t>Served as a steering committee member for: </a:t>
            </a:r>
            <a:endParaRPr lang="en-US" dirty="0" smtClean="0">
              <a:solidFill>
                <a:schemeClr val="tx1"/>
              </a:solidFill>
              <a:latin typeface="Arial" panose="020B0604020202020204" pitchFamily="34" charset="0"/>
            </a:endParaRPr>
          </a:p>
          <a:p>
            <a:r>
              <a:rPr lang="en-US" dirty="0" err="1" smtClean="0">
                <a:solidFill>
                  <a:schemeClr val="tx1"/>
                </a:solidFill>
                <a:latin typeface="Arial" panose="020B0604020202020204" pitchFamily="34" charset="0"/>
              </a:rPr>
              <a:t>AbbVie</a:t>
            </a:r>
            <a:r>
              <a:rPr lang="en-US" dirty="0" smtClean="0">
                <a:solidFill>
                  <a:schemeClr val="tx1"/>
                </a:solidFill>
                <a:latin typeface="Arial" panose="020B0604020202020204" pitchFamily="34" charset="0"/>
              </a:rPr>
              <a:t> </a:t>
            </a:r>
            <a:r>
              <a:rPr lang="en-US" dirty="0">
                <a:solidFill>
                  <a:schemeClr val="tx1"/>
                </a:solidFill>
                <a:latin typeface="Arial" panose="020B0604020202020204" pitchFamily="34" charset="0"/>
              </a:rPr>
              <a:t>Inc</a:t>
            </a:r>
            <a:r>
              <a:rPr lang="en-US" dirty="0" smtClean="0">
                <a:solidFill>
                  <a:schemeClr val="tx1"/>
                </a:solidFill>
                <a:latin typeface="Arial" panose="020B0604020202020204" pitchFamily="34" charset="0"/>
              </a:rPr>
              <a:t>.; </a:t>
            </a:r>
            <a:r>
              <a:rPr lang="en-US" dirty="0" err="1" smtClean="0">
                <a:solidFill>
                  <a:schemeClr val="tx1"/>
                </a:solidFill>
                <a:latin typeface="Arial" panose="020B0604020202020204" pitchFamily="34" charset="0"/>
              </a:rPr>
              <a:t>Biogen</a:t>
            </a:r>
            <a:r>
              <a:rPr lang="en-US" dirty="0" smtClean="0">
                <a:solidFill>
                  <a:schemeClr val="tx1"/>
                </a:solidFill>
                <a:latin typeface="Arial" panose="020B0604020202020204" pitchFamily="34" charset="0"/>
              </a:rPr>
              <a:t> </a:t>
            </a:r>
            <a:r>
              <a:rPr lang="en-US" dirty="0">
                <a:solidFill>
                  <a:schemeClr val="tx1"/>
                </a:solidFill>
                <a:latin typeface="Arial" panose="020B0604020202020204" pitchFamily="34" charset="0"/>
              </a:rPr>
              <a:t>Idec Inc.; </a:t>
            </a:r>
            <a:r>
              <a:rPr lang="en-US" dirty="0" smtClean="0">
                <a:solidFill>
                  <a:schemeClr val="tx1"/>
                </a:solidFill>
                <a:latin typeface="Arial" panose="020B0604020202020204" pitchFamily="34" charset="0"/>
              </a:rPr>
              <a:t>Novartis </a:t>
            </a:r>
            <a:r>
              <a:rPr lang="en-US" dirty="0">
                <a:solidFill>
                  <a:schemeClr val="tx1"/>
                </a:solidFill>
                <a:latin typeface="Arial" panose="020B0604020202020204" pitchFamily="34" charset="0"/>
              </a:rPr>
              <a:t>Pharmaceuticals Corporation; Roche; Teva Pharmaceuticals </a:t>
            </a:r>
            <a:r>
              <a:rPr lang="en-US" dirty="0" smtClean="0">
                <a:solidFill>
                  <a:schemeClr val="tx1"/>
                </a:solidFill>
                <a:latin typeface="Arial" panose="020B0604020202020204" pitchFamily="34" charset="0"/>
              </a:rPr>
              <a:t>USA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535246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lstStyle/>
          <a:p>
            <a:r>
              <a:rPr lang="en-US" dirty="0" smtClean="0"/>
              <a:t>Overview</a:t>
            </a:r>
            <a:endParaRPr lang="en-US" dirty="0"/>
          </a:p>
        </p:txBody>
      </p:sp>
      <p:sp>
        <p:nvSpPr>
          <p:cNvPr id="3" name="Content Placeholder 2"/>
          <p:cNvSpPr>
            <a:spLocks noGrp="1"/>
          </p:cNvSpPr>
          <p:nvPr>
            <p:ph sz="quarter" idx="10"/>
          </p:nvPr>
        </p:nvSpPr>
        <p:spPr>
          <a:xfrm>
            <a:off x="428625" y="1600200"/>
            <a:ext cx="8181975" cy="2895600"/>
          </a:xfrm>
        </p:spPr>
        <p:txBody>
          <a:bodyPr>
            <a:normAutofit/>
          </a:bodyPr>
          <a:lstStyle/>
          <a:p>
            <a:r>
              <a:rPr lang="en-US" sz="2000" dirty="0" smtClean="0"/>
              <a:t>Treat-2-target: a moving target</a:t>
            </a:r>
          </a:p>
          <a:p>
            <a:pPr marL="463550" lvl="1" indent="-231775">
              <a:buSzPct val="130000"/>
            </a:pPr>
            <a:r>
              <a:rPr lang="en-US" sz="1600" dirty="0" smtClean="0">
                <a:latin typeface="Arial" panose="020B0604020202020204" pitchFamily="34" charset="0"/>
                <a:cs typeface="Arial" panose="020B0604020202020204" pitchFamily="34" charset="0"/>
              </a:rPr>
              <a:t>NEDA (no evident disease activity)</a:t>
            </a:r>
            <a:endParaRPr lang="en-US" sz="1600" dirty="0">
              <a:latin typeface="Arial" panose="020B0604020202020204" pitchFamily="34" charset="0"/>
              <a:cs typeface="Arial" panose="020B0604020202020204" pitchFamily="34" charset="0"/>
            </a:endParaRPr>
          </a:p>
          <a:p>
            <a:pPr marL="463550" lvl="1" indent="-231775">
              <a:buSzPct val="130000"/>
            </a:pPr>
            <a:r>
              <a:rPr lang="en-US" sz="1600" dirty="0" smtClean="0">
                <a:latin typeface="Arial" panose="020B0604020202020204" pitchFamily="34" charset="0"/>
                <a:cs typeface="Arial" panose="020B0604020202020204" pitchFamily="34" charset="0"/>
              </a:rPr>
              <a:t>End-organ damage (the new goal posts)</a:t>
            </a:r>
          </a:p>
          <a:p>
            <a:pPr marL="463550" lvl="1" indent="-231775">
              <a:buSzPct val="130000"/>
            </a:pPr>
            <a:r>
              <a:rPr lang="en-US" sz="1600" dirty="0" smtClean="0">
                <a:latin typeface="Arial" panose="020B0604020202020204" pitchFamily="34" charset="0"/>
                <a:cs typeface="Arial" panose="020B0604020202020204" pitchFamily="34" charset="0"/>
              </a:rPr>
              <a:t>Early effective treatment prevents end-organ damage</a:t>
            </a:r>
          </a:p>
          <a:p>
            <a:pPr marL="463550" lvl="1" indent="-231775">
              <a:buSzPct val="130000"/>
            </a:pPr>
            <a:r>
              <a:rPr lang="en-US" sz="1600" dirty="0" smtClean="0">
                <a:latin typeface="Arial" panose="020B0604020202020204" pitchFamily="34" charset="0"/>
                <a:cs typeface="Arial" panose="020B0604020202020204" pitchFamily="34" charset="0"/>
              </a:rPr>
              <a:t>Combination therapies (the next logical thing)</a:t>
            </a:r>
          </a:p>
          <a:p>
            <a:pPr marL="914400" lvl="2" indent="-341313">
              <a:buSzPct val="130000"/>
            </a:pPr>
            <a:r>
              <a:rPr lang="en-US" sz="1400" dirty="0" smtClean="0">
                <a:latin typeface="Arial" panose="020B0604020202020204" pitchFamily="34" charset="0"/>
                <a:cs typeface="Arial" panose="020B0604020202020204" pitchFamily="34" charset="0"/>
              </a:rPr>
              <a:t>Need for both anti-inflammatory and neuroprotective strategies</a:t>
            </a:r>
          </a:p>
          <a:p>
            <a:pPr marL="463550" lvl="1" indent="-231775">
              <a:buSzPct val="130000"/>
            </a:pPr>
            <a:r>
              <a:rPr lang="en-US" sz="1600" dirty="0">
                <a:latin typeface="Arial" panose="020B0604020202020204" pitchFamily="34" charset="0"/>
                <a:cs typeface="Arial" panose="020B0604020202020204" pitchFamily="34" charset="0"/>
              </a:rPr>
              <a:t>Progressive MS</a:t>
            </a:r>
          </a:p>
          <a:p>
            <a:pPr marL="914400" lvl="2" indent="-341313">
              <a:buSzPct val="130000"/>
            </a:pPr>
            <a:r>
              <a:rPr lang="en-US" sz="1400" dirty="0">
                <a:latin typeface="Arial" panose="020B0604020202020204" pitchFamily="34" charset="0"/>
                <a:cs typeface="Arial" panose="020B0604020202020204" pitchFamily="34" charset="0"/>
              </a:rPr>
              <a:t>Therapeutic lag</a:t>
            </a:r>
          </a:p>
          <a:p>
            <a:pPr marL="914400" lvl="2" indent="-341313">
              <a:buSzPct val="130000"/>
            </a:pPr>
            <a:r>
              <a:rPr lang="en-US" sz="1400" dirty="0">
                <a:latin typeface="Arial" panose="020B0604020202020204" pitchFamily="34" charset="0"/>
                <a:cs typeface="Arial" panose="020B0604020202020204" pitchFamily="34" charset="0"/>
              </a:rPr>
              <a:t>Asynchronous progressive MS hypothesis </a:t>
            </a:r>
          </a:p>
        </p:txBody>
      </p:sp>
      <p:sp>
        <p:nvSpPr>
          <p:cNvPr id="4" name="Content Placeholder 2"/>
          <p:cNvSpPr txBox="1">
            <a:spLocks/>
          </p:cNvSpPr>
          <p:nvPr/>
        </p:nvSpPr>
        <p:spPr>
          <a:xfrm>
            <a:off x="381000" y="4267200"/>
            <a:ext cx="8181975" cy="1981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800" kern="1200">
                <a:solidFill>
                  <a:srgbClr val="0070C0"/>
                </a:solidFill>
                <a:latin typeface="Arial Black" panose="020B0A040201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12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Therapeutic pyramid</a:t>
            </a:r>
          </a:p>
          <a:p>
            <a:pPr marL="463550" lvl="1" indent="-231775">
              <a:buSzPct val="130000"/>
            </a:pPr>
            <a:r>
              <a:rPr lang="en-US" sz="1600" dirty="0">
                <a:latin typeface="Arial" panose="020B0604020202020204" pitchFamily="34" charset="0"/>
                <a:cs typeface="Arial" panose="020B0604020202020204" pitchFamily="34" charset="0"/>
              </a:rPr>
              <a:t>Acute </a:t>
            </a:r>
            <a:r>
              <a:rPr lang="en-US" sz="1600" dirty="0" err="1">
                <a:latin typeface="Arial" panose="020B0604020202020204" pitchFamily="34" charset="0"/>
                <a:cs typeface="Arial" panose="020B0604020202020204" pitchFamily="34" charset="0"/>
              </a:rPr>
              <a:t>neuroprotection</a:t>
            </a:r>
            <a:endParaRPr lang="en-US" sz="1600" dirty="0">
              <a:latin typeface="Arial" panose="020B0604020202020204" pitchFamily="34" charset="0"/>
              <a:cs typeface="Arial" panose="020B0604020202020204" pitchFamily="34" charset="0"/>
            </a:endParaRPr>
          </a:p>
          <a:p>
            <a:pPr marL="463550" lvl="1" indent="-231775">
              <a:buSzPct val="130000"/>
            </a:pPr>
            <a:r>
              <a:rPr lang="en-US" sz="1600" dirty="0">
                <a:latin typeface="Arial" panose="020B0604020202020204" pitchFamily="34" charset="0"/>
                <a:cs typeface="Arial" panose="020B0604020202020204" pitchFamily="34" charset="0"/>
              </a:rPr>
              <a:t>Slow-burn </a:t>
            </a:r>
            <a:r>
              <a:rPr lang="en-US" sz="1600" dirty="0" err="1">
                <a:latin typeface="Arial" panose="020B0604020202020204" pitchFamily="34" charset="0"/>
                <a:cs typeface="Arial" panose="020B0604020202020204" pitchFamily="34" charset="0"/>
              </a:rPr>
              <a:t>neuroprotection</a:t>
            </a:r>
            <a:endParaRPr lang="en-US" sz="1600" dirty="0">
              <a:latin typeface="Arial" panose="020B0604020202020204" pitchFamily="34" charset="0"/>
              <a:cs typeface="Arial" panose="020B0604020202020204" pitchFamily="34" charset="0"/>
            </a:endParaRPr>
          </a:p>
          <a:p>
            <a:pPr marL="463550" lvl="1" indent="-231775">
              <a:buSzPct val="130000"/>
            </a:pPr>
            <a:r>
              <a:rPr lang="en-US" sz="1600" dirty="0" err="1">
                <a:latin typeface="Arial" panose="020B0604020202020204" pitchFamily="34" charset="0"/>
                <a:cs typeface="Arial" panose="020B0604020202020204" pitchFamily="34" charset="0"/>
              </a:rPr>
              <a:t>Remyelination</a:t>
            </a:r>
            <a:r>
              <a:rPr lang="en-US" sz="1600" dirty="0">
                <a:latin typeface="Arial" panose="020B0604020202020204" pitchFamily="34" charset="0"/>
                <a:cs typeface="Arial" panose="020B0604020202020204" pitchFamily="34" charset="0"/>
              </a:rPr>
              <a:t> strategies</a:t>
            </a:r>
          </a:p>
          <a:p>
            <a:pPr marL="463550" lvl="1" indent="-231775">
              <a:buSzPct val="130000"/>
            </a:pPr>
            <a:r>
              <a:rPr lang="en-US" sz="1600" dirty="0">
                <a:latin typeface="Arial" panose="020B0604020202020204" pitchFamily="34" charset="0"/>
                <a:cs typeface="Arial" panose="020B0604020202020204" pitchFamily="34" charset="0"/>
              </a:rPr>
              <a:t>Proof-of-concept studies</a:t>
            </a:r>
          </a:p>
          <a:p>
            <a:pPr marL="463550" lvl="1" indent="-231775">
              <a:buSzPct val="130000"/>
            </a:pP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black swan </a:t>
            </a:r>
            <a:r>
              <a:rPr lang="en-US" sz="1600" dirty="0">
                <a:latin typeface="Arial" panose="020B0604020202020204" pitchFamily="34" charset="0"/>
                <a:cs typeface="Arial" panose="020B0604020202020204" pitchFamily="34" charset="0"/>
              </a:rPr>
              <a:t>or viral hypothesis</a:t>
            </a:r>
          </a:p>
          <a:p>
            <a:pPr marL="192024" lvl="1" indent="-192024">
              <a:buSzPct val="130000"/>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47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 y="609600"/>
            <a:ext cx="9067800" cy="1165225"/>
          </a:xfrm>
          <a:prstGeom prst="rect">
            <a:avLst/>
          </a:prstGeom>
          <a:effectLst>
            <a:outerShdw blurRad="50800" dist="38100" dir="2700000" algn="tl" rotWithShape="0">
              <a:prstClr val="black">
                <a:alpha val="40000"/>
              </a:prstClr>
            </a:outerShdw>
          </a:effectLst>
        </p:spPr>
        <p:txBody>
          <a:bodyPr>
            <a:noAutofit/>
          </a:bodyPr>
          <a:lstStyle>
            <a:lvl1pPr algn="ctr" defTabSz="914400" rtl="0" eaLnBrk="1" latinLnBrk="0" hangingPunct="1">
              <a:spcBef>
                <a:spcPct val="0"/>
              </a:spcBef>
              <a:buNone/>
              <a:defRPr sz="2300" b="1" kern="1200" baseline="0">
                <a:solidFill>
                  <a:schemeClr val="bg1"/>
                </a:solidFill>
                <a:effectLst>
                  <a:outerShdw blurRad="114300" dist="63500" dir="2700000" algn="tl" rotWithShape="0">
                    <a:srgbClr val="261300"/>
                  </a:outerShdw>
                </a:effectLst>
                <a:latin typeface="Arial" pitchFamily="34" charset="0"/>
                <a:ea typeface="+mj-ea"/>
                <a:cs typeface="Arial" pitchFamily="34" charset="0"/>
              </a:defRPr>
            </a:lvl1pPr>
          </a:lstStyle>
          <a:p>
            <a:pPr algn="l"/>
            <a:r>
              <a:rPr lang="en-US" sz="2800" dirty="0"/>
              <a:t>Do We Understand the Pathological </a:t>
            </a:r>
            <a:r>
              <a:rPr lang="en-US" sz="2800" dirty="0" smtClean="0"/>
              <a:t>Basis of </a:t>
            </a:r>
            <a:r>
              <a:rPr lang="en-US" sz="2800" dirty="0"/>
              <a:t>Progressive MS</a:t>
            </a:r>
            <a:r>
              <a:rPr lang="en-US" sz="2800" dirty="0" smtClean="0"/>
              <a:t>?</a:t>
            </a:r>
          </a:p>
          <a:p>
            <a:pPr algn="l"/>
            <a:r>
              <a:rPr lang="en-US" sz="2400" dirty="0"/>
              <a:t>Wolfgang </a:t>
            </a:r>
            <a:r>
              <a:rPr lang="en-US" sz="2400" dirty="0" err="1"/>
              <a:t>Brück</a:t>
            </a:r>
            <a:r>
              <a:rPr lang="en-US" sz="2400" dirty="0"/>
              <a:t>, MD</a:t>
            </a:r>
          </a:p>
          <a:p>
            <a:pPr algn="l"/>
            <a:r>
              <a:rPr lang="en-US" sz="1600" dirty="0"/>
              <a:t>Professor of </a:t>
            </a:r>
            <a:r>
              <a:rPr lang="en-US" sz="1600" dirty="0" smtClean="0"/>
              <a:t>Neuropathology, University </a:t>
            </a:r>
            <a:r>
              <a:rPr lang="en-US" sz="1600" dirty="0"/>
              <a:t>Medical Center </a:t>
            </a:r>
            <a:r>
              <a:rPr lang="en-US" sz="1600" dirty="0" err="1" smtClean="0"/>
              <a:t>Göttingen</a:t>
            </a:r>
            <a:r>
              <a:rPr lang="en-US" sz="1600" dirty="0" smtClean="0"/>
              <a:t>, </a:t>
            </a:r>
            <a:r>
              <a:rPr lang="en-US" sz="1600" dirty="0" err="1" smtClean="0"/>
              <a:t>Göttingen</a:t>
            </a:r>
            <a:r>
              <a:rPr lang="en-US" sz="1600" dirty="0"/>
              <a:t>, Germany </a:t>
            </a:r>
          </a:p>
          <a:p>
            <a:pPr algn="l"/>
            <a:endParaRPr lang="en-US" sz="900" dirty="0"/>
          </a:p>
        </p:txBody>
      </p:sp>
      <p:sp>
        <p:nvSpPr>
          <p:cNvPr id="8" name="TextBox 7"/>
          <p:cNvSpPr txBox="1"/>
          <p:nvPr/>
        </p:nvSpPr>
        <p:spPr>
          <a:xfrm>
            <a:off x="4038601" y="6078379"/>
            <a:ext cx="2521656" cy="246221"/>
          </a:xfrm>
          <a:prstGeom prst="rect">
            <a:avLst/>
          </a:prstGeom>
          <a:noFill/>
        </p:spPr>
        <p:txBody>
          <a:bodyPr wrap="square" rtlCol="0">
            <a:spAutoFit/>
          </a:bodyPr>
          <a:lstStyle/>
          <a:p>
            <a:pPr algn="r"/>
            <a:r>
              <a:rPr lang="en-US" sz="1000" b="1" dirty="0" smtClean="0">
                <a:latin typeface="Arial" panose="020B0604020202020204" pitchFamily="34" charset="0"/>
                <a:cs typeface="Arial" panose="020B0604020202020204" pitchFamily="34" charset="0"/>
              </a:rPr>
              <a:t>A live educational event from</a:t>
            </a:r>
            <a:endParaRPr lang="en-US" sz="1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56772"/>
            <a:ext cx="1828800" cy="486178"/>
          </a:xfrm>
          <a:prstGeom prst="rect">
            <a:avLst/>
          </a:prstGeom>
          <a:effectLst/>
        </p:spPr>
      </p:pic>
      <p:sp>
        <p:nvSpPr>
          <p:cNvPr id="2" name="TextBox 1"/>
          <p:cNvSpPr txBox="1"/>
          <p:nvPr/>
        </p:nvSpPr>
        <p:spPr>
          <a:xfrm>
            <a:off x="381000" y="152400"/>
            <a:ext cx="4876800" cy="307777"/>
          </a:xfrm>
          <a:prstGeom prst="rect">
            <a:avLst/>
          </a:prstGeom>
          <a:noFill/>
        </p:spPr>
        <p:txBody>
          <a:bodyPr wrap="square" rtlCol="0">
            <a:spAutoFit/>
          </a:bodyPr>
          <a:lstStyle/>
          <a:p>
            <a:r>
              <a:rPr lang="en-US" sz="1400" b="1" kern="20000" spc="1000" dirty="0" smtClean="0">
                <a:solidFill>
                  <a:schemeClr val="bg1"/>
                </a:solidFill>
              </a:rPr>
              <a:t>SATELLITE SYMPOSIUM</a:t>
            </a:r>
            <a:endParaRPr lang="en-US" sz="1400" b="1" kern="20000" spc="1000" dirty="0">
              <a:solidFill>
                <a:schemeClr val="bg1"/>
              </a:solidFill>
            </a:endParaRPr>
          </a:p>
        </p:txBody>
      </p:sp>
    </p:spTree>
    <p:extLst>
      <p:ext uri="{BB962C8B-B14F-4D97-AF65-F5344CB8AC3E}">
        <p14:creationId xmlns:p14="http://schemas.microsoft.com/office/powerpoint/2010/main" val="2669078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lstStyle/>
          <a:p>
            <a:r>
              <a:rPr lang="en-GB" dirty="0" smtClean="0"/>
              <a:t>NEDA – No </a:t>
            </a:r>
            <a:r>
              <a:rPr lang="en-GB" dirty="0"/>
              <a:t>E</a:t>
            </a:r>
            <a:r>
              <a:rPr lang="en-GB" dirty="0" smtClean="0"/>
              <a:t>vident </a:t>
            </a:r>
            <a:r>
              <a:rPr lang="en-GB" dirty="0"/>
              <a:t>D</a:t>
            </a:r>
            <a:r>
              <a:rPr lang="en-GB" dirty="0" smtClean="0"/>
              <a:t>isease </a:t>
            </a:r>
            <a:r>
              <a:rPr lang="en-GB" dirty="0"/>
              <a:t>A</a:t>
            </a:r>
            <a:r>
              <a:rPr lang="en-GB" dirty="0" smtClean="0"/>
              <a:t>ctivity</a:t>
            </a:r>
            <a:endParaRPr lang="en-GB" dirty="0"/>
          </a:p>
        </p:txBody>
      </p:sp>
      <p:sp>
        <p:nvSpPr>
          <p:cNvPr id="86" name="Text Placeholder 20"/>
          <p:cNvSpPr txBox="1">
            <a:spLocks/>
          </p:cNvSpPr>
          <p:nvPr/>
        </p:nvSpPr>
        <p:spPr>
          <a:xfrm>
            <a:off x="484187" y="6162675"/>
            <a:ext cx="7516813" cy="466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GB" altLang="en-US" sz="1400" dirty="0" smtClean="0">
                <a:latin typeface="Arial" panose="020B0604020202020204" pitchFamily="34" charset="0"/>
                <a:cs typeface="Arial" panose="020B0604020202020204" pitchFamily="34" charset="0"/>
              </a:rPr>
              <a:t>a. </a:t>
            </a:r>
            <a:r>
              <a:rPr lang="en-GB" altLang="en-US" sz="1400" dirty="0" err="1" smtClean="0">
                <a:latin typeface="Arial" panose="020B0604020202020204" pitchFamily="34" charset="0"/>
                <a:cs typeface="Arial" panose="020B0604020202020204" pitchFamily="34" charset="0"/>
              </a:rPr>
              <a:t>Havrdova</a:t>
            </a:r>
            <a:r>
              <a:rPr lang="en-GB" altLang="en-US" sz="1400" dirty="0" smtClean="0">
                <a:latin typeface="Arial" panose="020B0604020202020204" pitchFamily="34" charset="0"/>
                <a:cs typeface="Arial" panose="020B0604020202020204" pitchFamily="34" charset="0"/>
              </a:rPr>
              <a:t> E,</a:t>
            </a:r>
            <a:r>
              <a:rPr lang="en-GB" altLang="en-US" sz="1400" i="1" dirty="0" smtClean="0">
                <a:latin typeface="Arial" panose="020B0604020202020204" pitchFamily="34" charset="0"/>
                <a:cs typeface="Arial" panose="020B0604020202020204" pitchFamily="34" charset="0"/>
              </a:rPr>
              <a:t> </a:t>
            </a:r>
            <a:r>
              <a:rPr lang="en-GB" altLang="en-US" sz="1400" dirty="0" smtClean="0">
                <a:latin typeface="Arial" panose="020B0604020202020204" pitchFamily="34" charset="0"/>
                <a:cs typeface="Arial" panose="020B0604020202020204" pitchFamily="34" charset="0"/>
              </a:rPr>
              <a:t>et al. </a:t>
            </a:r>
            <a:r>
              <a:rPr lang="en-GB" altLang="en-US" sz="1400" i="1" dirty="0" smtClean="0">
                <a:latin typeface="Arial" panose="020B0604020202020204" pitchFamily="34" charset="0"/>
                <a:cs typeface="Arial" panose="020B0604020202020204" pitchFamily="34" charset="0"/>
              </a:rPr>
              <a:t>Lancet Neurol. </a:t>
            </a:r>
            <a:r>
              <a:rPr lang="en-GB" altLang="en-US" sz="1400" dirty="0" smtClean="0">
                <a:latin typeface="Arial" panose="020B0604020202020204" pitchFamily="34" charset="0"/>
                <a:cs typeface="Arial" panose="020B0604020202020204" pitchFamily="34" charset="0"/>
              </a:rPr>
              <a:t>2009;8:254-260.</a:t>
            </a:r>
            <a:r>
              <a:rPr lang="en-GB" altLang="en-US" sz="1400" baseline="30000" dirty="0" smtClean="0">
                <a:latin typeface="Arial" panose="020B0604020202020204" pitchFamily="34" charset="0"/>
                <a:cs typeface="Arial" panose="020B0604020202020204" pitchFamily="34" charset="0"/>
              </a:rPr>
              <a:t>[38]</a:t>
            </a:r>
            <a:r>
              <a:rPr lang="en-GB" altLang="en-US" sz="1400" dirty="0" smtClean="0">
                <a:latin typeface="Arial" panose="020B0604020202020204" pitchFamily="34" charset="0"/>
                <a:cs typeface="Arial" panose="020B0604020202020204" pitchFamily="34" charset="0"/>
              </a:rPr>
              <a:t> </a:t>
            </a:r>
          </a:p>
          <a:p>
            <a:pPr marL="0" indent="0">
              <a:spcBef>
                <a:spcPct val="0"/>
              </a:spcBef>
              <a:spcAft>
                <a:spcPct val="0"/>
              </a:spcAft>
              <a:buNone/>
            </a:pPr>
            <a:r>
              <a:rPr lang="en-GB" altLang="en-US" sz="1400" dirty="0" smtClean="0">
                <a:latin typeface="Arial" panose="020B0604020202020204" pitchFamily="34" charset="0"/>
                <a:cs typeface="Arial" panose="020B0604020202020204" pitchFamily="34" charset="0"/>
              </a:rPr>
              <a:t>b. Giovannoni G, et al.</a:t>
            </a:r>
            <a:r>
              <a:rPr lang="en-GB" altLang="en-US" sz="1400" i="1" dirty="0" smtClean="0">
                <a:latin typeface="Arial" panose="020B0604020202020204" pitchFamily="34" charset="0"/>
                <a:cs typeface="Arial" panose="020B0604020202020204" pitchFamily="34" charset="0"/>
              </a:rPr>
              <a:t> Lancet Neurol. </a:t>
            </a:r>
            <a:r>
              <a:rPr lang="en-GB" altLang="en-US" sz="1400" dirty="0" smtClean="0">
                <a:latin typeface="Arial" panose="020B0604020202020204" pitchFamily="34" charset="0"/>
                <a:cs typeface="Arial" panose="020B0604020202020204" pitchFamily="34" charset="0"/>
              </a:rPr>
              <a:t>2011;10:329-337.</a:t>
            </a:r>
            <a:r>
              <a:rPr lang="en-GB" altLang="en-US" sz="1400" baseline="30000" dirty="0" smtClean="0">
                <a:latin typeface="Arial" panose="020B0604020202020204" pitchFamily="34" charset="0"/>
                <a:cs typeface="Arial" panose="020B0604020202020204" pitchFamily="34" charset="0"/>
              </a:rPr>
              <a:t>[39]</a:t>
            </a:r>
            <a:endParaRPr lang="en-GB" altLang="en-US" sz="1400" dirty="0" smtClean="0">
              <a:latin typeface="Arial" panose="020B0604020202020204" pitchFamily="34" charset="0"/>
              <a:cs typeface="Arial" panose="020B0604020202020204" pitchFamily="34" charset="0"/>
            </a:endParaRPr>
          </a:p>
        </p:txBody>
      </p:sp>
      <p:sp>
        <p:nvSpPr>
          <p:cNvPr id="87" name="Title 1"/>
          <p:cNvSpPr txBox="1">
            <a:spLocks/>
          </p:cNvSpPr>
          <p:nvPr/>
        </p:nvSpPr>
        <p:spPr bwMode="auto">
          <a:xfrm>
            <a:off x="585490" y="1676400"/>
            <a:ext cx="311963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ts val="600"/>
              </a:spcBef>
              <a:spcAft>
                <a:spcPts val="300"/>
              </a:spcAft>
              <a:buClr>
                <a:srgbClr val="A05619"/>
              </a:buClr>
              <a:buSzPct val="110000"/>
              <a:buFont typeface="Arial" pitchFamily="34" charset="0"/>
              <a:buChar char="•"/>
              <a:defRPr sz="2000">
                <a:solidFill>
                  <a:schemeClr val="tx1"/>
                </a:solidFill>
                <a:latin typeface="Arial" pitchFamily="34" charset="0"/>
              </a:defRPr>
            </a:lvl1pPr>
            <a:lvl2pPr marL="549275" indent="-285750" algn="l">
              <a:spcBef>
                <a:spcPts val="400"/>
              </a:spcBef>
              <a:spcAft>
                <a:spcPts val="300"/>
              </a:spcAft>
              <a:buClr>
                <a:srgbClr val="A05619"/>
              </a:buClr>
              <a:buSzPct val="100000"/>
              <a:buFont typeface="Arial" pitchFamily="34" charset="0"/>
              <a:buChar char="•"/>
              <a:defRPr>
                <a:solidFill>
                  <a:schemeClr val="tx1"/>
                </a:solidFill>
                <a:latin typeface="Arial" pitchFamily="34" charset="0"/>
              </a:defRPr>
            </a:lvl2pPr>
            <a:lvl3pPr marL="815975" indent="-285750" algn="l">
              <a:spcBef>
                <a:spcPts val="400"/>
              </a:spcBef>
              <a:spcAft>
                <a:spcPts val="300"/>
              </a:spcAft>
              <a:buClr>
                <a:srgbClr val="A05619"/>
              </a:buClr>
              <a:buFont typeface="Arial" pitchFamily="34" charset="0"/>
              <a:buChar char="•"/>
              <a:defRPr sz="1600">
                <a:solidFill>
                  <a:schemeClr val="tx1"/>
                </a:solidFill>
                <a:latin typeface="Arial" pitchFamily="34" charset="0"/>
              </a:defRPr>
            </a:lvl3pPr>
            <a:lvl4pPr marL="1092200" indent="-285750" algn="l">
              <a:spcBef>
                <a:spcPts val="100"/>
              </a:spcBef>
              <a:spcAft>
                <a:spcPts val="300"/>
              </a:spcAft>
              <a:buClr>
                <a:srgbClr val="A05619"/>
              </a:buClr>
              <a:buSzPct val="100000"/>
              <a:buFont typeface="Arial" pitchFamily="34" charset="0"/>
              <a:buChar char="•"/>
              <a:defRPr sz="1400">
                <a:solidFill>
                  <a:schemeClr val="tx1"/>
                </a:solidFill>
                <a:latin typeface="Arial" pitchFamily="34" charset="0"/>
              </a:defRPr>
            </a:lvl4pPr>
            <a:lvl5pPr marL="1358900" indent="-285750" algn="l">
              <a:spcBef>
                <a:spcPts val="100"/>
              </a:spcBef>
              <a:spcAft>
                <a:spcPts val="300"/>
              </a:spcAft>
              <a:buClr>
                <a:srgbClr val="A05619"/>
              </a:buClr>
              <a:buFont typeface="Arial" pitchFamily="34" charset="0"/>
              <a:buChar char="•"/>
              <a:defRPr sz="1400">
                <a:solidFill>
                  <a:schemeClr val="tx1"/>
                </a:solidFill>
                <a:latin typeface="Arial" pitchFamily="34" charset="0"/>
              </a:defRPr>
            </a:lvl5pPr>
            <a:lvl6pPr marL="1816100" indent="-285750" eaLnBrk="0" fontAlgn="base" hangingPunct="0">
              <a:spcBef>
                <a:spcPts val="100"/>
              </a:spcBef>
              <a:spcAft>
                <a:spcPts val="300"/>
              </a:spcAft>
              <a:buClr>
                <a:srgbClr val="A05619"/>
              </a:buClr>
              <a:buFont typeface="Arial" pitchFamily="34" charset="0"/>
              <a:buChar char="•"/>
              <a:defRPr sz="1400">
                <a:solidFill>
                  <a:schemeClr val="tx1"/>
                </a:solidFill>
                <a:latin typeface="Arial" pitchFamily="34" charset="0"/>
              </a:defRPr>
            </a:lvl6pPr>
            <a:lvl7pPr marL="2273300" indent="-285750" eaLnBrk="0" fontAlgn="base" hangingPunct="0">
              <a:spcBef>
                <a:spcPts val="100"/>
              </a:spcBef>
              <a:spcAft>
                <a:spcPts val="300"/>
              </a:spcAft>
              <a:buClr>
                <a:srgbClr val="A05619"/>
              </a:buClr>
              <a:buFont typeface="Arial" pitchFamily="34" charset="0"/>
              <a:buChar char="•"/>
              <a:defRPr sz="1400">
                <a:solidFill>
                  <a:schemeClr val="tx1"/>
                </a:solidFill>
                <a:latin typeface="Arial" pitchFamily="34" charset="0"/>
              </a:defRPr>
            </a:lvl7pPr>
            <a:lvl8pPr marL="2730500" indent="-285750" eaLnBrk="0" fontAlgn="base" hangingPunct="0">
              <a:spcBef>
                <a:spcPts val="100"/>
              </a:spcBef>
              <a:spcAft>
                <a:spcPts val="300"/>
              </a:spcAft>
              <a:buClr>
                <a:srgbClr val="A05619"/>
              </a:buClr>
              <a:buFont typeface="Arial" pitchFamily="34" charset="0"/>
              <a:buChar char="•"/>
              <a:defRPr sz="1400">
                <a:solidFill>
                  <a:schemeClr val="tx1"/>
                </a:solidFill>
                <a:latin typeface="Arial" pitchFamily="34" charset="0"/>
              </a:defRPr>
            </a:lvl8pPr>
            <a:lvl9pPr marL="3187700" indent="-285750" eaLnBrk="0" fontAlgn="base" hangingPunct="0">
              <a:spcBef>
                <a:spcPts val="100"/>
              </a:spcBef>
              <a:spcAft>
                <a:spcPts val="300"/>
              </a:spcAft>
              <a:buClr>
                <a:srgbClr val="A05619"/>
              </a:buClr>
              <a:buFont typeface="Arial" pitchFamily="34" charset="0"/>
              <a:buChar char="•"/>
              <a:defRPr sz="1400">
                <a:solidFill>
                  <a:schemeClr val="tx1"/>
                </a:solidFill>
                <a:latin typeface="Arial" pitchFamily="34" charset="0"/>
              </a:defRPr>
            </a:lvl9pPr>
          </a:lstStyle>
          <a:p>
            <a:pPr algn="ctr">
              <a:lnSpc>
                <a:spcPct val="90000"/>
              </a:lnSpc>
              <a:spcBef>
                <a:spcPct val="20000"/>
              </a:spcBef>
              <a:spcAft>
                <a:spcPct val="0"/>
              </a:spcAft>
              <a:buClrTx/>
              <a:buSzTx/>
              <a:buNone/>
            </a:pPr>
            <a:r>
              <a:rPr lang="en-GB" altLang="en-US" sz="3200" dirty="0">
                <a:solidFill>
                  <a:srgbClr val="0070C0"/>
                </a:solidFill>
                <a:latin typeface="Arial Black" panose="020B0A04020102020204" pitchFamily="34" charset="0"/>
                <a:cs typeface="Arial" panose="020B0604020202020204" pitchFamily="34" charset="0"/>
              </a:rPr>
              <a:t>Treat-2-target</a:t>
            </a:r>
          </a:p>
        </p:txBody>
      </p:sp>
      <p:sp>
        <p:nvSpPr>
          <p:cNvPr id="88" name="Rectangle 87"/>
          <p:cNvSpPr/>
          <p:nvPr/>
        </p:nvSpPr>
        <p:spPr>
          <a:xfrm>
            <a:off x="4191000" y="2209800"/>
            <a:ext cx="4495800" cy="2970044"/>
          </a:xfrm>
          <a:prstGeom prst="rect">
            <a:avLst/>
          </a:prstGeom>
        </p:spPr>
        <p:txBody>
          <a:bodyPr wrap="square" lIns="0" tIns="0" rIns="0" bIns="0">
            <a:spAutoFit/>
          </a:bodyPr>
          <a:lstStyle/>
          <a:p>
            <a:pPr>
              <a:spcBef>
                <a:spcPts val="600"/>
              </a:spcBef>
              <a:defRPr/>
            </a:pPr>
            <a:r>
              <a:rPr lang="en-GB" sz="2400" dirty="0">
                <a:solidFill>
                  <a:srgbClr val="000000"/>
                </a:solidFill>
                <a:latin typeface="Arial"/>
                <a:cs typeface="Arial" charset="0"/>
              </a:rPr>
              <a:t>No evidence of disease activity defined </a:t>
            </a:r>
            <a:r>
              <a:rPr lang="en-GB" sz="2400" dirty="0" err="1" smtClean="0">
                <a:solidFill>
                  <a:srgbClr val="000000"/>
                </a:solidFill>
                <a:latin typeface="Arial"/>
                <a:cs typeface="Arial" charset="0"/>
              </a:rPr>
              <a:t>as</a:t>
            </a:r>
            <a:r>
              <a:rPr lang="en-GB" sz="2400" baseline="30000" dirty="0" err="1" smtClean="0">
                <a:solidFill>
                  <a:srgbClr val="000000"/>
                </a:solidFill>
                <a:latin typeface="Arial"/>
                <a:cs typeface="Arial" charset="0"/>
              </a:rPr>
              <a:t>a,b</a:t>
            </a:r>
            <a:r>
              <a:rPr lang="en-GB" sz="2400" dirty="0" smtClean="0">
                <a:solidFill>
                  <a:srgbClr val="000000"/>
                </a:solidFill>
                <a:latin typeface="Arial"/>
                <a:cs typeface="Arial" charset="0"/>
              </a:rPr>
              <a:t>: </a:t>
            </a:r>
            <a:endParaRPr lang="en-GB" sz="2400" dirty="0">
              <a:solidFill>
                <a:srgbClr val="000000"/>
              </a:solidFill>
              <a:latin typeface="Arial"/>
              <a:cs typeface="Arial" charset="0"/>
            </a:endParaRPr>
          </a:p>
          <a:p>
            <a:pPr marL="231775">
              <a:spcBef>
                <a:spcPts val="600"/>
              </a:spcBef>
              <a:buClr>
                <a:srgbClr val="D62121"/>
              </a:buClr>
              <a:buSzPct val="160000"/>
              <a:defRPr/>
            </a:pPr>
            <a:r>
              <a:rPr lang="en-GB" sz="2000" b="1" dirty="0">
                <a:solidFill>
                  <a:srgbClr val="002060"/>
                </a:solidFill>
                <a:latin typeface="Arial"/>
                <a:cs typeface="Arial" charset="0"/>
              </a:rPr>
              <a:t>× No relapses</a:t>
            </a:r>
          </a:p>
          <a:p>
            <a:pPr marL="460375" indent="-231775">
              <a:spcBef>
                <a:spcPts val="600"/>
              </a:spcBef>
              <a:buClr>
                <a:srgbClr val="D62121"/>
              </a:buClr>
              <a:buSzPct val="160000"/>
              <a:defRPr/>
            </a:pPr>
            <a:r>
              <a:rPr lang="en-GB" sz="2000" b="1" dirty="0">
                <a:solidFill>
                  <a:srgbClr val="00B0F0"/>
                </a:solidFill>
                <a:latin typeface="Arial"/>
                <a:cs typeface="Arial" charset="0"/>
              </a:rPr>
              <a:t>× No sustained disability  </a:t>
            </a:r>
            <a:r>
              <a:rPr lang="en-GB" sz="2000" b="1" dirty="0" smtClean="0">
                <a:solidFill>
                  <a:srgbClr val="00B0F0"/>
                </a:solidFill>
                <a:latin typeface="Arial"/>
                <a:cs typeface="Arial" charset="0"/>
              </a:rPr>
              <a:t>    progression</a:t>
            </a:r>
            <a:endParaRPr lang="en-GB" sz="2000" b="1" dirty="0">
              <a:solidFill>
                <a:srgbClr val="00B0F0"/>
              </a:solidFill>
              <a:latin typeface="Arial"/>
              <a:cs typeface="Arial" charset="0"/>
            </a:endParaRPr>
          </a:p>
          <a:p>
            <a:pPr marL="231775">
              <a:spcBef>
                <a:spcPts val="600"/>
              </a:spcBef>
              <a:buClr>
                <a:srgbClr val="D62121"/>
              </a:buClr>
              <a:buSzPct val="160000"/>
              <a:defRPr/>
            </a:pPr>
            <a:r>
              <a:rPr lang="en-GB" sz="2000" b="1" dirty="0">
                <a:solidFill>
                  <a:srgbClr val="FF0000"/>
                </a:solidFill>
                <a:latin typeface="Arial"/>
                <a:cs typeface="Arial" charset="0"/>
              </a:rPr>
              <a:t>×</a:t>
            </a:r>
            <a:r>
              <a:rPr lang="en-GB" sz="2000" b="1" dirty="0">
                <a:solidFill>
                  <a:srgbClr val="F79646">
                    <a:lumMod val="50000"/>
                  </a:srgbClr>
                </a:solidFill>
                <a:latin typeface="Arial"/>
                <a:cs typeface="Arial" charset="0"/>
              </a:rPr>
              <a:t> </a:t>
            </a:r>
            <a:r>
              <a:rPr lang="en-GB" sz="2000" b="1" dirty="0">
                <a:solidFill>
                  <a:srgbClr val="FF0000"/>
                </a:solidFill>
                <a:latin typeface="Arial"/>
                <a:cs typeface="Arial" charset="0"/>
              </a:rPr>
              <a:t>No MRI activity</a:t>
            </a:r>
          </a:p>
          <a:p>
            <a:pPr lvl="1">
              <a:spcBef>
                <a:spcPts val="600"/>
              </a:spcBef>
              <a:defRPr/>
            </a:pPr>
            <a:r>
              <a:rPr lang="en-GB" sz="2000" b="1" baseline="30000" dirty="0">
                <a:solidFill>
                  <a:srgbClr val="FF0000"/>
                </a:solidFill>
                <a:latin typeface="Arial"/>
                <a:cs typeface="Arial" charset="0"/>
              </a:rPr>
              <a:t>× </a:t>
            </a:r>
            <a:r>
              <a:rPr lang="en-GB" sz="2000" b="1" dirty="0">
                <a:solidFill>
                  <a:srgbClr val="FF0000"/>
                </a:solidFill>
                <a:latin typeface="Arial"/>
                <a:cs typeface="Arial" charset="0"/>
              </a:rPr>
              <a:t>No new or enlarging T2 lesions</a:t>
            </a:r>
          </a:p>
          <a:p>
            <a:pPr lvl="1">
              <a:spcBef>
                <a:spcPts val="600"/>
              </a:spcBef>
              <a:defRPr/>
            </a:pPr>
            <a:r>
              <a:rPr lang="en-GB" sz="2000" b="1" baseline="30000" dirty="0">
                <a:solidFill>
                  <a:srgbClr val="FF0000"/>
                </a:solidFill>
                <a:latin typeface="Arial"/>
                <a:cs typeface="Arial" charset="0"/>
              </a:rPr>
              <a:t>× </a:t>
            </a:r>
            <a:r>
              <a:rPr lang="en-GB" sz="2000" b="1" dirty="0">
                <a:solidFill>
                  <a:srgbClr val="FF0000"/>
                </a:solidFill>
                <a:latin typeface="Arial"/>
                <a:cs typeface="Arial" charset="0"/>
              </a:rPr>
              <a:t>No Gd-enhancing lesions</a:t>
            </a:r>
          </a:p>
        </p:txBody>
      </p:sp>
      <p:grpSp>
        <p:nvGrpSpPr>
          <p:cNvPr id="89" name="Group 30"/>
          <p:cNvGrpSpPr>
            <a:grpSpLocks/>
          </p:cNvGrpSpPr>
          <p:nvPr/>
        </p:nvGrpSpPr>
        <p:grpSpPr bwMode="auto">
          <a:xfrm>
            <a:off x="685800" y="2335661"/>
            <a:ext cx="2895600" cy="2852737"/>
            <a:chOff x="-1656292" y="1275259"/>
            <a:chExt cx="2614084" cy="2630402"/>
          </a:xfrm>
        </p:grpSpPr>
        <p:sp>
          <p:nvSpPr>
            <p:cNvPr id="90" name="Oval 89"/>
            <p:cNvSpPr/>
            <p:nvPr/>
          </p:nvSpPr>
          <p:spPr bwMode="auto">
            <a:xfrm>
              <a:off x="-1656292" y="1275259"/>
              <a:ext cx="2614084" cy="2630402"/>
            </a:xfrm>
            <a:prstGeom prst="ellipse">
              <a:avLst/>
            </a:prstGeom>
            <a:solidFill>
              <a:srgbClr val="002060"/>
            </a:solidFill>
            <a:ln w="28575" cap="flat" cmpd="sng" algn="ctr">
              <a:noFill/>
              <a:prstDash val="solid"/>
              <a:round/>
              <a:headEnd type="none" w="med" len="med"/>
              <a:tailEnd type="none" w="med" len="med"/>
            </a:ln>
            <a:effectLst>
              <a:outerShdw blurRad="114300" dist="76200" dir="4200000" sx="102000" sy="102000" algn="ctr" rotWithShape="0">
                <a:prstClr val="black">
                  <a:alpha val="25000"/>
                </a:prstClr>
              </a:outerShdw>
            </a:effectLst>
            <a:extLst/>
          </p:spPr>
          <p:txBody>
            <a:bodyPr anchor="ctr"/>
            <a:lstStyle/>
            <a:p>
              <a:pPr>
                <a:spcBef>
                  <a:spcPct val="50000"/>
                </a:spcBef>
                <a:defRPr/>
              </a:pPr>
              <a:endParaRPr lang="en-GB" dirty="0">
                <a:solidFill>
                  <a:srgbClr val="000000"/>
                </a:solidFill>
                <a:latin typeface="Arial"/>
                <a:cs typeface="Arial" charset="0"/>
              </a:endParaRPr>
            </a:p>
          </p:txBody>
        </p:sp>
        <p:sp>
          <p:nvSpPr>
            <p:cNvPr id="91" name="Oval 35"/>
            <p:cNvSpPr>
              <a:spLocks noChangeArrowheads="1"/>
            </p:cNvSpPr>
            <p:nvPr/>
          </p:nvSpPr>
          <p:spPr bwMode="auto">
            <a:xfrm>
              <a:off x="-1295400" y="1651000"/>
              <a:ext cx="1892300" cy="1892300"/>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pPr>
              <a:endParaRPr lang="en-GB" altLang="en-US" sz="1800">
                <a:solidFill>
                  <a:srgbClr val="000000"/>
                </a:solidFill>
                <a:latin typeface="Arial" pitchFamily="34" charset="0"/>
                <a:cs typeface="Arial" pitchFamily="34" charset="0"/>
              </a:endParaRPr>
            </a:p>
          </p:txBody>
        </p:sp>
        <p:sp>
          <p:nvSpPr>
            <p:cNvPr id="92" name="Oval 33"/>
            <p:cNvSpPr>
              <a:spLocks noChangeArrowheads="1"/>
            </p:cNvSpPr>
            <p:nvPr/>
          </p:nvSpPr>
          <p:spPr bwMode="auto">
            <a:xfrm>
              <a:off x="-1117600" y="1797826"/>
              <a:ext cx="1524000" cy="1568169"/>
            </a:xfrm>
            <a:prstGeom prst="ellipse">
              <a:avLst/>
            </a:prstGeom>
            <a:solidFill>
              <a:srgbClr val="1DC4FF"/>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pPr>
              <a:endParaRPr lang="en-GB" altLang="en-US" sz="1800">
                <a:solidFill>
                  <a:srgbClr val="000000"/>
                </a:solidFill>
                <a:latin typeface="Arial" pitchFamily="34" charset="0"/>
                <a:cs typeface="Arial" pitchFamily="34" charset="0"/>
              </a:endParaRPr>
            </a:p>
          </p:txBody>
        </p:sp>
        <p:sp>
          <p:nvSpPr>
            <p:cNvPr id="93" name="Oval 32"/>
            <p:cNvSpPr>
              <a:spLocks noChangeArrowheads="1"/>
            </p:cNvSpPr>
            <p:nvPr/>
          </p:nvSpPr>
          <p:spPr bwMode="auto">
            <a:xfrm>
              <a:off x="-768350" y="2178050"/>
              <a:ext cx="838200" cy="838200"/>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pPr>
              <a:endParaRPr lang="en-GB" altLang="en-US" sz="1800">
                <a:solidFill>
                  <a:srgbClr val="000000"/>
                </a:solidFill>
                <a:latin typeface="Arial" pitchFamily="34" charset="0"/>
                <a:cs typeface="Arial" pitchFamily="34" charset="0"/>
              </a:endParaRPr>
            </a:p>
          </p:txBody>
        </p:sp>
        <p:sp>
          <p:nvSpPr>
            <p:cNvPr id="94" name="Oval 29"/>
            <p:cNvSpPr>
              <a:spLocks noChangeArrowheads="1"/>
            </p:cNvSpPr>
            <p:nvPr/>
          </p:nvSpPr>
          <p:spPr bwMode="auto">
            <a:xfrm>
              <a:off x="-577850" y="2368550"/>
              <a:ext cx="457200" cy="457200"/>
            </a:xfrm>
            <a:prstGeom prst="ellipse">
              <a:avLst/>
            </a:prstGeom>
            <a:solidFill>
              <a:srgbClr val="FF0000"/>
            </a:solidFill>
            <a:ln w="28575" algn="ctr">
              <a:noFill/>
              <a:round/>
              <a:headEnd/>
              <a:tailEnd/>
            </a:ln>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defRPr/>
              </a:pPr>
              <a:endParaRPr lang="en-GB" altLang="en-US" sz="1800" smtClean="0">
                <a:solidFill>
                  <a:srgbClr val="000000"/>
                </a:solidFill>
                <a:latin typeface="Arial" pitchFamily="34" charset="0"/>
                <a:cs typeface="Arial" pitchFamily="34" charset="0"/>
              </a:endParaRPr>
            </a:p>
          </p:txBody>
        </p:sp>
      </p:grpSp>
      <p:sp>
        <p:nvSpPr>
          <p:cNvPr id="3" name="Rectangle 2"/>
          <p:cNvSpPr/>
          <p:nvPr/>
        </p:nvSpPr>
        <p:spPr>
          <a:xfrm>
            <a:off x="457200" y="5824121"/>
            <a:ext cx="1741182" cy="338554"/>
          </a:xfrm>
          <a:prstGeom prst="rect">
            <a:avLst/>
          </a:prstGeom>
        </p:spPr>
        <p:txBody>
          <a:bodyPr wrap="none">
            <a:spAutoFit/>
          </a:bodyPr>
          <a:lstStyle/>
          <a:p>
            <a:pPr lvl="0">
              <a:spcBef>
                <a:spcPct val="0"/>
              </a:spcBef>
              <a:spcAft>
                <a:spcPct val="0"/>
              </a:spcAft>
            </a:pPr>
            <a:r>
              <a:rPr lang="en-GB" altLang="en-US" sz="1600" i="1" dirty="0" err="1" smtClean="0">
                <a:solidFill>
                  <a:prstClr val="black"/>
                </a:solidFill>
                <a:latin typeface="Arial" panose="020B0604020202020204" pitchFamily="34" charset="0"/>
                <a:cs typeface="Arial" panose="020B0604020202020204" pitchFamily="34" charset="0"/>
              </a:rPr>
              <a:t>Gd</a:t>
            </a:r>
            <a:r>
              <a:rPr lang="en-GB" altLang="en-US" sz="1600" i="1" dirty="0" smtClean="0">
                <a:solidFill>
                  <a:prstClr val="black"/>
                </a:solidFill>
                <a:latin typeface="Arial" panose="020B0604020202020204" pitchFamily="34" charset="0"/>
                <a:cs typeface="Arial" panose="020B0604020202020204" pitchFamily="34" charset="0"/>
              </a:rPr>
              <a:t> = gadolinium.</a:t>
            </a:r>
            <a:endParaRPr lang="en-GB" altLang="en-US" sz="16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3607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lstStyle/>
          <a:p>
            <a:r>
              <a:rPr lang="en-GB" dirty="0" smtClean="0"/>
              <a:t>MS Iceberg</a:t>
            </a:r>
            <a:endParaRPr lang="en-GB" dirty="0"/>
          </a:p>
        </p:txBody>
      </p:sp>
      <p:grpSp>
        <p:nvGrpSpPr>
          <p:cNvPr id="4" name="Group 3"/>
          <p:cNvGrpSpPr/>
          <p:nvPr/>
        </p:nvGrpSpPr>
        <p:grpSpPr>
          <a:xfrm>
            <a:off x="6248399" y="1356656"/>
            <a:ext cx="2584241" cy="4871663"/>
            <a:chOff x="5852679" y="1134672"/>
            <a:chExt cx="3283357" cy="5760628"/>
          </a:xfrm>
        </p:grpSpPr>
        <p:grpSp>
          <p:nvGrpSpPr>
            <p:cNvPr id="5" name="Group 4"/>
            <p:cNvGrpSpPr/>
            <p:nvPr/>
          </p:nvGrpSpPr>
          <p:grpSpPr>
            <a:xfrm>
              <a:off x="7471614" y="1134672"/>
              <a:ext cx="1555738" cy="1400297"/>
              <a:chOff x="5912434" y="1123288"/>
              <a:chExt cx="2255561" cy="1870612"/>
            </a:xfrm>
          </p:grpSpPr>
          <p:cxnSp>
            <p:nvCxnSpPr>
              <p:cNvPr id="19" name="Straight Connector 18"/>
              <p:cNvCxnSpPr/>
              <p:nvPr/>
            </p:nvCxnSpPr>
            <p:spPr bwMode="auto">
              <a:xfrm flipH="1">
                <a:off x="7144195" y="2350830"/>
                <a:ext cx="207958" cy="73242"/>
              </a:xfrm>
              <a:prstGeom prst="line">
                <a:avLst/>
              </a:prstGeom>
              <a:noFill/>
              <a:ln w="19050" cap="flat" cmpd="sng" algn="ctr">
                <a:solidFill>
                  <a:srgbClr val="4F81BD">
                    <a:lumMod val="75000"/>
                  </a:srgbClr>
                </a:solidFill>
                <a:prstDash val="solid"/>
              </a:ln>
              <a:effectLst/>
            </p:spPr>
          </p:cxnSp>
          <p:cxnSp>
            <p:nvCxnSpPr>
              <p:cNvPr id="20" name="Straight Connector 19"/>
              <p:cNvCxnSpPr/>
              <p:nvPr/>
            </p:nvCxnSpPr>
            <p:spPr bwMode="auto">
              <a:xfrm flipV="1">
                <a:off x="6261457" y="2684817"/>
                <a:ext cx="1766929" cy="19043"/>
              </a:xfrm>
              <a:prstGeom prst="line">
                <a:avLst/>
              </a:prstGeom>
              <a:noFill/>
              <a:ln w="19050" cap="flat" cmpd="sng" algn="ctr">
                <a:solidFill>
                  <a:srgbClr val="4F81BD">
                    <a:lumMod val="50000"/>
                  </a:srgbClr>
                </a:solidFill>
                <a:prstDash val="solid"/>
              </a:ln>
              <a:effectLst/>
            </p:spPr>
          </p:cxnSp>
          <p:cxnSp>
            <p:nvCxnSpPr>
              <p:cNvPr id="21" name="Straight Connector 20"/>
              <p:cNvCxnSpPr>
                <a:endCxn id="45" idx="3"/>
              </p:cNvCxnSpPr>
              <p:nvPr/>
            </p:nvCxnSpPr>
            <p:spPr bwMode="auto">
              <a:xfrm flipH="1">
                <a:off x="6289089" y="2528077"/>
                <a:ext cx="503175" cy="150880"/>
              </a:xfrm>
              <a:prstGeom prst="line">
                <a:avLst/>
              </a:prstGeom>
              <a:noFill/>
              <a:ln w="19050" cap="flat" cmpd="sng" algn="ctr">
                <a:solidFill>
                  <a:srgbClr val="4F81BD">
                    <a:lumMod val="75000"/>
                  </a:srgbClr>
                </a:solidFill>
                <a:prstDash val="solid"/>
              </a:ln>
              <a:effectLst/>
            </p:spPr>
          </p:cxnSp>
          <p:cxnSp>
            <p:nvCxnSpPr>
              <p:cNvPr id="22" name="Straight Connector 21"/>
              <p:cNvCxnSpPr/>
              <p:nvPr/>
            </p:nvCxnSpPr>
            <p:spPr bwMode="auto">
              <a:xfrm flipH="1" flipV="1">
                <a:off x="6274545" y="2980717"/>
                <a:ext cx="1893450" cy="2930"/>
              </a:xfrm>
              <a:prstGeom prst="line">
                <a:avLst/>
              </a:prstGeom>
              <a:noFill/>
              <a:ln w="19050" cap="flat" cmpd="sng" algn="ctr">
                <a:solidFill>
                  <a:sysClr val="windowText" lastClr="000000"/>
                </a:solidFill>
                <a:prstDash val="solid"/>
              </a:ln>
              <a:effectLst/>
            </p:spPr>
          </p:cxnSp>
          <p:cxnSp>
            <p:nvCxnSpPr>
              <p:cNvPr id="23" name="Straight Connector 22"/>
              <p:cNvCxnSpPr/>
              <p:nvPr/>
            </p:nvCxnSpPr>
            <p:spPr bwMode="auto">
              <a:xfrm>
                <a:off x="6261457" y="1123288"/>
                <a:ext cx="1455" cy="1870612"/>
              </a:xfrm>
              <a:prstGeom prst="line">
                <a:avLst/>
              </a:prstGeom>
              <a:noFill/>
              <a:ln w="19050" cap="flat" cmpd="sng" algn="ctr">
                <a:solidFill>
                  <a:sysClr val="windowText" lastClr="000000"/>
                </a:solidFill>
                <a:prstDash val="solid"/>
              </a:ln>
              <a:effectLst/>
            </p:spPr>
          </p:cxnSp>
          <p:cxnSp>
            <p:nvCxnSpPr>
              <p:cNvPr id="24" name="Straight Connector 23"/>
              <p:cNvCxnSpPr/>
              <p:nvPr/>
            </p:nvCxnSpPr>
            <p:spPr bwMode="auto">
              <a:xfrm>
                <a:off x="8067650" y="1359128"/>
                <a:ext cx="0" cy="682619"/>
              </a:xfrm>
              <a:prstGeom prst="line">
                <a:avLst/>
              </a:prstGeom>
              <a:noFill/>
              <a:ln w="19050" cap="flat" cmpd="sng" algn="ctr">
                <a:solidFill>
                  <a:srgbClr val="4F81BD">
                    <a:lumMod val="75000"/>
                  </a:srgbClr>
                </a:solidFill>
                <a:prstDash val="sysDash"/>
                <a:headEnd type="none" w="med" len="med"/>
                <a:tailEnd type="triangle" w="med" len="med"/>
              </a:ln>
              <a:effectLst/>
            </p:spPr>
          </p:cxnSp>
          <p:cxnSp>
            <p:nvCxnSpPr>
              <p:cNvPr id="25" name="Straight Connector 24"/>
              <p:cNvCxnSpPr/>
              <p:nvPr/>
            </p:nvCxnSpPr>
            <p:spPr bwMode="auto">
              <a:xfrm flipH="1">
                <a:off x="6860612" y="2450441"/>
                <a:ext cx="234136" cy="74707"/>
              </a:xfrm>
              <a:prstGeom prst="line">
                <a:avLst/>
              </a:prstGeom>
              <a:noFill/>
              <a:ln w="19050" cap="flat" cmpd="sng" algn="ctr">
                <a:solidFill>
                  <a:srgbClr val="4F81BD">
                    <a:lumMod val="75000"/>
                  </a:srgbClr>
                </a:solidFill>
                <a:prstDash val="solid"/>
              </a:ln>
              <a:effectLst/>
            </p:spPr>
          </p:cxnSp>
          <p:grpSp>
            <p:nvGrpSpPr>
              <p:cNvPr id="26" name="Group 192"/>
              <p:cNvGrpSpPr>
                <a:grpSpLocks/>
              </p:cNvGrpSpPr>
              <p:nvPr/>
            </p:nvGrpSpPr>
            <p:grpSpPr bwMode="auto">
              <a:xfrm>
                <a:off x="7344154" y="2317109"/>
                <a:ext cx="112234" cy="72828"/>
                <a:chOff x="3063284" y="4868833"/>
                <a:chExt cx="257766" cy="354128"/>
              </a:xfrm>
            </p:grpSpPr>
            <p:cxnSp>
              <p:nvCxnSpPr>
                <p:cNvPr id="78" name="Straight Connector 77"/>
                <p:cNvCxnSpPr/>
                <p:nvPr/>
              </p:nvCxnSpPr>
              <p:spPr>
                <a:xfrm>
                  <a:off x="3068296" y="5039936"/>
                  <a:ext cx="3341" cy="185196"/>
                </a:xfrm>
                <a:prstGeom prst="line">
                  <a:avLst/>
                </a:prstGeom>
                <a:noFill/>
                <a:ln w="19050" cap="flat" cmpd="sng" algn="ctr">
                  <a:solidFill>
                    <a:srgbClr val="4F81BD">
                      <a:lumMod val="75000"/>
                    </a:srgbClr>
                  </a:solidFill>
                  <a:prstDash val="solid"/>
                </a:ln>
                <a:effectLst/>
              </p:spPr>
            </p:cxnSp>
            <p:cxnSp>
              <p:nvCxnSpPr>
                <p:cNvPr id="79" name="Straight Connector 78"/>
                <p:cNvCxnSpPr/>
                <p:nvPr/>
              </p:nvCxnSpPr>
              <p:spPr>
                <a:xfrm>
                  <a:off x="3058277" y="5210887"/>
                  <a:ext cx="263859" cy="0"/>
                </a:xfrm>
                <a:prstGeom prst="line">
                  <a:avLst/>
                </a:prstGeom>
                <a:noFill/>
                <a:ln w="19050" cap="flat" cmpd="sng" algn="ctr">
                  <a:solidFill>
                    <a:srgbClr val="4F81BD">
                      <a:lumMod val="75000"/>
                    </a:srgbClr>
                  </a:solidFill>
                  <a:prstDash val="solid"/>
                </a:ln>
                <a:effectLst/>
              </p:spPr>
            </p:cxnSp>
            <p:cxnSp>
              <p:nvCxnSpPr>
                <p:cNvPr id="80" name="Straight Connector 79"/>
                <p:cNvCxnSpPr/>
                <p:nvPr/>
              </p:nvCxnSpPr>
              <p:spPr>
                <a:xfrm>
                  <a:off x="3308776" y="4868986"/>
                  <a:ext cx="0" cy="327655"/>
                </a:xfrm>
                <a:prstGeom prst="line">
                  <a:avLst/>
                </a:prstGeom>
                <a:noFill/>
                <a:ln w="19050" cap="flat" cmpd="sng" algn="ctr">
                  <a:solidFill>
                    <a:srgbClr val="4F81BD">
                      <a:lumMod val="75000"/>
                    </a:srgbClr>
                  </a:solidFill>
                  <a:prstDash val="solid"/>
                </a:ln>
                <a:effectLst/>
              </p:spPr>
            </p:cxnSp>
          </p:grpSp>
          <p:cxnSp>
            <p:nvCxnSpPr>
              <p:cNvPr id="27" name="Straight Connector 26"/>
              <p:cNvCxnSpPr/>
              <p:nvPr/>
            </p:nvCxnSpPr>
            <p:spPr bwMode="auto">
              <a:xfrm flipH="1">
                <a:off x="7451044" y="2243897"/>
                <a:ext cx="222502" cy="76172"/>
              </a:xfrm>
              <a:prstGeom prst="line">
                <a:avLst/>
              </a:prstGeom>
              <a:noFill/>
              <a:ln w="19050" cap="flat" cmpd="sng" algn="ctr">
                <a:solidFill>
                  <a:srgbClr val="4F81BD">
                    <a:lumMod val="75000"/>
                  </a:srgbClr>
                </a:solidFill>
                <a:prstDash val="solid"/>
              </a:ln>
              <a:effectLst/>
            </p:spPr>
          </p:cxnSp>
          <p:cxnSp>
            <p:nvCxnSpPr>
              <p:cNvPr id="28" name="Straight Connector 27"/>
              <p:cNvCxnSpPr/>
              <p:nvPr/>
            </p:nvCxnSpPr>
            <p:spPr bwMode="auto">
              <a:xfrm flipH="1">
                <a:off x="7738987" y="2123780"/>
                <a:ext cx="289399" cy="102539"/>
              </a:xfrm>
              <a:prstGeom prst="line">
                <a:avLst/>
              </a:prstGeom>
              <a:noFill/>
              <a:ln w="19050" cap="flat" cmpd="sng" algn="ctr">
                <a:solidFill>
                  <a:srgbClr val="4F81BD">
                    <a:lumMod val="75000"/>
                  </a:srgbClr>
                </a:solidFill>
                <a:prstDash val="solid"/>
              </a:ln>
              <a:effectLst/>
            </p:spPr>
          </p:cxnSp>
          <p:grpSp>
            <p:nvGrpSpPr>
              <p:cNvPr id="29" name="Group 196"/>
              <p:cNvGrpSpPr>
                <a:grpSpLocks/>
              </p:cNvGrpSpPr>
              <p:nvPr/>
            </p:nvGrpSpPr>
            <p:grpSpPr bwMode="auto">
              <a:xfrm>
                <a:off x="7090089" y="2424136"/>
                <a:ext cx="65393" cy="158069"/>
                <a:chOff x="3063286" y="4936855"/>
                <a:chExt cx="257766" cy="286106"/>
              </a:xfrm>
            </p:grpSpPr>
            <p:cxnSp>
              <p:nvCxnSpPr>
                <p:cNvPr id="75" name="Straight Connector 74"/>
                <p:cNvCxnSpPr/>
                <p:nvPr/>
              </p:nvCxnSpPr>
              <p:spPr>
                <a:xfrm>
                  <a:off x="3064460" y="4973863"/>
                  <a:ext cx="11465" cy="249230"/>
                </a:xfrm>
                <a:prstGeom prst="line">
                  <a:avLst/>
                </a:prstGeom>
                <a:noFill/>
                <a:ln w="19050" cap="flat" cmpd="sng" algn="ctr">
                  <a:solidFill>
                    <a:srgbClr val="4F81BD">
                      <a:lumMod val="75000"/>
                    </a:srgbClr>
                  </a:solidFill>
                  <a:prstDash val="solid"/>
                </a:ln>
                <a:effectLst/>
              </p:spPr>
            </p:cxnSp>
            <p:cxnSp>
              <p:nvCxnSpPr>
                <p:cNvPr id="76" name="Straight Connector 75"/>
                <p:cNvCxnSpPr/>
                <p:nvPr/>
              </p:nvCxnSpPr>
              <p:spPr>
                <a:xfrm>
                  <a:off x="3064460" y="5220441"/>
                  <a:ext cx="257961" cy="0"/>
                </a:xfrm>
                <a:prstGeom prst="line">
                  <a:avLst/>
                </a:prstGeom>
                <a:noFill/>
                <a:ln w="19050" cap="flat" cmpd="sng" algn="ctr">
                  <a:solidFill>
                    <a:srgbClr val="4F81BD">
                      <a:lumMod val="75000"/>
                    </a:srgbClr>
                  </a:solidFill>
                  <a:prstDash val="solid"/>
                </a:ln>
                <a:effectLst/>
              </p:spPr>
            </p:cxnSp>
            <p:cxnSp>
              <p:nvCxnSpPr>
                <p:cNvPr id="77" name="Straight Connector 76"/>
                <p:cNvCxnSpPr/>
                <p:nvPr/>
              </p:nvCxnSpPr>
              <p:spPr>
                <a:xfrm>
                  <a:off x="3305221" y="4936743"/>
                  <a:ext cx="0" cy="283698"/>
                </a:xfrm>
                <a:prstGeom prst="line">
                  <a:avLst/>
                </a:prstGeom>
                <a:noFill/>
                <a:ln w="19050" cap="flat" cmpd="sng" algn="ctr">
                  <a:solidFill>
                    <a:srgbClr val="4F81BD">
                      <a:lumMod val="75000"/>
                    </a:srgbClr>
                  </a:solidFill>
                  <a:prstDash val="solid"/>
                </a:ln>
                <a:effectLst/>
              </p:spPr>
            </p:cxnSp>
          </p:grpSp>
          <p:grpSp>
            <p:nvGrpSpPr>
              <p:cNvPr id="30" name="Group 197"/>
              <p:cNvGrpSpPr>
                <a:grpSpLocks/>
              </p:cNvGrpSpPr>
              <p:nvPr/>
            </p:nvGrpSpPr>
            <p:grpSpPr bwMode="auto">
              <a:xfrm>
                <a:off x="7670007" y="2223084"/>
                <a:ext cx="79393" cy="58589"/>
                <a:chOff x="3063284" y="4938071"/>
                <a:chExt cx="257766" cy="284890"/>
              </a:xfrm>
            </p:grpSpPr>
            <p:cxnSp>
              <p:nvCxnSpPr>
                <p:cNvPr id="72" name="Straight Connector 71"/>
                <p:cNvCxnSpPr/>
                <p:nvPr/>
              </p:nvCxnSpPr>
              <p:spPr>
                <a:xfrm>
                  <a:off x="3070050" y="5046402"/>
                  <a:ext cx="4723" cy="178071"/>
                </a:xfrm>
                <a:prstGeom prst="line">
                  <a:avLst/>
                </a:prstGeom>
                <a:noFill/>
                <a:ln w="19050" cap="flat" cmpd="sng" algn="ctr">
                  <a:solidFill>
                    <a:srgbClr val="4F81BD">
                      <a:lumMod val="75000"/>
                    </a:srgbClr>
                  </a:solidFill>
                  <a:prstDash val="solid"/>
                </a:ln>
                <a:effectLst/>
              </p:spPr>
            </p:cxnSp>
            <p:cxnSp>
              <p:nvCxnSpPr>
                <p:cNvPr id="73" name="Straight Connector 72"/>
                <p:cNvCxnSpPr/>
                <p:nvPr/>
              </p:nvCxnSpPr>
              <p:spPr>
                <a:xfrm flipV="1">
                  <a:off x="3065330" y="5210227"/>
                  <a:ext cx="254967" cy="0"/>
                </a:xfrm>
                <a:prstGeom prst="line">
                  <a:avLst/>
                </a:prstGeom>
                <a:noFill/>
                <a:ln w="19050" cap="flat" cmpd="sng" algn="ctr">
                  <a:solidFill>
                    <a:srgbClr val="4F81BD">
                      <a:lumMod val="75000"/>
                    </a:srgbClr>
                  </a:solidFill>
                  <a:prstDash val="solid"/>
                </a:ln>
                <a:effectLst/>
              </p:spPr>
            </p:cxnSp>
            <p:cxnSp>
              <p:nvCxnSpPr>
                <p:cNvPr id="74" name="Straight Connector 73"/>
                <p:cNvCxnSpPr/>
                <p:nvPr/>
              </p:nvCxnSpPr>
              <p:spPr>
                <a:xfrm>
                  <a:off x="3306131" y="4939556"/>
                  <a:ext cx="0" cy="270671"/>
                </a:xfrm>
                <a:prstGeom prst="line">
                  <a:avLst/>
                </a:prstGeom>
                <a:noFill/>
                <a:ln w="19050" cap="flat" cmpd="sng" algn="ctr">
                  <a:solidFill>
                    <a:srgbClr val="4F81BD">
                      <a:lumMod val="75000"/>
                    </a:srgbClr>
                  </a:solidFill>
                  <a:prstDash val="solid"/>
                </a:ln>
                <a:effectLst/>
              </p:spPr>
            </p:cxnSp>
          </p:grpSp>
          <p:grpSp>
            <p:nvGrpSpPr>
              <p:cNvPr id="31" name="Group 198"/>
              <p:cNvGrpSpPr>
                <a:grpSpLocks/>
              </p:cNvGrpSpPr>
              <p:nvPr/>
            </p:nvGrpSpPr>
            <p:grpSpPr bwMode="auto">
              <a:xfrm>
                <a:off x="6785039" y="2517824"/>
                <a:ext cx="82194" cy="50955"/>
                <a:chOff x="3063284" y="4975194"/>
                <a:chExt cx="268567" cy="247767"/>
              </a:xfrm>
            </p:grpSpPr>
            <p:cxnSp>
              <p:nvCxnSpPr>
                <p:cNvPr id="69" name="Straight Connector 68"/>
                <p:cNvCxnSpPr/>
                <p:nvPr/>
              </p:nvCxnSpPr>
              <p:spPr>
                <a:xfrm>
                  <a:off x="3067882" y="5039297"/>
                  <a:ext cx="4750" cy="185194"/>
                </a:xfrm>
                <a:prstGeom prst="line">
                  <a:avLst/>
                </a:prstGeom>
                <a:noFill/>
                <a:ln w="19050" cap="flat" cmpd="sng" algn="ctr">
                  <a:solidFill>
                    <a:srgbClr val="4F81BD">
                      <a:lumMod val="75000"/>
                    </a:srgbClr>
                  </a:solidFill>
                  <a:prstDash val="solid"/>
                </a:ln>
                <a:effectLst/>
              </p:spPr>
            </p:cxnSp>
            <p:cxnSp>
              <p:nvCxnSpPr>
                <p:cNvPr id="70" name="Straight Connector 69"/>
                <p:cNvCxnSpPr/>
                <p:nvPr/>
              </p:nvCxnSpPr>
              <p:spPr>
                <a:xfrm flipV="1">
                  <a:off x="3063128" y="5210245"/>
                  <a:ext cx="270851" cy="0"/>
                </a:xfrm>
                <a:prstGeom prst="line">
                  <a:avLst/>
                </a:prstGeom>
                <a:noFill/>
                <a:ln w="19050" cap="flat" cmpd="sng" algn="ctr">
                  <a:solidFill>
                    <a:srgbClr val="4F81BD">
                      <a:lumMod val="75000"/>
                    </a:srgbClr>
                  </a:solidFill>
                  <a:prstDash val="solid"/>
                </a:ln>
                <a:effectLst/>
              </p:spPr>
            </p:cxnSp>
            <p:cxnSp>
              <p:nvCxnSpPr>
                <p:cNvPr id="71" name="Straight Connector 70"/>
                <p:cNvCxnSpPr/>
                <p:nvPr/>
              </p:nvCxnSpPr>
              <p:spPr>
                <a:xfrm>
                  <a:off x="3314972" y="4975194"/>
                  <a:ext cx="0" cy="235051"/>
                </a:xfrm>
                <a:prstGeom prst="line">
                  <a:avLst/>
                </a:prstGeom>
                <a:noFill/>
                <a:ln w="19050" cap="flat" cmpd="sng" algn="ctr">
                  <a:solidFill>
                    <a:srgbClr val="4F81BD">
                      <a:lumMod val="75000"/>
                    </a:srgbClr>
                  </a:solidFill>
                  <a:prstDash val="solid"/>
                </a:ln>
                <a:effectLst/>
              </p:spPr>
            </p:cxnSp>
          </p:grpSp>
          <p:cxnSp>
            <p:nvCxnSpPr>
              <p:cNvPr id="32" name="Straight Connector 31"/>
              <p:cNvCxnSpPr/>
              <p:nvPr/>
            </p:nvCxnSpPr>
            <p:spPr bwMode="auto">
              <a:xfrm flipH="1">
                <a:off x="6575577" y="2270264"/>
                <a:ext cx="253042" cy="196290"/>
              </a:xfrm>
              <a:prstGeom prst="line">
                <a:avLst/>
              </a:prstGeom>
              <a:noFill/>
              <a:ln w="19050" cap="flat" cmpd="sng" algn="ctr">
                <a:solidFill>
                  <a:srgbClr val="1F497D">
                    <a:lumMod val="50000"/>
                  </a:srgbClr>
                </a:solidFill>
                <a:prstDash val="solid"/>
              </a:ln>
              <a:effectLst/>
            </p:spPr>
          </p:cxnSp>
          <p:grpSp>
            <p:nvGrpSpPr>
              <p:cNvPr id="33" name="Group 200"/>
              <p:cNvGrpSpPr>
                <a:grpSpLocks/>
              </p:cNvGrpSpPr>
              <p:nvPr/>
            </p:nvGrpSpPr>
            <p:grpSpPr bwMode="auto">
              <a:xfrm>
                <a:off x="7347654" y="1764346"/>
                <a:ext cx="118038" cy="176790"/>
                <a:chOff x="3063284" y="4868833"/>
                <a:chExt cx="257766" cy="354128"/>
              </a:xfrm>
            </p:grpSpPr>
            <p:cxnSp>
              <p:nvCxnSpPr>
                <p:cNvPr id="66" name="Straight Connector 65"/>
                <p:cNvCxnSpPr/>
                <p:nvPr/>
              </p:nvCxnSpPr>
              <p:spPr>
                <a:xfrm>
                  <a:off x="3069934" y="5043046"/>
                  <a:ext cx="3175" cy="178989"/>
                </a:xfrm>
                <a:prstGeom prst="line">
                  <a:avLst/>
                </a:prstGeom>
                <a:noFill/>
                <a:ln w="19050" cap="flat" cmpd="sng" algn="ctr">
                  <a:solidFill>
                    <a:srgbClr val="1F497D">
                      <a:lumMod val="50000"/>
                    </a:srgbClr>
                  </a:solidFill>
                  <a:prstDash val="solid"/>
                </a:ln>
                <a:effectLst/>
              </p:spPr>
            </p:cxnSp>
            <p:cxnSp>
              <p:nvCxnSpPr>
                <p:cNvPr id="67" name="Straight Connector 66"/>
                <p:cNvCxnSpPr/>
                <p:nvPr/>
              </p:nvCxnSpPr>
              <p:spPr>
                <a:xfrm>
                  <a:off x="3063582" y="5207363"/>
                  <a:ext cx="257236" cy="0"/>
                </a:xfrm>
                <a:prstGeom prst="line">
                  <a:avLst/>
                </a:prstGeom>
                <a:noFill/>
                <a:ln w="19050" cap="flat" cmpd="sng" algn="ctr">
                  <a:solidFill>
                    <a:srgbClr val="1F497D">
                      <a:lumMod val="50000"/>
                    </a:srgbClr>
                  </a:solidFill>
                  <a:prstDash val="solid"/>
                </a:ln>
                <a:effectLst/>
              </p:spPr>
            </p:cxnSp>
            <p:cxnSp>
              <p:nvCxnSpPr>
                <p:cNvPr id="68" name="Straight Connector 67"/>
                <p:cNvCxnSpPr/>
                <p:nvPr/>
              </p:nvCxnSpPr>
              <p:spPr>
                <a:xfrm flipH="1">
                  <a:off x="3308115" y="4869927"/>
                  <a:ext cx="0" cy="337436"/>
                </a:xfrm>
                <a:prstGeom prst="line">
                  <a:avLst/>
                </a:prstGeom>
                <a:noFill/>
                <a:ln w="19050" cap="flat" cmpd="sng" algn="ctr">
                  <a:solidFill>
                    <a:srgbClr val="1F497D">
                      <a:lumMod val="50000"/>
                    </a:srgbClr>
                  </a:solidFill>
                  <a:prstDash val="solid"/>
                </a:ln>
                <a:effectLst/>
              </p:spPr>
            </p:cxnSp>
          </p:grpSp>
          <p:cxnSp>
            <p:nvCxnSpPr>
              <p:cNvPr id="34" name="Straight Connector 33"/>
              <p:cNvCxnSpPr/>
              <p:nvPr/>
            </p:nvCxnSpPr>
            <p:spPr bwMode="auto">
              <a:xfrm flipH="1">
                <a:off x="6924600" y="2068115"/>
                <a:ext cx="155606" cy="127442"/>
              </a:xfrm>
              <a:prstGeom prst="line">
                <a:avLst/>
              </a:prstGeom>
              <a:noFill/>
              <a:ln w="19050" cap="flat" cmpd="sng" algn="ctr">
                <a:solidFill>
                  <a:srgbClr val="1F497D">
                    <a:lumMod val="50000"/>
                  </a:srgbClr>
                </a:solidFill>
                <a:prstDash val="solid"/>
              </a:ln>
              <a:effectLst/>
            </p:spPr>
          </p:cxnSp>
          <p:cxnSp>
            <p:nvCxnSpPr>
              <p:cNvPr id="35" name="Straight Connector 34"/>
              <p:cNvCxnSpPr/>
              <p:nvPr/>
            </p:nvCxnSpPr>
            <p:spPr bwMode="auto">
              <a:xfrm flipH="1">
                <a:off x="7145648" y="1851318"/>
                <a:ext cx="206505" cy="174318"/>
              </a:xfrm>
              <a:prstGeom prst="line">
                <a:avLst/>
              </a:prstGeom>
              <a:noFill/>
              <a:ln w="19050" cap="flat" cmpd="sng" algn="ctr">
                <a:solidFill>
                  <a:srgbClr val="1F497D">
                    <a:lumMod val="50000"/>
                  </a:srgbClr>
                </a:solidFill>
                <a:prstDash val="solid"/>
              </a:ln>
              <a:effectLst/>
            </p:spPr>
          </p:cxnSp>
          <p:cxnSp>
            <p:nvCxnSpPr>
              <p:cNvPr id="36" name="Straight Connector 35"/>
              <p:cNvCxnSpPr/>
              <p:nvPr/>
            </p:nvCxnSpPr>
            <p:spPr bwMode="auto">
              <a:xfrm flipH="1">
                <a:off x="7459768" y="1703368"/>
                <a:ext cx="81438" cy="70313"/>
              </a:xfrm>
              <a:prstGeom prst="line">
                <a:avLst/>
              </a:prstGeom>
              <a:noFill/>
              <a:ln w="19050" cap="flat" cmpd="sng" algn="ctr">
                <a:solidFill>
                  <a:srgbClr val="1F497D">
                    <a:lumMod val="50000"/>
                  </a:srgbClr>
                </a:solidFill>
                <a:prstDash val="solid"/>
              </a:ln>
              <a:effectLst/>
            </p:spPr>
          </p:cxnSp>
          <p:cxnSp>
            <p:nvCxnSpPr>
              <p:cNvPr id="37" name="Straight Connector 36"/>
              <p:cNvCxnSpPr/>
              <p:nvPr/>
            </p:nvCxnSpPr>
            <p:spPr bwMode="auto">
              <a:xfrm flipH="1">
                <a:off x="7763710" y="1293210"/>
                <a:ext cx="302487" cy="250488"/>
              </a:xfrm>
              <a:prstGeom prst="line">
                <a:avLst/>
              </a:prstGeom>
              <a:noFill/>
              <a:ln w="19050" cap="flat" cmpd="sng" algn="ctr">
                <a:solidFill>
                  <a:srgbClr val="1F497D">
                    <a:lumMod val="50000"/>
                  </a:srgbClr>
                </a:solidFill>
                <a:prstDash val="solid"/>
              </a:ln>
              <a:effectLst/>
            </p:spPr>
          </p:cxnSp>
          <p:grpSp>
            <p:nvGrpSpPr>
              <p:cNvPr id="38" name="Group 205"/>
              <p:cNvGrpSpPr>
                <a:grpSpLocks/>
              </p:cNvGrpSpPr>
              <p:nvPr/>
            </p:nvGrpSpPr>
            <p:grpSpPr bwMode="auto">
              <a:xfrm>
                <a:off x="6826135" y="2186607"/>
                <a:ext cx="110531" cy="251387"/>
                <a:chOff x="3060934" y="4905313"/>
                <a:chExt cx="273708" cy="317648"/>
              </a:xfrm>
            </p:grpSpPr>
            <p:cxnSp>
              <p:nvCxnSpPr>
                <p:cNvPr id="63" name="Straight Connector 62"/>
                <p:cNvCxnSpPr/>
                <p:nvPr/>
              </p:nvCxnSpPr>
              <p:spPr>
                <a:xfrm>
                  <a:off x="3063484" y="5007319"/>
                  <a:ext cx="7202" cy="216563"/>
                </a:xfrm>
                <a:prstGeom prst="line">
                  <a:avLst/>
                </a:prstGeom>
                <a:noFill/>
                <a:ln w="19050" cap="flat" cmpd="sng" algn="ctr">
                  <a:solidFill>
                    <a:srgbClr val="1F497D">
                      <a:lumMod val="50000"/>
                    </a:srgbClr>
                  </a:solidFill>
                  <a:prstDash val="solid"/>
                </a:ln>
                <a:effectLst/>
              </p:spPr>
            </p:cxnSp>
            <p:cxnSp>
              <p:nvCxnSpPr>
                <p:cNvPr id="64" name="Straight Connector 63"/>
                <p:cNvCxnSpPr/>
                <p:nvPr/>
              </p:nvCxnSpPr>
              <p:spPr>
                <a:xfrm>
                  <a:off x="3059881" y="5216478"/>
                  <a:ext cx="273690" cy="0"/>
                </a:xfrm>
                <a:prstGeom prst="line">
                  <a:avLst/>
                </a:prstGeom>
                <a:noFill/>
                <a:ln w="19050" cap="flat" cmpd="sng" algn="ctr">
                  <a:solidFill>
                    <a:srgbClr val="1F497D">
                      <a:lumMod val="50000"/>
                    </a:srgbClr>
                  </a:solidFill>
                  <a:prstDash val="solid"/>
                </a:ln>
                <a:effectLst/>
              </p:spPr>
            </p:cxnSp>
            <p:cxnSp>
              <p:nvCxnSpPr>
                <p:cNvPr id="65" name="Straight Connector 64"/>
                <p:cNvCxnSpPr/>
                <p:nvPr/>
              </p:nvCxnSpPr>
              <p:spPr>
                <a:xfrm>
                  <a:off x="3315567" y="4905517"/>
                  <a:ext cx="0" cy="305408"/>
                </a:xfrm>
                <a:prstGeom prst="line">
                  <a:avLst/>
                </a:prstGeom>
                <a:noFill/>
                <a:ln w="19050" cap="flat" cmpd="sng" algn="ctr">
                  <a:solidFill>
                    <a:srgbClr val="1F497D">
                      <a:lumMod val="50000"/>
                    </a:srgbClr>
                  </a:solidFill>
                  <a:prstDash val="solid"/>
                </a:ln>
                <a:effectLst/>
              </p:spPr>
            </p:cxnSp>
          </p:grpSp>
          <p:grpSp>
            <p:nvGrpSpPr>
              <p:cNvPr id="39" name="Group 206"/>
              <p:cNvGrpSpPr>
                <a:grpSpLocks/>
              </p:cNvGrpSpPr>
              <p:nvPr/>
            </p:nvGrpSpPr>
            <p:grpSpPr bwMode="auto">
              <a:xfrm>
                <a:off x="7075104" y="2017105"/>
                <a:ext cx="74123" cy="282154"/>
                <a:chOff x="3043241" y="4931591"/>
                <a:chExt cx="277811" cy="210379"/>
              </a:xfrm>
            </p:grpSpPr>
            <p:cxnSp>
              <p:nvCxnSpPr>
                <p:cNvPr id="60" name="Straight Connector 59"/>
                <p:cNvCxnSpPr/>
                <p:nvPr/>
              </p:nvCxnSpPr>
              <p:spPr>
                <a:xfrm>
                  <a:off x="3062365" y="4973994"/>
                  <a:ext cx="0" cy="168202"/>
                </a:xfrm>
                <a:prstGeom prst="line">
                  <a:avLst/>
                </a:prstGeom>
                <a:noFill/>
                <a:ln w="19050" cap="flat" cmpd="sng" algn="ctr">
                  <a:solidFill>
                    <a:srgbClr val="1F497D">
                      <a:lumMod val="50000"/>
                    </a:srgbClr>
                  </a:solidFill>
                  <a:prstDash val="solid"/>
                </a:ln>
                <a:effectLst/>
              </p:spPr>
            </p:cxnSp>
            <p:cxnSp>
              <p:nvCxnSpPr>
                <p:cNvPr id="61" name="Straight Connector 60"/>
                <p:cNvCxnSpPr/>
                <p:nvPr/>
              </p:nvCxnSpPr>
              <p:spPr>
                <a:xfrm>
                  <a:off x="3040563" y="5140011"/>
                  <a:ext cx="256174" cy="0"/>
                </a:xfrm>
                <a:prstGeom prst="line">
                  <a:avLst/>
                </a:prstGeom>
                <a:noFill/>
                <a:ln w="19050" cap="flat" cmpd="sng" algn="ctr">
                  <a:solidFill>
                    <a:srgbClr val="1F497D">
                      <a:lumMod val="50000"/>
                    </a:srgbClr>
                  </a:solidFill>
                  <a:prstDash val="solid"/>
                </a:ln>
                <a:effectLst/>
              </p:spPr>
            </p:cxnSp>
            <p:cxnSp>
              <p:nvCxnSpPr>
                <p:cNvPr id="62" name="Straight Connector 61"/>
                <p:cNvCxnSpPr/>
                <p:nvPr/>
              </p:nvCxnSpPr>
              <p:spPr>
                <a:xfrm>
                  <a:off x="3318539" y="4931398"/>
                  <a:ext cx="0" cy="210798"/>
                </a:xfrm>
                <a:prstGeom prst="line">
                  <a:avLst/>
                </a:prstGeom>
                <a:noFill/>
                <a:ln w="19050" cap="flat" cmpd="sng" algn="ctr">
                  <a:solidFill>
                    <a:srgbClr val="1F497D">
                      <a:lumMod val="50000"/>
                    </a:srgbClr>
                  </a:solidFill>
                  <a:prstDash val="solid"/>
                </a:ln>
                <a:effectLst/>
              </p:spPr>
            </p:cxnSp>
          </p:grpSp>
          <p:grpSp>
            <p:nvGrpSpPr>
              <p:cNvPr id="40" name="Group 207"/>
              <p:cNvGrpSpPr>
                <a:grpSpLocks/>
              </p:cNvGrpSpPr>
              <p:nvPr/>
            </p:nvGrpSpPr>
            <p:grpSpPr bwMode="auto">
              <a:xfrm>
                <a:off x="7690358" y="1536099"/>
                <a:ext cx="83496" cy="142224"/>
                <a:chOff x="3063284" y="4938071"/>
                <a:chExt cx="257766" cy="284890"/>
              </a:xfrm>
            </p:grpSpPr>
            <p:cxnSp>
              <p:nvCxnSpPr>
                <p:cNvPr id="57" name="Straight Connector 56"/>
                <p:cNvCxnSpPr/>
                <p:nvPr/>
              </p:nvCxnSpPr>
              <p:spPr>
                <a:xfrm>
                  <a:off x="3074234" y="5041323"/>
                  <a:ext cx="0" cy="181923"/>
                </a:xfrm>
                <a:prstGeom prst="line">
                  <a:avLst/>
                </a:prstGeom>
                <a:noFill/>
                <a:ln w="19050" cap="flat" cmpd="sng" algn="ctr">
                  <a:solidFill>
                    <a:srgbClr val="1F497D">
                      <a:lumMod val="50000"/>
                    </a:srgbClr>
                  </a:solidFill>
                  <a:prstDash val="solid"/>
                </a:ln>
                <a:effectLst/>
              </p:spPr>
            </p:cxnSp>
            <p:cxnSp>
              <p:nvCxnSpPr>
                <p:cNvPr id="58" name="Straight Connector 57"/>
                <p:cNvCxnSpPr/>
                <p:nvPr/>
              </p:nvCxnSpPr>
              <p:spPr>
                <a:xfrm flipV="1">
                  <a:off x="3065255" y="5208575"/>
                  <a:ext cx="255902" cy="0"/>
                </a:xfrm>
                <a:prstGeom prst="line">
                  <a:avLst/>
                </a:prstGeom>
                <a:noFill/>
                <a:ln w="19050" cap="flat" cmpd="sng" algn="ctr">
                  <a:solidFill>
                    <a:srgbClr val="1F497D">
                      <a:lumMod val="50000"/>
                    </a:srgbClr>
                  </a:solidFill>
                  <a:prstDash val="solid"/>
                </a:ln>
                <a:effectLst/>
              </p:spPr>
            </p:cxnSp>
            <p:cxnSp>
              <p:nvCxnSpPr>
                <p:cNvPr id="59" name="Straight Connector 58"/>
                <p:cNvCxnSpPr/>
                <p:nvPr/>
              </p:nvCxnSpPr>
              <p:spPr>
                <a:xfrm>
                  <a:off x="3307690" y="4938626"/>
                  <a:ext cx="0" cy="269950"/>
                </a:xfrm>
                <a:prstGeom prst="line">
                  <a:avLst/>
                </a:prstGeom>
                <a:noFill/>
                <a:ln w="19050" cap="flat" cmpd="sng" algn="ctr">
                  <a:solidFill>
                    <a:srgbClr val="1F497D">
                      <a:lumMod val="50000"/>
                    </a:srgbClr>
                  </a:solidFill>
                  <a:prstDash val="solid"/>
                </a:ln>
                <a:effectLst/>
              </p:spPr>
            </p:cxnSp>
          </p:grpSp>
          <p:grpSp>
            <p:nvGrpSpPr>
              <p:cNvPr id="41" name="Group 208"/>
              <p:cNvGrpSpPr>
                <a:grpSpLocks/>
              </p:cNvGrpSpPr>
              <p:nvPr/>
            </p:nvGrpSpPr>
            <p:grpSpPr bwMode="auto">
              <a:xfrm>
                <a:off x="6512319" y="2467138"/>
                <a:ext cx="75145" cy="123692"/>
                <a:chOff x="3063282" y="4975194"/>
                <a:chExt cx="268567" cy="247767"/>
              </a:xfrm>
            </p:grpSpPr>
            <p:cxnSp>
              <p:nvCxnSpPr>
                <p:cNvPr id="54" name="Straight Connector 53"/>
                <p:cNvCxnSpPr/>
                <p:nvPr/>
              </p:nvCxnSpPr>
              <p:spPr>
                <a:xfrm>
                  <a:off x="3071071" y="5041513"/>
                  <a:ext cx="5199" cy="181923"/>
                </a:xfrm>
                <a:prstGeom prst="line">
                  <a:avLst/>
                </a:prstGeom>
                <a:noFill/>
                <a:ln w="19050" cap="flat" cmpd="sng" algn="ctr">
                  <a:solidFill>
                    <a:srgbClr val="1F497D">
                      <a:lumMod val="50000"/>
                    </a:srgbClr>
                  </a:solidFill>
                  <a:prstDash val="solid"/>
                </a:ln>
                <a:effectLst/>
              </p:spPr>
            </p:cxnSp>
            <p:cxnSp>
              <p:nvCxnSpPr>
                <p:cNvPr id="55" name="Straight Connector 54"/>
                <p:cNvCxnSpPr/>
                <p:nvPr/>
              </p:nvCxnSpPr>
              <p:spPr>
                <a:xfrm flipV="1">
                  <a:off x="3065875" y="5208764"/>
                  <a:ext cx="265070" cy="0"/>
                </a:xfrm>
                <a:prstGeom prst="line">
                  <a:avLst/>
                </a:prstGeom>
                <a:noFill/>
                <a:ln w="19050" cap="flat" cmpd="sng" algn="ctr">
                  <a:solidFill>
                    <a:sysClr val="windowText" lastClr="000000"/>
                  </a:solidFill>
                  <a:prstDash val="solid"/>
                </a:ln>
                <a:effectLst/>
              </p:spPr>
            </p:cxnSp>
            <p:cxnSp>
              <p:nvCxnSpPr>
                <p:cNvPr id="56" name="Straight Connector 55"/>
                <p:cNvCxnSpPr/>
                <p:nvPr/>
              </p:nvCxnSpPr>
              <p:spPr>
                <a:xfrm>
                  <a:off x="3310155" y="4974024"/>
                  <a:ext cx="0" cy="234740"/>
                </a:xfrm>
                <a:prstGeom prst="line">
                  <a:avLst/>
                </a:prstGeom>
                <a:noFill/>
                <a:ln w="19050" cap="flat" cmpd="sng" algn="ctr">
                  <a:solidFill>
                    <a:srgbClr val="1F497D">
                      <a:lumMod val="50000"/>
                    </a:srgbClr>
                  </a:solidFill>
                  <a:prstDash val="solid"/>
                </a:ln>
                <a:effectLst/>
              </p:spPr>
            </p:cxnSp>
          </p:grpSp>
          <p:cxnSp>
            <p:nvCxnSpPr>
              <p:cNvPr id="42" name="Straight Connector 41"/>
              <p:cNvCxnSpPr/>
              <p:nvPr/>
            </p:nvCxnSpPr>
            <p:spPr bwMode="auto">
              <a:xfrm flipH="1">
                <a:off x="7608104" y="1587645"/>
                <a:ext cx="84348" cy="68849"/>
              </a:xfrm>
              <a:prstGeom prst="line">
                <a:avLst/>
              </a:prstGeom>
              <a:noFill/>
              <a:ln w="19050" cap="flat" cmpd="sng" algn="ctr">
                <a:solidFill>
                  <a:srgbClr val="1F497D">
                    <a:lumMod val="50000"/>
                  </a:srgbClr>
                </a:solidFill>
                <a:prstDash val="solid"/>
              </a:ln>
              <a:effectLst/>
            </p:spPr>
          </p:cxnSp>
          <p:grpSp>
            <p:nvGrpSpPr>
              <p:cNvPr id="43" name="Group 210"/>
              <p:cNvGrpSpPr>
                <a:grpSpLocks/>
              </p:cNvGrpSpPr>
              <p:nvPr/>
            </p:nvGrpSpPr>
            <p:grpSpPr bwMode="auto">
              <a:xfrm>
                <a:off x="7537952" y="1655817"/>
                <a:ext cx="75145" cy="138285"/>
                <a:chOff x="3063284" y="4945962"/>
                <a:chExt cx="268567" cy="276999"/>
              </a:xfrm>
            </p:grpSpPr>
            <p:cxnSp>
              <p:nvCxnSpPr>
                <p:cNvPr id="51" name="Straight Connector 50"/>
                <p:cNvCxnSpPr/>
                <p:nvPr/>
              </p:nvCxnSpPr>
              <p:spPr>
                <a:xfrm>
                  <a:off x="3069721" y="5044144"/>
                  <a:ext cx="5196" cy="178989"/>
                </a:xfrm>
                <a:prstGeom prst="line">
                  <a:avLst/>
                </a:prstGeom>
                <a:noFill/>
                <a:ln w="19050" cap="flat" cmpd="sng" algn="ctr">
                  <a:solidFill>
                    <a:srgbClr val="1F497D">
                      <a:lumMod val="50000"/>
                    </a:srgbClr>
                  </a:solidFill>
                  <a:prstDash val="solid"/>
                </a:ln>
                <a:effectLst/>
              </p:spPr>
            </p:cxnSp>
            <p:cxnSp>
              <p:nvCxnSpPr>
                <p:cNvPr id="52" name="Straight Connector 51"/>
                <p:cNvCxnSpPr/>
                <p:nvPr/>
              </p:nvCxnSpPr>
              <p:spPr>
                <a:xfrm flipV="1">
                  <a:off x="3064522" y="5208461"/>
                  <a:ext cx="265074" cy="0"/>
                </a:xfrm>
                <a:prstGeom prst="line">
                  <a:avLst/>
                </a:prstGeom>
                <a:noFill/>
                <a:ln w="19050" cap="flat" cmpd="sng" algn="ctr">
                  <a:solidFill>
                    <a:srgbClr val="1F497D">
                      <a:lumMod val="50000"/>
                    </a:srgbClr>
                  </a:solidFill>
                  <a:prstDash val="solid"/>
                </a:ln>
                <a:effectLst/>
              </p:spPr>
            </p:cxnSp>
            <p:cxnSp>
              <p:nvCxnSpPr>
                <p:cNvPr id="53" name="Straight Connector 52"/>
                <p:cNvCxnSpPr/>
                <p:nvPr/>
              </p:nvCxnSpPr>
              <p:spPr>
                <a:xfrm flipH="1">
                  <a:off x="3308805" y="4947315"/>
                  <a:ext cx="0" cy="261146"/>
                </a:xfrm>
                <a:prstGeom prst="line">
                  <a:avLst/>
                </a:prstGeom>
                <a:noFill/>
                <a:ln w="19050" cap="flat" cmpd="sng" algn="ctr">
                  <a:solidFill>
                    <a:srgbClr val="1F497D">
                      <a:lumMod val="50000"/>
                    </a:srgbClr>
                  </a:solidFill>
                  <a:prstDash val="solid"/>
                </a:ln>
                <a:effectLst/>
              </p:spPr>
            </p:cxnSp>
          </p:grpSp>
          <p:cxnSp>
            <p:nvCxnSpPr>
              <p:cNvPr id="44" name="Straight Connector 43"/>
              <p:cNvCxnSpPr/>
              <p:nvPr/>
            </p:nvCxnSpPr>
            <p:spPr bwMode="auto">
              <a:xfrm flipH="1">
                <a:off x="6262911" y="2503175"/>
                <a:ext cx="251587" cy="194824"/>
              </a:xfrm>
              <a:prstGeom prst="line">
                <a:avLst/>
              </a:prstGeom>
              <a:noFill/>
              <a:ln w="19050" cap="flat" cmpd="sng" algn="ctr">
                <a:solidFill>
                  <a:sysClr val="windowText" lastClr="000000"/>
                </a:solidFill>
                <a:prstDash val="solid"/>
              </a:ln>
              <a:effectLst/>
            </p:spPr>
          </p:cxnSp>
          <p:sp>
            <p:nvSpPr>
              <p:cNvPr id="45" name="Rectangle 44"/>
              <p:cNvSpPr/>
              <p:nvPr/>
            </p:nvSpPr>
            <p:spPr bwMode="auto">
              <a:xfrm>
                <a:off x="6261457" y="2661380"/>
                <a:ext cx="27631" cy="33692"/>
              </a:xfrm>
              <a:prstGeom prst="rect">
                <a:avLst/>
              </a:prstGeom>
              <a:solidFill>
                <a:sysClr val="windowText" lastClr="000000"/>
              </a:solidFill>
              <a:ln w="19050" cap="flat" cmpd="sng" algn="ctr">
                <a:solidFill>
                  <a:sysClr val="windowText" lastClr="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46"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2434" y="2678452"/>
                <a:ext cx="236728" cy="309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7" name="Picture 2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315" y="1676266"/>
                <a:ext cx="251362" cy="3005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8"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1339" y="2219246"/>
                <a:ext cx="218651" cy="309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9" name="Picture 2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0069" y="1177074"/>
                <a:ext cx="148063" cy="3252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bwMode="auto">
              <a:xfrm flipH="1">
                <a:off x="8066197" y="2176514"/>
                <a:ext cx="1454" cy="515626"/>
              </a:xfrm>
              <a:prstGeom prst="line">
                <a:avLst/>
              </a:prstGeom>
              <a:noFill/>
              <a:ln w="19050" cap="flat" cmpd="sng" algn="ctr">
                <a:solidFill>
                  <a:srgbClr val="4F81BD">
                    <a:lumMod val="50000"/>
                  </a:srgbClr>
                </a:solidFill>
                <a:prstDash val="sysDash"/>
                <a:headEnd type="none" w="med" len="med"/>
                <a:tailEnd type="triangle" w="med" len="med"/>
              </a:ln>
              <a:effectLst/>
            </p:spPr>
          </p:cxnSp>
        </p:grpSp>
        <p:pic>
          <p:nvPicPr>
            <p:cNvPr id="6" name="Picture 6" descr="http://www.mstrust.org.uk/information/publications/images/mri_rrm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3584" y="2853812"/>
              <a:ext cx="888566" cy="9116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encrypted-tbn2.gstatic.com/images?q=tbn:ANd9GcSjiOpr4vtMNVoDCxkuUqTc2vJQrsRG4blLgs8j_-yMs91pau3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321"/>
            <a:stretch/>
          </p:blipFill>
          <p:spPr bwMode="auto">
            <a:xfrm rot="5400000">
              <a:off x="7943131" y="5475159"/>
              <a:ext cx="1171728" cy="10592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547201" y="2519318"/>
              <a:ext cx="1579591" cy="309348"/>
            </a:xfrm>
            <a:prstGeom prst="rect">
              <a:avLst/>
            </a:prstGeom>
            <a:noFill/>
          </p:spPr>
          <p:txBody>
            <a:bodyPr wrap="square" rtlCol="0">
              <a:spAutoFit/>
            </a:bodyPr>
            <a:lstStyle/>
            <a:p>
              <a:pPr algn="r"/>
              <a:r>
                <a:rPr lang="en-GB" sz="1100" dirty="0" smtClean="0">
                  <a:solidFill>
                    <a:srgbClr val="002060"/>
                  </a:solidFill>
                  <a:latin typeface="Arial" panose="020B0604020202020204" pitchFamily="34" charset="0"/>
                  <a:cs typeface="Arial" panose="020B0604020202020204" pitchFamily="34" charset="0"/>
                </a:rPr>
                <a:t>Clinical activity</a:t>
              </a:r>
              <a:endParaRPr lang="en-GB" sz="1100"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7704921" y="3743454"/>
              <a:ext cx="1431115" cy="509514"/>
            </a:xfrm>
            <a:prstGeom prst="rect">
              <a:avLst/>
            </a:prstGeom>
            <a:noFill/>
          </p:spPr>
          <p:txBody>
            <a:bodyPr wrap="square" rtlCol="0">
              <a:spAutoFit/>
            </a:bodyPr>
            <a:lstStyle/>
            <a:p>
              <a:pPr algn="r"/>
              <a:r>
                <a:rPr lang="en-GB" sz="1100" dirty="0" smtClean="0">
                  <a:solidFill>
                    <a:srgbClr val="002060"/>
                  </a:solidFill>
                  <a:latin typeface="Arial" panose="020B0604020202020204" pitchFamily="34" charset="0"/>
                  <a:cs typeface="Arial" panose="020B0604020202020204" pitchFamily="34" charset="0"/>
                </a:rPr>
                <a:t>Focal MRI activity</a:t>
              </a:r>
              <a:endParaRPr lang="en-GB" sz="1100" dirty="0">
                <a:solidFill>
                  <a:srgbClr val="002060"/>
                </a:solidFill>
                <a:latin typeface="Arial" panose="020B0604020202020204" pitchFamily="34" charset="0"/>
                <a:cs typeface="Arial" panose="020B0604020202020204" pitchFamily="34" charset="0"/>
              </a:endParaRPr>
            </a:p>
          </p:txBody>
        </p:sp>
        <p:grpSp>
          <p:nvGrpSpPr>
            <p:cNvPr id="10" name="Group 9"/>
            <p:cNvGrpSpPr>
              <a:grpSpLocks/>
            </p:cNvGrpSpPr>
            <p:nvPr/>
          </p:nvGrpSpPr>
          <p:grpSpPr bwMode="auto">
            <a:xfrm>
              <a:off x="6802293" y="4050784"/>
              <a:ext cx="2278121" cy="982888"/>
              <a:chOff x="0" y="1752600"/>
              <a:chExt cx="9143999" cy="4114800"/>
            </a:xfrm>
          </p:grpSpPr>
          <p:sp>
            <p:nvSpPr>
              <p:cNvPr id="13" name="Rectangle 12"/>
              <p:cNvSpPr/>
              <p:nvPr/>
            </p:nvSpPr>
            <p:spPr>
              <a:xfrm>
                <a:off x="0" y="1752600"/>
                <a:ext cx="9143999" cy="4114800"/>
              </a:xfrm>
              <a:prstGeom prst="rect">
                <a:avLst/>
              </a:prstGeom>
              <a:solidFill>
                <a:sysClr val="windowText" lastClr="000000"/>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475" y="2085976"/>
                <a:ext cx="2565086"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85207" y="2057401"/>
                <a:ext cx="2653617" cy="318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3375" y="2085976"/>
                <a:ext cx="2642283"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8620900" y="4455656"/>
                <a:ext cx="200008" cy="933357"/>
              </a:xfrm>
              <a:prstGeom prst="rect">
                <a:avLst/>
              </a:prstGeom>
              <a:solidFill>
                <a:sysClr val="windowText" lastClr="000000"/>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5986593" y="1961686"/>
                <a:ext cx="200010" cy="933357"/>
              </a:xfrm>
              <a:prstGeom prst="rect">
                <a:avLst/>
              </a:prstGeom>
              <a:solidFill>
                <a:sysClr val="windowText" lastClr="000000"/>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1" name="TextBox 10"/>
            <p:cNvSpPr txBox="1"/>
            <p:nvPr/>
          </p:nvSpPr>
          <p:spPr>
            <a:xfrm>
              <a:off x="5852679" y="5028882"/>
              <a:ext cx="3255825" cy="309348"/>
            </a:xfrm>
            <a:prstGeom prst="rect">
              <a:avLst/>
            </a:prstGeom>
            <a:noFill/>
          </p:spPr>
          <p:txBody>
            <a:bodyPr wrap="square" rtlCol="0">
              <a:spAutoFit/>
            </a:bodyPr>
            <a:lstStyle/>
            <a:p>
              <a:pPr algn="r"/>
              <a:r>
                <a:rPr lang="en-GB" sz="1100" dirty="0" smtClean="0">
                  <a:solidFill>
                    <a:srgbClr val="002060"/>
                  </a:solidFill>
                  <a:latin typeface="Arial" panose="020B0604020202020204" pitchFamily="34" charset="0"/>
                  <a:cs typeface="Arial" panose="020B0604020202020204" pitchFamily="34" charset="0"/>
                </a:rPr>
                <a:t>Hidden focal and diffuse MRI activity</a:t>
              </a:r>
              <a:endParaRPr lang="en-GB" sz="11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5852679" y="6585952"/>
              <a:ext cx="3282116" cy="309348"/>
            </a:xfrm>
            <a:prstGeom prst="rect">
              <a:avLst/>
            </a:prstGeom>
            <a:noFill/>
          </p:spPr>
          <p:txBody>
            <a:bodyPr wrap="square" rtlCol="0">
              <a:spAutoFit/>
            </a:bodyPr>
            <a:lstStyle/>
            <a:p>
              <a:pPr algn="r"/>
              <a:r>
                <a:rPr lang="en-GB" sz="1100" dirty="0" smtClean="0">
                  <a:solidFill>
                    <a:srgbClr val="002060"/>
                  </a:solidFill>
                  <a:latin typeface="Arial" panose="020B0604020202020204" pitchFamily="34" charset="0"/>
                  <a:cs typeface="Arial" panose="020B0604020202020204" pitchFamily="34" charset="0"/>
                </a:rPr>
                <a:t>Microscopic or biochemical pathology</a:t>
              </a:r>
              <a:endParaRPr lang="en-GB" sz="1100" dirty="0">
                <a:solidFill>
                  <a:srgbClr val="002060"/>
                </a:solidFill>
                <a:latin typeface="Arial" panose="020B0604020202020204" pitchFamily="34" charset="0"/>
                <a:cs typeface="Arial" panose="020B0604020202020204" pitchFamily="34" charset="0"/>
              </a:endParaRPr>
            </a:p>
          </p:txBody>
        </p:sp>
      </p:grpSp>
      <p:grpSp>
        <p:nvGrpSpPr>
          <p:cNvPr id="81" name="Group 80"/>
          <p:cNvGrpSpPr/>
          <p:nvPr/>
        </p:nvGrpSpPr>
        <p:grpSpPr>
          <a:xfrm>
            <a:off x="457200" y="1447800"/>
            <a:ext cx="5943600" cy="4949765"/>
            <a:chOff x="-121612" y="763560"/>
            <a:chExt cx="6637828" cy="5904656"/>
          </a:xfrm>
        </p:grpSpPr>
        <p:graphicFrame>
          <p:nvGraphicFramePr>
            <p:cNvPr id="82" name="Diagram 81"/>
            <p:cNvGraphicFramePr/>
            <p:nvPr>
              <p:extLst>
                <p:ext uri="{D42A27DB-BD31-4B8C-83A1-F6EECF244321}">
                  <p14:modId xmlns:p14="http://schemas.microsoft.com/office/powerpoint/2010/main" val="2643880146"/>
                </p:ext>
              </p:extLst>
            </p:nvPr>
          </p:nvGraphicFramePr>
          <p:xfrm>
            <a:off x="-36512" y="763560"/>
            <a:ext cx="6552728" cy="590465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83" name="Straight Arrow Connector 82"/>
            <p:cNvCxnSpPr/>
            <p:nvPr/>
          </p:nvCxnSpPr>
          <p:spPr>
            <a:xfrm flipH="1">
              <a:off x="-121612" y="764704"/>
              <a:ext cx="2937988" cy="5812611"/>
            </a:xfrm>
            <a:prstGeom prst="straightConnector1">
              <a:avLst/>
            </a:prstGeom>
            <a:noFill/>
            <a:ln w="28575" cap="flat" cmpd="sng" algn="ctr">
              <a:solidFill>
                <a:sysClr val="windowText" lastClr="000000"/>
              </a:solidFill>
              <a:prstDash val="sysDash"/>
              <a:headEnd type="none" w="med" len="med"/>
              <a:tailEnd type="triangle" w="med" len="med"/>
            </a:ln>
            <a:effectLst/>
          </p:spPr>
        </p:cxnSp>
        <p:sp>
          <p:nvSpPr>
            <p:cNvPr id="84" name="TextBox 83"/>
            <p:cNvSpPr txBox="1"/>
            <p:nvPr/>
          </p:nvSpPr>
          <p:spPr>
            <a:xfrm rot="17724175">
              <a:off x="1428754" y="2234785"/>
              <a:ext cx="1077597" cy="378098"/>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NEDA</a:t>
              </a:r>
            </a:p>
          </p:txBody>
        </p:sp>
      </p:grpSp>
      <p:sp>
        <p:nvSpPr>
          <p:cNvPr id="86" name="TextBox 85"/>
          <p:cNvSpPr txBox="1"/>
          <p:nvPr/>
        </p:nvSpPr>
        <p:spPr>
          <a:xfrm rot="17854035">
            <a:off x="-73728" y="4797237"/>
            <a:ext cx="2604433" cy="338554"/>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END-ORGAN DAMAGE</a:t>
            </a:r>
          </a:p>
        </p:txBody>
      </p:sp>
    </p:spTree>
    <p:extLst>
      <p:ext uri="{BB962C8B-B14F-4D97-AF65-F5344CB8AC3E}">
        <p14:creationId xmlns:p14="http://schemas.microsoft.com/office/powerpoint/2010/main" val="2756321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lstStyle/>
          <a:p>
            <a:r>
              <a:rPr lang="en-GB" dirty="0" smtClean="0"/>
              <a:t>End-organ Damage</a:t>
            </a:r>
            <a:endParaRPr lang="en-GB"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68" t="7465" b="5443"/>
          <a:stretch/>
        </p:blipFill>
        <p:spPr bwMode="auto">
          <a:xfrm>
            <a:off x="1393921" y="1600200"/>
            <a:ext cx="6302279"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2274250" y="5775325"/>
            <a:ext cx="1311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en-GB" b="1" dirty="0" smtClean="0">
                <a:latin typeface="Arial" panose="020B0604020202020204" pitchFamily="34" charset="0"/>
                <a:cs typeface="Arial" panose="020B0604020202020204" pitchFamily="34" charset="0"/>
              </a:rPr>
              <a:t>Control</a:t>
            </a:r>
            <a:endParaRPr lang="en-US" b="1" dirty="0" smtClean="0">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4880925" y="5791200"/>
            <a:ext cx="24479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en-GB" b="1" dirty="0" smtClean="0">
                <a:latin typeface="Arial" panose="020B0604020202020204" pitchFamily="34" charset="0"/>
                <a:cs typeface="Arial" panose="020B0604020202020204" pitchFamily="34" charset="0"/>
              </a:rPr>
              <a:t>MS</a:t>
            </a:r>
            <a:endParaRPr lang="en-US" b="1" dirty="0" smtClean="0">
              <a:latin typeface="Arial" panose="020B0604020202020204" pitchFamily="34" charset="0"/>
              <a:cs typeface="Arial" panose="020B0604020202020204" pitchFamily="34" charset="0"/>
            </a:endParaRPr>
          </a:p>
        </p:txBody>
      </p:sp>
      <p:sp>
        <p:nvSpPr>
          <p:cNvPr id="7" name="Rectangle 11"/>
          <p:cNvSpPr>
            <a:spLocks noChangeArrowheads="1"/>
          </p:cNvSpPr>
          <p:nvPr/>
        </p:nvSpPr>
        <p:spPr bwMode="auto">
          <a:xfrm>
            <a:off x="381000" y="6324600"/>
            <a:ext cx="472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GB" altLang="en-US" dirty="0" smtClean="0">
                <a:latin typeface="Arial" panose="020B0604020202020204" pitchFamily="34" charset="0"/>
                <a:cs typeface="Arial" panose="020B0604020202020204" pitchFamily="34" charset="0"/>
              </a:rPr>
              <a:t>Image </a:t>
            </a:r>
            <a:r>
              <a:rPr lang="en-GB" altLang="en-US" dirty="0">
                <a:latin typeface="Arial" panose="020B0604020202020204" pitchFamily="34" charset="0"/>
                <a:cs typeface="Arial" panose="020B0604020202020204" pitchFamily="34" charset="0"/>
              </a:rPr>
              <a:t>courtesy of Klaus </a:t>
            </a:r>
            <a:r>
              <a:rPr lang="en-GB" altLang="en-US" dirty="0" err="1">
                <a:latin typeface="Arial" panose="020B0604020202020204" pitchFamily="34" charset="0"/>
                <a:cs typeface="Arial" panose="020B0604020202020204" pitchFamily="34" charset="0"/>
              </a:rPr>
              <a:t>Schmierer</a:t>
            </a:r>
            <a:r>
              <a:rPr lang="en-GB" alt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MBBS</a:t>
            </a:r>
            <a:r>
              <a:rPr lang="en-US" dirty="0">
                <a:latin typeface="Arial" panose="020B0604020202020204" pitchFamily="34" charset="0"/>
                <a:cs typeface="Arial" panose="020B0604020202020204" pitchFamily="34" charset="0"/>
              </a:rPr>
              <a:t>, PhD, FRCP</a:t>
            </a:r>
            <a:r>
              <a:rPr lang="en-GB"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54809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sz="quarter" idx="10"/>
          </p:nvPr>
        </p:nvSpPr>
        <p:spPr>
          <a:xfrm>
            <a:off x="381000" y="1447800"/>
            <a:ext cx="6324599" cy="4078287"/>
          </a:xfrm>
          <a:ln>
            <a:noFill/>
          </a:ln>
        </p:spPr>
        <p:txBody>
          <a:bodyPr>
            <a:noAutofit/>
          </a:bodyPr>
          <a:lstStyle/>
          <a:p>
            <a:pPr marL="236538" lvl="1" indent="-236538">
              <a:lnSpc>
                <a:spcPct val="110000"/>
              </a:lnSpc>
              <a:spcBef>
                <a:spcPts val="0"/>
              </a:spcBef>
              <a:buSzPct val="130000"/>
              <a:defRPr/>
            </a:pPr>
            <a:r>
              <a:rPr lang="en-US" altLang="en-US" sz="2000" dirty="0">
                <a:latin typeface="Arial" panose="020B0604020202020204" pitchFamily="34" charset="0"/>
                <a:cs typeface="Arial" panose="020B0604020202020204" pitchFamily="34" charset="0"/>
              </a:rPr>
              <a:t>Global marker of neuroaxonal loss, or end-organ damage, in </a:t>
            </a:r>
            <a:r>
              <a:rPr lang="en-US" altLang="en-US" sz="2000" dirty="0" err="1">
                <a:latin typeface="Arial" panose="020B0604020202020204" pitchFamily="34" charset="0"/>
                <a:cs typeface="Arial" panose="020B0604020202020204" pitchFamily="34" charset="0"/>
              </a:rPr>
              <a:t>MS</a:t>
            </a:r>
            <a:r>
              <a:rPr lang="en-US" altLang="en-US" sz="2000" baseline="30000" dirty="0" err="1">
                <a:latin typeface="Arial" panose="020B0604020202020204" pitchFamily="34" charset="0"/>
                <a:cs typeface="Arial" panose="020B0604020202020204" pitchFamily="34" charset="0"/>
              </a:rPr>
              <a:t>a,b</a:t>
            </a:r>
            <a:endParaRPr lang="en-US" altLang="en-US" sz="2000" baseline="30000" dirty="0">
              <a:latin typeface="Arial" panose="020B0604020202020204" pitchFamily="34" charset="0"/>
              <a:cs typeface="Arial" panose="020B0604020202020204" pitchFamily="34" charset="0"/>
            </a:endParaRPr>
          </a:p>
          <a:p>
            <a:pPr marL="236538" lvl="1" indent="-236538">
              <a:lnSpc>
                <a:spcPct val="110000"/>
              </a:lnSpc>
              <a:spcBef>
                <a:spcPts val="0"/>
              </a:spcBef>
              <a:buSzPct val="130000"/>
              <a:defRPr/>
            </a:pPr>
            <a:r>
              <a:rPr lang="en-GB" altLang="en-US" sz="2000" dirty="0">
                <a:latin typeface="Arial" panose="020B0604020202020204" pitchFamily="34" charset="0"/>
                <a:cs typeface="Arial" panose="020B0604020202020204" pitchFamily="34" charset="0"/>
              </a:rPr>
              <a:t>Occurs in all clinical stages of MS at a rate of </a:t>
            </a:r>
            <a:br>
              <a:rPr lang="en-GB" altLang="en-US" sz="2000" dirty="0">
                <a:latin typeface="Arial" panose="020B0604020202020204" pitchFamily="34" charset="0"/>
                <a:cs typeface="Arial" panose="020B0604020202020204" pitchFamily="34" charset="0"/>
              </a:rPr>
            </a:br>
            <a:r>
              <a:rPr lang="en-GB" altLang="en-US" sz="2000" dirty="0">
                <a:latin typeface="Arial" panose="020B0604020202020204" pitchFamily="34" charset="0"/>
                <a:cs typeface="Arial" panose="020B0604020202020204" pitchFamily="34" charset="0"/>
              </a:rPr>
              <a:t>0.5% to 1.0%/year vs 0.1% to 0.3%/year in healthy </a:t>
            </a:r>
            <a:r>
              <a:rPr lang="en-GB" altLang="en-US" sz="2000" dirty="0" err="1">
                <a:latin typeface="Arial" panose="020B0604020202020204" pitchFamily="34" charset="0"/>
                <a:cs typeface="Arial" panose="020B0604020202020204" pitchFamily="34" charset="0"/>
              </a:rPr>
              <a:t>subjects</a:t>
            </a:r>
            <a:r>
              <a:rPr lang="en-GB" altLang="en-US" sz="2000" baseline="30000" dirty="0" err="1">
                <a:latin typeface="Arial" panose="020B0604020202020204" pitchFamily="34" charset="0"/>
                <a:cs typeface="Arial" panose="020B0604020202020204" pitchFamily="34" charset="0"/>
              </a:rPr>
              <a:t>a</a:t>
            </a:r>
            <a:r>
              <a:rPr lang="en-GB" altLang="en-US" sz="2000" baseline="30000" dirty="0">
                <a:latin typeface="Arial" panose="020B0604020202020204" pitchFamily="34" charset="0"/>
                <a:cs typeface="Arial" panose="020B0604020202020204" pitchFamily="34" charset="0"/>
              </a:rPr>
              <a:t>-c</a:t>
            </a:r>
            <a:r>
              <a:rPr lang="en-GB" altLang="en-US" sz="2000" dirty="0">
                <a:latin typeface="Arial" panose="020B0604020202020204" pitchFamily="34" charset="0"/>
                <a:cs typeface="Arial" panose="020B0604020202020204" pitchFamily="34" charset="0"/>
              </a:rPr>
              <a:t> </a:t>
            </a:r>
          </a:p>
          <a:p>
            <a:pPr marL="236538" lvl="1" indent="-236538">
              <a:spcBef>
                <a:spcPts val="0"/>
              </a:spcBef>
              <a:buSzPct val="130000"/>
              <a:defRPr/>
            </a:pPr>
            <a:r>
              <a:rPr lang="en-GB" altLang="en-US" sz="2000" dirty="0">
                <a:latin typeface="Arial" panose="020B0604020202020204" pitchFamily="34" charset="0"/>
                <a:cs typeface="Arial" panose="020B0604020202020204" pitchFamily="34" charset="0"/>
              </a:rPr>
              <a:t>Generally measured on 2D/3D T1-weighted images and </a:t>
            </a:r>
            <a:r>
              <a:rPr lang="en-GB" altLang="en-US" sz="2000" dirty="0" err="1">
                <a:latin typeface="Arial" panose="020B0604020202020204" pitchFamily="34" charset="0"/>
                <a:cs typeface="Arial" panose="020B0604020202020204" pitchFamily="34" charset="0"/>
              </a:rPr>
              <a:t>analyzed</a:t>
            </a:r>
            <a:r>
              <a:rPr lang="en-GB" altLang="en-US" sz="2000" dirty="0">
                <a:latin typeface="Arial" panose="020B0604020202020204" pitchFamily="34" charset="0"/>
                <a:cs typeface="Arial" panose="020B0604020202020204" pitchFamily="34" charset="0"/>
              </a:rPr>
              <a:t> using:</a:t>
            </a:r>
          </a:p>
          <a:p>
            <a:pPr marL="685800" lvl="2" indent="-285750">
              <a:spcBef>
                <a:spcPts val="0"/>
              </a:spcBef>
              <a:buClr>
                <a:srgbClr val="0070C0"/>
              </a:buClr>
            </a:pPr>
            <a:r>
              <a:rPr lang="en-GB" altLang="en-US" sz="1800" dirty="0" smtClean="0">
                <a:solidFill>
                  <a:schemeClr val="tx2"/>
                </a:solidFill>
                <a:latin typeface="Arial" panose="020B0604020202020204" pitchFamily="34" charset="0"/>
                <a:cs typeface="Arial" panose="020B0604020202020204" pitchFamily="34" charset="0"/>
              </a:rPr>
              <a:t>Cross-sectional methods (eg</a:t>
            </a:r>
            <a:r>
              <a:rPr lang="en-GB" altLang="en-US" sz="1800" dirty="0">
                <a:solidFill>
                  <a:schemeClr val="tx2"/>
                </a:solidFill>
                <a:latin typeface="Arial" panose="020B0604020202020204" pitchFamily="34" charset="0"/>
                <a:cs typeface="Arial" panose="020B0604020202020204" pitchFamily="34" charset="0"/>
              </a:rPr>
              <a:t>,</a:t>
            </a:r>
            <a:r>
              <a:rPr lang="en-GB" altLang="en-US" sz="1800" dirty="0" smtClean="0">
                <a:solidFill>
                  <a:schemeClr val="tx2"/>
                </a:solidFill>
                <a:latin typeface="Arial" panose="020B0604020202020204" pitchFamily="34" charset="0"/>
                <a:cs typeface="Arial" panose="020B0604020202020204" pitchFamily="34" charset="0"/>
              </a:rPr>
              <a:t> BPF, SIENAx, VBM)</a:t>
            </a:r>
            <a:r>
              <a:rPr lang="en-GB" altLang="en-US" sz="1800" baseline="30000" dirty="0">
                <a:solidFill>
                  <a:schemeClr val="tx2"/>
                </a:solidFill>
                <a:latin typeface="Arial" panose="020B0604020202020204" pitchFamily="34" charset="0"/>
                <a:cs typeface="Arial" panose="020B0604020202020204" pitchFamily="34" charset="0"/>
              </a:rPr>
              <a:t>b</a:t>
            </a:r>
            <a:r>
              <a:rPr lang="en-GB" altLang="en-US" sz="1800" dirty="0" smtClean="0">
                <a:solidFill>
                  <a:schemeClr val="tx2"/>
                </a:solidFill>
                <a:latin typeface="Arial" panose="020B0604020202020204" pitchFamily="34" charset="0"/>
                <a:cs typeface="Arial" panose="020B0604020202020204" pitchFamily="34" charset="0"/>
              </a:rPr>
              <a:t> </a:t>
            </a:r>
          </a:p>
          <a:p>
            <a:pPr marL="685800" lvl="2" indent="-285750">
              <a:spcBef>
                <a:spcPts val="0"/>
              </a:spcBef>
              <a:buClr>
                <a:srgbClr val="0070C0"/>
              </a:buClr>
            </a:pPr>
            <a:r>
              <a:rPr lang="en-GB" altLang="en-US" sz="1800" dirty="0" smtClean="0">
                <a:solidFill>
                  <a:schemeClr val="tx2"/>
                </a:solidFill>
                <a:latin typeface="Arial" panose="020B0604020202020204" pitchFamily="34" charset="0"/>
                <a:cs typeface="Arial" panose="020B0604020202020204" pitchFamily="34" charset="0"/>
              </a:rPr>
              <a:t>Longitudinal methods </a:t>
            </a:r>
            <a:r>
              <a:rPr lang="en-US" altLang="en-US" sz="1800" dirty="0" smtClean="0">
                <a:solidFill>
                  <a:schemeClr val="tx2"/>
                </a:solidFill>
                <a:latin typeface="Arial" panose="020B0604020202020204" pitchFamily="34" charset="0"/>
                <a:cs typeface="Arial" panose="020B0604020202020204" pitchFamily="34" charset="0"/>
              </a:rPr>
              <a:t>(eg, SIENA)</a:t>
            </a:r>
            <a:r>
              <a:rPr lang="en-US" altLang="en-US" sz="1800" baseline="30000" dirty="0">
                <a:solidFill>
                  <a:schemeClr val="tx2"/>
                </a:solidFill>
                <a:latin typeface="Arial" panose="020B0604020202020204" pitchFamily="34" charset="0"/>
                <a:cs typeface="Arial" panose="020B0604020202020204" pitchFamily="34" charset="0"/>
              </a:rPr>
              <a:t>b</a:t>
            </a:r>
            <a:endParaRPr lang="en-GB" altLang="en-US" sz="1800" dirty="0" smtClean="0">
              <a:solidFill>
                <a:schemeClr val="tx2"/>
              </a:solidFill>
              <a:latin typeface="Arial" panose="020B0604020202020204" pitchFamily="34" charset="0"/>
              <a:cs typeface="Arial" panose="020B0604020202020204" pitchFamily="34" charset="0"/>
            </a:endParaRPr>
          </a:p>
          <a:p>
            <a:pPr marL="236538" lvl="1" indent="-236538">
              <a:spcBef>
                <a:spcPts val="0"/>
              </a:spcBef>
              <a:buSzPct val="130000"/>
              <a:defRPr/>
            </a:pPr>
            <a:r>
              <a:rPr lang="en-GB" altLang="en-US" sz="2000" dirty="0">
                <a:latin typeface="Arial" panose="020B0604020202020204" pitchFamily="34" charset="0"/>
                <a:cs typeface="Arial" panose="020B0604020202020204" pitchFamily="34" charset="0"/>
              </a:rPr>
              <a:t>Measures of global brain atrophy are robust, sensitive, and relatively easy to </a:t>
            </a:r>
            <a:r>
              <a:rPr lang="en-GB" altLang="en-US" sz="2000" dirty="0" err="1" smtClean="0">
                <a:latin typeface="Arial" panose="020B0604020202020204" pitchFamily="34" charset="0"/>
                <a:cs typeface="Arial" panose="020B0604020202020204" pitchFamily="34" charset="0"/>
              </a:rPr>
              <a:t>standardize</a:t>
            </a:r>
            <a:r>
              <a:rPr lang="en-GB" altLang="en-US" sz="2000" baseline="30000" dirty="0" err="1" smtClean="0">
                <a:latin typeface="Arial" panose="020B0604020202020204" pitchFamily="34" charset="0"/>
                <a:cs typeface="Arial" panose="020B0604020202020204" pitchFamily="34" charset="0"/>
              </a:rPr>
              <a:t>b</a:t>
            </a:r>
            <a:endParaRPr lang="nl-BE" altLang="en-US" sz="2000" baseline="30000" dirty="0">
              <a:latin typeface="Arial" panose="020B0604020202020204" pitchFamily="34" charset="0"/>
              <a:cs typeface="Arial" panose="020B0604020202020204" pitchFamily="34" charset="0"/>
            </a:endParaRPr>
          </a:p>
          <a:p>
            <a:pPr marL="236538" lvl="1" indent="-236538">
              <a:spcBef>
                <a:spcPts val="0"/>
              </a:spcBef>
              <a:buSzPct val="130000"/>
              <a:defRPr/>
            </a:pPr>
            <a:r>
              <a:rPr lang="en-GB" altLang="en-US" sz="2000" dirty="0">
                <a:latin typeface="Arial" panose="020B0604020202020204" pitchFamily="34" charset="0"/>
                <a:cs typeface="Arial" panose="020B0604020202020204" pitchFamily="34" charset="0"/>
              </a:rPr>
              <a:t>Brain atrophy correlates with cognitive and other disability </a:t>
            </a:r>
            <a:r>
              <a:rPr lang="en-GB" altLang="en-US" sz="2000" dirty="0" smtClean="0">
                <a:latin typeface="Arial" panose="020B0604020202020204" pitchFamily="34" charset="0"/>
                <a:cs typeface="Arial" panose="020B0604020202020204" pitchFamily="34" charset="0"/>
              </a:rPr>
              <a:t>outcomes</a:t>
            </a:r>
            <a:endParaRPr lang="en-GB" altLang="en-US"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76200"/>
            <a:ext cx="7086600" cy="1143000"/>
          </a:xfrm>
        </p:spPr>
        <p:txBody>
          <a:bodyPr/>
          <a:lstStyle/>
          <a:p>
            <a:r>
              <a:rPr lang="en-GB" dirty="0" smtClean="0"/>
              <a:t>Brain Atrophy as a </a:t>
            </a:r>
            <a:r>
              <a:rPr lang="en-GB" dirty="0"/>
              <a:t>M</a:t>
            </a:r>
            <a:r>
              <a:rPr lang="en-GB" dirty="0" smtClean="0"/>
              <a:t>arker of End-organ </a:t>
            </a:r>
            <a:r>
              <a:rPr lang="en-GB" dirty="0"/>
              <a:t>D</a:t>
            </a:r>
            <a:r>
              <a:rPr lang="en-GB" dirty="0" smtClean="0"/>
              <a:t>amage</a:t>
            </a:r>
            <a:endParaRPr lang="en-GB" dirty="0"/>
          </a:p>
        </p:txBody>
      </p:sp>
      <p:pic>
        <p:nvPicPr>
          <p:cNvPr id="8" name="Picture 5"/>
          <p:cNvPicPr>
            <a:picLocks noChangeArrowheads="1"/>
          </p:cNvPicPr>
          <p:nvPr/>
        </p:nvPicPr>
        <p:blipFill rotWithShape="1">
          <a:blip r:embed="rId2" cstate="print">
            <a:lum bright="-20000" contrast="20000"/>
            <a:extLst>
              <a:ext uri="{28A0092B-C50C-407E-A947-70E740481C1C}">
                <a14:useLocalDpi xmlns:a14="http://schemas.microsoft.com/office/drawing/2010/main" val="0"/>
              </a:ext>
            </a:extLst>
          </a:blip>
          <a:srcRect l="50480" t="1585" r="26575" b="49208"/>
          <a:stretch/>
        </p:blipFill>
        <p:spPr bwMode="auto">
          <a:xfrm>
            <a:off x="7162800" y="1589293"/>
            <a:ext cx="156221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9" name="Picture 5"/>
          <p:cNvPicPr>
            <a:picLocks noChangeArrowheads="1"/>
          </p:cNvPicPr>
          <p:nvPr/>
        </p:nvPicPr>
        <p:blipFill rotWithShape="1">
          <a:blip r:embed="rId2" cstate="print">
            <a:lum bright="-20000" contrast="20000"/>
            <a:extLst>
              <a:ext uri="{28A0092B-C50C-407E-A947-70E740481C1C}">
                <a14:useLocalDpi xmlns:a14="http://schemas.microsoft.com/office/drawing/2010/main" val="0"/>
              </a:ext>
            </a:extLst>
          </a:blip>
          <a:srcRect l="75067" t="52701" r="3254"/>
          <a:stretch/>
        </p:blipFill>
        <p:spPr bwMode="auto">
          <a:xfrm>
            <a:off x="7188200" y="3722893"/>
            <a:ext cx="1562211" cy="183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 name="Text Placeholder 2"/>
          <p:cNvSpPr txBox="1">
            <a:spLocks/>
          </p:cNvSpPr>
          <p:nvPr/>
        </p:nvSpPr>
        <p:spPr>
          <a:xfrm>
            <a:off x="400167" y="6248400"/>
            <a:ext cx="7296034" cy="4238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200" dirty="0">
                <a:solidFill>
                  <a:schemeClr val="tx2"/>
                </a:solidFill>
                <a:latin typeface="Arial" panose="020B0604020202020204" pitchFamily="34" charset="0"/>
                <a:cs typeface="Arial" panose="020B0604020202020204" pitchFamily="34" charset="0"/>
              </a:rPr>
              <a:t>a</a:t>
            </a:r>
            <a:r>
              <a:rPr lang="nl-BE" sz="1200" dirty="0" smtClean="0">
                <a:solidFill>
                  <a:schemeClr val="tx2"/>
                </a:solidFill>
                <a:latin typeface="Arial" panose="020B0604020202020204" pitchFamily="34" charset="0"/>
                <a:cs typeface="Arial" panose="020B0604020202020204" pitchFamily="34" charset="0"/>
              </a:rPr>
              <a:t>. Filippi M, </a:t>
            </a:r>
            <a:r>
              <a:rPr lang="nl-BE" sz="1200" dirty="0">
                <a:solidFill>
                  <a:schemeClr val="tx2"/>
                </a:solidFill>
                <a:latin typeface="Arial" panose="020B0604020202020204" pitchFamily="34" charset="0"/>
                <a:cs typeface="Arial" panose="020B0604020202020204" pitchFamily="34" charset="0"/>
              </a:rPr>
              <a:t>Agosta F. </a:t>
            </a:r>
            <a:r>
              <a:rPr lang="nl-BE" sz="1200" i="1" dirty="0" smtClean="0">
                <a:solidFill>
                  <a:schemeClr val="tx2"/>
                </a:solidFill>
                <a:latin typeface="Arial" panose="020B0604020202020204" pitchFamily="34" charset="0"/>
                <a:cs typeface="Arial" panose="020B0604020202020204" pitchFamily="34" charset="0"/>
              </a:rPr>
              <a:t>J Magn Reson Imaging. </a:t>
            </a:r>
            <a:r>
              <a:rPr lang="nl-BE" sz="1200" dirty="0" smtClean="0">
                <a:solidFill>
                  <a:schemeClr val="tx2"/>
                </a:solidFill>
                <a:latin typeface="Arial" panose="020B0604020202020204" pitchFamily="34" charset="0"/>
                <a:cs typeface="Arial" panose="020B0604020202020204" pitchFamily="34" charset="0"/>
              </a:rPr>
              <a:t>2010;31:770-788</a:t>
            </a:r>
            <a:r>
              <a:rPr lang="nl-BE" sz="1200" baseline="30000" dirty="0" smtClean="0">
                <a:solidFill>
                  <a:schemeClr val="tx2"/>
                </a:solidFill>
                <a:latin typeface="Arial" panose="020B0604020202020204" pitchFamily="34" charset="0"/>
                <a:cs typeface="Arial" panose="020B0604020202020204" pitchFamily="34" charset="0"/>
              </a:rPr>
              <a:t>[40]</a:t>
            </a:r>
            <a:r>
              <a:rPr lang="nl-BE" sz="1200" dirty="0" smtClean="0">
                <a:solidFill>
                  <a:schemeClr val="tx2"/>
                </a:solidFill>
                <a:latin typeface="Arial" panose="020B0604020202020204" pitchFamily="34" charset="0"/>
                <a:cs typeface="Arial" panose="020B0604020202020204" pitchFamily="34" charset="0"/>
              </a:rPr>
              <a:t>; b. Giorgio  A, et al. </a:t>
            </a:r>
            <a:r>
              <a:rPr lang="nl-BE" sz="1200" i="1" dirty="0" smtClean="0">
                <a:solidFill>
                  <a:schemeClr val="tx2"/>
                </a:solidFill>
                <a:latin typeface="Arial" panose="020B0604020202020204" pitchFamily="34" charset="0"/>
                <a:cs typeface="Arial" panose="020B0604020202020204" pitchFamily="34" charset="0"/>
              </a:rPr>
              <a:t>Neuroimaging Clin N Am.</a:t>
            </a:r>
            <a:r>
              <a:rPr lang="nl-BE" sz="1200" dirty="0" smtClean="0">
                <a:solidFill>
                  <a:schemeClr val="tx2"/>
                </a:solidFill>
                <a:latin typeface="Arial" panose="020B0604020202020204" pitchFamily="34" charset="0"/>
                <a:cs typeface="Arial" panose="020B0604020202020204" pitchFamily="34" charset="0"/>
              </a:rPr>
              <a:t> 2008;18:675–686</a:t>
            </a:r>
            <a:r>
              <a:rPr lang="nl-BE" sz="1200" baseline="30000" dirty="0" smtClean="0">
                <a:solidFill>
                  <a:schemeClr val="tx2"/>
                </a:solidFill>
                <a:latin typeface="Arial" panose="020B0604020202020204" pitchFamily="34" charset="0"/>
                <a:cs typeface="Arial" panose="020B0604020202020204" pitchFamily="34" charset="0"/>
              </a:rPr>
              <a:t>[41]</a:t>
            </a:r>
            <a:r>
              <a:rPr lang="nl-BE" sz="1200" dirty="0" smtClean="0">
                <a:solidFill>
                  <a:schemeClr val="tx2"/>
                </a:solidFill>
                <a:latin typeface="Arial" panose="020B0604020202020204" pitchFamily="34" charset="0"/>
                <a:cs typeface="Arial" panose="020B0604020202020204" pitchFamily="34" charset="0"/>
              </a:rPr>
              <a:t>; c. </a:t>
            </a:r>
            <a:r>
              <a:rPr lang="en-GB" altLang="en-US" sz="1200" dirty="0">
                <a:solidFill>
                  <a:schemeClr val="tx2"/>
                </a:solidFill>
                <a:latin typeface="Arial" panose="020B0604020202020204" pitchFamily="34" charset="0"/>
                <a:cs typeface="Arial" panose="020B0604020202020204" pitchFamily="34" charset="0"/>
              </a:rPr>
              <a:t>De </a:t>
            </a:r>
            <a:r>
              <a:rPr lang="en-GB" altLang="en-US" sz="1200" dirty="0" smtClean="0">
                <a:solidFill>
                  <a:schemeClr val="tx2"/>
                </a:solidFill>
                <a:latin typeface="Arial" panose="020B0604020202020204" pitchFamily="34" charset="0"/>
                <a:cs typeface="Arial" panose="020B0604020202020204" pitchFamily="34" charset="0"/>
              </a:rPr>
              <a:t>Stefano N, </a:t>
            </a:r>
            <a:r>
              <a:rPr lang="en-GB" altLang="en-US" sz="1200" dirty="0">
                <a:solidFill>
                  <a:schemeClr val="tx2"/>
                </a:solidFill>
                <a:latin typeface="Arial" panose="020B0604020202020204" pitchFamily="34" charset="0"/>
                <a:cs typeface="Arial" panose="020B0604020202020204" pitchFamily="34" charset="0"/>
              </a:rPr>
              <a:t>et al. </a:t>
            </a:r>
            <a:r>
              <a:rPr lang="en-GB" altLang="en-US" sz="1200" i="1" dirty="0" smtClean="0">
                <a:solidFill>
                  <a:schemeClr val="tx2"/>
                </a:solidFill>
                <a:latin typeface="Arial" panose="020B0604020202020204" pitchFamily="34" charset="0"/>
                <a:cs typeface="Arial" panose="020B0604020202020204" pitchFamily="34" charset="0"/>
              </a:rPr>
              <a:t>Neurology</a:t>
            </a:r>
            <a:r>
              <a:rPr lang="en-GB" altLang="en-US" sz="1200" dirty="0" smtClean="0">
                <a:solidFill>
                  <a:schemeClr val="tx2"/>
                </a:solidFill>
                <a:latin typeface="Arial" panose="020B0604020202020204" pitchFamily="34" charset="0"/>
                <a:cs typeface="Arial" panose="020B0604020202020204" pitchFamily="34" charset="0"/>
              </a:rPr>
              <a:t>. 2010;74:1868-1876.</a:t>
            </a:r>
            <a:r>
              <a:rPr lang="en-GB" altLang="en-US" sz="1200" baseline="30000" dirty="0" smtClean="0">
                <a:solidFill>
                  <a:schemeClr val="tx2"/>
                </a:solidFill>
                <a:latin typeface="Arial" panose="020B0604020202020204" pitchFamily="34" charset="0"/>
                <a:cs typeface="Arial" panose="020B0604020202020204" pitchFamily="34" charset="0"/>
              </a:rPr>
              <a:t>[42]</a:t>
            </a:r>
            <a:endParaRPr lang="en-US" altLang="en-US" sz="1200" dirty="0">
              <a:solidFill>
                <a:schemeClr val="tx2"/>
              </a:solidFill>
              <a:latin typeface="Arial" panose="020B0604020202020204" pitchFamily="34" charset="0"/>
              <a:cs typeface="Arial" panose="020B0604020202020204" pitchFamily="34" charset="0"/>
            </a:endParaRPr>
          </a:p>
          <a:p>
            <a:endParaRPr lang="nl-BE" sz="1200" dirty="0">
              <a:solidFill>
                <a:schemeClr val="tx2"/>
              </a:solidFill>
              <a:latin typeface="Arial" panose="020B0604020202020204" pitchFamily="34" charset="0"/>
              <a:cs typeface="Arial" panose="020B0604020202020204" pitchFamily="34" charset="0"/>
            </a:endParaRPr>
          </a:p>
        </p:txBody>
      </p:sp>
      <p:sp>
        <p:nvSpPr>
          <p:cNvPr id="12" name="TextBox 11"/>
          <p:cNvSpPr txBox="1"/>
          <p:nvPr/>
        </p:nvSpPr>
        <p:spPr>
          <a:xfrm>
            <a:off x="7391400" y="3231175"/>
            <a:ext cx="990600" cy="261610"/>
          </a:xfrm>
          <a:prstGeom prst="rect">
            <a:avLst/>
          </a:prstGeom>
          <a:noFill/>
        </p:spPr>
        <p:txBody>
          <a:bodyPr wrap="square" rtlCol="0">
            <a:spAutoFit/>
          </a:bodyPr>
          <a:lstStyle/>
          <a:p>
            <a:pPr algn="ctr"/>
            <a:r>
              <a:rPr lang="en-GB" sz="1100" dirty="0" smtClean="0">
                <a:solidFill>
                  <a:schemeClr val="bg1"/>
                </a:solidFill>
              </a:rPr>
              <a:t>Month 0</a:t>
            </a:r>
            <a:endParaRPr lang="en-GB" sz="1100" dirty="0">
              <a:solidFill>
                <a:schemeClr val="bg1"/>
              </a:solidFill>
            </a:endParaRPr>
          </a:p>
        </p:txBody>
      </p:sp>
      <p:sp>
        <p:nvSpPr>
          <p:cNvPr id="13" name="TextBox 12"/>
          <p:cNvSpPr txBox="1"/>
          <p:nvPr/>
        </p:nvSpPr>
        <p:spPr>
          <a:xfrm>
            <a:off x="7391400" y="5290083"/>
            <a:ext cx="1251006" cy="261610"/>
          </a:xfrm>
          <a:prstGeom prst="rect">
            <a:avLst/>
          </a:prstGeom>
          <a:noFill/>
        </p:spPr>
        <p:txBody>
          <a:bodyPr wrap="square" rtlCol="0">
            <a:spAutoFit/>
          </a:bodyPr>
          <a:lstStyle/>
          <a:p>
            <a:pPr algn="ctr"/>
            <a:r>
              <a:rPr lang="en-GB" sz="1100" dirty="0" smtClean="0">
                <a:solidFill>
                  <a:schemeClr val="bg1"/>
                </a:solidFill>
              </a:rPr>
              <a:t>Month 18</a:t>
            </a:r>
            <a:endParaRPr lang="en-GB" sz="1100" dirty="0">
              <a:solidFill>
                <a:schemeClr val="bg1"/>
              </a:solidFill>
            </a:endParaRPr>
          </a:p>
        </p:txBody>
      </p:sp>
      <p:sp>
        <p:nvSpPr>
          <p:cNvPr id="3" name="Rectangle 2"/>
          <p:cNvSpPr/>
          <p:nvPr/>
        </p:nvSpPr>
        <p:spPr>
          <a:xfrm>
            <a:off x="355599" y="5638800"/>
            <a:ext cx="6972189" cy="523220"/>
          </a:xfrm>
          <a:prstGeom prst="rect">
            <a:avLst/>
          </a:prstGeom>
        </p:spPr>
        <p:txBody>
          <a:bodyPr wrap="square">
            <a:spAutoFit/>
          </a:bodyPr>
          <a:lstStyle/>
          <a:p>
            <a:r>
              <a:rPr lang="en-GB" altLang="en-US" sz="1400" i="1" dirty="0" smtClean="0">
                <a:solidFill>
                  <a:schemeClr val="tx2"/>
                </a:solidFill>
                <a:latin typeface="Arial" panose="020B0604020202020204" pitchFamily="34" charset="0"/>
                <a:cs typeface="Arial" panose="020B0604020202020204" pitchFamily="34" charset="0"/>
              </a:rPr>
              <a:t>BPF = </a:t>
            </a:r>
            <a:r>
              <a:rPr lang="en-GB" altLang="en-US" sz="1400" i="1" dirty="0">
                <a:solidFill>
                  <a:schemeClr val="tx2"/>
                </a:solidFill>
                <a:latin typeface="Arial" panose="020B0604020202020204" pitchFamily="34" charset="0"/>
                <a:cs typeface="Arial" panose="020B0604020202020204" pitchFamily="34" charset="0"/>
              </a:rPr>
              <a:t>brain parenchymal </a:t>
            </a:r>
            <a:r>
              <a:rPr lang="en-GB" altLang="en-US" sz="1400" i="1" dirty="0" smtClean="0">
                <a:solidFill>
                  <a:schemeClr val="tx2"/>
                </a:solidFill>
                <a:latin typeface="Arial" panose="020B0604020202020204" pitchFamily="34" charset="0"/>
                <a:cs typeface="Arial" panose="020B0604020202020204" pitchFamily="34" charset="0"/>
              </a:rPr>
              <a:t>fraction; </a:t>
            </a:r>
            <a:r>
              <a:rPr lang="nl-BE" sz="1400" i="1" dirty="0" smtClean="0">
                <a:solidFill>
                  <a:schemeClr val="tx2"/>
                </a:solidFill>
                <a:latin typeface="Arial" panose="020B0604020202020204" pitchFamily="34" charset="0"/>
                <a:cs typeface="Arial" panose="020B0604020202020204" pitchFamily="34" charset="0"/>
              </a:rPr>
              <a:t>SIENA = s</a:t>
            </a:r>
            <a:r>
              <a:rPr lang="en-US" sz="1400" i="1" dirty="0" err="1" smtClean="0">
                <a:solidFill>
                  <a:schemeClr val="tx2"/>
                </a:solidFill>
                <a:latin typeface="Arial" panose="020B0604020202020204" pitchFamily="34" charset="0"/>
                <a:cs typeface="Arial" panose="020B0604020202020204" pitchFamily="34" charset="0"/>
              </a:rPr>
              <a:t>tructural</a:t>
            </a:r>
            <a:r>
              <a:rPr lang="en-US" sz="1400" i="1" dirty="0" smtClean="0">
                <a:solidFill>
                  <a:schemeClr val="tx2"/>
                </a:solidFill>
                <a:latin typeface="Arial" panose="020B0604020202020204" pitchFamily="34" charset="0"/>
                <a:cs typeface="Arial" panose="020B0604020202020204" pitchFamily="34" charset="0"/>
              </a:rPr>
              <a:t> image evaluation</a:t>
            </a:r>
            <a:r>
              <a:rPr lang="en-US" sz="1400" i="1" dirty="0">
                <a:solidFill>
                  <a:schemeClr val="tx2"/>
                </a:solidFill>
                <a:latin typeface="Arial" panose="020B0604020202020204" pitchFamily="34" charset="0"/>
                <a:cs typeface="Arial" panose="020B0604020202020204" pitchFamily="34" charset="0"/>
              </a:rPr>
              <a:t>, using </a:t>
            </a:r>
            <a:r>
              <a:rPr lang="en-US" sz="1400" i="1" dirty="0" smtClean="0">
                <a:solidFill>
                  <a:schemeClr val="tx2"/>
                </a:solidFill>
                <a:latin typeface="Arial" panose="020B0604020202020204" pitchFamily="34" charset="0"/>
                <a:cs typeface="Arial" panose="020B0604020202020204" pitchFamily="34" charset="0"/>
              </a:rPr>
              <a:t>normalization</a:t>
            </a:r>
            <a:r>
              <a:rPr lang="en-US" sz="1400" i="1" dirty="0">
                <a:solidFill>
                  <a:schemeClr val="tx2"/>
                </a:solidFill>
                <a:latin typeface="Arial" panose="020B0604020202020204" pitchFamily="34" charset="0"/>
                <a:cs typeface="Arial" panose="020B0604020202020204" pitchFamily="34" charset="0"/>
              </a:rPr>
              <a:t>, </a:t>
            </a:r>
            <a:r>
              <a:rPr lang="en-US" sz="1400" i="1" dirty="0" smtClean="0">
                <a:solidFill>
                  <a:schemeClr val="tx2"/>
                </a:solidFill>
                <a:latin typeface="Arial" panose="020B0604020202020204" pitchFamily="34" charset="0"/>
                <a:cs typeface="Arial" panose="020B0604020202020204" pitchFamily="34" charset="0"/>
              </a:rPr>
              <a:t>of  atrophy; VBM = </a:t>
            </a:r>
            <a:r>
              <a:rPr lang="en-US" sz="1400" i="1" dirty="0" err="1">
                <a:solidFill>
                  <a:schemeClr val="tx2"/>
                </a:solidFill>
                <a:latin typeface="Arial" panose="020B0604020202020204" pitchFamily="34" charset="0"/>
                <a:cs typeface="Arial" panose="020B0604020202020204" pitchFamily="34" charset="0"/>
              </a:rPr>
              <a:t>voxel</a:t>
            </a:r>
            <a:r>
              <a:rPr lang="en-US" sz="1400" i="1" dirty="0">
                <a:solidFill>
                  <a:schemeClr val="tx2"/>
                </a:solidFill>
                <a:latin typeface="Arial" panose="020B0604020202020204" pitchFamily="34" charset="0"/>
                <a:cs typeface="Arial" panose="020B0604020202020204" pitchFamily="34" charset="0"/>
              </a:rPr>
              <a:t>-based </a:t>
            </a:r>
            <a:r>
              <a:rPr lang="en-US" sz="1400" i="1" dirty="0" err="1" smtClean="0">
                <a:solidFill>
                  <a:schemeClr val="tx2"/>
                </a:solidFill>
                <a:latin typeface="Arial" panose="020B0604020202020204" pitchFamily="34" charset="0"/>
                <a:cs typeface="Arial" panose="020B0604020202020204" pitchFamily="34" charset="0"/>
              </a:rPr>
              <a:t>morphometry</a:t>
            </a:r>
            <a:r>
              <a:rPr lang="en-US" sz="1400" i="1" dirty="0" smtClean="0">
                <a:solidFill>
                  <a:schemeClr val="tx2"/>
                </a:solidFill>
                <a:latin typeface="Arial" panose="020B0604020202020204" pitchFamily="34" charset="0"/>
                <a:cs typeface="Arial" panose="020B0604020202020204" pitchFamily="34" charset="0"/>
              </a:rPr>
              <a:t>.</a:t>
            </a:r>
            <a:endParaRPr lang="nl-BE" sz="14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466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a:effectLst>
            <a:outerShdw blurRad="50800" dist="25400" dir="5400000" algn="ctr" rotWithShape="0">
              <a:srgbClr val="261300"/>
            </a:outerShdw>
          </a:effectLst>
        </p:spPr>
        <p:txBody>
          <a:bodyPr vert="horz" lIns="91440" tIns="45720" rIns="91440" bIns="45720" rtlCol="0" anchor="ctr">
            <a:normAutofit/>
          </a:bodyPr>
          <a:lstStyle/>
          <a:p>
            <a:r>
              <a:rPr lang="en-US" dirty="0"/>
              <a:t>Treatment </a:t>
            </a:r>
            <a:r>
              <a:rPr lang="en-US" dirty="0" smtClean="0"/>
              <a:t>Effect </a:t>
            </a:r>
            <a:r>
              <a:rPr lang="en-US" dirty="0"/>
              <a:t>on </a:t>
            </a:r>
            <a:r>
              <a:rPr lang="en-US" dirty="0" smtClean="0"/>
              <a:t>Disability Is Predicted </a:t>
            </a:r>
            <a:br>
              <a:rPr lang="en-US" dirty="0" smtClean="0"/>
            </a:br>
            <a:r>
              <a:rPr lang="en-US" dirty="0" smtClean="0"/>
              <a:t>by Effect on T2 Lesion </a:t>
            </a:r>
            <a:r>
              <a:rPr lang="en-US" dirty="0"/>
              <a:t>L</a:t>
            </a:r>
            <a:r>
              <a:rPr lang="en-US" dirty="0" smtClean="0"/>
              <a:t>oad </a:t>
            </a:r>
            <a:r>
              <a:rPr lang="en-US" dirty="0"/>
              <a:t>and </a:t>
            </a:r>
            <a:r>
              <a:rPr lang="en-US" dirty="0" smtClean="0"/>
              <a:t>Brain </a:t>
            </a:r>
            <a:r>
              <a:rPr lang="en-US" dirty="0"/>
              <a:t>A</a:t>
            </a:r>
            <a:r>
              <a:rPr lang="en-US" dirty="0" smtClean="0"/>
              <a:t>trophy</a:t>
            </a:r>
            <a:endParaRPr lang="en-GB" dirty="0"/>
          </a:p>
        </p:txBody>
      </p:sp>
      <p:sp>
        <p:nvSpPr>
          <p:cNvPr id="4" name="Text Box 5"/>
          <p:cNvSpPr txBox="1">
            <a:spLocks noChangeArrowheads="1"/>
          </p:cNvSpPr>
          <p:nvPr/>
        </p:nvSpPr>
        <p:spPr bwMode="auto">
          <a:xfrm>
            <a:off x="333688" y="1532930"/>
            <a:ext cx="8542165" cy="923330"/>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defRPr/>
            </a:pPr>
            <a:r>
              <a:rPr lang="en-GB" dirty="0" smtClean="0">
                <a:solidFill>
                  <a:srgbClr val="4F81BD">
                    <a:lumMod val="50000"/>
                  </a:srgbClr>
                </a:solidFill>
                <a:latin typeface="Arial" panose="020B0604020202020204" pitchFamily="34" charset="0"/>
                <a:cs typeface="Arial" panose="020B0604020202020204" pitchFamily="34" charset="0"/>
              </a:rPr>
              <a:t>Meta-analysis of treatment effect on </a:t>
            </a:r>
            <a:r>
              <a:rPr lang="en-GB" dirty="0">
                <a:solidFill>
                  <a:srgbClr val="4F81BD">
                    <a:lumMod val="50000"/>
                  </a:srgbClr>
                </a:solidFill>
                <a:latin typeface="Arial" panose="020B0604020202020204" pitchFamily="34" charset="0"/>
                <a:cs typeface="Arial" panose="020B0604020202020204" pitchFamily="34" charset="0"/>
              </a:rPr>
              <a:t>EDSS </a:t>
            </a:r>
            <a:r>
              <a:rPr lang="en-GB" dirty="0" smtClean="0">
                <a:solidFill>
                  <a:srgbClr val="4F81BD">
                    <a:lumMod val="50000"/>
                  </a:srgbClr>
                </a:solidFill>
                <a:latin typeface="Arial" panose="020B0604020202020204" pitchFamily="34" charset="0"/>
                <a:cs typeface="Arial" panose="020B0604020202020204" pitchFamily="34" charset="0"/>
              </a:rPr>
              <a:t>worsening (y) </a:t>
            </a:r>
            <a:r>
              <a:rPr lang="en-GB" dirty="0" err="1" smtClean="0">
                <a:solidFill>
                  <a:srgbClr val="4F81BD">
                    <a:lumMod val="50000"/>
                  </a:srgbClr>
                </a:solidFill>
                <a:latin typeface="Arial" panose="020B0604020202020204" pitchFamily="34" charset="0"/>
                <a:cs typeface="Arial" panose="020B0604020202020204" pitchFamily="34" charset="0"/>
              </a:rPr>
              <a:t>vs</a:t>
            </a:r>
            <a:r>
              <a:rPr lang="en-GB" dirty="0" smtClean="0">
                <a:solidFill>
                  <a:srgbClr val="4F81BD">
                    <a:lumMod val="50000"/>
                  </a:srgbClr>
                </a:solidFill>
                <a:latin typeface="Arial" panose="020B0604020202020204" pitchFamily="34" charset="0"/>
                <a:cs typeface="Arial" panose="020B0604020202020204" pitchFamily="34" charset="0"/>
              </a:rPr>
              <a:t> effects on </a:t>
            </a:r>
            <a:r>
              <a:rPr lang="en-GB" dirty="0">
                <a:solidFill>
                  <a:srgbClr val="4F81BD">
                    <a:lumMod val="50000"/>
                  </a:srgbClr>
                </a:solidFill>
                <a:latin typeface="Arial" panose="020B0604020202020204" pitchFamily="34" charset="0"/>
                <a:cs typeface="Arial" panose="020B0604020202020204" pitchFamily="34" charset="0"/>
              </a:rPr>
              <a:t>MRI lesions and brain </a:t>
            </a:r>
            <a:r>
              <a:rPr lang="en-GB" dirty="0" smtClean="0">
                <a:solidFill>
                  <a:srgbClr val="4F81BD">
                    <a:lumMod val="50000"/>
                  </a:srgbClr>
                </a:solidFill>
                <a:latin typeface="Arial" panose="020B0604020202020204" pitchFamily="34" charset="0"/>
                <a:cs typeface="Arial" panose="020B0604020202020204" pitchFamily="34" charset="0"/>
              </a:rPr>
              <a:t>atrophy, individually or combined, </a:t>
            </a:r>
            <a:r>
              <a:rPr lang="en-GB" dirty="0">
                <a:solidFill>
                  <a:srgbClr val="4F81BD">
                    <a:lumMod val="50000"/>
                  </a:srgbClr>
                </a:solidFill>
                <a:latin typeface="Arial" panose="020B0604020202020204" pitchFamily="34" charset="0"/>
                <a:cs typeface="Arial" panose="020B0604020202020204" pitchFamily="34" charset="0"/>
              </a:rPr>
              <a:t>in 13 placebo-controlled RRMS trials (13,500 patients)</a:t>
            </a:r>
            <a:endParaRPr lang="en-US" dirty="0">
              <a:solidFill>
                <a:srgbClr val="4F81BD">
                  <a:lumMod val="50000"/>
                </a:srgbClr>
              </a:solidFill>
              <a:latin typeface="Arial" panose="020B0604020202020204" pitchFamily="34" charset="0"/>
              <a:cs typeface="Arial" panose="020B0604020202020204" pitchFamily="34" charset="0"/>
            </a:endParaRPr>
          </a:p>
        </p:txBody>
      </p:sp>
      <p:sp>
        <p:nvSpPr>
          <p:cNvPr id="5" name="TextBox 4"/>
          <p:cNvSpPr txBox="1"/>
          <p:nvPr/>
        </p:nvSpPr>
        <p:spPr>
          <a:xfrm>
            <a:off x="385112" y="6324600"/>
            <a:ext cx="4050404" cy="307777"/>
          </a:xfrm>
          <a:prstGeom prst="rect">
            <a:avLst/>
          </a:prstGeom>
          <a:noFill/>
        </p:spPr>
        <p:txBody>
          <a:bodyPr wrap="none" rtlCol="0">
            <a:spAutoFit/>
          </a:bodyPr>
          <a:lstStyle/>
          <a:p>
            <a:r>
              <a:rPr lang="en-GB" sz="1400" dirty="0" err="1" smtClean="0">
                <a:solidFill>
                  <a:prstClr val="black"/>
                </a:solidFill>
                <a:latin typeface="Arial" panose="020B0604020202020204" pitchFamily="34" charset="0"/>
                <a:cs typeface="Arial" panose="020B0604020202020204" pitchFamily="34" charset="0"/>
              </a:rPr>
              <a:t>Sormani</a:t>
            </a:r>
            <a:r>
              <a:rPr lang="en-GB" sz="1400" dirty="0" smtClean="0">
                <a:solidFill>
                  <a:prstClr val="black"/>
                </a:solidFill>
                <a:latin typeface="Arial" panose="020B0604020202020204" pitchFamily="34" charset="0"/>
                <a:cs typeface="Arial" panose="020B0604020202020204" pitchFamily="34" charset="0"/>
              </a:rPr>
              <a:t> MP, et al. </a:t>
            </a:r>
            <a:r>
              <a:rPr lang="en-GB" sz="1400" i="1" dirty="0" smtClean="0">
                <a:solidFill>
                  <a:prstClr val="black"/>
                </a:solidFill>
                <a:latin typeface="Arial" panose="020B0604020202020204" pitchFamily="34" charset="0"/>
                <a:cs typeface="Arial" panose="020B0604020202020204" pitchFamily="34" charset="0"/>
              </a:rPr>
              <a:t>Ann Neurol.</a:t>
            </a:r>
            <a:r>
              <a:rPr lang="en-GB" sz="1400" dirty="0" smtClean="0">
                <a:solidFill>
                  <a:prstClr val="black"/>
                </a:solidFill>
                <a:latin typeface="Arial" panose="020B0604020202020204" pitchFamily="34" charset="0"/>
                <a:cs typeface="Arial" panose="020B0604020202020204" pitchFamily="34" charset="0"/>
              </a:rPr>
              <a:t> 2014;75:43-49.</a:t>
            </a:r>
            <a:r>
              <a:rPr lang="en-GB" sz="1400" baseline="30000" dirty="0" smtClean="0">
                <a:solidFill>
                  <a:prstClr val="black"/>
                </a:solidFill>
                <a:latin typeface="Arial" panose="020B0604020202020204" pitchFamily="34" charset="0"/>
                <a:cs typeface="Arial" panose="020B0604020202020204" pitchFamily="34" charset="0"/>
              </a:rPr>
              <a:t>[43]</a:t>
            </a:r>
            <a:endParaRPr lang="en-GB" sz="1400" dirty="0">
              <a:solidFill>
                <a:prstClr val="black"/>
              </a:solidFill>
              <a:latin typeface="Arial" panose="020B0604020202020204" pitchFamily="34" charset="0"/>
              <a:cs typeface="Arial" panose="020B0604020202020204" pitchFamily="34" charset="0"/>
            </a:endParaRPr>
          </a:p>
        </p:txBody>
      </p:sp>
      <p:pic>
        <p:nvPicPr>
          <p:cNvPr id="53"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5988" y="2590625"/>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4" name="Picture 2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014" y="2598792"/>
            <a:ext cx="192788" cy="2678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5"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3788" y="2570628"/>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1"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814" y="2606788"/>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2"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5000" y="2619597"/>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Picture 6" descr="http://www.mstrust.org.uk/information/publications/images/mri_rr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4813" y="3028574"/>
            <a:ext cx="638147" cy="70344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http://www.mstrust.org.uk/information/publications/images/mri_rr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913" y="3047624"/>
            <a:ext cx="638147" cy="70344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
          <p:cNvPicPr>
            <a:picLocks noChangeArrowheads="1"/>
          </p:cNvPicPr>
          <p:nvPr/>
        </p:nvPicPr>
        <p:blipFill rotWithShape="1">
          <a:blip r:embed="rId6" cstate="print">
            <a:lum bright="-20000" contrast="20000"/>
            <a:extLst>
              <a:ext uri="{28A0092B-C50C-407E-A947-70E740481C1C}">
                <a14:useLocalDpi xmlns:a14="http://schemas.microsoft.com/office/drawing/2010/main" val="0"/>
              </a:ext>
            </a:extLst>
          </a:blip>
          <a:srcRect l="50480" t="1585" r="26575" b="49208"/>
          <a:stretch/>
        </p:blipFill>
        <p:spPr bwMode="auto">
          <a:xfrm>
            <a:off x="938843" y="3881765"/>
            <a:ext cx="618286" cy="7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90" name="Picture 5"/>
          <p:cNvPicPr>
            <a:picLocks noChangeArrowheads="1"/>
          </p:cNvPicPr>
          <p:nvPr/>
        </p:nvPicPr>
        <p:blipFill rotWithShape="1">
          <a:blip r:embed="rId6" cstate="print">
            <a:lum bright="-20000" contrast="20000"/>
            <a:extLst>
              <a:ext uri="{28A0092B-C50C-407E-A947-70E740481C1C}">
                <a14:useLocalDpi xmlns:a14="http://schemas.microsoft.com/office/drawing/2010/main" val="0"/>
              </a:ext>
            </a:extLst>
          </a:blip>
          <a:srcRect l="75067" t="52701" r="3254"/>
          <a:stretch/>
        </p:blipFill>
        <p:spPr bwMode="auto">
          <a:xfrm>
            <a:off x="8304299" y="3881765"/>
            <a:ext cx="618286" cy="70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93"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4435" y="2606788"/>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4"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9707" y="2584946"/>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5"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1988" y="2606788"/>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6"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7115" y="2564597"/>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714586" y="4572000"/>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M0</a:t>
            </a:r>
            <a:endParaRPr lang="en-GB" dirty="0">
              <a:latin typeface="Arial" panose="020B0604020202020204" pitchFamily="34" charset="0"/>
              <a:cs typeface="Arial" panose="020B0604020202020204" pitchFamily="34" charset="0"/>
            </a:endParaRPr>
          </a:p>
        </p:txBody>
      </p:sp>
      <p:sp>
        <p:nvSpPr>
          <p:cNvPr id="100" name="TextBox 99"/>
          <p:cNvSpPr txBox="1"/>
          <p:nvPr/>
        </p:nvSpPr>
        <p:spPr>
          <a:xfrm>
            <a:off x="4630588" y="4566398"/>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M12</a:t>
            </a:r>
            <a:endParaRPr lang="en-GB" dirty="0">
              <a:latin typeface="Arial" panose="020B0604020202020204" pitchFamily="34" charset="0"/>
              <a:cs typeface="Arial" panose="020B0604020202020204" pitchFamily="34" charset="0"/>
            </a:endParaRPr>
          </a:p>
        </p:txBody>
      </p:sp>
      <p:sp>
        <p:nvSpPr>
          <p:cNvPr id="101" name="TextBox 100"/>
          <p:cNvSpPr txBox="1"/>
          <p:nvPr/>
        </p:nvSpPr>
        <p:spPr>
          <a:xfrm>
            <a:off x="8077200" y="4566398"/>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M24</a:t>
            </a:r>
            <a:endParaRPr lang="en-GB" dirty="0">
              <a:latin typeface="Arial" panose="020B0604020202020204" pitchFamily="34" charset="0"/>
              <a:cs typeface="Arial" panose="020B0604020202020204" pitchFamily="34" charset="0"/>
            </a:endParaRPr>
          </a:p>
        </p:txBody>
      </p:sp>
      <p:pic>
        <p:nvPicPr>
          <p:cNvPr id="106" name="Picture 5"/>
          <p:cNvPicPr>
            <a:picLocks noChangeArrowheads="1"/>
          </p:cNvPicPr>
          <p:nvPr/>
        </p:nvPicPr>
        <p:blipFill rotWithShape="1">
          <a:blip r:embed="rId6" cstate="print">
            <a:lum bright="-20000" contrast="20000"/>
            <a:extLst>
              <a:ext uri="{28A0092B-C50C-407E-A947-70E740481C1C}">
                <a14:useLocalDpi xmlns:a14="http://schemas.microsoft.com/office/drawing/2010/main" val="0"/>
              </a:ext>
            </a:extLst>
          </a:blip>
          <a:srcRect l="75067" t="52701" r="3254"/>
          <a:stretch/>
        </p:blipFill>
        <p:spPr bwMode="auto">
          <a:xfrm>
            <a:off x="4854845" y="3864362"/>
            <a:ext cx="618286" cy="70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5" name="TextBox 114"/>
          <p:cNvSpPr txBox="1"/>
          <p:nvPr/>
        </p:nvSpPr>
        <p:spPr>
          <a:xfrm>
            <a:off x="-33437" y="2564597"/>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EDSS</a:t>
            </a:r>
            <a:endParaRPr lang="en-GB" dirty="0">
              <a:latin typeface="Arial" panose="020B0604020202020204" pitchFamily="34" charset="0"/>
              <a:cs typeface="Arial" panose="020B0604020202020204" pitchFamily="34" charset="0"/>
            </a:endParaRPr>
          </a:p>
        </p:txBody>
      </p:sp>
      <p:sp>
        <p:nvSpPr>
          <p:cNvPr id="116" name="TextBox 115"/>
          <p:cNvSpPr txBox="1"/>
          <p:nvPr/>
        </p:nvSpPr>
        <p:spPr>
          <a:xfrm>
            <a:off x="-46884" y="3245390"/>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T2</a:t>
            </a:r>
            <a:endParaRPr lang="en-GB" dirty="0">
              <a:latin typeface="Arial" panose="020B0604020202020204" pitchFamily="34" charset="0"/>
              <a:cs typeface="Arial" panose="020B0604020202020204" pitchFamily="34" charset="0"/>
            </a:endParaRPr>
          </a:p>
        </p:txBody>
      </p:sp>
      <p:sp>
        <p:nvSpPr>
          <p:cNvPr id="117" name="TextBox 116"/>
          <p:cNvSpPr txBox="1"/>
          <p:nvPr/>
        </p:nvSpPr>
        <p:spPr>
          <a:xfrm>
            <a:off x="-33437" y="4006422"/>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BVL</a:t>
            </a:r>
            <a:endParaRPr lang="en-GB" dirty="0">
              <a:latin typeface="Arial" panose="020B0604020202020204" pitchFamily="34" charset="0"/>
              <a:cs typeface="Arial" panose="020B0604020202020204" pitchFamily="34" charset="0"/>
            </a:endParaRPr>
          </a:p>
        </p:txBody>
      </p:sp>
      <p:sp>
        <p:nvSpPr>
          <p:cNvPr id="118" name="TextBox 117"/>
          <p:cNvSpPr txBox="1"/>
          <p:nvPr/>
        </p:nvSpPr>
        <p:spPr>
          <a:xfrm>
            <a:off x="4079023" y="3059668"/>
            <a:ext cx="2400684"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Focal inflammation</a:t>
            </a:r>
            <a:endParaRPr lang="en-GB" dirty="0">
              <a:latin typeface="Arial" panose="020B0604020202020204" pitchFamily="34" charset="0"/>
              <a:cs typeface="Arial" panose="020B0604020202020204" pitchFamily="34" charset="0"/>
            </a:endParaRPr>
          </a:p>
        </p:txBody>
      </p:sp>
      <p:sp>
        <p:nvSpPr>
          <p:cNvPr id="119" name="TextBox 118"/>
          <p:cNvSpPr txBox="1"/>
          <p:nvPr/>
        </p:nvSpPr>
        <p:spPr>
          <a:xfrm>
            <a:off x="5568708" y="3732018"/>
            <a:ext cx="2297504"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Neurodegeneration</a:t>
            </a:r>
            <a:endParaRPr lang="en-GB" dirty="0">
              <a:latin typeface="Arial" panose="020B0604020202020204" pitchFamily="34" charset="0"/>
              <a:cs typeface="Arial" panose="020B0604020202020204" pitchFamily="34" charset="0"/>
            </a:endParaRPr>
          </a:p>
        </p:txBody>
      </p:sp>
      <p:sp>
        <p:nvSpPr>
          <p:cNvPr id="120" name="TextBox 119"/>
          <p:cNvSpPr txBox="1"/>
          <p:nvPr/>
        </p:nvSpPr>
        <p:spPr>
          <a:xfrm>
            <a:off x="593633" y="4987707"/>
            <a:ext cx="4879497" cy="923330"/>
          </a:xfrm>
          <a:prstGeom prst="rect">
            <a:avLst/>
          </a:prstGeom>
          <a:solidFill>
            <a:schemeClr val="accent1">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square">
            <a:spAutoFit/>
          </a:bodyPr>
          <a:lstStyle>
            <a:defPPr>
              <a:defRPr lang="en-US"/>
            </a:defPPr>
            <a:lvl1pPr>
              <a:defRPr>
                <a:solidFill>
                  <a:srgbClr val="4F81BD">
                    <a:lumMod val="50000"/>
                  </a:srgbClr>
                </a:solidFill>
                <a:latin typeface="Arial" panose="020B0604020202020204" pitchFamily="34" charset="0"/>
              </a:defRPr>
            </a:lvl1pPr>
          </a:lstStyle>
          <a:p>
            <a:r>
              <a:rPr lang="en-GB" dirty="0">
                <a:cs typeface="Arial" panose="020B0604020202020204" pitchFamily="34" charset="0"/>
              </a:rPr>
              <a:t>T2 ~ EDSS		</a:t>
            </a:r>
            <a:r>
              <a:rPr lang="en-GB" i="1" dirty="0" smtClean="0">
                <a:cs typeface="Arial" panose="020B0604020202020204" pitchFamily="34" charset="0"/>
              </a:rPr>
              <a:t>R</a:t>
            </a:r>
            <a:r>
              <a:rPr lang="en-GB" baseline="30000" dirty="0" smtClean="0">
                <a:cs typeface="Arial" panose="020B0604020202020204" pitchFamily="34" charset="0"/>
              </a:rPr>
              <a:t>2 </a:t>
            </a:r>
            <a:r>
              <a:rPr lang="en-GB" dirty="0" smtClean="0">
                <a:cs typeface="Arial" panose="020B0604020202020204" pitchFamily="34" charset="0"/>
              </a:rPr>
              <a:t>= 0.61</a:t>
            </a:r>
            <a:r>
              <a:rPr lang="en-GB" dirty="0">
                <a:cs typeface="Arial" panose="020B0604020202020204" pitchFamily="34" charset="0"/>
              </a:rPr>
              <a:t>, </a:t>
            </a:r>
            <a:r>
              <a:rPr lang="en-GB" i="1" dirty="0" smtClean="0">
                <a:cs typeface="Arial" panose="020B0604020202020204" pitchFamily="34" charset="0"/>
              </a:rPr>
              <a:t>P </a:t>
            </a:r>
            <a:r>
              <a:rPr lang="en-GB" dirty="0" smtClean="0">
                <a:cs typeface="Arial" panose="020B0604020202020204" pitchFamily="34" charset="0"/>
              </a:rPr>
              <a:t>&lt; .001</a:t>
            </a:r>
            <a:endParaRPr lang="en-GB" dirty="0">
              <a:cs typeface="Arial" panose="020B0604020202020204" pitchFamily="34" charset="0"/>
            </a:endParaRPr>
          </a:p>
          <a:p>
            <a:r>
              <a:rPr lang="en-GB" dirty="0">
                <a:cs typeface="Arial" panose="020B0604020202020204" pitchFamily="34" charset="0"/>
              </a:rPr>
              <a:t>Atrophy ~ EDSS		</a:t>
            </a:r>
            <a:r>
              <a:rPr lang="en-GB" i="1" dirty="0" smtClean="0">
                <a:cs typeface="Arial" panose="020B0604020202020204" pitchFamily="34" charset="0"/>
              </a:rPr>
              <a:t>R</a:t>
            </a:r>
            <a:r>
              <a:rPr lang="en-GB" baseline="30000" dirty="0" smtClean="0">
                <a:cs typeface="Arial" panose="020B0604020202020204" pitchFamily="34" charset="0"/>
              </a:rPr>
              <a:t>2 </a:t>
            </a:r>
            <a:r>
              <a:rPr lang="en-GB" dirty="0" smtClean="0">
                <a:cs typeface="Arial" panose="020B0604020202020204" pitchFamily="34" charset="0"/>
              </a:rPr>
              <a:t>= 0.48</a:t>
            </a:r>
            <a:r>
              <a:rPr lang="en-GB" dirty="0">
                <a:cs typeface="Arial" panose="020B0604020202020204" pitchFamily="34" charset="0"/>
              </a:rPr>
              <a:t>, </a:t>
            </a:r>
            <a:r>
              <a:rPr lang="en-GB" i="1" dirty="0" smtClean="0">
                <a:cs typeface="Arial" panose="020B0604020202020204" pitchFamily="34" charset="0"/>
              </a:rPr>
              <a:t>P </a:t>
            </a:r>
            <a:r>
              <a:rPr lang="en-GB" dirty="0" smtClean="0">
                <a:cs typeface="Arial" panose="020B0604020202020204" pitchFamily="34" charset="0"/>
              </a:rPr>
              <a:t>&lt; .001</a:t>
            </a:r>
            <a:endParaRPr lang="en-GB" dirty="0">
              <a:cs typeface="Arial" panose="020B0604020202020204" pitchFamily="34" charset="0"/>
            </a:endParaRPr>
          </a:p>
          <a:p>
            <a:r>
              <a:rPr lang="en-GB" dirty="0">
                <a:cs typeface="Arial" panose="020B0604020202020204" pitchFamily="34" charset="0"/>
              </a:rPr>
              <a:t>T2 </a:t>
            </a:r>
            <a:r>
              <a:rPr lang="en-GB" dirty="0" smtClean="0">
                <a:cs typeface="Arial" panose="020B0604020202020204" pitchFamily="34" charset="0"/>
              </a:rPr>
              <a:t>+ </a:t>
            </a:r>
            <a:r>
              <a:rPr lang="en-GB" dirty="0">
                <a:cs typeface="Arial" panose="020B0604020202020204" pitchFamily="34" charset="0"/>
              </a:rPr>
              <a:t>atrophy ~ EDSS 	</a:t>
            </a:r>
            <a:r>
              <a:rPr lang="en-GB" i="1" dirty="0" smtClean="0">
                <a:cs typeface="Arial" panose="020B0604020202020204" pitchFamily="34" charset="0"/>
              </a:rPr>
              <a:t>R</a:t>
            </a:r>
            <a:r>
              <a:rPr lang="en-GB" baseline="30000" dirty="0" smtClean="0">
                <a:cs typeface="Arial" panose="020B0604020202020204" pitchFamily="34" charset="0"/>
              </a:rPr>
              <a:t>2 </a:t>
            </a:r>
            <a:r>
              <a:rPr lang="en-GB" dirty="0" smtClean="0">
                <a:cs typeface="Arial" panose="020B0604020202020204" pitchFamily="34" charset="0"/>
              </a:rPr>
              <a:t>= 0.75</a:t>
            </a:r>
            <a:r>
              <a:rPr lang="en-GB" dirty="0">
                <a:cs typeface="Arial" panose="020B0604020202020204" pitchFamily="34" charset="0"/>
              </a:rPr>
              <a:t>, </a:t>
            </a:r>
            <a:r>
              <a:rPr lang="en-GB" i="1" dirty="0" smtClean="0">
                <a:cs typeface="Arial" panose="020B0604020202020204" pitchFamily="34" charset="0"/>
              </a:rPr>
              <a:t>P </a:t>
            </a:r>
            <a:r>
              <a:rPr lang="en-GB" dirty="0" smtClean="0">
                <a:cs typeface="Arial" panose="020B0604020202020204" pitchFamily="34" charset="0"/>
              </a:rPr>
              <a:t>&lt; .001</a:t>
            </a:r>
            <a:endParaRPr lang="en-GB" dirty="0">
              <a:cs typeface="Arial" panose="020B0604020202020204" pitchFamily="34" charset="0"/>
            </a:endParaRPr>
          </a:p>
        </p:txBody>
      </p:sp>
      <p:grpSp>
        <p:nvGrpSpPr>
          <p:cNvPr id="122" name="Group 121"/>
          <p:cNvGrpSpPr/>
          <p:nvPr/>
        </p:nvGrpSpPr>
        <p:grpSpPr>
          <a:xfrm>
            <a:off x="6578940" y="4800600"/>
            <a:ext cx="1405936" cy="1181003"/>
            <a:chOff x="5912434" y="1123288"/>
            <a:chExt cx="2255561" cy="1870612"/>
          </a:xfrm>
        </p:grpSpPr>
        <p:cxnSp>
          <p:nvCxnSpPr>
            <p:cNvPr id="136" name="Straight Connector 135"/>
            <p:cNvCxnSpPr/>
            <p:nvPr/>
          </p:nvCxnSpPr>
          <p:spPr bwMode="auto">
            <a:xfrm flipH="1">
              <a:off x="7144195" y="2350830"/>
              <a:ext cx="207958" cy="73242"/>
            </a:xfrm>
            <a:prstGeom prst="line">
              <a:avLst/>
            </a:prstGeom>
            <a:noFill/>
            <a:ln w="19050" cap="flat" cmpd="sng" algn="ctr">
              <a:solidFill>
                <a:srgbClr val="4F81BD">
                  <a:lumMod val="75000"/>
                </a:srgbClr>
              </a:solidFill>
              <a:prstDash val="solid"/>
            </a:ln>
            <a:effectLst/>
          </p:spPr>
        </p:cxnSp>
        <p:cxnSp>
          <p:nvCxnSpPr>
            <p:cNvPr id="137" name="Straight Connector 136"/>
            <p:cNvCxnSpPr/>
            <p:nvPr/>
          </p:nvCxnSpPr>
          <p:spPr bwMode="auto">
            <a:xfrm flipV="1">
              <a:off x="6261457" y="2684817"/>
              <a:ext cx="1766929" cy="19043"/>
            </a:xfrm>
            <a:prstGeom prst="line">
              <a:avLst/>
            </a:prstGeom>
            <a:noFill/>
            <a:ln w="19050" cap="flat" cmpd="sng" algn="ctr">
              <a:solidFill>
                <a:srgbClr val="4F81BD">
                  <a:lumMod val="50000"/>
                </a:srgbClr>
              </a:solidFill>
              <a:prstDash val="solid"/>
            </a:ln>
            <a:effectLst/>
          </p:spPr>
        </p:cxnSp>
        <p:cxnSp>
          <p:nvCxnSpPr>
            <p:cNvPr id="138" name="Straight Connector 137"/>
            <p:cNvCxnSpPr>
              <a:endCxn id="162" idx="3"/>
            </p:cNvCxnSpPr>
            <p:nvPr/>
          </p:nvCxnSpPr>
          <p:spPr bwMode="auto">
            <a:xfrm flipH="1">
              <a:off x="6289089" y="2528077"/>
              <a:ext cx="503175" cy="150880"/>
            </a:xfrm>
            <a:prstGeom prst="line">
              <a:avLst/>
            </a:prstGeom>
            <a:noFill/>
            <a:ln w="19050" cap="flat" cmpd="sng" algn="ctr">
              <a:solidFill>
                <a:srgbClr val="4F81BD">
                  <a:lumMod val="75000"/>
                </a:srgbClr>
              </a:solidFill>
              <a:prstDash val="solid"/>
            </a:ln>
            <a:effectLst/>
          </p:spPr>
        </p:cxnSp>
        <p:cxnSp>
          <p:nvCxnSpPr>
            <p:cNvPr id="139" name="Straight Connector 138"/>
            <p:cNvCxnSpPr/>
            <p:nvPr/>
          </p:nvCxnSpPr>
          <p:spPr bwMode="auto">
            <a:xfrm flipH="1" flipV="1">
              <a:off x="6274545" y="2980717"/>
              <a:ext cx="1893450" cy="2930"/>
            </a:xfrm>
            <a:prstGeom prst="line">
              <a:avLst/>
            </a:prstGeom>
            <a:noFill/>
            <a:ln w="19050" cap="flat" cmpd="sng" algn="ctr">
              <a:solidFill>
                <a:sysClr val="windowText" lastClr="000000"/>
              </a:solidFill>
              <a:prstDash val="solid"/>
            </a:ln>
            <a:effectLst/>
          </p:spPr>
        </p:cxnSp>
        <p:cxnSp>
          <p:nvCxnSpPr>
            <p:cNvPr id="140" name="Straight Connector 139"/>
            <p:cNvCxnSpPr/>
            <p:nvPr/>
          </p:nvCxnSpPr>
          <p:spPr bwMode="auto">
            <a:xfrm>
              <a:off x="6261457" y="1123288"/>
              <a:ext cx="1455" cy="1870612"/>
            </a:xfrm>
            <a:prstGeom prst="line">
              <a:avLst/>
            </a:prstGeom>
            <a:noFill/>
            <a:ln w="19050" cap="flat" cmpd="sng" algn="ctr">
              <a:solidFill>
                <a:sysClr val="windowText" lastClr="000000"/>
              </a:solidFill>
              <a:prstDash val="solid"/>
            </a:ln>
            <a:effectLst/>
          </p:spPr>
        </p:cxnSp>
        <p:cxnSp>
          <p:nvCxnSpPr>
            <p:cNvPr id="141" name="Straight Connector 140"/>
            <p:cNvCxnSpPr/>
            <p:nvPr/>
          </p:nvCxnSpPr>
          <p:spPr bwMode="auto">
            <a:xfrm>
              <a:off x="8067650" y="1359128"/>
              <a:ext cx="0" cy="682619"/>
            </a:xfrm>
            <a:prstGeom prst="line">
              <a:avLst/>
            </a:prstGeom>
            <a:noFill/>
            <a:ln w="19050" cap="flat" cmpd="sng" algn="ctr">
              <a:solidFill>
                <a:srgbClr val="4F81BD">
                  <a:lumMod val="75000"/>
                </a:srgbClr>
              </a:solidFill>
              <a:prstDash val="sysDash"/>
              <a:headEnd type="none" w="med" len="med"/>
              <a:tailEnd type="triangle" w="med" len="med"/>
            </a:ln>
            <a:effectLst/>
          </p:spPr>
        </p:cxnSp>
        <p:cxnSp>
          <p:nvCxnSpPr>
            <p:cNvPr id="142" name="Straight Connector 141"/>
            <p:cNvCxnSpPr/>
            <p:nvPr/>
          </p:nvCxnSpPr>
          <p:spPr bwMode="auto">
            <a:xfrm flipH="1">
              <a:off x="6860612" y="2450441"/>
              <a:ext cx="234136" cy="74707"/>
            </a:xfrm>
            <a:prstGeom prst="line">
              <a:avLst/>
            </a:prstGeom>
            <a:noFill/>
            <a:ln w="19050" cap="flat" cmpd="sng" algn="ctr">
              <a:solidFill>
                <a:srgbClr val="4F81BD">
                  <a:lumMod val="75000"/>
                </a:srgbClr>
              </a:solidFill>
              <a:prstDash val="solid"/>
            </a:ln>
            <a:effectLst/>
          </p:spPr>
        </p:cxnSp>
        <p:grpSp>
          <p:nvGrpSpPr>
            <p:cNvPr id="143" name="Group 192"/>
            <p:cNvGrpSpPr>
              <a:grpSpLocks/>
            </p:cNvGrpSpPr>
            <p:nvPr/>
          </p:nvGrpSpPr>
          <p:grpSpPr bwMode="auto">
            <a:xfrm>
              <a:off x="7344154" y="2317109"/>
              <a:ext cx="112234" cy="72828"/>
              <a:chOff x="3063284" y="4868833"/>
              <a:chExt cx="257766" cy="354128"/>
            </a:xfrm>
          </p:grpSpPr>
          <p:cxnSp>
            <p:nvCxnSpPr>
              <p:cNvPr id="195" name="Straight Connector 194"/>
              <p:cNvCxnSpPr/>
              <p:nvPr/>
            </p:nvCxnSpPr>
            <p:spPr>
              <a:xfrm>
                <a:off x="3068296" y="5039936"/>
                <a:ext cx="3341" cy="185196"/>
              </a:xfrm>
              <a:prstGeom prst="line">
                <a:avLst/>
              </a:prstGeom>
              <a:noFill/>
              <a:ln w="19050" cap="flat" cmpd="sng" algn="ctr">
                <a:solidFill>
                  <a:srgbClr val="4F81BD">
                    <a:lumMod val="75000"/>
                  </a:srgbClr>
                </a:solidFill>
                <a:prstDash val="solid"/>
              </a:ln>
              <a:effectLst/>
            </p:spPr>
          </p:cxnSp>
          <p:cxnSp>
            <p:nvCxnSpPr>
              <p:cNvPr id="196" name="Straight Connector 195"/>
              <p:cNvCxnSpPr/>
              <p:nvPr/>
            </p:nvCxnSpPr>
            <p:spPr>
              <a:xfrm>
                <a:off x="3058277" y="5210887"/>
                <a:ext cx="263859" cy="0"/>
              </a:xfrm>
              <a:prstGeom prst="line">
                <a:avLst/>
              </a:prstGeom>
              <a:noFill/>
              <a:ln w="19050" cap="flat" cmpd="sng" algn="ctr">
                <a:solidFill>
                  <a:srgbClr val="4F81BD">
                    <a:lumMod val="75000"/>
                  </a:srgbClr>
                </a:solidFill>
                <a:prstDash val="solid"/>
              </a:ln>
              <a:effectLst/>
            </p:spPr>
          </p:cxnSp>
          <p:cxnSp>
            <p:nvCxnSpPr>
              <p:cNvPr id="197" name="Straight Connector 196"/>
              <p:cNvCxnSpPr/>
              <p:nvPr/>
            </p:nvCxnSpPr>
            <p:spPr>
              <a:xfrm>
                <a:off x="3308776" y="4868986"/>
                <a:ext cx="0" cy="327655"/>
              </a:xfrm>
              <a:prstGeom prst="line">
                <a:avLst/>
              </a:prstGeom>
              <a:noFill/>
              <a:ln w="19050" cap="flat" cmpd="sng" algn="ctr">
                <a:solidFill>
                  <a:srgbClr val="4F81BD">
                    <a:lumMod val="75000"/>
                  </a:srgbClr>
                </a:solidFill>
                <a:prstDash val="solid"/>
              </a:ln>
              <a:effectLst/>
            </p:spPr>
          </p:cxnSp>
        </p:grpSp>
        <p:cxnSp>
          <p:nvCxnSpPr>
            <p:cNvPr id="144" name="Straight Connector 143"/>
            <p:cNvCxnSpPr/>
            <p:nvPr/>
          </p:nvCxnSpPr>
          <p:spPr bwMode="auto">
            <a:xfrm flipH="1">
              <a:off x="7451044" y="2243897"/>
              <a:ext cx="222502" cy="76172"/>
            </a:xfrm>
            <a:prstGeom prst="line">
              <a:avLst/>
            </a:prstGeom>
            <a:noFill/>
            <a:ln w="19050" cap="flat" cmpd="sng" algn="ctr">
              <a:solidFill>
                <a:srgbClr val="4F81BD">
                  <a:lumMod val="75000"/>
                </a:srgbClr>
              </a:solidFill>
              <a:prstDash val="solid"/>
            </a:ln>
            <a:effectLst/>
          </p:spPr>
        </p:cxnSp>
        <p:cxnSp>
          <p:nvCxnSpPr>
            <p:cNvPr id="145" name="Straight Connector 144"/>
            <p:cNvCxnSpPr/>
            <p:nvPr/>
          </p:nvCxnSpPr>
          <p:spPr bwMode="auto">
            <a:xfrm flipH="1">
              <a:off x="7738987" y="2123780"/>
              <a:ext cx="289399" cy="102539"/>
            </a:xfrm>
            <a:prstGeom prst="line">
              <a:avLst/>
            </a:prstGeom>
            <a:noFill/>
            <a:ln w="19050" cap="flat" cmpd="sng" algn="ctr">
              <a:solidFill>
                <a:srgbClr val="4F81BD">
                  <a:lumMod val="75000"/>
                </a:srgbClr>
              </a:solidFill>
              <a:prstDash val="solid"/>
            </a:ln>
            <a:effectLst/>
          </p:spPr>
        </p:cxnSp>
        <p:grpSp>
          <p:nvGrpSpPr>
            <p:cNvPr id="146" name="Group 196"/>
            <p:cNvGrpSpPr>
              <a:grpSpLocks/>
            </p:cNvGrpSpPr>
            <p:nvPr/>
          </p:nvGrpSpPr>
          <p:grpSpPr bwMode="auto">
            <a:xfrm>
              <a:off x="7090089" y="2424136"/>
              <a:ext cx="65393" cy="158069"/>
              <a:chOff x="3063286" y="4936855"/>
              <a:chExt cx="257766" cy="286106"/>
            </a:xfrm>
          </p:grpSpPr>
          <p:cxnSp>
            <p:nvCxnSpPr>
              <p:cNvPr id="192" name="Straight Connector 191"/>
              <p:cNvCxnSpPr/>
              <p:nvPr/>
            </p:nvCxnSpPr>
            <p:spPr>
              <a:xfrm>
                <a:off x="3064460" y="4973863"/>
                <a:ext cx="11465" cy="249230"/>
              </a:xfrm>
              <a:prstGeom prst="line">
                <a:avLst/>
              </a:prstGeom>
              <a:noFill/>
              <a:ln w="19050" cap="flat" cmpd="sng" algn="ctr">
                <a:solidFill>
                  <a:srgbClr val="4F81BD">
                    <a:lumMod val="75000"/>
                  </a:srgbClr>
                </a:solidFill>
                <a:prstDash val="solid"/>
              </a:ln>
              <a:effectLst/>
            </p:spPr>
          </p:cxnSp>
          <p:cxnSp>
            <p:nvCxnSpPr>
              <p:cNvPr id="193" name="Straight Connector 192"/>
              <p:cNvCxnSpPr/>
              <p:nvPr/>
            </p:nvCxnSpPr>
            <p:spPr>
              <a:xfrm>
                <a:off x="3064460" y="5220441"/>
                <a:ext cx="257961" cy="0"/>
              </a:xfrm>
              <a:prstGeom prst="line">
                <a:avLst/>
              </a:prstGeom>
              <a:noFill/>
              <a:ln w="19050" cap="flat" cmpd="sng" algn="ctr">
                <a:solidFill>
                  <a:srgbClr val="4F81BD">
                    <a:lumMod val="75000"/>
                  </a:srgbClr>
                </a:solidFill>
                <a:prstDash val="solid"/>
              </a:ln>
              <a:effectLst/>
            </p:spPr>
          </p:cxnSp>
          <p:cxnSp>
            <p:nvCxnSpPr>
              <p:cNvPr id="194" name="Straight Connector 193"/>
              <p:cNvCxnSpPr/>
              <p:nvPr/>
            </p:nvCxnSpPr>
            <p:spPr>
              <a:xfrm>
                <a:off x="3305221" y="4936743"/>
                <a:ext cx="0" cy="283698"/>
              </a:xfrm>
              <a:prstGeom prst="line">
                <a:avLst/>
              </a:prstGeom>
              <a:noFill/>
              <a:ln w="19050" cap="flat" cmpd="sng" algn="ctr">
                <a:solidFill>
                  <a:srgbClr val="4F81BD">
                    <a:lumMod val="75000"/>
                  </a:srgbClr>
                </a:solidFill>
                <a:prstDash val="solid"/>
              </a:ln>
              <a:effectLst/>
            </p:spPr>
          </p:cxnSp>
        </p:grpSp>
        <p:grpSp>
          <p:nvGrpSpPr>
            <p:cNvPr id="147" name="Group 197"/>
            <p:cNvGrpSpPr>
              <a:grpSpLocks/>
            </p:cNvGrpSpPr>
            <p:nvPr/>
          </p:nvGrpSpPr>
          <p:grpSpPr bwMode="auto">
            <a:xfrm>
              <a:off x="7670007" y="2223084"/>
              <a:ext cx="79393" cy="58589"/>
              <a:chOff x="3063284" y="4938071"/>
              <a:chExt cx="257766" cy="284890"/>
            </a:xfrm>
          </p:grpSpPr>
          <p:cxnSp>
            <p:nvCxnSpPr>
              <p:cNvPr id="189" name="Straight Connector 188"/>
              <p:cNvCxnSpPr/>
              <p:nvPr/>
            </p:nvCxnSpPr>
            <p:spPr>
              <a:xfrm>
                <a:off x="3070050" y="5046402"/>
                <a:ext cx="4723" cy="178071"/>
              </a:xfrm>
              <a:prstGeom prst="line">
                <a:avLst/>
              </a:prstGeom>
              <a:noFill/>
              <a:ln w="19050" cap="flat" cmpd="sng" algn="ctr">
                <a:solidFill>
                  <a:srgbClr val="4F81BD">
                    <a:lumMod val="75000"/>
                  </a:srgbClr>
                </a:solidFill>
                <a:prstDash val="solid"/>
              </a:ln>
              <a:effectLst/>
            </p:spPr>
          </p:cxnSp>
          <p:cxnSp>
            <p:nvCxnSpPr>
              <p:cNvPr id="190" name="Straight Connector 189"/>
              <p:cNvCxnSpPr/>
              <p:nvPr/>
            </p:nvCxnSpPr>
            <p:spPr>
              <a:xfrm flipV="1">
                <a:off x="3065330" y="5210227"/>
                <a:ext cx="254967" cy="0"/>
              </a:xfrm>
              <a:prstGeom prst="line">
                <a:avLst/>
              </a:prstGeom>
              <a:noFill/>
              <a:ln w="19050" cap="flat" cmpd="sng" algn="ctr">
                <a:solidFill>
                  <a:srgbClr val="4F81BD">
                    <a:lumMod val="75000"/>
                  </a:srgbClr>
                </a:solidFill>
                <a:prstDash val="solid"/>
              </a:ln>
              <a:effectLst/>
            </p:spPr>
          </p:cxnSp>
          <p:cxnSp>
            <p:nvCxnSpPr>
              <p:cNvPr id="191" name="Straight Connector 190"/>
              <p:cNvCxnSpPr/>
              <p:nvPr/>
            </p:nvCxnSpPr>
            <p:spPr>
              <a:xfrm>
                <a:off x="3306131" y="4939556"/>
                <a:ext cx="0" cy="270671"/>
              </a:xfrm>
              <a:prstGeom prst="line">
                <a:avLst/>
              </a:prstGeom>
              <a:noFill/>
              <a:ln w="19050" cap="flat" cmpd="sng" algn="ctr">
                <a:solidFill>
                  <a:srgbClr val="4F81BD">
                    <a:lumMod val="75000"/>
                  </a:srgbClr>
                </a:solidFill>
                <a:prstDash val="solid"/>
              </a:ln>
              <a:effectLst/>
            </p:spPr>
          </p:cxnSp>
        </p:grpSp>
        <p:grpSp>
          <p:nvGrpSpPr>
            <p:cNvPr id="148" name="Group 198"/>
            <p:cNvGrpSpPr>
              <a:grpSpLocks/>
            </p:cNvGrpSpPr>
            <p:nvPr/>
          </p:nvGrpSpPr>
          <p:grpSpPr bwMode="auto">
            <a:xfrm>
              <a:off x="6785039" y="2517824"/>
              <a:ext cx="82194" cy="50955"/>
              <a:chOff x="3063284" y="4975194"/>
              <a:chExt cx="268567" cy="247767"/>
            </a:xfrm>
          </p:grpSpPr>
          <p:cxnSp>
            <p:nvCxnSpPr>
              <p:cNvPr id="186" name="Straight Connector 185"/>
              <p:cNvCxnSpPr/>
              <p:nvPr/>
            </p:nvCxnSpPr>
            <p:spPr>
              <a:xfrm>
                <a:off x="3067882" y="5039297"/>
                <a:ext cx="4750" cy="185194"/>
              </a:xfrm>
              <a:prstGeom prst="line">
                <a:avLst/>
              </a:prstGeom>
              <a:noFill/>
              <a:ln w="19050" cap="flat" cmpd="sng" algn="ctr">
                <a:solidFill>
                  <a:srgbClr val="4F81BD">
                    <a:lumMod val="75000"/>
                  </a:srgbClr>
                </a:solidFill>
                <a:prstDash val="solid"/>
              </a:ln>
              <a:effectLst/>
            </p:spPr>
          </p:cxnSp>
          <p:cxnSp>
            <p:nvCxnSpPr>
              <p:cNvPr id="187" name="Straight Connector 186"/>
              <p:cNvCxnSpPr/>
              <p:nvPr/>
            </p:nvCxnSpPr>
            <p:spPr>
              <a:xfrm flipV="1">
                <a:off x="3063128" y="5210245"/>
                <a:ext cx="270851" cy="0"/>
              </a:xfrm>
              <a:prstGeom prst="line">
                <a:avLst/>
              </a:prstGeom>
              <a:noFill/>
              <a:ln w="19050" cap="flat" cmpd="sng" algn="ctr">
                <a:solidFill>
                  <a:srgbClr val="4F81BD">
                    <a:lumMod val="75000"/>
                  </a:srgbClr>
                </a:solidFill>
                <a:prstDash val="solid"/>
              </a:ln>
              <a:effectLst/>
            </p:spPr>
          </p:cxnSp>
          <p:cxnSp>
            <p:nvCxnSpPr>
              <p:cNvPr id="188" name="Straight Connector 187"/>
              <p:cNvCxnSpPr/>
              <p:nvPr/>
            </p:nvCxnSpPr>
            <p:spPr>
              <a:xfrm>
                <a:off x="3314972" y="4975194"/>
                <a:ext cx="0" cy="235051"/>
              </a:xfrm>
              <a:prstGeom prst="line">
                <a:avLst/>
              </a:prstGeom>
              <a:noFill/>
              <a:ln w="19050" cap="flat" cmpd="sng" algn="ctr">
                <a:solidFill>
                  <a:srgbClr val="4F81BD">
                    <a:lumMod val="75000"/>
                  </a:srgbClr>
                </a:solidFill>
                <a:prstDash val="solid"/>
              </a:ln>
              <a:effectLst/>
            </p:spPr>
          </p:cxnSp>
        </p:grpSp>
        <p:cxnSp>
          <p:nvCxnSpPr>
            <p:cNvPr id="149" name="Straight Connector 148"/>
            <p:cNvCxnSpPr/>
            <p:nvPr/>
          </p:nvCxnSpPr>
          <p:spPr bwMode="auto">
            <a:xfrm flipH="1">
              <a:off x="6575577" y="2270264"/>
              <a:ext cx="253042" cy="196290"/>
            </a:xfrm>
            <a:prstGeom prst="line">
              <a:avLst/>
            </a:prstGeom>
            <a:noFill/>
            <a:ln w="19050" cap="flat" cmpd="sng" algn="ctr">
              <a:solidFill>
                <a:srgbClr val="1F497D">
                  <a:lumMod val="50000"/>
                </a:srgbClr>
              </a:solidFill>
              <a:prstDash val="solid"/>
            </a:ln>
            <a:effectLst/>
          </p:spPr>
        </p:cxnSp>
        <p:grpSp>
          <p:nvGrpSpPr>
            <p:cNvPr id="150" name="Group 200"/>
            <p:cNvGrpSpPr>
              <a:grpSpLocks/>
            </p:cNvGrpSpPr>
            <p:nvPr/>
          </p:nvGrpSpPr>
          <p:grpSpPr bwMode="auto">
            <a:xfrm>
              <a:off x="7347654" y="1764346"/>
              <a:ext cx="118038" cy="176790"/>
              <a:chOff x="3063284" y="4868833"/>
              <a:chExt cx="257766" cy="354128"/>
            </a:xfrm>
          </p:grpSpPr>
          <p:cxnSp>
            <p:nvCxnSpPr>
              <p:cNvPr id="183" name="Straight Connector 182"/>
              <p:cNvCxnSpPr/>
              <p:nvPr/>
            </p:nvCxnSpPr>
            <p:spPr>
              <a:xfrm>
                <a:off x="3069934" y="5043046"/>
                <a:ext cx="3175" cy="178989"/>
              </a:xfrm>
              <a:prstGeom prst="line">
                <a:avLst/>
              </a:prstGeom>
              <a:noFill/>
              <a:ln w="19050" cap="flat" cmpd="sng" algn="ctr">
                <a:solidFill>
                  <a:srgbClr val="1F497D">
                    <a:lumMod val="50000"/>
                  </a:srgbClr>
                </a:solidFill>
                <a:prstDash val="solid"/>
              </a:ln>
              <a:effectLst/>
            </p:spPr>
          </p:cxnSp>
          <p:cxnSp>
            <p:nvCxnSpPr>
              <p:cNvPr id="184" name="Straight Connector 183"/>
              <p:cNvCxnSpPr/>
              <p:nvPr/>
            </p:nvCxnSpPr>
            <p:spPr>
              <a:xfrm>
                <a:off x="3063582" y="5207363"/>
                <a:ext cx="257236" cy="0"/>
              </a:xfrm>
              <a:prstGeom prst="line">
                <a:avLst/>
              </a:prstGeom>
              <a:noFill/>
              <a:ln w="19050" cap="flat" cmpd="sng" algn="ctr">
                <a:solidFill>
                  <a:srgbClr val="1F497D">
                    <a:lumMod val="50000"/>
                  </a:srgbClr>
                </a:solidFill>
                <a:prstDash val="solid"/>
              </a:ln>
              <a:effectLst/>
            </p:spPr>
          </p:cxnSp>
          <p:cxnSp>
            <p:nvCxnSpPr>
              <p:cNvPr id="185" name="Straight Connector 184"/>
              <p:cNvCxnSpPr/>
              <p:nvPr/>
            </p:nvCxnSpPr>
            <p:spPr>
              <a:xfrm flipH="1">
                <a:off x="3308115" y="4869927"/>
                <a:ext cx="0" cy="337436"/>
              </a:xfrm>
              <a:prstGeom prst="line">
                <a:avLst/>
              </a:prstGeom>
              <a:noFill/>
              <a:ln w="19050" cap="flat" cmpd="sng" algn="ctr">
                <a:solidFill>
                  <a:srgbClr val="1F497D">
                    <a:lumMod val="50000"/>
                  </a:srgbClr>
                </a:solidFill>
                <a:prstDash val="solid"/>
              </a:ln>
              <a:effectLst/>
            </p:spPr>
          </p:cxnSp>
        </p:grpSp>
        <p:cxnSp>
          <p:nvCxnSpPr>
            <p:cNvPr id="151" name="Straight Connector 150"/>
            <p:cNvCxnSpPr/>
            <p:nvPr/>
          </p:nvCxnSpPr>
          <p:spPr bwMode="auto">
            <a:xfrm flipH="1">
              <a:off x="6924600" y="2068115"/>
              <a:ext cx="155606" cy="127442"/>
            </a:xfrm>
            <a:prstGeom prst="line">
              <a:avLst/>
            </a:prstGeom>
            <a:noFill/>
            <a:ln w="19050" cap="flat" cmpd="sng" algn="ctr">
              <a:solidFill>
                <a:srgbClr val="1F497D">
                  <a:lumMod val="50000"/>
                </a:srgbClr>
              </a:solidFill>
              <a:prstDash val="solid"/>
            </a:ln>
            <a:effectLst/>
          </p:spPr>
        </p:cxnSp>
        <p:cxnSp>
          <p:nvCxnSpPr>
            <p:cNvPr id="152" name="Straight Connector 151"/>
            <p:cNvCxnSpPr/>
            <p:nvPr/>
          </p:nvCxnSpPr>
          <p:spPr bwMode="auto">
            <a:xfrm flipH="1">
              <a:off x="7145648" y="1851318"/>
              <a:ext cx="206505" cy="174318"/>
            </a:xfrm>
            <a:prstGeom prst="line">
              <a:avLst/>
            </a:prstGeom>
            <a:noFill/>
            <a:ln w="19050" cap="flat" cmpd="sng" algn="ctr">
              <a:solidFill>
                <a:srgbClr val="1F497D">
                  <a:lumMod val="50000"/>
                </a:srgbClr>
              </a:solidFill>
              <a:prstDash val="solid"/>
            </a:ln>
            <a:effectLst/>
          </p:spPr>
        </p:cxnSp>
        <p:cxnSp>
          <p:nvCxnSpPr>
            <p:cNvPr id="153" name="Straight Connector 152"/>
            <p:cNvCxnSpPr/>
            <p:nvPr/>
          </p:nvCxnSpPr>
          <p:spPr bwMode="auto">
            <a:xfrm flipH="1">
              <a:off x="7459768" y="1703368"/>
              <a:ext cx="81438" cy="70313"/>
            </a:xfrm>
            <a:prstGeom prst="line">
              <a:avLst/>
            </a:prstGeom>
            <a:noFill/>
            <a:ln w="19050" cap="flat" cmpd="sng" algn="ctr">
              <a:solidFill>
                <a:srgbClr val="1F497D">
                  <a:lumMod val="50000"/>
                </a:srgbClr>
              </a:solidFill>
              <a:prstDash val="solid"/>
            </a:ln>
            <a:effectLst/>
          </p:spPr>
        </p:cxnSp>
        <p:cxnSp>
          <p:nvCxnSpPr>
            <p:cNvPr id="154" name="Straight Connector 153"/>
            <p:cNvCxnSpPr/>
            <p:nvPr/>
          </p:nvCxnSpPr>
          <p:spPr bwMode="auto">
            <a:xfrm flipH="1">
              <a:off x="7763710" y="1293210"/>
              <a:ext cx="302487" cy="250488"/>
            </a:xfrm>
            <a:prstGeom prst="line">
              <a:avLst/>
            </a:prstGeom>
            <a:noFill/>
            <a:ln w="19050" cap="flat" cmpd="sng" algn="ctr">
              <a:solidFill>
                <a:srgbClr val="1F497D">
                  <a:lumMod val="50000"/>
                </a:srgbClr>
              </a:solidFill>
              <a:prstDash val="solid"/>
            </a:ln>
            <a:effectLst/>
          </p:spPr>
        </p:cxnSp>
        <p:grpSp>
          <p:nvGrpSpPr>
            <p:cNvPr id="155" name="Group 205"/>
            <p:cNvGrpSpPr>
              <a:grpSpLocks/>
            </p:cNvGrpSpPr>
            <p:nvPr/>
          </p:nvGrpSpPr>
          <p:grpSpPr bwMode="auto">
            <a:xfrm>
              <a:off x="6826135" y="2186607"/>
              <a:ext cx="110531" cy="251387"/>
              <a:chOff x="3060934" y="4905313"/>
              <a:chExt cx="273708" cy="317648"/>
            </a:xfrm>
          </p:grpSpPr>
          <p:cxnSp>
            <p:nvCxnSpPr>
              <p:cNvPr id="180" name="Straight Connector 179"/>
              <p:cNvCxnSpPr/>
              <p:nvPr/>
            </p:nvCxnSpPr>
            <p:spPr>
              <a:xfrm>
                <a:off x="3063484" y="5007319"/>
                <a:ext cx="7202" cy="216563"/>
              </a:xfrm>
              <a:prstGeom prst="line">
                <a:avLst/>
              </a:prstGeom>
              <a:noFill/>
              <a:ln w="19050" cap="flat" cmpd="sng" algn="ctr">
                <a:solidFill>
                  <a:srgbClr val="1F497D">
                    <a:lumMod val="50000"/>
                  </a:srgbClr>
                </a:solidFill>
                <a:prstDash val="solid"/>
              </a:ln>
              <a:effectLst/>
            </p:spPr>
          </p:cxnSp>
          <p:cxnSp>
            <p:nvCxnSpPr>
              <p:cNvPr id="181" name="Straight Connector 180"/>
              <p:cNvCxnSpPr/>
              <p:nvPr/>
            </p:nvCxnSpPr>
            <p:spPr>
              <a:xfrm>
                <a:off x="3059881" y="5216478"/>
                <a:ext cx="273690" cy="0"/>
              </a:xfrm>
              <a:prstGeom prst="line">
                <a:avLst/>
              </a:prstGeom>
              <a:noFill/>
              <a:ln w="19050" cap="flat" cmpd="sng" algn="ctr">
                <a:solidFill>
                  <a:srgbClr val="1F497D">
                    <a:lumMod val="50000"/>
                  </a:srgbClr>
                </a:solidFill>
                <a:prstDash val="solid"/>
              </a:ln>
              <a:effectLst/>
            </p:spPr>
          </p:cxnSp>
          <p:cxnSp>
            <p:nvCxnSpPr>
              <p:cNvPr id="182" name="Straight Connector 181"/>
              <p:cNvCxnSpPr/>
              <p:nvPr/>
            </p:nvCxnSpPr>
            <p:spPr>
              <a:xfrm>
                <a:off x="3315567" y="4905517"/>
                <a:ext cx="0" cy="305408"/>
              </a:xfrm>
              <a:prstGeom prst="line">
                <a:avLst/>
              </a:prstGeom>
              <a:noFill/>
              <a:ln w="19050" cap="flat" cmpd="sng" algn="ctr">
                <a:solidFill>
                  <a:srgbClr val="1F497D">
                    <a:lumMod val="50000"/>
                  </a:srgbClr>
                </a:solidFill>
                <a:prstDash val="solid"/>
              </a:ln>
              <a:effectLst/>
            </p:spPr>
          </p:cxnSp>
        </p:grpSp>
        <p:grpSp>
          <p:nvGrpSpPr>
            <p:cNvPr id="156" name="Group 206"/>
            <p:cNvGrpSpPr>
              <a:grpSpLocks/>
            </p:cNvGrpSpPr>
            <p:nvPr/>
          </p:nvGrpSpPr>
          <p:grpSpPr bwMode="auto">
            <a:xfrm>
              <a:off x="7075104" y="2017105"/>
              <a:ext cx="74123" cy="282154"/>
              <a:chOff x="3043241" y="4931591"/>
              <a:chExt cx="277811" cy="210379"/>
            </a:xfrm>
          </p:grpSpPr>
          <p:cxnSp>
            <p:nvCxnSpPr>
              <p:cNvPr id="177" name="Straight Connector 176"/>
              <p:cNvCxnSpPr/>
              <p:nvPr/>
            </p:nvCxnSpPr>
            <p:spPr>
              <a:xfrm>
                <a:off x="3062365" y="4973994"/>
                <a:ext cx="0" cy="168202"/>
              </a:xfrm>
              <a:prstGeom prst="line">
                <a:avLst/>
              </a:prstGeom>
              <a:noFill/>
              <a:ln w="19050" cap="flat" cmpd="sng" algn="ctr">
                <a:solidFill>
                  <a:srgbClr val="1F497D">
                    <a:lumMod val="50000"/>
                  </a:srgbClr>
                </a:solidFill>
                <a:prstDash val="solid"/>
              </a:ln>
              <a:effectLst/>
            </p:spPr>
          </p:cxnSp>
          <p:cxnSp>
            <p:nvCxnSpPr>
              <p:cNvPr id="178" name="Straight Connector 177"/>
              <p:cNvCxnSpPr/>
              <p:nvPr/>
            </p:nvCxnSpPr>
            <p:spPr>
              <a:xfrm>
                <a:off x="3040563" y="5140011"/>
                <a:ext cx="256174" cy="0"/>
              </a:xfrm>
              <a:prstGeom prst="line">
                <a:avLst/>
              </a:prstGeom>
              <a:noFill/>
              <a:ln w="19050" cap="flat" cmpd="sng" algn="ctr">
                <a:solidFill>
                  <a:srgbClr val="1F497D">
                    <a:lumMod val="50000"/>
                  </a:srgbClr>
                </a:solidFill>
                <a:prstDash val="solid"/>
              </a:ln>
              <a:effectLst/>
            </p:spPr>
          </p:cxnSp>
          <p:cxnSp>
            <p:nvCxnSpPr>
              <p:cNvPr id="179" name="Straight Connector 178"/>
              <p:cNvCxnSpPr/>
              <p:nvPr/>
            </p:nvCxnSpPr>
            <p:spPr>
              <a:xfrm>
                <a:off x="3318539" y="4931398"/>
                <a:ext cx="0" cy="210798"/>
              </a:xfrm>
              <a:prstGeom prst="line">
                <a:avLst/>
              </a:prstGeom>
              <a:noFill/>
              <a:ln w="19050" cap="flat" cmpd="sng" algn="ctr">
                <a:solidFill>
                  <a:srgbClr val="1F497D">
                    <a:lumMod val="50000"/>
                  </a:srgbClr>
                </a:solidFill>
                <a:prstDash val="solid"/>
              </a:ln>
              <a:effectLst/>
            </p:spPr>
          </p:cxnSp>
        </p:grpSp>
        <p:grpSp>
          <p:nvGrpSpPr>
            <p:cNvPr id="157" name="Group 207"/>
            <p:cNvGrpSpPr>
              <a:grpSpLocks/>
            </p:cNvGrpSpPr>
            <p:nvPr/>
          </p:nvGrpSpPr>
          <p:grpSpPr bwMode="auto">
            <a:xfrm>
              <a:off x="7690358" y="1536099"/>
              <a:ext cx="83496" cy="142224"/>
              <a:chOff x="3063284" y="4938071"/>
              <a:chExt cx="257766" cy="284890"/>
            </a:xfrm>
          </p:grpSpPr>
          <p:cxnSp>
            <p:nvCxnSpPr>
              <p:cNvPr id="174" name="Straight Connector 173"/>
              <p:cNvCxnSpPr/>
              <p:nvPr/>
            </p:nvCxnSpPr>
            <p:spPr>
              <a:xfrm>
                <a:off x="3074234" y="5041323"/>
                <a:ext cx="0" cy="181923"/>
              </a:xfrm>
              <a:prstGeom prst="line">
                <a:avLst/>
              </a:prstGeom>
              <a:noFill/>
              <a:ln w="19050" cap="flat" cmpd="sng" algn="ctr">
                <a:solidFill>
                  <a:srgbClr val="1F497D">
                    <a:lumMod val="50000"/>
                  </a:srgbClr>
                </a:solidFill>
                <a:prstDash val="solid"/>
              </a:ln>
              <a:effectLst/>
            </p:spPr>
          </p:cxnSp>
          <p:cxnSp>
            <p:nvCxnSpPr>
              <p:cNvPr id="175" name="Straight Connector 174"/>
              <p:cNvCxnSpPr/>
              <p:nvPr/>
            </p:nvCxnSpPr>
            <p:spPr>
              <a:xfrm flipV="1">
                <a:off x="3065255" y="5208575"/>
                <a:ext cx="255902" cy="0"/>
              </a:xfrm>
              <a:prstGeom prst="line">
                <a:avLst/>
              </a:prstGeom>
              <a:noFill/>
              <a:ln w="19050" cap="flat" cmpd="sng" algn="ctr">
                <a:solidFill>
                  <a:srgbClr val="1F497D">
                    <a:lumMod val="50000"/>
                  </a:srgbClr>
                </a:solidFill>
                <a:prstDash val="solid"/>
              </a:ln>
              <a:effectLst/>
            </p:spPr>
          </p:cxnSp>
          <p:cxnSp>
            <p:nvCxnSpPr>
              <p:cNvPr id="176" name="Straight Connector 175"/>
              <p:cNvCxnSpPr/>
              <p:nvPr/>
            </p:nvCxnSpPr>
            <p:spPr>
              <a:xfrm>
                <a:off x="3307690" y="4938626"/>
                <a:ext cx="0" cy="269950"/>
              </a:xfrm>
              <a:prstGeom prst="line">
                <a:avLst/>
              </a:prstGeom>
              <a:noFill/>
              <a:ln w="19050" cap="flat" cmpd="sng" algn="ctr">
                <a:solidFill>
                  <a:srgbClr val="1F497D">
                    <a:lumMod val="50000"/>
                  </a:srgbClr>
                </a:solidFill>
                <a:prstDash val="solid"/>
              </a:ln>
              <a:effectLst/>
            </p:spPr>
          </p:cxnSp>
        </p:grpSp>
        <p:grpSp>
          <p:nvGrpSpPr>
            <p:cNvPr id="158" name="Group 208"/>
            <p:cNvGrpSpPr>
              <a:grpSpLocks/>
            </p:cNvGrpSpPr>
            <p:nvPr/>
          </p:nvGrpSpPr>
          <p:grpSpPr bwMode="auto">
            <a:xfrm>
              <a:off x="6512319" y="2467138"/>
              <a:ext cx="75145" cy="123692"/>
              <a:chOff x="3063282" y="4975194"/>
              <a:chExt cx="268567" cy="247767"/>
            </a:xfrm>
          </p:grpSpPr>
          <p:cxnSp>
            <p:nvCxnSpPr>
              <p:cNvPr id="171" name="Straight Connector 170"/>
              <p:cNvCxnSpPr/>
              <p:nvPr/>
            </p:nvCxnSpPr>
            <p:spPr>
              <a:xfrm>
                <a:off x="3071071" y="5041513"/>
                <a:ext cx="5199" cy="181923"/>
              </a:xfrm>
              <a:prstGeom prst="line">
                <a:avLst/>
              </a:prstGeom>
              <a:noFill/>
              <a:ln w="19050" cap="flat" cmpd="sng" algn="ctr">
                <a:solidFill>
                  <a:srgbClr val="1F497D">
                    <a:lumMod val="50000"/>
                  </a:srgbClr>
                </a:solidFill>
                <a:prstDash val="solid"/>
              </a:ln>
              <a:effectLst/>
            </p:spPr>
          </p:cxnSp>
          <p:cxnSp>
            <p:nvCxnSpPr>
              <p:cNvPr id="172" name="Straight Connector 171"/>
              <p:cNvCxnSpPr/>
              <p:nvPr/>
            </p:nvCxnSpPr>
            <p:spPr>
              <a:xfrm flipV="1">
                <a:off x="3065875" y="5208764"/>
                <a:ext cx="265070" cy="0"/>
              </a:xfrm>
              <a:prstGeom prst="line">
                <a:avLst/>
              </a:prstGeom>
              <a:noFill/>
              <a:ln w="19050" cap="flat" cmpd="sng" algn="ctr">
                <a:solidFill>
                  <a:sysClr val="windowText" lastClr="000000"/>
                </a:solidFill>
                <a:prstDash val="solid"/>
              </a:ln>
              <a:effectLst/>
            </p:spPr>
          </p:cxnSp>
          <p:cxnSp>
            <p:nvCxnSpPr>
              <p:cNvPr id="173" name="Straight Connector 172"/>
              <p:cNvCxnSpPr/>
              <p:nvPr/>
            </p:nvCxnSpPr>
            <p:spPr>
              <a:xfrm>
                <a:off x="3310155" y="4974024"/>
                <a:ext cx="0" cy="234740"/>
              </a:xfrm>
              <a:prstGeom prst="line">
                <a:avLst/>
              </a:prstGeom>
              <a:noFill/>
              <a:ln w="19050" cap="flat" cmpd="sng" algn="ctr">
                <a:solidFill>
                  <a:srgbClr val="1F497D">
                    <a:lumMod val="50000"/>
                  </a:srgbClr>
                </a:solidFill>
                <a:prstDash val="solid"/>
              </a:ln>
              <a:effectLst/>
            </p:spPr>
          </p:cxnSp>
        </p:grpSp>
        <p:cxnSp>
          <p:nvCxnSpPr>
            <p:cNvPr id="159" name="Straight Connector 158"/>
            <p:cNvCxnSpPr/>
            <p:nvPr/>
          </p:nvCxnSpPr>
          <p:spPr bwMode="auto">
            <a:xfrm flipH="1">
              <a:off x="7608104" y="1587645"/>
              <a:ext cx="84348" cy="68849"/>
            </a:xfrm>
            <a:prstGeom prst="line">
              <a:avLst/>
            </a:prstGeom>
            <a:noFill/>
            <a:ln w="19050" cap="flat" cmpd="sng" algn="ctr">
              <a:solidFill>
                <a:srgbClr val="1F497D">
                  <a:lumMod val="50000"/>
                </a:srgbClr>
              </a:solidFill>
              <a:prstDash val="solid"/>
            </a:ln>
            <a:effectLst/>
          </p:spPr>
        </p:cxnSp>
        <p:grpSp>
          <p:nvGrpSpPr>
            <p:cNvPr id="160" name="Group 210"/>
            <p:cNvGrpSpPr>
              <a:grpSpLocks/>
            </p:cNvGrpSpPr>
            <p:nvPr/>
          </p:nvGrpSpPr>
          <p:grpSpPr bwMode="auto">
            <a:xfrm>
              <a:off x="7537952" y="1655817"/>
              <a:ext cx="75145" cy="138285"/>
              <a:chOff x="3063284" y="4945962"/>
              <a:chExt cx="268567" cy="276999"/>
            </a:xfrm>
          </p:grpSpPr>
          <p:cxnSp>
            <p:nvCxnSpPr>
              <p:cNvPr id="168" name="Straight Connector 167"/>
              <p:cNvCxnSpPr/>
              <p:nvPr/>
            </p:nvCxnSpPr>
            <p:spPr>
              <a:xfrm>
                <a:off x="3069721" y="5044144"/>
                <a:ext cx="5196" cy="178989"/>
              </a:xfrm>
              <a:prstGeom prst="line">
                <a:avLst/>
              </a:prstGeom>
              <a:noFill/>
              <a:ln w="19050" cap="flat" cmpd="sng" algn="ctr">
                <a:solidFill>
                  <a:srgbClr val="1F497D">
                    <a:lumMod val="50000"/>
                  </a:srgbClr>
                </a:solidFill>
                <a:prstDash val="solid"/>
              </a:ln>
              <a:effectLst/>
            </p:spPr>
          </p:cxnSp>
          <p:cxnSp>
            <p:nvCxnSpPr>
              <p:cNvPr id="169" name="Straight Connector 168"/>
              <p:cNvCxnSpPr/>
              <p:nvPr/>
            </p:nvCxnSpPr>
            <p:spPr>
              <a:xfrm flipV="1">
                <a:off x="3064522" y="5208461"/>
                <a:ext cx="265074" cy="0"/>
              </a:xfrm>
              <a:prstGeom prst="line">
                <a:avLst/>
              </a:prstGeom>
              <a:noFill/>
              <a:ln w="19050" cap="flat" cmpd="sng" algn="ctr">
                <a:solidFill>
                  <a:srgbClr val="1F497D">
                    <a:lumMod val="50000"/>
                  </a:srgbClr>
                </a:solidFill>
                <a:prstDash val="solid"/>
              </a:ln>
              <a:effectLst/>
            </p:spPr>
          </p:cxnSp>
          <p:cxnSp>
            <p:nvCxnSpPr>
              <p:cNvPr id="170" name="Straight Connector 169"/>
              <p:cNvCxnSpPr/>
              <p:nvPr/>
            </p:nvCxnSpPr>
            <p:spPr>
              <a:xfrm flipH="1">
                <a:off x="3308805" y="4947315"/>
                <a:ext cx="0" cy="261146"/>
              </a:xfrm>
              <a:prstGeom prst="line">
                <a:avLst/>
              </a:prstGeom>
              <a:noFill/>
              <a:ln w="19050" cap="flat" cmpd="sng" algn="ctr">
                <a:solidFill>
                  <a:srgbClr val="1F497D">
                    <a:lumMod val="50000"/>
                  </a:srgbClr>
                </a:solidFill>
                <a:prstDash val="solid"/>
              </a:ln>
              <a:effectLst/>
            </p:spPr>
          </p:cxnSp>
        </p:grpSp>
        <p:cxnSp>
          <p:nvCxnSpPr>
            <p:cNvPr id="161" name="Straight Connector 160"/>
            <p:cNvCxnSpPr/>
            <p:nvPr/>
          </p:nvCxnSpPr>
          <p:spPr bwMode="auto">
            <a:xfrm flipH="1">
              <a:off x="6262911" y="2503175"/>
              <a:ext cx="251587" cy="194824"/>
            </a:xfrm>
            <a:prstGeom prst="line">
              <a:avLst/>
            </a:prstGeom>
            <a:noFill/>
            <a:ln w="19050" cap="flat" cmpd="sng" algn="ctr">
              <a:solidFill>
                <a:sysClr val="windowText" lastClr="000000"/>
              </a:solidFill>
              <a:prstDash val="solid"/>
            </a:ln>
            <a:effectLst/>
          </p:spPr>
        </p:cxnSp>
        <p:sp>
          <p:nvSpPr>
            <p:cNvPr id="162" name="Rectangle 161"/>
            <p:cNvSpPr/>
            <p:nvPr/>
          </p:nvSpPr>
          <p:spPr bwMode="auto">
            <a:xfrm>
              <a:off x="6261457" y="2661380"/>
              <a:ext cx="27631" cy="33692"/>
            </a:xfrm>
            <a:prstGeom prst="rect">
              <a:avLst/>
            </a:prstGeom>
            <a:solidFill>
              <a:sysClr val="windowText" lastClr="000000"/>
            </a:solidFill>
            <a:ln w="19050" cap="flat" cmpd="sng" algn="ctr">
              <a:solidFill>
                <a:sysClr val="windowText" lastClr="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63"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2434" y="2678452"/>
              <a:ext cx="236728" cy="309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64" name="Picture 2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315" y="1676266"/>
              <a:ext cx="251362" cy="3005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65"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1339" y="2219246"/>
              <a:ext cx="218651" cy="309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66" name="Picture 2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50069" y="1177074"/>
              <a:ext cx="148063" cy="3252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67" name="Straight Connector 166"/>
            <p:cNvCxnSpPr/>
            <p:nvPr/>
          </p:nvCxnSpPr>
          <p:spPr bwMode="auto">
            <a:xfrm flipH="1">
              <a:off x="8066197" y="2176514"/>
              <a:ext cx="1454" cy="515626"/>
            </a:xfrm>
            <a:prstGeom prst="line">
              <a:avLst/>
            </a:prstGeom>
            <a:noFill/>
            <a:ln w="19050" cap="flat" cmpd="sng" algn="ctr">
              <a:solidFill>
                <a:srgbClr val="4F81BD">
                  <a:lumMod val="50000"/>
                </a:srgbClr>
              </a:solidFill>
              <a:prstDash val="sysDash"/>
              <a:headEnd type="none" w="med" len="med"/>
              <a:tailEnd type="triangle" w="med" len="med"/>
            </a:ln>
            <a:effectLst/>
          </p:spPr>
        </p:cxnSp>
      </p:grpSp>
      <p:sp>
        <p:nvSpPr>
          <p:cNvPr id="97" name="TextBox 96"/>
          <p:cNvSpPr txBox="1"/>
          <p:nvPr/>
        </p:nvSpPr>
        <p:spPr>
          <a:xfrm>
            <a:off x="381000" y="6062246"/>
            <a:ext cx="2914418" cy="307777"/>
          </a:xfrm>
          <a:prstGeom prst="rect">
            <a:avLst/>
          </a:prstGeom>
          <a:noFill/>
        </p:spPr>
        <p:txBody>
          <a:bodyPr wrap="square" rtlCol="0">
            <a:spAutoFit/>
          </a:bodyPr>
          <a:lstStyle/>
          <a:p>
            <a:r>
              <a:rPr lang="en-GB" sz="1400" i="1" dirty="0" smtClean="0">
                <a:latin typeface="Arial" panose="020B0604020202020204" pitchFamily="34" charset="0"/>
                <a:cs typeface="Arial" panose="020B0604020202020204" pitchFamily="34" charset="0"/>
              </a:rPr>
              <a:t>BVL = brain volume loss.</a:t>
            </a:r>
            <a:endParaRPr lang="en-GB" sz="1400" i="1" dirty="0">
              <a:latin typeface="Arial" panose="020B0604020202020204" pitchFamily="34" charset="0"/>
              <a:cs typeface="Arial" panose="020B0604020202020204" pitchFamily="34" charset="0"/>
            </a:endParaRPr>
          </a:p>
        </p:txBody>
      </p:sp>
      <p:cxnSp>
        <p:nvCxnSpPr>
          <p:cNvPr id="7" name="Straight Connector 6"/>
          <p:cNvCxnSpPr/>
          <p:nvPr/>
        </p:nvCxnSpPr>
        <p:spPr>
          <a:xfrm>
            <a:off x="928913" y="2971800"/>
            <a:ext cx="7995889"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676400" y="3448400"/>
            <a:ext cx="6536352" cy="0"/>
          </a:xfrm>
          <a:prstGeom prst="line">
            <a:avLst/>
          </a:prstGeom>
          <a:ln w="28575">
            <a:solidFill>
              <a:srgbClr val="00006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697388" y="4191000"/>
            <a:ext cx="2515364" cy="0"/>
          </a:xfrm>
          <a:prstGeom prst="line">
            <a:avLst/>
          </a:prstGeom>
          <a:ln w="28575">
            <a:solidFill>
              <a:srgbClr val="00006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76400" y="4191000"/>
            <a:ext cx="3093214" cy="0"/>
          </a:xfrm>
          <a:prstGeom prst="line">
            <a:avLst/>
          </a:prstGeom>
          <a:ln w="28575">
            <a:solidFill>
              <a:srgbClr val="000066"/>
            </a:solidFill>
            <a:prstDash val="dashDot"/>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397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lstStyle/>
          <a:p>
            <a:r>
              <a:rPr lang="en-GB" dirty="0" smtClean="0"/>
              <a:t>NEDA – No </a:t>
            </a:r>
            <a:r>
              <a:rPr lang="en-GB" dirty="0"/>
              <a:t>E</a:t>
            </a:r>
            <a:r>
              <a:rPr lang="en-GB" dirty="0" smtClean="0"/>
              <a:t>vident </a:t>
            </a:r>
            <a:r>
              <a:rPr lang="en-GB" dirty="0"/>
              <a:t>D</a:t>
            </a:r>
            <a:r>
              <a:rPr lang="en-GB" dirty="0" smtClean="0"/>
              <a:t>isease </a:t>
            </a:r>
            <a:r>
              <a:rPr lang="en-GB" dirty="0"/>
              <a:t>A</a:t>
            </a:r>
            <a:r>
              <a:rPr lang="en-GB" dirty="0" smtClean="0"/>
              <a:t>ctivity</a:t>
            </a:r>
            <a:endParaRPr lang="en-GB" dirty="0"/>
          </a:p>
        </p:txBody>
      </p:sp>
      <p:sp>
        <p:nvSpPr>
          <p:cNvPr id="12" name="Title 1"/>
          <p:cNvSpPr txBox="1">
            <a:spLocks/>
          </p:cNvSpPr>
          <p:nvPr/>
        </p:nvSpPr>
        <p:spPr bwMode="auto">
          <a:xfrm>
            <a:off x="585490" y="1676400"/>
            <a:ext cx="311963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ts val="600"/>
              </a:spcBef>
              <a:spcAft>
                <a:spcPts val="300"/>
              </a:spcAft>
              <a:buClr>
                <a:srgbClr val="A05619"/>
              </a:buClr>
              <a:buSzPct val="110000"/>
              <a:buFont typeface="Arial" pitchFamily="34" charset="0"/>
              <a:buChar char="•"/>
              <a:defRPr sz="2000">
                <a:solidFill>
                  <a:schemeClr val="tx1"/>
                </a:solidFill>
                <a:latin typeface="Arial" pitchFamily="34" charset="0"/>
              </a:defRPr>
            </a:lvl1pPr>
            <a:lvl2pPr marL="549275" indent="-285750" algn="l">
              <a:spcBef>
                <a:spcPts val="400"/>
              </a:spcBef>
              <a:spcAft>
                <a:spcPts val="300"/>
              </a:spcAft>
              <a:buClr>
                <a:srgbClr val="A05619"/>
              </a:buClr>
              <a:buSzPct val="100000"/>
              <a:buFont typeface="Arial" pitchFamily="34" charset="0"/>
              <a:buChar char="•"/>
              <a:defRPr>
                <a:solidFill>
                  <a:schemeClr val="tx1"/>
                </a:solidFill>
                <a:latin typeface="Arial" pitchFamily="34" charset="0"/>
              </a:defRPr>
            </a:lvl2pPr>
            <a:lvl3pPr marL="815975" indent="-285750" algn="l">
              <a:spcBef>
                <a:spcPts val="400"/>
              </a:spcBef>
              <a:spcAft>
                <a:spcPts val="300"/>
              </a:spcAft>
              <a:buClr>
                <a:srgbClr val="A05619"/>
              </a:buClr>
              <a:buFont typeface="Arial" pitchFamily="34" charset="0"/>
              <a:buChar char="•"/>
              <a:defRPr sz="1600">
                <a:solidFill>
                  <a:schemeClr val="tx1"/>
                </a:solidFill>
                <a:latin typeface="Arial" pitchFamily="34" charset="0"/>
              </a:defRPr>
            </a:lvl3pPr>
            <a:lvl4pPr marL="1092200" indent="-285750" algn="l">
              <a:spcBef>
                <a:spcPts val="100"/>
              </a:spcBef>
              <a:spcAft>
                <a:spcPts val="300"/>
              </a:spcAft>
              <a:buClr>
                <a:srgbClr val="A05619"/>
              </a:buClr>
              <a:buSzPct val="100000"/>
              <a:buFont typeface="Arial" pitchFamily="34" charset="0"/>
              <a:buChar char="•"/>
              <a:defRPr sz="1400">
                <a:solidFill>
                  <a:schemeClr val="tx1"/>
                </a:solidFill>
                <a:latin typeface="Arial" pitchFamily="34" charset="0"/>
              </a:defRPr>
            </a:lvl4pPr>
            <a:lvl5pPr marL="1358900" indent="-285750" algn="l">
              <a:spcBef>
                <a:spcPts val="100"/>
              </a:spcBef>
              <a:spcAft>
                <a:spcPts val="300"/>
              </a:spcAft>
              <a:buClr>
                <a:srgbClr val="A05619"/>
              </a:buClr>
              <a:buFont typeface="Arial" pitchFamily="34" charset="0"/>
              <a:buChar char="•"/>
              <a:defRPr sz="1400">
                <a:solidFill>
                  <a:schemeClr val="tx1"/>
                </a:solidFill>
                <a:latin typeface="Arial" pitchFamily="34" charset="0"/>
              </a:defRPr>
            </a:lvl5pPr>
            <a:lvl6pPr marL="1816100" indent="-285750" eaLnBrk="0" fontAlgn="base" hangingPunct="0">
              <a:spcBef>
                <a:spcPts val="100"/>
              </a:spcBef>
              <a:spcAft>
                <a:spcPts val="300"/>
              </a:spcAft>
              <a:buClr>
                <a:srgbClr val="A05619"/>
              </a:buClr>
              <a:buFont typeface="Arial" pitchFamily="34" charset="0"/>
              <a:buChar char="•"/>
              <a:defRPr sz="1400">
                <a:solidFill>
                  <a:schemeClr val="tx1"/>
                </a:solidFill>
                <a:latin typeface="Arial" pitchFamily="34" charset="0"/>
              </a:defRPr>
            </a:lvl6pPr>
            <a:lvl7pPr marL="2273300" indent="-285750" eaLnBrk="0" fontAlgn="base" hangingPunct="0">
              <a:spcBef>
                <a:spcPts val="100"/>
              </a:spcBef>
              <a:spcAft>
                <a:spcPts val="300"/>
              </a:spcAft>
              <a:buClr>
                <a:srgbClr val="A05619"/>
              </a:buClr>
              <a:buFont typeface="Arial" pitchFamily="34" charset="0"/>
              <a:buChar char="•"/>
              <a:defRPr sz="1400">
                <a:solidFill>
                  <a:schemeClr val="tx1"/>
                </a:solidFill>
                <a:latin typeface="Arial" pitchFamily="34" charset="0"/>
              </a:defRPr>
            </a:lvl7pPr>
            <a:lvl8pPr marL="2730500" indent="-285750" eaLnBrk="0" fontAlgn="base" hangingPunct="0">
              <a:spcBef>
                <a:spcPts val="100"/>
              </a:spcBef>
              <a:spcAft>
                <a:spcPts val="300"/>
              </a:spcAft>
              <a:buClr>
                <a:srgbClr val="A05619"/>
              </a:buClr>
              <a:buFont typeface="Arial" pitchFamily="34" charset="0"/>
              <a:buChar char="•"/>
              <a:defRPr sz="1400">
                <a:solidFill>
                  <a:schemeClr val="tx1"/>
                </a:solidFill>
                <a:latin typeface="Arial" pitchFamily="34" charset="0"/>
              </a:defRPr>
            </a:lvl8pPr>
            <a:lvl9pPr marL="3187700" indent="-285750" eaLnBrk="0" fontAlgn="base" hangingPunct="0">
              <a:spcBef>
                <a:spcPts val="100"/>
              </a:spcBef>
              <a:spcAft>
                <a:spcPts val="300"/>
              </a:spcAft>
              <a:buClr>
                <a:srgbClr val="A05619"/>
              </a:buClr>
              <a:buFont typeface="Arial" pitchFamily="34" charset="0"/>
              <a:buChar char="•"/>
              <a:defRPr sz="1400">
                <a:solidFill>
                  <a:schemeClr val="tx1"/>
                </a:solidFill>
                <a:latin typeface="Arial" pitchFamily="34" charset="0"/>
              </a:defRPr>
            </a:lvl9pPr>
          </a:lstStyle>
          <a:p>
            <a:pPr algn="ctr">
              <a:lnSpc>
                <a:spcPct val="90000"/>
              </a:lnSpc>
              <a:spcBef>
                <a:spcPct val="20000"/>
              </a:spcBef>
              <a:spcAft>
                <a:spcPct val="0"/>
              </a:spcAft>
              <a:buClrTx/>
              <a:buSzTx/>
              <a:buNone/>
            </a:pPr>
            <a:r>
              <a:rPr lang="en-GB" altLang="en-US" sz="3200" dirty="0">
                <a:solidFill>
                  <a:srgbClr val="0070C0"/>
                </a:solidFill>
                <a:latin typeface="Arial Black" panose="020B0A04020102020204" pitchFamily="34" charset="0"/>
                <a:cs typeface="Arial" panose="020B0604020202020204" pitchFamily="34" charset="0"/>
              </a:rPr>
              <a:t>Treat-2-target</a:t>
            </a:r>
          </a:p>
        </p:txBody>
      </p:sp>
      <p:sp>
        <p:nvSpPr>
          <p:cNvPr id="15" name="Rectangle 14"/>
          <p:cNvSpPr/>
          <p:nvPr/>
        </p:nvSpPr>
        <p:spPr>
          <a:xfrm>
            <a:off x="4191000" y="2209800"/>
            <a:ext cx="4495800" cy="4047262"/>
          </a:xfrm>
          <a:prstGeom prst="rect">
            <a:avLst/>
          </a:prstGeom>
        </p:spPr>
        <p:txBody>
          <a:bodyPr wrap="square" lIns="0" tIns="0" rIns="0" bIns="0">
            <a:spAutoFit/>
          </a:bodyPr>
          <a:lstStyle/>
          <a:p>
            <a:pPr>
              <a:spcBef>
                <a:spcPts val="600"/>
              </a:spcBef>
              <a:defRPr/>
            </a:pPr>
            <a:r>
              <a:rPr lang="en-GB" sz="2400" dirty="0">
                <a:solidFill>
                  <a:srgbClr val="000000"/>
                </a:solidFill>
                <a:latin typeface="Arial"/>
                <a:cs typeface="Arial" charset="0"/>
              </a:rPr>
              <a:t>No evidence of disease activity defined </a:t>
            </a:r>
            <a:r>
              <a:rPr lang="en-GB" sz="2400" dirty="0" err="1" smtClean="0">
                <a:solidFill>
                  <a:srgbClr val="000000"/>
                </a:solidFill>
                <a:latin typeface="Arial"/>
                <a:cs typeface="Arial" charset="0"/>
              </a:rPr>
              <a:t>as</a:t>
            </a:r>
            <a:r>
              <a:rPr lang="en-GB" sz="2400" baseline="30000" dirty="0" err="1" smtClean="0">
                <a:solidFill>
                  <a:srgbClr val="000000"/>
                </a:solidFill>
                <a:latin typeface="Arial"/>
                <a:cs typeface="Arial" charset="0"/>
              </a:rPr>
              <a:t>a,b</a:t>
            </a:r>
            <a:r>
              <a:rPr lang="en-GB" sz="2400" dirty="0" smtClean="0">
                <a:solidFill>
                  <a:srgbClr val="000000"/>
                </a:solidFill>
                <a:latin typeface="Arial"/>
                <a:cs typeface="Arial" charset="0"/>
              </a:rPr>
              <a:t>: </a:t>
            </a:r>
            <a:endParaRPr lang="en-GB" sz="2400" dirty="0">
              <a:solidFill>
                <a:srgbClr val="000000"/>
              </a:solidFill>
              <a:latin typeface="Arial"/>
              <a:cs typeface="Arial" charset="0"/>
            </a:endParaRPr>
          </a:p>
          <a:p>
            <a:pPr marL="231775">
              <a:spcBef>
                <a:spcPts val="600"/>
              </a:spcBef>
              <a:buClr>
                <a:srgbClr val="D62121"/>
              </a:buClr>
              <a:buSzPct val="160000"/>
              <a:defRPr/>
            </a:pPr>
            <a:r>
              <a:rPr lang="en-GB" sz="2000" b="1" dirty="0">
                <a:solidFill>
                  <a:srgbClr val="002060"/>
                </a:solidFill>
                <a:latin typeface="Arial"/>
                <a:cs typeface="Arial" charset="0"/>
              </a:rPr>
              <a:t>× No relapses</a:t>
            </a:r>
          </a:p>
          <a:p>
            <a:pPr marL="460375" indent="-231775">
              <a:spcBef>
                <a:spcPts val="600"/>
              </a:spcBef>
              <a:buClr>
                <a:srgbClr val="D62121"/>
              </a:buClr>
              <a:buSzPct val="160000"/>
              <a:defRPr/>
            </a:pPr>
            <a:r>
              <a:rPr lang="en-GB" sz="2000" b="1" dirty="0">
                <a:solidFill>
                  <a:srgbClr val="00B0F0"/>
                </a:solidFill>
                <a:latin typeface="Arial"/>
                <a:cs typeface="Arial" charset="0"/>
              </a:rPr>
              <a:t>× No sustained disability  </a:t>
            </a:r>
            <a:r>
              <a:rPr lang="en-GB" sz="2000" b="1" dirty="0" smtClean="0">
                <a:solidFill>
                  <a:srgbClr val="00B0F0"/>
                </a:solidFill>
                <a:latin typeface="Arial"/>
                <a:cs typeface="Arial" charset="0"/>
              </a:rPr>
              <a:t>    progression</a:t>
            </a:r>
            <a:endParaRPr lang="en-GB" sz="2000" b="1" dirty="0">
              <a:solidFill>
                <a:srgbClr val="00B0F0"/>
              </a:solidFill>
              <a:latin typeface="Arial"/>
              <a:cs typeface="Arial" charset="0"/>
            </a:endParaRPr>
          </a:p>
          <a:p>
            <a:pPr marL="231775">
              <a:spcBef>
                <a:spcPts val="600"/>
              </a:spcBef>
              <a:buClr>
                <a:srgbClr val="D62121"/>
              </a:buClr>
              <a:buSzPct val="160000"/>
              <a:defRPr/>
            </a:pPr>
            <a:r>
              <a:rPr lang="en-GB" sz="2000" b="1" dirty="0">
                <a:solidFill>
                  <a:srgbClr val="FF0000"/>
                </a:solidFill>
                <a:latin typeface="Arial"/>
                <a:cs typeface="Arial" charset="0"/>
              </a:rPr>
              <a:t>×</a:t>
            </a:r>
            <a:r>
              <a:rPr lang="en-GB" sz="2000" b="1" dirty="0">
                <a:solidFill>
                  <a:srgbClr val="F79646">
                    <a:lumMod val="50000"/>
                  </a:srgbClr>
                </a:solidFill>
                <a:latin typeface="Arial"/>
                <a:cs typeface="Arial" charset="0"/>
              </a:rPr>
              <a:t> </a:t>
            </a:r>
            <a:r>
              <a:rPr lang="en-GB" sz="2000" b="1" dirty="0">
                <a:solidFill>
                  <a:srgbClr val="FF0000"/>
                </a:solidFill>
                <a:latin typeface="Arial"/>
                <a:cs typeface="Arial" charset="0"/>
              </a:rPr>
              <a:t>No MRI activity</a:t>
            </a:r>
          </a:p>
          <a:p>
            <a:pPr lvl="1">
              <a:spcBef>
                <a:spcPts val="600"/>
              </a:spcBef>
              <a:defRPr/>
            </a:pPr>
            <a:r>
              <a:rPr lang="en-GB" sz="2000" b="1" baseline="30000" dirty="0">
                <a:solidFill>
                  <a:srgbClr val="FF0000"/>
                </a:solidFill>
                <a:latin typeface="Arial"/>
                <a:cs typeface="Arial" charset="0"/>
              </a:rPr>
              <a:t>× </a:t>
            </a:r>
            <a:r>
              <a:rPr lang="en-GB" sz="2000" b="1" dirty="0">
                <a:solidFill>
                  <a:srgbClr val="FF0000"/>
                </a:solidFill>
                <a:latin typeface="Arial"/>
                <a:cs typeface="Arial" charset="0"/>
              </a:rPr>
              <a:t>No new or enlarging T2 lesions</a:t>
            </a:r>
          </a:p>
          <a:p>
            <a:pPr lvl="1">
              <a:spcBef>
                <a:spcPts val="600"/>
              </a:spcBef>
              <a:defRPr/>
            </a:pPr>
            <a:r>
              <a:rPr lang="en-GB" sz="2000" b="1" baseline="30000" dirty="0">
                <a:solidFill>
                  <a:srgbClr val="FF0000"/>
                </a:solidFill>
                <a:latin typeface="Arial"/>
                <a:cs typeface="Arial" charset="0"/>
              </a:rPr>
              <a:t>× </a:t>
            </a:r>
            <a:r>
              <a:rPr lang="en-GB" sz="2000" b="1" dirty="0">
                <a:solidFill>
                  <a:srgbClr val="FF0000"/>
                </a:solidFill>
                <a:latin typeface="Arial"/>
                <a:cs typeface="Arial" charset="0"/>
              </a:rPr>
              <a:t>No </a:t>
            </a:r>
            <a:r>
              <a:rPr lang="en-GB" sz="2000" b="1" dirty="0" err="1">
                <a:solidFill>
                  <a:srgbClr val="FF0000"/>
                </a:solidFill>
                <a:latin typeface="Arial"/>
                <a:cs typeface="Arial" charset="0"/>
              </a:rPr>
              <a:t>Gd</a:t>
            </a:r>
            <a:r>
              <a:rPr lang="en-GB" sz="2000" b="1" dirty="0">
                <a:solidFill>
                  <a:srgbClr val="FF0000"/>
                </a:solidFill>
                <a:latin typeface="Arial"/>
                <a:cs typeface="Arial" charset="0"/>
              </a:rPr>
              <a:t>-enhancing </a:t>
            </a:r>
            <a:r>
              <a:rPr lang="en-GB" sz="2000" b="1" dirty="0" smtClean="0">
                <a:solidFill>
                  <a:srgbClr val="FF0000"/>
                </a:solidFill>
                <a:latin typeface="Arial"/>
                <a:cs typeface="Arial" charset="0"/>
              </a:rPr>
              <a:t>lesions</a:t>
            </a:r>
          </a:p>
          <a:p>
            <a:pPr marL="519113" lvl="1" indent="-287338">
              <a:spcBef>
                <a:spcPts val="600"/>
              </a:spcBef>
              <a:defRPr/>
            </a:pPr>
            <a:r>
              <a:rPr lang="en-GB" sz="2000" b="1" dirty="0">
                <a:solidFill>
                  <a:srgbClr val="00B050"/>
                </a:solidFill>
                <a:latin typeface="Arial"/>
                <a:cs typeface="Arial" charset="0"/>
                <a:sym typeface="Wingdings"/>
              </a:rPr>
              <a:t> </a:t>
            </a:r>
            <a:r>
              <a:rPr lang="en-GB" sz="2000" b="1" dirty="0">
                <a:solidFill>
                  <a:srgbClr val="00B050"/>
                </a:solidFill>
                <a:latin typeface="Arial"/>
                <a:cs typeface="Arial" charset="0"/>
              </a:rPr>
              <a:t>Normalization of brain atrophy rates </a:t>
            </a:r>
            <a:r>
              <a:rPr lang="en-GB" sz="2000" b="1" smtClean="0">
                <a:solidFill>
                  <a:srgbClr val="00B050"/>
                </a:solidFill>
                <a:latin typeface="Arial"/>
                <a:cs typeface="Arial" charset="0"/>
              </a:rPr>
              <a:t>on MRI</a:t>
            </a:r>
            <a:endParaRPr lang="en-GB" sz="2000" b="1" dirty="0">
              <a:solidFill>
                <a:srgbClr val="00B050"/>
              </a:solidFill>
              <a:latin typeface="Arial"/>
              <a:cs typeface="Arial" charset="0"/>
            </a:endParaRPr>
          </a:p>
          <a:p>
            <a:pPr lvl="1">
              <a:spcBef>
                <a:spcPts val="600"/>
              </a:spcBef>
              <a:defRPr/>
            </a:pPr>
            <a:endParaRPr lang="en-GB" sz="2000" b="1" dirty="0">
              <a:solidFill>
                <a:srgbClr val="FF0000"/>
              </a:solidFill>
              <a:latin typeface="Arial"/>
              <a:cs typeface="Arial" charset="0"/>
            </a:endParaRPr>
          </a:p>
        </p:txBody>
      </p:sp>
      <p:grpSp>
        <p:nvGrpSpPr>
          <p:cNvPr id="16" name="Group 30"/>
          <p:cNvGrpSpPr>
            <a:grpSpLocks/>
          </p:cNvGrpSpPr>
          <p:nvPr/>
        </p:nvGrpSpPr>
        <p:grpSpPr bwMode="auto">
          <a:xfrm>
            <a:off x="685800" y="2335661"/>
            <a:ext cx="2895600" cy="2852737"/>
            <a:chOff x="-1656292" y="1275259"/>
            <a:chExt cx="2614084" cy="2630402"/>
          </a:xfrm>
        </p:grpSpPr>
        <p:sp>
          <p:nvSpPr>
            <p:cNvPr id="17" name="Oval 16"/>
            <p:cNvSpPr/>
            <p:nvPr/>
          </p:nvSpPr>
          <p:spPr bwMode="auto">
            <a:xfrm>
              <a:off x="-1656292" y="1275259"/>
              <a:ext cx="2614084" cy="2630402"/>
            </a:xfrm>
            <a:prstGeom prst="ellipse">
              <a:avLst/>
            </a:prstGeom>
            <a:solidFill>
              <a:srgbClr val="002060"/>
            </a:solidFill>
            <a:ln w="28575" cap="flat" cmpd="sng" algn="ctr">
              <a:noFill/>
              <a:prstDash val="solid"/>
              <a:round/>
              <a:headEnd type="none" w="med" len="med"/>
              <a:tailEnd type="none" w="med" len="med"/>
            </a:ln>
            <a:effectLst>
              <a:outerShdw blurRad="114300" dist="76200" dir="4200000" sx="102000" sy="102000" algn="ctr" rotWithShape="0">
                <a:prstClr val="black">
                  <a:alpha val="25000"/>
                </a:prstClr>
              </a:outerShdw>
            </a:effectLst>
            <a:extLst/>
          </p:spPr>
          <p:txBody>
            <a:bodyPr anchor="ctr"/>
            <a:lstStyle/>
            <a:p>
              <a:pPr>
                <a:spcBef>
                  <a:spcPct val="50000"/>
                </a:spcBef>
                <a:defRPr/>
              </a:pPr>
              <a:endParaRPr lang="en-GB" dirty="0">
                <a:solidFill>
                  <a:srgbClr val="000000"/>
                </a:solidFill>
                <a:latin typeface="Arial"/>
                <a:cs typeface="Arial" charset="0"/>
              </a:endParaRPr>
            </a:p>
          </p:txBody>
        </p:sp>
        <p:sp>
          <p:nvSpPr>
            <p:cNvPr id="18" name="Oval 35"/>
            <p:cNvSpPr>
              <a:spLocks noChangeArrowheads="1"/>
            </p:cNvSpPr>
            <p:nvPr/>
          </p:nvSpPr>
          <p:spPr bwMode="auto">
            <a:xfrm>
              <a:off x="-1295400" y="1651000"/>
              <a:ext cx="1892300" cy="1892300"/>
            </a:xfrm>
            <a:prstGeom prst="ellipse">
              <a:avLst/>
            </a:prstGeom>
            <a:solidFill>
              <a:srgbClr val="00B05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pPr>
              <a:endParaRPr lang="en-GB" altLang="en-US" sz="1800">
                <a:solidFill>
                  <a:srgbClr val="000000"/>
                </a:solidFill>
                <a:latin typeface="Arial" pitchFamily="34" charset="0"/>
                <a:cs typeface="Arial" pitchFamily="34" charset="0"/>
              </a:endParaRPr>
            </a:p>
          </p:txBody>
        </p:sp>
        <p:sp>
          <p:nvSpPr>
            <p:cNvPr id="19" name="Oval 33"/>
            <p:cNvSpPr>
              <a:spLocks noChangeArrowheads="1"/>
            </p:cNvSpPr>
            <p:nvPr/>
          </p:nvSpPr>
          <p:spPr bwMode="auto">
            <a:xfrm>
              <a:off x="-1117600" y="1797826"/>
              <a:ext cx="1524000" cy="1568169"/>
            </a:xfrm>
            <a:prstGeom prst="ellipse">
              <a:avLst/>
            </a:prstGeom>
            <a:solidFill>
              <a:srgbClr val="1DC4FF"/>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pPr>
              <a:endParaRPr lang="en-GB" altLang="en-US" sz="1800">
                <a:solidFill>
                  <a:srgbClr val="000000"/>
                </a:solidFill>
                <a:latin typeface="Arial" pitchFamily="34" charset="0"/>
                <a:cs typeface="Arial" pitchFamily="34" charset="0"/>
              </a:endParaRPr>
            </a:p>
          </p:txBody>
        </p:sp>
        <p:sp>
          <p:nvSpPr>
            <p:cNvPr id="20" name="Oval 32"/>
            <p:cNvSpPr>
              <a:spLocks noChangeArrowheads="1"/>
            </p:cNvSpPr>
            <p:nvPr/>
          </p:nvSpPr>
          <p:spPr bwMode="auto">
            <a:xfrm>
              <a:off x="-768350" y="2178050"/>
              <a:ext cx="838200" cy="838200"/>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pPr>
              <a:endParaRPr lang="en-GB" altLang="en-US" sz="1800">
                <a:solidFill>
                  <a:srgbClr val="000000"/>
                </a:solidFill>
                <a:latin typeface="Arial" pitchFamily="34" charset="0"/>
                <a:cs typeface="Arial" pitchFamily="34" charset="0"/>
              </a:endParaRPr>
            </a:p>
          </p:txBody>
        </p:sp>
        <p:sp>
          <p:nvSpPr>
            <p:cNvPr id="21" name="Oval 29"/>
            <p:cNvSpPr>
              <a:spLocks noChangeArrowheads="1"/>
            </p:cNvSpPr>
            <p:nvPr/>
          </p:nvSpPr>
          <p:spPr bwMode="auto">
            <a:xfrm>
              <a:off x="-577850" y="2368550"/>
              <a:ext cx="457200" cy="457200"/>
            </a:xfrm>
            <a:prstGeom prst="ellipse">
              <a:avLst/>
            </a:prstGeom>
            <a:solidFill>
              <a:srgbClr val="FF0000"/>
            </a:solidFill>
            <a:ln w="28575" algn="ctr">
              <a:noFill/>
              <a:round/>
              <a:headEnd/>
              <a:tailEnd/>
            </a:ln>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defRPr/>
              </a:pPr>
              <a:endParaRPr lang="en-GB" altLang="en-US" sz="1800" smtClean="0">
                <a:solidFill>
                  <a:srgbClr val="000000"/>
                </a:solidFill>
                <a:latin typeface="Arial" pitchFamily="34" charset="0"/>
                <a:cs typeface="Arial" pitchFamily="34" charset="0"/>
              </a:endParaRPr>
            </a:p>
          </p:txBody>
        </p:sp>
      </p:grpSp>
      <p:sp>
        <p:nvSpPr>
          <p:cNvPr id="22" name="Text Placeholder 20"/>
          <p:cNvSpPr txBox="1">
            <a:spLocks/>
          </p:cNvSpPr>
          <p:nvPr/>
        </p:nvSpPr>
        <p:spPr>
          <a:xfrm>
            <a:off x="407987" y="6172200"/>
            <a:ext cx="7516813" cy="466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GB" altLang="en-US" sz="1400" dirty="0" smtClean="0">
                <a:latin typeface="Arial" panose="020B0604020202020204" pitchFamily="34" charset="0"/>
                <a:cs typeface="Arial" panose="020B0604020202020204" pitchFamily="34" charset="0"/>
              </a:rPr>
              <a:t>a. </a:t>
            </a:r>
            <a:r>
              <a:rPr lang="en-GB" altLang="en-US" sz="1400" dirty="0" err="1" smtClean="0">
                <a:latin typeface="Arial" panose="020B0604020202020204" pitchFamily="34" charset="0"/>
                <a:cs typeface="Arial" panose="020B0604020202020204" pitchFamily="34" charset="0"/>
              </a:rPr>
              <a:t>Havrdova</a:t>
            </a:r>
            <a:r>
              <a:rPr lang="en-GB" altLang="en-US" sz="1400" dirty="0" smtClean="0">
                <a:latin typeface="Arial" panose="020B0604020202020204" pitchFamily="34" charset="0"/>
                <a:cs typeface="Arial" panose="020B0604020202020204" pitchFamily="34" charset="0"/>
              </a:rPr>
              <a:t> E,</a:t>
            </a:r>
            <a:r>
              <a:rPr lang="en-GB" altLang="en-US" sz="1400" i="1" dirty="0" smtClean="0">
                <a:latin typeface="Arial" panose="020B0604020202020204" pitchFamily="34" charset="0"/>
                <a:cs typeface="Arial" panose="020B0604020202020204" pitchFamily="34" charset="0"/>
              </a:rPr>
              <a:t> </a:t>
            </a:r>
            <a:r>
              <a:rPr lang="en-GB" altLang="en-US" sz="1400" dirty="0" smtClean="0">
                <a:latin typeface="Arial" panose="020B0604020202020204" pitchFamily="34" charset="0"/>
                <a:cs typeface="Arial" panose="020B0604020202020204" pitchFamily="34" charset="0"/>
              </a:rPr>
              <a:t>et al. </a:t>
            </a:r>
            <a:r>
              <a:rPr lang="en-GB" altLang="en-US" sz="1400" i="1" dirty="0" smtClean="0">
                <a:latin typeface="Arial" panose="020B0604020202020204" pitchFamily="34" charset="0"/>
                <a:cs typeface="Arial" panose="020B0604020202020204" pitchFamily="34" charset="0"/>
              </a:rPr>
              <a:t>Lancet Neurol. </a:t>
            </a:r>
            <a:r>
              <a:rPr lang="en-GB" altLang="en-US" sz="1400" dirty="0" smtClean="0">
                <a:latin typeface="Arial" panose="020B0604020202020204" pitchFamily="34" charset="0"/>
                <a:cs typeface="Arial" panose="020B0604020202020204" pitchFamily="34" charset="0"/>
              </a:rPr>
              <a:t>2009;8:254-260.</a:t>
            </a:r>
            <a:r>
              <a:rPr lang="en-GB" altLang="en-US" sz="1400" baseline="30000" dirty="0" smtClean="0">
                <a:latin typeface="Arial" panose="020B0604020202020204" pitchFamily="34" charset="0"/>
                <a:cs typeface="Arial" panose="020B0604020202020204" pitchFamily="34" charset="0"/>
              </a:rPr>
              <a:t>[38]</a:t>
            </a:r>
            <a:r>
              <a:rPr lang="en-GB" altLang="en-US" sz="1400" dirty="0" smtClean="0">
                <a:latin typeface="Arial" panose="020B0604020202020204" pitchFamily="34" charset="0"/>
                <a:cs typeface="Arial" panose="020B0604020202020204" pitchFamily="34" charset="0"/>
              </a:rPr>
              <a:t> </a:t>
            </a:r>
          </a:p>
          <a:p>
            <a:pPr marL="0" indent="0">
              <a:spcBef>
                <a:spcPct val="0"/>
              </a:spcBef>
              <a:spcAft>
                <a:spcPct val="0"/>
              </a:spcAft>
              <a:buNone/>
            </a:pPr>
            <a:r>
              <a:rPr lang="en-GB" altLang="en-US" sz="1400" dirty="0" smtClean="0">
                <a:latin typeface="Arial" panose="020B0604020202020204" pitchFamily="34" charset="0"/>
                <a:cs typeface="Arial" panose="020B0604020202020204" pitchFamily="34" charset="0"/>
              </a:rPr>
              <a:t>b. Giovannoni G, et al.</a:t>
            </a:r>
            <a:r>
              <a:rPr lang="en-GB" altLang="en-US" sz="1400" i="1" dirty="0" smtClean="0">
                <a:latin typeface="Arial" panose="020B0604020202020204" pitchFamily="34" charset="0"/>
                <a:cs typeface="Arial" panose="020B0604020202020204" pitchFamily="34" charset="0"/>
              </a:rPr>
              <a:t> Lancet Neurol. </a:t>
            </a:r>
            <a:r>
              <a:rPr lang="en-GB" altLang="en-US" sz="1400" dirty="0" smtClean="0">
                <a:latin typeface="Arial" panose="020B0604020202020204" pitchFamily="34" charset="0"/>
                <a:cs typeface="Arial" panose="020B0604020202020204" pitchFamily="34" charset="0"/>
              </a:rPr>
              <a:t>2011;10:329-337.</a:t>
            </a:r>
            <a:r>
              <a:rPr lang="en-GB" altLang="en-US" sz="1400" baseline="30000" dirty="0" smtClean="0">
                <a:latin typeface="Arial" panose="020B0604020202020204" pitchFamily="34" charset="0"/>
                <a:cs typeface="Arial" panose="020B0604020202020204" pitchFamily="34" charset="0"/>
              </a:rPr>
              <a:t>[39]</a:t>
            </a:r>
            <a:endParaRPr lang="en-GB" alt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043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normAutofit/>
          </a:bodyPr>
          <a:lstStyle/>
          <a:p>
            <a:r>
              <a:rPr lang="en-GB" altLang="en-US" dirty="0"/>
              <a:t>Window of </a:t>
            </a:r>
            <a:r>
              <a:rPr lang="en-GB" altLang="en-US" dirty="0" smtClean="0"/>
              <a:t>Therapeutic </a:t>
            </a:r>
            <a:r>
              <a:rPr lang="en-GB" altLang="en-US" dirty="0"/>
              <a:t>E</a:t>
            </a:r>
            <a:r>
              <a:rPr lang="en-GB" altLang="en-US" dirty="0" smtClean="0"/>
              <a:t>fficacy</a:t>
            </a:r>
            <a:endParaRPr lang="en-GB" dirty="0"/>
          </a:p>
        </p:txBody>
      </p:sp>
      <p:sp>
        <p:nvSpPr>
          <p:cNvPr id="172" name="TextBox 171"/>
          <p:cNvSpPr txBox="1"/>
          <p:nvPr/>
        </p:nvSpPr>
        <p:spPr>
          <a:xfrm>
            <a:off x="433741" y="5638800"/>
            <a:ext cx="7338659"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RIS = radiologically isolated syndrome; CIS = clinically isolated syndrome; </a:t>
            </a:r>
            <a:br>
              <a:rPr kumimoji="0" lang="en-GB" sz="1400" b="0"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br>
            <a:r>
              <a:rPr kumimoji="0" lang="en-GB" sz="1400" b="0"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RRMS = relapsing-remitting MS; R-SPMS = relapsing secondary progressive MS; </a:t>
            </a:r>
            <a:br>
              <a:rPr kumimoji="0" lang="en-GB" sz="1400" b="0"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br>
            <a:r>
              <a:rPr kumimoji="0" lang="en-GB" sz="1400" b="0"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SPMS = secondary progressive MS; PPMS = primary progressive MS.</a:t>
            </a:r>
          </a:p>
        </p:txBody>
      </p:sp>
      <p:grpSp>
        <p:nvGrpSpPr>
          <p:cNvPr id="3" name="Group 2"/>
          <p:cNvGrpSpPr/>
          <p:nvPr/>
        </p:nvGrpSpPr>
        <p:grpSpPr>
          <a:xfrm>
            <a:off x="485039" y="1336889"/>
            <a:ext cx="8233526" cy="2396911"/>
            <a:chOff x="513662" y="1481042"/>
            <a:chExt cx="7049519" cy="3713844"/>
          </a:xfrm>
        </p:grpSpPr>
        <p:sp>
          <p:nvSpPr>
            <p:cNvPr id="123" name="Freeform 82"/>
            <p:cNvSpPr>
              <a:spLocks/>
            </p:cNvSpPr>
            <p:nvPr/>
          </p:nvSpPr>
          <p:spPr bwMode="auto">
            <a:xfrm>
              <a:off x="801821" y="3393459"/>
              <a:ext cx="2645357" cy="858634"/>
            </a:xfrm>
            <a:custGeom>
              <a:avLst/>
              <a:gdLst>
                <a:gd name="T0" fmla="*/ 0 w 1761"/>
                <a:gd name="T1" fmla="*/ 2147483647 h 576"/>
                <a:gd name="T2" fmla="*/ 2147483647 w 1761"/>
                <a:gd name="T3" fmla="*/ 2147483647 h 576"/>
                <a:gd name="T4" fmla="*/ 2147483647 w 1761"/>
                <a:gd name="T5" fmla="*/ 2147483647 h 576"/>
                <a:gd name="T6" fmla="*/ 2147483647 w 1761"/>
                <a:gd name="T7" fmla="*/ 2147483647 h 576"/>
                <a:gd name="T8" fmla="*/ 2147483647 w 1761"/>
                <a:gd name="T9" fmla="*/ 2147483647 h 576"/>
                <a:gd name="T10" fmla="*/ 2147483647 w 1761"/>
                <a:gd name="T11" fmla="*/ 2147483647 h 576"/>
                <a:gd name="T12" fmla="*/ 2147483647 w 1761"/>
                <a:gd name="T13" fmla="*/ 2147483647 h 576"/>
                <a:gd name="T14" fmla="*/ 2147483647 w 1761"/>
                <a:gd name="T15" fmla="*/ 2147483647 h 576"/>
                <a:gd name="T16" fmla="*/ 2147483647 w 1761"/>
                <a:gd name="T17" fmla="*/ 2147483647 h 576"/>
                <a:gd name="T18" fmla="*/ 2147483647 w 1761"/>
                <a:gd name="T19" fmla="*/ 2147483647 h 576"/>
                <a:gd name="T20" fmla="*/ 2147483647 w 1761"/>
                <a:gd name="T21" fmla="*/ 2147483647 h 576"/>
                <a:gd name="T22" fmla="*/ 2147483647 w 1761"/>
                <a:gd name="T23" fmla="*/ 2147483647 h 576"/>
                <a:gd name="T24" fmla="*/ 2147483647 w 1761"/>
                <a:gd name="T25" fmla="*/ 0 h 5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1"/>
                <a:gd name="T40" fmla="*/ 0 h 576"/>
                <a:gd name="T41" fmla="*/ 1761 w 1761"/>
                <a:gd name="T42" fmla="*/ 576 h 5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1" h="576">
                  <a:moveTo>
                    <a:pt x="0" y="576"/>
                  </a:moveTo>
                  <a:cubicBezTo>
                    <a:pt x="58" y="539"/>
                    <a:pt x="20" y="558"/>
                    <a:pt x="120" y="533"/>
                  </a:cubicBezTo>
                  <a:cubicBezTo>
                    <a:pt x="134" y="529"/>
                    <a:pt x="163" y="522"/>
                    <a:pt x="163" y="522"/>
                  </a:cubicBezTo>
                  <a:cubicBezTo>
                    <a:pt x="197" y="499"/>
                    <a:pt x="224" y="463"/>
                    <a:pt x="261" y="446"/>
                  </a:cubicBezTo>
                  <a:cubicBezTo>
                    <a:pt x="332" y="414"/>
                    <a:pt x="359" y="421"/>
                    <a:pt x="446" y="413"/>
                  </a:cubicBezTo>
                  <a:cubicBezTo>
                    <a:pt x="492" y="397"/>
                    <a:pt x="512" y="329"/>
                    <a:pt x="565" y="326"/>
                  </a:cubicBezTo>
                  <a:cubicBezTo>
                    <a:pt x="634" y="322"/>
                    <a:pt x="703" y="319"/>
                    <a:pt x="772" y="315"/>
                  </a:cubicBezTo>
                  <a:cubicBezTo>
                    <a:pt x="882" y="243"/>
                    <a:pt x="716" y="355"/>
                    <a:pt x="837" y="261"/>
                  </a:cubicBezTo>
                  <a:cubicBezTo>
                    <a:pt x="935" y="185"/>
                    <a:pt x="973" y="205"/>
                    <a:pt x="1120" y="196"/>
                  </a:cubicBezTo>
                  <a:cubicBezTo>
                    <a:pt x="1143" y="180"/>
                    <a:pt x="1160" y="156"/>
                    <a:pt x="1185" y="142"/>
                  </a:cubicBezTo>
                  <a:cubicBezTo>
                    <a:pt x="1247" y="107"/>
                    <a:pt x="1413" y="111"/>
                    <a:pt x="1446" y="109"/>
                  </a:cubicBezTo>
                  <a:cubicBezTo>
                    <a:pt x="1553" y="38"/>
                    <a:pt x="1544" y="55"/>
                    <a:pt x="1706" y="44"/>
                  </a:cubicBezTo>
                  <a:cubicBezTo>
                    <a:pt x="1748" y="16"/>
                    <a:pt x="1730" y="31"/>
                    <a:pt x="1761" y="0"/>
                  </a:cubicBezTo>
                </a:path>
              </a:pathLst>
            </a:custGeom>
            <a:noFill/>
            <a:ln w="50800">
              <a:solidFill>
                <a:srgbClr val="3399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4" name="Line 14"/>
            <p:cNvSpPr>
              <a:spLocks noChangeShapeType="1"/>
            </p:cNvSpPr>
            <p:nvPr/>
          </p:nvSpPr>
          <p:spPr bwMode="auto">
            <a:xfrm flipV="1">
              <a:off x="3411126" y="2214623"/>
              <a:ext cx="4097977" cy="1197020"/>
            </a:xfrm>
            <a:prstGeom prst="line">
              <a:avLst/>
            </a:prstGeom>
            <a:noFill/>
            <a:ln w="50800">
              <a:solidFill>
                <a:srgbClr val="339966"/>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6" name="Line 6"/>
            <p:cNvSpPr>
              <a:spLocks noChangeShapeType="1"/>
            </p:cNvSpPr>
            <p:nvPr/>
          </p:nvSpPr>
          <p:spPr bwMode="auto">
            <a:xfrm flipH="1">
              <a:off x="816038" y="1482350"/>
              <a:ext cx="0" cy="2822213"/>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7" name="AutoShape 46"/>
            <p:cNvSpPr>
              <a:spLocks noChangeArrowheads="1"/>
            </p:cNvSpPr>
            <p:nvPr/>
          </p:nvSpPr>
          <p:spPr bwMode="auto">
            <a:xfrm>
              <a:off x="3312316" y="4523540"/>
              <a:ext cx="802406" cy="4352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66676A"/>
                  </a:solidFill>
                  <a:effectLst/>
                  <a:uLnTx/>
                  <a:uFillTx/>
                  <a:latin typeface="Arial" panose="020B0604020202020204" pitchFamily="34" charset="0"/>
                  <a:ea typeface="Arial Unicode MS" pitchFamily="34" charset="-128"/>
                  <a:cs typeface="Arial" panose="020B0604020202020204" pitchFamily="34" charset="0"/>
                </a:rPr>
                <a:t>MRI Events</a:t>
              </a:r>
              <a:endParaRPr kumimoji="0" lang="en-US" sz="1050" b="1" i="0" u="none" strike="noStrike" kern="0" cap="none" spc="0" normalizeH="0" baseline="30000" noProof="0" dirty="0" smtClean="0">
                <a:ln>
                  <a:noFill/>
                </a:ln>
                <a:solidFill>
                  <a:srgbClr val="66676A"/>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128" name="Freeform 6"/>
            <p:cNvSpPr>
              <a:spLocks/>
            </p:cNvSpPr>
            <p:nvPr/>
          </p:nvSpPr>
          <p:spPr bwMode="auto">
            <a:xfrm>
              <a:off x="830361" y="2502325"/>
              <a:ext cx="6593116" cy="1696399"/>
            </a:xfrm>
            <a:custGeom>
              <a:avLst/>
              <a:gdLst>
                <a:gd name="T0" fmla="*/ 0 w 4389"/>
                <a:gd name="T1" fmla="*/ 2147483647 h 1335"/>
                <a:gd name="T2" fmla="*/ 2147483647 w 4389"/>
                <a:gd name="T3" fmla="*/ 2147483647 h 1335"/>
                <a:gd name="T4" fmla="*/ 2147483647 w 4389"/>
                <a:gd name="T5" fmla="*/ 2147483647 h 1335"/>
                <a:gd name="T6" fmla="*/ 0 60000 65536"/>
                <a:gd name="T7" fmla="*/ 0 60000 65536"/>
                <a:gd name="T8" fmla="*/ 0 60000 65536"/>
                <a:gd name="T9" fmla="*/ 0 w 4389"/>
                <a:gd name="T10" fmla="*/ 0 h 1335"/>
                <a:gd name="T11" fmla="*/ 4389 w 4389"/>
                <a:gd name="T12" fmla="*/ 1335 h 1335"/>
              </a:gdLst>
              <a:ahLst/>
              <a:cxnLst>
                <a:cxn ang="T6">
                  <a:pos x="T0" y="T1"/>
                </a:cxn>
                <a:cxn ang="T7">
                  <a:pos x="T2" y="T3"/>
                </a:cxn>
                <a:cxn ang="T8">
                  <a:pos x="T4" y="T5"/>
                </a:cxn>
              </a:cxnLst>
              <a:rect l="T9" t="T10" r="T11" b="T12"/>
              <a:pathLst>
                <a:path w="4389" h="1335">
                  <a:moveTo>
                    <a:pt x="0" y="1335"/>
                  </a:moveTo>
                  <a:cubicBezTo>
                    <a:pt x="253" y="1111"/>
                    <a:pt x="787" y="2"/>
                    <a:pt x="1518" y="1"/>
                  </a:cubicBezTo>
                  <a:cubicBezTo>
                    <a:pt x="2249" y="0"/>
                    <a:pt x="3791" y="1050"/>
                    <a:pt x="4389" y="1326"/>
                  </a:cubicBezTo>
                </a:path>
              </a:pathLst>
            </a:custGeom>
            <a:noFill/>
            <a:ln w="50800">
              <a:solidFill>
                <a:srgbClr val="F79646">
                  <a:lumMod val="75000"/>
                </a:srgbClr>
              </a:solidFill>
              <a:round/>
              <a:headEnd/>
              <a:tailEn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29" name="Freeform 22"/>
            <p:cNvSpPr>
              <a:spLocks/>
            </p:cNvSpPr>
            <p:nvPr/>
          </p:nvSpPr>
          <p:spPr bwMode="auto">
            <a:xfrm>
              <a:off x="3148243" y="4344811"/>
              <a:ext cx="1501" cy="231055"/>
            </a:xfrm>
            <a:custGeom>
              <a:avLst/>
              <a:gdLst>
                <a:gd name="T0" fmla="*/ 0 w 1"/>
                <a:gd name="T1" fmla="*/ 2147483647 h 202"/>
                <a:gd name="T2" fmla="*/ 0 w 1"/>
                <a:gd name="T3" fmla="*/ 0 h 202"/>
                <a:gd name="T4" fmla="*/ 0 60000 65536"/>
                <a:gd name="T5" fmla="*/ 0 60000 65536"/>
                <a:gd name="T6" fmla="*/ 0 w 1"/>
                <a:gd name="T7" fmla="*/ 0 h 202"/>
                <a:gd name="T8" fmla="*/ 1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0" name="Freeform 23"/>
            <p:cNvSpPr>
              <a:spLocks/>
            </p:cNvSpPr>
            <p:nvPr/>
          </p:nvSpPr>
          <p:spPr bwMode="auto">
            <a:xfrm>
              <a:off x="3005534" y="4344811"/>
              <a:ext cx="1502" cy="231055"/>
            </a:xfrm>
            <a:custGeom>
              <a:avLst/>
              <a:gdLst>
                <a:gd name="T0" fmla="*/ 0 w 1"/>
                <a:gd name="T1" fmla="*/ 2147483647 h 202"/>
                <a:gd name="T2" fmla="*/ 0 w 1"/>
                <a:gd name="T3" fmla="*/ 0 h 202"/>
                <a:gd name="T4" fmla="*/ 0 60000 65536"/>
                <a:gd name="T5" fmla="*/ 0 60000 65536"/>
                <a:gd name="T6" fmla="*/ 0 w 1"/>
                <a:gd name="T7" fmla="*/ 0 h 202"/>
                <a:gd name="T8" fmla="*/ 1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1" name="Freeform 24"/>
            <p:cNvSpPr>
              <a:spLocks/>
            </p:cNvSpPr>
            <p:nvPr/>
          </p:nvSpPr>
          <p:spPr bwMode="auto">
            <a:xfrm>
              <a:off x="2714109" y="4344811"/>
              <a:ext cx="3005"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2" name="Freeform 25"/>
            <p:cNvSpPr>
              <a:spLocks/>
            </p:cNvSpPr>
            <p:nvPr/>
          </p:nvSpPr>
          <p:spPr bwMode="auto">
            <a:xfrm>
              <a:off x="2284482" y="4344811"/>
              <a:ext cx="1502" cy="234037"/>
            </a:xfrm>
            <a:custGeom>
              <a:avLst/>
              <a:gdLst>
                <a:gd name="T0" fmla="*/ 0 w 1"/>
                <a:gd name="T1" fmla="*/ 2147483647 h 205"/>
                <a:gd name="T2" fmla="*/ 0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3" name="Freeform 26"/>
            <p:cNvSpPr>
              <a:spLocks/>
            </p:cNvSpPr>
            <p:nvPr/>
          </p:nvSpPr>
          <p:spPr bwMode="auto">
            <a:xfrm>
              <a:off x="1994560" y="4344811"/>
              <a:ext cx="1501"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4" name="Freeform 27"/>
            <p:cNvSpPr>
              <a:spLocks/>
            </p:cNvSpPr>
            <p:nvPr/>
          </p:nvSpPr>
          <p:spPr bwMode="auto">
            <a:xfrm>
              <a:off x="1851851" y="4344811"/>
              <a:ext cx="1502"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5" name="Freeform 28"/>
            <p:cNvSpPr>
              <a:spLocks/>
            </p:cNvSpPr>
            <p:nvPr/>
          </p:nvSpPr>
          <p:spPr bwMode="auto">
            <a:xfrm>
              <a:off x="1635535" y="4344811"/>
              <a:ext cx="1502"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6" name="Freeform 29"/>
            <p:cNvSpPr>
              <a:spLocks/>
            </p:cNvSpPr>
            <p:nvPr/>
          </p:nvSpPr>
          <p:spPr bwMode="auto">
            <a:xfrm>
              <a:off x="1488321" y="4344811"/>
              <a:ext cx="3005"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7" name="Freeform 30"/>
            <p:cNvSpPr>
              <a:spLocks/>
            </p:cNvSpPr>
            <p:nvPr/>
          </p:nvSpPr>
          <p:spPr bwMode="auto">
            <a:xfrm>
              <a:off x="1058694" y="4344811"/>
              <a:ext cx="1502" cy="234037"/>
            </a:xfrm>
            <a:custGeom>
              <a:avLst/>
              <a:gdLst>
                <a:gd name="T0" fmla="*/ 0 w 1"/>
                <a:gd name="T1" fmla="*/ 2147483647 h 205"/>
                <a:gd name="T2" fmla="*/ 0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8" name="Freeform 31"/>
            <p:cNvSpPr>
              <a:spLocks/>
            </p:cNvSpPr>
            <p:nvPr/>
          </p:nvSpPr>
          <p:spPr bwMode="auto">
            <a:xfrm>
              <a:off x="2572903" y="4344811"/>
              <a:ext cx="1502" cy="231055"/>
            </a:xfrm>
            <a:custGeom>
              <a:avLst/>
              <a:gdLst>
                <a:gd name="T0" fmla="*/ 0 w 1"/>
                <a:gd name="T1" fmla="*/ 2147483647 h 202"/>
                <a:gd name="T2" fmla="*/ 0 w 1"/>
                <a:gd name="T3" fmla="*/ 0 h 202"/>
                <a:gd name="T4" fmla="*/ 0 60000 65536"/>
                <a:gd name="T5" fmla="*/ 0 60000 65536"/>
                <a:gd name="T6" fmla="*/ 0 w 1"/>
                <a:gd name="T7" fmla="*/ 0 h 202"/>
                <a:gd name="T8" fmla="*/ 1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9" name="Freeform 32"/>
            <p:cNvSpPr>
              <a:spLocks/>
            </p:cNvSpPr>
            <p:nvPr/>
          </p:nvSpPr>
          <p:spPr bwMode="auto">
            <a:xfrm>
              <a:off x="5242297" y="4344811"/>
              <a:ext cx="1501" cy="234037"/>
            </a:xfrm>
            <a:custGeom>
              <a:avLst/>
              <a:gdLst>
                <a:gd name="T0" fmla="*/ 0 w 1"/>
                <a:gd name="T1" fmla="*/ 2147483647 h 205"/>
                <a:gd name="T2" fmla="*/ 0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0" name="Freeform 33"/>
            <p:cNvSpPr>
              <a:spLocks/>
            </p:cNvSpPr>
            <p:nvPr/>
          </p:nvSpPr>
          <p:spPr bwMode="auto">
            <a:xfrm>
              <a:off x="4905806" y="4344811"/>
              <a:ext cx="1501" cy="231055"/>
            </a:xfrm>
            <a:custGeom>
              <a:avLst/>
              <a:gdLst>
                <a:gd name="T0" fmla="*/ 0 w 1"/>
                <a:gd name="T1" fmla="*/ 2147483647 h 202"/>
                <a:gd name="T2" fmla="*/ 0 w 1"/>
                <a:gd name="T3" fmla="*/ 0 h 202"/>
                <a:gd name="T4" fmla="*/ 0 60000 65536"/>
                <a:gd name="T5" fmla="*/ 0 60000 65536"/>
                <a:gd name="T6" fmla="*/ 0 w 1"/>
                <a:gd name="T7" fmla="*/ 0 h 202"/>
                <a:gd name="T8" fmla="*/ 1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1" name="Freeform 34"/>
            <p:cNvSpPr>
              <a:spLocks/>
            </p:cNvSpPr>
            <p:nvPr/>
          </p:nvSpPr>
          <p:spPr bwMode="auto">
            <a:xfrm>
              <a:off x="4671464" y="4344811"/>
              <a:ext cx="1501"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2" name="Freeform 35"/>
            <p:cNvSpPr>
              <a:spLocks/>
            </p:cNvSpPr>
            <p:nvPr/>
          </p:nvSpPr>
          <p:spPr bwMode="auto">
            <a:xfrm>
              <a:off x="4386048" y="4346301"/>
              <a:ext cx="1501" cy="229565"/>
            </a:xfrm>
            <a:custGeom>
              <a:avLst/>
              <a:gdLst>
                <a:gd name="T0" fmla="*/ 0 w 1"/>
                <a:gd name="T1" fmla="*/ 2147483647 h 201"/>
                <a:gd name="T2" fmla="*/ 0 w 1"/>
                <a:gd name="T3" fmla="*/ 0 h 201"/>
                <a:gd name="T4" fmla="*/ 0 60000 65536"/>
                <a:gd name="T5" fmla="*/ 0 60000 65536"/>
                <a:gd name="T6" fmla="*/ 0 w 1"/>
                <a:gd name="T7" fmla="*/ 0 h 201"/>
                <a:gd name="T8" fmla="*/ 1 w 1"/>
                <a:gd name="T9" fmla="*/ 201 h 201"/>
              </a:gdLst>
              <a:ahLst/>
              <a:cxnLst>
                <a:cxn ang="T4">
                  <a:pos x="T0" y="T1"/>
                </a:cxn>
                <a:cxn ang="T5">
                  <a:pos x="T2" y="T3"/>
                </a:cxn>
              </a:cxnLst>
              <a:rect l="T6" t="T7" r="T8" b="T9"/>
              <a:pathLst>
                <a:path w="1" h="201">
                  <a:moveTo>
                    <a:pt x="0" y="200"/>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3" name="Freeform 36"/>
            <p:cNvSpPr>
              <a:spLocks/>
            </p:cNvSpPr>
            <p:nvPr/>
          </p:nvSpPr>
          <p:spPr bwMode="auto">
            <a:xfrm>
              <a:off x="3962430" y="4344811"/>
              <a:ext cx="3005" cy="234037"/>
            </a:xfrm>
            <a:custGeom>
              <a:avLst/>
              <a:gdLst>
                <a:gd name="T0" fmla="*/ 2147483647 w 2"/>
                <a:gd name="T1" fmla="*/ 2147483647 h 205"/>
                <a:gd name="T2" fmla="*/ 0 w 2"/>
                <a:gd name="T3" fmla="*/ 0 h 205"/>
                <a:gd name="T4" fmla="*/ 0 60000 65536"/>
                <a:gd name="T5" fmla="*/ 0 60000 65536"/>
                <a:gd name="T6" fmla="*/ 0 w 2"/>
                <a:gd name="T7" fmla="*/ 0 h 205"/>
                <a:gd name="T8" fmla="*/ 2 w 2"/>
                <a:gd name="T9" fmla="*/ 205 h 205"/>
              </a:gdLst>
              <a:ahLst/>
              <a:cxnLst>
                <a:cxn ang="T4">
                  <a:pos x="T0" y="T1"/>
                </a:cxn>
                <a:cxn ang="T5">
                  <a:pos x="T2" y="T3"/>
                </a:cxn>
              </a:cxnLst>
              <a:rect l="T6" t="T7" r="T8" b="T9"/>
              <a:pathLst>
                <a:path w="2" h="205">
                  <a:moveTo>
                    <a:pt x="1"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4" name="Freeform 37"/>
            <p:cNvSpPr>
              <a:spLocks/>
            </p:cNvSpPr>
            <p:nvPr/>
          </p:nvSpPr>
          <p:spPr bwMode="auto">
            <a:xfrm>
              <a:off x="3597398" y="4344811"/>
              <a:ext cx="1502" cy="234037"/>
            </a:xfrm>
            <a:custGeom>
              <a:avLst/>
              <a:gdLst>
                <a:gd name="T0" fmla="*/ 0 w 1"/>
                <a:gd name="T1" fmla="*/ 2147483647 h 205"/>
                <a:gd name="T2" fmla="*/ 0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5" name="Freeform 38"/>
            <p:cNvSpPr>
              <a:spLocks/>
            </p:cNvSpPr>
            <p:nvPr/>
          </p:nvSpPr>
          <p:spPr bwMode="auto">
            <a:xfrm>
              <a:off x="3438165" y="4344811"/>
              <a:ext cx="3005" cy="231055"/>
            </a:xfrm>
            <a:custGeom>
              <a:avLst/>
              <a:gdLst>
                <a:gd name="T0" fmla="*/ 2147483647 w 2"/>
                <a:gd name="T1" fmla="*/ 2147483647 h 202"/>
                <a:gd name="T2" fmla="*/ 0 w 2"/>
                <a:gd name="T3" fmla="*/ 0 h 202"/>
                <a:gd name="T4" fmla="*/ 0 60000 65536"/>
                <a:gd name="T5" fmla="*/ 0 60000 65536"/>
                <a:gd name="T6" fmla="*/ 0 w 2"/>
                <a:gd name="T7" fmla="*/ 0 h 202"/>
                <a:gd name="T8" fmla="*/ 2 w 2"/>
                <a:gd name="T9" fmla="*/ 202 h 202"/>
              </a:gdLst>
              <a:ahLst/>
              <a:cxnLst>
                <a:cxn ang="T4">
                  <a:pos x="T0" y="T1"/>
                </a:cxn>
                <a:cxn ang="T5">
                  <a:pos x="T2" y="T3"/>
                </a:cxn>
              </a:cxnLst>
              <a:rect l="T6" t="T7" r="T8" b="T9"/>
              <a:pathLst>
                <a:path w="2" h="202">
                  <a:moveTo>
                    <a:pt x="1"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6" name="Freeform 39"/>
            <p:cNvSpPr>
              <a:spLocks/>
            </p:cNvSpPr>
            <p:nvPr/>
          </p:nvSpPr>
          <p:spPr bwMode="auto">
            <a:xfrm>
              <a:off x="7321329" y="4344811"/>
              <a:ext cx="3005"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7" name="Freeform 40"/>
            <p:cNvSpPr>
              <a:spLocks/>
            </p:cNvSpPr>
            <p:nvPr/>
          </p:nvSpPr>
          <p:spPr bwMode="auto">
            <a:xfrm>
              <a:off x="5527713" y="4344811"/>
              <a:ext cx="1501"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8" name="Freeform 41"/>
            <p:cNvSpPr>
              <a:spLocks/>
            </p:cNvSpPr>
            <p:nvPr/>
          </p:nvSpPr>
          <p:spPr bwMode="auto">
            <a:xfrm>
              <a:off x="6235244" y="4344811"/>
              <a:ext cx="0" cy="231055"/>
            </a:xfrm>
            <a:custGeom>
              <a:avLst/>
              <a:gdLst>
                <a:gd name="T0" fmla="*/ 0 w 1"/>
                <a:gd name="T1" fmla="*/ 2147483647 h 202"/>
                <a:gd name="T2" fmla="*/ 0 w 1"/>
                <a:gd name="T3" fmla="*/ 0 h 202"/>
                <a:gd name="T4" fmla="*/ 0 60000 65536"/>
                <a:gd name="T5" fmla="*/ 0 60000 65536"/>
                <a:gd name="T6" fmla="*/ 0 w 1"/>
                <a:gd name="T7" fmla="*/ 0 h 202"/>
                <a:gd name="T8" fmla="*/ 0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9" name="Freeform 42"/>
            <p:cNvSpPr>
              <a:spLocks/>
            </p:cNvSpPr>
            <p:nvPr/>
          </p:nvSpPr>
          <p:spPr bwMode="auto">
            <a:xfrm>
              <a:off x="3788176" y="4344811"/>
              <a:ext cx="3005" cy="234037"/>
            </a:xfrm>
            <a:custGeom>
              <a:avLst/>
              <a:gdLst>
                <a:gd name="T0" fmla="*/ 2147483647 w 2"/>
                <a:gd name="T1" fmla="*/ 2147483647 h 205"/>
                <a:gd name="T2" fmla="*/ 0 w 2"/>
                <a:gd name="T3" fmla="*/ 0 h 205"/>
                <a:gd name="T4" fmla="*/ 0 60000 65536"/>
                <a:gd name="T5" fmla="*/ 0 60000 65536"/>
                <a:gd name="T6" fmla="*/ 0 w 2"/>
                <a:gd name="T7" fmla="*/ 0 h 205"/>
                <a:gd name="T8" fmla="*/ 2 w 2"/>
                <a:gd name="T9" fmla="*/ 205 h 205"/>
              </a:gdLst>
              <a:ahLst/>
              <a:cxnLst>
                <a:cxn ang="T4">
                  <a:pos x="T0" y="T1"/>
                </a:cxn>
                <a:cxn ang="T5">
                  <a:pos x="T2" y="T3"/>
                </a:cxn>
              </a:cxnLst>
              <a:rect l="T6" t="T7" r="T8" b="T9"/>
              <a:pathLst>
                <a:path w="2" h="205">
                  <a:moveTo>
                    <a:pt x="1"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50" name="AutoShape 5"/>
            <p:cNvSpPr>
              <a:spLocks noChangeArrowheads="1"/>
            </p:cNvSpPr>
            <p:nvPr/>
          </p:nvSpPr>
          <p:spPr bwMode="auto">
            <a:xfrm>
              <a:off x="1677373" y="2951622"/>
              <a:ext cx="938869" cy="738588"/>
            </a:xfrm>
            <a:prstGeom prst="roundRect">
              <a:avLst>
                <a:gd name="adj" fmla="val 1666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First</a:t>
              </a:r>
              <a:r>
                <a:rPr kumimoji="0" lang="en-US" sz="1100" b="1" i="0" u="none" strike="noStrike" kern="0" cap="none" spc="0" normalizeH="0" baseline="3000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 </a:t>
              </a:r>
              <a:r>
                <a:rPr kumimoji="0" lang="en-US" sz="11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clinical</a:t>
              </a:r>
              <a:br>
                <a:rPr kumimoji="0" lang="en-US" sz="11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br>
              <a:r>
                <a:rPr kumimoji="0" lang="en-US" sz="11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attack</a:t>
              </a:r>
            </a:p>
          </p:txBody>
        </p:sp>
        <p:sp>
          <p:nvSpPr>
            <p:cNvPr id="151" name="AutoShape 13"/>
            <p:cNvSpPr>
              <a:spLocks noChangeArrowheads="1"/>
            </p:cNvSpPr>
            <p:nvPr/>
          </p:nvSpPr>
          <p:spPr bwMode="auto">
            <a:xfrm>
              <a:off x="765641" y="4840687"/>
              <a:ext cx="6797540" cy="27699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Time, y</a:t>
              </a:r>
            </a:p>
          </p:txBody>
        </p:sp>
        <p:sp>
          <p:nvSpPr>
            <p:cNvPr id="152" name="AutoShape 19"/>
            <p:cNvSpPr>
              <a:spLocks noChangeArrowheads="1"/>
            </p:cNvSpPr>
            <p:nvPr/>
          </p:nvSpPr>
          <p:spPr bwMode="auto">
            <a:xfrm>
              <a:off x="747048" y="2828936"/>
              <a:ext cx="926846" cy="79134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Subclinical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disease</a:t>
              </a:r>
            </a:p>
          </p:txBody>
        </p:sp>
        <p:sp>
          <p:nvSpPr>
            <p:cNvPr id="153" name="AutoShape 44"/>
            <p:cNvSpPr>
              <a:spLocks noChangeArrowheads="1"/>
            </p:cNvSpPr>
            <p:nvPr/>
          </p:nvSpPr>
          <p:spPr bwMode="auto">
            <a:xfrm>
              <a:off x="4032287" y="2243224"/>
              <a:ext cx="997726" cy="4747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200" b="1" i="0" u="none" strike="noStrike" kern="0" cap="none" spc="0" normalizeH="0" baseline="0" noProof="0" dirty="0" smtClean="0">
                  <a:ln>
                    <a:noFill/>
                  </a:ln>
                  <a:solidFill>
                    <a:srgbClr val="F79646">
                      <a:lumMod val="75000"/>
                    </a:srgbClr>
                  </a:solidFill>
                  <a:effectLst/>
                  <a:uLnTx/>
                  <a:uFillTx/>
                  <a:latin typeface="Arial" panose="020B0604020202020204" pitchFamily="34" charset="0"/>
                  <a:ea typeface="Arial Unicode MS" pitchFamily="34" charset="-128"/>
                  <a:cs typeface="Arial" panose="020B0604020202020204" pitchFamily="34" charset="0"/>
                </a:rPr>
                <a:t>Inflammation</a:t>
              </a:r>
            </a:p>
          </p:txBody>
        </p:sp>
        <p:sp>
          <p:nvSpPr>
            <p:cNvPr id="154" name="AutoShape 48"/>
            <p:cNvSpPr>
              <a:spLocks noChangeArrowheads="1"/>
            </p:cNvSpPr>
            <p:nvPr/>
          </p:nvSpPr>
          <p:spPr bwMode="auto">
            <a:xfrm>
              <a:off x="2564318" y="2923071"/>
              <a:ext cx="1318104" cy="4747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panose="020B0604020202020204" pitchFamily="34" charset="0"/>
                  <a:ea typeface="Arial Unicode MS" pitchFamily="34" charset="-128"/>
                  <a:cs typeface="Arial" panose="020B0604020202020204" pitchFamily="34" charset="0"/>
                </a:rPr>
                <a:t>Brain volume loss</a:t>
              </a:r>
            </a:p>
          </p:txBody>
        </p:sp>
        <p:sp>
          <p:nvSpPr>
            <p:cNvPr id="155" name="Line 44"/>
            <p:cNvSpPr>
              <a:spLocks noChangeShapeType="1"/>
            </p:cNvSpPr>
            <p:nvPr/>
          </p:nvSpPr>
          <p:spPr bwMode="auto">
            <a:xfrm>
              <a:off x="773278" y="4304562"/>
              <a:ext cx="6789903" cy="0"/>
            </a:xfrm>
            <a:prstGeom prst="line">
              <a:avLst/>
            </a:prstGeom>
            <a:noFill/>
            <a:ln w="19050">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6" name="AutoShape 45"/>
            <p:cNvSpPr>
              <a:spLocks noChangeArrowheads="1"/>
            </p:cNvSpPr>
            <p:nvPr/>
          </p:nvSpPr>
          <p:spPr bwMode="auto">
            <a:xfrm>
              <a:off x="5872597" y="2618907"/>
              <a:ext cx="1280331" cy="4747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200" b="1" i="0" u="none" strike="noStrike" kern="0" cap="none" spc="0" normalizeH="0" baseline="0" noProof="0" dirty="0" smtClean="0">
                  <a:ln>
                    <a:noFill/>
                  </a:ln>
                  <a:solidFill>
                    <a:srgbClr val="00814A"/>
                  </a:solidFill>
                  <a:effectLst/>
                  <a:uLnTx/>
                  <a:uFillTx/>
                  <a:latin typeface="Arial" panose="020B0604020202020204" pitchFamily="34" charset="0"/>
                  <a:ea typeface="Arial Unicode MS" pitchFamily="34" charset="-128"/>
                  <a:cs typeface="Arial" panose="020B0604020202020204" pitchFamily="34" charset="0"/>
                </a:rPr>
                <a:t>Neuroaxonal loss</a:t>
              </a:r>
            </a:p>
          </p:txBody>
        </p:sp>
        <p:sp>
          <p:nvSpPr>
            <p:cNvPr id="157" name="Text Box 46"/>
            <p:cNvSpPr txBox="1">
              <a:spLocks noChangeArrowheads="1"/>
            </p:cNvSpPr>
            <p:nvPr/>
          </p:nvSpPr>
          <p:spPr bwMode="auto">
            <a:xfrm rot="16200000">
              <a:off x="-454597" y="2912950"/>
              <a:ext cx="2173652" cy="23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3" tIns="45701" rIns="91403" bIns="45701">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6676A"/>
                  </a:solidFill>
                  <a:effectLst/>
                  <a:uLnTx/>
                  <a:uFillTx/>
                  <a:ea typeface="Arial Unicode MS" pitchFamily="34" charset="-128"/>
                  <a:cs typeface="Arial" panose="020B0604020202020204" pitchFamily="34" charset="0"/>
                </a:rPr>
                <a:t>Disease </a:t>
              </a:r>
              <a:r>
                <a:rPr kumimoji="0" lang="en-US" sz="1200" b="1" i="0" u="none" strike="noStrike" kern="0" cap="none" spc="0" normalizeH="0" baseline="0" noProof="0" dirty="0" smtClean="0">
                  <a:ln>
                    <a:noFill/>
                  </a:ln>
                  <a:solidFill>
                    <a:srgbClr val="66676A"/>
                  </a:solidFill>
                  <a:effectLst/>
                  <a:uLnTx/>
                  <a:uFillTx/>
                  <a:ea typeface="Arial Unicode MS" pitchFamily="34" charset="-128"/>
                  <a:cs typeface="Arial" panose="020B0604020202020204" pitchFamily="34" charset="0"/>
                </a:rPr>
                <a:t>Severity</a:t>
              </a:r>
              <a:endParaRPr kumimoji="0" lang="en-US" sz="1200" b="1" i="0" u="none" strike="noStrike" kern="0" cap="none" spc="0" normalizeH="0" baseline="0" noProof="0" dirty="0">
                <a:ln>
                  <a:noFill/>
                </a:ln>
                <a:solidFill>
                  <a:srgbClr val="66676A"/>
                </a:solidFill>
                <a:effectLst/>
                <a:uLnTx/>
                <a:uFillTx/>
                <a:ea typeface="Arial Unicode MS" pitchFamily="34" charset="-128"/>
                <a:cs typeface="Arial" panose="020B0604020202020204" pitchFamily="34" charset="0"/>
              </a:endParaRPr>
            </a:p>
          </p:txBody>
        </p:sp>
        <p:sp>
          <p:nvSpPr>
            <p:cNvPr id="158" name="Freeform 66"/>
            <p:cNvSpPr>
              <a:spLocks/>
            </p:cNvSpPr>
            <p:nvPr/>
          </p:nvSpPr>
          <p:spPr bwMode="auto">
            <a:xfrm>
              <a:off x="882938" y="2576859"/>
              <a:ext cx="6596120" cy="1392300"/>
            </a:xfrm>
            <a:custGeom>
              <a:avLst/>
              <a:gdLst>
                <a:gd name="T0" fmla="*/ 0 w 4391"/>
                <a:gd name="T1" fmla="*/ 0 h 934"/>
                <a:gd name="T2" fmla="*/ 2147483647 w 4391"/>
                <a:gd name="T3" fmla="*/ 2147483647 h 934"/>
                <a:gd name="T4" fmla="*/ 2147483647 w 4391"/>
                <a:gd name="T5" fmla="*/ 2147483647 h 934"/>
                <a:gd name="T6" fmla="*/ 0 60000 65536"/>
                <a:gd name="T7" fmla="*/ 0 60000 65536"/>
                <a:gd name="T8" fmla="*/ 0 60000 65536"/>
                <a:gd name="T9" fmla="*/ 0 w 4391"/>
                <a:gd name="T10" fmla="*/ 0 h 934"/>
                <a:gd name="T11" fmla="*/ 4391 w 4391"/>
                <a:gd name="T12" fmla="*/ 934 h 934"/>
              </a:gdLst>
              <a:ahLst/>
              <a:cxnLst>
                <a:cxn ang="T6">
                  <a:pos x="T0" y="T1"/>
                </a:cxn>
                <a:cxn ang="T7">
                  <a:pos x="T2" y="T3"/>
                </a:cxn>
                <a:cxn ang="T8">
                  <a:pos x="T4" y="T5"/>
                </a:cxn>
              </a:cxnLst>
              <a:rect l="T9" t="T10" r="T11" b="T12"/>
              <a:pathLst>
                <a:path w="4391" h="934">
                  <a:moveTo>
                    <a:pt x="0" y="0"/>
                  </a:moveTo>
                  <a:cubicBezTo>
                    <a:pt x="454" y="25"/>
                    <a:pt x="909" y="50"/>
                    <a:pt x="1641" y="206"/>
                  </a:cubicBezTo>
                  <a:cubicBezTo>
                    <a:pt x="2373" y="362"/>
                    <a:pt x="3382" y="648"/>
                    <a:pt x="4391" y="934"/>
                  </a:cubicBezTo>
                </a:path>
              </a:pathLst>
            </a:custGeom>
            <a:noFill/>
            <a:ln w="28575">
              <a:solidFill>
                <a:srgbClr val="000080"/>
              </a:solidFill>
              <a:round/>
              <a:headEnd/>
              <a:tailEnd/>
            </a:ln>
            <a:effectLst>
              <a:prstShdw prst="shdw17" dist="17961" dir="2700000">
                <a:srgbClr val="00004D"/>
              </a:prstShdw>
            </a:effectLst>
            <a:extLst>
              <a:ext uri="{909E8E84-426E-40DD-AFC4-6F175D3DCCD1}">
                <a14:hiddenFill xmlns:a14="http://schemas.microsoft.com/office/drawing/2010/main">
                  <a:solidFill>
                    <a:srgbClr val="FFFFFF"/>
                  </a:solid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9" name="Freeform 71"/>
            <p:cNvSpPr>
              <a:spLocks/>
            </p:cNvSpPr>
            <p:nvPr/>
          </p:nvSpPr>
          <p:spPr bwMode="auto">
            <a:xfrm>
              <a:off x="801821" y="4244934"/>
              <a:ext cx="49572" cy="16398"/>
            </a:xfrm>
            <a:custGeom>
              <a:avLst/>
              <a:gdLst>
                <a:gd name="T0" fmla="*/ 0 w 33"/>
                <a:gd name="T1" fmla="*/ 11 h 11"/>
                <a:gd name="T2" fmla="*/ 33 w 33"/>
                <a:gd name="T3" fmla="*/ 0 h 11"/>
                <a:gd name="T4" fmla="*/ 0 w 33"/>
                <a:gd name="T5" fmla="*/ 11 h 11"/>
              </a:gdLst>
              <a:ahLst/>
              <a:cxnLst>
                <a:cxn ang="0">
                  <a:pos x="T0" y="T1"/>
                </a:cxn>
                <a:cxn ang="0">
                  <a:pos x="T2" y="T3"/>
                </a:cxn>
                <a:cxn ang="0">
                  <a:pos x="T4" y="T5"/>
                </a:cxn>
              </a:cxnLst>
              <a:rect l="0" t="0" r="r" b="b"/>
              <a:pathLst>
                <a:path w="33" h="11">
                  <a:moveTo>
                    <a:pt x="0" y="11"/>
                  </a:moveTo>
                  <a:cubicBezTo>
                    <a:pt x="11" y="7"/>
                    <a:pt x="33" y="0"/>
                    <a:pt x="33" y="0"/>
                  </a:cubicBezTo>
                  <a:cubicBezTo>
                    <a:pt x="33" y="0"/>
                    <a:pt x="11" y="7"/>
                    <a:pt x="0" y="11"/>
                  </a:cubicBezTo>
                  <a:close/>
                </a:path>
              </a:pathLst>
            </a:custGeom>
            <a:solidFill>
              <a:srgbClr val="4F81BD"/>
            </a:solidFill>
            <a:ln>
              <a:noFill/>
            </a:ln>
            <a:effectLst>
              <a:prstShdw prst="shdw17" dist="17961" dir="2700000">
                <a:srgbClr val="4F81BD">
                  <a:gamma/>
                  <a:shade val="60000"/>
                  <a:invGamma/>
                </a:srgbClr>
              </a:prstShdw>
            </a:effectLs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0" name="AutoShape 18"/>
            <p:cNvSpPr>
              <a:spLocks noChangeArrowheads="1"/>
            </p:cNvSpPr>
            <p:nvPr/>
          </p:nvSpPr>
          <p:spPr bwMode="auto">
            <a:xfrm>
              <a:off x="5394505" y="1481042"/>
              <a:ext cx="2084553" cy="580305"/>
            </a:xfrm>
            <a:prstGeom prst="roundRect">
              <a:avLst>
                <a:gd name="adj" fmla="val 16667"/>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SPMS</a:t>
              </a:r>
            </a:p>
          </p:txBody>
        </p:sp>
        <p:sp>
          <p:nvSpPr>
            <p:cNvPr id="161" name="AutoShape 17"/>
            <p:cNvSpPr>
              <a:spLocks noChangeArrowheads="1"/>
            </p:cNvSpPr>
            <p:nvPr/>
          </p:nvSpPr>
          <p:spPr bwMode="auto">
            <a:xfrm>
              <a:off x="2804132" y="1481042"/>
              <a:ext cx="1395425" cy="580305"/>
            </a:xfrm>
            <a:prstGeom prst="roundRect">
              <a:avLst>
                <a:gd name="adj" fmla="val 16667"/>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RRMS</a:t>
              </a:r>
            </a:p>
          </p:txBody>
        </p:sp>
        <p:sp>
          <p:nvSpPr>
            <p:cNvPr id="162" name="Freeform 24"/>
            <p:cNvSpPr>
              <a:spLocks/>
            </p:cNvSpPr>
            <p:nvPr/>
          </p:nvSpPr>
          <p:spPr bwMode="auto">
            <a:xfrm>
              <a:off x="2492749" y="3776329"/>
              <a:ext cx="3005"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3" name="Freeform 26"/>
            <p:cNvSpPr>
              <a:spLocks/>
            </p:cNvSpPr>
            <p:nvPr/>
          </p:nvSpPr>
          <p:spPr bwMode="auto">
            <a:xfrm>
              <a:off x="2125242" y="3776329"/>
              <a:ext cx="1501"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4" name="Freeform 38"/>
            <p:cNvSpPr>
              <a:spLocks/>
            </p:cNvSpPr>
            <p:nvPr/>
          </p:nvSpPr>
          <p:spPr bwMode="auto">
            <a:xfrm>
              <a:off x="2970992" y="3779311"/>
              <a:ext cx="3005" cy="231055"/>
            </a:xfrm>
            <a:custGeom>
              <a:avLst/>
              <a:gdLst>
                <a:gd name="T0" fmla="*/ 2147483647 w 2"/>
                <a:gd name="T1" fmla="*/ 2147483647 h 202"/>
                <a:gd name="T2" fmla="*/ 0 w 2"/>
                <a:gd name="T3" fmla="*/ 0 h 202"/>
                <a:gd name="T4" fmla="*/ 0 60000 65536"/>
                <a:gd name="T5" fmla="*/ 0 60000 65536"/>
                <a:gd name="T6" fmla="*/ 0 w 2"/>
                <a:gd name="T7" fmla="*/ 0 h 202"/>
                <a:gd name="T8" fmla="*/ 2 w 2"/>
                <a:gd name="T9" fmla="*/ 202 h 202"/>
              </a:gdLst>
              <a:ahLst/>
              <a:cxnLst>
                <a:cxn ang="T4">
                  <a:pos x="T0" y="T1"/>
                </a:cxn>
                <a:cxn ang="T5">
                  <a:pos x="T2" y="T3"/>
                </a:cxn>
              </a:cxnLst>
              <a:rect l="T6" t="T7" r="T8" b="T9"/>
              <a:pathLst>
                <a:path w="2" h="202">
                  <a:moveTo>
                    <a:pt x="1" y="201"/>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5" name="Freeform 42"/>
            <p:cNvSpPr>
              <a:spLocks/>
            </p:cNvSpPr>
            <p:nvPr/>
          </p:nvSpPr>
          <p:spPr bwMode="auto">
            <a:xfrm>
              <a:off x="3460810" y="3775626"/>
              <a:ext cx="3005" cy="234037"/>
            </a:xfrm>
            <a:custGeom>
              <a:avLst/>
              <a:gdLst>
                <a:gd name="T0" fmla="*/ 2147483647 w 2"/>
                <a:gd name="T1" fmla="*/ 2147483647 h 205"/>
                <a:gd name="T2" fmla="*/ 0 w 2"/>
                <a:gd name="T3" fmla="*/ 0 h 205"/>
                <a:gd name="T4" fmla="*/ 0 60000 65536"/>
                <a:gd name="T5" fmla="*/ 0 60000 65536"/>
                <a:gd name="T6" fmla="*/ 0 w 2"/>
                <a:gd name="T7" fmla="*/ 0 h 205"/>
                <a:gd name="T8" fmla="*/ 2 w 2"/>
                <a:gd name="T9" fmla="*/ 205 h 205"/>
              </a:gdLst>
              <a:ahLst/>
              <a:cxnLst>
                <a:cxn ang="T4">
                  <a:pos x="T0" y="T1"/>
                </a:cxn>
                <a:cxn ang="T5">
                  <a:pos x="T2" y="T3"/>
                </a:cxn>
              </a:cxnLst>
              <a:rect l="T6" t="T7" r="T8" b="T9"/>
              <a:pathLst>
                <a:path w="2" h="205">
                  <a:moveTo>
                    <a:pt x="1" y="204"/>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6" name="AutoShape 5"/>
            <p:cNvSpPr>
              <a:spLocks noChangeArrowheads="1"/>
            </p:cNvSpPr>
            <p:nvPr/>
          </p:nvSpPr>
          <p:spPr bwMode="auto">
            <a:xfrm>
              <a:off x="758006" y="4509059"/>
              <a:ext cx="775696" cy="68582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First</a:t>
              </a:r>
              <a:r>
                <a:rPr kumimoji="0" lang="en-US" sz="1000" b="1" i="0" u="none" strike="noStrike" kern="0" cap="none" spc="0" normalizeH="0" baseline="3000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 </a:t>
              </a:r>
              <a:r>
                <a:rPr kumimoji="0" lang="en-US" sz="1000" b="1"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MRI lesion</a:t>
              </a:r>
            </a:p>
          </p:txBody>
        </p:sp>
        <p:sp>
          <p:nvSpPr>
            <p:cNvPr id="167" name="AutoShape 46"/>
            <p:cNvSpPr>
              <a:spLocks noChangeArrowheads="1"/>
            </p:cNvSpPr>
            <p:nvPr/>
          </p:nvSpPr>
          <p:spPr bwMode="auto">
            <a:xfrm>
              <a:off x="2486741" y="3896155"/>
              <a:ext cx="755801" cy="4747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C0504D">
                      <a:lumMod val="75000"/>
                    </a:srgbClr>
                  </a:solidFill>
                  <a:effectLst/>
                  <a:uLnTx/>
                  <a:uFillTx/>
                  <a:latin typeface="Arial" panose="020B0604020202020204" pitchFamily="34" charset="0"/>
                  <a:ea typeface="Arial Unicode MS" pitchFamily="34" charset="-128"/>
                  <a:cs typeface="Arial" panose="020B0604020202020204" pitchFamily="34" charset="0"/>
                </a:rPr>
                <a:t>Relapses</a:t>
              </a:r>
              <a:endParaRPr kumimoji="0" lang="en-US" sz="1200" b="1" i="0" u="none" strike="noStrike" kern="0" cap="none" spc="0" normalizeH="0" baseline="30000" noProof="0" dirty="0" smtClean="0">
                <a:ln>
                  <a:noFill/>
                </a:ln>
                <a:solidFill>
                  <a:srgbClr val="C0504D">
                    <a:lumMod val="75000"/>
                  </a:srgbClr>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168" name="Freeform 42"/>
            <p:cNvSpPr>
              <a:spLocks/>
            </p:cNvSpPr>
            <p:nvPr/>
          </p:nvSpPr>
          <p:spPr bwMode="auto">
            <a:xfrm>
              <a:off x="4383043" y="3779311"/>
              <a:ext cx="3005" cy="234037"/>
            </a:xfrm>
            <a:custGeom>
              <a:avLst/>
              <a:gdLst>
                <a:gd name="T0" fmla="*/ 2147483647 w 2"/>
                <a:gd name="T1" fmla="*/ 2147483647 h 205"/>
                <a:gd name="T2" fmla="*/ 0 w 2"/>
                <a:gd name="T3" fmla="*/ 0 h 205"/>
                <a:gd name="T4" fmla="*/ 0 60000 65536"/>
                <a:gd name="T5" fmla="*/ 0 60000 65536"/>
                <a:gd name="T6" fmla="*/ 0 w 2"/>
                <a:gd name="T7" fmla="*/ 0 h 205"/>
                <a:gd name="T8" fmla="*/ 2 w 2"/>
                <a:gd name="T9" fmla="*/ 205 h 205"/>
              </a:gdLst>
              <a:ahLst/>
              <a:cxnLst>
                <a:cxn ang="T4">
                  <a:pos x="T0" y="T1"/>
                </a:cxn>
                <a:cxn ang="T5">
                  <a:pos x="T2" y="T3"/>
                </a:cxn>
              </a:cxnLst>
              <a:rect l="T6" t="T7" r="T8" b="T9"/>
              <a:pathLst>
                <a:path w="2" h="205">
                  <a:moveTo>
                    <a:pt x="1" y="204"/>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9" name="AutoShape 17"/>
            <p:cNvSpPr>
              <a:spLocks noChangeArrowheads="1"/>
            </p:cNvSpPr>
            <p:nvPr/>
          </p:nvSpPr>
          <p:spPr bwMode="auto">
            <a:xfrm>
              <a:off x="1902436" y="1482349"/>
              <a:ext cx="818900" cy="580305"/>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CIS</a:t>
              </a:r>
            </a:p>
          </p:txBody>
        </p:sp>
        <p:sp>
          <p:nvSpPr>
            <p:cNvPr id="170" name="AutoShape 17"/>
            <p:cNvSpPr>
              <a:spLocks noChangeArrowheads="1"/>
            </p:cNvSpPr>
            <p:nvPr/>
          </p:nvSpPr>
          <p:spPr bwMode="auto">
            <a:xfrm>
              <a:off x="801821" y="1482349"/>
              <a:ext cx="1050030" cy="580305"/>
            </a:xfrm>
            <a:prstGeom prst="roundRect">
              <a:avLst>
                <a:gd name="adj" fmla="val 16667"/>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RIS</a:t>
              </a:r>
            </a:p>
          </p:txBody>
        </p:sp>
        <p:sp>
          <p:nvSpPr>
            <p:cNvPr id="171" name="AutoShape 18"/>
            <p:cNvSpPr>
              <a:spLocks noChangeArrowheads="1"/>
            </p:cNvSpPr>
            <p:nvPr/>
          </p:nvSpPr>
          <p:spPr bwMode="auto">
            <a:xfrm>
              <a:off x="4274327" y="1482349"/>
              <a:ext cx="1064384" cy="580305"/>
            </a:xfrm>
            <a:prstGeom prst="roundRect">
              <a:avLst>
                <a:gd name="adj" fmla="val 16667"/>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R-SPMS</a:t>
              </a:r>
            </a:p>
          </p:txBody>
        </p:sp>
      </p:grpSp>
      <p:sp>
        <p:nvSpPr>
          <p:cNvPr id="61" name="Text Box 5"/>
          <p:cNvSpPr txBox="1">
            <a:spLocks noChangeArrowheads="1"/>
          </p:cNvSpPr>
          <p:nvPr>
            <p:custDataLst>
              <p:tags r:id="rId1"/>
            </p:custDataLst>
          </p:nvPr>
        </p:nvSpPr>
        <p:spPr bwMode="auto">
          <a:xfrm>
            <a:off x="429153" y="6324600"/>
            <a:ext cx="7132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None/>
            </a:pPr>
            <a:r>
              <a:rPr lang="en-GB" altLang="en-US" sz="1400" dirty="0" smtClean="0">
                <a:solidFill>
                  <a:srgbClr val="000000"/>
                </a:solidFill>
                <a:latin typeface="Arial" panose="020B0604020202020204" pitchFamily="34" charset="0"/>
                <a:cs typeface="Arial" panose="020B0604020202020204" pitchFamily="34" charset="0"/>
              </a:rPr>
              <a:t>Coles  AJ, </a:t>
            </a:r>
            <a:r>
              <a:rPr lang="en-GB" altLang="en-US" sz="1400" dirty="0">
                <a:solidFill>
                  <a:srgbClr val="000000"/>
                </a:solidFill>
                <a:latin typeface="Arial" panose="020B0604020202020204" pitchFamily="34" charset="0"/>
                <a:cs typeface="Arial" panose="020B0604020202020204" pitchFamily="34" charset="0"/>
              </a:rPr>
              <a:t>et al. </a:t>
            </a:r>
            <a:r>
              <a:rPr lang="en-GB" altLang="en-US" sz="1400" i="1" dirty="0" smtClean="0">
                <a:solidFill>
                  <a:srgbClr val="000000"/>
                </a:solidFill>
                <a:latin typeface="Arial" panose="020B0604020202020204" pitchFamily="34" charset="0"/>
                <a:cs typeface="Arial" panose="020B0604020202020204" pitchFamily="34" charset="0"/>
              </a:rPr>
              <a:t>J </a:t>
            </a:r>
            <a:r>
              <a:rPr lang="en-GB" altLang="en-US" sz="1400" i="1" dirty="0">
                <a:solidFill>
                  <a:srgbClr val="000000"/>
                </a:solidFill>
                <a:latin typeface="Arial" panose="020B0604020202020204" pitchFamily="34" charset="0"/>
                <a:cs typeface="Arial" panose="020B0604020202020204" pitchFamily="34" charset="0"/>
              </a:rPr>
              <a:t>Neurol. </a:t>
            </a:r>
            <a:r>
              <a:rPr lang="en-GB" altLang="en-US" sz="1400" dirty="0" smtClean="0">
                <a:solidFill>
                  <a:srgbClr val="000000"/>
                </a:solidFill>
                <a:latin typeface="Arial" panose="020B0604020202020204" pitchFamily="34" charset="0"/>
                <a:cs typeface="Arial" panose="020B0604020202020204" pitchFamily="34" charset="0"/>
              </a:rPr>
              <a:t>2006;253:98-108.</a:t>
            </a:r>
            <a:r>
              <a:rPr lang="en-GB" altLang="en-US" sz="1400" baseline="30000" dirty="0" smtClean="0">
                <a:solidFill>
                  <a:srgbClr val="000000"/>
                </a:solidFill>
                <a:latin typeface="Arial" panose="020B0604020202020204" pitchFamily="34" charset="0"/>
                <a:cs typeface="Arial" panose="020B0604020202020204" pitchFamily="34" charset="0"/>
              </a:rPr>
              <a:t>[44]</a:t>
            </a:r>
            <a:r>
              <a:rPr lang="en-GB" altLang="en-US" sz="1400" dirty="0" smtClean="0">
                <a:solidFill>
                  <a:srgbClr val="000000"/>
                </a:solidFill>
                <a:latin typeface="Arial" panose="020B0604020202020204" pitchFamily="34" charset="0"/>
                <a:cs typeface="Arial" panose="020B0604020202020204" pitchFamily="34" charset="0"/>
              </a:rPr>
              <a:t> </a:t>
            </a:r>
            <a:endParaRPr lang="en-GB" altLang="en-US" sz="1400" dirty="0">
              <a:solidFill>
                <a:srgbClr val="000000"/>
              </a:solidFill>
              <a:latin typeface="Arial" panose="020B0604020202020204" pitchFamily="34" charset="0"/>
              <a:cs typeface="Arial" panose="020B0604020202020204" pitchFamily="34" charset="0"/>
            </a:endParaRPr>
          </a:p>
        </p:txBody>
      </p:sp>
      <p:grpSp>
        <p:nvGrpSpPr>
          <p:cNvPr id="243" name="Group 242"/>
          <p:cNvGrpSpPr/>
          <p:nvPr/>
        </p:nvGrpSpPr>
        <p:grpSpPr>
          <a:xfrm>
            <a:off x="6934201" y="3739303"/>
            <a:ext cx="526067" cy="977825"/>
            <a:chOff x="7837639" y="2080818"/>
            <a:chExt cx="929843" cy="1513205"/>
          </a:xfrm>
        </p:grpSpPr>
        <p:cxnSp>
          <p:nvCxnSpPr>
            <p:cNvPr id="244" name="Straight Connector 243"/>
            <p:cNvCxnSpPr/>
            <p:nvPr/>
          </p:nvCxnSpPr>
          <p:spPr bwMode="auto">
            <a:xfrm>
              <a:off x="8627756" y="2080818"/>
              <a:ext cx="0" cy="1513205"/>
            </a:xfrm>
            <a:prstGeom prst="line">
              <a:avLst/>
            </a:prstGeom>
            <a:noFill/>
            <a:ln w="19050" cap="flat" cmpd="sng" algn="ctr">
              <a:solidFill>
                <a:srgbClr val="4F81BD">
                  <a:lumMod val="50000"/>
                </a:srgbClr>
              </a:solidFill>
              <a:prstDash val="sysDash"/>
              <a:headEnd type="none" w="med" len="med"/>
              <a:tailEnd type="triangle" w="med" len="med"/>
            </a:ln>
            <a:effectLst/>
          </p:spPr>
        </p:cxnSp>
        <p:sp>
          <p:nvSpPr>
            <p:cNvPr id="246" name="TextBox 245"/>
            <p:cNvSpPr txBox="1"/>
            <p:nvPr/>
          </p:nvSpPr>
          <p:spPr>
            <a:xfrm>
              <a:off x="7837639" y="2971800"/>
              <a:ext cx="929843" cy="476291"/>
            </a:xfrm>
            <a:prstGeom prst="rect">
              <a:avLst/>
            </a:prstGeom>
            <a:noFill/>
          </p:spPr>
          <p:txBody>
            <a:bodyPr wrap="square" rtlCol="0">
              <a:spAutoFit/>
            </a:bodyPr>
            <a:lstStyle>
              <a:defPPr>
                <a:defRPr lang="en-US"/>
              </a:defPPr>
              <a:lvl1pPr algn="ctr">
                <a:defRPr>
                  <a:solidFill>
                    <a:srgbClr val="002060"/>
                  </a:solidFill>
                </a:defRPr>
              </a:lvl1pPr>
            </a:lstStyle>
            <a:p>
              <a:r>
                <a:rPr lang="en-GB" sz="1400" dirty="0">
                  <a:latin typeface="Arial" panose="020B0604020202020204" pitchFamily="34" charset="0"/>
                  <a:cs typeface="Arial" panose="020B0604020202020204" pitchFamily="34" charset="0"/>
                </a:rPr>
                <a:t>~¼</a:t>
              </a:r>
            </a:p>
          </p:txBody>
        </p:sp>
      </p:grpSp>
      <p:grpSp>
        <p:nvGrpSpPr>
          <p:cNvPr id="242" name="Group 241"/>
          <p:cNvGrpSpPr/>
          <p:nvPr/>
        </p:nvGrpSpPr>
        <p:grpSpPr>
          <a:xfrm>
            <a:off x="5656323" y="3691237"/>
            <a:ext cx="1772849" cy="1061306"/>
            <a:chOff x="5578942" y="2006435"/>
            <a:chExt cx="3133577" cy="1642394"/>
          </a:xfrm>
        </p:grpSpPr>
        <p:cxnSp>
          <p:nvCxnSpPr>
            <p:cNvPr id="247" name="Straight Connector 246"/>
            <p:cNvCxnSpPr/>
            <p:nvPr/>
          </p:nvCxnSpPr>
          <p:spPr bwMode="auto">
            <a:xfrm>
              <a:off x="8627757" y="2006435"/>
              <a:ext cx="0" cy="668186"/>
            </a:xfrm>
            <a:prstGeom prst="line">
              <a:avLst/>
            </a:prstGeom>
            <a:noFill/>
            <a:ln w="19050" cap="flat" cmpd="sng" algn="ctr">
              <a:solidFill>
                <a:srgbClr val="4F81BD">
                  <a:lumMod val="75000"/>
                </a:srgbClr>
              </a:solidFill>
              <a:prstDash val="sysDash"/>
              <a:headEnd type="none" w="med" len="med"/>
              <a:tailEnd type="triangle" w="med" len="med"/>
            </a:ln>
            <a:effectLst/>
          </p:spPr>
        </p:cxnSp>
        <p:cxnSp>
          <p:nvCxnSpPr>
            <p:cNvPr id="248" name="Straight Connector 247"/>
            <p:cNvCxnSpPr/>
            <p:nvPr/>
          </p:nvCxnSpPr>
          <p:spPr bwMode="auto">
            <a:xfrm flipH="1">
              <a:off x="5578942" y="2674621"/>
              <a:ext cx="3004596" cy="974208"/>
            </a:xfrm>
            <a:prstGeom prst="line">
              <a:avLst/>
            </a:prstGeom>
            <a:noFill/>
            <a:ln w="19050" cap="flat" cmpd="sng" algn="ctr">
              <a:solidFill>
                <a:srgbClr val="4F81BD">
                  <a:lumMod val="75000"/>
                </a:srgbClr>
              </a:solidFill>
              <a:prstDash val="sysDash"/>
            </a:ln>
            <a:effectLst/>
          </p:spPr>
        </p:cxnSp>
        <p:sp>
          <p:nvSpPr>
            <p:cNvPr id="249" name="TextBox 248"/>
            <p:cNvSpPr txBox="1"/>
            <p:nvPr/>
          </p:nvSpPr>
          <p:spPr>
            <a:xfrm>
              <a:off x="8229599" y="2155862"/>
              <a:ext cx="482920" cy="476292"/>
            </a:xfrm>
            <a:prstGeom prst="rect">
              <a:avLst/>
            </a:prstGeom>
            <a:noFill/>
          </p:spPr>
          <p:txBody>
            <a:bodyPr wrap="square" rtlCol="0">
              <a:spAutoFit/>
            </a:bodyPr>
            <a:lstStyle/>
            <a:p>
              <a:pPr algn="ctr"/>
              <a:r>
                <a:rPr lang="en-GB" sz="1400" dirty="0" smtClean="0">
                  <a:solidFill>
                    <a:srgbClr val="002060"/>
                  </a:solidFill>
                  <a:latin typeface="Arial" panose="020B0604020202020204" pitchFamily="34" charset="0"/>
                  <a:cs typeface="Arial" panose="020B0604020202020204" pitchFamily="34" charset="0"/>
                </a:rPr>
                <a:t>?</a:t>
              </a:r>
              <a:endParaRPr lang="en-GB" sz="1400" dirty="0">
                <a:solidFill>
                  <a:srgbClr val="002060"/>
                </a:solidFill>
                <a:latin typeface="Arial" panose="020B0604020202020204" pitchFamily="34" charset="0"/>
                <a:cs typeface="Arial" panose="020B0604020202020204" pitchFamily="34" charset="0"/>
              </a:endParaRPr>
            </a:p>
          </p:txBody>
        </p:sp>
      </p:grpSp>
      <p:grpSp>
        <p:nvGrpSpPr>
          <p:cNvPr id="9" name="Group 8"/>
          <p:cNvGrpSpPr/>
          <p:nvPr/>
        </p:nvGrpSpPr>
        <p:grpSpPr>
          <a:xfrm>
            <a:off x="85165" y="3920856"/>
            <a:ext cx="2186595" cy="1643521"/>
            <a:chOff x="85165" y="3920856"/>
            <a:chExt cx="2186595" cy="1643521"/>
          </a:xfrm>
        </p:grpSpPr>
        <p:pic>
          <p:nvPicPr>
            <p:cNvPr id="25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33" y="3920856"/>
              <a:ext cx="1287836" cy="132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5165" y="5195045"/>
              <a:ext cx="2186595"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Alemtuzumab</a:t>
              </a:r>
              <a:endParaRPr lang="en-GB" dirty="0">
                <a:latin typeface="Arial" panose="020B0604020202020204" pitchFamily="34" charset="0"/>
                <a:cs typeface="Arial" panose="020B0604020202020204" pitchFamily="34" charset="0"/>
              </a:endParaRPr>
            </a:p>
          </p:txBody>
        </p:sp>
      </p:grpSp>
      <p:grpSp>
        <p:nvGrpSpPr>
          <p:cNvPr id="6" name="Group 5"/>
          <p:cNvGrpSpPr/>
          <p:nvPr/>
        </p:nvGrpSpPr>
        <p:grpSpPr>
          <a:xfrm>
            <a:off x="2047984" y="3721512"/>
            <a:ext cx="2844597" cy="1809103"/>
            <a:chOff x="2047984" y="3721512"/>
            <a:chExt cx="2844597" cy="1809103"/>
          </a:xfrm>
        </p:grpSpPr>
        <p:grpSp>
          <p:nvGrpSpPr>
            <p:cNvPr id="13" name="Group 12"/>
            <p:cNvGrpSpPr/>
            <p:nvPr/>
          </p:nvGrpSpPr>
          <p:grpSpPr>
            <a:xfrm>
              <a:off x="2047984" y="3721512"/>
              <a:ext cx="2844597" cy="1809103"/>
              <a:chOff x="2047984" y="3721512"/>
              <a:chExt cx="2844597" cy="1809103"/>
            </a:xfrm>
          </p:grpSpPr>
          <p:grpSp>
            <p:nvGrpSpPr>
              <p:cNvPr id="10" name="Group 9"/>
              <p:cNvGrpSpPr/>
              <p:nvPr/>
            </p:nvGrpSpPr>
            <p:grpSpPr>
              <a:xfrm>
                <a:off x="2047984" y="3721512"/>
                <a:ext cx="2844597" cy="1809103"/>
                <a:chOff x="2047984" y="3721512"/>
                <a:chExt cx="2844597" cy="1809103"/>
              </a:xfrm>
            </p:grpSpPr>
            <p:grpSp>
              <p:nvGrpSpPr>
                <p:cNvPr id="182" name="Group 181"/>
                <p:cNvGrpSpPr/>
                <p:nvPr/>
              </p:nvGrpSpPr>
              <p:grpSpPr>
                <a:xfrm>
                  <a:off x="2706521" y="3721512"/>
                  <a:ext cx="2186060" cy="1809103"/>
                  <a:chOff x="572927" y="2107282"/>
                  <a:chExt cx="3863942" cy="2799626"/>
                </a:xfrm>
              </p:grpSpPr>
              <p:cxnSp>
                <p:nvCxnSpPr>
                  <p:cNvPr id="184" name="Straight Connector 183"/>
                  <p:cNvCxnSpPr/>
                  <p:nvPr/>
                </p:nvCxnSpPr>
                <p:spPr bwMode="auto">
                  <a:xfrm flipH="1" flipV="1">
                    <a:off x="1178956" y="4887178"/>
                    <a:ext cx="3248769" cy="4385"/>
                  </a:xfrm>
                  <a:prstGeom prst="line">
                    <a:avLst/>
                  </a:prstGeom>
                  <a:noFill/>
                  <a:ln w="19050" cap="flat" cmpd="sng" algn="ctr">
                    <a:solidFill>
                      <a:sysClr val="windowText" lastClr="000000"/>
                    </a:solidFill>
                    <a:prstDash val="solid"/>
                  </a:ln>
                  <a:effectLst/>
                </p:spPr>
              </p:cxnSp>
              <p:cxnSp>
                <p:nvCxnSpPr>
                  <p:cNvPr id="185" name="Straight Connector 184"/>
                  <p:cNvCxnSpPr/>
                  <p:nvPr/>
                </p:nvCxnSpPr>
                <p:spPr bwMode="auto">
                  <a:xfrm>
                    <a:off x="1156499" y="2107282"/>
                    <a:ext cx="2496" cy="2799626"/>
                  </a:xfrm>
                  <a:prstGeom prst="line">
                    <a:avLst/>
                  </a:prstGeom>
                  <a:noFill/>
                  <a:ln w="19050" cap="flat" cmpd="sng" algn="ctr">
                    <a:solidFill>
                      <a:sysClr val="windowText" lastClr="000000"/>
                    </a:solidFill>
                    <a:prstDash val="solid"/>
                  </a:ln>
                  <a:effectLst/>
                </p:spPr>
              </p:cxnSp>
              <p:cxnSp>
                <p:nvCxnSpPr>
                  <p:cNvPr id="186" name="Straight Connector 185"/>
                  <p:cNvCxnSpPr/>
                  <p:nvPr/>
                </p:nvCxnSpPr>
                <p:spPr bwMode="auto">
                  <a:xfrm>
                    <a:off x="4255553" y="2460249"/>
                    <a:ext cx="0" cy="1945708"/>
                  </a:xfrm>
                  <a:prstGeom prst="line">
                    <a:avLst/>
                  </a:prstGeom>
                  <a:noFill/>
                  <a:ln w="19050" cap="flat" cmpd="sng" algn="ctr">
                    <a:solidFill>
                      <a:srgbClr val="4F81BD">
                        <a:lumMod val="75000"/>
                      </a:srgbClr>
                    </a:solidFill>
                    <a:prstDash val="sysDash"/>
                    <a:headEnd type="none" w="med" len="med"/>
                    <a:tailEnd type="triangle" w="med" len="med"/>
                  </a:ln>
                  <a:effectLst/>
                </p:spPr>
              </p:cxnSp>
              <p:cxnSp>
                <p:nvCxnSpPr>
                  <p:cNvPr id="187" name="Straight Connector 186"/>
                  <p:cNvCxnSpPr/>
                  <p:nvPr/>
                </p:nvCxnSpPr>
                <p:spPr bwMode="auto">
                  <a:xfrm flipH="1">
                    <a:off x="2421714" y="4254688"/>
                    <a:ext cx="1831347" cy="0"/>
                  </a:xfrm>
                  <a:prstGeom prst="line">
                    <a:avLst/>
                  </a:prstGeom>
                  <a:noFill/>
                  <a:ln w="19050" cap="flat" cmpd="sng" algn="ctr">
                    <a:solidFill>
                      <a:srgbClr val="4F81BD">
                        <a:lumMod val="75000"/>
                      </a:srgbClr>
                    </a:solidFill>
                    <a:prstDash val="solid"/>
                  </a:ln>
                  <a:effectLst/>
                </p:spPr>
              </p:cxnSp>
              <p:grpSp>
                <p:nvGrpSpPr>
                  <p:cNvPr id="188" name="Group 196"/>
                  <p:cNvGrpSpPr>
                    <a:grpSpLocks/>
                  </p:cNvGrpSpPr>
                  <p:nvPr/>
                </p:nvGrpSpPr>
                <p:grpSpPr bwMode="auto">
                  <a:xfrm>
                    <a:off x="1981199" y="4254692"/>
                    <a:ext cx="2271861" cy="393511"/>
                    <a:chOff x="1691631" y="5179337"/>
                    <a:chExt cx="5219310" cy="475905"/>
                  </a:xfrm>
                </p:grpSpPr>
                <p:cxnSp>
                  <p:nvCxnSpPr>
                    <p:cNvPr id="226" name="Straight Connector 225"/>
                    <p:cNvCxnSpPr/>
                    <p:nvPr/>
                  </p:nvCxnSpPr>
                  <p:spPr>
                    <a:xfrm>
                      <a:off x="1703098" y="5448897"/>
                      <a:ext cx="0" cy="206345"/>
                    </a:xfrm>
                    <a:prstGeom prst="line">
                      <a:avLst/>
                    </a:prstGeom>
                    <a:noFill/>
                    <a:ln w="19050" cap="flat" cmpd="sng" algn="ctr">
                      <a:solidFill>
                        <a:srgbClr val="4F81BD">
                          <a:lumMod val="75000"/>
                        </a:srgbClr>
                      </a:solidFill>
                      <a:prstDash val="solid"/>
                    </a:ln>
                    <a:effectLst/>
                  </p:spPr>
                </p:cxnSp>
                <p:cxnSp>
                  <p:nvCxnSpPr>
                    <p:cNvPr id="227" name="Straight Connector 226"/>
                    <p:cNvCxnSpPr/>
                    <p:nvPr/>
                  </p:nvCxnSpPr>
                  <p:spPr>
                    <a:xfrm>
                      <a:off x="1691631" y="5652591"/>
                      <a:ext cx="5219310" cy="2651"/>
                    </a:xfrm>
                    <a:prstGeom prst="line">
                      <a:avLst/>
                    </a:prstGeom>
                    <a:noFill/>
                    <a:ln w="19050" cap="flat" cmpd="sng" algn="ctr">
                      <a:solidFill>
                        <a:srgbClr val="4F81BD">
                          <a:lumMod val="75000"/>
                        </a:srgbClr>
                      </a:solidFill>
                      <a:prstDash val="solid"/>
                    </a:ln>
                    <a:effectLst/>
                  </p:spPr>
                </p:cxnSp>
                <p:cxnSp>
                  <p:nvCxnSpPr>
                    <p:cNvPr id="228" name="Straight Connector 227"/>
                    <p:cNvCxnSpPr/>
                    <p:nvPr/>
                  </p:nvCxnSpPr>
                  <p:spPr>
                    <a:xfrm>
                      <a:off x="2715124" y="5179337"/>
                      <a:ext cx="0" cy="269560"/>
                    </a:xfrm>
                    <a:prstGeom prst="line">
                      <a:avLst/>
                    </a:prstGeom>
                    <a:noFill/>
                    <a:ln w="19050" cap="flat" cmpd="sng" algn="ctr">
                      <a:solidFill>
                        <a:srgbClr val="4F81BD">
                          <a:lumMod val="75000"/>
                        </a:srgbClr>
                      </a:solidFill>
                      <a:prstDash val="solid"/>
                    </a:ln>
                    <a:effectLst/>
                  </p:spPr>
                </p:cxnSp>
              </p:grpSp>
              <p:cxnSp>
                <p:nvCxnSpPr>
                  <p:cNvPr id="189" name="Straight Connector 188"/>
                  <p:cNvCxnSpPr/>
                  <p:nvPr/>
                </p:nvCxnSpPr>
                <p:spPr bwMode="auto">
                  <a:xfrm flipH="1">
                    <a:off x="1695464" y="3823888"/>
                    <a:ext cx="434168" cy="293775"/>
                  </a:xfrm>
                  <a:prstGeom prst="line">
                    <a:avLst/>
                  </a:prstGeom>
                  <a:noFill/>
                  <a:ln w="19050" cap="flat" cmpd="sng" algn="ctr">
                    <a:solidFill>
                      <a:srgbClr val="1F497D">
                        <a:lumMod val="50000"/>
                      </a:srgbClr>
                    </a:solidFill>
                    <a:prstDash val="solid"/>
                  </a:ln>
                  <a:effectLst/>
                </p:spPr>
              </p:cxnSp>
              <p:grpSp>
                <p:nvGrpSpPr>
                  <p:cNvPr id="190" name="Group 200"/>
                  <p:cNvGrpSpPr>
                    <a:grpSpLocks/>
                  </p:cNvGrpSpPr>
                  <p:nvPr/>
                </p:nvGrpSpPr>
                <p:grpSpPr bwMode="auto">
                  <a:xfrm>
                    <a:off x="3020189" y="3066713"/>
                    <a:ext cx="202529" cy="264590"/>
                    <a:chOff x="3063284" y="4868833"/>
                    <a:chExt cx="257766" cy="354128"/>
                  </a:xfrm>
                </p:grpSpPr>
                <p:cxnSp>
                  <p:nvCxnSpPr>
                    <p:cNvPr id="223" name="Straight Connector 222"/>
                    <p:cNvCxnSpPr/>
                    <p:nvPr/>
                  </p:nvCxnSpPr>
                  <p:spPr>
                    <a:xfrm>
                      <a:off x="3069934" y="5043046"/>
                      <a:ext cx="3175" cy="178989"/>
                    </a:xfrm>
                    <a:prstGeom prst="line">
                      <a:avLst/>
                    </a:prstGeom>
                    <a:noFill/>
                    <a:ln w="19050" cap="flat" cmpd="sng" algn="ctr">
                      <a:solidFill>
                        <a:srgbClr val="1F497D">
                          <a:lumMod val="50000"/>
                        </a:srgbClr>
                      </a:solidFill>
                      <a:prstDash val="solid"/>
                    </a:ln>
                    <a:effectLst/>
                  </p:spPr>
                </p:cxnSp>
                <p:cxnSp>
                  <p:nvCxnSpPr>
                    <p:cNvPr id="224" name="Straight Connector 223"/>
                    <p:cNvCxnSpPr/>
                    <p:nvPr/>
                  </p:nvCxnSpPr>
                  <p:spPr>
                    <a:xfrm>
                      <a:off x="3063582" y="5207363"/>
                      <a:ext cx="257236" cy="0"/>
                    </a:xfrm>
                    <a:prstGeom prst="line">
                      <a:avLst/>
                    </a:prstGeom>
                    <a:noFill/>
                    <a:ln w="19050" cap="flat" cmpd="sng" algn="ctr">
                      <a:solidFill>
                        <a:srgbClr val="1F497D">
                          <a:lumMod val="50000"/>
                        </a:srgbClr>
                      </a:solidFill>
                      <a:prstDash val="solid"/>
                    </a:ln>
                    <a:effectLst/>
                  </p:spPr>
                </p:cxnSp>
                <p:cxnSp>
                  <p:nvCxnSpPr>
                    <p:cNvPr id="225" name="Straight Connector 224"/>
                    <p:cNvCxnSpPr/>
                    <p:nvPr/>
                  </p:nvCxnSpPr>
                  <p:spPr>
                    <a:xfrm flipH="1">
                      <a:off x="3308115" y="4869927"/>
                      <a:ext cx="0" cy="337436"/>
                    </a:xfrm>
                    <a:prstGeom prst="line">
                      <a:avLst/>
                    </a:prstGeom>
                    <a:noFill/>
                    <a:ln w="19050" cap="flat" cmpd="sng" algn="ctr">
                      <a:solidFill>
                        <a:srgbClr val="1F497D">
                          <a:lumMod val="50000"/>
                        </a:srgbClr>
                      </a:solidFill>
                      <a:prstDash val="solid"/>
                    </a:ln>
                    <a:effectLst/>
                  </p:spPr>
                </p:cxnSp>
              </p:grpSp>
              <p:cxnSp>
                <p:nvCxnSpPr>
                  <p:cNvPr id="191" name="Straight Connector 190"/>
                  <p:cNvCxnSpPr/>
                  <p:nvPr/>
                </p:nvCxnSpPr>
                <p:spPr bwMode="auto">
                  <a:xfrm flipH="1">
                    <a:off x="2294316" y="3521344"/>
                    <a:ext cx="266988" cy="190734"/>
                  </a:xfrm>
                  <a:prstGeom prst="line">
                    <a:avLst/>
                  </a:prstGeom>
                  <a:noFill/>
                  <a:ln w="19050" cap="flat" cmpd="sng" algn="ctr">
                    <a:solidFill>
                      <a:srgbClr val="1F497D">
                        <a:lumMod val="50000"/>
                      </a:srgbClr>
                    </a:solidFill>
                    <a:prstDash val="solid"/>
                  </a:ln>
                  <a:effectLst/>
                </p:spPr>
              </p:cxnSp>
              <p:cxnSp>
                <p:nvCxnSpPr>
                  <p:cNvPr id="192" name="Straight Connector 191"/>
                  <p:cNvCxnSpPr/>
                  <p:nvPr/>
                </p:nvCxnSpPr>
                <p:spPr bwMode="auto">
                  <a:xfrm flipH="1">
                    <a:off x="2673588" y="3196878"/>
                    <a:ext cx="354320" cy="260891"/>
                  </a:xfrm>
                  <a:prstGeom prst="line">
                    <a:avLst/>
                  </a:prstGeom>
                  <a:noFill/>
                  <a:ln w="19050" cap="flat" cmpd="sng" algn="ctr">
                    <a:solidFill>
                      <a:srgbClr val="1F497D">
                        <a:lumMod val="50000"/>
                      </a:srgbClr>
                    </a:solidFill>
                    <a:prstDash val="solid"/>
                  </a:ln>
                  <a:effectLst/>
                </p:spPr>
              </p:cxnSp>
              <p:cxnSp>
                <p:nvCxnSpPr>
                  <p:cNvPr id="193" name="Straight Connector 192"/>
                  <p:cNvCxnSpPr/>
                  <p:nvPr/>
                </p:nvCxnSpPr>
                <p:spPr bwMode="auto">
                  <a:xfrm flipH="1">
                    <a:off x="3212553" y="2975451"/>
                    <a:ext cx="139731" cy="105233"/>
                  </a:xfrm>
                  <a:prstGeom prst="line">
                    <a:avLst/>
                  </a:prstGeom>
                  <a:noFill/>
                  <a:ln w="19050" cap="flat" cmpd="sng" algn="ctr">
                    <a:solidFill>
                      <a:srgbClr val="1F497D">
                        <a:lumMod val="50000"/>
                      </a:srgbClr>
                    </a:solidFill>
                    <a:prstDash val="solid"/>
                  </a:ln>
                  <a:effectLst/>
                </p:spPr>
              </p:cxnSp>
              <p:cxnSp>
                <p:nvCxnSpPr>
                  <p:cNvPr id="194" name="Straight Connector 193"/>
                  <p:cNvCxnSpPr/>
                  <p:nvPr/>
                </p:nvCxnSpPr>
                <p:spPr bwMode="auto">
                  <a:xfrm flipH="1">
                    <a:off x="3734055" y="2361593"/>
                    <a:ext cx="519005" cy="374889"/>
                  </a:xfrm>
                  <a:prstGeom prst="line">
                    <a:avLst/>
                  </a:prstGeom>
                  <a:noFill/>
                  <a:ln w="19050" cap="flat" cmpd="sng" algn="ctr">
                    <a:solidFill>
                      <a:srgbClr val="1F497D">
                        <a:lumMod val="50000"/>
                      </a:srgbClr>
                    </a:solidFill>
                    <a:prstDash val="solid"/>
                  </a:ln>
                  <a:effectLst/>
                </p:spPr>
              </p:cxnSp>
              <p:grpSp>
                <p:nvGrpSpPr>
                  <p:cNvPr id="195" name="Group 205"/>
                  <p:cNvGrpSpPr>
                    <a:grpSpLocks/>
                  </p:cNvGrpSpPr>
                  <p:nvPr/>
                </p:nvGrpSpPr>
                <p:grpSpPr bwMode="auto">
                  <a:xfrm>
                    <a:off x="2125370" y="3698684"/>
                    <a:ext cx="189648" cy="376235"/>
                    <a:chOff x="3060934" y="4905313"/>
                    <a:chExt cx="273708" cy="317648"/>
                  </a:xfrm>
                </p:grpSpPr>
                <p:cxnSp>
                  <p:nvCxnSpPr>
                    <p:cNvPr id="220" name="Straight Connector 219"/>
                    <p:cNvCxnSpPr/>
                    <p:nvPr/>
                  </p:nvCxnSpPr>
                  <p:spPr>
                    <a:xfrm>
                      <a:off x="3063484" y="5007319"/>
                      <a:ext cx="7202" cy="216563"/>
                    </a:xfrm>
                    <a:prstGeom prst="line">
                      <a:avLst/>
                    </a:prstGeom>
                    <a:noFill/>
                    <a:ln w="19050" cap="flat" cmpd="sng" algn="ctr">
                      <a:solidFill>
                        <a:srgbClr val="1F497D">
                          <a:lumMod val="50000"/>
                        </a:srgbClr>
                      </a:solidFill>
                      <a:prstDash val="solid"/>
                    </a:ln>
                    <a:effectLst/>
                  </p:spPr>
                </p:cxnSp>
                <p:cxnSp>
                  <p:nvCxnSpPr>
                    <p:cNvPr id="221" name="Straight Connector 220"/>
                    <p:cNvCxnSpPr/>
                    <p:nvPr/>
                  </p:nvCxnSpPr>
                  <p:spPr>
                    <a:xfrm>
                      <a:off x="3059881" y="5216478"/>
                      <a:ext cx="273690" cy="0"/>
                    </a:xfrm>
                    <a:prstGeom prst="line">
                      <a:avLst/>
                    </a:prstGeom>
                    <a:noFill/>
                    <a:ln w="19050" cap="flat" cmpd="sng" algn="ctr">
                      <a:solidFill>
                        <a:srgbClr val="1F497D">
                          <a:lumMod val="50000"/>
                        </a:srgbClr>
                      </a:solidFill>
                      <a:prstDash val="solid"/>
                    </a:ln>
                    <a:effectLst/>
                  </p:spPr>
                </p:cxnSp>
                <p:cxnSp>
                  <p:nvCxnSpPr>
                    <p:cNvPr id="222" name="Straight Connector 221"/>
                    <p:cNvCxnSpPr/>
                    <p:nvPr/>
                  </p:nvCxnSpPr>
                  <p:spPr>
                    <a:xfrm>
                      <a:off x="3315567" y="4905517"/>
                      <a:ext cx="0" cy="305408"/>
                    </a:xfrm>
                    <a:prstGeom prst="line">
                      <a:avLst/>
                    </a:prstGeom>
                    <a:noFill/>
                    <a:ln w="19050" cap="flat" cmpd="sng" algn="ctr">
                      <a:solidFill>
                        <a:srgbClr val="1F497D">
                          <a:lumMod val="50000"/>
                        </a:srgbClr>
                      </a:solidFill>
                      <a:prstDash val="solid"/>
                    </a:ln>
                    <a:effectLst/>
                  </p:spPr>
                </p:cxnSp>
              </p:grpSp>
              <p:grpSp>
                <p:nvGrpSpPr>
                  <p:cNvPr id="196" name="Group 206"/>
                  <p:cNvGrpSpPr>
                    <a:grpSpLocks/>
                  </p:cNvGrpSpPr>
                  <p:nvPr/>
                </p:nvGrpSpPr>
                <p:grpSpPr bwMode="auto">
                  <a:xfrm>
                    <a:off x="2552549" y="3445001"/>
                    <a:ext cx="127180" cy="422282"/>
                    <a:chOff x="3043241" y="4931591"/>
                    <a:chExt cx="277811" cy="210379"/>
                  </a:xfrm>
                </p:grpSpPr>
                <p:cxnSp>
                  <p:nvCxnSpPr>
                    <p:cNvPr id="217" name="Straight Connector 216"/>
                    <p:cNvCxnSpPr/>
                    <p:nvPr/>
                  </p:nvCxnSpPr>
                  <p:spPr>
                    <a:xfrm>
                      <a:off x="3062365" y="4973994"/>
                      <a:ext cx="0" cy="168202"/>
                    </a:xfrm>
                    <a:prstGeom prst="line">
                      <a:avLst/>
                    </a:prstGeom>
                    <a:noFill/>
                    <a:ln w="19050" cap="flat" cmpd="sng" algn="ctr">
                      <a:solidFill>
                        <a:srgbClr val="1F497D">
                          <a:lumMod val="50000"/>
                        </a:srgbClr>
                      </a:solidFill>
                      <a:prstDash val="solid"/>
                    </a:ln>
                    <a:effectLst/>
                  </p:spPr>
                </p:cxnSp>
                <p:cxnSp>
                  <p:nvCxnSpPr>
                    <p:cNvPr id="218" name="Straight Connector 217"/>
                    <p:cNvCxnSpPr/>
                    <p:nvPr/>
                  </p:nvCxnSpPr>
                  <p:spPr>
                    <a:xfrm>
                      <a:off x="3040563" y="5140011"/>
                      <a:ext cx="256174" cy="0"/>
                    </a:xfrm>
                    <a:prstGeom prst="line">
                      <a:avLst/>
                    </a:prstGeom>
                    <a:noFill/>
                    <a:ln w="19050" cap="flat" cmpd="sng" algn="ctr">
                      <a:solidFill>
                        <a:srgbClr val="1F497D">
                          <a:lumMod val="50000"/>
                        </a:srgbClr>
                      </a:solidFill>
                      <a:prstDash val="solid"/>
                    </a:ln>
                    <a:effectLst/>
                  </p:spPr>
                </p:cxnSp>
                <p:cxnSp>
                  <p:nvCxnSpPr>
                    <p:cNvPr id="219" name="Straight Connector 218"/>
                    <p:cNvCxnSpPr/>
                    <p:nvPr/>
                  </p:nvCxnSpPr>
                  <p:spPr>
                    <a:xfrm>
                      <a:off x="3318539" y="4931398"/>
                      <a:ext cx="0" cy="210798"/>
                    </a:xfrm>
                    <a:prstGeom prst="line">
                      <a:avLst/>
                    </a:prstGeom>
                    <a:noFill/>
                    <a:ln w="19050" cap="flat" cmpd="sng" algn="ctr">
                      <a:solidFill>
                        <a:srgbClr val="1F497D">
                          <a:lumMod val="50000"/>
                        </a:srgbClr>
                      </a:solidFill>
                      <a:prstDash val="solid"/>
                    </a:ln>
                    <a:effectLst/>
                  </p:spPr>
                </p:cxnSp>
              </p:grpSp>
              <p:grpSp>
                <p:nvGrpSpPr>
                  <p:cNvPr id="197" name="Group 207"/>
                  <p:cNvGrpSpPr>
                    <a:grpSpLocks/>
                  </p:cNvGrpSpPr>
                  <p:nvPr/>
                </p:nvGrpSpPr>
                <p:grpSpPr bwMode="auto">
                  <a:xfrm>
                    <a:off x="3608198" y="2725110"/>
                    <a:ext cx="143262" cy="212858"/>
                    <a:chOff x="3063284" y="4938071"/>
                    <a:chExt cx="257766" cy="284890"/>
                  </a:xfrm>
                </p:grpSpPr>
                <p:cxnSp>
                  <p:nvCxnSpPr>
                    <p:cNvPr id="214" name="Straight Connector 213"/>
                    <p:cNvCxnSpPr/>
                    <p:nvPr/>
                  </p:nvCxnSpPr>
                  <p:spPr>
                    <a:xfrm>
                      <a:off x="3074234" y="5041323"/>
                      <a:ext cx="0" cy="181923"/>
                    </a:xfrm>
                    <a:prstGeom prst="line">
                      <a:avLst/>
                    </a:prstGeom>
                    <a:noFill/>
                    <a:ln w="19050" cap="flat" cmpd="sng" algn="ctr">
                      <a:solidFill>
                        <a:srgbClr val="1F497D">
                          <a:lumMod val="50000"/>
                        </a:srgbClr>
                      </a:solidFill>
                      <a:prstDash val="solid"/>
                    </a:ln>
                    <a:effectLst/>
                  </p:spPr>
                </p:cxnSp>
                <p:cxnSp>
                  <p:nvCxnSpPr>
                    <p:cNvPr id="215" name="Straight Connector 214"/>
                    <p:cNvCxnSpPr/>
                    <p:nvPr/>
                  </p:nvCxnSpPr>
                  <p:spPr>
                    <a:xfrm flipV="1">
                      <a:off x="3065255" y="5208575"/>
                      <a:ext cx="255902" cy="0"/>
                    </a:xfrm>
                    <a:prstGeom prst="line">
                      <a:avLst/>
                    </a:prstGeom>
                    <a:noFill/>
                    <a:ln w="19050" cap="flat" cmpd="sng" algn="ctr">
                      <a:solidFill>
                        <a:srgbClr val="1F497D">
                          <a:lumMod val="50000"/>
                        </a:srgbClr>
                      </a:solidFill>
                      <a:prstDash val="solid"/>
                    </a:ln>
                    <a:effectLst/>
                  </p:spPr>
                </p:cxnSp>
                <p:cxnSp>
                  <p:nvCxnSpPr>
                    <p:cNvPr id="216" name="Straight Connector 215"/>
                    <p:cNvCxnSpPr/>
                    <p:nvPr/>
                  </p:nvCxnSpPr>
                  <p:spPr>
                    <a:xfrm>
                      <a:off x="3307690" y="4938626"/>
                      <a:ext cx="0" cy="269950"/>
                    </a:xfrm>
                    <a:prstGeom prst="line">
                      <a:avLst/>
                    </a:prstGeom>
                    <a:noFill/>
                    <a:ln w="19050" cap="flat" cmpd="sng" algn="ctr">
                      <a:solidFill>
                        <a:srgbClr val="1F497D">
                          <a:lumMod val="50000"/>
                        </a:srgbClr>
                      </a:solidFill>
                      <a:prstDash val="solid"/>
                    </a:ln>
                    <a:effectLst/>
                  </p:spPr>
                </p:cxnSp>
              </p:grpSp>
              <p:grpSp>
                <p:nvGrpSpPr>
                  <p:cNvPr id="198" name="Group 208"/>
                  <p:cNvGrpSpPr>
                    <a:grpSpLocks/>
                  </p:cNvGrpSpPr>
                  <p:nvPr/>
                </p:nvGrpSpPr>
                <p:grpSpPr bwMode="auto">
                  <a:xfrm>
                    <a:off x="1586927" y="4118537"/>
                    <a:ext cx="128933" cy="185122"/>
                    <a:chOff x="3063282" y="4975194"/>
                    <a:chExt cx="268567" cy="247767"/>
                  </a:xfrm>
                </p:grpSpPr>
                <p:cxnSp>
                  <p:nvCxnSpPr>
                    <p:cNvPr id="211" name="Straight Connector 210"/>
                    <p:cNvCxnSpPr/>
                    <p:nvPr/>
                  </p:nvCxnSpPr>
                  <p:spPr>
                    <a:xfrm>
                      <a:off x="3071071" y="5041513"/>
                      <a:ext cx="5199" cy="181923"/>
                    </a:xfrm>
                    <a:prstGeom prst="line">
                      <a:avLst/>
                    </a:prstGeom>
                    <a:noFill/>
                    <a:ln w="19050" cap="flat" cmpd="sng" algn="ctr">
                      <a:solidFill>
                        <a:srgbClr val="1F497D">
                          <a:lumMod val="50000"/>
                        </a:srgbClr>
                      </a:solidFill>
                      <a:prstDash val="solid"/>
                    </a:ln>
                    <a:effectLst/>
                  </p:spPr>
                </p:cxnSp>
                <p:cxnSp>
                  <p:nvCxnSpPr>
                    <p:cNvPr id="212" name="Straight Connector 211"/>
                    <p:cNvCxnSpPr/>
                    <p:nvPr/>
                  </p:nvCxnSpPr>
                  <p:spPr>
                    <a:xfrm flipV="1">
                      <a:off x="3065875" y="5208764"/>
                      <a:ext cx="265070" cy="0"/>
                    </a:xfrm>
                    <a:prstGeom prst="line">
                      <a:avLst/>
                    </a:prstGeom>
                    <a:noFill/>
                    <a:ln w="19050" cap="flat" cmpd="sng" algn="ctr">
                      <a:solidFill>
                        <a:sysClr val="windowText" lastClr="000000"/>
                      </a:solidFill>
                      <a:prstDash val="solid"/>
                    </a:ln>
                    <a:effectLst/>
                  </p:spPr>
                </p:cxnSp>
                <p:cxnSp>
                  <p:nvCxnSpPr>
                    <p:cNvPr id="213" name="Straight Connector 212"/>
                    <p:cNvCxnSpPr/>
                    <p:nvPr/>
                  </p:nvCxnSpPr>
                  <p:spPr>
                    <a:xfrm>
                      <a:off x="3310155" y="4974024"/>
                      <a:ext cx="0" cy="234740"/>
                    </a:xfrm>
                    <a:prstGeom prst="line">
                      <a:avLst/>
                    </a:prstGeom>
                    <a:noFill/>
                    <a:ln w="19050" cap="flat" cmpd="sng" algn="ctr">
                      <a:solidFill>
                        <a:srgbClr val="1F497D">
                          <a:lumMod val="50000"/>
                        </a:srgbClr>
                      </a:solidFill>
                      <a:prstDash val="solid"/>
                    </a:ln>
                    <a:effectLst/>
                  </p:spPr>
                </p:cxnSp>
              </p:grpSp>
              <p:cxnSp>
                <p:nvCxnSpPr>
                  <p:cNvPr id="199" name="Straight Connector 198"/>
                  <p:cNvCxnSpPr/>
                  <p:nvPr/>
                </p:nvCxnSpPr>
                <p:spPr bwMode="auto">
                  <a:xfrm flipH="1">
                    <a:off x="3467067" y="2802256"/>
                    <a:ext cx="144724" cy="103042"/>
                  </a:xfrm>
                  <a:prstGeom prst="line">
                    <a:avLst/>
                  </a:prstGeom>
                  <a:noFill/>
                  <a:ln w="19050" cap="flat" cmpd="sng" algn="ctr">
                    <a:solidFill>
                      <a:srgbClr val="1F497D">
                        <a:lumMod val="50000"/>
                      </a:srgbClr>
                    </a:solidFill>
                    <a:prstDash val="solid"/>
                  </a:ln>
                  <a:effectLst/>
                </p:spPr>
              </p:cxnSp>
              <p:grpSp>
                <p:nvGrpSpPr>
                  <p:cNvPr id="200" name="Group 210"/>
                  <p:cNvGrpSpPr>
                    <a:grpSpLocks/>
                  </p:cNvGrpSpPr>
                  <p:nvPr/>
                </p:nvGrpSpPr>
                <p:grpSpPr bwMode="auto">
                  <a:xfrm>
                    <a:off x="3346701" y="2904284"/>
                    <a:ext cx="128933" cy="206962"/>
                    <a:chOff x="3063284" y="4945962"/>
                    <a:chExt cx="268567" cy="276999"/>
                  </a:xfrm>
                </p:grpSpPr>
                <p:cxnSp>
                  <p:nvCxnSpPr>
                    <p:cNvPr id="208" name="Straight Connector 207"/>
                    <p:cNvCxnSpPr/>
                    <p:nvPr/>
                  </p:nvCxnSpPr>
                  <p:spPr>
                    <a:xfrm>
                      <a:off x="3069721" y="5044144"/>
                      <a:ext cx="5196" cy="178989"/>
                    </a:xfrm>
                    <a:prstGeom prst="line">
                      <a:avLst/>
                    </a:prstGeom>
                    <a:noFill/>
                    <a:ln w="19050" cap="flat" cmpd="sng" algn="ctr">
                      <a:solidFill>
                        <a:srgbClr val="1F497D">
                          <a:lumMod val="50000"/>
                        </a:srgbClr>
                      </a:solidFill>
                      <a:prstDash val="solid"/>
                    </a:ln>
                    <a:effectLst/>
                  </p:spPr>
                </p:cxnSp>
                <p:cxnSp>
                  <p:nvCxnSpPr>
                    <p:cNvPr id="209" name="Straight Connector 208"/>
                    <p:cNvCxnSpPr/>
                    <p:nvPr/>
                  </p:nvCxnSpPr>
                  <p:spPr>
                    <a:xfrm flipV="1">
                      <a:off x="3064522" y="5208461"/>
                      <a:ext cx="265074" cy="0"/>
                    </a:xfrm>
                    <a:prstGeom prst="line">
                      <a:avLst/>
                    </a:prstGeom>
                    <a:noFill/>
                    <a:ln w="19050" cap="flat" cmpd="sng" algn="ctr">
                      <a:solidFill>
                        <a:srgbClr val="1F497D">
                          <a:lumMod val="50000"/>
                        </a:srgbClr>
                      </a:solidFill>
                      <a:prstDash val="solid"/>
                    </a:ln>
                    <a:effectLst/>
                  </p:spPr>
                </p:cxnSp>
                <p:cxnSp>
                  <p:nvCxnSpPr>
                    <p:cNvPr id="210" name="Straight Connector 209"/>
                    <p:cNvCxnSpPr/>
                    <p:nvPr/>
                  </p:nvCxnSpPr>
                  <p:spPr>
                    <a:xfrm flipH="1">
                      <a:off x="3308805" y="4947315"/>
                      <a:ext cx="0" cy="261146"/>
                    </a:xfrm>
                    <a:prstGeom prst="line">
                      <a:avLst/>
                    </a:prstGeom>
                    <a:noFill/>
                    <a:ln w="19050" cap="flat" cmpd="sng" algn="ctr">
                      <a:solidFill>
                        <a:srgbClr val="1F497D">
                          <a:lumMod val="50000"/>
                        </a:srgbClr>
                      </a:solidFill>
                      <a:prstDash val="solid"/>
                    </a:ln>
                    <a:effectLst/>
                  </p:spPr>
                </p:cxnSp>
              </p:grpSp>
              <p:sp>
                <p:nvSpPr>
                  <p:cNvPr id="202" name="Rectangle 201"/>
                  <p:cNvSpPr/>
                  <p:nvPr/>
                </p:nvSpPr>
                <p:spPr bwMode="auto">
                  <a:xfrm>
                    <a:off x="1156499" y="4409246"/>
                    <a:ext cx="47409" cy="50425"/>
                  </a:xfrm>
                  <a:prstGeom prst="rect">
                    <a:avLst/>
                  </a:prstGeom>
                  <a:solidFill>
                    <a:sysClr val="windowText" lastClr="000000"/>
                  </a:solidFill>
                  <a:ln w="19050" cap="flat" cmpd="sng" algn="ctr">
                    <a:solidFill>
                      <a:sysClr val="windowText" lastClr="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203" name="Picture 2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81" y="4203085"/>
                    <a:ext cx="406176" cy="4635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 name="Picture 2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27" y="2108373"/>
                    <a:ext cx="431285" cy="4498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5" name="Picture 2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567" y="3193589"/>
                    <a:ext cx="375160" cy="4635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206" name="Straight Connector 205"/>
                  <p:cNvCxnSpPr/>
                  <p:nvPr/>
                </p:nvCxnSpPr>
                <p:spPr bwMode="auto">
                  <a:xfrm>
                    <a:off x="4343400" y="2463888"/>
                    <a:ext cx="0" cy="2202673"/>
                  </a:xfrm>
                  <a:prstGeom prst="line">
                    <a:avLst/>
                  </a:prstGeom>
                  <a:noFill/>
                  <a:ln w="19050" cap="flat" cmpd="sng" algn="ctr">
                    <a:solidFill>
                      <a:srgbClr val="4F81BD">
                        <a:lumMod val="50000"/>
                      </a:srgbClr>
                    </a:solidFill>
                    <a:prstDash val="sysDash"/>
                    <a:headEnd type="none" w="med" len="med"/>
                    <a:tailEnd type="triangle" w="med" len="med"/>
                  </a:ln>
                  <a:effectLst/>
                </p:spPr>
              </p:cxnSp>
              <p:cxnSp>
                <p:nvCxnSpPr>
                  <p:cNvPr id="207" name="Straight Connector 206"/>
                  <p:cNvCxnSpPr/>
                  <p:nvPr/>
                </p:nvCxnSpPr>
                <p:spPr bwMode="auto">
                  <a:xfrm flipV="1">
                    <a:off x="4436869" y="4205357"/>
                    <a:ext cx="0" cy="221427"/>
                  </a:xfrm>
                  <a:prstGeom prst="line">
                    <a:avLst/>
                  </a:prstGeom>
                  <a:noFill/>
                  <a:ln w="19050" cap="flat" cmpd="sng" algn="ctr">
                    <a:solidFill>
                      <a:srgbClr val="4F81BD">
                        <a:lumMod val="75000"/>
                      </a:srgbClr>
                    </a:solidFill>
                    <a:prstDash val="sysDash"/>
                    <a:headEnd type="none" w="med" len="med"/>
                    <a:tailEnd type="triangle" w="med" len="med"/>
                  </a:ln>
                  <a:effectLst/>
                </p:spPr>
              </p:cxnSp>
              <p:cxnSp>
                <p:nvCxnSpPr>
                  <p:cNvPr id="201" name="Straight Connector 200"/>
                  <p:cNvCxnSpPr/>
                  <p:nvPr/>
                </p:nvCxnSpPr>
                <p:spPr bwMode="auto">
                  <a:xfrm flipH="1">
                    <a:off x="1158994" y="4172471"/>
                    <a:ext cx="431671" cy="291581"/>
                  </a:xfrm>
                  <a:prstGeom prst="line">
                    <a:avLst/>
                  </a:prstGeom>
                  <a:noFill/>
                  <a:ln w="19050" cap="flat" cmpd="sng" algn="ctr">
                    <a:solidFill>
                      <a:sysClr val="windowText" lastClr="000000"/>
                    </a:solidFill>
                    <a:prstDash val="solid"/>
                  </a:ln>
                  <a:effectLst/>
                </p:spPr>
              </p:cxnSp>
            </p:grpSp>
            <p:sp>
              <p:nvSpPr>
                <p:cNvPr id="4" name="Right Arrow 3"/>
                <p:cNvSpPr/>
                <p:nvPr/>
              </p:nvSpPr>
              <p:spPr>
                <a:xfrm>
                  <a:off x="2047984" y="4454944"/>
                  <a:ext cx="321061" cy="241952"/>
                </a:xfrm>
                <a:prstGeom prst="rightArrow">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Arial" panose="020B0604020202020204" pitchFamily="34" charset="0"/>
                    <a:cs typeface="Arial" panose="020B0604020202020204" pitchFamily="34" charset="0"/>
                  </a:endParaRPr>
                </a:p>
              </p:txBody>
            </p:sp>
          </p:grpSp>
          <p:sp>
            <p:nvSpPr>
              <p:cNvPr id="258" name="AutoShape 17"/>
              <p:cNvSpPr>
                <a:spLocks noChangeArrowheads="1"/>
              </p:cNvSpPr>
              <p:nvPr/>
            </p:nvSpPr>
            <p:spPr bwMode="auto">
              <a:xfrm>
                <a:off x="3160205" y="3739303"/>
                <a:ext cx="731959" cy="306424"/>
              </a:xfrm>
              <a:prstGeom prst="roundRect">
                <a:avLst>
                  <a:gd name="adj" fmla="val 16667"/>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RRMS</a:t>
                </a:r>
              </a:p>
            </p:txBody>
          </p:sp>
        </p:grpSp>
        <p:cxnSp>
          <p:nvCxnSpPr>
            <p:cNvPr id="173" name="Straight Connector 172"/>
            <p:cNvCxnSpPr/>
            <p:nvPr/>
          </p:nvCxnSpPr>
          <p:spPr bwMode="auto">
            <a:xfrm flipH="1">
              <a:off x="3049385" y="5253188"/>
              <a:ext cx="1751215" cy="0"/>
            </a:xfrm>
            <a:prstGeom prst="line">
              <a:avLst/>
            </a:prstGeom>
            <a:noFill/>
            <a:ln w="19050" cap="flat" cmpd="sng" algn="ctr">
              <a:solidFill>
                <a:srgbClr val="4F81BD">
                  <a:lumMod val="75000"/>
                </a:srgbClr>
              </a:solidFill>
              <a:prstDash val="solid"/>
            </a:ln>
            <a:effectLst/>
          </p:spPr>
        </p:cxnSp>
      </p:grpSp>
      <p:grpSp>
        <p:nvGrpSpPr>
          <p:cNvPr id="7" name="Group 6"/>
          <p:cNvGrpSpPr/>
          <p:nvPr/>
        </p:nvGrpSpPr>
        <p:grpSpPr>
          <a:xfrm>
            <a:off x="5340488" y="3625690"/>
            <a:ext cx="3467637" cy="1907943"/>
            <a:chOff x="5340488" y="3625690"/>
            <a:chExt cx="3467637" cy="1907943"/>
          </a:xfrm>
        </p:grpSpPr>
        <p:grpSp>
          <p:nvGrpSpPr>
            <p:cNvPr id="12" name="Group 11"/>
            <p:cNvGrpSpPr/>
            <p:nvPr/>
          </p:nvGrpSpPr>
          <p:grpSpPr>
            <a:xfrm>
              <a:off x="5340488" y="3625690"/>
              <a:ext cx="2151233" cy="1907943"/>
              <a:chOff x="5340488" y="3625690"/>
              <a:chExt cx="2151233" cy="1907943"/>
            </a:xfrm>
          </p:grpSpPr>
          <p:cxnSp>
            <p:nvCxnSpPr>
              <p:cNvPr id="232" name="Straight Connector 231"/>
              <p:cNvCxnSpPr/>
              <p:nvPr/>
            </p:nvCxnSpPr>
            <p:spPr bwMode="auto">
              <a:xfrm>
                <a:off x="5640996" y="3724529"/>
                <a:ext cx="1412" cy="1809104"/>
              </a:xfrm>
              <a:prstGeom prst="line">
                <a:avLst/>
              </a:prstGeom>
              <a:noFill/>
              <a:ln w="19050" cap="flat" cmpd="sng" algn="ctr">
                <a:solidFill>
                  <a:sysClr val="windowText" lastClr="000000"/>
                </a:solidFill>
                <a:prstDash val="solid"/>
              </a:ln>
              <a:effectLst/>
            </p:spPr>
          </p:cxnSp>
          <p:grpSp>
            <p:nvGrpSpPr>
              <p:cNvPr id="11" name="Group 10"/>
              <p:cNvGrpSpPr/>
              <p:nvPr/>
            </p:nvGrpSpPr>
            <p:grpSpPr>
              <a:xfrm>
                <a:off x="5340488" y="3625690"/>
                <a:ext cx="2151233" cy="1898028"/>
                <a:chOff x="5340488" y="3625690"/>
                <a:chExt cx="2151233" cy="1898028"/>
              </a:xfrm>
            </p:grpSpPr>
            <p:cxnSp>
              <p:nvCxnSpPr>
                <p:cNvPr id="230" name="Straight Connector 229"/>
                <p:cNvCxnSpPr>
                  <a:endCxn id="238" idx="3"/>
                </p:cNvCxnSpPr>
                <p:nvPr/>
              </p:nvCxnSpPr>
              <p:spPr bwMode="auto">
                <a:xfrm flipH="1">
                  <a:off x="5667818" y="3674930"/>
                  <a:ext cx="1688381" cy="1058490"/>
                </a:xfrm>
                <a:prstGeom prst="line">
                  <a:avLst/>
                </a:prstGeom>
                <a:noFill/>
                <a:ln w="19050" cap="flat" cmpd="sng" algn="ctr">
                  <a:solidFill>
                    <a:srgbClr val="4F81BD">
                      <a:lumMod val="75000"/>
                    </a:srgbClr>
                  </a:solidFill>
                  <a:prstDash val="solid"/>
                </a:ln>
                <a:effectLst/>
              </p:spPr>
            </p:cxnSp>
            <p:cxnSp>
              <p:nvCxnSpPr>
                <p:cNvPr id="231" name="Straight Connector 230"/>
                <p:cNvCxnSpPr/>
                <p:nvPr/>
              </p:nvCxnSpPr>
              <p:spPr bwMode="auto">
                <a:xfrm flipH="1" flipV="1">
                  <a:off x="5653701" y="5520884"/>
                  <a:ext cx="1838020" cy="2834"/>
                </a:xfrm>
                <a:prstGeom prst="line">
                  <a:avLst/>
                </a:prstGeom>
                <a:noFill/>
                <a:ln w="19050" cap="flat" cmpd="sng" algn="ctr">
                  <a:solidFill>
                    <a:sysClr val="windowText" lastClr="000000"/>
                  </a:solidFill>
                  <a:prstDash val="solid"/>
                </a:ln>
                <a:effectLst/>
              </p:spPr>
            </p:cxnSp>
            <p:cxnSp>
              <p:nvCxnSpPr>
                <p:cNvPr id="233" name="Straight Connector 232"/>
                <p:cNvCxnSpPr/>
                <p:nvPr/>
              </p:nvCxnSpPr>
              <p:spPr bwMode="auto">
                <a:xfrm flipH="1">
                  <a:off x="5951567" y="4385411"/>
                  <a:ext cx="241400" cy="154418"/>
                </a:xfrm>
                <a:prstGeom prst="line">
                  <a:avLst/>
                </a:prstGeom>
                <a:noFill/>
                <a:ln w="19050" cap="flat" cmpd="sng" algn="ctr">
                  <a:solidFill>
                    <a:srgbClr val="1F497D">
                      <a:lumMod val="50000"/>
                    </a:srgbClr>
                  </a:solidFill>
                  <a:prstDash val="solid"/>
                </a:ln>
                <a:effectLst/>
              </p:spPr>
            </p:cxnSp>
            <p:cxnSp>
              <p:nvCxnSpPr>
                <p:cNvPr id="234" name="Straight Connector 233"/>
                <p:cNvCxnSpPr/>
                <p:nvPr/>
              </p:nvCxnSpPr>
              <p:spPr bwMode="auto">
                <a:xfrm flipH="1">
                  <a:off x="6288961" y="3625690"/>
                  <a:ext cx="1067239" cy="692596"/>
                </a:xfrm>
                <a:prstGeom prst="line">
                  <a:avLst/>
                </a:prstGeom>
                <a:noFill/>
                <a:ln w="19050" cap="flat" cmpd="sng" algn="ctr">
                  <a:solidFill>
                    <a:srgbClr val="1F497D">
                      <a:lumMod val="50000"/>
                    </a:srgbClr>
                  </a:solidFill>
                  <a:prstDash val="solid"/>
                </a:ln>
                <a:effectLst/>
              </p:spPr>
            </p:cxnSp>
            <p:grpSp>
              <p:nvGrpSpPr>
                <p:cNvPr id="235" name="Group 205"/>
                <p:cNvGrpSpPr>
                  <a:grpSpLocks/>
                </p:cNvGrpSpPr>
                <p:nvPr/>
              </p:nvGrpSpPr>
              <p:grpSpPr bwMode="auto">
                <a:xfrm>
                  <a:off x="6189143" y="4318130"/>
                  <a:ext cx="107295" cy="243121"/>
                  <a:chOff x="3060934" y="4905313"/>
                  <a:chExt cx="273708" cy="317648"/>
                </a:xfrm>
              </p:grpSpPr>
              <p:cxnSp>
                <p:nvCxnSpPr>
                  <p:cNvPr id="253" name="Straight Connector 252"/>
                  <p:cNvCxnSpPr/>
                  <p:nvPr/>
                </p:nvCxnSpPr>
                <p:spPr>
                  <a:xfrm>
                    <a:off x="3063484" y="5007319"/>
                    <a:ext cx="7202" cy="216563"/>
                  </a:xfrm>
                  <a:prstGeom prst="line">
                    <a:avLst/>
                  </a:prstGeom>
                  <a:noFill/>
                  <a:ln w="19050" cap="flat" cmpd="sng" algn="ctr">
                    <a:solidFill>
                      <a:srgbClr val="1F497D">
                        <a:lumMod val="50000"/>
                      </a:srgbClr>
                    </a:solidFill>
                    <a:prstDash val="solid"/>
                  </a:ln>
                  <a:effectLst/>
                </p:spPr>
              </p:cxnSp>
              <p:cxnSp>
                <p:nvCxnSpPr>
                  <p:cNvPr id="254" name="Straight Connector 253"/>
                  <p:cNvCxnSpPr/>
                  <p:nvPr/>
                </p:nvCxnSpPr>
                <p:spPr>
                  <a:xfrm>
                    <a:off x="3059881" y="5216478"/>
                    <a:ext cx="273690" cy="0"/>
                  </a:xfrm>
                  <a:prstGeom prst="line">
                    <a:avLst/>
                  </a:prstGeom>
                  <a:noFill/>
                  <a:ln w="19050" cap="flat" cmpd="sng" algn="ctr">
                    <a:solidFill>
                      <a:srgbClr val="1F497D">
                        <a:lumMod val="50000"/>
                      </a:srgbClr>
                    </a:solidFill>
                    <a:prstDash val="solid"/>
                  </a:ln>
                  <a:effectLst/>
                </p:spPr>
              </p:cxnSp>
              <p:cxnSp>
                <p:nvCxnSpPr>
                  <p:cNvPr id="255" name="Straight Connector 254"/>
                  <p:cNvCxnSpPr/>
                  <p:nvPr/>
                </p:nvCxnSpPr>
                <p:spPr>
                  <a:xfrm>
                    <a:off x="3315567" y="4905517"/>
                    <a:ext cx="0" cy="305408"/>
                  </a:xfrm>
                  <a:prstGeom prst="line">
                    <a:avLst/>
                  </a:prstGeom>
                  <a:noFill/>
                  <a:ln w="19050" cap="flat" cmpd="sng" algn="ctr">
                    <a:solidFill>
                      <a:srgbClr val="1F497D">
                        <a:lumMod val="50000"/>
                      </a:srgbClr>
                    </a:solidFill>
                    <a:prstDash val="solid"/>
                  </a:ln>
                  <a:effectLst/>
                </p:spPr>
              </p:cxnSp>
            </p:grpSp>
            <p:grpSp>
              <p:nvGrpSpPr>
                <p:cNvPr id="236" name="Group 208"/>
                <p:cNvGrpSpPr>
                  <a:grpSpLocks/>
                </p:cNvGrpSpPr>
                <p:nvPr/>
              </p:nvGrpSpPr>
              <p:grpSpPr bwMode="auto">
                <a:xfrm>
                  <a:off x="5884515" y="4540106"/>
                  <a:ext cx="72945" cy="119625"/>
                  <a:chOff x="3063282" y="4975194"/>
                  <a:chExt cx="268567" cy="247767"/>
                </a:xfrm>
              </p:grpSpPr>
              <p:cxnSp>
                <p:nvCxnSpPr>
                  <p:cNvPr id="250" name="Straight Connector 249"/>
                  <p:cNvCxnSpPr/>
                  <p:nvPr/>
                </p:nvCxnSpPr>
                <p:spPr>
                  <a:xfrm>
                    <a:off x="3071071" y="5041513"/>
                    <a:ext cx="5199" cy="181923"/>
                  </a:xfrm>
                  <a:prstGeom prst="line">
                    <a:avLst/>
                  </a:prstGeom>
                  <a:noFill/>
                  <a:ln w="19050" cap="flat" cmpd="sng" algn="ctr">
                    <a:solidFill>
                      <a:srgbClr val="1F497D">
                        <a:lumMod val="50000"/>
                      </a:srgbClr>
                    </a:solidFill>
                    <a:prstDash val="solid"/>
                  </a:ln>
                  <a:effectLst/>
                </p:spPr>
              </p:cxnSp>
              <p:cxnSp>
                <p:nvCxnSpPr>
                  <p:cNvPr id="251" name="Straight Connector 250"/>
                  <p:cNvCxnSpPr/>
                  <p:nvPr/>
                </p:nvCxnSpPr>
                <p:spPr>
                  <a:xfrm flipV="1">
                    <a:off x="3065875" y="5208764"/>
                    <a:ext cx="265070" cy="0"/>
                  </a:xfrm>
                  <a:prstGeom prst="line">
                    <a:avLst/>
                  </a:prstGeom>
                  <a:noFill/>
                  <a:ln w="19050" cap="flat" cmpd="sng" algn="ctr">
                    <a:solidFill>
                      <a:sysClr val="windowText" lastClr="000000"/>
                    </a:solidFill>
                    <a:prstDash val="solid"/>
                  </a:ln>
                  <a:effectLst/>
                </p:spPr>
              </p:cxnSp>
              <p:cxnSp>
                <p:nvCxnSpPr>
                  <p:cNvPr id="252" name="Straight Connector 251"/>
                  <p:cNvCxnSpPr/>
                  <p:nvPr/>
                </p:nvCxnSpPr>
                <p:spPr>
                  <a:xfrm>
                    <a:off x="3310155" y="4974024"/>
                    <a:ext cx="0" cy="234740"/>
                  </a:xfrm>
                  <a:prstGeom prst="line">
                    <a:avLst/>
                  </a:prstGeom>
                  <a:noFill/>
                  <a:ln w="19050" cap="flat" cmpd="sng" algn="ctr">
                    <a:solidFill>
                      <a:srgbClr val="1F497D">
                        <a:lumMod val="50000"/>
                      </a:srgbClr>
                    </a:solidFill>
                    <a:prstDash val="solid"/>
                  </a:ln>
                  <a:effectLst/>
                </p:spPr>
              </p:cxnSp>
            </p:grpSp>
            <p:cxnSp>
              <p:nvCxnSpPr>
                <p:cNvPr id="237" name="Straight Connector 236"/>
                <p:cNvCxnSpPr/>
                <p:nvPr/>
              </p:nvCxnSpPr>
              <p:spPr bwMode="auto">
                <a:xfrm flipH="1">
                  <a:off x="5642408" y="4564125"/>
                  <a:ext cx="244221" cy="188418"/>
                </a:xfrm>
                <a:prstGeom prst="line">
                  <a:avLst/>
                </a:prstGeom>
                <a:noFill/>
                <a:ln w="19050" cap="flat" cmpd="sng" algn="ctr">
                  <a:solidFill>
                    <a:sysClr val="windowText" lastClr="000000"/>
                  </a:solidFill>
                  <a:prstDash val="solid"/>
                </a:ln>
                <a:effectLst/>
              </p:spPr>
            </p:cxnSp>
            <p:sp>
              <p:nvSpPr>
                <p:cNvPr id="238" name="Rectangle 237"/>
                <p:cNvSpPr/>
                <p:nvPr/>
              </p:nvSpPr>
              <p:spPr bwMode="auto">
                <a:xfrm>
                  <a:off x="5640996" y="4717128"/>
                  <a:ext cx="26822" cy="32584"/>
                </a:xfrm>
                <a:prstGeom prst="rect">
                  <a:avLst/>
                </a:prstGeom>
                <a:solidFill>
                  <a:sysClr val="windowText" lastClr="000000"/>
                </a:solidFill>
                <a:ln w="19050" cap="flat" cmpd="sng" algn="ctr">
                  <a:solidFill>
                    <a:sysClr val="windowText" lastClr="000000"/>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239" name="Picture 2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0488" y="5100280"/>
                  <a:ext cx="229798" cy="2995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40" name="Picture 2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0488" y="3735789"/>
                  <a:ext cx="244003" cy="2906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41" name="Picture 2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0488" y="4446443"/>
                  <a:ext cx="212250" cy="2995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59" name="AutoShape 18"/>
                <p:cNvSpPr>
                  <a:spLocks noChangeArrowheads="1"/>
                </p:cNvSpPr>
                <p:nvPr/>
              </p:nvSpPr>
              <p:spPr bwMode="auto">
                <a:xfrm>
                  <a:off x="5754967" y="3717573"/>
                  <a:ext cx="989070" cy="306424"/>
                </a:xfrm>
                <a:prstGeom prst="roundRect">
                  <a:avLst>
                    <a:gd name="adj" fmla="val 16667"/>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R-SPMS</a:t>
                  </a:r>
                </a:p>
              </p:txBody>
            </p:sp>
          </p:grpSp>
        </p:grpSp>
        <p:sp>
          <p:nvSpPr>
            <p:cNvPr id="260" name="AutoShape 17"/>
            <p:cNvSpPr>
              <a:spLocks noChangeArrowheads="1"/>
            </p:cNvSpPr>
            <p:nvPr/>
          </p:nvSpPr>
          <p:spPr bwMode="auto">
            <a:xfrm>
              <a:off x="7895634" y="4092486"/>
              <a:ext cx="912491" cy="306424"/>
            </a:xfrm>
            <a:prstGeom prst="roundRect">
              <a:avLst>
                <a:gd name="adj" fmla="val 16667"/>
              </a:avLst>
            </a:prstGeom>
            <a:ln/>
            <a:extLst/>
          </p:spPr>
          <p:style>
            <a:lnRef idx="2">
              <a:schemeClr val="accent6"/>
            </a:lnRef>
            <a:fillRef idx="1">
              <a:schemeClr val="lt1"/>
            </a:fillRef>
            <a:effectRef idx="0">
              <a:schemeClr val="accent6"/>
            </a:effectRef>
            <a:fontRef idx="minor">
              <a:schemeClr val="dk1"/>
            </a:fontRef>
          </p:style>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panose="020B0604020202020204" pitchFamily="34" charset="0"/>
                  <a:ea typeface="Arial Unicode MS" pitchFamily="34" charset="-128"/>
                  <a:cs typeface="Arial" panose="020B0604020202020204" pitchFamily="34" charset="0"/>
                </a:rPr>
                <a:t>Placebo</a:t>
              </a:r>
            </a:p>
          </p:txBody>
        </p:sp>
        <p:sp>
          <p:nvSpPr>
            <p:cNvPr id="5" name="TextBox 4"/>
            <p:cNvSpPr txBox="1"/>
            <p:nvPr/>
          </p:nvSpPr>
          <p:spPr>
            <a:xfrm>
              <a:off x="8075925" y="3702076"/>
              <a:ext cx="579479" cy="1015663"/>
            </a:xfrm>
            <a:prstGeom prst="rect">
              <a:avLst/>
            </a:prstGeom>
            <a:noFill/>
          </p:spPr>
          <p:txBody>
            <a:bodyPr wrap="square" rtlCol="0">
              <a:spAutoFit/>
            </a:bodyPr>
            <a:lstStyle/>
            <a:p>
              <a:r>
                <a:rPr lang="en-GB" sz="6000" dirty="0" smtClean="0">
                  <a:solidFill>
                    <a:srgbClr val="FF0000"/>
                  </a:solidFill>
                </a:rPr>
                <a:t>×</a:t>
              </a:r>
              <a:endParaRPr lang="en-GB" sz="6000" dirty="0">
                <a:solidFill>
                  <a:srgbClr val="FF0000"/>
                </a:solidFill>
              </a:endParaRPr>
            </a:p>
          </p:txBody>
        </p:sp>
        <p:cxnSp>
          <p:nvCxnSpPr>
            <p:cNvPr id="174" name="Straight Connector 173"/>
            <p:cNvCxnSpPr/>
            <p:nvPr/>
          </p:nvCxnSpPr>
          <p:spPr bwMode="auto">
            <a:xfrm flipH="1">
              <a:off x="5645403" y="4750061"/>
              <a:ext cx="1733209" cy="209"/>
            </a:xfrm>
            <a:prstGeom prst="line">
              <a:avLst/>
            </a:prstGeom>
            <a:noFill/>
            <a:ln w="19050" cap="flat" cmpd="sng" algn="ctr">
              <a:solidFill>
                <a:srgbClr val="4F81BD">
                  <a:lumMod val="75000"/>
                </a:srgbClr>
              </a:solidFill>
              <a:prstDash val="sysDash"/>
            </a:ln>
            <a:effectLst/>
          </p:spPr>
        </p:cxnSp>
      </p:grpSp>
    </p:spTree>
    <p:extLst>
      <p:ext uri="{BB962C8B-B14F-4D97-AF65-F5344CB8AC3E}">
        <p14:creationId xmlns:p14="http://schemas.microsoft.com/office/powerpoint/2010/main" val="210655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324600"/>
            <a:ext cx="505603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Tur </a:t>
            </a:r>
            <a:r>
              <a:rPr lang="en-GB" sz="1400" dirty="0" smtClean="0">
                <a:latin typeface="Arial" panose="020B0604020202020204" pitchFamily="34" charset="0"/>
                <a:cs typeface="Arial" panose="020B0604020202020204" pitchFamily="34" charset="0"/>
              </a:rPr>
              <a:t>C, et </a:t>
            </a:r>
            <a:r>
              <a:rPr lang="en-GB" sz="1400" dirty="0">
                <a:latin typeface="Arial" panose="020B0604020202020204" pitchFamily="34" charset="0"/>
                <a:cs typeface="Arial" panose="020B0604020202020204" pitchFamily="34" charset="0"/>
              </a:rPr>
              <a:t>al. </a:t>
            </a:r>
            <a:r>
              <a:rPr lang="en-GB" sz="1400" i="1" dirty="0" smtClean="0">
                <a:latin typeface="Arial" panose="020B0604020202020204" pitchFamily="34" charset="0"/>
                <a:cs typeface="Arial" panose="020B0604020202020204" pitchFamily="34" charset="0"/>
              </a:rPr>
              <a:t>Arch </a:t>
            </a:r>
            <a:r>
              <a:rPr lang="en-GB" sz="1400" i="1" dirty="0">
                <a:latin typeface="Arial" panose="020B0604020202020204" pitchFamily="34" charset="0"/>
                <a:cs typeface="Arial" panose="020B0604020202020204" pitchFamily="34" charset="0"/>
              </a:rPr>
              <a:t>Neurol. </a:t>
            </a:r>
            <a:r>
              <a:rPr lang="en-GB" sz="1400" dirty="0" smtClean="0">
                <a:latin typeface="Arial" panose="020B0604020202020204" pitchFamily="34" charset="0"/>
                <a:cs typeface="Arial" panose="020B0604020202020204" pitchFamily="34" charset="0"/>
              </a:rPr>
              <a:t>2011;68:1421-1427.</a:t>
            </a:r>
            <a:r>
              <a:rPr lang="en-GB" sz="1400" baseline="30000" dirty="0" smtClean="0">
                <a:latin typeface="Arial" panose="020B0604020202020204" pitchFamily="34" charset="0"/>
                <a:cs typeface="Arial" panose="020B0604020202020204" pitchFamily="34" charset="0"/>
              </a:rPr>
              <a:t>[45]</a:t>
            </a:r>
            <a:endParaRPr lang="en-GB" sz="1400" dirty="0">
              <a:latin typeface="Arial" panose="020B0604020202020204" pitchFamily="34" charset="0"/>
              <a:cs typeface="Arial" panose="020B0604020202020204" pitchFamily="34" charset="0"/>
            </a:endParaRPr>
          </a:p>
        </p:txBody>
      </p:sp>
      <p:sp>
        <p:nvSpPr>
          <p:cNvPr id="6" name="Rectangle 5"/>
          <p:cNvSpPr/>
          <p:nvPr/>
        </p:nvSpPr>
        <p:spPr>
          <a:xfrm>
            <a:off x="1261094" y="4876800"/>
            <a:ext cx="988070" cy="4572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Year -2</a:t>
            </a:r>
            <a:endParaRPr lang="en-US" sz="14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2250256" y="4876800"/>
            <a:ext cx="988070" cy="457200"/>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Arial" panose="020B0604020202020204" pitchFamily="34" charset="0"/>
                <a:cs typeface="Arial" panose="020B0604020202020204" pitchFamily="34" charset="0"/>
              </a:rPr>
              <a:t>Year -1</a:t>
            </a:r>
            <a:endParaRPr lang="en-US" sz="14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3237234" y="4876800"/>
            <a:ext cx="988070" cy="4572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Year +1</a:t>
            </a:r>
            <a:endParaRPr lang="en-US" sz="14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228580" y="4876800"/>
            <a:ext cx="988070" cy="4572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Year +2</a:t>
            </a:r>
            <a:endParaRPr lang="en-US" sz="1400"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5217742" y="4876800"/>
            <a:ext cx="988070" cy="4572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Year +3</a:t>
            </a:r>
            <a:endParaRPr lang="en-US" sz="14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6206904" y="4876800"/>
            <a:ext cx="988070" cy="4572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Year +4</a:t>
            </a:r>
            <a:endParaRPr lang="en-US" sz="1400" b="1"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7196064" y="4876800"/>
            <a:ext cx="988070" cy="4572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Year +5</a:t>
            </a:r>
            <a:endParaRPr lang="en-US" sz="1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3237234" y="5333999"/>
            <a:ext cx="1979416" cy="357189"/>
          </a:xfrm>
          <a:prstGeom prst="rect">
            <a:avLst/>
          </a:prstGeom>
          <a:solidFill>
            <a:srgbClr val="00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IFN</a:t>
            </a:r>
            <a:r>
              <a:rPr lang="el-GR" sz="1400" b="1" dirty="0" smtClean="0">
                <a:solidFill>
                  <a:schemeClr val="tx1"/>
                </a:solidFill>
                <a:latin typeface="Arial" panose="020B0604020202020204" pitchFamily="34" charset="0"/>
                <a:cs typeface="Arial" panose="020B0604020202020204" pitchFamily="34" charset="0"/>
              </a:rPr>
              <a:t>β</a:t>
            </a:r>
            <a:r>
              <a:rPr lang="en-US" sz="1400" b="1" dirty="0" smtClean="0">
                <a:solidFill>
                  <a:schemeClr val="tx1"/>
                </a:solidFill>
                <a:latin typeface="Arial" panose="020B0604020202020204" pitchFamily="34" charset="0"/>
                <a:cs typeface="Arial" panose="020B0604020202020204" pitchFamily="34" charset="0"/>
              </a:rPr>
              <a:t>-1b</a:t>
            </a:r>
            <a:endParaRPr lang="en-US" sz="140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3237234" y="5691186"/>
            <a:ext cx="1979416" cy="357189"/>
          </a:xfrm>
          <a:prstGeom prst="rect">
            <a:avLst/>
          </a:prstGeom>
          <a:solidFill>
            <a:srgbClr val="FFAB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Placebo</a:t>
            </a:r>
            <a:endParaRPr lang="en-US" sz="14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3235596" y="1448437"/>
            <a:ext cx="1979416" cy="3429001"/>
          </a:xfrm>
          <a:prstGeom prst="rect">
            <a:avLst/>
          </a:prstGeom>
          <a:solidFill>
            <a:srgbClr val="FFD5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smtClean="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smtClean="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smtClean="0">
              <a:solidFill>
                <a:schemeClr val="tx1"/>
              </a:solidFill>
              <a:latin typeface="Arial" panose="020B0604020202020204" pitchFamily="34" charset="0"/>
              <a:cs typeface="Arial" panose="020B0604020202020204" pitchFamily="34" charset="0"/>
            </a:endParaRPr>
          </a:p>
          <a:p>
            <a:pPr algn="ctr"/>
            <a:r>
              <a:rPr lang="en-US" sz="1400" b="1" dirty="0" smtClean="0">
                <a:solidFill>
                  <a:schemeClr val="tx1"/>
                </a:solidFill>
                <a:latin typeface="Arial" panose="020B0604020202020204" pitchFamily="34" charset="0"/>
                <a:cs typeface="Arial" panose="020B0604020202020204" pitchFamily="34" charset="0"/>
              </a:rPr>
              <a:t>Progression from inflammation</a:t>
            </a:r>
            <a:br>
              <a:rPr lang="en-US" sz="1400" b="1" dirty="0" smtClean="0">
                <a:solidFill>
                  <a:schemeClr val="tx1"/>
                </a:solidFill>
                <a:latin typeface="Arial" panose="020B0604020202020204" pitchFamily="34" charset="0"/>
                <a:cs typeface="Arial" panose="020B0604020202020204" pitchFamily="34" charset="0"/>
              </a:rPr>
            </a:br>
            <a:r>
              <a:rPr lang="en-US" sz="1400" b="1" dirty="0" smtClean="0">
                <a:solidFill>
                  <a:schemeClr val="tx1"/>
                </a:solidFill>
                <a:latin typeface="Arial" panose="020B0604020202020204" pitchFamily="34" charset="0"/>
                <a:cs typeface="Arial" panose="020B0604020202020204" pitchFamily="34" charset="0"/>
              </a:rPr>
              <a:t>in years -2 and -1</a:t>
            </a:r>
            <a:endParaRPr lang="en-US" sz="1400" b="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7194407" y="1448006"/>
            <a:ext cx="988070" cy="3429432"/>
          </a:xfrm>
          <a:prstGeom prst="rect">
            <a:avLst/>
          </a:prstGeom>
          <a:solidFill>
            <a:srgbClr val="FFD5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smtClean="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smtClean="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r>
              <a:rPr lang="en-US" sz="1000" b="1" dirty="0" smtClean="0">
                <a:solidFill>
                  <a:schemeClr val="tx1"/>
                </a:solidFill>
                <a:latin typeface="Arial" panose="020B0604020202020204" pitchFamily="34" charset="0"/>
                <a:cs typeface="Arial" panose="020B0604020202020204" pitchFamily="34" charset="0"/>
              </a:rPr>
              <a:t>Progression from inflammation in years +3</a:t>
            </a:r>
          </a:p>
          <a:p>
            <a:pPr algn="ctr"/>
            <a:endParaRPr lang="en-US" sz="1050" b="1" dirty="0" smtClean="0">
              <a:solidFill>
                <a:schemeClr val="tx1"/>
              </a:solidFill>
              <a:latin typeface="Arial" panose="020B0604020202020204" pitchFamily="34" charset="0"/>
              <a:cs typeface="Arial" panose="020B0604020202020204" pitchFamily="34" charset="0"/>
            </a:endParaRPr>
          </a:p>
          <a:p>
            <a:pPr algn="ctr"/>
            <a:r>
              <a:rPr lang="en-US" sz="1050" b="1" dirty="0" smtClean="0">
                <a:solidFill>
                  <a:schemeClr val="tx1"/>
                </a:solidFill>
                <a:latin typeface="Arial" panose="020B0604020202020204" pitchFamily="34" charset="0"/>
                <a:cs typeface="Arial" panose="020B0604020202020204" pitchFamily="34" charset="0"/>
              </a:rPr>
              <a:t>Note: Slopes are parallel because IFN</a:t>
            </a:r>
            <a:r>
              <a:rPr lang="el-GR" sz="1050" b="1" dirty="0" smtClean="0">
                <a:solidFill>
                  <a:schemeClr val="tx1"/>
                </a:solidFill>
                <a:latin typeface="Arial" panose="020B0604020202020204" pitchFamily="34" charset="0"/>
                <a:cs typeface="Arial" panose="020B0604020202020204" pitchFamily="34" charset="0"/>
              </a:rPr>
              <a:t>β</a:t>
            </a:r>
            <a:r>
              <a:rPr lang="en-US" sz="1050" b="1" dirty="0" smtClean="0">
                <a:solidFill>
                  <a:schemeClr val="tx1"/>
                </a:solidFill>
                <a:latin typeface="Arial" panose="020B0604020202020204" pitchFamily="34" charset="0"/>
                <a:cs typeface="Arial" panose="020B0604020202020204" pitchFamily="34" charset="0"/>
              </a:rPr>
              <a:t> was stopped after year +2</a:t>
            </a:r>
            <a:endParaRPr lang="en-US" sz="105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261094" y="5334000"/>
            <a:ext cx="1976140" cy="714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No treatment</a:t>
            </a:r>
            <a:endParaRPr lang="en-US" sz="14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5219406" y="5334000"/>
            <a:ext cx="2964728" cy="7143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No treatment</a:t>
            </a:r>
            <a:endParaRPr lang="en-US" sz="14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216652" y="1447800"/>
            <a:ext cx="1978322" cy="3429001"/>
          </a:xfrm>
          <a:prstGeom prst="rect">
            <a:avLst/>
          </a:prstGeom>
          <a:solidFill>
            <a:srgbClr val="CEEA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smtClean="0">
                <a:solidFill>
                  <a:schemeClr val="tx1"/>
                </a:solidFill>
                <a:latin typeface="Arial" panose="020B0604020202020204" pitchFamily="34" charset="0"/>
                <a:cs typeface="Arial" panose="020B0604020202020204" pitchFamily="34" charset="0"/>
              </a:rPr>
              <a:t>Delayed effect on disability progression from IFN</a:t>
            </a:r>
            <a:r>
              <a:rPr lang="el-GR" sz="1100" b="1" dirty="0" smtClean="0">
                <a:solidFill>
                  <a:schemeClr val="tx1"/>
                </a:solidFill>
                <a:latin typeface="Arial" panose="020B0604020202020204" pitchFamily="34" charset="0"/>
                <a:cs typeface="Arial" panose="020B0604020202020204" pitchFamily="34" charset="0"/>
              </a:rPr>
              <a:t>β</a:t>
            </a:r>
            <a:r>
              <a:rPr lang="en-US" sz="1100" b="1" dirty="0" smtClean="0">
                <a:solidFill>
                  <a:schemeClr val="tx1"/>
                </a:solidFill>
                <a:latin typeface="Arial" panose="020B0604020202020204" pitchFamily="34" charset="0"/>
                <a:cs typeface="Arial" panose="020B0604020202020204" pitchFamily="34" charset="0"/>
              </a:rPr>
              <a:t> treatment in years +1 and +2</a:t>
            </a:r>
          </a:p>
          <a:p>
            <a:pPr algn="ctr"/>
            <a:endParaRPr lang="en-US" sz="1000" b="1" dirty="0" smtClean="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smtClean="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Arial" panose="020B0604020202020204" pitchFamily="34" charset="0"/>
              <a:cs typeface="Arial" panose="020B0604020202020204" pitchFamily="34" charset="0"/>
            </a:endParaRPr>
          </a:p>
          <a:p>
            <a:pPr algn="ctr"/>
            <a:endParaRPr lang="en-US" sz="1000" b="1" dirty="0" smtClean="0">
              <a:solidFill>
                <a:schemeClr val="tx1"/>
              </a:solidFill>
              <a:latin typeface="Arial" panose="020B0604020202020204" pitchFamily="34" charset="0"/>
              <a:cs typeface="Arial" panose="020B0604020202020204" pitchFamily="34" charset="0"/>
            </a:endParaRPr>
          </a:p>
          <a:p>
            <a:pPr algn="ctr"/>
            <a:endParaRPr lang="en-US" sz="1000" b="1" dirty="0" smtClean="0">
              <a:solidFill>
                <a:schemeClr val="tx1"/>
              </a:solidFill>
              <a:latin typeface="Arial" panose="020B0604020202020204" pitchFamily="34" charset="0"/>
              <a:cs typeface="Arial" panose="020B0604020202020204" pitchFamily="34" charset="0"/>
            </a:endParaRPr>
          </a:p>
          <a:p>
            <a:pPr algn="ctr"/>
            <a:r>
              <a:rPr lang="en-US" sz="1100" b="1" dirty="0" smtClean="0">
                <a:solidFill>
                  <a:schemeClr val="tx1"/>
                </a:solidFill>
                <a:latin typeface="Arial" panose="020B0604020202020204" pitchFamily="34" charset="0"/>
                <a:cs typeface="Arial" panose="020B0604020202020204" pitchFamily="34" charset="0"/>
              </a:rPr>
              <a:t>Progression from inflammation </a:t>
            </a:r>
            <a:br>
              <a:rPr lang="en-US" sz="1100" b="1" dirty="0" smtClean="0">
                <a:solidFill>
                  <a:schemeClr val="tx1"/>
                </a:solidFill>
                <a:latin typeface="Arial" panose="020B0604020202020204" pitchFamily="34" charset="0"/>
                <a:cs typeface="Arial" panose="020B0604020202020204" pitchFamily="34" charset="0"/>
              </a:rPr>
            </a:br>
            <a:r>
              <a:rPr lang="en-US" sz="1100" b="1" dirty="0" smtClean="0">
                <a:solidFill>
                  <a:schemeClr val="tx1"/>
                </a:solidFill>
                <a:latin typeface="Arial" panose="020B0604020202020204" pitchFamily="34" charset="0"/>
                <a:cs typeface="Arial" panose="020B0604020202020204" pitchFamily="34" charset="0"/>
              </a:rPr>
              <a:t>in years +1 and +2</a:t>
            </a:r>
          </a:p>
          <a:p>
            <a:pPr algn="ctr"/>
            <a:endParaRPr lang="en-US" sz="1000" b="1" dirty="0">
              <a:solidFill>
                <a:schemeClr val="tx1"/>
              </a:solidFill>
              <a:latin typeface="Arial" panose="020B0604020202020204" pitchFamily="34" charset="0"/>
              <a:cs typeface="Arial" panose="020B0604020202020204" pitchFamily="34" charset="0"/>
            </a:endParaRPr>
          </a:p>
          <a:p>
            <a:pPr algn="ctr"/>
            <a:r>
              <a:rPr lang="en-US" sz="1100" b="1" dirty="0" smtClean="0">
                <a:solidFill>
                  <a:schemeClr val="tx1"/>
                </a:solidFill>
                <a:latin typeface="Arial" panose="020B0604020202020204" pitchFamily="34" charset="0"/>
                <a:cs typeface="Arial" panose="020B0604020202020204" pitchFamily="34" charset="0"/>
              </a:rPr>
              <a:t>Note: </a:t>
            </a:r>
            <a:r>
              <a:rPr lang="en-US" sz="1100" b="1" dirty="0" err="1" smtClean="0">
                <a:solidFill>
                  <a:schemeClr val="tx1"/>
                </a:solidFill>
                <a:latin typeface="Arial" panose="020B0604020202020204" pitchFamily="34" charset="0"/>
                <a:cs typeface="Arial" panose="020B0604020202020204" pitchFamily="34" charset="0"/>
              </a:rPr>
              <a:t>PPMSers</a:t>
            </a:r>
            <a:r>
              <a:rPr lang="en-US" sz="1100" b="1" dirty="0" smtClean="0">
                <a:solidFill>
                  <a:schemeClr val="tx1"/>
                </a:solidFill>
                <a:latin typeface="Arial" panose="020B0604020202020204" pitchFamily="34" charset="0"/>
                <a:cs typeface="Arial" panose="020B0604020202020204" pitchFamily="34" charset="0"/>
              </a:rPr>
              <a:t> treated with IFN</a:t>
            </a:r>
            <a:r>
              <a:rPr lang="el-GR" sz="1100" b="1" dirty="0" smtClean="0">
                <a:solidFill>
                  <a:schemeClr val="tx1"/>
                </a:solidFill>
                <a:latin typeface="Arial" panose="020B0604020202020204" pitchFamily="34" charset="0"/>
                <a:cs typeface="Arial" panose="020B0604020202020204" pitchFamily="34" charset="0"/>
              </a:rPr>
              <a:t>β</a:t>
            </a:r>
            <a:r>
              <a:rPr lang="en-US" sz="1100" b="1" dirty="0" smtClean="0">
                <a:solidFill>
                  <a:schemeClr val="tx1"/>
                </a:solidFill>
                <a:latin typeface="Arial" panose="020B0604020202020204" pitchFamily="34" charset="0"/>
                <a:cs typeface="Arial" panose="020B0604020202020204" pitchFamily="34" charset="0"/>
              </a:rPr>
              <a:t> in years +1 and +2 do better in years </a:t>
            </a:r>
            <a:br>
              <a:rPr lang="en-US" sz="1100" b="1" dirty="0" smtClean="0">
                <a:solidFill>
                  <a:schemeClr val="tx1"/>
                </a:solidFill>
                <a:latin typeface="Arial" panose="020B0604020202020204" pitchFamily="34" charset="0"/>
                <a:cs typeface="Arial" panose="020B0604020202020204" pitchFamily="34" charset="0"/>
              </a:rPr>
            </a:br>
            <a:r>
              <a:rPr lang="en-US" sz="1100" b="1" dirty="0" smtClean="0">
                <a:solidFill>
                  <a:schemeClr val="tx1"/>
                </a:solidFill>
                <a:latin typeface="Arial" panose="020B0604020202020204" pitchFamily="34" charset="0"/>
                <a:cs typeface="Arial" panose="020B0604020202020204" pitchFamily="34" charset="0"/>
              </a:rPr>
              <a:t>+3 and +4 due to delayed effect of suppressing inflammation</a:t>
            </a:r>
            <a:endParaRPr lang="en-US" sz="1100" b="1" dirty="0">
              <a:solidFill>
                <a:schemeClr val="tx1"/>
              </a:solidFill>
              <a:latin typeface="Arial" panose="020B0604020202020204" pitchFamily="34" charset="0"/>
              <a:cs typeface="Arial" panose="020B0604020202020204" pitchFamily="34" charset="0"/>
            </a:endParaRPr>
          </a:p>
        </p:txBody>
      </p:sp>
      <p:grpSp>
        <p:nvGrpSpPr>
          <p:cNvPr id="20" name="Group 19"/>
          <p:cNvGrpSpPr/>
          <p:nvPr/>
        </p:nvGrpSpPr>
        <p:grpSpPr>
          <a:xfrm>
            <a:off x="1273118" y="1485900"/>
            <a:ext cx="6835832" cy="3387934"/>
            <a:chOff x="1273118" y="1485900"/>
            <a:chExt cx="6835832" cy="3387934"/>
          </a:xfrm>
        </p:grpSpPr>
        <p:cxnSp>
          <p:nvCxnSpPr>
            <p:cNvPr id="21" name="Straight Connector 20"/>
            <p:cNvCxnSpPr/>
            <p:nvPr/>
          </p:nvCxnSpPr>
          <p:spPr>
            <a:xfrm flipH="1">
              <a:off x="1273118" y="1485900"/>
              <a:ext cx="6835832" cy="3387934"/>
            </a:xfrm>
            <a:prstGeom prst="line">
              <a:avLst/>
            </a:prstGeom>
            <a:ln w="38100">
              <a:solidFill>
                <a:srgbClr val="8E1400"/>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292225" y="2143125"/>
              <a:ext cx="6816725" cy="2727325"/>
            </a:xfrm>
            <a:custGeom>
              <a:avLst/>
              <a:gdLst>
                <a:gd name="connsiteX0" fmla="*/ 0 w 6848475"/>
                <a:gd name="connsiteY0" fmla="*/ 2752725 h 2752725"/>
                <a:gd name="connsiteX1" fmla="*/ 3771900 w 6848475"/>
                <a:gd name="connsiteY1" fmla="*/ 981075 h 2752725"/>
                <a:gd name="connsiteX2" fmla="*/ 5867400 w 6848475"/>
                <a:gd name="connsiteY2" fmla="*/ 561975 h 2752725"/>
                <a:gd name="connsiteX3" fmla="*/ 6848475 w 6848475"/>
                <a:gd name="connsiteY3" fmla="*/ 0 h 2752725"/>
                <a:gd name="connsiteX0" fmla="*/ 0 w 6848475"/>
                <a:gd name="connsiteY0" fmla="*/ 2752725 h 2752725"/>
                <a:gd name="connsiteX1" fmla="*/ 3771900 w 6848475"/>
                <a:gd name="connsiteY1" fmla="*/ 981075 h 2752725"/>
                <a:gd name="connsiteX2" fmla="*/ 5880100 w 6848475"/>
                <a:gd name="connsiteY2" fmla="*/ 536575 h 2752725"/>
                <a:gd name="connsiteX3" fmla="*/ 6848475 w 6848475"/>
                <a:gd name="connsiteY3" fmla="*/ 0 h 2752725"/>
                <a:gd name="connsiteX0" fmla="*/ 0 w 6823075"/>
                <a:gd name="connsiteY0" fmla="*/ 2714625 h 2714625"/>
                <a:gd name="connsiteX1" fmla="*/ 3771900 w 6823075"/>
                <a:gd name="connsiteY1" fmla="*/ 942975 h 2714625"/>
                <a:gd name="connsiteX2" fmla="*/ 5880100 w 6823075"/>
                <a:gd name="connsiteY2" fmla="*/ 498475 h 2714625"/>
                <a:gd name="connsiteX3" fmla="*/ 6823075 w 6823075"/>
                <a:gd name="connsiteY3" fmla="*/ 0 h 2714625"/>
                <a:gd name="connsiteX0" fmla="*/ 0 w 6823075"/>
                <a:gd name="connsiteY0" fmla="*/ 2714625 h 2714625"/>
                <a:gd name="connsiteX1" fmla="*/ 3771900 w 6823075"/>
                <a:gd name="connsiteY1" fmla="*/ 942975 h 2714625"/>
                <a:gd name="connsiteX2" fmla="*/ 5867400 w 6823075"/>
                <a:gd name="connsiteY2" fmla="*/ 504825 h 2714625"/>
                <a:gd name="connsiteX3" fmla="*/ 6823075 w 6823075"/>
                <a:gd name="connsiteY3" fmla="*/ 0 h 2714625"/>
                <a:gd name="connsiteX0" fmla="*/ 0 w 6816725"/>
                <a:gd name="connsiteY0" fmla="*/ 2727325 h 2727325"/>
                <a:gd name="connsiteX1" fmla="*/ 3765550 w 6816725"/>
                <a:gd name="connsiteY1" fmla="*/ 942975 h 2727325"/>
                <a:gd name="connsiteX2" fmla="*/ 5861050 w 6816725"/>
                <a:gd name="connsiteY2" fmla="*/ 504825 h 2727325"/>
                <a:gd name="connsiteX3" fmla="*/ 6816725 w 6816725"/>
                <a:gd name="connsiteY3" fmla="*/ 0 h 2727325"/>
                <a:gd name="connsiteX0" fmla="*/ 0 w 6816725"/>
                <a:gd name="connsiteY0" fmla="*/ 2727325 h 2727325"/>
                <a:gd name="connsiteX1" fmla="*/ 3752850 w 6816725"/>
                <a:gd name="connsiteY1" fmla="*/ 949325 h 2727325"/>
                <a:gd name="connsiteX2" fmla="*/ 5861050 w 6816725"/>
                <a:gd name="connsiteY2" fmla="*/ 504825 h 2727325"/>
                <a:gd name="connsiteX3" fmla="*/ 6816725 w 6816725"/>
                <a:gd name="connsiteY3" fmla="*/ 0 h 2727325"/>
                <a:gd name="connsiteX0" fmla="*/ 0 w 6816725"/>
                <a:gd name="connsiteY0" fmla="*/ 2727325 h 2727325"/>
                <a:gd name="connsiteX1" fmla="*/ 3752850 w 6816725"/>
                <a:gd name="connsiteY1" fmla="*/ 949325 h 2727325"/>
                <a:gd name="connsiteX2" fmla="*/ 5829300 w 6816725"/>
                <a:gd name="connsiteY2" fmla="*/ 511175 h 2727325"/>
                <a:gd name="connsiteX3" fmla="*/ 6816725 w 6816725"/>
                <a:gd name="connsiteY3" fmla="*/ 0 h 2727325"/>
                <a:gd name="connsiteX0" fmla="*/ 0 w 6816725"/>
                <a:gd name="connsiteY0" fmla="*/ 2727325 h 2727325"/>
                <a:gd name="connsiteX1" fmla="*/ 3752850 w 6816725"/>
                <a:gd name="connsiteY1" fmla="*/ 949325 h 2727325"/>
                <a:gd name="connsiteX2" fmla="*/ 5848350 w 6816725"/>
                <a:gd name="connsiteY2" fmla="*/ 523875 h 2727325"/>
                <a:gd name="connsiteX3" fmla="*/ 6816725 w 6816725"/>
                <a:gd name="connsiteY3" fmla="*/ 0 h 2727325"/>
                <a:gd name="connsiteX0" fmla="*/ 0 w 6816725"/>
                <a:gd name="connsiteY0" fmla="*/ 2727325 h 2727325"/>
                <a:gd name="connsiteX1" fmla="*/ 3752850 w 6816725"/>
                <a:gd name="connsiteY1" fmla="*/ 949325 h 2727325"/>
                <a:gd name="connsiteX2" fmla="*/ 5861050 w 6816725"/>
                <a:gd name="connsiteY2" fmla="*/ 504825 h 2727325"/>
                <a:gd name="connsiteX3" fmla="*/ 6816725 w 6816725"/>
                <a:gd name="connsiteY3" fmla="*/ 0 h 2727325"/>
                <a:gd name="connsiteX0" fmla="*/ 0 w 6816725"/>
                <a:gd name="connsiteY0" fmla="*/ 2727325 h 2727325"/>
                <a:gd name="connsiteX1" fmla="*/ 3752850 w 6816725"/>
                <a:gd name="connsiteY1" fmla="*/ 949325 h 2727325"/>
                <a:gd name="connsiteX2" fmla="*/ 5861050 w 6816725"/>
                <a:gd name="connsiteY2" fmla="*/ 504825 h 2727325"/>
                <a:gd name="connsiteX3" fmla="*/ 6816725 w 6816725"/>
                <a:gd name="connsiteY3" fmla="*/ 0 h 2727325"/>
              </a:gdLst>
              <a:ahLst/>
              <a:cxnLst>
                <a:cxn ang="0">
                  <a:pos x="connsiteX0" y="connsiteY0"/>
                </a:cxn>
                <a:cxn ang="0">
                  <a:pos x="connsiteX1" y="connsiteY1"/>
                </a:cxn>
                <a:cxn ang="0">
                  <a:pos x="connsiteX2" y="connsiteY2"/>
                </a:cxn>
                <a:cxn ang="0">
                  <a:pos x="connsiteX3" y="connsiteY3"/>
                </a:cxn>
              </a:cxnLst>
              <a:rect l="l" t="t" r="r" b="b"/>
              <a:pathLst>
                <a:path w="6816725" h="2727325">
                  <a:moveTo>
                    <a:pt x="0" y="2727325"/>
                  </a:moveTo>
                  <a:lnTo>
                    <a:pt x="3752850" y="949325"/>
                  </a:lnTo>
                  <a:lnTo>
                    <a:pt x="5861050" y="504825"/>
                  </a:lnTo>
                  <a:lnTo>
                    <a:pt x="6816725" y="0"/>
                  </a:lnTo>
                </a:path>
              </a:pathLst>
            </a:custGeom>
            <a:noFill/>
            <a:ln w="38100">
              <a:solidFill>
                <a:srgbClr val="0A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34"/>
            <p:cNvSpPr/>
            <p:nvPr/>
          </p:nvSpPr>
          <p:spPr>
            <a:xfrm flipH="1" flipV="1">
              <a:off x="6072728" y="2118753"/>
              <a:ext cx="897749" cy="472047"/>
            </a:xfrm>
            <a:custGeom>
              <a:avLst/>
              <a:gdLst>
                <a:gd name="connsiteX0" fmla="*/ 238286 w 1125465"/>
                <a:gd name="connsiteY0" fmla="*/ 84876 h 927897"/>
                <a:gd name="connsiteX1" fmla="*/ 745899 w 1125465"/>
                <a:gd name="connsiteY1" fmla="*/ 25265 h 927897"/>
                <a:gd name="connsiteX2" fmla="*/ 1123335 w 1125465"/>
                <a:gd name="connsiteY2" fmla="*/ 423613 h 927897"/>
                <a:gd name="connsiteX3" fmla="*/ 562733 w 1125465"/>
                <a:gd name="connsiteY3" fmla="*/ 463949 h 927897"/>
                <a:gd name="connsiteX4" fmla="*/ 238286 w 1125465"/>
                <a:gd name="connsiteY4" fmla="*/ 84876 h 927897"/>
                <a:gd name="connsiteX0" fmla="*/ 238286 w 1125465"/>
                <a:gd name="connsiteY0" fmla="*/ 84876 h 927897"/>
                <a:gd name="connsiteX1" fmla="*/ 745899 w 1125465"/>
                <a:gd name="connsiteY1" fmla="*/ 25265 h 927897"/>
                <a:gd name="connsiteX2" fmla="*/ 1123335 w 1125465"/>
                <a:gd name="connsiteY2" fmla="*/ 423613 h 927897"/>
                <a:gd name="connsiteX0" fmla="*/ 0 w 885049"/>
                <a:gd name="connsiteY0" fmla="*/ 94359 h 473432"/>
                <a:gd name="connsiteX1" fmla="*/ 507613 w 885049"/>
                <a:gd name="connsiteY1" fmla="*/ 34748 h 473432"/>
                <a:gd name="connsiteX2" fmla="*/ 885049 w 885049"/>
                <a:gd name="connsiteY2" fmla="*/ 433096 h 473432"/>
                <a:gd name="connsiteX3" fmla="*/ 324447 w 885049"/>
                <a:gd name="connsiteY3" fmla="*/ 473432 h 473432"/>
                <a:gd name="connsiteX4" fmla="*/ 0 w 885049"/>
                <a:gd name="connsiteY4" fmla="*/ 94359 h 473432"/>
                <a:gd name="connsiteX0" fmla="*/ 0 w 885049"/>
                <a:gd name="connsiteY0" fmla="*/ 94359 h 473432"/>
                <a:gd name="connsiteX1" fmla="*/ 672713 w 885049"/>
                <a:gd name="connsiteY1" fmla="*/ 22048 h 473432"/>
                <a:gd name="connsiteX2" fmla="*/ 885049 w 885049"/>
                <a:gd name="connsiteY2" fmla="*/ 433096 h 473432"/>
                <a:gd name="connsiteX0" fmla="*/ 12700 w 897749"/>
                <a:gd name="connsiteY0" fmla="*/ 106317 h 485390"/>
                <a:gd name="connsiteX1" fmla="*/ 520313 w 897749"/>
                <a:gd name="connsiteY1" fmla="*/ 46706 h 485390"/>
                <a:gd name="connsiteX2" fmla="*/ 897749 w 897749"/>
                <a:gd name="connsiteY2" fmla="*/ 445054 h 485390"/>
                <a:gd name="connsiteX3" fmla="*/ 337147 w 897749"/>
                <a:gd name="connsiteY3" fmla="*/ 485390 h 485390"/>
                <a:gd name="connsiteX4" fmla="*/ 12700 w 897749"/>
                <a:gd name="connsiteY4" fmla="*/ 106317 h 485390"/>
                <a:gd name="connsiteX0" fmla="*/ 0 w 897749"/>
                <a:gd name="connsiteY0" fmla="*/ 68217 h 485390"/>
                <a:gd name="connsiteX1" fmla="*/ 685413 w 897749"/>
                <a:gd name="connsiteY1" fmla="*/ 34006 h 485390"/>
                <a:gd name="connsiteX2" fmla="*/ 897749 w 897749"/>
                <a:gd name="connsiteY2" fmla="*/ 445054 h 485390"/>
                <a:gd name="connsiteX0" fmla="*/ 12700 w 897749"/>
                <a:gd name="connsiteY0" fmla="*/ 92974 h 472047"/>
                <a:gd name="connsiteX1" fmla="*/ 520313 w 897749"/>
                <a:gd name="connsiteY1" fmla="*/ 33363 h 472047"/>
                <a:gd name="connsiteX2" fmla="*/ 897749 w 897749"/>
                <a:gd name="connsiteY2" fmla="*/ 431711 h 472047"/>
                <a:gd name="connsiteX3" fmla="*/ 337147 w 897749"/>
                <a:gd name="connsiteY3" fmla="*/ 472047 h 472047"/>
                <a:gd name="connsiteX4" fmla="*/ 12700 w 897749"/>
                <a:gd name="connsiteY4" fmla="*/ 92974 h 472047"/>
                <a:gd name="connsiteX0" fmla="*/ 0 w 897749"/>
                <a:gd name="connsiteY0" fmla="*/ 54874 h 472047"/>
                <a:gd name="connsiteX1" fmla="*/ 685413 w 897749"/>
                <a:gd name="connsiteY1" fmla="*/ 20663 h 472047"/>
                <a:gd name="connsiteX2" fmla="*/ 897749 w 897749"/>
                <a:gd name="connsiteY2" fmla="*/ 431711 h 472047"/>
              </a:gdLst>
              <a:ahLst/>
              <a:cxnLst>
                <a:cxn ang="0">
                  <a:pos x="connsiteX0" y="connsiteY0"/>
                </a:cxn>
                <a:cxn ang="0">
                  <a:pos x="connsiteX1" y="connsiteY1"/>
                </a:cxn>
                <a:cxn ang="0">
                  <a:pos x="connsiteX2" y="connsiteY2"/>
                </a:cxn>
              </a:cxnLst>
              <a:rect l="l" t="t" r="r" b="b"/>
              <a:pathLst>
                <a:path w="897749" h="472047" stroke="0" extrusionOk="0">
                  <a:moveTo>
                    <a:pt x="12700" y="92974"/>
                  </a:moveTo>
                  <a:cubicBezTo>
                    <a:pt x="160457" y="7012"/>
                    <a:pt x="349320" y="-15166"/>
                    <a:pt x="520313" y="33363"/>
                  </a:cubicBezTo>
                  <a:cubicBezTo>
                    <a:pt x="730519" y="93022"/>
                    <a:pt x="878421" y="249119"/>
                    <a:pt x="897749" y="431711"/>
                  </a:cubicBezTo>
                  <a:lnTo>
                    <a:pt x="337147" y="472047"/>
                  </a:lnTo>
                  <a:lnTo>
                    <a:pt x="12700" y="92974"/>
                  </a:lnTo>
                  <a:close/>
                </a:path>
                <a:path w="897749" h="472047" fill="none">
                  <a:moveTo>
                    <a:pt x="0" y="54874"/>
                  </a:moveTo>
                  <a:cubicBezTo>
                    <a:pt x="236657" y="19712"/>
                    <a:pt x="514420" y="-27866"/>
                    <a:pt x="685413" y="20663"/>
                  </a:cubicBezTo>
                  <a:cubicBezTo>
                    <a:pt x="895619" y="80322"/>
                    <a:pt x="878421" y="249119"/>
                    <a:pt x="897749" y="431711"/>
                  </a:cubicBezTo>
                </a:path>
              </a:pathLst>
            </a:cu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a:off x="7002227" y="2082398"/>
              <a:ext cx="0" cy="5846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1261094" y="1448437"/>
            <a:ext cx="0" cy="34220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1234957" y="3579130"/>
            <a:ext cx="4599940"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EDSS / MSFC / Cognition / Brain Atrophy</a:t>
            </a:r>
            <a:endParaRPr lang="en-US" sz="1600" b="1" dirty="0">
              <a:latin typeface="Arial" panose="020B0604020202020204" pitchFamily="34" charset="0"/>
              <a:cs typeface="Arial" panose="020B0604020202020204" pitchFamily="34" charset="0"/>
            </a:endParaRPr>
          </a:p>
        </p:txBody>
      </p:sp>
      <p:sp>
        <p:nvSpPr>
          <p:cNvPr id="28"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GB" altLang="en-US" sz="2400" dirty="0"/>
              <a:t>Therapeutic Lag</a:t>
            </a:r>
            <a:endParaRPr lang="en-GB" sz="2400" dirty="0"/>
          </a:p>
        </p:txBody>
      </p:sp>
    </p:spTree>
    <p:extLst>
      <p:ext uri="{BB962C8B-B14F-4D97-AF65-F5344CB8AC3E}">
        <p14:creationId xmlns:p14="http://schemas.microsoft.com/office/powerpoint/2010/main" val="19587021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340206" y="2322569"/>
            <a:ext cx="3483900" cy="339268"/>
          </a:xfrm>
          <a:prstGeom prst="rect">
            <a:avLst/>
          </a:prstGeom>
          <a:solidFill>
            <a:srgbClr val="4BACC6">
              <a:lumMod val="20000"/>
              <a:lumOff val="80000"/>
            </a:srgbClr>
          </a:solidFill>
          <a:ln w="25400" cap="flat" cmpd="sng" algn="ctr">
            <a:solidFill>
              <a:srgbClr val="4BACC6">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4BACC6">
                    <a:lumMod val="50000"/>
                  </a:srgbClr>
                </a:solidFill>
                <a:effectLst/>
                <a:uLnTx/>
                <a:uFillTx/>
                <a:latin typeface="Arial" panose="020B0604020202020204" pitchFamily="34" charset="0"/>
                <a:cs typeface="Arial" panose="020B0604020202020204" pitchFamily="34" charset="0"/>
              </a:rPr>
              <a:t>Motor system to legs</a:t>
            </a:r>
          </a:p>
        </p:txBody>
      </p:sp>
      <p:sp>
        <p:nvSpPr>
          <p:cNvPr id="33" name="Rectangle 32"/>
          <p:cNvSpPr/>
          <p:nvPr/>
        </p:nvSpPr>
        <p:spPr>
          <a:xfrm>
            <a:off x="4872500" y="2797545"/>
            <a:ext cx="2951606" cy="339268"/>
          </a:xfrm>
          <a:prstGeom prst="rect">
            <a:avLst/>
          </a:prstGeom>
          <a:solidFill>
            <a:srgbClr val="8064A2">
              <a:lumMod val="20000"/>
              <a:lumOff val="80000"/>
            </a:srgbClr>
          </a:solidFill>
          <a:ln w="25400" cap="flat" cmpd="sng" algn="ctr">
            <a:solidFill>
              <a:srgbClr val="8064A2">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8064A2">
                    <a:lumMod val="50000"/>
                  </a:srgbClr>
                </a:solidFill>
                <a:effectLst/>
                <a:uLnTx/>
                <a:uFillTx/>
                <a:latin typeface="Arial" panose="020B0604020202020204" pitchFamily="34" charset="0"/>
                <a:cs typeface="Arial" panose="020B0604020202020204" pitchFamily="34" charset="0"/>
              </a:rPr>
              <a:t>Cerebellar or balance systems</a:t>
            </a:r>
          </a:p>
        </p:txBody>
      </p:sp>
      <p:sp>
        <p:nvSpPr>
          <p:cNvPr id="34" name="Rectangle 33"/>
          <p:cNvSpPr/>
          <p:nvPr/>
        </p:nvSpPr>
        <p:spPr>
          <a:xfrm>
            <a:off x="3337285" y="1847594"/>
            <a:ext cx="4486821" cy="339268"/>
          </a:xfrm>
          <a:prstGeom prst="rect">
            <a:avLst/>
          </a:prstGeom>
          <a:solidFill>
            <a:srgbClr val="F79646">
              <a:lumMod val="20000"/>
              <a:lumOff val="80000"/>
            </a:srgbClr>
          </a:solidFill>
          <a:ln w="25400" cap="flat" cmpd="sng" algn="ctr">
            <a:solidFill>
              <a:srgbClr val="F79646">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F79646">
                    <a:lumMod val="50000"/>
                  </a:srgbClr>
                </a:solidFill>
                <a:effectLst/>
                <a:uLnTx/>
                <a:uFillTx/>
                <a:latin typeface="Arial" panose="020B0604020202020204" pitchFamily="34" charset="0"/>
                <a:cs typeface="Arial" panose="020B0604020202020204" pitchFamily="34" charset="0"/>
              </a:rPr>
              <a:t>Bladder</a:t>
            </a:r>
          </a:p>
        </p:txBody>
      </p:sp>
      <p:sp>
        <p:nvSpPr>
          <p:cNvPr id="35" name="Rectangle 34"/>
          <p:cNvSpPr/>
          <p:nvPr/>
        </p:nvSpPr>
        <p:spPr>
          <a:xfrm>
            <a:off x="645593" y="1847594"/>
            <a:ext cx="2630025" cy="339268"/>
          </a:xfrm>
          <a:prstGeom prst="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9BBB59">
                    <a:lumMod val="50000"/>
                  </a:srgbClr>
                </a:solidFill>
                <a:effectLst/>
                <a:uLnTx/>
                <a:uFillTx/>
                <a:latin typeface="Arial" panose="020B0604020202020204" pitchFamily="34" charset="0"/>
                <a:cs typeface="Arial" panose="020B0604020202020204" pitchFamily="34" charset="0"/>
              </a:rPr>
              <a:t>Therapeutic window 1</a:t>
            </a:r>
          </a:p>
        </p:txBody>
      </p:sp>
      <p:sp>
        <p:nvSpPr>
          <p:cNvPr id="36" name="Rectangle 35"/>
          <p:cNvSpPr/>
          <p:nvPr/>
        </p:nvSpPr>
        <p:spPr>
          <a:xfrm>
            <a:off x="645594" y="2322569"/>
            <a:ext cx="3628076" cy="339268"/>
          </a:xfrm>
          <a:prstGeom prst="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9BBB59">
                    <a:lumMod val="50000"/>
                  </a:srgbClr>
                </a:solidFill>
                <a:effectLst/>
                <a:uLnTx/>
                <a:uFillTx/>
                <a:latin typeface="Arial" panose="020B0604020202020204" pitchFamily="34" charset="0"/>
                <a:cs typeface="Arial" panose="020B0604020202020204" pitchFamily="34" charset="0"/>
              </a:rPr>
              <a:t>Therapeutic window 2</a:t>
            </a:r>
          </a:p>
        </p:txBody>
      </p:sp>
      <p:sp>
        <p:nvSpPr>
          <p:cNvPr id="37" name="Rectangle 36"/>
          <p:cNvSpPr/>
          <p:nvPr/>
        </p:nvSpPr>
        <p:spPr>
          <a:xfrm>
            <a:off x="645593" y="2797545"/>
            <a:ext cx="4160371" cy="339268"/>
          </a:xfrm>
          <a:prstGeom prst="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9BBB59">
                    <a:lumMod val="50000"/>
                  </a:srgbClr>
                </a:solidFill>
                <a:effectLst/>
                <a:uLnTx/>
                <a:uFillTx/>
                <a:latin typeface="Arial" panose="020B0604020202020204" pitchFamily="34" charset="0"/>
                <a:cs typeface="Arial" panose="020B0604020202020204" pitchFamily="34" charset="0"/>
              </a:rPr>
              <a:t>Therapeutic window 3</a:t>
            </a:r>
          </a:p>
        </p:txBody>
      </p:sp>
      <p:sp>
        <p:nvSpPr>
          <p:cNvPr id="38" name="Rectangle 37"/>
          <p:cNvSpPr/>
          <p:nvPr/>
        </p:nvSpPr>
        <p:spPr>
          <a:xfrm>
            <a:off x="6094150" y="3747497"/>
            <a:ext cx="1729956" cy="339268"/>
          </a:xfrm>
          <a:prstGeom prst="rect">
            <a:avLst/>
          </a:prstGeom>
          <a:solidFill>
            <a:srgbClr val="4F81BD">
              <a:lumMod val="20000"/>
              <a:lumOff val="80000"/>
            </a:srgbClr>
          </a:solidFill>
          <a:ln w="25400" cap="flat" cmpd="sng" algn="ctr">
            <a:solidFill>
              <a:srgbClr val="4F81BD">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4F81BD">
                    <a:lumMod val="50000"/>
                  </a:srgbClr>
                </a:solidFill>
                <a:effectLst/>
                <a:uLnTx/>
                <a:uFillTx/>
                <a:latin typeface="Arial" panose="020B0604020202020204" pitchFamily="34" charset="0"/>
                <a:cs typeface="Arial" panose="020B0604020202020204" pitchFamily="34" charset="0"/>
              </a:rPr>
              <a:t>Upper limbs</a:t>
            </a:r>
          </a:p>
        </p:txBody>
      </p:sp>
      <p:sp>
        <p:nvSpPr>
          <p:cNvPr id="39" name="Rectangle 38"/>
          <p:cNvSpPr/>
          <p:nvPr/>
        </p:nvSpPr>
        <p:spPr>
          <a:xfrm>
            <a:off x="5338258" y="3272521"/>
            <a:ext cx="2485848" cy="339268"/>
          </a:xfrm>
          <a:prstGeom prst="rect">
            <a:avLst/>
          </a:prstGeom>
          <a:solidFill>
            <a:srgbClr val="C0504D">
              <a:lumMod val="20000"/>
              <a:lumOff val="80000"/>
            </a:srgbClr>
          </a:solidFill>
          <a:ln w="25400" cap="flat" cmpd="sng" algn="ctr">
            <a:solidFill>
              <a:srgbClr val="C0504D">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C0504D">
                    <a:lumMod val="50000"/>
                  </a:srgbClr>
                </a:solidFill>
                <a:effectLst/>
                <a:uLnTx/>
                <a:uFillTx/>
                <a:latin typeface="Arial" panose="020B0604020202020204" pitchFamily="34" charset="0"/>
                <a:cs typeface="Arial" panose="020B0604020202020204" pitchFamily="34" charset="0"/>
              </a:rPr>
              <a:t>Sensory</a:t>
            </a:r>
          </a:p>
        </p:txBody>
      </p:sp>
      <p:sp>
        <p:nvSpPr>
          <p:cNvPr id="40" name="Rectangle 39"/>
          <p:cNvSpPr/>
          <p:nvPr/>
        </p:nvSpPr>
        <p:spPr>
          <a:xfrm>
            <a:off x="6336309" y="4222473"/>
            <a:ext cx="1487797" cy="339268"/>
          </a:xfrm>
          <a:prstGeom prst="rect">
            <a:avLst/>
          </a:prstGeom>
          <a:solidFill>
            <a:srgbClr val="1F497D">
              <a:lumMod val="20000"/>
              <a:lumOff val="80000"/>
            </a:srgbClr>
          </a:solidFill>
          <a:ln w="25400" cap="flat" cmpd="sng" algn="ctr">
            <a:solidFill>
              <a:srgbClr val="1F497D">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1F497D">
                    <a:lumMod val="50000"/>
                  </a:srgbClr>
                </a:solidFill>
                <a:effectLst/>
                <a:uLnTx/>
                <a:uFillTx/>
                <a:latin typeface="Arial" panose="020B0604020202020204" pitchFamily="34" charset="0"/>
                <a:cs typeface="Arial" panose="020B0604020202020204" pitchFamily="34" charset="0"/>
              </a:rPr>
              <a:t>Cognition</a:t>
            </a:r>
          </a:p>
        </p:txBody>
      </p:sp>
      <p:sp>
        <p:nvSpPr>
          <p:cNvPr id="41" name="Rectangle 40"/>
          <p:cNvSpPr/>
          <p:nvPr/>
        </p:nvSpPr>
        <p:spPr>
          <a:xfrm>
            <a:off x="6735530" y="4697449"/>
            <a:ext cx="1088576" cy="339268"/>
          </a:xfrm>
          <a:prstGeom prst="rect">
            <a:avLst/>
          </a:prstGeom>
          <a:solidFill>
            <a:srgbClr val="EEECE1">
              <a:lumMod val="90000"/>
            </a:srgbClr>
          </a:solidFill>
          <a:ln w="25400" cap="flat" cmpd="sng" algn="ctr">
            <a:solidFill>
              <a:srgbClr val="EEECE1">
                <a:lumMod val="1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EEECE1">
                    <a:lumMod val="10000"/>
                  </a:srgbClr>
                </a:solidFill>
                <a:effectLst/>
                <a:uLnTx/>
                <a:uFillTx/>
                <a:latin typeface="Arial" panose="020B0604020202020204" pitchFamily="34" charset="0"/>
                <a:cs typeface="Arial" panose="020B0604020202020204" pitchFamily="34" charset="0"/>
              </a:rPr>
              <a:t>Vision</a:t>
            </a:r>
          </a:p>
        </p:txBody>
      </p:sp>
      <p:sp>
        <p:nvSpPr>
          <p:cNvPr id="42" name="Rectangle 41"/>
          <p:cNvSpPr/>
          <p:nvPr/>
        </p:nvSpPr>
        <p:spPr>
          <a:xfrm>
            <a:off x="7010400" y="5172424"/>
            <a:ext cx="813706" cy="339268"/>
          </a:xfrm>
          <a:prstGeom prst="rect">
            <a:avLst/>
          </a:prstGeom>
          <a:solidFill>
            <a:sysClr val="window" lastClr="FFFFFF">
              <a:lumMod val="75000"/>
            </a:sysClr>
          </a:solidFill>
          <a:ln w="25400" cap="flat" cmpd="sng" algn="ctr">
            <a:solidFill>
              <a:sysClr val="windowText" lastClr="000000">
                <a:lumMod val="95000"/>
                <a:lumOff val="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lumMod val="95000"/>
                    <a:lumOff val="5000"/>
                  </a:prstClr>
                </a:solidFill>
                <a:effectLst/>
                <a:uLnTx/>
                <a:uFillTx/>
                <a:latin typeface="Arial" panose="020B0604020202020204" pitchFamily="34" charset="0"/>
                <a:cs typeface="Arial" panose="020B0604020202020204" pitchFamily="34" charset="0"/>
              </a:rPr>
              <a:t>Etc</a:t>
            </a:r>
          </a:p>
        </p:txBody>
      </p:sp>
      <p:sp>
        <p:nvSpPr>
          <p:cNvPr id="43" name="Rectangle 42"/>
          <p:cNvSpPr/>
          <p:nvPr/>
        </p:nvSpPr>
        <p:spPr>
          <a:xfrm>
            <a:off x="645594" y="3272521"/>
            <a:ext cx="4626128" cy="339268"/>
          </a:xfrm>
          <a:prstGeom prst="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9BBB59">
                    <a:lumMod val="50000"/>
                  </a:srgbClr>
                </a:solidFill>
                <a:effectLst/>
                <a:uLnTx/>
                <a:uFillTx/>
                <a:latin typeface="Arial" panose="020B0604020202020204" pitchFamily="34" charset="0"/>
                <a:cs typeface="Arial" panose="020B0604020202020204" pitchFamily="34" charset="0"/>
              </a:rPr>
              <a:t>Therapeutic window 4</a:t>
            </a:r>
          </a:p>
        </p:txBody>
      </p:sp>
      <p:sp>
        <p:nvSpPr>
          <p:cNvPr id="44" name="Rectangle 43"/>
          <p:cNvSpPr/>
          <p:nvPr/>
        </p:nvSpPr>
        <p:spPr>
          <a:xfrm>
            <a:off x="645593" y="3747497"/>
            <a:ext cx="5346930" cy="339268"/>
          </a:xfrm>
          <a:prstGeom prst="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9BBB59">
                    <a:lumMod val="50000"/>
                  </a:srgbClr>
                </a:solidFill>
                <a:effectLst/>
                <a:uLnTx/>
                <a:uFillTx/>
                <a:latin typeface="Arial" panose="020B0604020202020204" pitchFamily="34" charset="0"/>
                <a:cs typeface="Arial" panose="020B0604020202020204" pitchFamily="34" charset="0"/>
              </a:rPr>
              <a:t>Therapeutic window 5</a:t>
            </a:r>
          </a:p>
        </p:txBody>
      </p:sp>
      <p:sp>
        <p:nvSpPr>
          <p:cNvPr id="45" name="Rectangle 44"/>
          <p:cNvSpPr/>
          <p:nvPr/>
        </p:nvSpPr>
        <p:spPr>
          <a:xfrm>
            <a:off x="645593" y="4222473"/>
            <a:ext cx="5624179" cy="339268"/>
          </a:xfrm>
          <a:prstGeom prst="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9BBB59">
                    <a:lumMod val="50000"/>
                  </a:srgbClr>
                </a:solidFill>
                <a:effectLst/>
                <a:uLnTx/>
                <a:uFillTx/>
                <a:latin typeface="Arial" panose="020B0604020202020204" pitchFamily="34" charset="0"/>
                <a:cs typeface="Arial" panose="020B0604020202020204" pitchFamily="34" charset="0"/>
              </a:rPr>
              <a:t>Therapeutic window 6</a:t>
            </a:r>
          </a:p>
        </p:txBody>
      </p:sp>
      <p:sp>
        <p:nvSpPr>
          <p:cNvPr id="46" name="Rectangle 45"/>
          <p:cNvSpPr/>
          <p:nvPr/>
        </p:nvSpPr>
        <p:spPr>
          <a:xfrm>
            <a:off x="645594" y="4697449"/>
            <a:ext cx="6023400" cy="339268"/>
          </a:xfrm>
          <a:prstGeom prst="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9BBB59">
                    <a:lumMod val="50000"/>
                  </a:srgbClr>
                </a:solidFill>
                <a:effectLst/>
                <a:uLnTx/>
                <a:uFillTx/>
                <a:latin typeface="Arial" panose="020B0604020202020204" pitchFamily="34" charset="0"/>
                <a:cs typeface="Arial" panose="020B0604020202020204" pitchFamily="34" charset="0"/>
              </a:rPr>
              <a:t>Therapeutic window 7</a:t>
            </a:r>
          </a:p>
        </p:txBody>
      </p:sp>
      <p:sp>
        <p:nvSpPr>
          <p:cNvPr id="47" name="Rectangle 46"/>
          <p:cNvSpPr/>
          <p:nvPr/>
        </p:nvSpPr>
        <p:spPr>
          <a:xfrm>
            <a:off x="645593" y="5162900"/>
            <a:ext cx="6313535" cy="339268"/>
          </a:xfrm>
          <a:prstGeom prst="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9BBB59">
                    <a:lumMod val="50000"/>
                  </a:srgbClr>
                </a:solidFill>
                <a:effectLst/>
                <a:uLnTx/>
                <a:uFillTx/>
                <a:latin typeface="Arial" panose="020B0604020202020204" pitchFamily="34" charset="0"/>
                <a:cs typeface="Arial" panose="020B0604020202020204" pitchFamily="34" charset="0"/>
              </a:rPr>
              <a:t>Therapeutic window 8, etc….</a:t>
            </a:r>
          </a:p>
        </p:txBody>
      </p:sp>
      <p:cxnSp>
        <p:nvCxnSpPr>
          <p:cNvPr id="48" name="Straight Connector 47"/>
          <p:cNvCxnSpPr/>
          <p:nvPr/>
        </p:nvCxnSpPr>
        <p:spPr>
          <a:xfrm>
            <a:off x="4606353" y="1711886"/>
            <a:ext cx="27344" cy="3882760"/>
          </a:xfrm>
          <a:prstGeom prst="line">
            <a:avLst/>
          </a:prstGeom>
          <a:noFill/>
          <a:ln w="28575" cap="flat" cmpd="sng" algn="ctr">
            <a:solidFill>
              <a:sysClr val="windowText" lastClr="000000"/>
            </a:solidFill>
            <a:prstDash val="dash"/>
          </a:ln>
          <a:effectLst/>
        </p:spPr>
      </p:cxnSp>
      <p:sp>
        <p:nvSpPr>
          <p:cNvPr id="49" name="Rectangle 48"/>
          <p:cNvSpPr/>
          <p:nvPr/>
        </p:nvSpPr>
        <p:spPr>
          <a:xfrm>
            <a:off x="3009471" y="1304764"/>
            <a:ext cx="3459912" cy="33926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lumMod val="95000"/>
                    <a:lumOff val="5000"/>
                  </a:prstClr>
                </a:solidFill>
                <a:effectLst/>
                <a:uLnTx/>
                <a:uFillTx/>
                <a:latin typeface="Arial" panose="020B0604020202020204" pitchFamily="34" charset="0"/>
                <a:cs typeface="Arial" panose="020B0604020202020204" pitchFamily="34" charset="0"/>
              </a:rPr>
              <a:t>Diagnosis of Progressive MS</a:t>
            </a:r>
          </a:p>
        </p:txBody>
      </p:sp>
      <p:sp>
        <p:nvSpPr>
          <p:cNvPr id="50" name="Rectangle 49"/>
          <p:cNvSpPr/>
          <p:nvPr/>
        </p:nvSpPr>
        <p:spPr>
          <a:xfrm>
            <a:off x="4180149" y="5850961"/>
            <a:ext cx="3897051" cy="746391"/>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prstClr val="black">
                    <a:lumMod val="95000"/>
                    <a:lumOff val="5000"/>
                  </a:prstClr>
                </a:solidFill>
                <a:effectLst/>
                <a:uLnTx/>
                <a:uFillTx/>
                <a:latin typeface="Arial" panose="020B0604020202020204" pitchFamily="34" charset="0"/>
                <a:cs typeface="Arial" panose="020B0604020202020204" pitchFamily="34" charset="0"/>
              </a:rPr>
              <a:t>Effective </a:t>
            </a:r>
            <a:r>
              <a:rPr lang="en-GB" sz="1400" b="1" kern="0" dirty="0" smtClean="0">
                <a:solidFill>
                  <a:prstClr val="black">
                    <a:lumMod val="95000"/>
                    <a:lumOff val="5000"/>
                  </a:prstClr>
                </a:solidFill>
                <a:latin typeface="Arial" panose="020B0604020202020204" pitchFamily="34" charset="0"/>
                <a:cs typeface="Arial" panose="020B0604020202020204" pitchFamily="34" charset="0"/>
              </a:rPr>
              <a:t>disease-modifying therapies</a:t>
            </a:r>
            <a:r>
              <a:rPr kumimoji="0" lang="en-GB" sz="1400" b="1" i="0" u="none" strike="noStrike" kern="0" cap="none" spc="0" normalizeH="0" baseline="0" noProof="0" dirty="0" smtClean="0">
                <a:ln>
                  <a:noFill/>
                </a:ln>
                <a:solidFill>
                  <a:prstClr val="black">
                    <a:lumMod val="95000"/>
                    <a:lumOff val="5000"/>
                  </a:prstClr>
                </a:solidFill>
                <a:effectLst/>
                <a:uLnTx/>
                <a:uFillTx/>
                <a:latin typeface="Arial" panose="020B0604020202020204" pitchFamily="34" charset="0"/>
                <a:cs typeface="Arial" panose="020B0604020202020204" pitchFamily="34" charset="0"/>
              </a:rPr>
              <a:t> could still target the remaining windows of therapeutic opportunity for individual neurological systems</a:t>
            </a:r>
          </a:p>
        </p:txBody>
      </p:sp>
      <p:cxnSp>
        <p:nvCxnSpPr>
          <p:cNvPr id="51" name="Straight Arrow Connector 50"/>
          <p:cNvCxnSpPr>
            <a:stCxn id="50" idx="0"/>
          </p:cNvCxnSpPr>
          <p:nvPr/>
        </p:nvCxnSpPr>
        <p:spPr>
          <a:xfrm flipH="1" flipV="1">
            <a:off x="5149583" y="3442155"/>
            <a:ext cx="979092" cy="2408806"/>
          </a:xfrm>
          <a:prstGeom prst="straightConnector1">
            <a:avLst/>
          </a:prstGeom>
          <a:noFill/>
          <a:ln w="28575" cap="flat" cmpd="sng" algn="ctr">
            <a:solidFill>
              <a:sysClr val="windowText" lastClr="000000"/>
            </a:solidFill>
            <a:prstDash val="solid"/>
            <a:headEnd type="none" w="med" len="med"/>
            <a:tailEnd type="triangle" w="med" len="med"/>
          </a:ln>
          <a:effectLst/>
        </p:spPr>
      </p:cxnSp>
      <p:cxnSp>
        <p:nvCxnSpPr>
          <p:cNvPr id="52" name="Straight Arrow Connector 51"/>
          <p:cNvCxnSpPr>
            <a:stCxn id="50" idx="0"/>
          </p:cNvCxnSpPr>
          <p:nvPr/>
        </p:nvCxnSpPr>
        <p:spPr>
          <a:xfrm flipH="1" flipV="1">
            <a:off x="5548803" y="3917131"/>
            <a:ext cx="579872" cy="1933830"/>
          </a:xfrm>
          <a:prstGeom prst="straightConnector1">
            <a:avLst/>
          </a:prstGeom>
          <a:noFill/>
          <a:ln w="28575" cap="flat" cmpd="sng" algn="ctr">
            <a:solidFill>
              <a:sysClr val="windowText" lastClr="000000"/>
            </a:solidFill>
            <a:prstDash val="solid"/>
            <a:headEnd type="none" w="med" len="med"/>
            <a:tailEnd type="triangle" w="med" len="med"/>
          </a:ln>
          <a:effectLst/>
        </p:spPr>
      </p:cxnSp>
      <p:cxnSp>
        <p:nvCxnSpPr>
          <p:cNvPr id="53" name="Straight Arrow Connector 52"/>
          <p:cNvCxnSpPr/>
          <p:nvPr/>
        </p:nvCxnSpPr>
        <p:spPr>
          <a:xfrm flipH="1" flipV="1">
            <a:off x="5804015" y="4392107"/>
            <a:ext cx="332684" cy="1458854"/>
          </a:xfrm>
          <a:prstGeom prst="straightConnector1">
            <a:avLst/>
          </a:prstGeom>
          <a:noFill/>
          <a:ln w="28575" cap="flat" cmpd="sng" algn="ctr">
            <a:solidFill>
              <a:sysClr val="windowText" lastClr="000000"/>
            </a:solidFill>
            <a:prstDash val="solid"/>
            <a:headEnd type="none" w="med" len="med"/>
            <a:tailEnd type="triangle" w="med" len="med"/>
          </a:ln>
          <a:effectLst/>
        </p:spPr>
      </p:cxnSp>
      <p:cxnSp>
        <p:nvCxnSpPr>
          <p:cNvPr id="54" name="Straight Arrow Connector 53"/>
          <p:cNvCxnSpPr/>
          <p:nvPr/>
        </p:nvCxnSpPr>
        <p:spPr>
          <a:xfrm flipV="1">
            <a:off x="6136699" y="4867083"/>
            <a:ext cx="0" cy="983879"/>
          </a:xfrm>
          <a:prstGeom prst="straightConnector1">
            <a:avLst/>
          </a:prstGeom>
          <a:noFill/>
          <a:ln w="28575" cap="flat" cmpd="sng" algn="ctr">
            <a:solidFill>
              <a:sysClr val="windowText" lastClr="000000"/>
            </a:solidFill>
            <a:prstDash val="solid"/>
            <a:headEnd type="none" w="med" len="med"/>
            <a:tailEnd type="triangle" w="med" len="med"/>
          </a:ln>
          <a:effectLst/>
        </p:spPr>
      </p:cxnSp>
      <p:cxnSp>
        <p:nvCxnSpPr>
          <p:cNvPr id="55" name="Straight Arrow Connector 54"/>
          <p:cNvCxnSpPr>
            <a:stCxn id="50" idx="0"/>
          </p:cNvCxnSpPr>
          <p:nvPr/>
        </p:nvCxnSpPr>
        <p:spPr>
          <a:xfrm flipV="1">
            <a:off x="6128675" y="5240279"/>
            <a:ext cx="285105" cy="610682"/>
          </a:xfrm>
          <a:prstGeom prst="straightConnector1">
            <a:avLst/>
          </a:prstGeom>
          <a:noFill/>
          <a:ln w="28575" cap="flat" cmpd="sng" algn="ctr">
            <a:solidFill>
              <a:sysClr val="windowText" lastClr="000000"/>
            </a:solidFill>
            <a:prstDash val="solid"/>
            <a:headEnd type="none" w="med" len="med"/>
            <a:tailEnd type="triangle" w="med" len="med"/>
          </a:ln>
          <a:effectLst/>
        </p:spPr>
      </p:cxnSp>
      <p:sp>
        <p:nvSpPr>
          <p:cNvPr id="56" name="Down Arrow 55"/>
          <p:cNvSpPr/>
          <p:nvPr/>
        </p:nvSpPr>
        <p:spPr>
          <a:xfrm>
            <a:off x="4454293" y="1610106"/>
            <a:ext cx="332684" cy="203561"/>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cxnSp>
        <p:nvCxnSpPr>
          <p:cNvPr id="57" name="Straight Arrow Connector 56"/>
          <p:cNvCxnSpPr>
            <a:stCxn id="50" idx="0"/>
          </p:cNvCxnSpPr>
          <p:nvPr/>
        </p:nvCxnSpPr>
        <p:spPr>
          <a:xfrm flipH="1" flipV="1">
            <a:off x="4757581" y="2899327"/>
            <a:ext cx="1371094" cy="2951634"/>
          </a:xfrm>
          <a:prstGeom prst="straightConnector1">
            <a:avLst/>
          </a:prstGeom>
          <a:noFill/>
          <a:ln w="28575" cap="flat" cmpd="sng" algn="ctr">
            <a:solidFill>
              <a:sysClr val="windowText" lastClr="000000"/>
            </a:solidFill>
            <a:prstDash val="solid"/>
            <a:headEnd type="none" w="med" len="med"/>
            <a:tailEnd type="triangle" w="med" len="med"/>
          </a:ln>
          <a:effectLst/>
        </p:spPr>
      </p:cxnSp>
      <p:sp>
        <p:nvSpPr>
          <p:cNvPr id="29"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US" altLang="en-US" sz="2400" dirty="0"/>
              <a:t>The Asynchronous Progressive MS Hypothesis</a:t>
            </a:r>
            <a:endParaRPr lang="en-GB" sz="2400" dirty="0"/>
          </a:p>
        </p:txBody>
      </p:sp>
    </p:spTree>
    <p:extLst>
      <p:ext uri="{BB962C8B-B14F-4D97-AF65-F5344CB8AC3E}">
        <p14:creationId xmlns:p14="http://schemas.microsoft.com/office/powerpoint/2010/main" val="3388008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0999" y="6324600"/>
            <a:ext cx="7008087" cy="307777"/>
          </a:xfrm>
          <a:prstGeom prst="rect">
            <a:avLst/>
          </a:prstGeom>
          <a:noFill/>
        </p:spPr>
        <p:txBody>
          <a:bodyPr wrap="square" rtlCol="0">
            <a:spAutoFit/>
          </a:bodyPr>
          <a:lstStyle/>
          <a:p>
            <a:r>
              <a:rPr lang="en-GB" sz="1400" dirty="0" err="1" smtClean="0">
                <a:solidFill>
                  <a:prstClr val="black"/>
                </a:solidFill>
                <a:latin typeface="Arial" panose="020B0604020202020204" pitchFamily="34" charset="0"/>
                <a:cs typeface="Arial" panose="020B0604020202020204" pitchFamily="34" charset="0"/>
              </a:rPr>
              <a:t>Chataway</a:t>
            </a:r>
            <a:r>
              <a:rPr lang="en-GB" sz="1400" dirty="0" smtClean="0">
                <a:solidFill>
                  <a:prstClr val="black"/>
                </a:solidFill>
                <a:latin typeface="Arial" panose="020B0604020202020204" pitchFamily="34" charset="0"/>
                <a:cs typeface="Arial" panose="020B0604020202020204" pitchFamily="34" charset="0"/>
              </a:rPr>
              <a:t> J, et al. </a:t>
            </a:r>
            <a:r>
              <a:rPr lang="en-GB" sz="1400" i="1" dirty="0" smtClean="0">
                <a:solidFill>
                  <a:prstClr val="black"/>
                </a:solidFill>
                <a:latin typeface="Arial" panose="020B0604020202020204" pitchFamily="34" charset="0"/>
                <a:cs typeface="Arial" panose="020B0604020202020204" pitchFamily="34" charset="0"/>
              </a:rPr>
              <a:t>Lancet.</a:t>
            </a:r>
            <a:r>
              <a:rPr lang="en-GB" sz="1400" dirty="0" smtClean="0">
                <a:solidFill>
                  <a:prstClr val="black"/>
                </a:solidFill>
                <a:latin typeface="Arial" panose="020B0604020202020204" pitchFamily="34" charset="0"/>
                <a:cs typeface="Arial" panose="020B0604020202020204" pitchFamily="34" charset="0"/>
              </a:rPr>
              <a:t> 2014;383:2213-2221.</a:t>
            </a:r>
            <a:r>
              <a:rPr lang="en-GB" sz="1400" baseline="30000" dirty="0" smtClean="0">
                <a:solidFill>
                  <a:prstClr val="black"/>
                </a:solidFill>
                <a:latin typeface="Arial" panose="020B0604020202020204" pitchFamily="34" charset="0"/>
                <a:cs typeface="Arial" panose="020B0604020202020204" pitchFamily="34" charset="0"/>
              </a:rPr>
              <a:t>[30]</a:t>
            </a:r>
            <a:endParaRPr lang="en-GB" sz="1400" dirty="0">
              <a:solidFill>
                <a:prstClr val="black"/>
              </a:solidFill>
              <a:latin typeface="Arial" panose="020B0604020202020204" pitchFamily="34" charset="0"/>
              <a:cs typeface="Arial" panose="020B0604020202020204" pitchFamily="34" charset="0"/>
            </a:endParaRPr>
          </a:p>
        </p:txBody>
      </p:sp>
      <p:pic>
        <p:nvPicPr>
          <p:cNvPr id="3074" name="Picture 2" descr="http://upload.wikimedia.org/wikipedia/commons/d/df/Simvastatin_Structural_Formula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224" y="2310959"/>
            <a:ext cx="803811" cy="64471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588" y="1445843"/>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0" name="Picture 2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9614" y="1454010"/>
            <a:ext cx="192788" cy="2678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1" name="Picture 2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1388" y="1425846"/>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2" name="Picture 2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414" y="1462006"/>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3" name="Picture 2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2600" y="1474815"/>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6" name="Picture 5"/>
          <p:cNvPicPr>
            <a:picLocks noChangeArrowheads="1"/>
          </p:cNvPicPr>
          <p:nvPr/>
        </p:nvPicPr>
        <p:blipFill rotWithShape="1">
          <a:blip r:embed="rId6" cstate="print">
            <a:lum bright="-20000" contrast="20000"/>
            <a:extLst>
              <a:ext uri="{28A0092B-C50C-407E-A947-70E740481C1C}">
                <a14:useLocalDpi xmlns:a14="http://schemas.microsoft.com/office/drawing/2010/main" val="0"/>
              </a:ext>
            </a:extLst>
          </a:blip>
          <a:srcRect l="50480" t="1585" r="26575" b="49208"/>
          <a:stretch/>
        </p:blipFill>
        <p:spPr bwMode="auto">
          <a:xfrm>
            <a:off x="786443" y="1900565"/>
            <a:ext cx="618286" cy="7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17" name="Picture 5"/>
          <p:cNvPicPr>
            <a:picLocks noChangeArrowheads="1"/>
          </p:cNvPicPr>
          <p:nvPr/>
        </p:nvPicPr>
        <p:blipFill rotWithShape="1">
          <a:blip r:embed="rId6" cstate="print">
            <a:lum bright="-20000" contrast="20000"/>
            <a:extLst>
              <a:ext uri="{28A0092B-C50C-407E-A947-70E740481C1C}">
                <a14:useLocalDpi xmlns:a14="http://schemas.microsoft.com/office/drawing/2010/main" val="0"/>
              </a:ext>
            </a:extLst>
          </a:blip>
          <a:srcRect l="75067" t="52701" r="3254"/>
          <a:stretch/>
        </p:blipFill>
        <p:spPr bwMode="auto">
          <a:xfrm>
            <a:off x="8151899" y="1900565"/>
            <a:ext cx="618286" cy="70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18" name="Picture 2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035" y="1462006"/>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9" name="Picture 2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307" y="1440164"/>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0" name="Picture 2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9588" y="1462006"/>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1" name="Picture 2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4715" y="1419815"/>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22" name="TextBox 121"/>
          <p:cNvSpPr txBox="1"/>
          <p:nvPr/>
        </p:nvSpPr>
        <p:spPr>
          <a:xfrm>
            <a:off x="533400" y="2590800"/>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M0</a:t>
            </a:r>
            <a:endParaRPr lang="en-GB" dirty="0">
              <a:latin typeface="Arial" panose="020B0604020202020204" pitchFamily="34" charset="0"/>
              <a:cs typeface="Arial" panose="020B0604020202020204" pitchFamily="34" charset="0"/>
            </a:endParaRPr>
          </a:p>
        </p:txBody>
      </p:sp>
      <p:sp>
        <p:nvSpPr>
          <p:cNvPr id="123" name="TextBox 122"/>
          <p:cNvSpPr txBox="1"/>
          <p:nvPr/>
        </p:nvSpPr>
        <p:spPr>
          <a:xfrm>
            <a:off x="4478188" y="2585198"/>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M12</a:t>
            </a:r>
            <a:endParaRPr lang="en-GB" dirty="0">
              <a:latin typeface="Arial" panose="020B0604020202020204" pitchFamily="34" charset="0"/>
              <a:cs typeface="Arial" panose="020B0604020202020204" pitchFamily="34" charset="0"/>
            </a:endParaRPr>
          </a:p>
        </p:txBody>
      </p:sp>
      <p:sp>
        <p:nvSpPr>
          <p:cNvPr id="124" name="TextBox 123"/>
          <p:cNvSpPr txBox="1"/>
          <p:nvPr/>
        </p:nvSpPr>
        <p:spPr>
          <a:xfrm>
            <a:off x="7924800" y="2585198"/>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M24</a:t>
            </a:r>
            <a:endParaRPr lang="en-GB" dirty="0">
              <a:latin typeface="Arial" panose="020B0604020202020204" pitchFamily="34" charset="0"/>
              <a:cs typeface="Arial" panose="020B0604020202020204" pitchFamily="34" charset="0"/>
            </a:endParaRPr>
          </a:p>
        </p:txBody>
      </p:sp>
      <p:pic>
        <p:nvPicPr>
          <p:cNvPr id="127" name="Picture 5"/>
          <p:cNvPicPr>
            <a:picLocks noChangeArrowheads="1"/>
          </p:cNvPicPr>
          <p:nvPr/>
        </p:nvPicPr>
        <p:blipFill rotWithShape="1">
          <a:blip r:embed="rId6" cstate="print">
            <a:lum bright="-20000" contrast="20000"/>
            <a:extLst>
              <a:ext uri="{28A0092B-C50C-407E-A947-70E740481C1C}">
                <a14:useLocalDpi xmlns:a14="http://schemas.microsoft.com/office/drawing/2010/main" val="0"/>
              </a:ext>
            </a:extLst>
          </a:blip>
          <a:srcRect l="75067" t="52701" r="3254"/>
          <a:stretch/>
        </p:blipFill>
        <p:spPr bwMode="auto">
          <a:xfrm>
            <a:off x="4702445" y="1883162"/>
            <a:ext cx="618286" cy="70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29" name="TextBox 128"/>
          <p:cNvSpPr txBox="1"/>
          <p:nvPr/>
        </p:nvSpPr>
        <p:spPr>
          <a:xfrm>
            <a:off x="-76200" y="1419815"/>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EDSS</a:t>
            </a:r>
            <a:endParaRPr lang="en-GB" dirty="0">
              <a:latin typeface="Arial" panose="020B0604020202020204" pitchFamily="34" charset="0"/>
              <a:cs typeface="Arial" panose="020B0604020202020204" pitchFamily="34" charset="0"/>
            </a:endParaRPr>
          </a:p>
        </p:txBody>
      </p:sp>
      <p:sp>
        <p:nvSpPr>
          <p:cNvPr id="131" name="TextBox 130"/>
          <p:cNvSpPr txBox="1"/>
          <p:nvPr/>
        </p:nvSpPr>
        <p:spPr>
          <a:xfrm>
            <a:off x="-152400" y="2046481"/>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BVL</a:t>
            </a:r>
            <a:endParaRPr lang="en-GB" dirty="0">
              <a:latin typeface="Arial" panose="020B0604020202020204" pitchFamily="34" charset="0"/>
              <a:cs typeface="Arial" panose="020B0604020202020204" pitchFamily="34" charset="0"/>
            </a:endParaRPr>
          </a:p>
        </p:txBody>
      </p:sp>
      <p:pic>
        <p:nvPicPr>
          <p:cNvPr id="3076" name="Picture 4" descr="http://www.simvastatin-sideeffects.org/wp-content/uploads/2012/09/wds_simvastatin40mg28tab.jpg.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1119" y="2244322"/>
            <a:ext cx="775350" cy="5812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1" name="Chart 140"/>
          <p:cNvGraphicFramePr>
            <a:graphicFrameLocks/>
          </p:cNvGraphicFramePr>
          <p:nvPr>
            <p:extLst>
              <p:ext uri="{D42A27DB-BD31-4B8C-83A1-F6EECF244321}">
                <p14:modId xmlns:p14="http://schemas.microsoft.com/office/powerpoint/2010/main" val="4173601587"/>
              </p:ext>
            </p:extLst>
          </p:nvPr>
        </p:nvGraphicFramePr>
        <p:xfrm>
          <a:off x="397020" y="3200400"/>
          <a:ext cx="3619500" cy="2743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2" name="Chart 141"/>
          <p:cNvGraphicFramePr>
            <a:graphicFrameLocks/>
          </p:cNvGraphicFramePr>
          <p:nvPr>
            <p:extLst>
              <p:ext uri="{D42A27DB-BD31-4B8C-83A1-F6EECF244321}">
                <p14:modId xmlns:p14="http://schemas.microsoft.com/office/powerpoint/2010/main" val="881180002"/>
              </p:ext>
            </p:extLst>
          </p:nvPr>
        </p:nvGraphicFramePr>
        <p:xfrm>
          <a:off x="4772508" y="3200400"/>
          <a:ext cx="3779520" cy="2758440"/>
        </p:xfrm>
        <a:graphic>
          <a:graphicData uri="http://schemas.openxmlformats.org/drawingml/2006/chart">
            <c:chart xmlns:c="http://schemas.openxmlformats.org/drawingml/2006/chart" xmlns:r="http://schemas.openxmlformats.org/officeDocument/2006/relationships" r:id="rId9"/>
          </a:graphicData>
        </a:graphic>
      </p:graphicFrame>
      <p:sp>
        <p:nvSpPr>
          <p:cNvPr id="107" name="TextBox 106"/>
          <p:cNvSpPr txBox="1"/>
          <p:nvPr/>
        </p:nvSpPr>
        <p:spPr>
          <a:xfrm>
            <a:off x="4928094" y="5943600"/>
            <a:ext cx="3581400" cy="307777"/>
          </a:xfrm>
          <a:prstGeom prst="rect">
            <a:avLst/>
          </a:prstGeom>
          <a:noFill/>
        </p:spPr>
        <p:txBody>
          <a:bodyPr wrap="square" rtlCol="0">
            <a:spAutoFit/>
          </a:bodyPr>
          <a:lstStyle/>
          <a:p>
            <a:pPr algn="r"/>
            <a:r>
              <a:rPr lang="en-GB" sz="1400" dirty="0" err="1" smtClean="0">
                <a:latin typeface="Arial" panose="020B0604020202020204" pitchFamily="34" charset="0"/>
                <a:cs typeface="Arial" panose="020B0604020202020204" pitchFamily="34" charset="0"/>
              </a:rPr>
              <a:t>QoL</a:t>
            </a:r>
            <a:r>
              <a:rPr lang="en-GB" sz="1400" dirty="0" smtClean="0">
                <a:latin typeface="Arial" panose="020B0604020202020204" pitchFamily="34" charset="0"/>
                <a:cs typeface="Arial" panose="020B0604020202020204" pitchFamily="34" charset="0"/>
              </a:rPr>
              <a:t> - MSIS &amp; MSIS - physical, </a:t>
            </a:r>
            <a:r>
              <a:rPr lang="en-GB" sz="1400" i="1" dirty="0" smtClean="0">
                <a:latin typeface="Arial" panose="020B0604020202020204" pitchFamily="34" charset="0"/>
                <a:cs typeface="Arial" panose="020B0604020202020204" pitchFamily="34" charset="0"/>
              </a:rPr>
              <a:t>P</a:t>
            </a:r>
            <a:r>
              <a:rPr lang="en-GB" sz="1400" dirty="0" smtClean="0">
                <a:latin typeface="Arial" panose="020B0604020202020204" pitchFamily="34" charset="0"/>
                <a:cs typeface="Arial" panose="020B0604020202020204" pitchFamily="34" charset="0"/>
              </a:rPr>
              <a:t> &lt; .05</a:t>
            </a:r>
            <a:endParaRPr lang="en-GB" sz="1400" dirty="0">
              <a:latin typeface="Arial" panose="020B0604020202020204" pitchFamily="34" charset="0"/>
              <a:cs typeface="Arial" panose="020B0604020202020204" pitchFamily="34" charset="0"/>
            </a:endParaRPr>
          </a:p>
        </p:txBody>
      </p:sp>
      <p:sp>
        <p:nvSpPr>
          <p:cNvPr id="30" name="TextBox 29"/>
          <p:cNvSpPr txBox="1"/>
          <p:nvPr/>
        </p:nvSpPr>
        <p:spPr>
          <a:xfrm>
            <a:off x="914400" y="5943600"/>
            <a:ext cx="332835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MSIS = </a:t>
            </a:r>
            <a:r>
              <a:rPr kumimoji="0" lang="en-GB" sz="1400" b="0" i="1"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Mul</a:t>
            </a:r>
            <a:r>
              <a:rPr lang="en-GB" sz="1400" i="1" kern="0" dirty="0" err="1" smtClean="0">
                <a:solidFill>
                  <a:prstClr val="black"/>
                </a:solidFill>
                <a:latin typeface="Arial" panose="020B0604020202020204" pitchFamily="34" charset="0"/>
                <a:cs typeface="Arial" panose="020B0604020202020204" pitchFamily="34" charset="0"/>
              </a:rPr>
              <a:t>tiple</a:t>
            </a:r>
            <a:r>
              <a:rPr lang="en-GB" sz="1400" i="1" kern="0" dirty="0" smtClean="0">
                <a:solidFill>
                  <a:prstClr val="black"/>
                </a:solidFill>
                <a:latin typeface="Arial" panose="020B0604020202020204" pitchFamily="34" charset="0"/>
                <a:cs typeface="Arial" panose="020B0604020202020204" pitchFamily="34" charset="0"/>
              </a:rPr>
              <a:t> Sclerosis Impact Scale.</a:t>
            </a:r>
            <a:endParaRPr kumimoji="0" lang="en-GB" sz="1400" b="0"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cxnSp>
        <p:nvCxnSpPr>
          <p:cNvPr id="35" name="Straight Arrow Connector 34"/>
          <p:cNvCxnSpPr/>
          <p:nvPr/>
        </p:nvCxnSpPr>
        <p:spPr>
          <a:xfrm>
            <a:off x="1507596" y="2209800"/>
            <a:ext cx="3064404" cy="0"/>
          </a:xfrm>
          <a:prstGeom prst="straightConnector1">
            <a:avLst/>
          </a:prstGeom>
          <a:ln w="28575">
            <a:solidFill>
              <a:srgbClr val="00006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435085" y="2213487"/>
            <a:ext cx="2642115" cy="0"/>
          </a:xfrm>
          <a:prstGeom prst="straightConnector1">
            <a:avLst/>
          </a:prstGeom>
          <a:ln w="28575">
            <a:solidFill>
              <a:srgbClr val="00006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3414" y="1800815"/>
            <a:ext cx="7886771" cy="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US" altLang="en-US" sz="2400" dirty="0"/>
              <a:t>Simvastatin Effects on Rate of Brain Atrophy</a:t>
            </a:r>
            <a:endParaRPr lang="en-GB" sz="2400" dirty="0"/>
          </a:p>
        </p:txBody>
      </p:sp>
    </p:spTree>
    <p:extLst>
      <p:ext uri="{BB962C8B-B14F-4D97-AF65-F5344CB8AC3E}">
        <p14:creationId xmlns:p14="http://schemas.microsoft.com/office/powerpoint/2010/main" val="4056089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Disclosures</a:t>
            </a:r>
            <a:endParaRPr lang="en-US" sz="2400" dirty="0"/>
          </a:p>
        </p:txBody>
      </p:sp>
      <p:sp>
        <p:nvSpPr>
          <p:cNvPr id="3" name="Content Placeholder 2"/>
          <p:cNvSpPr>
            <a:spLocks noGrp="1"/>
          </p:cNvSpPr>
          <p:nvPr>
            <p:ph sz="quarter" idx="10"/>
          </p:nvPr>
        </p:nvSpPr>
        <p:spPr/>
        <p:txBody>
          <a:bodyPr/>
          <a:lstStyle/>
          <a:p>
            <a:r>
              <a:rPr lang="en-US" sz="2000" dirty="0" smtClean="0">
                <a:solidFill>
                  <a:schemeClr val="tx1"/>
                </a:solidFill>
                <a:latin typeface="Arial" panose="020B0604020202020204" pitchFamily="34" charset="0"/>
              </a:rPr>
              <a:t>Wolfgang </a:t>
            </a:r>
            <a:r>
              <a:rPr lang="en-US" sz="2000" dirty="0" err="1" smtClean="0">
                <a:solidFill>
                  <a:schemeClr val="tx1"/>
                </a:solidFill>
                <a:latin typeface="Arial" panose="020B0604020202020204" pitchFamily="34" charset="0"/>
              </a:rPr>
              <a:t>Brück</a:t>
            </a:r>
            <a:r>
              <a:rPr lang="en-US" sz="2000" dirty="0" smtClean="0">
                <a:solidFill>
                  <a:schemeClr val="tx1"/>
                </a:solidFill>
                <a:latin typeface="Arial" panose="020B0604020202020204" pitchFamily="34" charset="0"/>
              </a:rPr>
              <a:t>, MD, has disclosed the following relevant financial relationships:</a:t>
            </a:r>
          </a:p>
          <a:p>
            <a:endParaRPr lang="en-US" dirty="0" smtClean="0">
              <a:solidFill>
                <a:schemeClr val="tx1"/>
              </a:solidFill>
              <a:latin typeface="Arial" panose="020B0604020202020204" pitchFamily="34" charset="0"/>
            </a:endParaRPr>
          </a:p>
          <a:p>
            <a:r>
              <a:rPr lang="en-US" dirty="0" smtClean="0">
                <a:solidFill>
                  <a:schemeClr val="tx1"/>
                </a:solidFill>
                <a:latin typeface="Arial" panose="020B0604020202020204" pitchFamily="34" charset="0"/>
              </a:rPr>
              <a:t>Served as an advisor or a consultant for: </a:t>
            </a:r>
          </a:p>
          <a:p>
            <a:r>
              <a:rPr lang="en-US" dirty="0" err="1" smtClean="0">
                <a:solidFill>
                  <a:schemeClr val="tx1"/>
                </a:solidFill>
                <a:latin typeface="Arial" panose="020B0604020202020204" pitchFamily="34" charset="0"/>
              </a:rPr>
              <a:t>Biogen</a:t>
            </a:r>
            <a:r>
              <a:rPr lang="en-US" dirty="0" smtClean="0">
                <a:solidFill>
                  <a:schemeClr val="tx1"/>
                </a:solidFill>
                <a:latin typeface="Arial" panose="020B0604020202020204" pitchFamily="34" charset="0"/>
              </a:rPr>
              <a:t> Idec Inc.; Genzyme Corporation; Novartis Pharmaceuticals Corporation; Teva Pharmaceuticals USA</a:t>
            </a:r>
            <a:endParaRPr lang="en-US" dirty="0">
              <a:solidFill>
                <a:schemeClr val="tx1"/>
              </a:solidFill>
              <a:latin typeface="Arial" panose="020B0604020202020204" pitchFamily="34" charset="0"/>
            </a:endParaRPr>
          </a:p>
          <a:p>
            <a:endParaRPr lang="en-US" dirty="0" smtClean="0">
              <a:solidFill>
                <a:schemeClr val="tx1"/>
              </a:solidFill>
              <a:latin typeface="Arial" panose="020B0604020202020204" pitchFamily="34" charset="0"/>
            </a:endParaRPr>
          </a:p>
          <a:p>
            <a:r>
              <a:rPr lang="en-US" dirty="0" smtClean="0">
                <a:solidFill>
                  <a:schemeClr val="tx1"/>
                </a:solidFill>
                <a:latin typeface="Arial" panose="020B0604020202020204" pitchFamily="34" charset="0"/>
              </a:rPr>
              <a:t>Served as a speaker or a member of a speakers bureau for:</a:t>
            </a:r>
          </a:p>
          <a:p>
            <a:r>
              <a:rPr lang="en-US" dirty="0" smtClean="0">
                <a:solidFill>
                  <a:schemeClr val="tx1"/>
                </a:solidFill>
                <a:latin typeface="Arial" panose="020B0604020202020204" pitchFamily="34" charset="0"/>
              </a:rPr>
              <a:t>Bayer AG; </a:t>
            </a:r>
            <a:r>
              <a:rPr lang="en-US" dirty="0" err="1" smtClean="0">
                <a:solidFill>
                  <a:schemeClr val="tx1"/>
                </a:solidFill>
                <a:latin typeface="Arial" panose="020B0604020202020204" pitchFamily="34" charset="0"/>
              </a:rPr>
              <a:t>Biogen</a:t>
            </a:r>
            <a:r>
              <a:rPr lang="en-US" dirty="0">
                <a:solidFill>
                  <a:schemeClr val="tx1"/>
                </a:solidFill>
                <a:latin typeface="Arial" panose="020B0604020202020204" pitchFamily="34" charset="0"/>
              </a:rPr>
              <a:t> </a:t>
            </a:r>
            <a:r>
              <a:rPr lang="en-US" dirty="0" smtClean="0">
                <a:solidFill>
                  <a:schemeClr val="tx1"/>
                </a:solidFill>
                <a:latin typeface="Arial" panose="020B0604020202020204" pitchFamily="34" charset="0"/>
              </a:rPr>
              <a:t>Idec Inc.; Genzyme Corporation; Merck-</a:t>
            </a:r>
            <a:r>
              <a:rPr lang="en-US" dirty="0" err="1" smtClean="0">
                <a:solidFill>
                  <a:schemeClr val="tx1"/>
                </a:solidFill>
                <a:latin typeface="Arial" panose="020B0604020202020204" pitchFamily="34" charset="0"/>
              </a:rPr>
              <a:t>Serono</a:t>
            </a:r>
            <a:r>
              <a:rPr lang="en-US" dirty="0" smtClean="0">
                <a:solidFill>
                  <a:schemeClr val="tx1"/>
                </a:solidFill>
                <a:latin typeface="Arial" panose="020B0604020202020204" pitchFamily="34" charset="0"/>
              </a:rPr>
              <a:t>; Novartis Pharmaceuticals Corporation; Teva Pharmaceuticals USA</a:t>
            </a:r>
            <a:endParaRPr 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39004320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normAutofit/>
          </a:bodyPr>
          <a:lstStyle/>
          <a:p>
            <a:r>
              <a:rPr lang="en-GB" sz="2400" dirty="0" smtClean="0"/>
              <a:t>Therapeutic Hierarchy</a:t>
            </a:r>
            <a:endParaRPr lang="en-GB" sz="2400" dirty="0"/>
          </a:p>
        </p:txBody>
      </p:sp>
      <p:graphicFrame>
        <p:nvGraphicFramePr>
          <p:cNvPr id="13" name="Diagram 12"/>
          <p:cNvGraphicFramePr/>
          <p:nvPr>
            <p:extLst>
              <p:ext uri="{D42A27DB-BD31-4B8C-83A1-F6EECF244321}">
                <p14:modId xmlns:p14="http://schemas.microsoft.com/office/powerpoint/2010/main" val="2758790521"/>
              </p:ext>
            </p:extLst>
          </p:nvPr>
        </p:nvGraphicFramePr>
        <p:xfrm>
          <a:off x="322587" y="2248981"/>
          <a:ext cx="4556088" cy="3561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5"/>
          <p:cNvSpPr txBox="1">
            <a:spLocks/>
          </p:cNvSpPr>
          <p:nvPr/>
        </p:nvSpPr>
        <p:spPr>
          <a:xfrm>
            <a:off x="76200" y="1451790"/>
            <a:ext cx="4268738" cy="6818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Therapeutic Pyramid</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6" name="Group 5"/>
          <p:cNvGrpSpPr/>
          <p:nvPr/>
        </p:nvGrpSpPr>
        <p:grpSpPr>
          <a:xfrm>
            <a:off x="3681343" y="1600200"/>
            <a:ext cx="5228976" cy="5128684"/>
            <a:chOff x="3681343" y="1600200"/>
            <a:chExt cx="5228976" cy="5128684"/>
          </a:xfrm>
        </p:grpSpPr>
        <p:grpSp>
          <p:nvGrpSpPr>
            <p:cNvPr id="4" name="Group 3"/>
            <p:cNvGrpSpPr/>
            <p:nvPr/>
          </p:nvGrpSpPr>
          <p:grpSpPr>
            <a:xfrm>
              <a:off x="3681343" y="1600200"/>
              <a:ext cx="3176657" cy="5128684"/>
              <a:chOff x="3681343" y="1600200"/>
              <a:chExt cx="3176657" cy="5128684"/>
            </a:xfrm>
          </p:grpSpPr>
          <p:graphicFrame>
            <p:nvGraphicFramePr>
              <p:cNvPr id="16" name="Diagram 15"/>
              <p:cNvGraphicFramePr/>
              <p:nvPr>
                <p:extLst>
                  <p:ext uri="{D42A27DB-BD31-4B8C-83A1-F6EECF244321}">
                    <p14:modId xmlns:p14="http://schemas.microsoft.com/office/powerpoint/2010/main" val="3161203186"/>
                  </p:ext>
                </p:extLst>
              </p:nvPr>
            </p:nvGraphicFramePr>
            <p:xfrm>
              <a:off x="3681343" y="4927938"/>
              <a:ext cx="2514600" cy="1577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TextBox 16"/>
              <p:cNvSpPr txBox="1"/>
              <p:nvPr/>
            </p:nvSpPr>
            <p:spPr>
              <a:xfrm rot="5400000">
                <a:off x="4294115" y="4164998"/>
                <a:ext cx="454299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Brain Health Initiative</a:t>
                </a:r>
              </a:p>
            </p:txBody>
          </p:sp>
          <p:sp>
            <p:nvSpPr>
              <p:cNvPr id="18" name="Left-Up Arrow 17"/>
              <p:cNvSpPr/>
              <p:nvPr/>
            </p:nvSpPr>
            <p:spPr>
              <a:xfrm rot="16200000">
                <a:off x="4964776" y="649422"/>
                <a:ext cx="820263" cy="2721819"/>
              </a:xfrm>
              <a:prstGeom prst="leftUpArrow">
                <a:avLst>
                  <a:gd name="adj1" fmla="val 23085"/>
                  <a:gd name="adj2" fmla="val 25000"/>
                  <a:gd name="adj3" fmla="val 25000"/>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grpSp>
        <p:sp>
          <p:nvSpPr>
            <p:cNvPr id="5" name="TextBox 4"/>
            <p:cNvSpPr txBox="1"/>
            <p:nvPr/>
          </p:nvSpPr>
          <p:spPr>
            <a:xfrm>
              <a:off x="6858000" y="3810000"/>
              <a:ext cx="2052319" cy="2357568"/>
            </a:xfrm>
            <a:prstGeom prst="rect">
              <a:avLst/>
            </a:prstGeom>
            <a:noFill/>
          </p:spPr>
          <p:txBody>
            <a:bodyPr wrap="square" rtlCol="0">
              <a:spAutoFit/>
            </a:bodyPr>
            <a:lstStyle/>
            <a:p>
              <a:pPr marL="231775" lvl="1" indent="-231775">
                <a:spcBef>
                  <a:spcPct val="20000"/>
                </a:spcBef>
                <a:buClr>
                  <a:srgbClr val="0070C0"/>
                </a:buClr>
                <a:buSzPct val="130000"/>
                <a:buFont typeface="Arial" panose="020B0604020202020204" pitchFamily="34" charset="0"/>
                <a:buChar char="•"/>
              </a:pPr>
              <a:r>
                <a:rPr lang="en-GB" sz="1600" dirty="0">
                  <a:latin typeface="Arial" panose="020B0604020202020204" pitchFamily="34" charset="0"/>
                  <a:cs typeface="Arial" panose="020B0604020202020204" pitchFamily="34" charset="0"/>
                </a:rPr>
                <a:t>Smoking</a:t>
              </a:r>
            </a:p>
            <a:p>
              <a:pPr marL="231775" lvl="1" indent="-231775">
                <a:spcBef>
                  <a:spcPct val="20000"/>
                </a:spcBef>
                <a:buClr>
                  <a:srgbClr val="0070C0"/>
                </a:buClr>
                <a:buSzPct val="130000"/>
                <a:buFont typeface="Arial" panose="020B0604020202020204" pitchFamily="34" charset="0"/>
                <a:buChar char="•"/>
              </a:pPr>
              <a:r>
                <a:rPr lang="en-GB" sz="1600" dirty="0">
                  <a:latin typeface="Arial" panose="020B0604020202020204" pitchFamily="34" charset="0"/>
                  <a:cs typeface="Arial" panose="020B0604020202020204" pitchFamily="34" charset="0"/>
                </a:rPr>
                <a:t>Exercise</a:t>
              </a:r>
            </a:p>
            <a:p>
              <a:pPr marL="231775" lvl="1" indent="-231775">
                <a:spcBef>
                  <a:spcPct val="20000"/>
                </a:spcBef>
                <a:buClr>
                  <a:srgbClr val="0070C0"/>
                </a:buClr>
                <a:buSzPct val="130000"/>
                <a:buFont typeface="Arial" panose="020B0604020202020204" pitchFamily="34" charset="0"/>
                <a:buChar char="•"/>
              </a:pPr>
              <a:r>
                <a:rPr lang="en-GB" sz="1600" dirty="0">
                  <a:latin typeface="Arial" panose="020B0604020202020204" pitchFamily="34" charset="0"/>
                  <a:cs typeface="Arial" panose="020B0604020202020204" pitchFamily="34" charset="0"/>
                </a:rPr>
                <a:t>Diet</a:t>
              </a:r>
            </a:p>
            <a:p>
              <a:pPr marL="231775" lvl="1" indent="-231775">
                <a:spcBef>
                  <a:spcPct val="20000"/>
                </a:spcBef>
                <a:buClr>
                  <a:srgbClr val="0070C0"/>
                </a:buClr>
                <a:buSzPct val="130000"/>
                <a:buFont typeface="Arial" panose="020B0604020202020204" pitchFamily="34" charset="0"/>
                <a:buChar char="•"/>
              </a:pPr>
              <a:r>
                <a:rPr lang="en-GB" sz="1600" dirty="0">
                  <a:latin typeface="Arial" panose="020B0604020202020204" pitchFamily="34" charset="0"/>
                  <a:cs typeface="Arial" panose="020B0604020202020204" pitchFamily="34" charset="0"/>
                </a:rPr>
                <a:t>Sleep</a:t>
              </a:r>
            </a:p>
            <a:p>
              <a:pPr marL="231775" lvl="1" indent="-231775">
                <a:spcBef>
                  <a:spcPct val="20000"/>
                </a:spcBef>
                <a:buClr>
                  <a:srgbClr val="0070C0"/>
                </a:buClr>
                <a:buSzPct val="130000"/>
                <a:buFont typeface="Arial" panose="020B0604020202020204" pitchFamily="34" charset="0"/>
                <a:buChar char="•"/>
              </a:pPr>
              <a:r>
                <a:rPr lang="en-GB" sz="1600" dirty="0">
                  <a:latin typeface="Arial" panose="020B0604020202020204" pitchFamily="34" charset="0"/>
                  <a:cs typeface="Arial" panose="020B0604020202020204" pitchFamily="34" charset="0"/>
                </a:rPr>
                <a:t>Comorbidities</a:t>
              </a:r>
            </a:p>
            <a:p>
              <a:pPr marL="231775" lvl="1" indent="-231775">
                <a:spcBef>
                  <a:spcPct val="20000"/>
                </a:spcBef>
                <a:buClr>
                  <a:srgbClr val="0070C0"/>
                </a:buClr>
                <a:buSzPct val="130000"/>
                <a:buFont typeface="Arial" panose="020B0604020202020204" pitchFamily="34" charset="0"/>
                <a:buChar char="•"/>
              </a:pPr>
              <a:r>
                <a:rPr lang="en-GB" sz="1600" dirty="0">
                  <a:latin typeface="Arial" panose="020B0604020202020204" pitchFamily="34" charset="0"/>
                  <a:cs typeface="Arial" panose="020B0604020202020204" pitchFamily="34" charset="0"/>
                </a:rPr>
                <a:t>Infections</a:t>
              </a:r>
            </a:p>
            <a:p>
              <a:pPr marL="231775" lvl="1" indent="-231775">
                <a:spcBef>
                  <a:spcPct val="20000"/>
                </a:spcBef>
                <a:buClr>
                  <a:srgbClr val="0070C0"/>
                </a:buClr>
                <a:buSzPct val="130000"/>
                <a:buFont typeface="Arial" panose="020B0604020202020204" pitchFamily="34" charset="0"/>
                <a:buChar char="•"/>
              </a:pPr>
              <a:r>
                <a:rPr lang="en-GB" sz="1600" dirty="0">
                  <a:latin typeface="Arial" panose="020B0604020202020204" pitchFamily="34" charset="0"/>
                  <a:cs typeface="Arial" panose="020B0604020202020204" pitchFamily="34" charset="0"/>
                </a:rPr>
                <a:t>Concomitant medications</a:t>
              </a:r>
            </a:p>
          </p:txBody>
        </p:sp>
      </p:grpSp>
    </p:spTree>
    <p:extLst>
      <p:ext uri="{BB962C8B-B14F-4D97-AF65-F5344CB8AC3E}">
        <p14:creationId xmlns:p14="http://schemas.microsoft.com/office/powerpoint/2010/main" val="294966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86600" cy="990600"/>
          </a:xfrm>
        </p:spPr>
        <p:txBody>
          <a:bodyPr/>
          <a:lstStyle/>
          <a:p>
            <a:r>
              <a:rPr lang="en-GB" dirty="0" smtClean="0"/>
              <a:t>MS Dogma</a:t>
            </a:r>
            <a:endParaRPr lang="en-GB" dirty="0"/>
          </a:p>
        </p:txBody>
      </p:sp>
      <p:sp>
        <p:nvSpPr>
          <p:cNvPr id="49" name="Text Box 6"/>
          <p:cNvSpPr txBox="1">
            <a:spLocks noChangeArrowheads="1"/>
          </p:cNvSpPr>
          <p:nvPr>
            <p:custDataLst>
              <p:tags r:id="rId1"/>
            </p:custDataLst>
          </p:nvPr>
        </p:nvSpPr>
        <p:spPr bwMode="auto">
          <a:xfrm>
            <a:off x="609600" y="2130008"/>
            <a:ext cx="2488136" cy="461645"/>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dirty="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mmune </a:t>
            </a:r>
            <a:r>
              <a:rPr lang="en-GB" dirty="0">
                <a:latin typeface="Arial" panose="020B0604020202020204" pitchFamily="34" charset="0"/>
                <a:cs typeface="Arial" panose="020B0604020202020204" pitchFamily="34" charset="0"/>
              </a:rPr>
              <a:t>activation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innate and adaptive responses</a:t>
            </a:r>
            <a:endParaRPr lang="en-US" dirty="0">
              <a:latin typeface="Arial" panose="020B0604020202020204" pitchFamily="34" charset="0"/>
              <a:cs typeface="Arial" panose="020B0604020202020204" pitchFamily="34" charset="0"/>
            </a:endParaRPr>
          </a:p>
        </p:txBody>
      </p:sp>
      <p:sp>
        <p:nvSpPr>
          <p:cNvPr id="50" name="Text Box 7"/>
          <p:cNvSpPr txBox="1">
            <a:spLocks noChangeArrowheads="1"/>
          </p:cNvSpPr>
          <p:nvPr>
            <p:custDataLst>
              <p:tags r:id="rId2"/>
            </p:custDataLst>
          </p:nvPr>
        </p:nvSpPr>
        <p:spPr bwMode="auto">
          <a:xfrm>
            <a:off x="3052519" y="2996899"/>
            <a:ext cx="1833050" cy="276979"/>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dirty="0">
                <a:latin typeface="Arial" panose="020B0604020202020204" pitchFamily="34" charset="0"/>
                <a:cs typeface="Arial" panose="020B0604020202020204" pitchFamily="34" charset="0"/>
              </a:rPr>
              <a:t>F</a:t>
            </a:r>
            <a:r>
              <a:rPr lang="en-GB" dirty="0" smtClean="0">
                <a:latin typeface="Arial" panose="020B0604020202020204" pitchFamily="34" charset="0"/>
                <a:cs typeface="Arial" panose="020B0604020202020204" pitchFamily="34" charset="0"/>
              </a:rPr>
              <a:t>ocal </a:t>
            </a:r>
            <a:r>
              <a:rPr lang="en-GB" dirty="0">
                <a:latin typeface="Arial" panose="020B0604020202020204" pitchFamily="34" charset="0"/>
                <a:cs typeface="Arial" panose="020B0604020202020204" pitchFamily="34" charset="0"/>
              </a:rPr>
              <a:t>inflammation</a:t>
            </a:r>
            <a:endParaRPr lang="en-US" dirty="0">
              <a:latin typeface="Arial" panose="020B0604020202020204" pitchFamily="34" charset="0"/>
              <a:cs typeface="Arial" panose="020B0604020202020204" pitchFamily="34" charset="0"/>
            </a:endParaRPr>
          </a:p>
        </p:txBody>
      </p:sp>
      <p:sp>
        <p:nvSpPr>
          <p:cNvPr id="51" name="Text Box 8"/>
          <p:cNvSpPr txBox="1">
            <a:spLocks noChangeArrowheads="1"/>
          </p:cNvSpPr>
          <p:nvPr>
            <p:custDataLst>
              <p:tags r:id="rId3"/>
            </p:custDataLst>
          </p:nvPr>
        </p:nvSpPr>
        <p:spPr bwMode="auto">
          <a:xfrm>
            <a:off x="4112911" y="2474833"/>
            <a:ext cx="2520813" cy="276979"/>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dirty="0" smtClean="0">
                <a:latin typeface="Arial" panose="020B0604020202020204" pitchFamily="34" charset="0"/>
                <a:cs typeface="Arial" panose="020B0604020202020204" pitchFamily="34" charset="0"/>
              </a:rPr>
              <a:t>Blood-brain barrier breakdown</a:t>
            </a:r>
            <a:endParaRPr lang="en-US" dirty="0">
              <a:latin typeface="Arial" panose="020B0604020202020204" pitchFamily="34" charset="0"/>
              <a:cs typeface="Arial" panose="020B0604020202020204" pitchFamily="34" charset="0"/>
            </a:endParaRPr>
          </a:p>
        </p:txBody>
      </p:sp>
      <p:sp>
        <p:nvSpPr>
          <p:cNvPr id="52" name="Text Box 9"/>
          <p:cNvSpPr txBox="1">
            <a:spLocks noChangeArrowheads="1"/>
          </p:cNvSpPr>
          <p:nvPr>
            <p:custDataLst>
              <p:tags r:id="rId4"/>
            </p:custDataLst>
          </p:nvPr>
        </p:nvSpPr>
        <p:spPr bwMode="auto">
          <a:xfrm>
            <a:off x="3556223" y="3749028"/>
            <a:ext cx="3437335" cy="553978"/>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dirty="0">
                <a:latin typeface="Arial" panose="020B0604020202020204" pitchFamily="34" charset="0"/>
                <a:cs typeface="Arial" panose="020B0604020202020204" pitchFamily="34" charset="0"/>
              </a:rPr>
              <a:t>O</a:t>
            </a:r>
            <a:r>
              <a:rPr lang="en-GB" dirty="0" smtClean="0">
                <a:latin typeface="Arial" panose="020B0604020202020204" pitchFamily="34" charset="0"/>
                <a:cs typeface="Arial" panose="020B0604020202020204" pitchFamily="34" charset="0"/>
              </a:rPr>
              <a:t>ligodendrocyte </a:t>
            </a:r>
            <a:r>
              <a:rPr lang="en-GB" dirty="0">
                <a:latin typeface="Arial" panose="020B0604020202020204" pitchFamily="34" charset="0"/>
                <a:cs typeface="Arial" panose="020B0604020202020204" pitchFamily="34" charset="0"/>
              </a:rPr>
              <a:t>toxicity </a:t>
            </a:r>
            <a:r>
              <a:rPr lang="en-GB" dirty="0" smtClean="0">
                <a:latin typeface="Arial" panose="020B0604020202020204" pitchFamily="34" charset="0"/>
                <a:cs typeface="Arial" panose="020B0604020202020204" pitchFamily="34" charset="0"/>
              </a:rPr>
              <a:t>and demyelination</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Acute axonal transection and loss</a:t>
            </a:r>
            <a:endParaRPr lang="en-US" dirty="0">
              <a:latin typeface="Arial" panose="020B0604020202020204" pitchFamily="34" charset="0"/>
              <a:cs typeface="Arial" panose="020B0604020202020204" pitchFamily="34" charset="0"/>
            </a:endParaRPr>
          </a:p>
        </p:txBody>
      </p:sp>
      <p:cxnSp>
        <p:nvCxnSpPr>
          <p:cNvPr id="53" name="AutoShape 11"/>
          <p:cNvCxnSpPr>
            <a:cxnSpLocks noChangeShapeType="1"/>
          </p:cNvCxnSpPr>
          <p:nvPr>
            <p:custDataLst>
              <p:tags r:id="rId5"/>
            </p:custDataLst>
          </p:nvPr>
        </p:nvCxnSpPr>
        <p:spPr bwMode="auto">
          <a:xfrm rot="16200000" flipH="1">
            <a:off x="1892739" y="2646504"/>
            <a:ext cx="544442" cy="425889"/>
          </a:xfrm>
          <a:prstGeom prst="bentConnector2">
            <a:avLst/>
          </a:prstGeom>
          <a:noFill/>
          <a:ln w="28575" algn="ctr">
            <a:solidFill>
              <a:srgbClr val="000066"/>
            </a:solidFill>
            <a:round/>
            <a:headEnd type="none" w="med" len="med"/>
            <a:tailEnd type="triangle" w="lg" len="lg"/>
          </a:ln>
        </p:spPr>
      </p:cxnSp>
      <p:cxnSp>
        <p:nvCxnSpPr>
          <p:cNvPr id="54" name="AutoShape 16"/>
          <p:cNvCxnSpPr>
            <a:cxnSpLocks noChangeShapeType="1"/>
          </p:cNvCxnSpPr>
          <p:nvPr>
            <p:custDataLst>
              <p:tags r:id="rId6"/>
            </p:custDataLst>
          </p:nvPr>
        </p:nvCxnSpPr>
        <p:spPr bwMode="auto">
          <a:xfrm rot="16200000" flipH="1">
            <a:off x="4042668" y="2518152"/>
            <a:ext cx="483331" cy="1979809"/>
          </a:xfrm>
          <a:prstGeom prst="bentConnector3">
            <a:avLst>
              <a:gd name="adj1" fmla="val 50000"/>
            </a:avLst>
          </a:prstGeom>
          <a:noFill/>
          <a:ln w="28575" algn="ctr">
            <a:solidFill>
              <a:srgbClr val="000066"/>
            </a:solidFill>
            <a:round/>
            <a:headEnd type="none" w="med" len="med"/>
            <a:tailEnd type="triangle" w="lg" len="lg"/>
          </a:ln>
        </p:spPr>
      </p:cxnSp>
      <p:sp>
        <p:nvSpPr>
          <p:cNvPr id="55" name="Text Box 6"/>
          <p:cNvSpPr txBox="1">
            <a:spLocks noChangeArrowheads="1"/>
          </p:cNvSpPr>
          <p:nvPr>
            <p:custDataLst>
              <p:tags r:id="rId7"/>
            </p:custDataLst>
          </p:nvPr>
        </p:nvSpPr>
        <p:spPr bwMode="auto">
          <a:xfrm>
            <a:off x="609601" y="1526845"/>
            <a:ext cx="2488136" cy="276979"/>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marL="0" marR="0" lvl="0" indent="0" algn="ctr" defTabSz="914180" eaLnBrk="0" fontAlgn="base" latinLnBrk="0" hangingPunct="0">
              <a:lnSpc>
                <a:spcPct val="100000"/>
              </a:lnSpc>
              <a:spcBef>
                <a:spcPct val="50000"/>
              </a:spcBef>
              <a:spcAft>
                <a:spcPct val="0"/>
              </a:spcAft>
              <a:buClrTx/>
              <a:buSzTx/>
              <a:buFontTx/>
              <a:buNone/>
              <a:tabLst/>
              <a:defRPr/>
            </a:pPr>
            <a:r>
              <a:rPr kumimoji="0" lang="en-GB"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“Autoimmune endophenotype”</a:t>
            </a:r>
            <a:endParaRPr kumimoji="0" lang="en-US" sz="12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56" name="Text Box 9"/>
          <p:cNvSpPr txBox="1">
            <a:spLocks noChangeArrowheads="1"/>
          </p:cNvSpPr>
          <p:nvPr>
            <p:custDataLst>
              <p:tags r:id="rId8"/>
            </p:custDataLst>
          </p:nvPr>
        </p:nvSpPr>
        <p:spPr bwMode="auto">
          <a:xfrm>
            <a:off x="610044" y="3775488"/>
            <a:ext cx="1522023" cy="461645"/>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xonal </a:t>
            </a:r>
            <a:r>
              <a:rPr lang="en-GB" dirty="0">
                <a:latin typeface="Arial" panose="020B0604020202020204" pitchFamily="34" charset="0"/>
                <a:cs typeface="Arial" panose="020B0604020202020204" pitchFamily="34" charset="0"/>
              </a:rPr>
              <a:t>plasticity </a:t>
            </a:r>
            <a:r>
              <a:rPr lang="en-GB" dirty="0" smtClean="0">
                <a:latin typeface="Arial" panose="020B0604020202020204" pitchFamily="34" charset="0"/>
                <a:cs typeface="Arial" panose="020B0604020202020204" pitchFamily="34" charset="0"/>
              </a:rPr>
              <a:t>and </a:t>
            </a:r>
            <a:r>
              <a:rPr lang="en-GB" dirty="0">
                <a:latin typeface="Arial" panose="020B0604020202020204" pitchFamily="34" charset="0"/>
                <a:cs typeface="Arial" panose="020B0604020202020204" pitchFamily="34" charset="0"/>
              </a:rPr>
              <a:t>remyelination</a:t>
            </a:r>
            <a:endParaRPr lang="en-US" dirty="0">
              <a:latin typeface="Arial" panose="020B0604020202020204" pitchFamily="34" charset="0"/>
              <a:cs typeface="Arial" panose="020B0604020202020204" pitchFamily="34" charset="0"/>
            </a:endParaRPr>
          </a:p>
        </p:txBody>
      </p:sp>
      <p:sp>
        <p:nvSpPr>
          <p:cNvPr id="57" name="Text Box 9"/>
          <p:cNvSpPr txBox="1">
            <a:spLocks noChangeArrowheads="1"/>
          </p:cNvSpPr>
          <p:nvPr>
            <p:custDataLst>
              <p:tags r:id="rId9"/>
            </p:custDataLst>
          </p:nvPr>
        </p:nvSpPr>
        <p:spPr bwMode="auto">
          <a:xfrm>
            <a:off x="5720489" y="5065997"/>
            <a:ext cx="2975079" cy="276979"/>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dirty="0">
                <a:latin typeface="Arial" panose="020B0604020202020204" pitchFamily="34" charset="0"/>
                <a:cs typeface="Arial" panose="020B0604020202020204" pitchFamily="34" charset="0"/>
              </a:rPr>
              <a:t>D</a:t>
            </a:r>
            <a:r>
              <a:rPr lang="en-GB" dirty="0" smtClean="0">
                <a:latin typeface="Arial" panose="020B0604020202020204" pitchFamily="34" charset="0"/>
                <a:cs typeface="Arial" panose="020B0604020202020204" pitchFamily="34" charset="0"/>
              </a:rPr>
              <a:t>elayed </a:t>
            </a:r>
            <a:r>
              <a:rPr lang="en-GB" dirty="0" err="1">
                <a:latin typeface="Arial" panose="020B0604020202020204" pitchFamily="34" charset="0"/>
                <a:cs typeface="Arial" panose="020B0604020202020204" pitchFamily="34" charset="0"/>
              </a:rPr>
              <a:t>neuroaxonal</a:t>
            </a:r>
            <a:r>
              <a:rPr lang="en-GB" dirty="0">
                <a:latin typeface="Arial" panose="020B0604020202020204" pitchFamily="34" charset="0"/>
                <a:cs typeface="Arial" panose="020B0604020202020204" pitchFamily="34" charset="0"/>
              </a:rPr>
              <a:t> loss and gliosis</a:t>
            </a:r>
            <a:endParaRPr lang="en-US" dirty="0">
              <a:latin typeface="Arial" panose="020B0604020202020204" pitchFamily="34" charset="0"/>
              <a:cs typeface="Arial" panose="020B0604020202020204" pitchFamily="34" charset="0"/>
            </a:endParaRPr>
          </a:p>
        </p:txBody>
      </p:sp>
      <p:cxnSp>
        <p:nvCxnSpPr>
          <p:cNvPr id="58" name="Straight Arrow Connector 54"/>
          <p:cNvCxnSpPr>
            <a:cxnSpLocks noChangeShapeType="1"/>
          </p:cNvCxnSpPr>
          <p:nvPr>
            <p:custDataLst>
              <p:tags r:id="rId10"/>
            </p:custDataLst>
          </p:nvPr>
        </p:nvCxnSpPr>
        <p:spPr bwMode="auto">
          <a:xfrm flipH="1">
            <a:off x="1952015" y="1795565"/>
            <a:ext cx="0" cy="334721"/>
          </a:xfrm>
          <a:prstGeom prst="straightConnector1">
            <a:avLst/>
          </a:prstGeom>
          <a:noFill/>
          <a:ln w="28575" algn="ctr">
            <a:solidFill>
              <a:srgbClr val="000066"/>
            </a:solidFill>
            <a:round/>
            <a:headEnd type="none" w="med" len="med"/>
            <a:tailEnd type="triangle" w="lg" len="lg"/>
          </a:ln>
        </p:spPr>
      </p:cxnSp>
      <p:cxnSp>
        <p:nvCxnSpPr>
          <p:cNvPr id="59" name="Elbow Connector 59"/>
          <p:cNvCxnSpPr>
            <a:cxnSpLocks noChangeShapeType="1"/>
          </p:cNvCxnSpPr>
          <p:nvPr>
            <p:custDataLst>
              <p:tags r:id="rId11"/>
            </p:custDataLst>
          </p:nvPr>
        </p:nvCxnSpPr>
        <p:spPr bwMode="auto">
          <a:xfrm rot="5400000" flipH="1" flipV="1">
            <a:off x="3510024" y="2393857"/>
            <a:ext cx="387499" cy="818685"/>
          </a:xfrm>
          <a:prstGeom prst="bentConnector2">
            <a:avLst/>
          </a:prstGeom>
          <a:noFill/>
          <a:ln w="28575" algn="ctr">
            <a:solidFill>
              <a:srgbClr val="000066"/>
            </a:solidFill>
            <a:round/>
            <a:headEnd type="none" w="med" len="med"/>
            <a:tailEnd type="triangle" w="lg" len="lg"/>
          </a:ln>
        </p:spPr>
      </p:cxnSp>
      <p:cxnSp>
        <p:nvCxnSpPr>
          <p:cNvPr id="60" name="Elbow Connector 67"/>
          <p:cNvCxnSpPr>
            <a:cxnSpLocks noChangeShapeType="1"/>
          </p:cNvCxnSpPr>
          <p:nvPr>
            <p:custDataLst>
              <p:tags r:id="rId12"/>
            </p:custDataLst>
          </p:nvPr>
        </p:nvCxnSpPr>
        <p:spPr bwMode="auto">
          <a:xfrm rot="16200000" flipH="1">
            <a:off x="5801652" y="3773696"/>
            <a:ext cx="765274" cy="1820100"/>
          </a:xfrm>
          <a:prstGeom prst="bentConnector3">
            <a:avLst>
              <a:gd name="adj1" fmla="val 50000"/>
            </a:avLst>
          </a:prstGeom>
          <a:noFill/>
          <a:ln w="28575" algn="ctr">
            <a:solidFill>
              <a:srgbClr val="000066"/>
            </a:solidFill>
            <a:round/>
            <a:headEnd type="none" w="med" len="med"/>
            <a:tailEnd type="triangle" w="lg" len="lg"/>
          </a:ln>
        </p:spPr>
      </p:cxnSp>
      <p:sp>
        <p:nvSpPr>
          <p:cNvPr id="62" name="Text Box 14"/>
          <p:cNvSpPr txBox="1">
            <a:spLocks noChangeArrowheads="1"/>
          </p:cNvSpPr>
          <p:nvPr>
            <p:custDataLst>
              <p:tags r:id="rId13"/>
            </p:custDataLst>
          </p:nvPr>
        </p:nvSpPr>
        <p:spPr bwMode="auto">
          <a:xfrm>
            <a:off x="4112554" y="1542790"/>
            <a:ext cx="2521776" cy="276979"/>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algn="ctr" eaLnBrk="0" fontAlgn="base" hangingPunct="0">
              <a:spcBef>
                <a:spcPct val="50000"/>
              </a:spcBef>
              <a:spcAft>
                <a:spcPct val="0"/>
              </a:spcAft>
              <a:defRPr sz="1400" b="1">
                <a:solidFill>
                  <a:srgbClr val="F8F8F8"/>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180" eaLnBrk="0" fontAlgn="base" latinLnBrk="0" hangingPunct="0">
              <a:lnSpc>
                <a:spcPct val="100000"/>
              </a:lnSpc>
              <a:spcBef>
                <a:spcPct val="50000"/>
              </a:spcBef>
              <a:spcAft>
                <a:spcPct val="0"/>
              </a:spcAft>
              <a:buClrTx/>
              <a:buSzTx/>
              <a:buFontTx/>
              <a:buNone/>
              <a:tabLst/>
              <a:defRPr/>
            </a:pPr>
            <a:r>
              <a:rPr kumimoji="0" lang="en-GB" sz="120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T2 </a:t>
            </a:r>
            <a:r>
              <a:rPr kumimoji="0" lang="en-GB" sz="1200" b="1" i="0" u="none" strike="noStrike" kern="0" cap="none" spc="0" normalizeH="0" baseline="0" noProof="0" dirty="0" smtClean="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and </a:t>
            </a:r>
            <a:r>
              <a:rPr kumimoji="0" lang="en-GB" sz="120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T1 lesions</a:t>
            </a:r>
            <a:endParaRPr kumimoji="0" lang="en-US" sz="120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cxnSp>
        <p:nvCxnSpPr>
          <p:cNvPr id="63" name="Straight Arrow Connector 84"/>
          <p:cNvCxnSpPr>
            <a:cxnSpLocks noChangeShapeType="1"/>
          </p:cNvCxnSpPr>
          <p:nvPr>
            <p:custDataLst>
              <p:tags r:id="rId14"/>
            </p:custDataLst>
          </p:nvPr>
        </p:nvCxnSpPr>
        <p:spPr bwMode="auto">
          <a:xfrm flipV="1">
            <a:off x="5307770" y="1812165"/>
            <a:ext cx="0" cy="219938"/>
          </a:xfrm>
          <a:prstGeom prst="straightConnector1">
            <a:avLst/>
          </a:prstGeom>
          <a:noFill/>
          <a:ln w="28575" algn="ctr">
            <a:solidFill>
              <a:srgbClr val="000066"/>
            </a:solidFill>
            <a:round/>
            <a:headEnd type="none" w="med" len="med"/>
            <a:tailEnd type="triangle" w="lg" len="lg"/>
          </a:ln>
        </p:spPr>
      </p:cxnSp>
      <p:cxnSp>
        <p:nvCxnSpPr>
          <p:cNvPr id="64" name="Elbow Connector 109"/>
          <p:cNvCxnSpPr>
            <a:cxnSpLocks noChangeShapeType="1"/>
          </p:cNvCxnSpPr>
          <p:nvPr>
            <p:custDataLst>
              <p:tags r:id="rId15"/>
            </p:custDataLst>
          </p:nvPr>
        </p:nvCxnSpPr>
        <p:spPr bwMode="auto">
          <a:xfrm rot="5400000" flipH="1" flipV="1">
            <a:off x="3010665" y="1895059"/>
            <a:ext cx="1319470" cy="884309"/>
          </a:xfrm>
          <a:prstGeom prst="bentConnector2">
            <a:avLst/>
          </a:prstGeom>
          <a:noFill/>
          <a:ln w="28575" algn="ctr">
            <a:solidFill>
              <a:srgbClr val="000066"/>
            </a:solidFill>
            <a:round/>
            <a:headEnd type="none" w="med" len="med"/>
            <a:tailEnd type="triangle" w="lg" len="lg"/>
          </a:ln>
        </p:spPr>
      </p:cxnSp>
      <p:sp>
        <p:nvSpPr>
          <p:cNvPr id="65" name="Text Box 8"/>
          <p:cNvSpPr txBox="1">
            <a:spLocks noChangeArrowheads="1"/>
          </p:cNvSpPr>
          <p:nvPr>
            <p:custDataLst>
              <p:tags r:id="rId16"/>
            </p:custDataLst>
          </p:nvPr>
        </p:nvSpPr>
        <p:spPr bwMode="auto">
          <a:xfrm>
            <a:off x="2514600" y="5887426"/>
            <a:ext cx="2456970" cy="276979"/>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GB" dirty="0">
                <a:latin typeface="Arial" panose="020B0604020202020204" pitchFamily="34" charset="0"/>
                <a:cs typeface="Arial" panose="020B0604020202020204" pitchFamily="34" charset="0"/>
              </a:rPr>
              <a:t>B</a:t>
            </a:r>
            <a:r>
              <a:rPr lang="en-GB" dirty="0" smtClean="0">
                <a:latin typeface="Arial" panose="020B0604020202020204" pitchFamily="34" charset="0"/>
                <a:cs typeface="Arial" panose="020B0604020202020204" pitchFamily="34" charset="0"/>
              </a:rPr>
              <a:t>rain and </a:t>
            </a:r>
            <a:r>
              <a:rPr lang="en-GB" dirty="0">
                <a:latin typeface="Arial" panose="020B0604020202020204" pitchFamily="34" charset="0"/>
                <a:cs typeface="Arial" panose="020B0604020202020204" pitchFamily="34" charset="0"/>
              </a:rPr>
              <a:t>spinal cord atrophy</a:t>
            </a:r>
            <a:endParaRPr lang="en-US" dirty="0">
              <a:latin typeface="Arial" panose="020B0604020202020204" pitchFamily="34" charset="0"/>
              <a:cs typeface="Arial" panose="020B0604020202020204" pitchFamily="34" charset="0"/>
            </a:endParaRPr>
          </a:p>
        </p:txBody>
      </p:sp>
      <p:sp>
        <p:nvSpPr>
          <p:cNvPr id="66" name="Text Box 8"/>
          <p:cNvSpPr txBox="1">
            <a:spLocks noChangeArrowheads="1"/>
          </p:cNvSpPr>
          <p:nvPr>
            <p:custDataLst>
              <p:tags r:id="rId17"/>
            </p:custDataLst>
          </p:nvPr>
        </p:nvSpPr>
        <p:spPr bwMode="auto">
          <a:xfrm>
            <a:off x="2677098" y="5014864"/>
            <a:ext cx="2319624" cy="276979"/>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GB" dirty="0">
                <a:latin typeface="Arial" panose="020B0604020202020204" pitchFamily="34" charset="0"/>
                <a:cs typeface="Arial" panose="020B0604020202020204" pitchFamily="34" charset="0"/>
              </a:rPr>
              <a:t>R</a:t>
            </a:r>
            <a:r>
              <a:rPr lang="en-GB" dirty="0" smtClean="0">
                <a:latin typeface="Arial" panose="020B0604020202020204" pitchFamily="34" charset="0"/>
                <a:cs typeface="Arial" panose="020B0604020202020204" pitchFamily="34" charset="0"/>
              </a:rPr>
              <a:t>elease </a:t>
            </a:r>
            <a:r>
              <a:rPr lang="en-GB" dirty="0">
                <a:latin typeface="Arial" panose="020B0604020202020204" pitchFamily="34" charset="0"/>
                <a:cs typeface="Arial" panose="020B0604020202020204" pitchFamily="34" charset="0"/>
              </a:rPr>
              <a:t>of soluble markers</a:t>
            </a:r>
          </a:p>
        </p:txBody>
      </p:sp>
      <p:cxnSp>
        <p:nvCxnSpPr>
          <p:cNvPr id="67" name="Straight Arrow Connector 104"/>
          <p:cNvCxnSpPr>
            <a:cxnSpLocks noChangeShapeType="1"/>
          </p:cNvCxnSpPr>
          <p:nvPr>
            <p:custDataLst>
              <p:tags r:id="rId18"/>
            </p:custDataLst>
          </p:nvPr>
        </p:nvCxnSpPr>
        <p:spPr bwMode="auto">
          <a:xfrm flipH="1" flipV="1">
            <a:off x="4996722" y="5185608"/>
            <a:ext cx="668874" cy="14965"/>
          </a:xfrm>
          <a:prstGeom prst="straightConnector1">
            <a:avLst/>
          </a:prstGeom>
          <a:noFill/>
          <a:ln w="28575" algn="ctr">
            <a:solidFill>
              <a:srgbClr val="000066"/>
            </a:solidFill>
            <a:round/>
            <a:headEnd type="none" w="med" len="med"/>
            <a:tailEnd type="triangle" w="lg" len="lg"/>
          </a:ln>
        </p:spPr>
      </p:cxnSp>
      <p:cxnSp>
        <p:nvCxnSpPr>
          <p:cNvPr id="68" name="Elbow Connector 113"/>
          <p:cNvCxnSpPr>
            <a:cxnSpLocks noChangeShapeType="1"/>
          </p:cNvCxnSpPr>
          <p:nvPr>
            <p:custDataLst>
              <p:tags r:id="rId19"/>
            </p:custDataLst>
          </p:nvPr>
        </p:nvCxnSpPr>
        <p:spPr bwMode="auto">
          <a:xfrm rot="10800000" flipV="1">
            <a:off x="4971570" y="5200573"/>
            <a:ext cx="694026" cy="821466"/>
          </a:xfrm>
          <a:prstGeom prst="bentConnector3">
            <a:avLst>
              <a:gd name="adj1" fmla="val 50000"/>
            </a:avLst>
          </a:prstGeom>
          <a:noFill/>
          <a:ln w="28575" algn="ctr">
            <a:solidFill>
              <a:srgbClr val="000066"/>
            </a:solidFill>
            <a:round/>
            <a:headEnd type="none" w="med" len="med"/>
            <a:tailEnd type="triangle" w="lg" len="lg"/>
          </a:ln>
        </p:spPr>
      </p:cxnSp>
      <p:cxnSp>
        <p:nvCxnSpPr>
          <p:cNvPr id="69" name="Straight Arrow Connector 120"/>
          <p:cNvCxnSpPr>
            <a:cxnSpLocks noChangeShapeType="1"/>
          </p:cNvCxnSpPr>
          <p:nvPr>
            <p:custDataLst>
              <p:tags r:id="rId20"/>
            </p:custDataLst>
          </p:nvPr>
        </p:nvCxnSpPr>
        <p:spPr bwMode="auto">
          <a:xfrm flipH="1">
            <a:off x="2131869" y="4003887"/>
            <a:ext cx="1424426" cy="0"/>
          </a:xfrm>
          <a:prstGeom prst="straightConnector1">
            <a:avLst/>
          </a:prstGeom>
          <a:noFill/>
          <a:ln w="28575" algn="ctr">
            <a:solidFill>
              <a:srgbClr val="000066"/>
            </a:solidFill>
            <a:round/>
            <a:headEnd type="none" w="med" len="med"/>
            <a:tailEnd type="triangle" w="lg" len="lg"/>
          </a:ln>
        </p:spPr>
      </p:cxnSp>
      <p:sp>
        <p:nvSpPr>
          <p:cNvPr id="70" name="Text Box 10"/>
          <p:cNvSpPr txBox="1">
            <a:spLocks noChangeArrowheads="1"/>
          </p:cNvSpPr>
          <p:nvPr>
            <p:custDataLst>
              <p:tags r:id="rId21"/>
            </p:custDataLst>
          </p:nvPr>
        </p:nvSpPr>
        <p:spPr bwMode="auto">
          <a:xfrm>
            <a:off x="6633724" y="2996950"/>
            <a:ext cx="1833245" cy="276979"/>
          </a:xfrm>
          <a:prstGeom prst="rect">
            <a:avLst/>
          </a:prstGeom>
          <a:solidFill>
            <a:srgbClr val="00206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algn="ctr" eaLnBrk="0" fontAlgn="base" hangingPunct="0">
              <a:spcBef>
                <a:spcPct val="0"/>
              </a:spcBef>
              <a:spcAft>
                <a:spcPct val="0"/>
              </a:spcAft>
              <a:defRPr>
                <a:latin typeface="Calibri" pitchFamily="34" charset="0"/>
              </a:defRPr>
            </a:lvl6pPr>
            <a:lvl7pPr marL="2971800" indent="-228600" algn="ctr" eaLnBrk="0" fontAlgn="base" hangingPunct="0">
              <a:spcBef>
                <a:spcPct val="0"/>
              </a:spcBef>
              <a:spcAft>
                <a:spcPct val="0"/>
              </a:spcAft>
              <a:defRPr>
                <a:latin typeface="Calibri" pitchFamily="34" charset="0"/>
              </a:defRPr>
            </a:lvl7pPr>
            <a:lvl8pPr marL="3429000" indent="-228600" algn="ctr" eaLnBrk="0" fontAlgn="base" hangingPunct="0">
              <a:spcBef>
                <a:spcPct val="0"/>
              </a:spcBef>
              <a:spcAft>
                <a:spcPct val="0"/>
              </a:spcAft>
              <a:defRPr>
                <a:latin typeface="Calibri" pitchFamily="34" charset="0"/>
              </a:defRPr>
            </a:lvl8pPr>
            <a:lvl9pPr marL="3886200" indent="-228600" algn="ctr" eaLnBrk="0" fontAlgn="base" hangingPunct="0">
              <a:spcBef>
                <a:spcPct val="0"/>
              </a:spcBef>
              <a:spcAft>
                <a:spcPct val="0"/>
              </a:spcAft>
              <a:defRPr>
                <a:latin typeface="Calibri" pitchFamily="34" charset="0"/>
              </a:defRPr>
            </a:lvl9pPr>
          </a:lstStyle>
          <a:p>
            <a:r>
              <a:rPr lang="en-GB" dirty="0">
                <a:latin typeface="Arial" panose="020B0604020202020204" pitchFamily="34" charset="0"/>
                <a:cs typeface="Arial" panose="020B0604020202020204" pitchFamily="34" charset="0"/>
              </a:rPr>
              <a:t>Clinical a</a:t>
            </a:r>
            <a:r>
              <a:rPr lang="en-GB" dirty="0" smtClean="0">
                <a:latin typeface="Arial" panose="020B0604020202020204" pitchFamily="34" charset="0"/>
                <a:cs typeface="Arial" panose="020B0604020202020204" pitchFamily="34" charset="0"/>
              </a:rPr>
              <a:t>ttack</a:t>
            </a:r>
            <a:endParaRPr lang="en-US" dirty="0">
              <a:latin typeface="Arial" panose="020B0604020202020204" pitchFamily="34" charset="0"/>
              <a:cs typeface="Arial" panose="020B0604020202020204" pitchFamily="34" charset="0"/>
            </a:endParaRPr>
          </a:p>
        </p:txBody>
      </p:sp>
      <p:cxnSp>
        <p:nvCxnSpPr>
          <p:cNvPr id="71" name="AutoShape 18"/>
          <p:cNvCxnSpPr>
            <a:cxnSpLocks noChangeShapeType="1"/>
          </p:cNvCxnSpPr>
          <p:nvPr>
            <p:custDataLst>
              <p:tags r:id="rId22"/>
            </p:custDataLst>
          </p:nvPr>
        </p:nvCxnSpPr>
        <p:spPr bwMode="auto">
          <a:xfrm flipV="1">
            <a:off x="6993799" y="3266181"/>
            <a:ext cx="622023" cy="758757"/>
          </a:xfrm>
          <a:prstGeom prst="bentConnector2">
            <a:avLst/>
          </a:prstGeom>
          <a:noFill/>
          <a:ln w="28575" algn="ctr">
            <a:solidFill>
              <a:srgbClr val="000066"/>
            </a:solidFill>
            <a:round/>
            <a:headEnd type="none" w="med" len="med"/>
            <a:tailEnd type="triangle" w="lg" len="lg"/>
          </a:ln>
        </p:spPr>
      </p:cxnSp>
      <p:sp>
        <p:nvSpPr>
          <p:cNvPr id="72" name="Text Box 10"/>
          <p:cNvSpPr txBox="1">
            <a:spLocks noChangeArrowheads="1"/>
          </p:cNvSpPr>
          <p:nvPr>
            <p:custDataLst>
              <p:tags r:id="rId23"/>
            </p:custDataLst>
          </p:nvPr>
        </p:nvSpPr>
        <p:spPr bwMode="auto">
          <a:xfrm>
            <a:off x="5710756" y="5809646"/>
            <a:ext cx="2986095" cy="276979"/>
          </a:xfrm>
          <a:prstGeom prst="rect">
            <a:avLst/>
          </a:prstGeom>
          <a:solidFill>
            <a:srgbClr val="00206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algn="ctr" eaLnBrk="0" fontAlgn="base" hangingPunct="0">
              <a:spcBef>
                <a:spcPct val="0"/>
              </a:spcBef>
              <a:spcAft>
                <a:spcPct val="0"/>
              </a:spcAft>
              <a:defRPr>
                <a:latin typeface="Calibri" pitchFamily="34" charset="0"/>
              </a:defRPr>
            </a:lvl6pPr>
            <a:lvl7pPr marL="2971800" indent="-228600" algn="ctr" eaLnBrk="0" fontAlgn="base" hangingPunct="0">
              <a:spcBef>
                <a:spcPct val="0"/>
              </a:spcBef>
              <a:spcAft>
                <a:spcPct val="0"/>
              </a:spcAft>
              <a:defRPr>
                <a:latin typeface="Calibri" pitchFamily="34" charset="0"/>
              </a:defRPr>
            </a:lvl7pPr>
            <a:lvl8pPr marL="3429000" indent="-228600" algn="ctr" eaLnBrk="0" fontAlgn="base" hangingPunct="0">
              <a:spcBef>
                <a:spcPct val="0"/>
              </a:spcBef>
              <a:spcAft>
                <a:spcPct val="0"/>
              </a:spcAft>
              <a:defRPr>
                <a:latin typeface="Calibri" pitchFamily="34" charset="0"/>
              </a:defRPr>
            </a:lvl8pPr>
            <a:lvl9pPr marL="3886200" indent="-228600" algn="ctr" eaLnBrk="0" fontAlgn="base" hangingPunct="0">
              <a:spcBef>
                <a:spcPct val="0"/>
              </a:spcBef>
              <a:spcAft>
                <a:spcPct val="0"/>
              </a:spcAft>
              <a:defRPr>
                <a:latin typeface="Calibri" pitchFamily="34" charset="0"/>
              </a:defRPr>
            </a:lvl9pPr>
          </a:lstStyle>
          <a:p>
            <a:r>
              <a:rPr lang="en-GB" dirty="0">
                <a:latin typeface="Arial" panose="020B0604020202020204" pitchFamily="34" charset="0"/>
                <a:cs typeface="Arial" panose="020B0604020202020204" pitchFamily="34" charset="0"/>
              </a:rPr>
              <a:t>Disease </a:t>
            </a:r>
            <a:r>
              <a:rPr lang="en-GB" dirty="0" smtClean="0">
                <a:latin typeface="Arial" panose="020B0604020202020204" pitchFamily="34" charset="0"/>
                <a:cs typeface="Arial" panose="020B0604020202020204" pitchFamily="34" charset="0"/>
              </a:rPr>
              <a:t>progression</a:t>
            </a:r>
            <a:endParaRPr lang="en-US" dirty="0">
              <a:latin typeface="Arial" panose="020B0604020202020204" pitchFamily="34" charset="0"/>
              <a:cs typeface="Arial" panose="020B0604020202020204" pitchFamily="34" charset="0"/>
            </a:endParaRPr>
          </a:p>
        </p:txBody>
      </p:sp>
      <p:sp>
        <p:nvSpPr>
          <p:cNvPr id="73" name="Text Box 10"/>
          <p:cNvSpPr txBox="1">
            <a:spLocks noChangeArrowheads="1"/>
          </p:cNvSpPr>
          <p:nvPr>
            <p:custDataLst>
              <p:tags r:id="rId24"/>
            </p:custDataLst>
          </p:nvPr>
        </p:nvSpPr>
        <p:spPr bwMode="auto">
          <a:xfrm>
            <a:off x="609604" y="3249711"/>
            <a:ext cx="1522186" cy="276979"/>
          </a:xfrm>
          <a:prstGeom prst="rect">
            <a:avLst/>
          </a:prstGeom>
          <a:solidFill>
            <a:srgbClr val="00206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a:spcBef>
                <a:spcPct val="50000"/>
              </a:spcBef>
              <a:defRPr b="1">
                <a:solidFill>
                  <a:srgbClr val="FFFF00"/>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ctr" eaLnBrk="0" fontAlgn="base" hangingPunct="0">
              <a:spcBef>
                <a:spcPct val="0"/>
              </a:spcBef>
              <a:spcAft>
                <a:spcPct val="0"/>
              </a:spcAft>
              <a:defRPr>
                <a:solidFill>
                  <a:schemeClr val="tx1"/>
                </a:solidFill>
                <a:latin typeface="Calibri" pitchFamily="34" charset="0"/>
              </a:defRPr>
            </a:lvl6pPr>
            <a:lvl7pPr marL="2971800" indent="-228600" algn="ctr" eaLnBrk="0" fontAlgn="base" hangingPunct="0">
              <a:spcBef>
                <a:spcPct val="0"/>
              </a:spcBef>
              <a:spcAft>
                <a:spcPct val="0"/>
              </a:spcAft>
              <a:defRPr>
                <a:solidFill>
                  <a:schemeClr val="tx1"/>
                </a:solidFill>
                <a:latin typeface="Calibri" pitchFamily="34" charset="0"/>
              </a:defRPr>
            </a:lvl7pPr>
            <a:lvl8pPr marL="3429000" indent="-228600" algn="ctr" eaLnBrk="0" fontAlgn="base" hangingPunct="0">
              <a:spcBef>
                <a:spcPct val="0"/>
              </a:spcBef>
              <a:spcAft>
                <a:spcPct val="0"/>
              </a:spcAft>
              <a:defRPr>
                <a:solidFill>
                  <a:schemeClr val="tx1"/>
                </a:solidFill>
                <a:latin typeface="Calibri" pitchFamily="34" charset="0"/>
              </a:defRPr>
            </a:lvl8pPr>
            <a:lvl9pPr marL="3886200" indent="-228600" algn="ctr" eaLnBrk="0" fontAlgn="base" hangingPunct="0">
              <a:spcBef>
                <a:spcPct val="0"/>
              </a:spcBef>
              <a:spcAft>
                <a:spcPct val="0"/>
              </a:spcAft>
              <a:defRPr>
                <a:solidFill>
                  <a:schemeClr val="tx1"/>
                </a:solidFill>
                <a:latin typeface="Calibri" pitchFamily="34" charset="0"/>
              </a:defRPr>
            </a:lvl9pPr>
          </a:lstStyle>
          <a:p>
            <a:pPr marL="0" marR="0" lvl="0" indent="0" algn="ctr" defTabSz="914180" eaLnBrk="0" fontAlgn="base" latinLnBrk="0" hangingPunct="0">
              <a:lnSpc>
                <a:spcPct val="100000"/>
              </a:lnSpc>
              <a:spcBef>
                <a:spcPct val="50000"/>
              </a:spcBef>
              <a:spcAft>
                <a:spcPct val="0"/>
              </a:spcAft>
              <a:buClrTx/>
              <a:buSzTx/>
              <a:buFontTx/>
              <a:buNone/>
              <a:tabLst/>
              <a:defRPr/>
            </a:pPr>
            <a:r>
              <a:rPr kumimoji="0" lang="en-GB" sz="120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Clinical </a:t>
            </a:r>
            <a:r>
              <a:rPr kumimoji="0" lang="en-GB" sz="1200" b="1" i="0" u="none" strike="noStrike" kern="0" cap="none" spc="0" normalizeH="0" baseline="0" noProof="0" dirty="0" smtClean="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recovery</a:t>
            </a:r>
            <a:endParaRPr kumimoji="0" lang="en-US" sz="120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cxnSp>
        <p:nvCxnSpPr>
          <p:cNvPr id="74" name="Straight Arrow Connector 91"/>
          <p:cNvCxnSpPr>
            <a:cxnSpLocks noChangeShapeType="1"/>
          </p:cNvCxnSpPr>
          <p:nvPr>
            <p:custDataLst>
              <p:tags r:id="rId25"/>
            </p:custDataLst>
          </p:nvPr>
        </p:nvCxnSpPr>
        <p:spPr bwMode="auto">
          <a:xfrm flipH="1">
            <a:off x="7089081" y="5334995"/>
            <a:ext cx="4901" cy="474649"/>
          </a:xfrm>
          <a:prstGeom prst="straightConnector1">
            <a:avLst/>
          </a:prstGeom>
          <a:noFill/>
          <a:ln w="28575" algn="ctr">
            <a:solidFill>
              <a:srgbClr val="000066"/>
            </a:solidFill>
            <a:round/>
            <a:headEnd type="none" w="med" len="med"/>
            <a:tailEnd type="triangle" w="lg" len="lg"/>
          </a:ln>
        </p:spPr>
      </p:cxnSp>
      <p:cxnSp>
        <p:nvCxnSpPr>
          <p:cNvPr id="75" name="Straight Arrow Connector 123"/>
          <p:cNvCxnSpPr>
            <a:cxnSpLocks noChangeShapeType="1"/>
          </p:cNvCxnSpPr>
          <p:nvPr>
            <p:custDataLst>
              <p:tags r:id="rId26"/>
            </p:custDataLst>
          </p:nvPr>
        </p:nvCxnSpPr>
        <p:spPr bwMode="auto">
          <a:xfrm flipV="1">
            <a:off x="1452708" y="3518944"/>
            <a:ext cx="0" cy="256489"/>
          </a:xfrm>
          <a:prstGeom prst="straightConnector1">
            <a:avLst/>
          </a:prstGeom>
          <a:noFill/>
          <a:ln w="28575" algn="ctr">
            <a:solidFill>
              <a:srgbClr val="000066"/>
            </a:solidFill>
            <a:round/>
            <a:headEnd type="none" w="med" len="med"/>
            <a:tailEnd type="triangle" w="lg" len="lg"/>
          </a:ln>
        </p:spPr>
      </p:cxnSp>
      <p:sp>
        <p:nvSpPr>
          <p:cNvPr id="77" name="Text Box 6"/>
          <p:cNvSpPr txBox="1">
            <a:spLocks noChangeArrowheads="1"/>
          </p:cNvSpPr>
          <p:nvPr>
            <p:custDataLst>
              <p:tags r:id="rId27"/>
            </p:custDataLst>
          </p:nvPr>
        </p:nvSpPr>
        <p:spPr bwMode="auto">
          <a:xfrm>
            <a:off x="609601" y="5043112"/>
            <a:ext cx="355443" cy="138488"/>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endParaRPr lang="en-US" dirty="0">
              <a:latin typeface="Arial" panose="020B0604020202020204" pitchFamily="34" charset="0"/>
              <a:cs typeface="Arial" panose="020B0604020202020204" pitchFamily="34" charset="0"/>
            </a:endParaRPr>
          </a:p>
        </p:txBody>
      </p:sp>
      <p:sp>
        <p:nvSpPr>
          <p:cNvPr id="78" name="TextBox 77"/>
          <p:cNvSpPr txBox="1"/>
          <p:nvPr>
            <p:custDataLst>
              <p:tags r:id="rId28"/>
            </p:custDataLst>
          </p:nvPr>
        </p:nvSpPr>
        <p:spPr bwMode="auto">
          <a:xfrm>
            <a:off x="1019378" y="4945551"/>
            <a:ext cx="1096378" cy="292368"/>
          </a:xfrm>
          <a:prstGeom prst="rect">
            <a:avLst/>
          </a:prstGeom>
          <a:noFill/>
        </p:spPr>
        <p:txBody>
          <a:bodyPr lIns="91418" tIns="45710" rIns="91418" bIns="45710">
            <a:spAutoFit/>
          </a:bodyPr>
          <a:lstStyle/>
          <a:p>
            <a:pPr marL="0" marR="0" lvl="0" indent="0" defTabSz="914180" eaLnBrk="0" fontAlgn="base" latinLnBrk="0" hangingPunct="0">
              <a:lnSpc>
                <a:spcPct val="100000"/>
              </a:lnSpc>
              <a:spcBef>
                <a:spcPct val="0"/>
              </a:spcBef>
              <a:spcAft>
                <a:spcPct val="0"/>
              </a:spcAft>
              <a:buClrTx/>
              <a:buSzTx/>
              <a:buFontTx/>
              <a:buNone/>
              <a:tabLst/>
              <a:defRPr/>
            </a:pPr>
            <a:r>
              <a:rPr kumimoji="0" lang="en-US" sz="130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Biology</a:t>
            </a:r>
            <a:endPar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9" name="Text Box 6"/>
          <p:cNvSpPr txBox="1">
            <a:spLocks noChangeArrowheads="1"/>
          </p:cNvSpPr>
          <p:nvPr>
            <p:custDataLst>
              <p:tags r:id="rId29"/>
            </p:custDataLst>
          </p:nvPr>
        </p:nvSpPr>
        <p:spPr bwMode="auto">
          <a:xfrm>
            <a:off x="609603" y="5424112"/>
            <a:ext cx="355443" cy="138488"/>
          </a:xfrm>
          <a:prstGeom prst="rect">
            <a:avLst/>
          </a:prstGeom>
          <a:solidFill>
            <a:srgbClr val="00206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algn="ctr" eaLnBrk="0" fontAlgn="base" hangingPunct="0">
              <a:spcBef>
                <a:spcPct val="0"/>
              </a:spcBef>
              <a:spcAft>
                <a:spcPct val="0"/>
              </a:spcAft>
              <a:defRPr>
                <a:latin typeface="Calibri" pitchFamily="34" charset="0"/>
              </a:defRPr>
            </a:lvl6pPr>
            <a:lvl7pPr marL="2971800" indent="-228600" algn="ctr" eaLnBrk="0" fontAlgn="base" hangingPunct="0">
              <a:spcBef>
                <a:spcPct val="0"/>
              </a:spcBef>
              <a:spcAft>
                <a:spcPct val="0"/>
              </a:spcAft>
              <a:defRPr>
                <a:latin typeface="Calibri" pitchFamily="34" charset="0"/>
              </a:defRPr>
            </a:lvl7pPr>
            <a:lvl8pPr marL="3429000" indent="-228600" algn="ctr" eaLnBrk="0" fontAlgn="base" hangingPunct="0">
              <a:spcBef>
                <a:spcPct val="0"/>
              </a:spcBef>
              <a:spcAft>
                <a:spcPct val="0"/>
              </a:spcAft>
              <a:defRPr>
                <a:latin typeface="Calibri" pitchFamily="34" charset="0"/>
              </a:defRPr>
            </a:lvl8pPr>
            <a:lvl9pPr marL="3886200" indent="-228600" algn="ctr" eaLnBrk="0" fontAlgn="base" hangingPunct="0">
              <a:spcBef>
                <a:spcPct val="0"/>
              </a:spcBef>
              <a:spcAft>
                <a:spcPct val="0"/>
              </a:spcAft>
              <a:defRPr>
                <a:latin typeface="Calibri" pitchFamily="34" charset="0"/>
              </a:defRPr>
            </a:lvl9pPr>
          </a:lstStyle>
          <a:p>
            <a:endParaRPr lang="en-US" dirty="0">
              <a:latin typeface="Arial" panose="020B0604020202020204" pitchFamily="34" charset="0"/>
              <a:cs typeface="Arial" panose="020B0604020202020204" pitchFamily="34" charset="0"/>
            </a:endParaRPr>
          </a:p>
        </p:txBody>
      </p:sp>
      <p:sp>
        <p:nvSpPr>
          <p:cNvPr id="80" name="TextBox 79"/>
          <p:cNvSpPr txBox="1"/>
          <p:nvPr>
            <p:custDataLst>
              <p:tags r:id="rId30"/>
            </p:custDataLst>
          </p:nvPr>
        </p:nvSpPr>
        <p:spPr bwMode="auto">
          <a:xfrm>
            <a:off x="990600" y="5370549"/>
            <a:ext cx="2089159" cy="292368"/>
          </a:xfrm>
          <a:prstGeom prst="rect">
            <a:avLst/>
          </a:prstGeom>
          <a:noFill/>
        </p:spPr>
        <p:txBody>
          <a:bodyPr lIns="91418" tIns="45710" rIns="91418" bIns="45710">
            <a:spAutoFit/>
          </a:bodyPr>
          <a:lstStyle/>
          <a:p>
            <a:pPr marL="0" marR="0" lvl="0" indent="0" defTabSz="914180" eaLnBrk="0" fontAlgn="base" latinLnBrk="0" hangingPunct="0">
              <a:lnSpc>
                <a:spcPct val="100000"/>
              </a:lnSpc>
              <a:spcBef>
                <a:spcPct val="0"/>
              </a:spcBef>
              <a:spcAft>
                <a:spcPct val="0"/>
              </a:spcAft>
              <a:buClrTx/>
              <a:buSzTx/>
              <a:buFontTx/>
              <a:buNone/>
              <a:tabLst/>
              <a:defRPr/>
            </a:pPr>
            <a:r>
              <a:rPr kumimoji="0" lang="en-US" sz="130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Clinical </a:t>
            </a: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outcomes</a:t>
            </a:r>
          </a:p>
        </p:txBody>
      </p:sp>
      <p:sp>
        <p:nvSpPr>
          <p:cNvPr id="81" name="Text Box 6"/>
          <p:cNvSpPr txBox="1">
            <a:spLocks noChangeArrowheads="1"/>
          </p:cNvSpPr>
          <p:nvPr>
            <p:custDataLst>
              <p:tags r:id="rId31"/>
            </p:custDataLst>
          </p:nvPr>
        </p:nvSpPr>
        <p:spPr bwMode="auto">
          <a:xfrm>
            <a:off x="609603" y="5805112"/>
            <a:ext cx="355443" cy="138488"/>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endParaRPr lang="en-US" dirty="0">
              <a:latin typeface="Arial" panose="020B0604020202020204" pitchFamily="34" charset="0"/>
              <a:cs typeface="Arial" panose="020B0604020202020204" pitchFamily="34" charset="0"/>
            </a:endParaRPr>
          </a:p>
        </p:txBody>
      </p:sp>
      <p:sp>
        <p:nvSpPr>
          <p:cNvPr id="82" name="TextBox 81"/>
          <p:cNvSpPr txBox="1"/>
          <p:nvPr>
            <p:custDataLst>
              <p:tags r:id="rId32"/>
            </p:custDataLst>
          </p:nvPr>
        </p:nvSpPr>
        <p:spPr bwMode="auto">
          <a:xfrm>
            <a:off x="990600" y="5798325"/>
            <a:ext cx="2089159" cy="292368"/>
          </a:xfrm>
          <a:prstGeom prst="rect">
            <a:avLst/>
          </a:prstGeom>
          <a:noFill/>
        </p:spPr>
        <p:txBody>
          <a:bodyPr lIns="91418" tIns="45710" rIns="91418" bIns="45710">
            <a:spAutoFit/>
          </a:bodyPr>
          <a:lstStyle/>
          <a:p>
            <a:pPr marL="0" marR="0" lvl="0" indent="0" defTabSz="914180" eaLnBrk="0" fontAlgn="base" latinLnBrk="0" hangingPunct="0">
              <a:lnSpc>
                <a:spcPct val="100000"/>
              </a:lnSpc>
              <a:spcBef>
                <a:spcPct val="0"/>
              </a:spcBef>
              <a:spcAft>
                <a:spcPct val="0"/>
              </a:spcAft>
              <a:buClrTx/>
              <a:buSzTx/>
              <a:buFontTx/>
              <a:buNone/>
              <a:tabLst/>
              <a:defRPr/>
            </a:pPr>
            <a:r>
              <a:rPr kumimoji="0" lang="en-US" sz="130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Biomarkers</a:t>
            </a:r>
            <a:endPar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7" name="TextBox 46"/>
          <p:cNvSpPr txBox="1"/>
          <p:nvPr/>
        </p:nvSpPr>
        <p:spPr>
          <a:xfrm>
            <a:off x="459513" y="6324600"/>
            <a:ext cx="7008087" cy="307777"/>
          </a:xfrm>
          <a:prstGeom prst="rect">
            <a:avLst/>
          </a:prstGeom>
          <a:noFill/>
        </p:spPr>
        <p:txBody>
          <a:bodyPr wrap="square" rtlCol="0">
            <a:spAutoFit/>
          </a:bodyPr>
          <a:lstStyle/>
          <a:p>
            <a:r>
              <a:rPr lang="en-GB" sz="1400" dirty="0" err="1" smtClean="0">
                <a:solidFill>
                  <a:prstClr val="black"/>
                </a:solidFill>
                <a:latin typeface="Arial" panose="020B0604020202020204" pitchFamily="34" charset="0"/>
                <a:cs typeface="Arial" panose="020B0604020202020204" pitchFamily="34" charset="0"/>
              </a:rPr>
              <a:t>Banwell</a:t>
            </a:r>
            <a:r>
              <a:rPr lang="en-GB" sz="1400" dirty="0" smtClean="0">
                <a:solidFill>
                  <a:prstClr val="black"/>
                </a:solidFill>
                <a:latin typeface="Arial" panose="020B0604020202020204" pitchFamily="34" charset="0"/>
                <a:cs typeface="Arial" panose="020B0604020202020204" pitchFamily="34" charset="0"/>
              </a:rPr>
              <a:t> B, et al. </a:t>
            </a:r>
            <a:r>
              <a:rPr lang="en-GB" sz="1400" i="1" dirty="0" err="1" smtClean="0">
                <a:solidFill>
                  <a:prstClr val="black"/>
                </a:solidFill>
                <a:latin typeface="Arial" panose="020B0604020202020204" pitchFamily="34" charset="0"/>
                <a:cs typeface="Arial" panose="020B0604020202020204" pitchFamily="34" charset="0"/>
              </a:rPr>
              <a:t>Mult</a:t>
            </a:r>
            <a:r>
              <a:rPr lang="en-GB" sz="1400" i="1" dirty="0" smtClean="0">
                <a:solidFill>
                  <a:prstClr val="black"/>
                </a:solidFill>
                <a:latin typeface="Arial" panose="020B0604020202020204" pitchFamily="34" charset="0"/>
                <a:cs typeface="Arial" panose="020B0604020202020204" pitchFamily="34" charset="0"/>
              </a:rPr>
              <a:t> </a:t>
            </a:r>
            <a:r>
              <a:rPr lang="en-GB" sz="1400" i="1" dirty="0" err="1" smtClean="0">
                <a:solidFill>
                  <a:prstClr val="black"/>
                </a:solidFill>
                <a:latin typeface="Arial" panose="020B0604020202020204" pitchFamily="34" charset="0"/>
                <a:cs typeface="Arial" panose="020B0604020202020204" pitchFamily="34" charset="0"/>
              </a:rPr>
              <a:t>Scler</a:t>
            </a:r>
            <a:r>
              <a:rPr lang="en-GB" sz="1400" i="1" dirty="0" smtClean="0">
                <a:solidFill>
                  <a:prstClr val="black"/>
                </a:solidFill>
                <a:latin typeface="Arial" panose="020B0604020202020204" pitchFamily="34" charset="0"/>
                <a:cs typeface="Arial" panose="020B0604020202020204" pitchFamily="34" charset="0"/>
              </a:rPr>
              <a:t> </a:t>
            </a:r>
            <a:r>
              <a:rPr lang="en-GB" sz="1400" i="1" dirty="0" err="1" smtClean="0">
                <a:solidFill>
                  <a:prstClr val="black"/>
                </a:solidFill>
                <a:latin typeface="Arial" panose="020B0604020202020204" pitchFamily="34" charset="0"/>
                <a:cs typeface="Arial" panose="020B0604020202020204" pitchFamily="34" charset="0"/>
              </a:rPr>
              <a:t>Relat</a:t>
            </a:r>
            <a:r>
              <a:rPr lang="en-GB" sz="1400" i="1" dirty="0" smtClean="0">
                <a:solidFill>
                  <a:prstClr val="black"/>
                </a:solidFill>
                <a:latin typeface="Arial" panose="020B0604020202020204" pitchFamily="34" charset="0"/>
                <a:cs typeface="Arial" panose="020B0604020202020204" pitchFamily="34" charset="0"/>
              </a:rPr>
              <a:t> </a:t>
            </a:r>
            <a:r>
              <a:rPr lang="en-GB" sz="1400" i="1" dirty="0" err="1" smtClean="0">
                <a:solidFill>
                  <a:prstClr val="black"/>
                </a:solidFill>
                <a:latin typeface="Arial" panose="020B0604020202020204" pitchFamily="34" charset="0"/>
                <a:cs typeface="Arial" panose="020B0604020202020204" pitchFamily="34" charset="0"/>
              </a:rPr>
              <a:t>Disord</a:t>
            </a:r>
            <a:r>
              <a:rPr lang="en-GB" sz="1400" i="1" dirty="0" smtClean="0">
                <a:solidFill>
                  <a:prstClr val="black"/>
                </a:solidFill>
                <a:latin typeface="Arial" panose="020B0604020202020204" pitchFamily="34" charset="0"/>
                <a:cs typeface="Arial" panose="020B0604020202020204" pitchFamily="34" charset="0"/>
              </a:rPr>
              <a:t>.</a:t>
            </a:r>
            <a:r>
              <a:rPr lang="en-GB" sz="1400" dirty="0" smtClean="0">
                <a:solidFill>
                  <a:prstClr val="black"/>
                </a:solidFill>
                <a:latin typeface="Arial" panose="020B0604020202020204" pitchFamily="34" charset="0"/>
                <a:cs typeface="Arial" panose="020B0604020202020204" pitchFamily="34" charset="0"/>
              </a:rPr>
              <a:t> 2013;2:153.</a:t>
            </a:r>
            <a:r>
              <a:rPr lang="en-GB" sz="1400" baseline="30000" dirty="0" smtClean="0">
                <a:solidFill>
                  <a:prstClr val="black"/>
                </a:solidFill>
                <a:latin typeface="Arial" panose="020B0604020202020204" pitchFamily="34" charset="0"/>
                <a:cs typeface="Arial" panose="020B0604020202020204" pitchFamily="34" charset="0"/>
              </a:rPr>
              <a:t>[46]</a:t>
            </a:r>
            <a:endParaRPr lang="en-GB" sz="1400" dirty="0">
              <a:solidFill>
                <a:prstClr val="black"/>
              </a:solidFill>
              <a:latin typeface="Arial" panose="020B0604020202020204" pitchFamily="34" charset="0"/>
              <a:cs typeface="Arial" panose="020B0604020202020204" pitchFamily="34" charset="0"/>
            </a:endParaRPr>
          </a:p>
        </p:txBody>
      </p:sp>
      <p:sp>
        <p:nvSpPr>
          <p:cNvPr id="61" name="Text Box 14"/>
          <p:cNvSpPr txBox="1">
            <a:spLocks noChangeArrowheads="1"/>
          </p:cNvSpPr>
          <p:nvPr>
            <p:custDataLst>
              <p:tags r:id="rId33"/>
            </p:custDataLst>
          </p:nvPr>
        </p:nvSpPr>
        <p:spPr bwMode="auto">
          <a:xfrm>
            <a:off x="4112554" y="1990920"/>
            <a:ext cx="2521776" cy="276979"/>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GB" dirty="0" err="1" smtClean="0">
                <a:latin typeface="Arial" panose="020B0604020202020204" pitchFamily="34" charset="0"/>
                <a:cs typeface="Arial" panose="020B0604020202020204" pitchFamily="34" charset="0"/>
              </a:rPr>
              <a:t>Gd</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enhancement</a:t>
            </a:r>
            <a:endParaRPr lang="en-US" dirty="0">
              <a:latin typeface="Arial" panose="020B0604020202020204" pitchFamily="34" charset="0"/>
              <a:cs typeface="Arial" panose="020B0604020202020204" pitchFamily="34" charset="0"/>
            </a:endParaRPr>
          </a:p>
        </p:txBody>
      </p:sp>
      <p:grpSp>
        <p:nvGrpSpPr>
          <p:cNvPr id="3" name="Group 2"/>
          <p:cNvGrpSpPr/>
          <p:nvPr/>
        </p:nvGrpSpPr>
        <p:grpSpPr>
          <a:xfrm>
            <a:off x="2377904" y="1371600"/>
            <a:ext cx="5247908" cy="4456331"/>
            <a:chOff x="2377904" y="1371600"/>
            <a:chExt cx="5247908" cy="4456331"/>
          </a:xfrm>
        </p:grpSpPr>
        <p:grpSp>
          <p:nvGrpSpPr>
            <p:cNvPr id="83" name="Group 82"/>
            <p:cNvGrpSpPr/>
            <p:nvPr>
              <p:custDataLst>
                <p:tags r:id="rId34"/>
              </p:custDataLst>
            </p:nvPr>
          </p:nvGrpSpPr>
          <p:grpSpPr>
            <a:xfrm>
              <a:off x="2377904" y="1371600"/>
              <a:ext cx="5247908" cy="4174264"/>
              <a:chOff x="2260600" y="848906"/>
              <a:chExt cx="5790221" cy="4771207"/>
            </a:xfrm>
          </p:grpSpPr>
          <p:pic>
            <p:nvPicPr>
              <p:cNvPr id="84" name="Picture 2" descr="http://www.freeclipartnow.com/d/43134-1/stop-sign-w-highlights.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260600" y="2530563"/>
                <a:ext cx="660223" cy="660223"/>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3568150" y="848906"/>
                <a:ext cx="614326" cy="738760"/>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Wingdings"/>
                  </a:rPr>
                  <a:t></a:t>
                </a:r>
                <a:endPar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sp>
            <p:nvSpPr>
              <p:cNvPr id="86" name="TextBox 85"/>
              <p:cNvSpPr txBox="1"/>
              <p:nvPr/>
            </p:nvSpPr>
            <p:spPr>
              <a:xfrm>
                <a:off x="3597634" y="2953827"/>
                <a:ext cx="614326" cy="738760"/>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Wingdings"/>
                  </a:rPr>
                  <a:t></a:t>
                </a:r>
                <a:endPar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sp>
            <p:nvSpPr>
              <p:cNvPr id="87" name="TextBox 86"/>
              <p:cNvSpPr txBox="1"/>
              <p:nvPr/>
            </p:nvSpPr>
            <p:spPr>
              <a:xfrm>
                <a:off x="3597634" y="1929026"/>
                <a:ext cx="614326" cy="738760"/>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Wingdings"/>
                  </a:rPr>
                  <a:t></a:t>
                </a:r>
                <a:endPar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sp>
            <p:nvSpPr>
              <p:cNvPr id="88" name="TextBox 87"/>
              <p:cNvSpPr txBox="1"/>
              <p:nvPr/>
            </p:nvSpPr>
            <p:spPr>
              <a:xfrm>
                <a:off x="7436495" y="3527838"/>
                <a:ext cx="614326" cy="738760"/>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Wingdings"/>
                  </a:rPr>
                  <a:t></a:t>
                </a:r>
                <a:endPar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sp>
            <p:nvSpPr>
              <p:cNvPr id="89" name="TextBox 88"/>
              <p:cNvSpPr txBox="1"/>
              <p:nvPr/>
            </p:nvSpPr>
            <p:spPr>
              <a:xfrm>
                <a:off x="6540837" y="4293096"/>
                <a:ext cx="614326" cy="738760"/>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Wingdings"/>
                  </a:rPr>
                  <a:t></a:t>
                </a:r>
                <a:endPar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sp>
            <p:nvSpPr>
              <p:cNvPr id="91" name="TextBox 90"/>
              <p:cNvSpPr txBox="1"/>
              <p:nvPr/>
            </p:nvSpPr>
            <p:spPr>
              <a:xfrm>
                <a:off x="5459797" y="4881353"/>
                <a:ext cx="614326" cy="738760"/>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Wingdings"/>
                  </a:rPr>
                  <a:t></a:t>
                </a:r>
                <a:endPar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48" name="TextBox 47"/>
            <p:cNvSpPr txBox="1"/>
            <p:nvPr/>
          </p:nvSpPr>
          <p:spPr>
            <a:xfrm>
              <a:off x="6834612" y="5181600"/>
              <a:ext cx="556788" cy="646331"/>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sym typeface="Wingdings"/>
                </a:rPr>
                <a:t></a:t>
              </a:r>
              <a:endParaRPr kumimoji="0" lang="en-GB" sz="3600" b="1"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0314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ine 176"/>
          <p:cNvSpPr>
            <a:spLocks noChangeShapeType="1"/>
          </p:cNvSpPr>
          <p:nvPr/>
        </p:nvSpPr>
        <p:spPr bwMode="auto">
          <a:xfrm flipV="1">
            <a:off x="4219528" y="2849643"/>
            <a:ext cx="1215" cy="1626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307" name="Line 183"/>
          <p:cNvSpPr>
            <a:spLocks noChangeShapeType="1"/>
          </p:cNvSpPr>
          <p:nvPr/>
        </p:nvSpPr>
        <p:spPr bwMode="auto">
          <a:xfrm>
            <a:off x="4563540" y="3231630"/>
            <a:ext cx="1216" cy="22895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66" name="Freeform 70"/>
          <p:cNvSpPr>
            <a:spLocks/>
          </p:cNvSpPr>
          <p:nvPr/>
        </p:nvSpPr>
        <p:spPr bwMode="auto">
          <a:xfrm flipV="1">
            <a:off x="1806574" y="2791802"/>
            <a:ext cx="5515149" cy="2115991"/>
          </a:xfrm>
          <a:custGeom>
            <a:avLst/>
            <a:gdLst>
              <a:gd name="T0" fmla="*/ 0 w 6243"/>
              <a:gd name="T1" fmla="*/ 0 h 2416"/>
              <a:gd name="T2" fmla="*/ 2147483647 w 6243"/>
              <a:gd name="T3" fmla="*/ 0 h 2416"/>
              <a:gd name="T4" fmla="*/ 2147483647 w 6243"/>
              <a:gd name="T5" fmla="*/ 2147483647 h 2416"/>
              <a:gd name="T6" fmla="*/ 2147483647 w 6243"/>
              <a:gd name="T7" fmla="*/ 2147483647 h 2416"/>
              <a:gd name="T8" fmla="*/ 2147483647 w 6243"/>
              <a:gd name="T9" fmla="*/ 2147483647 h 2416"/>
              <a:gd name="T10" fmla="*/ 2147483647 w 6243"/>
              <a:gd name="T11" fmla="*/ 2147483647 h 2416"/>
              <a:gd name="T12" fmla="*/ 2147483647 w 6243"/>
              <a:gd name="T13" fmla="*/ 2147483647 h 2416"/>
              <a:gd name="T14" fmla="*/ 2147483647 w 6243"/>
              <a:gd name="T15" fmla="*/ 2147483647 h 2416"/>
              <a:gd name="T16" fmla="*/ 2147483647 w 6243"/>
              <a:gd name="T17" fmla="*/ 2147483647 h 2416"/>
              <a:gd name="T18" fmla="*/ 2147483647 w 6243"/>
              <a:gd name="T19" fmla="*/ 2147483647 h 2416"/>
              <a:gd name="T20" fmla="*/ 2147483647 w 6243"/>
              <a:gd name="T21" fmla="*/ 2147483647 h 2416"/>
              <a:gd name="T22" fmla="*/ 2147483647 w 6243"/>
              <a:gd name="T23" fmla="*/ 2147483647 h 2416"/>
              <a:gd name="T24" fmla="*/ 2147483647 w 6243"/>
              <a:gd name="T25" fmla="*/ 2147483647 h 2416"/>
              <a:gd name="T26" fmla="*/ 2147483647 w 6243"/>
              <a:gd name="T27" fmla="*/ 2147483647 h 2416"/>
              <a:gd name="T28" fmla="*/ 2147483647 w 6243"/>
              <a:gd name="T29" fmla="*/ 2147483647 h 2416"/>
              <a:gd name="T30" fmla="*/ 2147483647 w 6243"/>
              <a:gd name="T31" fmla="*/ 2147483647 h 2416"/>
              <a:gd name="T32" fmla="*/ 2147483647 w 6243"/>
              <a:gd name="T33" fmla="*/ 2147483647 h 24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43"/>
              <a:gd name="T52" fmla="*/ 0 h 2416"/>
              <a:gd name="T53" fmla="*/ 6243 w 6243"/>
              <a:gd name="T54" fmla="*/ 2416 h 24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43" h="2416">
                <a:moveTo>
                  <a:pt x="0" y="0"/>
                </a:moveTo>
                <a:lnTo>
                  <a:pt x="390" y="0"/>
                </a:lnTo>
                <a:lnTo>
                  <a:pt x="780" y="1432"/>
                </a:lnTo>
                <a:lnTo>
                  <a:pt x="1170" y="2326"/>
                </a:lnTo>
                <a:lnTo>
                  <a:pt x="1560" y="2416"/>
                </a:lnTo>
                <a:lnTo>
                  <a:pt x="1950" y="2416"/>
                </a:lnTo>
                <a:lnTo>
                  <a:pt x="2341" y="2326"/>
                </a:lnTo>
                <a:lnTo>
                  <a:pt x="2731" y="2192"/>
                </a:lnTo>
                <a:lnTo>
                  <a:pt x="3121" y="1790"/>
                </a:lnTo>
                <a:lnTo>
                  <a:pt x="3511" y="1745"/>
                </a:lnTo>
                <a:lnTo>
                  <a:pt x="3901" y="1566"/>
                </a:lnTo>
                <a:lnTo>
                  <a:pt x="4292" y="1521"/>
                </a:lnTo>
                <a:lnTo>
                  <a:pt x="4682" y="1476"/>
                </a:lnTo>
                <a:lnTo>
                  <a:pt x="5072" y="1387"/>
                </a:lnTo>
                <a:lnTo>
                  <a:pt x="5462" y="1387"/>
                </a:lnTo>
                <a:lnTo>
                  <a:pt x="5852" y="1342"/>
                </a:lnTo>
                <a:lnTo>
                  <a:pt x="6243" y="134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z="1400"/>
          </a:p>
        </p:txBody>
      </p:sp>
      <p:sp>
        <p:nvSpPr>
          <p:cNvPr id="323" name="Freeform 148"/>
          <p:cNvSpPr>
            <a:spLocks/>
          </p:cNvSpPr>
          <p:nvPr/>
        </p:nvSpPr>
        <p:spPr bwMode="auto">
          <a:xfrm flipV="1">
            <a:off x="1806574" y="2571287"/>
            <a:ext cx="5515149" cy="2336507"/>
          </a:xfrm>
          <a:custGeom>
            <a:avLst/>
            <a:gdLst>
              <a:gd name="T0" fmla="*/ 0 w 6243"/>
              <a:gd name="T1" fmla="*/ 0 h 2667"/>
              <a:gd name="T2" fmla="*/ 2147483647 w 6243"/>
              <a:gd name="T3" fmla="*/ 0 h 2667"/>
              <a:gd name="T4" fmla="*/ 2147483647 w 6243"/>
              <a:gd name="T5" fmla="*/ 2147483647 h 2667"/>
              <a:gd name="T6" fmla="*/ 2147483647 w 6243"/>
              <a:gd name="T7" fmla="*/ 2147483647 h 2667"/>
              <a:gd name="T8" fmla="*/ 2147483647 w 6243"/>
              <a:gd name="T9" fmla="*/ 2147483647 h 2667"/>
              <a:gd name="T10" fmla="*/ 2147483647 w 6243"/>
              <a:gd name="T11" fmla="*/ 2147483647 h 2667"/>
              <a:gd name="T12" fmla="*/ 2147483647 w 6243"/>
              <a:gd name="T13" fmla="*/ 2147483647 h 2667"/>
              <a:gd name="T14" fmla="*/ 2147483647 w 6243"/>
              <a:gd name="T15" fmla="*/ 2147483647 h 2667"/>
              <a:gd name="T16" fmla="*/ 2147483647 w 6243"/>
              <a:gd name="T17" fmla="*/ 2147483647 h 2667"/>
              <a:gd name="T18" fmla="*/ 2147483647 w 6243"/>
              <a:gd name="T19" fmla="*/ 2147483647 h 2667"/>
              <a:gd name="T20" fmla="*/ 2147483647 w 6243"/>
              <a:gd name="T21" fmla="*/ 2147483647 h 2667"/>
              <a:gd name="T22" fmla="*/ 2147483647 w 6243"/>
              <a:gd name="T23" fmla="*/ 2147483647 h 2667"/>
              <a:gd name="T24" fmla="*/ 2147483647 w 6243"/>
              <a:gd name="T25" fmla="*/ 2147483647 h 2667"/>
              <a:gd name="T26" fmla="*/ 2147483647 w 6243"/>
              <a:gd name="T27" fmla="*/ 2147483647 h 2667"/>
              <a:gd name="T28" fmla="*/ 2147483647 w 6243"/>
              <a:gd name="T29" fmla="*/ 2147483647 h 2667"/>
              <a:gd name="T30" fmla="*/ 2147483647 w 6243"/>
              <a:gd name="T31" fmla="*/ 2147483647 h 2667"/>
              <a:gd name="T32" fmla="*/ 2147483647 w 6243"/>
              <a:gd name="T33" fmla="*/ 2147483647 h 26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43"/>
              <a:gd name="T52" fmla="*/ 0 h 2667"/>
              <a:gd name="T53" fmla="*/ 6243 w 6243"/>
              <a:gd name="T54" fmla="*/ 2667 h 26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43" h="2667">
                <a:moveTo>
                  <a:pt x="0" y="0"/>
                </a:moveTo>
                <a:lnTo>
                  <a:pt x="390" y="0"/>
                </a:lnTo>
                <a:lnTo>
                  <a:pt x="780" y="403"/>
                </a:lnTo>
                <a:lnTo>
                  <a:pt x="1170" y="1611"/>
                </a:lnTo>
                <a:lnTo>
                  <a:pt x="1560" y="2667"/>
                </a:lnTo>
                <a:lnTo>
                  <a:pt x="1950" y="2516"/>
                </a:lnTo>
                <a:lnTo>
                  <a:pt x="2341" y="2365"/>
                </a:lnTo>
                <a:lnTo>
                  <a:pt x="2731" y="2164"/>
                </a:lnTo>
                <a:lnTo>
                  <a:pt x="3121" y="1913"/>
                </a:lnTo>
                <a:lnTo>
                  <a:pt x="3511" y="1158"/>
                </a:lnTo>
                <a:lnTo>
                  <a:pt x="3901" y="1007"/>
                </a:lnTo>
                <a:lnTo>
                  <a:pt x="4292" y="604"/>
                </a:lnTo>
                <a:lnTo>
                  <a:pt x="4682" y="604"/>
                </a:lnTo>
                <a:lnTo>
                  <a:pt x="5072" y="604"/>
                </a:lnTo>
                <a:lnTo>
                  <a:pt x="5462" y="453"/>
                </a:lnTo>
                <a:lnTo>
                  <a:pt x="5852" y="302"/>
                </a:lnTo>
                <a:lnTo>
                  <a:pt x="6243" y="302"/>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z="1400"/>
          </a:p>
        </p:txBody>
      </p:sp>
      <p:sp>
        <p:nvSpPr>
          <p:cNvPr id="6" name="Line 8"/>
          <p:cNvSpPr>
            <a:spLocks noChangeShapeType="1"/>
          </p:cNvSpPr>
          <p:nvPr/>
        </p:nvSpPr>
        <p:spPr bwMode="auto">
          <a:xfrm flipV="1">
            <a:off x="3488956" y="3963068"/>
            <a:ext cx="1216" cy="6651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 name="Rectangle 11"/>
          <p:cNvSpPr>
            <a:spLocks noChangeArrowheads="1"/>
          </p:cNvSpPr>
          <p:nvPr/>
        </p:nvSpPr>
        <p:spPr bwMode="auto">
          <a:xfrm rot="5400000">
            <a:off x="6927995" y="4147233"/>
            <a:ext cx="1594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600" b="1" dirty="0">
                <a:solidFill>
                  <a:srgbClr val="000000"/>
                </a:solidFill>
                <a:latin typeface="Arial" panose="020B0604020202020204" pitchFamily="34" charset="0"/>
                <a:cs typeface="Arial" panose="020B0604020202020204" pitchFamily="34" charset="0"/>
              </a:rPr>
              <a:t>Neuroprotection</a:t>
            </a:r>
            <a:endParaRPr lang="en-US" altLang="en-US" sz="1600" b="1" dirty="0">
              <a:latin typeface="Arial" panose="020B0604020202020204" pitchFamily="34" charset="0"/>
              <a:cs typeface="Arial" panose="020B0604020202020204" pitchFamily="34" charset="0"/>
            </a:endParaRPr>
          </a:p>
        </p:txBody>
      </p:sp>
      <p:sp>
        <p:nvSpPr>
          <p:cNvPr id="9" name="Rectangle 12"/>
          <p:cNvSpPr>
            <a:spLocks noChangeArrowheads="1"/>
          </p:cNvSpPr>
          <p:nvPr/>
        </p:nvSpPr>
        <p:spPr bwMode="auto">
          <a:xfrm>
            <a:off x="2006770" y="5609109"/>
            <a:ext cx="55370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ctr"/>
            <a:r>
              <a:rPr lang="en-US" altLang="en-US" sz="1600" b="1" dirty="0">
                <a:solidFill>
                  <a:srgbClr val="000000"/>
                </a:solidFill>
                <a:latin typeface="Arial" panose="020B0604020202020204" pitchFamily="34" charset="0"/>
                <a:cs typeface="Arial" panose="020B0604020202020204" pitchFamily="34" charset="0"/>
              </a:rPr>
              <a:t>Time </a:t>
            </a:r>
            <a:r>
              <a:rPr lang="en-US" altLang="en-US" sz="1600" b="1" dirty="0" smtClean="0">
                <a:solidFill>
                  <a:srgbClr val="000000"/>
                </a:solidFill>
                <a:latin typeface="Arial" panose="020B0604020202020204" pitchFamily="34" charset="0"/>
                <a:cs typeface="Arial" panose="020B0604020202020204" pitchFamily="34" charset="0"/>
              </a:rPr>
              <a:t>Post-disease Induction, d</a:t>
            </a:r>
            <a:endParaRPr lang="en-US" altLang="en-US" b="1" dirty="0">
              <a:latin typeface="Arial" panose="020B0604020202020204" pitchFamily="34" charset="0"/>
              <a:cs typeface="Arial" panose="020B0604020202020204" pitchFamily="34" charset="0"/>
            </a:endParaRPr>
          </a:p>
        </p:txBody>
      </p:sp>
      <p:sp>
        <p:nvSpPr>
          <p:cNvPr id="10" name="Line 13"/>
          <p:cNvSpPr>
            <a:spLocks noChangeShapeType="1"/>
          </p:cNvSpPr>
          <p:nvPr/>
        </p:nvSpPr>
        <p:spPr bwMode="auto">
          <a:xfrm>
            <a:off x="1806574" y="5260861"/>
            <a:ext cx="551514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flipV="1">
            <a:off x="1806574" y="5260861"/>
            <a:ext cx="1216"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2" name="Line 15"/>
          <p:cNvSpPr>
            <a:spLocks noChangeShapeType="1"/>
          </p:cNvSpPr>
          <p:nvPr/>
        </p:nvSpPr>
        <p:spPr bwMode="auto">
          <a:xfrm flipV="1">
            <a:off x="2150587"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3" name="Line 16"/>
          <p:cNvSpPr>
            <a:spLocks noChangeShapeType="1"/>
          </p:cNvSpPr>
          <p:nvPr/>
        </p:nvSpPr>
        <p:spPr bwMode="auto">
          <a:xfrm flipV="1">
            <a:off x="2495816"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4" name="Line 17"/>
          <p:cNvSpPr>
            <a:spLocks noChangeShapeType="1"/>
          </p:cNvSpPr>
          <p:nvPr/>
        </p:nvSpPr>
        <p:spPr bwMode="auto">
          <a:xfrm flipV="1">
            <a:off x="2839829" y="5260861"/>
            <a:ext cx="1216"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5" name="Line 18"/>
          <p:cNvSpPr>
            <a:spLocks noChangeShapeType="1"/>
          </p:cNvSpPr>
          <p:nvPr/>
        </p:nvSpPr>
        <p:spPr bwMode="auto">
          <a:xfrm flipV="1">
            <a:off x="3185057" y="5260861"/>
            <a:ext cx="1216"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6" name="Line 19"/>
          <p:cNvSpPr>
            <a:spLocks noChangeShapeType="1"/>
          </p:cNvSpPr>
          <p:nvPr/>
        </p:nvSpPr>
        <p:spPr bwMode="auto">
          <a:xfrm flipV="1">
            <a:off x="3529071"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7" name="Line 20"/>
          <p:cNvSpPr>
            <a:spLocks noChangeShapeType="1"/>
          </p:cNvSpPr>
          <p:nvPr/>
        </p:nvSpPr>
        <p:spPr bwMode="auto">
          <a:xfrm flipV="1">
            <a:off x="3874299"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8" name="Line 21"/>
          <p:cNvSpPr>
            <a:spLocks noChangeShapeType="1"/>
          </p:cNvSpPr>
          <p:nvPr/>
        </p:nvSpPr>
        <p:spPr bwMode="auto">
          <a:xfrm flipV="1">
            <a:off x="4219528"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9" name="Line 22"/>
          <p:cNvSpPr>
            <a:spLocks noChangeShapeType="1"/>
          </p:cNvSpPr>
          <p:nvPr/>
        </p:nvSpPr>
        <p:spPr bwMode="auto">
          <a:xfrm flipV="1">
            <a:off x="4563540" y="5260861"/>
            <a:ext cx="1216"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0" name="Line 23"/>
          <p:cNvSpPr>
            <a:spLocks noChangeShapeType="1"/>
          </p:cNvSpPr>
          <p:nvPr/>
        </p:nvSpPr>
        <p:spPr bwMode="auto">
          <a:xfrm flipV="1">
            <a:off x="4908769" y="5260861"/>
            <a:ext cx="1216"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1" name="Line 24"/>
          <p:cNvSpPr>
            <a:spLocks noChangeShapeType="1"/>
          </p:cNvSpPr>
          <p:nvPr/>
        </p:nvSpPr>
        <p:spPr bwMode="auto">
          <a:xfrm flipV="1">
            <a:off x="5252782"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2" name="Line 25"/>
          <p:cNvSpPr>
            <a:spLocks noChangeShapeType="1"/>
          </p:cNvSpPr>
          <p:nvPr/>
        </p:nvSpPr>
        <p:spPr bwMode="auto">
          <a:xfrm flipV="1">
            <a:off x="5598011"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3" name="Line 26"/>
          <p:cNvSpPr>
            <a:spLocks noChangeShapeType="1"/>
          </p:cNvSpPr>
          <p:nvPr/>
        </p:nvSpPr>
        <p:spPr bwMode="auto">
          <a:xfrm flipV="1">
            <a:off x="5943240"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4" name="Line 27"/>
          <p:cNvSpPr>
            <a:spLocks noChangeShapeType="1"/>
          </p:cNvSpPr>
          <p:nvPr/>
        </p:nvSpPr>
        <p:spPr bwMode="auto">
          <a:xfrm flipV="1">
            <a:off x="6287252" y="5260861"/>
            <a:ext cx="1216"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5" name="Line 28"/>
          <p:cNvSpPr>
            <a:spLocks noChangeShapeType="1"/>
          </p:cNvSpPr>
          <p:nvPr/>
        </p:nvSpPr>
        <p:spPr bwMode="auto">
          <a:xfrm flipV="1">
            <a:off x="6632481" y="5260861"/>
            <a:ext cx="1216"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6" name="Line 29"/>
          <p:cNvSpPr>
            <a:spLocks noChangeShapeType="1"/>
          </p:cNvSpPr>
          <p:nvPr/>
        </p:nvSpPr>
        <p:spPr bwMode="auto">
          <a:xfrm flipV="1">
            <a:off x="6976494"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7" name="Line 30"/>
          <p:cNvSpPr>
            <a:spLocks noChangeShapeType="1"/>
          </p:cNvSpPr>
          <p:nvPr/>
        </p:nvSpPr>
        <p:spPr bwMode="auto">
          <a:xfrm flipV="1">
            <a:off x="7321723" y="5260861"/>
            <a:ext cx="1215" cy="43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8" name="Rectangle 31"/>
          <p:cNvSpPr>
            <a:spLocks noChangeArrowheads="1"/>
          </p:cNvSpPr>
          <p:nvPr/>
        </p:nvSpPr>
        <p:spPr bwMode="auto">
          <a:xfrm>
            <a:off x="1738501"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dirty="0">
                <a:solidFill>
                  <a:srgbClr val="000000"/>
                </a:solidFill>
                <a:latin typeface="Arial" panose="020B0604020202020204" pitchFamily="34" charset="0"/>
                <a:cs typeface="Arial" panose="020B0604020202020204" pitchFamily="34" charset="0"/>
              </a:rPr>
              <a:t>32</a:t>
            </a:r>
            <a:endParaRPr lang="en-US" altLang="en-US" sz="1100" dirty="0">
              <a:latin typeface="Arial" panose="020B0604020202020204" pitchFamily="34" charset="0"/>
              <a:cs typeface="Arial" panose="020B0604020202020204" pitchFamily="34" charset="0"/>
            </a:endParaRPr>
          </a:p>
        </p:txBody>
      </p:sp>
      <p:sp>
        <p:nvSpPr>
          <p:cNvPr id="29" name="Rectangle 32"/>
          <p:cNvSpPr>
            <a:spLocks noChangeArrowheads="1"/>
          </p:cNvSpPr>
          <p:nvPr/>
        </p:nvSpPr>
        <p:spPr bwMode="auto">
          <a:xfrm>
            <a:off x="2082514"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33</a:t>
            </a:r>
            <a:endParaRPr lang="en-US" altLang="en-US" sz="1100">
              <a:latin typeface="Arial" panose="020B0604020202020204" pitchFamily="34" charset="0"/>
              <a:cs typeface="Arial" panose="020B0604020202020204" pitchFamily="34" charset="0"/>
            </a:endParaRPr>
          </a:p>
        </p:txBody>
      </p:sp>
      <p:sp>
        <p:nvSpPr>
          <p:cNvPr id="30" name="Rectangle 33"/>
          <p:cNvSpPr>
            <a:spLocks noChangeArrowheads="1"/>
          </p:cNvSpPr>
          <p:nvPr/>
        </p:nvSpPr>
        <p:spPr bwMode="auto">
          <a:xfrm>
            <a:off x="2427743"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34</a:t>
            </a:r>
            <a:endParaRPr lang="en-US" altLang="en-US" sz="1100">
              <a:latin typeface="Arial" panose="020B0604020202020204" pitchFamily="34" charset="0"/>
              <a:cs typeface="Arial" panose="020B0604020202020204" pitchFamily="34" charset="0"/>
            </a:endParaRPr>
          </a:p>
        </p:txBody>
      </p:sp>
      <p:sp>
        <p:nvSpPr>
          <p:cNvPr id="31" name="Rectangle 34"/>
          <p:cNvSpPr>
            <a:spLocks noChangeArrowheads="1"/>
          </p:cNvSpPr>
          <p:nvPr/>
        </p:nvSpPr>
        <p:spPr bwMode="auto">
          <a:xfrm>
            <a:off x="2771755"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35</a:t>
            </a:r>
            <a:endParaRPr lang="en-US" altLang="en-US" sz="1100">
              <a:latin typeface="Arial" panose="020B0604020202020204" pitchFamily="34" charset="0"/>
              <a:cs typeface="Arial" panose="020B0604020202020204" pitchFamily="34" charset="0"/>
            </a:endParaRPr>
          </a:p>
        </p:txBody>
      </p:sp>
      <p:sp>
        <p:nvSpPr>
          <p:cNvPr id="32" name="Rectangle 35"/>
          <p:cNvSpPr>
            <a:spLocks noChangeArrowheads="1"/>
          </p:cNvSpPr>
          <p:nvPr/>
        </p:nvSpPr>
        <p:spPr bwMode="auto">
          <a:xfrm>
            <a:off x="3116984"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36</a:t>
            </a:r>
            <a:endParaRPr lang="en-US" altLang="en-US" sz="1100">
              <a:latin typeface="Arial" panose="020B0604020202020204" pitchFamily="34" charset="0"/>
              <a:cs typeface="Arial" panose="020B0604020202020204" pitchFamily="34" charset="0"/>
            </a:endParaRPr>
          </a:p>
        </p:txBody>
      </p:sp>
      <p:sp>
        <p:nvSpPr>
          <p:cNvPr id="33" name="Rectangle 36"/>
          <p:cNvSpPr>
            <a:spLocks noChangeArrowheads="1"/>
          </p:cNvSpPr>
          <p:nvPr/>
        </p:nvSpPr>
        <p:spPr bwMode="auto">
          <a:xfrm>
            <a:off x="3460996"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37</a:t>
            </a:r>
            <a:endParaRPr lang="en-US" altLang="en-US" sz="1100">
              <a:latin typeface="Arial" panose="020B0604020202020204" pitchFamily="34" charset="0"/>
              <a:cs typeface="Arial" panose="020B0604020202020204" pitchFamily="34" charset="0"/>
            </a:endParaRPr>
          </a:p>
        </p:txBody>
      </p:sp>
      <p:sp>
        <p:nvSpPr>
          <p:cNvPr id="34" name="Rectangle 37"/>
          <p:cNvSpPr>
            <a:spLocks noChangeArrowheads="1"/>
          </p:cNvSpPr>
          <p:nvPr/>
        </p:nvSpPr>
        <p:spPr bwMode="auto">
          <a:xfrm>
            <a:off x="3806226"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dirty="0">
                <a:solidFill>
                  <a:srgbClr val="000000"/>
                </a:solidFill>
                <a:latin typeface="Arial" panose="020B0604020202020204" pitchFamily="34" charset="0"/>
                <a:cs typeface="Arial" panose="020B0604020202020204" pitchFamily="34" charset="0"/>
              </a:rPr>
              <a:t>38</a:t>
            </a:r>
            <a:endParaRPr lang="en-US" altLang="en-US" sz="1100" dirty="0">
              <a:latin typeface="Arial" panose="020B0604020202020204" pitchFamily="34" charset="0"/>
              <a:cs typeface="Arial" panose="020B0604020202020204" pitchFamily="34" charset="0"/>
            </a:endParaRPr>
          </a:p>
        </p:txBody>
      </p:sp>
      <p:sp>
        <p:nvSpPr>
          <p:cNvPr id="35" name="Rectangle 38"/>
          <p:cNvSpPr>
            <a:spLocks noChangeArrowheads="1"/>
          </p:cNvSpPr>
          <p:nvPr/>
        </p:nvSpPr>
        <p:spPr bwMode="auto">
          <a:xfrm>
            <a:off x="4151454"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39</a:t>
            </a:r>
            <a:endParaRPr lang="en-US" altLang="en-US" sz="1100">
              <a:latin typeface="Arial" panose="020B0604020202020204" pitchFamily="34" charset="0"/>
              <a:cs typeface="Arial" panose="020B0604020202020204" pitchFamily="34" charset="0"/>
            </a:endParaRPr>
          </a:p>
        </p:txBody>
      </p:sp>
      <p:sp>
        <p:nvSpPr>
          <p:cNvPr id="36" name="Rectangle 39"/>
          <p:cNvSpPr>
            <a:spLocks noChangeArrowheads="1"/>
          </p:cNvSpPr>
          <p:nvPr/>
        </p:nvSpPr>
        <p:spPr bwMode="auto">
          <a:xfrm>
            <a:off x="4495467"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40</a:t>
            </a:r>
            <a:endParaRPr lang="en-US" altLang="en-US" sz="1100">
              <a:latin typeface="Arial" panose="020B0604020202020204" pitchFamily="34" charset="0"/>
              <a:cs typeface="Arial" panose="020B0604020202020204" pitchFamily="34" charset="0"/>
            </a:endParaRPr>
          </a:p>
        </p:txBody>
      </p:sp>
      <p:sp>
        <p:nvSpPr>
          <p:cNvPr id="37" name="Rectangle 40"/>
          <p:cNvSpPr>
            <a:spLocks noChangeArrowheads="1"/>
          </p:cNvSpPr>
          <p:nvPr/>
        </p:nvSpPr>
        <p:spPr bwMode="auto">
          <a:xfrm>
            <a:off x="4840696"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41</a:t>
            </a:r>
            <a:endParaRPr lang="en-US" altLang="en-US" sz="1100">
              <a:latin typeface="Arial" panose="020B0604020202020204" pitchFamily="34" charset="0"/>
              <a:cs typeface="Arial" panose="020B0604020202020204" pitchFamily="34" charset="0"/>
            </a:endParaRPr>
          </a:p>
        </p:txBody>
      </p:sp>
      <p:sp>
        <p:nvSpPr>
          <p:cNvPr id="38" name="Rectangle 41"/>
          <p:cNvSpPr>
            <a:spLocks noChangeArrowheads="1"/>
          </p:cNvSpPr>
          <p:nvPr/>
        </p:nvSpPr>
        <p:spPr bwMode="auto">
          <a:xfrm>
            <a:off x="5184708"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42</a:t>
            </a:r>
            <a:endParaRPr lang="en-US" altLang="en-US" sz="1100">
              <a:latin typeface="Arial" panose="020B0604020202020204" pitchFamily="34" charset="0"/>
              <a:cs typeface="Arial" panose="020B0604020202020204" pitchFamily="34" charset="0"/>
            </a:endParaRPr>
          </a:p>
        </p:txBody>
      </p:sp>
      <p:sp>
        <p:nvSpPr>
          <p:cNvPr id="39" name="Rectangle 42"/>
          <p:cNvSpPr>
            <a:spLocks noChangeArrowheads="1"/>
          </p:cNvSpPr>
          <p:nvPr/>
        </p:nvSpPr>
        <p:spPr bwMode="auto">
          <a:xfrm>
            <a:off x="5529938"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43</a:t>
            </a:r>
            <a:endParaRPr lang="en-US" altLang="en-US" sz="1100">
              <a:latin typeface="Arial" panose="020B0604020202020204" pitchFamily="34" charset="0"/>
              <a:cs typeface="Arial" panose="020B0604020202020204" pitchFamily="34" charset="0"/>
            </a:endParaRPr>
          </a:p>
        </p:txBody>
      </p:sp>
      <p:sp>
        <p:nvSpPr>
          <p:cNvPr id="40" name="Rectangle 43"/>
          <p:cNvSpPr>
            <a:spLocks noChangeArrowheads="1"/>
          </p:cNvSpPr>
          <p:nvPr/>
        </p:nvSpPr>
        <p:spPr bwMode="auto">
          <a:xfrm>
            <a:off x="5875166"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44</a:t>
            </a:r>
            <a:endParaRPr lang="en-US" altLang="en-US" sz="1100">
              <a:latin typeface="Arial" panose="020B0604020202020204" pitchFamily="34" charset="0"/>
              <a:cs typeface="Arial" panose="020B0604020202020204" pitchFamily="34" charset="0"/>
            </a:endParaRPr>
          </a:p>
        </p:txBody>
      </p:sp>
      <p:sp>
        <p:nvSpPr>
          <p:cNvPr id="41" name="Rectangle 44"/>
          <p:cNvSpPr>
            <a:spLocks noChangeArrowheads="1"/>
          </p:cNvSpPr>
          <p:nvPr/>
        </p:nvSpPr>
        <p:spPr bwMode="auto">
          <a:xfrm>
            <a:off x="6219178"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45</a:t>
            </a:r>
            <a:endParaRPr lang="en-US" altLang="en-US" sz="1100">
              <a:latin typeface="Arial" panose="020B0604020202020204" pitchFamily="34" charset="0"/>
              <a:cs typeface="Arial" panose="020B0604020202020204" pitchFamily="34" charset="0"/>
            </a:endParaRPr>
          </a:p>
        </p:txBody>
      </p:sp>
      <p:sp>
        <p:nvSpPr>
          <p:cNvPr id="42" name="Rectangle 45"/>
          <p:cNvSpPr>
            <a:spLocks noChangeArrowheads="1"/>
          </p:cNvSpPr>
          <p:nvPr/>
        </p:nvSpPr>
        <p:spPr bwMode="auto">
          <a:xfrm>
            <a:off x="6564408"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46</a:t>
            </a:r>
            <a:endParaRPr lang="en-US" altLang="en-US" sz="1100">
              <a:latin typeface="Arial" panose="020B0604020202020204" pitchFamily="34" charset="0"/>
              <a:cs typeface="Arial" panose="020B0604020202020204" pitchFamily="34" charset="0"/>
            </a:endParaRPr>
          </a:p>
        </p:txBody>
      </p:sp>
      <p:sp>
        <p:nvSpPr>
          <p:cNvPr id="43" name="Rectangle 46"/>
          <p:cNvSpPr>
            <a:spLocks noChangeArrowheads="1"/>
          </p:cNvSpPr>
          <p:nvPr/>
        </p:nvSpPr>
        <p:spPr bwMode="auto">
          <a:xfrm>
            <a:off x="6908422"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47</a:t>
            </a:r>
            <a:endParaRPr lang="en-US" altLang="en-US" sz="1100">
              <a:latin typeface="Arial" panose="020B0604020202020204" pitchFamily="34" charset="0"/>
              <a:cs typeface="Arial" panose="020B0604020202020204" pitchFamily="34" charset="0"/>
            </a:endParaRPr>
          </a:p>
        </p:txBody>
      </p:sp>
      <p:sp>
        <p:nvSpPr>
          <p:cNvPr id="44" name="Rectangle 47"/>
          <p:cNvSpPr>
            <a:spLocks noChangeArrowheads="1"/>
          </p:cNvSpPr>
          <p:nvPr/>
        </p:nvSpPr>
        <p:spPr bwMode="auto">
          <a:xfrm>
            <a:off x="7253650" y="536449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48</a:t>
            </a:r>
            <a:endParaRPr lang="en-US" altLang="en-US" sz="1100">
              <a:latin typeface="Arial" panose="020B0604020202020204" pitchFamily="34" charset="0"/>
              <a:cs typeface="Arial" panose="020B0604020202020204" pitchFamily="34" charset="0"/>
            </a:endParaRPr>
          </a:p>
        </p:txBody>
      </p:sp>
      <p:sp>
        <p:nvSpPr>
          <p:cNvPr id="45" name="Line 48"/>
          <p:cNvSpPr>
            <a:spLocks noChangeShapeType="1"/>
          </p:cNvSpPr>
          <p:nvPr/>
        </p:nvSpPr>
        <p:spPr bwMode="auto">
          <a:xfrm>
            <a:off x="1806574" y="2182987"/>
            <a:ext cx="551514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47" name="Line 51"/>
          <p:cNvSpPr>
            <a:spLocks noChangeShapeType="1"/>
          </p:cNvSpPr>
          <p:nvPr/>
        </p:nvSpPr>
        <p:spPr bwMode="auto">
          <a:xfrm>
            <a:off x="1762812" y="5260861"/>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48" name="Line 52"/>
          <p:cNvSpPr>
            <a:spLocks noChangeShapeType="1"/>
          </p:cNvSpPr>
          <p:nvPr/>
        </p:nvSpPr>
        <p:spPr bwMode="auto">
          <a:xfrm>
            <a:off x="1762812" y="4907793"/>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49" name="Line 53"/>
          <p:cNvSpPr>
            <a:spLocks noChangeShapeType="1"/>
          </p:cNvSpPr>
          <p:nvPr/>
        </p:nvSpPr>
        <p:spPr bwMode="auto">
          <a:xfrm>
            <a:off x="1762812" y="4554727"/>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50" name="Line 54"/>
          <p:cNvSpPr>
            <a:spLocks noChangeShapeType="1"/>
          </p:cNvSpPr>
          <p:nvPr/>
        </p:nvSpPr>
        <p:spPr bwMode="auto">
          <a:xfrm>
            <a:off x="1762812" y="4202865"/>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51" name="Line 55"/>
          <p:cNvSpPr>
            <a:spLocks noChangeShapeType="1"/>
          </p:cNvSpPr>
          <p:nvPr/>
        </p:nvSpPr>
        <p:spPr bwMode="auto">
          <a:xfrm>
            <a:off x="1762812" y="3849798"/>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52" name="Line 56"/>
          <p:cNvSpPr>
            <a:spLocks noChangeShapeType="1"/>
          </p:cNvSpPr>
          <p:nvPr/>
        </p:nvSpPr>
        <p:spPr bwMode="auto">
          <a:xfrm>
            <a:off x="1762812" y="3496731"/>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53" name="Line 57"/>
          <p:cNvSpPr>
            <a:spLocks noChangeShapeType="1"/>
          </p:cNvSpPr>
          <p:nvPr/>
        </p:nvSpPr>
        <p:spPr bwMode="auto">
          <a:xfrm>
            <a:off x="1762812" y="3144870"/>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54" name="Line 58"/>
          <p:cNvSpPr>
            <a:spLocks noChangeShapeType="1"/>
          </p:cNvSpPr>
          <p:nvPr/>
        </p:nvSpPr>
        <p:spPr bwMode="auto">
          <a:xfrm>
            <a:off x="1762812" y="2791802"/>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55" name="Line 59"/>
          <p:cNvSpPr>
            <a:spLocks noChangeShapeType="1"/>
          </p:cNvSpPr>
          <p:nvPr/>
        </p:nvSpPr>
        <p:spPr bwMode="auto">
          <a:xfrm>
            <a:off x="1762812" y="2439941"/>
            <a:ext cx="43761"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56" name="Rectangle 60"/>
          <p:cNvSpPr>
            <a:spLocks noChangeArrowheads="1"/>
          </p:cNvSpPr>
          <p:nvPr/>
        </p:nvSpPr>
        <p:spPr bwMode="auto">
          <a:xfrm>
            <a:off x="1530635" y="5192176"/>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dirty="0">
                <a:solidFill>
                  <a:srgbClr val="000000"/>
                </a:solidFill>
                <a:latin typeface="Arial" panose="020B0604020202020204" pitchFamily="34" charset="0"/>
                <a:cs typeface="Arial" panose="020B0604020202020204" pitchFamily="34" charset="0"/>
              </a:rPr>
              <a:t>0.0</a:t>
            </a:r>
            <a:endParaRPr lang="en-US" altLang="en-US" sz="1100" dirty="0">
              <a:latin typeface="Arial" panose="020B0604020202020204" pitchFamily="34" charset="0"/>
              <a:cs typeface="Arial" panose="020B0604020202020204" pitchFamily="34" charset="0"/>
            </a:endParaRPr>
          </a:p>
        </p:txBody>
      </p:sp>
      <p:sp>
        <p:nvSpPr>
          <p:cNvPr id="57" name="Rectangle 61"/>
          <p:cNvSpPr>
            <a:spLocks noChangeArrowheads="1"/>
          </p:cNvSpPr>
          <p:nvPr/>
        </p:nvSpPr>
        <p:spPr bwMode="auto">
          <a:xfrm>
            <a:off x="1530635" y="4839109"/>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0.5</a:t>
            </a:r>
            <a:endParaRPr lang="en-US" altLang="en-US" sz="1100">
              <a:latin typeface="Arial" panose="020B0604020202020204" pitchFamily="34" charset="0"/>
              <a:cs typeface="Arial" panose="020B0604020202020204" pitchFamily="34" charset="0"/>
            </a:endParaRPr>
          </a:p>
        </p:txBody>
      </p:sp>
      <p:sp>
        <p:nvSpPr>
          <p:cNvPr id="58" name="Rectangle 62"/>
          <p:cNvSpPr>
            <a:spLocks noChangeArrowheads="1"/>
          </p:cNvSpPr>
          <p:nvPr/>
        </p:nvSpPr>
        <p:spPr bwMode="auto">
          <a:xfrm>
            <a:off x="1530635" y="4486041"/>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1.0</a:t>
            </a:r>
            <a:endParaRPr lang="en-US" altLang="en-US" sz="1100">
              <a:latin typeface="Arial" panose="020B0604020202020204" pitchFamily="34" charset="0"/>
              <a:cs typeface="Arial" panose="020B0604020202020204" pitchFamily="34" charset="0"/>
            </a:endParaRPr>
          </a:p>
        </p:txBody>
      </p:sp>
      <p:sp>
        <p:nvSpPr>
          <p:cNvPr id="59" name="Rectangle 63"/>
          <p:cNvSpPr>
            <a:spLocks noChangeArrowheads="1"/>
          </p:cNvSpPr>
          <p:nvPr/>
        </p:nvSpPr>
        <p:spPr bwMode="auto">
          <a:xfrm>
            <a:off x="1530635" y="4134179"/>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1.5</a:t>
            </a:r>
            <a:endParaRPr lang="en-US" altLang="en-US" sz="1100">
              <a:latin typeface="Arial" panose="020B0604020202020204" pitchFamily="34" charset="0"/>
              <a:cs typeface="Arial" panose="020B0604020202020204" pitchFamily="34" charset="0"/>
            </a:endParaRPr>
          </a:p>
        </p:txBody>
      </p:sp>
      <p:sp>
        <p:nvSpPr>
          <p:cNvPr id="60" name="Rectangle 64"/>
          <p:cNvSpPr>
            <a:spLocks noChangeArrowheads="1"/>
          </p:cNvSpPr>
          <p:nvPr/>
        </p:nvSpPr>
        <p:spPr bwMode="auto">
          <a:xfrm>
            <a:off x="1530635" y="3781113"/>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2.0</a:t>
            </a:r>
            <a:endParaRPr lang="en-US" altLang="en-US" sz="1100">
              <a:latin typeface="Arial" panose="020B0604020202020204" pitchFamily="34" charset="0"/>
              <a:cs typeface="Arial" panose="020B0604020202020204" pitchFamily="34" charset="0"/>
            </a:endParaRPr>
          </a:p>
        </p:txBody>
      </p:sp>
      <p:sp>
        <p:nvSpPr>
          <p:cNvPr id="61" name="Rectangle 65"/>
          <p:cNvSpPr>
            <a:spLocks noChangeArrowheads="1"/>
          </p:cNvSpPr>
          <p:nvPr/>
        </p:nvSpPr>
        <p:spPr bwMode="auto">
          <a:xfrm>
            <a:off x="1530635" y="3428045"/>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2.5</a:t>
            </a:r>
            <a:endParaRPr lang="en-US" altLang="en-US" sz="1100">
              <a:latin typeface="Arial" panose="020B0604020202020204" pitchFamily="34" charset="0"/>
              <a:cs typeface="Arial" panose="020B0604020202020204" pitchFamily="34" charset="0"/>
            </a:endParaRPr>
          </a:p>
        </p:txBody>
      </p:sp>
      <p:sp>
        <p:nvSpPr>
          <p:cNvPr id="62" name="Rectangle 66"/>
          <p:cNvSpPr>
            <a:spLocks noChangeArrowheads="1"/>
          </p:cNvSpPr>
          <p:nvPr/>
        </p:nvSpPr>
        <p:spPr bwMode="auto">
          <a:xfrm>
            <a:off x="1530635" y="3076184"/>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3.0</a:t>
            </a:r>
            <a:endParaRPr lang="en-US" altLang="en-US" sz="1100">
              <a:latin typeface="Arial" panose="020B0604020202020204" pitchFamily="34" charset="0"/>
              <a:cs typeface="Arial" panose="020B0604020202020204" pitchFamily="34" charset="0"/>
            </a:endParaRPr>
          </a:p>
        </p:txBody>
      </p:sp>
      <p:sp>
        <p:nvSpPr>
          <p:cNvPr id="63" name="Rectangle 67"/>
          <p:cNvSpPr>
            <a:spLocks noChangeArrowheads="1"/>
          </p:cNvSpPr>
          <p:nvPr/>
        </p:nvSpPr>
        <p:spPr bwMode="auto">
          <a:xfrm>
            <a:off x="1530635" y="2723118"/>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3.5</a:t>
            </a:r>
            <a:endParaRPr lang="en-US" altLang="en-US" sz="1100">
              <a:latin typeface="Arial" panose="020B0604020202020204" pitchFamily="34" charset="0"/>
              <a:cs typeface="Arial" panose="020B0604020202020204" pitchFamily="34" charset="0"/>
            </a:endParaRPr>
          </a:p>
        </p:txBody>
      </p:sp>
      <p:sp>
        <p:nvSpPr>
          <p:cNvPr id="64" name="Rectangle 68"/>
          <p:cNvSpPr>
            <a:spLocks noChangeArrowheads="1"/>
          </p:cNvSpPr>
          <p:nvPr/>
        </p:nvSpPr>
        <p:spPr bwMode="auto">
          <a:xfrm>
            <a:off x="1530635" y="2371256"/>
            <a:ext cx="1955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latin typeface="Arial" panose="020B0604020202020204" pitchFamily="34" charset="0"/>
                <a:cs typeface="Arial" panose="020B0604020202020204" pitchFamily="34" charset="0"/>
              </a:rPr>
              <a:t>4.0</a:t>
            </a:r>
            <a:endParaRPr lang="en-US" altLang="en-US" sz="1100">
              <a:latin typeface="Arial" panose="020B0604020202020204" pitchFamily="34" charset="0"/>
              <a:cs typeface="Arial" panose="020B0604020202020204" pitchFamily="34" charset="0"/>
            </a:endParaRPr>
          </a:p>
        </p:txBody>
      </p:sp>
      <p:sp>
        <p:nvSpPr>
          <p:cNvPr id="65" name="Line 69"/>
          <p:cNvSpPr>
            <a:spLocks noChangeShapeType="1"/>
          </p:cNvSpPr>
          <p:nvPr/>
        </p:nvSpPr>
        <p:spPr bwMode="auto">
          <a:xfrm flipV="1">
            <a:off x="7321723" y="2157969"/>
            <a:ext cx="1215" cy="31028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69" name="Line 73"/>
          <p:cNvSpPr>
            <a:spLocks noChangeShapeType="1"/>
          </p:cNvSpPr>
          <p:nvPr/>
        </p:nvSpPr>
        <p:spPr bwMode="auto">
          <a:xfrm flipV="1">
            <a:off x="2495816" y="3314775"/>
            <a:ext cx="1215" cy="33860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70" name="Line 74"/>
          <p:cNvSpPr>
            <a:spLocks noChangeShapeType="1"/>
          </p:cNvSpPr>
          <p:nvPr/>
        </p:nvSpPr>
        <p:spPr bwMode="auto">
          <a:xfrm>
            <a:off x="2450839" y="3314775"/>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71" name="Line 75"/>
          <p:cNvSpPr>
            <a:spLocks noChangeShapeType="1"/>
          </p:cNvSpPr>
          <p:nvPr/>
        </p:nvSpPr>
        <p:spPr bwMode="auto">
          <a:xfrm>
            <a:off x="2495816" y="3653382"/>
            <a:ext cx="1215" cy="33860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72" name="Line 76"/>
          <p:cNvSpPr>
            <a:spLocks noChangeShapeType="1"/>
          </p:cNvSpPr>
          <p:nvPr/>
        </p:nvSpPr>
        <p:spPr bwMode="auto">
          <a:xfrm>
            <a:off x="2450839" y="3991989"/>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74" name="Line 78"/>
          <p:cNvSpPr>
            <a:spLocks noChangeShapeType="1"/>
          </p:cNvSpPr>
          <p:nvPr/>
        </p:nvSpPr>
        <p:spPr bwMode="auto">
          <a:xfrm flipV="1">
            <a:off x="2839829" y="2589361"/>
            <a:ext cx="1216" cy="2807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75" name="Line 79"/>
          <p:cNvSpPr>
            <a:spLocks noChangeShapeType="1"/>
          </p:cNvSpPr>
          <p:nvPr/>
        </p:nvSpPr>
        <p:spPr bwMode="auto">
          <a:xfrm>
            <a:off x="2796067" y="2589361"/>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76" name="Line 80"/>
          <p:cNvSpPr>
            <a:spLocks noChangeShapeType="1"/>
          </p:cNvSpPr>
          <p:nvPr/>
        </p:nvSpPr>
        <p:spPr bwMode="auto">
          <a:xfrm>
            <a:off x="2839829" y="2870128"/>
            <a:ext cx="1216" cy="28076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77" name="Line 81"/>
          <p:cNvSpPr>
            <a:spLocks noChangeShapeType="1"/>
          </p:cNvSpPr>
          <p:nvPr/>
        </p:nvSpPr>
        <p:spPr bwMode="auto">
          <a:xfrm>
            <a:off x="2796067" y="3150894"/>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79" name="Line 83"/>
          <p:cNvSpPr>
            <a:spLocks noChangeShapeType="1"/>
          </p:cNvSpPr>
          <p:nvPr/>
        </p:nvSpPr>
        <p:spPr bwMode="auto">
          <a:xfrm flipV="1">
            <a:off x="3185057" y="2515856"/>
            <a:ext cx="1216" cy="2759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0" name="Line 84"/>
          <p:cNvSpPr>
            <a:spLocks noChangeShapeType="1"/>
          </p:cNvSpPr>
          <p:nvPr/>
        </p:nvSpPr>
        <p:spPr bwMode="auto">
          <a:xfrm>
            <a:off x="3140081" y="2515856"/>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1" name="Line 85"/>
          <p:cNvSpPr>
            <a:spLocks noChangeShapeType="1"/>
          </p:cNvSpPr>
          <p:nvPr/>
        </p:nvSpPr>
        <p:spPr bwMode="auto">
          <a:xfrm>
            <a:off x="3185057" y="2791802"/>
            <a:ext cx="1216" cy="2759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2" name="Line 86"/>
          <p:cNvSpPr>
            <a:spLocks noChangeShapeType="1"/>
          </p:cNvSpPr>
          <p:nvPr/>
        </p:nvSpPr>
        <p:spPr bwMode="auto">
          <a:xfrm>
            <a:off x="3140081" y="3067749"/>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4" name="Line 88"/>
          <p:cNvSpPr>
            <a:spLocks noChangeShapeType="1"/>
          </p:cNvSpPr>
          <p:nvPr/>
        </p:nvSpPr>
        <p:spPr bwMode="auto">
          <a:xfrm flipV="1">
            <a:off x="3529071" y="2515856"/>
            <a:ext cx="1215" cy="2759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5" name="Line 89"/>
          <p:cNvSpPr>
            <a:spLocks noChangeShapeType="1"/>
          </p:cNvSpPr>
          <p:nvPr/>
        </p:nvSpPr>
        <p:spPr bwMode="auto">
          <a:xfrm>
            <a:off x="3485309" y="2515856"/>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6" name="Line 90"/>
          <p:cNvSpPr>
            <a:spLocks noChangeShapeType="1"/>
          </p:cNvSpPr>
          <p:nvPr/>
        </p:nvSpPr>
        <p:spPr bwMode="auto">
          <a:xfrm>
            <a:off x="3529071" y="2791802"/>
            <a:ext cx="1215" cy="2759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7" name="Line 91"/>
          <p:cNvSpPr>
            <a:spLocks noChangeShapeType="1"/>
          </p:cNvSpPr>
          <p:nvPr/>
        </p:nvSpPr>
        <p:spPr bwMode="auto">
          <a:xfrm>
            <a:off x="3485309" y="3067749"/>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89" name="Line 93"/>
          <p:cNvSpPr>
            <a:spLocks noChangeShapeType="1"/>
          </p:cNvSpPr>
          <p:nvPr/>
        </p:nvSpPr>
        <p:spPr bwMode="auto">
          <a:xfrm flipV="1">
            <a:off x="3874299" y="2571287"/>
            <a:ext cx="1215" cy="29884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90" name="Line 94"/>
          <p:cNvSpPr>
            <a:spLocks noChangeShapeType="1"/>
          </p:cNvSpPr>
          <p:nvPr/>
        </p:nvSpPr>
        <p:spPr bwMode="auto">
          <a:xfrm>
            <a:off x="3830538" y="2571287"/>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91" name="Line 95"/>
          <p:cNvSpPr>
            <a:spLocks noChangeShapeType="1"/>
          </p:cNvSpPr>
          <p:nvPr/>
        </p:nvSpPr>
        <p:spPr bwMode="auto">
          <a:xfrm>
            <a:off x="3874299" y="2870128"/>
            <a:ext cx="1215" cy="2976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92" name="Line 96"/>
          <p:cNvSpPr>
            <a:spLocks noChangeShapeType="1"/>
          </p:cNvSpPr>
          <p:nvPr/>
        </p:nvSpPr>
        <p:spPr bwMode="auto">
          <a:xfrm>
            <a:off x="3830538" y="3167764"/>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93" name="Oval 97"/>
          <p:cNvSpPr>
            <a:spLocks noChangeArrowheads="1"/>
          </p:cNvSpPr>
          <p:nvPr/>
        </p:nvSpPr>
        <p:spPr bwMode="auto">
          <a:xfrm>
            <a:off x="3819597" y="2815903"/>
            <a:ext cx="110619" cy="108451"/>
          </a:xfrm>
          <a:prstGeom prst="ellipse">
            <a:avLst/>
          </a:prstGeom>
          <a:solidFill>
            <a:srgbClr val="FF66CC"/>
          </a:solid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94" name="Line 98"/>
          <p:cNvSpPr>
            <a:spLocks noChangeShapeType="1"/>
          </p:cNvSpPr>
          <p:nvPr/>
        </p:nvSpPr>
        <p:spPr bwMode="auto">
          <a:xfrm flipV="1">
            <a:off x="4219528" y="2724322"/>
            <a:ext cx="1215" cy="26389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95" name="Line 99"/>
          <p:cNvSpPr>
            <a:spLocks noChangeShapeType="1"/>
          </p:cNvSpPr>
          <p:nvPr/>
        </p:nvSpPr>
        <p:spPr bwMode="auto">
          <a:xfrm>
            <a:off x="4174550" y="2724322"/>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96" name="Line 100"/>
          <p:cNvSpPr>
            <a:spLocks noChangeShapeType="1"/>
          </p:cNvSpPr>
          <p:nvPr/>
        </p:nvSpPr>
        <p:spPr bwMode="auto">
          <a:xfrm>
            <a:off x="4219528" y="2988219"/>
            <a:ext cx="1215" cy="2626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97" name="Line 101"/>
          <p:cNvSpPr>
            <a:spLocks noChangeShapeType="1"/>
          </p:cNvSpPr>
          <p:nvPr/>
        </p:nvSpPr>
        <p:spPr bwMode="auto">
          <a:xfrm>
            <a:off x="4174550" y="3250910"/>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98" name="Oval 102"/>
          <p:cNvSpPr>
            <a:spLocks noChangeArrowheads="1"/>
          </p:cNvSpPr>
          <p:nvPr/>
        </p:nvSpPr>
        <p:spPr bwMode="auto">
          <a:xfrm>
            <a:off x="4164826" y="2932789"/>
            <a:ext cx="109403" cy="109655"/>
          </a:xfrm>
          <a:prstGeom prst="ellipse">
            <a:avLst/>
          </a:prstGeom>
          <a:solidFill>
            <a:srgbClr val="FF66CC"/>
          </a:solid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99" name="Line 103"/>
          <p:cNvSpPr>
            <a:spLocks noChangeShapeType="1"/>
          </p:cNvSpPr>
          <p:nvPr/>
        </p:nvSpPr>
        <p:spPr bwMode="auto">
          <a:xfrm flipV="1">
            <a:off x="4563540" y="3023164"/>
            <a:ext cx="1216" cy="3169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00" name="Line 104"/>
          <p:cNvSpPr>
            <a:spLocks noChangeShapeType="1"/>
          </p:cNvSpPr>
          <p:nvPr/>
        </p:nvSpPr>
        <p:spPr bwMode="auto">
          <a:xfrm>
            <a:off x="4519779" y="3023164"/>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01" name="Line 105"/>
          <p:cNvSpPr>
            <a:spLocks noChangeShapeType="1"/>
          </p:cNvSpPr>
          <p:nvPr/>
        </p:nvSpPr>
        <p:spPr bwMode="auto">
          <a:xfrm>
            <a:off x="4563540" y="3340081"/>
            <a:ext cx="1216" cy="3181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02" name="Line 106"/>
          <p:cNvSpPr>
            <a:spLocks noChangeShapeType="1"/>
          </p:cNvSpPr>
          <p:nvPr/>
        </p:nvSpPr>
        <p:spPr bwMode="auto">
          <a:xfrm>
            <a:off x="4519779" y="3658202"/>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03" name="Oval 107"/>
          <p:cNvSpPr>
            <a:spLocks noChangeArrowheads="1"/>
          </p:cNvSpPr>
          <p:nvPr/>
        </p:nvSpPr>
        <p:spPr bwMode="auto">
          <a:xfrm>
            <a:off x="4508839" y="3284650"/>
            <a:ext cx="110619" cy="109655"/>
          </a:xfrm>
          <a:prstGeom prst="ellipse">
            <a:avLst/>
          </a:prstGeom>
          <a:solidFill>
            <a:srgbClr val="FF66CC"/>
          </a:solid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04" name="Line 108"/>
          <p:cNvSpPr>
            <a:spLocks noChangeShapeType="1"/>
          </p:cNvSpPr>
          <p:nvPr/>
        </p:nvSpPr>
        <p:spPr bwMode="auto">
          <a:xfrm flipV="1">
            <a:off x="4908769" y="3085824"/>
            <a:ext cx="1216" cy="2940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05" name="Line 109"/>
          <p:cNvSpPr>
            <a:spLocks noChangeShapeType="1"/>
          </p:cNvSpPr>
          <p:nvPr/>
        </p:nvSpPr>
        <p:spPr bwMode="auto">
          <a:xfrm>
            <a:off x="4863792" y="3085824"/>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06" name="Line 110"/>
          <p:cNvSpPr>
            <a:spLocks noChangeShapeType="1"/>
          </p:cNvSpPr>
          <p:nvPr/>
        </p:nvSpPr>
        <p:spPr bwMode="auto">
          <a:xfrm>
            <a:off x="4908769" y="3379845"/>
            <a:ext cx="1216" cy="2940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07" name="Line 111"/>
          <p:cNvSpPr>
            <a:spLocks noChangeShapeType="1"/>
          </p:cNvSpPr>
          <p:nvPr/>
        </p:nvSpPr>
        <p:spPr bwMode="auto">
          <a:xfrm>
            <a:off x="4863792" y="3673867"/>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09" name="Line 113"/>
          <p:cNvSpPr>
            <a:spLocks noChangeShapeType="1"/>
          </p:cNvSpPr>
          <p:nvPr/>
        </p:nvSpPr>
        <p:spPr bwMode="auto">
          <a:xfrm flipV="1">
            <a:off x="5252782" y="3258140"/>
            <a:ext cx="1215" cy="2783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10" name="Line 114"/>
          <p:cNvSpPr>
            <a:spLocks noChangeShapeType="1"/>
          </p:cNvSpPr>
          <p:nvPr/>
        </p:nvSpPr>
        <p:spPr bwMode="auto">
          <a:xfrm>
            <a:off x="5209021" y="3258140"/>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11" name="Line 115"/>
          <p:cNvSpPr>
            <a:spLocks noChangeShapeType="1"/>
          </p:cNvSpPr>
          <p:nvPr/>
        </p:nvSpPr>
        <p:spPr bwMode="auto">
          <a:xfrm>
            <a:off x="5252782" y="3536496"/>
            <a:ext cx="1215" cy="2783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12" name="Line 116"/>
          <p:cNvSpPr>
            <a:spLocks noChangeShapeType="1"/>
          </p:cNvSpPr>
          <p:nvPr/>
        </p:nvSpPr>
        <p:spPr bwMode="auto">
          <a:xfrm>
            <a:off x="5209021" y="3814853"/>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14" name="Line 118"/>
          <p:cNvSpPr>
            <a:spLocks noChangeShapeType="1"/>
          </p:cNvSpPr>
          <p:nvPr/>
        </p:nvSpPr>
        <p:spPr bwMode="auto">
          <a:xfrm flipV="1">
            <a:off x="5598011" y="3307545"/>
            <a:ext cx="1215" cy="2675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15" name="Line 119"/>
          <p:cNvSpPr>
            <a:spLocks noChangeShapeType="1"/>
          </p:cNvSpPr>
          <p:nvPr/>
        </p:nvSpPr>
        <p:spPr bwMode="auto">
          <a:xfrm>
            <a:off x="5554250" y="3307545"/>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16" name="Line 120"/>
          <p:cNvSpPr>
            <a:spLocks noChangeShapeType="1"/>
          </p:cNvSpPr>
          <p:nvPr/>
        </p:nvSpPr>
        <p:spPr bwMode="auto">
          <a:xfrm>
            <a:off x="5598011" y="3575056"/>
            <a:ext cx="1215" cy="26871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17" name="Line 121"/>
          <p:cNvSpPr>
            <a:spLocks noChangeShapeType="1"/>
          </p:cNvSpPr>
          <p:nvPr/>
        </p:nvSpPr>
        <p:spPr bwMode="auto">
          <a:xfrm>
            <a:off x="5554250" y="3843773"/>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19" name="Line 123"/>
          <p:cNvSpPr>
            <a:spLocks noChangeShapeType="1"/>
          </p:cNvSpPr>
          <p:nvPr/>
        </p:nvSpPr>
        <p:spPr bwMode="auto">
          <a:xfrm flipV="1">
            <a:off x="5943240" y="3352131"/>
            <a:ext cx="1215" cy="2626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20" name="Line 124"/>
          <p:cNvSpPr>
            <a:spLocks noChangeShapeType="1"/>
          </p:cNvSpPr>
          <p:nvPr/>
        </p:nvSpPr>
        <p:spPr bwMode="auto">
          <a:xfrm>
            <a:off x="5898262" y="3352131"/>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21" name="Line 125"/>
          <p:cNvSpPr>
            <a:spLocks noChangeShapeType="1"/>
          </p:cNvSpPr>
          <p:nvPr/>
        </p:nvSpPr>
        <p:spPr bwMode="auto">
          <a:xfrm>
            <a:off x="5943240" y="3614822"/>
            <a:ext cx="1215" cy="2626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22" name="Line 126"/>
          <p:cNvSpPr>
            <a:spLocks noChangeShapeType="1"/>
          </p:cNvSpPr>
          <p:nvPr/>
        </p:nvSpPr>
        <p:spPr bwMode="auto">
          <a:xfrm>
            <a:off x="5898262" y="3877513"/>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24" name="Line 128"/>
          <p:cNvSpPr>
            <a:spLocks noChangeShapeType="1"/>
          </p:cNvSpPr>
          <p:nvPr/>
        </p:nvSpPr>
        <p:spPr bwMode="auto">
          <a:xfrm flipV="1">
            <a:off x="6287252" y="3456966"/>
            <a:ext cx="1216" cy="23618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25" name="Line 129"/>
          <p:cNvSpPr>
            <a:spLocks noChangeShapeType="1"/>
          </p:cNvSpPr>
          <p:nvPr/>
        </p:nvSpPr>
        <p:spPr bwMode="auto">
          <a:xfrm>
            <a:off x="6243491" y="3456966"/>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26" name="Line 130"/>
          <p:cNvSpPr>
            <a:spLocks noChangeShapeType="1"/>
          </p:cNvSpPr>
          <p:nvPr/>
        </p:nvSpPr>
        <p:spPr bwMode="auto">
          <a:xfrm>
            <a:off x="6287252" y="3693147"/>
            <a:ext cx="1216" cy="2349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27" name="Line 131"/>
          <p:cNvSpPr>
            <a:spLocks noChangeShapeType="1"/>
          </p:cNvSpPr>
          <p:nvPr/>
        </p:nvSpPr>
        <p:spPr bwMode="auto">
          <a:xfrm>
            <a:off x="6243491" y="3928124"/>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29" name="Line 133"/>
          <p:cNvSpPr>
            <a:spLocks noChangeShapeType="1"/>
          </p:cNvSpPr>
          <p:nvPr/>
        </p:nvSpPr>
        <p:spPr bwMode="auto">
          <a:xfrm flipV="1">
            <a:off x="6632481" y="3456966"/>
            <a:ext cx="1216" cy="23618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30" name="Line 134"/>
          <p:cNvSpPr>
            <a:spLocks noChangeShapeType="1"/>
          </p:cNvSpPr>
          <p:nvPr/>
        </p:nvSpPr>
        <p:spPr bwMode="auto">
          <a:xfrm>
            <a:off x="6587504" y="3456966"/>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31" name="Line 135"/>
          <p:cNvSpPr>
            <a:spLocks noChangeShapeType="1"/>
          </p:cNvSpPr>
          <p:nvPr/>
        </p:nvSpPr>
        <p:spPr bwMode="auto">
          <a:xfrm>
            <a:off x="6632481" y="3693147"/>
            <a:ext cx="1216" cy="2349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32" name="Line 136"/>
          <p:cNvSpPr>
            <a:spLocks noChangeShapeType="1"/>
          </p:cNvSpPr>
          <p:nvPr/>
        </p:nvSpPr>
        <p:spPr bwMode="auto">
          <a:xfrm>
            <a:off x="6587504" y="3928124"/>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34" name="Line 138"/>
          <p:cNvSpPr>
            <a:spLocks noChangeShapeType="1"/>
          </p:cNvSpPr>
          <p:nvPr/>
        </p:nvSpPr>
        <p:spPr bwMode="auto">
          <a:xfrm flipV="1">
            <a:off x="6976494" y="3503961"/>
            <a:ext cx="1215" cy="2277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35" name="Line 139"/>
          <p:cNvSpPr>
            <a:spLocks noChangeShapeType="1"/>
          </p:cNvSpPr>
          <p:nvPr/>
        </p:nvSpPr>
        <p:spPr bwMode="auto">
          <a:xfrm>
            <a:off x="6932733" y="3503961"/>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36" name="Line 140"/>
          <p:cNvSpPr>
            <a:spLocks noChangeShapeType="1"/>
          </p:cNvSpPr>
          <p:nvPr/>
        </p:nvSpPr>
        <p:spPr bwMode="auto">
          <a:xfrm>
            <a:off x="6976494" y="3731707"/>
            <a:ext cx="1215" cy="2277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37" name="Line 141"/>
          <p:cNvSpPr>
            <a:spLocks noChangeShapeType="1"/>
          </p:cNvSpPr>
          <p:nvPr/>
        </p:nvSpPr>
        <p:spPr bwMode="auto">
          <a:xfrm>
            <a:off x="6932733" y="3959454"/>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39" name="Line 143"/>
          <p:cNvSpPr>
            <a:spLocks noChangeShapeType="1"/>
          </p:cNvSpPr>
          <p:nvPr/>
        </p:nvSpPr>
        <p:spPr bwMode="auto">
          <a:xfrm flipV="1">
            <a:off x="7321723" y="3503961"/>
            <a:ext cx="1215" cy="2277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40" name="Line 144"/>
          <p:cNvSpPr>
            <a:spLocks noChangeShapeType="1"/>
          </p:cNvSpPr>
          <p:nvPr/>
        </p:nvSpPr>
        <p:spPr bwMode="auto">
          <a:xfrm>
            <a:off x="7277961" y="3503961"/>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41" name="Line 145"/>
          <p:cNvSpPr>
            <a:spLocks noChangeShapeType="1"/>
          </p:cNvSpPr>
          <p:nvPr/>
        </p:nvSpPr>
        <p:spPr bwMode="auto">
          <a:xfrm>
            <a:off x="7321723" y="3731707"/>
            <a:ext cx="1215" cy="2277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42" name="Line 146"/>
          <p:cNvSpPr>
            <a:spLocks noChangeShapeType="1"/>
          </p:cNvSpPr>
          <p:nvPr/>
        </p:nvSpPr>
        <p:spPr bwMode="auto">
          <a:xfrm>
            <a:off x="7277961" y="3959454"/>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47" name="Line 151"/>
          <p:cNvSpPr>
            <a:spLocks noChangeShapeType="1"/>
          </p:cNvSpPr>
          <p:nvPr/>
        </p:nvSpPr>
        <p:spPr bwMode="auto">
          <a:xfrm flipV="1">
            <a:off x="2495816" y="4324570"/>
            <a:ext cx="1215" cy="23015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48" name="Line 152"/>
          <p:cNvSpPr>
            <a:spLocks noChangeShapeType="1"/>
          </p:cNvSpPr>
          <p:nvPr/>
        </p:nvSpPr>
        <p:spPr bwMode="auto">
          <a:xfrm>
            <a:off x="2450839" y="4324570"/>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49" name="Line 153"/>
          <p:cNvSpPr>
            <a:spLocks noChangeShapeType="1"/>
          </p:cNvSpPr>
          <p:nvPr/>
        </p:nvSpPr>
        <p:spPr bwMode="auto">
          <a:xfrm>
            <a:off x="2495816" y="4554727"/>
            <a:ext cx="1215" cy="2313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50" name="Line 154"/>
          <p:cNvSpPr>
            <a:spLocks noChangeShapeType="1"/>
          </p:cNvSpPr>
          <p:nvPr/>
        </p:nvSpPr>
        <p:spPr bwMode="auto">
          <a:xfrm>
            <a:off x="2450839" y="4786088"/>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151" name="Freeform 155"/>
          <p:cNvSpPr>
            <a:spLocks/>
          </p:cNvSpPr>
          <p:nvPr/>
        </p:nvSpPr>
        <p:spPr bwMode="auto">
          <a:xfrm>
            <a:off x="2436251" y="4519781"/>
            <a:ext cx="117913"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latin typeface="Arial" panose="020B0604020202020204" pitchFamily="34" charset="0"/>
              <a:cs typeface="Arial" panose="020B0604020202020204" pitchFamily="34" charset="0"/>
            </a:endParaRPr>
          </a:p>
        </p:txBody>
      </p:sp>
      <p:sp>
        <p:nvSpPr>
          <p:cNvPr id="152" name="Line 156"/>
          <p:cNvSpPr>
            <a:spLocks noChangeShapeType="1"/>
          </p:cNvSpPr>
          <p:nvPr/>
        </p:nvSpPr>
        <p:spPr bwMode="auto">
          <a:xfrm flipV="1">
            <a:off x="2839829" y="3256935"/>
            <a:ext cx="1216" cy="23979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53" name="Line 157"/>
          <p:cNvSpPr>
            <a:spLocks noChangeShapeType="1"/>
          </p:cNvSpPr>
          <p:nvPr/>
        </p:nvSpPr>
        <p:spPr bwMode="auto">
          <a:xfrm>
            <a:off x="2796067" y="3256935"/>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54" name="Line 158"/>
          <p:cNvSpPr>
            <a:spLocks noChangeShapeType="1"/>
          </p:cNvSpPr>
          <p:nvPr/>
        </p:nvSpPr>
        <p:spPr bwMode="auto">
          <a:xfrm>
            <a:off x="2839829" y="3496731"/>
            <a:ext cx="1216" cy="2410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55" name="Line 159"/>
          <p:cNvSpPr>
            <a:spLocks noChangeShapeType="1"/>
          </p:cNvSpPr>
          <p:nvPr/>
        </p:nvSpPr>
        <p:spPr bwMode="auto">
          <a:xfrm>
            <a:off x="2796067" y="3737733"/>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56" name="Freeform 160"/>
          <p:cNvSpPr>
            <a:spLocks/>
          </p:cNvSpPr>
          <p:nvPr/>
        </p:nvSpPr>
        <p:spPr bwMode="auto">
          <a:xfrm>
            <a:off x="2781480" y="3462991"/>
            <a:ext cx="117913" cy="102425"/>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7" y="170"/>
                </a:moveTo>
                <a:lnTo>
                  <a:pt x="195" y="0"/>
                </a:lnTo>
                <a:lnTo>
                  <a:pt x="0" y="0"/>
                </a:lnTo>
                <a:lnTo>
                  <a:pt x="97"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157" name="Line 161"/>
          <p:cNvSpPr>
            <a:spLocks noChangeShapeType="1"/>
          </p:cNvSpPr>
          <p:nvPr/>
        </p:nvSpPr>
        <p:spPr bwMode="auto">
          <a:xfrm flipV="1">
            <a:off x="3185057" y="2478501"/>
            <a:ext cx="1216" cy="9278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58" name="Line 162"/>
          <p:cNvSpPr>
            <a:spLocks noChangeShapeType="1"/>
          </p:cNvSpPr>
          <p:nvPr/>
        </p:nvSpPr>
        <p:spPr bwMode="auto">
          <a:xfrm>
            <a:off x="3140081" y="2478501"/>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59" name="Line 163"/>
          <p:cNvSpPr>
            <a:spLocks noChangeShapeType="1"/>
          </p:cNvSpPr>
          <p:nvPr/>
        </p:nvSpPr>
        <p:spPr bwMode="auto">
          <a:xfrm>
            <a:off x="3185057" y="2571287"/>
            <a:ext cx="1216" cy="9278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60" name="Line 164"/>
          <p:cNvSpPr>
            <a:spLocks noChangeShapeType="1"/>
          </p:cNvSpPr>
          <p:nvPr/>
        </p:nvSpPr>
        <p:spPr bwMode="auto">
          <a:xfrm>
            <a:off x="3140081" y="2664072"/>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61" name="Freeform 165"/>
          <p:cNvSpPr>
            <a:spLocks/>
          </p:cNvSpPr>
          <p:nvPr/>
        </p:nvSpPr>
        <p:spPr bwMode="auto">
          <a:xfrm>
            <a:off x="3125493" y="2537547"/>
            <a:ext cx="117912" cy="102425"/>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7" y="170"/>
                </a:moveTo>
                <a:lnTo>
                  <a:pt x="195" y="0"/>
                </a:lnTo>
                <a:lnTo>
                  <a:pt x="0" y="0"/>
                </a:lnTo>
                <a:lnTo>
                  <a:pt x="97"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162" name="Line 166"/>
          <p:cNvSpPr>
            <a:spLocks noChangeShapeType="1"/>
          </p:cNvSpPr>
          <p:nvPr/>
        </p:nvSpPr>
        <p:spPr bwMode="auto">
          <a:xfrm flipV="1">
            <a:off x="3529071" y="2645997"/>
            <a:ext cx="1215" cy="578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63" name="Line 167"/>
          <p:cNvSpPr>
            <a:spLocks noChangeShapeType="1"/>
          </p:cNvSpPr>
          <p:nvPr/>
        </p:nvSpPr>
        <p:spPr bwMode="auto">
          <a:xfrm>
            <a:off x="3485309" y="2645997"/>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64" name="Line 168"/>
          <p:cNvSpPr>
            <a:spLocks noChangeShapeType="1"/>
          </p:cNvSpPr>
          <p:nvPr/>
        </p:nvSpPr>
        <p:spPr bwMode="auto">
          <a:xfrm>
            <a:off x="3529071" y="2703837"/>
            <a:ext cx="1215" cy="5663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65" name="Line 169"/>
          <p:cNvSpPr>
            <a:spLocks noChangeShapeType="1"/>
          </p:cNvSpPr>
          <p:nvPr/>
        </p:nvSpPr>
        <p:spPr bwMode="auto">
          <a:xfrm>
            <a:off x="3485309" y="2760472"/>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66" name="Freeform 170"/>
          <p:cNvSpPr>
            <a:spLocks/>
          </p:cNvSpPr>
          <p:nvPr/>
        </p:nvSpPr>
        <p:spPr bwMode="auto">
          <a:xfrm>
            <a:off x="3468291" y="2668892"/>
            <a:ext cx="119128"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7" y="170"/>
                </a:moveTo>
                <a:lnTo>
                  <a:pt x="195" y="0"/>
                </a:lnTo>
                <a:lnTo>
                  <a:pt x="0" y="0"/>
                </a:lnTo>
                <a:lnTo>
                  <a:pt x="97"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167" name="Line 171"/>
          <p:cNvSpPr>
            <a:spLocks noChangeShapeType="1"/>
          </p:cNvSpPr>
          <p:nvPr/>
        </p:nvSpPr>
        <p:spPr bwMode="auto">
          <a:xfrm flipV="1">
            <a:off x="3874299" y="2755652"/>
            <a:ext cx="1215" cy="807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68" name="Line 172"/>
          <p:cNvSpPr>
            <a:spLocks noChangeShapeType="1"/>
          </p:cNvSpPr>
          <p:nvPr/>
        </p:nvSpPr>
        <p:spPr bwMode="auto">
          <a:xfrm>
            <a:off x="3830538" y="2755652"/>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69" name="Line 173"/>
          <p:cNvSpPr>
            <a:spLocks noChangeShapeType="1"/>
          </p:cNvSpPr>
          <p:nvPr/>
        </p:nvSpPr>
        <p:spPr bwMode="auto">
          <a:xfrm>
            <a:off x="3874299" y="2836388"/>
            <a:ext cx="1215" cy="7953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73" name="Line 177"/>
          <p:cNvSpPr>
            <a:spLocks noChangeShapeType="1"/>
          </p:cNvSpPr>
          <p:nvPr/>
        </p:nvSpPr>
        <p:spPr bwMode="auto">
          <a:xfrm>
            <a:off x="4174550" y="2849643"/>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74" name="Line 178"/>
          <p:cNvSpPr>
            <a:spLocks noChangeShapeType="1"/>
          </p:cNvSpPr>
          <p:nvPr/>
        </p:nvSpPr>
        <p:spPr bwMode="auto">
          <a:xfrm>
            <a:off x="4219528" y="3012319"/>
            <a:ext cx="1215" cy="1614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75" name="Line 179"/>
          <p:cNvSpPr>
            <a:spLocks noChangeShapeType="1"/>
          </p:cNvSpPr>
          <p:nvPr/>
        </p:nvSpPr>
        <p:spPr bwMode="auto">
          <a:xfrm>
            <a:off x="4174550" y="3173790"/>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77" name="Line 181"/>
          <p:cNvSpPr>
            <a:spLocks noChangeShapeType="1"/>
          </p:cNvSpPr>
          <p:nvPr/>
        </p:nvSpPr>
        <p:spPr bwMode="auto">
          <a:xfrm flipV="1">
            <a:off x="4563540" y="3003884"/>
            <a:ext cx="1216" cy="2277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78" name="Line 182"/>
          <p:cNvSpPr>
            <a:spLocks noChangeShapeType="1"/>
          </p:cNvSpPr>
          <p:nvPr/>
        </p:nvSpPr>
        <p:spPr bwMode="auto">
          <a:xfrm>
            <a:off x="4519779" y="3003884"/>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80" name="Line 184"/>
          <p:cNvSpPr>
            <a:spLocks noChangeShapeType="1"/>
          </p:cNvSpPr>
          <p:nvPr/>
        </p:nvSpPr>
        <p:spPr bwMode="auto">
          <a:xfrm>
            <a:off x="4519779" y="3460581"/>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82" name="Line 186"/>
          <p:cNvSpPr>
            <a:spLocks noChangeShapeType="1"/>
          </p:cNvSpPr>
          <p:nvPr/>
        </p:nvSpPr>
        <p:spPr bwMode="auto">
          <a:xfrm flipV="1">
            <a:off x="4908769" y="3584697"/>
            <a:ext cx="1216" cy="30848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83" name="Line 187"/>
          <p:cNvSpPr>
            <a:spLocks noChangeShapeType="1"/>
          </p:cNvSpPr>
          <p:nvPr/>
        </p:nvSpPr>
        <p:spPr bwMode="auto">
          <a:xfrm>
            <a:off x="4863792" y="3584697"/>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84" name="Line 188"/>
          <p:cNvSpPr>
            <a:spLocks noChangeShapeType="1"/>
          </p:cNvSpPr>
          <p:nvPr/>
        </p:nvSpPr>
        <p:spPr bwMode="auto">
          <a:xfrm>
            <a:off x="4908769" y="3893178"/>
            <a:ext cx="1216" cy="3096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85" name="Line 189"/>
          <p:cNvSpPr>
            <a:spLocks noChangeShapeType="1"/>
          </p:cNvSpPr>
          <p:nvPr/>
        </p:nvSpPr>
        <p:spPr bwMode="auto">
          <a:xfrm>
            <a:off x="4863792" y="4202865"/>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86" name="Freeform 190"/>
          <p:cNvSpPr>
            <a:spLocks/>
          </p:cNvSpPr>
          <p:nvPr/>
        </p:nvSpPr>
        <p:spPr bwMode="auto">
          <a:xfrm>
            <a:off x="4849205" y="3859438"/>
            <a:ext cx="117912"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7" y="170"/>
                </a:moveTo>
                <a:lnTo>
                  <a:pt x="195" y="0"/>
                </a:lnTo>
                <a:lnTo>
                  <a:pt x="0" y="0"/>
                </a:lnTo>
                <a:lnTo>
                  <a:pt x="97"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187" name="Line 191"/>
          <p:cNvSpPr>
            <a:spLocks noChangeShapeType="1"/>
          </p:cNvSpPr>
          <p:nvPr/>
        </p:nvSpPr>
        <p:spPr bwMode="auto">
          <a:xfrm flipV="1">
            <a:off x="5252782" y="3767857"/>
            <a:ext cx="1215" cy="2578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88" name="Line 192"/>
          <p:cNvSpPr>
            <a:spLocks noChangeShapeType="1"/>
          </p:cNvSpPr>
          <p:nvPr/>
        </p:nvSpPr>
        <p:spPr bwMode="auto">
          <a:xfrm>
            <a:off x="5209021" y="3767857"/>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89" name="Line 193"/>
          <p:cNvSpPr>
            <a:spLocks noChangeShapeType="1"/>
          </p:cNvSpPr>
          <p:nvPr/>
        </p:nvSpPr>
        <p:spPr bwMode="auto">
          <a:xfrm>
            <a:off x="5252782" y="4025729"/>
            <a:ext cx="1215" cy="2578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90" name="Line 194"/>
          <p:cNvSpPr>
            <a:spLocks noChangeShapeType="1"/>
          </p:cNvSpPr>
          <p:nvPr/>
        </p:nvSpPr>
        <p:spPr bwMode="auto">
          <a:xfrm>
            <a:off x="5209021" y="4283600"/>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91" name="Freeform 195"/>
          <p:cNvSpPr>
            <a:spLocks/>
          </p:cNvSpPr>
          <p:nvPr/>
        </p:nvSpPr>
        <p:spPr bwMode="auto">
          <a:xfrm>
            <a:off x="5193218" y="3991989"/>
            <a:ext cx="119128"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7" y="170"/>
                </a:moveTo>
                <a:lnTo>
                  <a:pt x="195" y="0"/>
                </a:lnTo>
                <a:lnTo>
                  <a:pt x="0" y="0"/>
                </a:lnTo>
                <a:lnTo>
                  <a:pt x="97"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192" name="Line 196"/>
          <p:cNvSpPr>
            <a:spLocks noChangeShapeType="1"/>
          </p:cNvSpPr>
          <p:nvPr/>
        </p:nvSpPr>
        <p:spPr bwMode="auto">
          <a:xfrm flipV="1">
            <a:off x="5598011" y="4119719"/>
            <a:ext cx="1215" cy="2590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93" name="Line 197"/>
          <p:cNvSpPr>
            <a:spLocks noChangeShapeType="1"/>
          </p:cNvSpPr>
          <p:nvPr/>
        </p:nvSpPr>
        <p:spPr bwMode="auto">
          <a:xfrm>
            <a:off x="5554250" y="4119719"/>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94" name="Line 198"/>
          <p:cNvSpPr>
            <a:spLocks noChangeShapeType="1"/>
          </p:cNvSpPr>
          <p:nvPr/>
        </p:nvSpPr>
        <p:spPr bwMode="auto">
          <a:xfrm>
            <a:off x="5598011" y="4378796"/>
            <a:ext cx="1215" cy="2578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95" name="Line 199"/>
          <p:cNvSpPr>
            <a:spLocks noChangeShapeType="1"/>
          </p:cNvSpPr>
          <p:nvPr/>
        </p:nvSpPr>
        <p:spPr bwMode="auto">
          <a:xfrm>
            <a:off x="5554250" y="4636667"/>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96" name="Freeform 200"/>
          <p:cNvSpPr>
            <a:spLocks/>
          </p:cNvSpPr>
          <p:nvPr/>
        </p:nvSpPr>
        <p:spPr bwMode="auto">
          <a:xfrm>
            <a:off x="5539662" y="4343850"/>
            <a:ext cx="117912"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197" name="Line 201"/>
          <p:cNvSpPr>
            <a:spLocks noChangeShapeType="1"/>
          </p:cNvSpPr>
          <p:nvPr/>
        </p:nvSpPr>
        <p:spPr bwMode="auto">
          <a:xfrm flipV="1">
            <a:off x="5943240" y="4119719"/>
            <a:ext cx="1215" cy="2590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98" name="Line 202"/>
          <p:cNvSpPr>
            <a:spLocks noChangeShapeType="1"/>
          </p:cNvSpPr>
          <p:nvPr/>
        </p:nvSpPr>
        <p:spPr bwMode="auto">
          <a:xfrm>
            <a:off x="5898262" y="4119719"/>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199" name="Line 203"/>
          <p:cNvSpPr>
            <a:spLocks noChangeShapeType="1"/>
          </p:cNvSpPr>
          <p:nvPr/>
        </p:nvSpPr>
        <p:spPr bwMode="auto">
          <a:xfrm>
            <a:off x="5943240" y="4378796"/>
            <a:ext cx="1215" cy="2578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00" name="Line 204"/>
          <p:cNvSpPr>
            <a:spLocks noChangeShapeType="1"/>
          </p:cNvSpPr>
          <p:nvPr/>
        </p:nvSpPr>
        <p:spPr bwMode="auto">
          <a:xfrm>
            <a:off x="5898262" y="4636667"/>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01" name="Freeform 205"/>
          <p:cNvSpPr>
            <a:spLocks/>
          </p:cNvSpPr>
          <p:nvPr/>
        </p:nvSpPr>
        <p:spPr bwMode="auto">
          <a:xfrm>
            <a:off x="5883675" y="4343850"/>
            <a:ext cx="119128"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202" name="Line 206"/>
          <p:cNvSpPr>
            <a:spLocks noChangeShapeType="1"/>
          </p:cNvSpPr>
          <p:nvPr/>
        </p:nvSpPr>
        <p:spPr bwMode="auto">
          <a:xfrm flipV="1">
            <a:off x="6287252" y="4119719"/>
            <a:ext cx="1216" cy="2590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03" name="Line 208"/>
          <p:cNvSpPr>
            <a:spLocks noChangeShapeType="1"/>
          </p:cNvSpPr>
          <p:nvPr/>
        </p:nvSpPr>
        <p:spPr bwMode="auto">
          <a:xfrm>
            <a:off x="6243491" y="4119719"/>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04" name="Line 209"/>
          <p:cNvSpPr>
            <a:spLocks noChangeShapeType="1"/>
          </p:cNvSpPr>
          <p:nvPr/>
        </p:nvSpPr>
        <p:spPr bwMode="auto">
          <a:xfrm>
            <a:off x="6287252" y="4378796"/>
            <a:ext cx="1216" cy="2578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05" name="Line 210"/>
          <p:cNvSpPr>
            <a:spLocks noChangeShapeType="1"/>
          </p:cNvSpPr>
          <p:nvPr/>
        </p:nvSpPr>
        <p:spPr bwMode="auto">
          <a:xfrm>
            <a:off x="6243491" y="4636667"/>
            <a:ext cx="88739"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06" name="Freeform 211"/>
          <p:cNvSpPr>
            <a:spLocks/>
          </p:cNvSpPr>
          <p:nvPr/>
        </p:nvSpPr>
        <p:spPr bwMode="auto">
          <a:xfrm>
            <a:off x="6228904" y="4343850"/>
            <a:ext cx="117913"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207" name="Line 212"/>
          <p:cNvSpPr>
            <a:spLocks noChangeShapeType="1"/>
          </p:cNvSpPr>
          <p:nvPr/>
        </p:nvSpPr>
        <p:spPr bwMode="auto">
          <a:xfrm flipV="1">
            <a:off x="6632481" y="4305290"/>
            <a:ext cx="1216" cy="20485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08" name="Line 213"/>
          <p:cNvSpPr>
            <a:spLocks noChangeShapeType="1"/>
          </p:cNvSpPr>
          <p:nvPr/>
        </p:nvSpPr>
        <p:spPr bwMode="auto">
          <a:xfrm>
            <a:off x="6587504" y="4305290"/>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09" name="Line 214"/>
          <p:cNvSpPr>
            <a:spLocks noChangeShapeType="1"/>
          </p:cNvSpPr>
          <p:nvPr/>
        </p:nvSpPr>
        <p:spPr bwMode="auto">
          <a:xfrm>
            <a:off x="6632481" y="4510141"/>
            <a:ext cx="1216" cy="2060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10" name="Line 215"/>
          <p:cNvSpPr>
            <a:spLocks noChangeShapeType="1"/>
          </p:cNvSpPr>
          <p:nvPr/>
        </p:nvSpPr>
        <p:spPr bwMode="auto">
          <a:xfrm>
            <a:off x="6587504" y="4716198"/>
            <a:ext cx="89954"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11" name="Freeform 216"/>
          <p:cNvSpPr>
            <a:spLocks/>
          </p:cNvSpPr>
          <p:nvPr/>
        </p:nvSpPr>
        <p:spPr bwMode="auto">
          <a:xfrm>
            <a:off x="6572917" y="4476401"/>
            <a:ext cx="117912"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7" y="170"/>
                </a:moveTo>
                <a:lnTo>
                  <a:pt x="195" y="0"/>
                </a:lnTo>
                <a:lnTo>
                  <a:pt x="0" y="0"/>
                </a:lnTo>
                <a:lnTo>
                  <a:pt x="97"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212" name="Line 217"/>
          <p:cNvSpPr>
            <a:spLocks noChangeShapeType="1"/>
          </p:cNvSpPr>
          <p:nvPr/>
        </p:nvSpPr>
        <p:spPr bwMode="auto">
          <a:xfrm flipV="1">
            <a:off x="6976494" y="4457121"/>
            <a:ext cx="1215" cy="1855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13" name="Line 218"/>
          <p:cNvSpPr>
            <a:spLocks noChangeShapeType="1"/>
          </p:cNvSpPr>
          <p:nvPr/>
        </p:nvSpPr>
        <p:spPr bwMode="auto">
          <a:xfrm>
            <a:off x="6932733" y="4457121"/>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14" name="Line 219"/>
          <p:cNvSpPr>
            <a:spLocks noChangeShapeType="1"/>
          </p:cNvSpPr>
          <p:nvPr/>
        </p:nvSpPr>
        <p:spPr bwMode="auto">
          <a:xfrm>
            <a:off x="6976494" y="4642692"/>
            <a:ext cx="1215" cy="1855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15" name="Line 220"/>
          <p:cNvSpPr>
            <a:spLocks noChangeShapeType="1"/>
          </p:cNvSpPr>
          <p:nvPr/>
        </p:nvSpPr>
        <p:spPr bwMode="auto">
          <a:xfrm>
            <a:off x="6932733" y="4828263"/>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16" name="Freeform 221"/>
          <p:cNvSpPr>
            <a:spLocks/>
          </p:cNvSpPr>
          <p:nvPr/>
        </p:nvSpPr>
        <p:spPr bwMode="auto">
          <a:xfrm>
            <a:off x="6916930" y="4608952"/>
            <a:ext cx="119128"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7" y="170"/>
                </a:moveTo>
                <a:lnTo>
                  <a:pt x="195" y="0"/>
                </a:lnTo>
                <a:lnTo>
                  <a:pt x="0" y="0"/>
                </a:lnTo>
                <a:lnTo>
                  <a:pt x="97"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217" name="Line 222"/>
          <p:cNvSpPr>
            <a:spLocks noChangeShapeType="1"/>
          </p:cNvSpPr>
          <p:nvPr/>
        </p:nvSpPr>
        <p:spPr bwMode="auto">
          <a:xfrm flipV="1">
            <a:off x="7321723" y="4457121"/>
            <a:ext cx="1215" cy="1855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18" name="Line 223"/>
          <p:cNvSpPr>
            <a:spLocks noChangeShapeType="1"/>
          </p:cNvSpPr>
          <p:nvPr/>
        </p:nvSpPr>
        <p:spPr bwMode="auto">
          <a:xfrm>
            <a:off x="7277961" y="4457121"/>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19" name="Line 224"/>
          <p:cNvSpPr>
            <a:spLocks noChangeShapeType="1"/>
          </p:cNvSpPr>
          <p:nvPr/>
        </p:nvSpPr>
        <p:spPr bwMode="auto">
          <a:xfrm>
            <a:off x="7321723" y="4642692"/>
            <a:ext cx="1215" cy="18557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20" name="Line 225"/>
          <p:cNvSpPr>
            <a:spLocks noChangeShapeType="1"/>
          </p:cNvSpPr>
          <p:nvPr/>
        </p:nvSpPr>
        <p:spPr bwMode="auto">
          <a:xfrm>
            <a:off x="7277961" y="4828263"/>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21" name="Freeform 226"/>
          <p:cNvSpPr>
            <a:spLocks/>
          </p:cNvSpPr>
          <p:nvPr/>
        </p:nvSpPr>
        <p:spPr bwMode="auto">
          <a:xfrm>
            <a:off x="7263374" y="4608952"/>
            <a:ext cx="117912" cy="102426"/>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222" name="Rectangle 227"/>
          <p:cNvSpPr>
            <a:spLocks noChangeArrowheads="1"/>
          </p:cNvSpPr>
          <p:nvPr/>
        </p:nvSpPr>
        <p:spPr bwMode="auto">
          <a:xfrm>
            <a:off x="6230416" y="2219425"/>
            <a:ext cx="1084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200" dirty="0" smtClean="0">
                <a:solidFill>
                  <a:srgbClr val="000000"/>
                </a:solidFill>
                <a:latin typeface="Arial" panose="020B0604020202020204" pitchFamily="34" charset="0"/>
                <a:cs typeface="Arial" panose="020B0604020202020204" pitchFamily="34" charset="0"/>
              </a:rPr>
              <a:t>Vehicle</a:t>
            </a:r>
          </a:p>
          <a:p>
            <a:r>
              <a:rPr lang="en-US" altLang="en-US" sz="1200" dirty="0">
                <a:solidFill>
                  <a:srgbClr val="000000"/>
                </a:solidFill>
                <a:latin typeface="Arial" panose="020B0604020202020204" pitchFamily="34" charset="0"/>
                <a:cs typeface="Arial" panose="020B0604020202020204" pitchFamily="34" charset="0"/>
              </a:rPr>
              <a:t>CFMA  </a:t>
            </a:r>
            <a:r>
              <a:rPr lang="en-US" altLang="en-US" sz="1200" dirty="0" smtClean="0">
                <a:solidFill>
                  <a:srgbClr val="000000"/>
                </a:solidFill>
                <a:latin typeface="Arial" panose="020B0604020202020204" pitchFamily="34" charset="0"/>
                <a:cs typeface="Arial" panose="020B0604020202020204" pitchFamily="34" charset="0"/>
              </a:rPr>
              <a:t>D33-D4 </a:t>
            </a:r>
            <a:endParaRPr lang="en-US" altLang="en-US" sz="1200" dirty="0">
              <a:latin typeface="Arial" panose="020B0604020202020204" pitchFamily="34" charset="0"/>
              <a:cs typeface="Arial" panose="020B0604020202020204" pitchFamily="34" charset="0"/>
            </a:endParaRPr>
          </a:p>
        </p:txBody>
      </p:sp>
      <p:sp>
        <p:nvSpPr>
          <p:cNvPr id="223" name="Line 228"/>
          <p:cNvSpPr>
            <a:spLocks noChangeShapeType="1"/>
          </p:cNvSpPr>
          <p:nvPr/>
        </p:nvSpPr>
        <p:spPr bwMode="auto">
          <a:xfrm>
            <a:off x="5955692" y="2273650"/>
            <a:ext cx="220023"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24" name="Oval 229"/>
          <p:cNvSpPr>
            <a:spLocks noChangeArrowheads="1"/>
          </p:cNvSpPr>
          <p:nvPr/>
        </p:nvSpPr>
        <p:spPr bwMode="auto">
          <a:xfrm>
            <a:off x="6011610" y="2218219"/>
            <a:ext cx="109403" cy="109656"/>
          </a:xfrm>
          <a:prstGeom prst="ellipse">
            <a:avLst/>
          </a:prstGeom>
          <a:solidFill>
            <a:srgbClr val="FF66CC"/>
          </a:solid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225" name="Rectangle 230"/>
          <p:cNvSpPr>
            <a:spLocks noChangeArrowheads="1"/>
          </p:cNvSpPr>
          <p:nvPr/>
        </p:nvSpPr>
        <p:spPr bwMode="auto">
          <a:xfrm>
            <a:off x="6230416" y="2373666"/>
            <a:ext cx="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200" dirty="0">
              <a:latin typeface="Arial" panose="020B0604020202020204" pitchFamily="34" charset="0"/>
              <a:cs typeface="Arial" panose="020B0604020202020204" pitchFamily="34" charset="0"/>
            </a:endParaRPr>
          </a:p>
        </p:txBody>
      </p:sp>
      <p:sp>
        <p:nvSpPr>
          <p:cNvPr id="226" name="Line 231"/>
          <p:cNvSpPr>
            <a:spLocks noChangeShapeType="1"/>
          </p:cNvSpPr>
          <p:nvPr/>
        </p:nvSpPr>
        <p:spPr bwMode="auto">
          <a:xfrm>
            <a:off x="5955692" y="2447737"/>
            <a:ext cx="220023"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27" name="Freeform 232"/>
          <p:cNvSpPr>
            <a:spLocks/>
          </p:cNvSpPr>
          <p:nvPr/>
        </p:nvSpPr>
        <p:spPr bwMode="auto">
          <a:xfrm>
            <a:off x="6006747" y="2412792"/>
            <a:ext cx="117913" cy="102425"/>
          </a:xfrm>
          <a:custGeom>
            <a:avLst/>
            <a:gdLst>
              <a:gd name="T0" fmla="*/ 2147483647 w 194"/>
              <a:gd name="T1" fmla="*/ 2147483647 h 171"/>
              <a:gd name="T2" fmla="*/ 2147483647 w 194"/>
              <a:gd name="T3" fmla="*/ 0 h 171"/>
              <a:gd name="T4" fmla="*/ 0 w 194"/>
              <a:gd name="T5" fmla="*/ 0 h 171"/>
              <a:gd name="T6" fmla="*/ 2147483647 w 194"/>
              <a:gd name="T7" fmla="*/ 2147483647 h 171"/>
              <a:gd name="T8" fmla="*/ 0 60000 65536"/>
              <a:gd name="T9" fmla="*/ 0 60000 65536"/>
              <a:gd name="T10" fmla="*/ 0 60000 65536"/>
              <a:gd name="T11" fmla="*/ 0 60000 65536"/>
              <a:gd name="T12" fmla="*/ 0 w 194"/>
              <a:gd name="T13" fmla="*/ 0 h 171"/>
              <a:gd name="T14" fmla="*/ 194 w 194"/>
              <a:gd name="T15" fmla="*/ 171 h 171"/>
            </a:gdLst>
            <a:ahLst/>
            <a:cxnLst>
              <a:cxn ang="T8">
                <a:pos x="T0" y="T1"/>
              </a:cxn>
              <a:cxn ang="T9">
                <a:pos x="T2" y="T3"/>
              </a:cxn>
              <a:cxn ang="T10">
                <a:pos x="T4" y="T5"/>
              </a:cxn>
              <a:cxn ang="T11">
                <a:pos x="T6" y="T7"/>
              </a:cxn>
            </a:cxnLst>
            <a:rect l="T12" t="T13" r="T14" b="T15"/>
            <a:pathLst>
              <a:path w="194" h="171">
                <a:moveTo>
                  <a:pt x="97" y="171"/>
                </a:moveTo>
                <a:lnTo>
                  <a:pt x="194" y="0"/>
                </a:lnTo>
                <a:lnTo>
                  <a:pt x="0" y="0"/>
                </a:lnTo>
                <a:lnTo>
                  <a:pt x="97" y="171"/>
                </a:lnTo>
                <a:close/>
              </a:path>
            </a:pathLst>
          </a:custGeom>
          <a:solidFill>
            <a:srgbClr val="FFC000"/>
          </a:solidFill>
          <a:ln w="11113">
            <a:solidFill>
              <a:srgbClr val="000000"/>
            </a:solidFill>
            <a:prstDash val="solid"/>
            <a:round/>
            <a:headEnd/>
            <a:tailEnd/>
          </a:ln>
        </p:spPr>
        <p:txBody>
          <a:bodyPr/>
          <a:lstStyle/>
          <a:p>
            <a:endParaRPr lang="en-GB" sz="1400"/>
          </a:p>
        </p:txBody>
      </p:sp>
      <p:sp>
        <p:nvSpPr>
          <p:cNvPr id="228" name="Rectangle 233"/>
          <p:cNvSpPr>
            <a:spLocks noChangeArrowheads="1"/>
          </p:cNvSpPr>
          <p:nvPr/>
        </p:nvSpPr>
        <p:spPr bwMode="auto">
          <a:xfrm>
            <a:off x="1849120" y="2313415"/>
            <a:ext cx="49853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Hindlimb</a:t>
            </a:r>
            <a:endParaRPr lang="en-US" altLang="en-US" sz="1100">
              <a:latin typeface="Arial" panose="020B0604020202020204" pitchFamily="34" charset="0"/>
              <a:cs typeface="Arial" panose="020B0604020202020204" pitchFamily="34" charset="0"/>
            </a:endParaRPr>
          </a:p>
        </p:txBody>
      </p:sp>
      <p:sp>
        <p:nvSpPr>
          <p:cNvPr id="229" name="Rectangle 234"/>
          <p:cNvSpPr>
            <a:spLocks noChangeArrowheads="1"/>
          </p:cNvSpPr>
          <p:nvPr/>
        </p:nvSpPr>
        <p:spPr bwMode="auto">
          <a:xfrm>
            <a:off x="1849120" y="2436327"/>
            <a:ext cx="5546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 Paralysis</a:t>
            </a:r>
            <a:endParaRPr lang="en-US" altLang="en-US" sz="1100">
              <a:latin typeface="Arial" panose="020B0604020202020204" pitchFamily="34" charset="0"/>
              <a:cs typeface="Arial" panose="020B0604020202020204" pitchFamily="34" charset="0"/>
            </a:endParaRPr>
          </a:p>
        </p:txBody>
      </p:sp>
      <p:sp>
        <p:nvSpPr>
          <p:cNvPr id="230" name="Rectangle 235"/>
          <p:cNvSpPr>
            <a:spLocks noChangeArrowheads="1"/>
          </p:cNvSpPr>
          <p:nvPr/>
        </p:nvSpPr>
        <p:spPr bwMode="auto">
          <a:xfrm>
            <a:off x="1858844" y="3015934"/>
            <a:ext cx="533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Hindlimb </a:t>
            </a:r>
            <a:endParaRPr lang="en-US" altLang="en-US" sz="1100">
              <a:latin typeface="Arial" panose="020B0604020202020204" pitchFamily="34" charset="0"/>
              <a:cs typeface="Arial" panose="020B0604020202020204" pitchFamily="34" charset="0"/>
            </a:endParaRPr>
          </a:p>
        </p:txBody>
      </p:sp>
      <p:sp>
        <p:nvSpPr>
          <p:cNvPr id="231" name="Rectangle 236"/>
          <p:cNvSpPr>
            <a:spLocks noChangeArrowheads="1"/>
          </p:cNvSpPr>
          <p:nvPr/>
        </p:nvSpPr>
        <p:spPr bwMode="auto">
          <a:xfrm>
            <a:off x="1858844" y="3137639"/>
            <a:ext cx="42639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Paresis</a:t>
            </a:r>
            <a:endParaRPr lang="en-US" altLang="en-US" sz="1100">
              <a:latin typeface="Arial" panose="020B0604020202020204" pitchFamily="34" charset="0"/>
              <a:cs typeface="Arial" panose="020B0604020202020204" pitchFamily="34" charset="0"/>
            </a:endParaRPr>
          </a:p>
        </p:txBody>
      </p:sp>
      <p:sp>
        <p:nvSpPr>
          <p:cNvPr id="232" name="Rectangle 237"/>
          <p:cNvSpPr>
            <a:spLocks noChangeArrowheads="1"/>
          </p:cNvSpPr>
          <p:nvPr/>
        </p:nvSpPr>
        <p:spPr bwMode="auto">
          <a:xfrm>
            <a:off x="1856414" y="3719658"/>
            <a:ext cx="5321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Impaired </a:t>
            </a:r>
            <a:endParaRPr lang="en-US" altLang="en-US" sz="1100">
              <a:latin typeface="Arial" panose="020B0604020202020204" pitchFamily="34" charset="0"/>
              <a:cs typeface="Arial" panose="020B0604020202020204" pitchFamily="34" charset="0"/>
            </a:endParaRPr>
          </a:p>
        </p:txBody>
      </p:sp>
      <p:sp>
        <p:nvSpPr>
          <p:cNvPr id="233" name="Rectangle 238"/>
          <p:cNvSpPr>
            <a:spLocks noChangeArrowheads="1"/>
          </p:cNvSpPr>
          <p:nvPr/>
        </p:nvSpPr>
        <p:spPr bwMode="auto">
          <a:xfrm>
            <a:off x="1856414" y="3841362"/>
            <a:ext cx="3334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Right </a:t>
            </a:r>
            <a:endParaRPr lang="en-US" altLang="en-US" sz="1100">
              <a:latin typeface="Arial" panose="020B0604020202020204" pitchFamily="34" charset="0"/>
              <a:cs typeface="Arial" panose="020B0604020202020204" pitchFamily="34" charset="0"/>
            </a:endParaRPr>
          </a:p>
        </p:txBody>
      </p:sp>
      <p:sp>
        <p:nvSpPr>
          <p:cNvPr id="234" name="Rectangle 239"/>
          <p:cNvSpPr>
            <a:spLocks noChangeArrowheads="1"/>
          </p:cNvSpPr>
          <p:nvPr/>
        </p:nvSpPr>
        <p:spPr bwMode="auto">
          <a:xfrm>
            <a:off x="1856414" y="3963068"/>
            <a:ext cx="36227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Reflex</a:t>
            </a:r>
            <a:endParaRPr lang="en-US" altLang="en-US" sz="1100">
              <a:latin typeface="Arial" panose="020B0604020202020204" pitchFamily="34" charset="0"/>
              <a:cs typeface="Arial" panose="020B0604020202020204" pitchFamily="34" charset="0"/>
            </a:endParaRPr>
          </a:p>
        </p:txBody>
      </p:sp>
      <p:sp>
        <p:nvSpPr>
          <p:cNvPr id="235" name="Rectangle 240"/>
          <p:cNvSpPr>
            <a:spLocks noChangeArrowheads="1"/>
          </p:cNvSpPr>
          <p:nvPr/>
        </p:nvSpPr>
        <p:spPr bwMode="auto">
          <a:xfrm>
            <a:off x="1828455" y="4980093"/>
            <a:ext cx="6684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Tail Paresis</a:t>
            </a:r>
            <a:endParaRPr lang="en-US" altLang="en-US" sz="1100">
              <a:latin typeface="Arial" panose="020B0604020202020204" pitchFamily="34" charset="0"/>
              <a:cs typeface="Arial" panose="020B0604020202020204" pitchFamily="34" charset="0"/>
            </a:endParaRPr>
          </a:p>
        </p:txBody>
      </p:sp>
      <p:sp>
        <p:nvSpPr>
          <p:cNvPr id="236" name="Rectangle 241"/>
          <p:cNvSpPr>
            <a:spLocks noChangeArrowheads="1"/>
          </p:cNvSpPr>
          <p:nvPr/>
        </p:nvSpPr>
        <p:spPr bwMode="auto">
          <a:xfrm>
            <a:off x="1855198" y="4441456"/>
            <a:ext cx="2420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Tail </a:t>
            </a:r>
            <a:endParaRPr lang="en-US" altLang="en-US" sz="1100">
              <a:latin typeface="Arial" panose="020B0604020202020204" pitchFamily="34" charset="0"/>
              <a:cs typeface="Arial" panose="020B0604020202020204" pitchFamily="34" charset="0"/>
            </a:endParaRPr>
          </a:p>
        </p:txBody>
      </p:sp>
      <p:sp>
        <p:nvSpPr>
          <p:cNvPr id="237" name="Rectangle 242"/>
          <p:cNvSpPr>
            <a:spLocks noChangeArrowheads="1"/>
          </p:cNvSpPr>
          <p:nvPr/>
        </p:nvSpPr>
        <p:spPr bwMode="auto">
          <a:xfrm>
            <a:off x="1855198" y="4563162"/>
            <a:ext cx="5193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000">
                <a:solidFill>
                  <a:srgbClr val="000000"/>
                </a:solidFill>
                <a:latin typeface="Arial" panose="020B0604020202020204" pitchFamily="34" charset="0"/>
                <a:cs typeface="Arial" panose="020B0604020202020204" pitchFamily="34" charset="0"/>
              </a:rPr>
              <a:t>Paralysis</a:t>
            </a:r>
            <a:endParaRPr lang="en-US" altLang="en-US" sz="1100">
              <a:latin typeface="Arial" panose="020B0604020202020204" pitchFamily="34" charset="0"/>
              <a:cs typeface="Arial" panose="020B0604020202020204" pitchFamily="34" charset="0"/>
            </a:endParaRPr>
          </a:p>
        </p:txBody>
      </p:sp>
      <p:sp>
        <p:nvSpPr>
          <p:cNvPr id="240" name="Rectangle 245"/>
          <p:cNvSpPr>
            <a:spLocks noChangeArrowheads="1"/>
          </p:cNvSpPr>
          <p:nvPr/>
        </p:nvSpPr>
        <p:spPr bwMode="auto">
          <a:xfrm>
            <a:off x="2667000" y="2238705"/>
            <a:ext cx="21640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b="1" dirty="0">
                <a:solidFill>
                  <a:srgbClr val="000000"/>
                </a:solidFill>
                <a:latin typeface="Arial" panose="020B0604020202020204" pitchFamily="34" charset="0"/>
                <a:cs typeface="Arial" panose="020B0604020202020204" pitchFamily="34" charset="0"/>
              </a:rPr>
              <a:t>No Immunosuppression Evident</a:t>
            </a:r>
            <a:endParaRPr lang="en-US" altLang="en-US" sz="1100" dirty="0">
              <a:latin typeface="Arial" panose="020B0604020202020204" pitchFamily="34" charset="0"/>
              <a:cs typeface="Arial" panose="020B0604020202020204" pitchFamily="34" charset="0"/>
            </a:endParaRPr>
          </a:p>
        </p:txBody>
      </p:sp>
      <p:sp>
        <p:nvSpPr>
          <p:cNvPr id="241" name="Rectangle 246"/>
          <p:cNvSpPr>
            <a:spLocks noChangeArrowheads="1"/>
          </p:cNvSpPr>
          <p:nvPr/>
        </p:nvSpPr>
        <p:spPr bwMode="auto">
          <a:xfrm>
            <a:off x="3025815" y="3843773"/>
            <a:ext cx="1772336" cy="1266461"/>
          </a:xfrm>
          <a:prstGeom prst="rect">
            <a:avLst/>
          </a:prstGeom>
          <a:solidFill>
            <a:srgbClr val="FFFFFF"/>
          </a:solidFill>
          <a:ln w="1588">
            <a:solidFill>
              <a:srgbClr val="FFFFFF"/>
            </a:solidFill>
            <a:miter lim="800000"/>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242" name="Rectangle 247"/>
          <p:cNvSpPr>
            <a:spLocks noChangeArrowheads="1"/>
          </p:cNvSpPr>
          <p:nvPr/>
        </p:nvSpPr>
        <p:spPr bwMode="auto">
          <a:xfrm>
            <a:off x="3396570" y="3701583"/>
            <a:ext cx="10435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800" b="1">
                <a:solidFill>
                  <a:srgbClr val="000000"/>
                </a:solidFill>
                <a:latin typeface="Arial" panose="020B0604020202020204" pitchFamily="34" charset="0"/>
                <a:cs typeface="Arial" panose="020B0604020202020204" pitchFamily="34" charset="0"/>
              </a:rPr>
              <a:t>ROTAROD ACTIVITY </a:t>
            </a:r>
            <a:endParaRPr lang="en-US" altLang="en-US" sz="1100">
              <a:latin typeface="Arial" panose="020B0604020202020204" pitchFamily="34" charset="0"/>
              <a:cs typeface="Arial" panose="020B0604020202020204" pitchFamily="34" charset="0"/>
            </a:endParaRPr>
          </a:p>
        </p:txBody>
      </p:sp>
      <p:sp>
        <p:nvSpPr>
          <p:cNvPr id="243" name="Rectangle 248"/>
          <p:cNvSpPr>
            <a:spLocks noChangeArrowheads="1"/>
          </p:cNvSpPr>
          <p:nvPr/>
        </p:nvSpPr>
        <p:spPr bwMode="auto">
          <a:xfrm>
            <a:off x="3105996" y="3889564"/>
            <a:ext cx="138980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700" b="1" dirty="0">
                <a:solidFill>
                  <a:srgbClr val="000000"/>
                </a:solidFill>
                <a:latin typeface="Arial" panose="020B0604020202020204" pitchFamily="34" charset="0"/>
                <a:cs typeface="Arial" panose="020B0604020202020204" pitchFamily="34" charset="0"/>
              </a:rPr>
              <a:t>Measure of  Motor </a:t>
            </a:r>
            <a:r>
              <a:rPr lang="en-US" altLang="en-US" sz="700" b="1" dirty="0" smtClean="0">
                <a:solidFill>
                  <a:srgbClr val="000000"/>
                </a:solidFill>
                <a:latin typeface="Arial" panose="020B0604020202020204" pitchFamily="34" charset="0"/>
                <a:cs typeface="Arial" panose="020B0604020202020204" pitchFamily="34" charset="0"/>
              </a:rPr>
              <a:t>Coordination</a:t>
            </a:r>
            <a:endParaRPr lang="en-US" altLang="en-US" sz="700" dirty="0">
              <a:latin typeface="Arial" panose="020B0604020202020204" pitchFamily="34" charset="0"/>
              <a:cs typeface="Arial" panose="020B0604020202020204" pitchFamily="34" charset="0"/>
            </a:endParaRPr>
          </a:p>
        </p:txBody>
      </p:sp>
      <p:sp>
        <p:nvSpPr>
          <p:cNvPr id="244" name="Rectangle 249"/>
          <p:cNvSpPr>
            <a:spLocks noChangeArrowheads="1"/>
          </p:cNvSpPr>
          <p:nvPr/>
        </p:nvSpPr>
        <p:spPr bwMode="auto">
          <a:xfrm>
            <a:off x="3059852" y="5156025"/>
            <a:ext cx="81432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latin typeface="Arial" panose="020B0604020202020204" pitchFamily="34" charset="0"/>
                <a:cs typeface="Arial" panose="020B0604020202020204" pitchFamily="34" charset="0"/>
              </a:rPr>
              <a:t>Pre-Treatment (Day 27)</a:t>
            </a:r>
            <a:endParaRPr lang="en-US" altLang="en-US" sz="1100">
              <a:latin typeface="Arial" panose="020B0604020202020204" pitchFamily="34" charset="0"/>
              <a:cs typeface="Arial" panose="020B0604020202020204" pitchFamily="34" charset="0"/>
            </a:endParaRPr>
          </a:p>
        </p:txBody>
      </p:sp>
      <p:sp>
        <p:nvSpPr>
          <p:cNvPr id="245" name="Line 250"/>
          <p:cNvSpPr>
            <a:spLocks noChangeShapeType="1"/>
          </p:cNvSpPr>
          <p:nvPr/>
        </p:nvSpPr>
        <p:spPr bwMode="auto">
          <a:xfrm>
            <a:off x="3025815" y="5110234"/>
            <a:ext cx="1772336"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46" name="Line 251"/>
          <p:cNvSpPr>
            <a:spLocks noChangeShapeType="1"/>
          </p:cNvSpPr>
          <p:nvPr/>
        </p:nvSpPr>
        <p:spPr bwMode="auto">
          <a:xfrm>
            <a:off x="3300539" y="5109030"/>
            <a:ext cx="1215"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47" name="Line 252"/>
          <p:cNvSpPr>
            <a:spLocks noChangeShapeType="1"/>
          </p:cNvSpPr>
          <p:nvPr/>
        </p:nvSpPr>
        <p:spPr bwMode="auto">
          <a:xfrm>
            <a:off x="3605653" y="5109030"/>
            <a:ext cx="1216"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48" name="Line 253"/>
          <p:cNvSpPr>
            <a:spLocks noChangeShapeType="1"/>
          </p:cNvSpPr>
          <p:nvPr/>
        </p:nvSpPr>
        <p:spPr bwMode="auto">
          <a:xfrm>
            <a:off x="3911982" y="5109030"/>
            <a:ext cx="1216"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49" name="Line 254"/>
          <p:cNvSpPr>
            <a:spLocks noChangeShapeType="1"/>
          </p:cNvSpPr>
          <p:nvPr/>
        </p:nvSpPr>
        <p:spPr bwMode="auto">
          <a:xfrm>
            <a:off x="4217097" y="5109030"/>
            <a:ext cx="1215"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50" name="Line 255"/>
          <p:cNvSpPr>
            <a:spLocks noChangeShapeType="1"/>
          </p:cNvSpPr>
          <p:nvPr/>
        </p:nvSpPr>
        <p:spPr bwMode="auto">
          <a:xfrm>
            <a:off x="4522210" y="5109030"/>
            <a:ext cx="1216"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51" name="Line 256"/>
          <p:cNvSpPr>
            <a:spLocks noChangeShapeType="1"/>
          </p:cNvSpPr>
          <p:nvPr/>
        </p:nvSpPr>
        <p:spPr bwMode="auto">
          <a:xfrm>
            <a:off x="3025815" y="3843773"/>
            <a:ext cx="1772336"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52" name="Line 260"/>
          <p:cNvSpPr>
            <a:spLocks noChangeShapeType="1"/>
          </p:cNvSpPr>
          <p:nvPr/>
        </p:nvSpPr>
        <p:spPr bwMode="auto">
          <a:xfrm flipV="1">
            <a:off x="3025815" y="3843773"/>
            <a:ext cx="1215" cy="126646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53" name="Line 261"/>
          <p:cNvSpPr>
            <a:spLocks noChangeShapeType="1"/>
          </p:cNvSpPr>
          <p:nvPr/>
        </p:nvSpPr>
        <p:spPr bwMode="auto">
          <a:xfrm>
            <a:off x="3007580" y="5110234"/>
            <a:ext cx="18234"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latin typeface="Arial" panose="020B0604020202020204" pitchFamily="34" charset="0"/>
              <a:cs typeface="Arial" panose="020B0604020202020204" pitchFamily="34" charset="0"/>
            </a:endParaRPr>
          </a:p>
        </p:txBody>
      </p:sp>
      <p:sp>
        <p:nvSpPr>
          <p:cNvPr id="254" name="Line 262"/>
          <p:cNvSpPr>
            <a:spLocks noChangeShapeType="1"/>
          </p:cNvSpPr>
          <p:nvPr/>
        </p:nvSpPr>
        <p:spPr bwMode="auto">
          <a:xfrm>
            <a:off x="3007580" y="4898153"/>
            <a:ext cx="18234"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55" name="Line 263"/>
          <p:cNvSpPr>
            <a:spLocks noChangeShapeType="1"/>
          </p:cNvSpPr>
          <p:nvPr/>
        </p:nvSpPr>
        <p:spPr bwMode="auto">
          <a:xfrm>
            <a:off x="3007580" y="4687278"/>
            <a:ext cx="18234"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56" name="Line 264"/>
          <p:cNvSpPr>
            <a:spLocks noChangeShapeType="1"/>
          </p:cNvSpPr>
          <p:nvPr/>
        </p:nvSpPr>
        <p:spPr bwMode="auto">
          <a:xfrm>
            <a:off x="3007580" y="4476401"/>
            <a:ext cx="18234"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57" name="Line 265"/>
          <p:cNvSpPr>
            <a:spLocks noChangeShapeType="1"/>
          </p:cNvSpPr>
          <p:nvPr/>
        </p:nvSpPr>
        <p:spPr bwMode="auto">
          <a:xfrm>
            <a:off x="3007580" y="4265525"/>
            <a:ext cx="18234"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58" name="Line 266"/>
          <p:cNvSpPr>
            <a:spLocks noChangeShapeType="1"/>
          </p:cNvSpPr>
          <p:nvPr/>
        </p:nvSpPr>
        <p:spPr bwMode="auto">
          <a:xfrm>
            <a:off x="3007580" y="4054649"/>
            <a:ext cx="18234"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59" name="Line 267"/>
          <p:cNvSpPr>
            <a:spLocks noChangeShapeType="1"/>
          </p:cNvSpPr>
          <p:nvPr/>
        </p:nvSpPr>
        <p:spPr bwMode="auto">
          <a:xfrm>
            <a:off x="3007580" y="3843773"/>
            <a:ext cx="18234"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260" name="Rectangle 268"/>
          <p:cNvSpPr>
            <a:spLocks noChangeArrowheads="1"/>
          </p:cNvSpPr>
          <p:nvPr/>
        </p:nvSpPr>
        <p:spPr bwMode="auto">
          <a:xfrm>
            <a:off x="2923705" y="5065650"/>
            <a:ext cx="4328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latin typeface="Arial" panose="020B0604020202020204" pitchFamily="34" charset="0"/>
                <a:cs typeface="Arial" panose="020B0604020202020204" pitchFamily="34" charset="0"/>
              </a:rPr>
              <a:t>0</a:t>
            </a:r>
            <a:endParaRPr lang="en-US" altLang="en-US" sz="1100">
              <a:latin typeface="Arial" panose="020B0604020202020204" pitchFamily="34" charset="0"/>
              <a:cs typeface="Arial" panose="020B0604020202020204" pitchFamily="34" charset="0"/>
            </a:endParaRPr>
          </a:p>
        </p:txBody>
      </p:sp>
      <p:sp>
        <p:nvSpPr>
          <p:cNvPr id="261" name="Rectangle 269"/>
          <p:cNvSpPr>
            <a:spLocks noChangeArrowheads="1"/>
          </p:cNvSpPr>
          <p:nvPr/>
        </p:nvSpPr>
        <p:spPr bwMode="auto">
          <a:xfrm>
            <a:off x="2878728" y="4854774"/>
            <a:ext cx="82177" cy="9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rPr>
              <a:t>50</a:t>
            </a:r>
            <a:endParaRPr lang="en-US" altLang="en-US" sz="1100"/>
          </a:p>
        </p:txBody>
      </p:sp>
      <p:sp>
        <p:nvSpPr>
          <p:cNvPr id="262" name="Rectangle 270"/>
          <p:cNvSpPr>
            <a:spLocks noChangeArrowheads="1"/>
          </p:cNvSpPr>
          <p:nvPr/>
        </p:nvSpPr>
        <p:spPr bwMode="auto">
          <a:xfrm>
            <a:off x="2834966" y="4643898"/>
            <a:ext cx="123266" cy="9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rPr>
              <a:t>100</a:t>
            </a:r>
            <a:endParaRPr lang="en-US" altLang="en-US" sz="1100"/>
          </a:p>
        </p:txBody>
      </p:sp>
      <p:sp>
        <p:nvSpPr>
          <p:cNvPr id="263" name="Rectangle 271"/>
          <p:cNvSpPr>
            <a:spLocks noChangeArrowheads="1"/>
          </p:cNvSpPr>
          <p:nvPr/>
        </p:nvSpPr>
        <p:spPr bwMode="auto">
          <a:xfrm>
            <a:off x="2834966" y="4433021"/>
            <a:ext cx="123266" cy="9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rPr>
              <a:t>150</a:t>
            </a:r>
            <a:endParaRPr lang="en-US" altLang="en-US" sz="1100"/>
          </a:p>
        </p:txBody>
      </p:sp>
      <p:sp>
        <p:nvSpPr>
          <p:cNvPr id="264" name="Rectangle 272"/>
          <p:cNvSpPr>
            <a:spLocks noChangeArrowheads="1"/>
          </p:cNvSpPr>
          <p:nvPr/>
        </p:nvSpPr>
        <p:spPr bwMode="auto">
          <a:xfrm>
            <a:off x="2834966" y="4222145"/>
            <a:ext cx="123266" cy="9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rPr>
              <a:t>200</a:t>
            </a:r>
            <a:endParaRPr lang="en-US" altLang="en-US" sz="1100"/>
          </a:p>
        </p:txBody>
      </p:sp>
      <p:sp>
        <p:nvSpPr>
          <p:cNvPr id="265" name="Rectangle 273"/>
          <p:cNvSpPr>
            <a:spLocks noChangeArrowheads="1"/>
          </p:cNvSpPr>
          <p:nvPr/>
        </p:nvSpPr>
        <p:spPr bwMode="auto">
          <a:xfrm>
            <a:off x="2834966" y="4011268"/>
            <a:ext cx="123266" cy="9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rPr>
              <a:t>250</a:t>
            </a:r>
            <a:endParaRPr lang="en-US" altLang="en-US" sz="1100"/>
          </a:p>
        </p:txBody>
      </p:sp>
      <p:sp>
        <p:nvSpPr>
          <p:cNvPr id="266" name="Rectangle 274"/>
          <p:cNvSpPr>
            <a:spLocks noChangeArrowheads="1"/>
          </p:cNvSpPr>
          <p:nvPr/>
        </p:nvSpPr>
        <p:spPr bwMode="auto">
          <a:xfrm>
            <a:off x="2834966" y="3800393"/>
            <a:ext cx="123266" cy="9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rPr>
              <a:t>300</a:t>
            </a:r>
            <a:endParaRPr lang="en-US" altLang="en-US" sz="1100"/>
          </a:p>
        </p:txBody>
      </p:sp>
      <p:sp>
        <p:nvSpPr>
          <p:cNvPr id="267" name="Line 275"/>
          <p:cNvSpPr>
            <a:spLocks noChangeShapeType="1"/>
          </p:cNvSpPr>
          <p:nvPr/>
        </p:nvSpPr>
        <p:spPr bwMode="auto">
          <a:xfrm flipV="1">
            <a:off x="4798150" y="3843773"/>
            <a:ext cx="1215" cy="126646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68" name="Rectangle 276"/>
          <p:cNvSpPr>
            <a:spLocks noChangeArrowheads="1"/>
          </p:cNvSpPr>
          <p:nvPr/>
        </p:nvSpPr>
        <p:spPr bwMode="auto">
          <a:xfrm>
            <a:off x="3208154" y="4475196"/>
            <a:ext cx="184770" cy="632628"/>
          </a:xfrm>
          <a:prstGeom prst="rect">
            <a:avLst/>
          </a:prstGeom>
          <a:solidFill>
            <a:srgbClr val="FF66CC"/>
          </a:solidFill>
          <a:ln>
            <a:noFill/>
          </a:ln>
          <a:extLst/>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269" name="Freeform 277"/>
          <p:cNvSpPr>
            <a:spLocks/>
          </p:cNvSpPr>
          <p:nvPr/>
        </p:nvSpPr>
        <p:spPr bwMode="auto">
          <a:xfrm flipV="1">
            <a:off x="3208154" y="4475196"/>
            <a:ext cx="184770" cy="632628"/>
          </a:xfrm>
          <a:custGeom>
            <a:avLst/>
            <a:gdLst>
              <a:gd name="T0" fmla="*/ 2147483647 w 208"/>
              <a:gd name="T1" fmla="*/ 0 h 723"/>
              <a:gd name="T2" fmla="*/ 2147483647 w 208"/>
              <a:gd name="T3" fmla="*/ 2147483647 h 723"/>
              <a:gd name="T4" fmla="*/ 0 w 208"/>
              <a:gd name="T5" fmla="*/ 2147483647 h 723"/>
              <a:gd name="T6" fmla="*/ 0 w 208"/>
              <a:gd name="T7" fmla="*/ 0 h 723"/>
              <a:gd name="T8" fmla="*/ 0 60000 65536"/>
              <a:gd name="T9" fmla="*/ 0 60000 65536"/>
              <a:gd name="T10" fmla="*/ 0 60000 65536"/>
              <a:gd name="T11" fmla="*/ 0 60000 65536"/>
              <a:gd name="T12" fmla="*/ 0 w 208"/>
              <a:gd name="T13" fmla="*/ 0 h 723"/>
              <a:gd name="T14" fmla="*/ 208 w 208"/>
              <a:gd name="T15" fmla="*/ 723 h 723"/>
            </a:gdLst>
            <a:ahLst/>
            <a:cxnLst>
              <a:cxn ang="T8">
                <a:pos x="T0" y="T1"/>
              </a:cxn>
              <a:cxn ang="T9">
                <a:pos x="T2" y="T3"/>
              </a:cxn>
              <a:cxn ang="T10">
                <a:pos x="T4" y="T5"/>
              </a:cxn>
              <a:cxn ang="T11">
                <a:pos x="T6" y="T7"/>
              </a:cxn>
            </a:cxnLst>
            <a:rect l="T12" t="T13" r="T14" b="T15"/>
            <a:pathLst>
              <a:path w="208" h="723">
                <a:moveTo>
                  <a:pt x="208" y="0"/>
                </a:moveTo>
                <a:lnTo>
                  <a:pt x="208" y="723"/>
                </a:lnTo>
                <a:lnTo>
                  <a:pt x="0" y="72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z="1400"/>
          </a:p>
        </p:txBody>
      </p:sp>
      <p:sp>
        <p:nvSpPr>
          <p:cNvPr id="270" name="Line 278"/>
          <p:cNvSpPr>
            <a:spLocks noChangeShapeType="1"/>
          </p:cNvSpPr>
          <p:nvPr/>
        </p:nvSpPr>
        <p:spPr bwMode="auto">
          <a:xfrm flipV="1">
            <a:off x="3300539" y="4360721"/>
            <a:ext cx="1215" cy="11447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71" name="Line 279"/>
          <p:cNvSpPr>
            <a:spLocks noChangeShapeType="1"/>
          </p:cNvSpPr>
          <p:nvPr/>
        </p:nvSpPr>
        <p:spPr bwMode="auto">
          <a:xfrm>
            <a:off x="3282305" y="4360721"/>
            <a:ext cx="36468"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72" name="Rectangle 280"/>
          <p:cNvSpPr>
            <a:spLocks noChangeArrowheads="1"/>
          </p:cNvSpPr>
          <p:nvPr/>
        </p:nvSpPr>
        <p:spPr bwMode="auto">
          <a:xfrm>
            <a:off x="4125927" y="4728248"/>
            <a:ext cx="182339" cy="379577"/>
          </a:xfrm>
          <a:prstGeom prst="rect">
            <a:avLst/>
          </a:prstGeom>
          <a:solidFill>
            <a:srgbClr val="FF66CC"/>
          </a:solidFill>
          <a:ln>
            <a:noFill/>
          </a:ln>
          <a:extLst/>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273" name="Freeform 281"/>
          <p:cNvSpPr>
            <a:spLocks/>
          </p:cNvSpPr>
          <p:nvPr/>
        </p:nvSpPr>
        <p:spPr bwMode="auto">
          <a:xfrm flipV="1">
            <a:off x="4125927" y="4728248"/>
            <a:ext cx="182339" cy="379577"/>
          </a:xfrm>
          <a:custGeom>
            <a:avLst/>
            <a:gdLst>
              <a:gd name="T0" fmla="*/ 2147483647 w 207"/>
              <a:gd name="T1" fmla="*/ 0 h 433"/>
              <a:gd name="T2" fmla="*/ 2147483647 w 207"/>
              <a:gd name="T3" fmla="*/ 2147483647 h 433"/>
              <a:gd name="T4" fmla="*/ 0 w 207"/>
              <a:gd name="T5" fmla="*/ 2147483647 h 433"/>
              <a:gd name="T6" fmla="*/ 0 w 207"/>
              <a:gd name="T7" fmla="*/ 0 h 433"/>
              <a:gd name="T8" fmla="*/ 0 60000 65536"/>
              <a:gd name="T9" fmla="*/ 0 60000 65536"/>
              <a:gd name="T10" fmla="*/ 0 60000 65536"/>
              <a:gd name="T11" fmla="*/ 0 60000 65536"/>
              <a:gd name="T12" fmla="*/ 0 w 207"/>
              <a:gd name="T13" fmla="*/ 0 h 433"/>
              <a:gd name="T14" fmla="*/ 207 w 207"/>
              <a:gd name="T15" fmla="*/ 433 h 433"/>
            </a:gdLst>
            <a:ahLst/>
            <a:cxnLst>
              <a:cxn ang="T8">
                <a:pos x="T0" y="T1"/>
              </a:cxn>
              <a:cxn ang="T9">
                <a:pos x="T2" y="T3"/>
              </a:cxn>
              <a:cxn ang="T10">
                <a:pos x="T4" y="T5"/>
              </a:cxn>
              <a:cxn ang="T11">
                <a:pos x="T6" y="T7"/>
              </a:cxn>
            </a:cxnLst>
            <a:rect l="T12" t="T13" r="T14" b="T15"/>
            <a:pathLst>
              <a:path w="207" h="433">
                <a:moveTo>
                  <a:pt x="207" y="0"/>
                </a:moveTo>
                <a:lnTo>
                  <a:pt x="207" y="433"/>
                </a:lnTo>
                <a:lnTo>
                  <a:pt x="0" y="43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z="1400"/>
          </a:p>
        </p:txBody>
      </p:sp>
      <p:sp>
        <p:nvSpPr>
          <p:cNvPr id="274" name="Line 282"/>
          <p:cNvSpPr>
            <a:spLocks noChangeShapeType="1"/>
          </p:cNvSpPr>
          <p:nvPr/>
        </p:nvSpPr>
        <p:spPr bwMode="auto">
          <a:xfrm flipV="1">
            <a:off x="4217097" y="4649922"/>
            <a:ext cx="1215" cy="78326"/>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75" name="Line 283"/>
          <p:cNvSpPr>
            <a:spLocks noChangeShapeType="1"/>
          </p:cNvSpPr>
          <p:nvPr/>
        </p:nvSpPr>
        <p:spPr bwMode="auto">
          <a:xfrm>
            <a:off x="4198862" y="4649922"/>
            <a:ext cx="36468"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77" name="Rectangle 285"/>
          <p:cNvSpPr>
            <a:spLocks noChangeArrowheads="1"/>
          </p:cNvSpPr>
          <p:nvPr/>
        </p:nvSpPr>
        <p:spPr bwMode="auto">
          <a:xfrm>
            <a:off x="3514483" y="4231785"/>
            <a:ext cx="182339" cy="876039"/>
          </a:xfrm>
          <a:prstGeom prst="rect">
            <a:avLst/>
          </a:prstGeom>
          <a:solidFill>
            <a:srgbClr val="FFC000"/>
          </a:solidFill>
          <a:ln>
            <a:noFill/>
          </a:ln>
          <a:extLst/>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278" name="Freeform 286"/>
          <p:cNvSpPr>
            <a:spLocks/>
          </p:cNvSpPr>
          <p:nvPr/>
        </p:nvSpPr>
        <p:spPr bwMode="auto">
          <a:xfrm flipV="1">
            <a:off x="3514483" y="4231785"/>
            <a:ext cx="182339" cy="876039"/>
          </a:xfrm>
          <a:custGeom>
            <a:avLst/>
            <a:gdLst>
              <a:gd name="T0" fmla="*/ 2147483647 w 207"/>
              <a:gd name="T1" fmla="*/ 0 h 1001"/>
              <a:gd name="T2" fmla="*/ 2147483647 w 207"/>
              <a:gd name="T3" fmla="*/ 2147483647 h 1001"/>
              <a:gd name="T4" fmla="*/ 0 w 207"/>
              <a:gd name="T5" fmla="*/ 2147483647 h 1001"/>
              <a:gd name="T6" fmla="*/ 0 w 207"/>
              <a:gd name="T7" fmla="*/ 0 h 1001"/>
              <a:gd name="T8" fmla="*/ 0 60000 65536"/>
              <a:gd name="T9" fmla="*/ 0 60000 65536"/>
              <a:gd name="T10" fmla="*/ 0 60000 65536"/>
              <a:gd name="T11" fmla="*/ 0 60000 65536"/>
              <a:gd name="T12" fmla="*/ 0 w 207"/>
              <a:gd name="T13" fmla="*/ 0 h 1001"/>
              <a:gd name="T14" fmla="*/ 207 w 207"/>
              <a:gd name="T15" fmla="*/ 1001 h 1001"/>
            </a:gdLst>
            <a:ahLst/>
            <a:cxnLst>
              <a:cxn ang="T8">
                <a:pos x="T0" y="T1"/>
              </a:cxn>
              <a:cxn ang="T9">
                <a:pos x="T2" y="T3"/>
              </a:cxn>
              <a:cxn ang="T10">
                <a:pos x="T4" y="T5"/>
              </a:cxn>
              <a:cxn ang="T11">
                <a:pos x="T6" y="T7"/>
              </a:cxn>
            </a:cxnLst>
            <a:rect l="T12" t="T13" r="T14" b="T15"/>
            <a:pathLst>
              <a:path w="207" h="1001">
                <a:moveTo>
                  <a:pt x="207" y="0"/>
                </a:moveTo>
                <a:lnTo>
                  <a:pt x="207" y="1001"/>
                </a:lnTo>
                <a:lnTo>
                  <a:pt x="0" y="100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z="1400"/>
          </a:p>
        </p:txBody>
      </p:sp>
      <p:sp>
        <p:nvSpPr>
          <p:cNvPr id="279" name="Line 287"/>
          <p:cNvSpPr>
            <a:spLocks noChangeShapeType="1"/>
          </p:cNvSpPr>
          <p:nvPr/>
        </p:nvSpPr>
        <p:spPr bwMode="auto">
          <a:xfrm flipV="1">
            <a:off x="3605653" y="4176355"/>
            <a:ext cx="1216" cy="5543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80" name="Line 288"/>
          <p:cNvSpPr>
            <a:spLocks noChangeShapeType="1"/>
          </p:cNvSpPr>
          <p:nvPr/>
        </p:nvSpPr>
        <p:spPr bwMode="auto">
          <a:xfrm>
            <a:off x="3587419" y="4176355"/>
            <a:ext cx="36468"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81" name="Rectangle 289"/>
          <p:cNvSpPr>
            <a:spLocks noChangeArrowheads="1"/>
          </p:cNvSpPr>
          <p:nvPr/>
        </p:nvSpPr>
        <p:spPr bwMode="auto">
          <a:xfrm>
            <a:off x="4431041" y="4057059"/>
            <a:ext cx="183554" cy="1050765"/>
          </a:xfrm>
          <a:prstGeom prst="rect">
            <a:avLst/>
          </a:prstGeom>
          <a:solidFill>
            <a:srgbClr val="FFC000"/>
          </a:solidFill>
          <a:ln>
            <a:noFill/>
          </a:ln>
          <a:extLst/>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282" name="Freeform 290"/>
          <p:cNvSpPr>
            <a:spLocks/>
          </p:cNvSpPr>
          <p:nvPr/>
        </p:nvSpPr>
        <p:spPr bwMode="auto">
          <a:xfrm flipV="1">
            <a:off x="4431041" y="4057059"/>
            <a:ext cx="183554" cy="1050765"/>
          </a:xfrm>
          <a:custGeom>
            <a:avLst/>
            <a:gdLst>
              <a:gd name="T0" fmla="*/ 2147483647 w 208"/>
              <a:gd name="T1" fmla="*/ 0 h 1200"/>
              <a:gd name="T2" fmla="*/ 2147483647 w 208"/>
              <a:gd name="T3" fmla="*/ 2147483647 h 1200"/>
              <a:gd name="T4" fmla="*/ 0 w 208"/>
              <a:gd name="T5" fmla="*/ 2147483647 h 1200"/>
              <a:gd name="T6" fmla="*/ 0 w 208"/>
              <a:gd name="T7" fmla="*/ 0 h 1200"/>
              <a:gd name="T8" fmla="*/ 0 60000 65536"/>
              <a:gd name="T9" fmla="*/ 0 60000 65536"/>
              <a:gd name="T10" fmla="*/ 0 60000 65536"/>
              <a:gd name="T11" fmla="*/ 0 60000 65536"/>
              <a:gd name="T12" fmla="*/ 0 w 208"/>
              <a:gd name="T13" fmla="*/ 0 h 1200"/>
              <a:gd name="T14" fmla="*/ 208 w 208"/>
              <a:gd name="T15" fmla="*/ 1200 h 1200"/>
            </a:gdLst>
            <a:ahLst/>
            <a:cxnLst>
              <a:cxn ang="T8">
                <a:pos x="T0" y="T1"/>
              </a:cxn>
              <a:cxn ang="T9">
                <a:pos x="T2" y="T3"/>
              </a:cxn>
              <a:cxn ang="T10">
                <a:pos x="T4" y="T5"/>
              </a:cxn>
              <a:cxn ang="T11">
                <a:pos x="T6" y="T7"/>
              </a:cxn>
            </a:cxnLst>
            <a:rect l="T12" t="T13" r="T14" b="T15"/>
            <a:pathLst>
              <a:path w="208" h="1200">
                <a:moveTo>
                  <a:pt x="208" y="0"/>
                </a:moveTo>
                <a:lnTo>
                  <a:pt x="208" y="1200"/>
                </a:lnTo>
                <a:lnTo>
                  <a:pt x="0" y="120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sz="1400"/>
          </a:p>
        </p:txBody>
      </p:sp>
      <p:sp>
        <p:nvSpPr>
          <p:cNvPr id="283" name="Line 291"/>
          <p:cNvSpPr>
            <a:spLocks noChangeShapeType="1"/>
          </p:cNvSpPr>
          <p:nvPr/>
        </p:nvSpPr>
        <p:spPr bwMode="auto">
          <a:xfrm flipV="1">
            <a:off x="4522210" y="3964274"/>
            <a:ext cx="1216" cy="9278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84" name="Line 292"/>
          <p:cNvSpPr>
            <a:spLocks noChangeShapeType="1"/>
          </p:cNvSpPr>
          <p:nvPr/>
        </p:nvSpPr>
        <p:spPr bwMode="auto">
          <a:xfrm>
            <a:off x="4505192" y="3964274"/>
            <a:ext cx="35253" cy="120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800">
              <a:latin typeface="Arial" panose="020B0604020202020204" pitchFamily="34" charset="0"/>
              <a:cs typeface="Arial" panose="020B0604020202020204" pitchFamily="34" charset="0"/>
            </a:endParaRPr>
          </a:p>
        </p:txBody>
      </p:sp>
      <p:sp>
        <p:nvSpPr>
          <p:cNvPr id="287" name="Rectangle 295"/>
          <p:cNvSpPr>
            <a:spLocks noChangeArrowheads="1"/>
          </p:cNvSpPr>
          <p:nvPr/>
        </p:nvSpPr>
        <p:spPr bwMode="auto">
          <a:xfrm>
            <a:off x="4014093" y="5147590"/>
            <a:ext cx="9329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700">
                <a:solidFill>
                  <a:srgbClr val="000000"/>
                </a:solidFill>
                <a:latin typeface="Arial" panose="020B0604020202020204" pitchFamily="34" charset="0"/>
                <a:cs typeface="Arial" panose="020B0604020202020204" pitchFamily="34" charset="0"/>
              </a:rPr>
              <a:t>Post- Relapse (Day 48)</a:t>
            </a:r>
            <a:endParaRPr lang="en-US" altLang="en-US" sz="1100">
              <a:latin typeface="Arial" panose="020B0604020202020204" pitchFamily="34" charset="0"/>
              <a:cs typeface="Arial" panose="020B0604020202020204" pitchFamily="34" charset="0"/>
            </a:endParaRPr>
          </a:p>
        </p:txBody>
      </p:sp>
      <p:sp>
        <p:nvSpPr>
          <p:cNvPr id="288" name="Rectangle 296"/>
          <p:cNvSpPr>
            <a:spLocks noChangeArrowheads="1"/>
          </p:cNvSpPr>
          <p:nvPr/>
        </p:nvSpPr>
        <p:spPr bwMode="auto">
          <a:xfrm>
            <a:off x="4582989" y="3891973"/>
            <a:ext cx="225988" cy="18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100">
                <a:solidFill>
                  <a:srgbClr val="000000"/>
                </a:solidFill>
              </a:rPr>
              <a:t>***</a:t>
            </a:r>
            <a:endParaRPr lang="en-US" altLang="en-US" sz="1100"/>
          </a:p>
        </p:txBody>
      </p:sp>
      <p:sp>
        <p:nvSpPr>
          <p:cNvPr id="289" name="Rectangle 297"/>
          <p:cNvSpPr>
            <a:spLocks noChangeArrowheads="1"/>
          </p:cNvSpPr>
          <p:nvPr/>
        </p:nvSpPr>
        <p:spPr bwMode="auto">
          <a:xfrm rot="16200000" flipH="1">
            <a:off x="3551780" y="4391211"/>
            <a:ext cx="69730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700" b="1" dirty="0" err="1">
                <a:solidFill>
                  <a:srgbClr val="000000"/>
                </a:solidFill>
                <a:latin typeface="Arial" panose="020B0604020202020204" pitchFamily="34" charset="0"/>
                <a:cs typeface="Arial" panose="020B0604020202020204" pitchFamily="34" charset="0"/>
              </a:rPr>
              <a:t>Neuroprotection</a:t>
            </a:r>
            <a:endParaRPr lang="en-US" altLang="en-US" sz="700" dirty="0">
              <a:latin typeface="Arial" panose="020B0604020202020204" pitchFamily="34" charset="0"/>
              <a:cs typeface="Arial" panose="020B0604020202020204" pitchFamily="34" charset="0"/>
            </a:endParaRPr>
          </a:p>
        </p:txBody>
      </p:sp>
      <p:sp>
        <p:nvSpPr>
          <p:cNvPr id="290" name="Line 298"/>
          <p:cNvSpPr>
            <a:spLocks noChangeShapeType="1"/>
          </p:cNvSpPr>
          <p:nvPr/>
        </p:nvSpPr>
        <p:spPr bwMode="auto">
          <a:xfrm>
            <a:off x="7493121" y="3724477"/>
            <a:ext cx="1216" cy="91339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91" name="Line 299"/>
          <p:cNvSpPr>
            <a:spLocks noChangeShapeType="1"/>
          </p:cNvSpPr>
          <p:nvPr/>
        </p:nvSpPr>
        <p:spPr bwMode="auto">
          <a:xfrm>
            <a:off x="7418970" y="4637872"/>
            <a:ext cx="74151"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92" name="Line 300"/>
          <p:cNvSpPr>
            <a:spLocks noChangeShapeType="1"/>
          </p:cNvSpPr>
          <p:nvPr/>
        </p:nvSpPr>
        <p:spPr bwMode="auto">
          <a:xfrm>
            <a:off x="7501631" y="4053444"/>
            <a:ext cx="46193"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94" name="Line 302"/>
          <p:cNvSpPr>
            <a:spLocks noChangeShapeType="1"/>
          </p:cNvSpPr>
          <p:nvPr/>
        </p:nvSpPr>
        <p:spPr bwMode="auto">
          <a:xfrm flipH="1">
            <a:off x="4032326" y="4737888"/>
            <a:ext cx="72936"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95" name="Line 303"/>
          <p:cNvSpPr>
            <a:spLocks noChangeShapeType="1"/>
          </p:cNvSpPr>
          <p:nvPr/>
        </p:nvSpPr>
        <p:spPr bwMode="auto">
          <a:xfrm>
            <a:off x="4032326" y="4071519"/>
            <a:ext cx="1215" cy="66516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96" name="Line 304"/>
          <p:cNvSpPr>
            <a:spLocks noChangeShapeType="1"/>
          </p:cNvSpPr>
          <p:nvPr/>
        </p:nvSpPr>
        <p:spPr bwMode="auto">
          <a:xfrm flipH="1">
            <a:off x="3967899" y="4436636"/>
            <a:ext cx="64427"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97" name="Line 305"/>
          <p:cNvSpPr>
            <a:spLocks noChangeShapeType="1"/>
          </p:cNvSpPr>
          <p:nvPr/>
        </p:nvSpPr>
        <p:spPr bwMode="auto">
          <a:xfrm>
            <a:off x="7437204" y="3716043"/>
            <a:ext cx="55917" cy="120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298" name="Rectangle 306"/>
          <p:cNvSpPr>
            <a:spLocks noChangeArrowheads="1"/>
          </p:cNvSpPr>
          <p:nvPr/>
        </p:nvSpPr>
        <p:spPr bwMode="auto">
          <a:xfrm rot="16200000" flipH="1">
            <a:off x="-219013" y="3705601"/>
            <a:ext cx="3122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1600" b="1" dirty="0">
                <a:solidFill>
                  <a:srgbClr val="000000"/>
                </a:solidFill>
                <a:latin typeface="Arial" panose="020B0604020202020204" pitchFamily="34" charset="0"/>
                <a:cs typeface="Arial" panose="020B0604020202020204" pitchFamily="34" charset="0"/>
              </a:rPr>
              <a:t>Mean Neurological Score ± SEM</a:t>
            </a:r>
            <a:endParaRPr lang="en-US" altLang="en-US" sz="1600" b="1" dirty="0">
              <a:latin typeface="Arial" panose="020B0604020202020204" pitchFamily="34" charset="0"/>
              <a:cs typeface="Arial" panose="020B0604020202020204" pitchFamily="34" charset="0"/>
            </a:endParaRPr>
          </a:p>
        </p:txBody>
      </p:sp>
      <p:sp>
        <p:nvSpPr>
          <p:cNvPr id="299" name="Rectangle 307"/>
          <p:cNvSpPr>
            <a:spLocks noChangeArrowheads="1"/>
          </p:cNvSpPr>
          <p:nvPr/>
        </p:nvSpPr>
        <p:spPr bwMode="auto">
          <a:xfrm rot="16200000" flipH="1">
            <a:off x="2125865" y="4470474"/>
            <a:ext cx="1234647" cy="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US" altLang="en-US" sz="600">
                <a:solidFill>
                  <a:srgbClr val="000000"/>
                </a:solidFill>
              </a:rPr>
              <a:t>Time of on Accelerating  RotaRod (s) </a:t>
            </a:r>
            <a:endParaRPr lang="en-US" altLang="en-US" sz="1100"/>
          </a:p>
        </p:txBody>
      </p:sp>
      <p:sp>
        <p:nvSpPr>
          <p:cNvPr id="300" name="Text Box 311"/>
          <p:cNvSpPr txBox="1">
            <a:spLocks noChangeArrowheads="1"/>
          </p:cNvSpPr>
          <p:nvPr/>
        </p:nvSpPr>
        <p:spPr bwMode="auto">
          <a:xfrm>
            <a:off x="990600" y="1337846"/>
            <a:ext cx="74101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sz="1600" b="1" dirty="0">
                <a:solidFill>
                  <a:srgbClr val="000000"/>
                </a:solidFill>
                <a:latin typeface="Arial" pitchFamily="34" charset="0"/>
              </a:rPr>
              <a:t>CFMA Induces Neuroprotection in </a:t>
            </a:r>
            <a:r>
              <a:rPr lang="en-GB" altLang="en-US" sz="1600" b="1" dirty="0" smtClean="0">
                <a:solidFill>
                  <a:srgbClr val="000000"/>
                </a:solidFill>
                <a:latin typeface="Arial" pitchFamily="34" charset="0"/>
              </a:rPr>
              <a:t>Experimental Autoimmune Encephalitis</a:t>
            </a:r>
            <a:endParaRPr lang="en-US" altLang="en-US" sz="1600" b="1" dirty="0">
              <a:solidFill>
                <a:srgbClr val="000000"/>
              </a:solidFill>
              <a:latin typeface="Arial" pitchFamily="34" charset="0"/>
            </a:endParaRPr>
          </a:p>
        </p:txBody>
      </p:sp>
      <p:sp>
        <p:nvSpPr>
          <p:cNvPr id="302" name="Text Box 318"/>
          <p:cNvSpPr txBox="1">
            <a:spLocks noChangeArrowheads="1"/>
          </p:cNvSpPr>
          <p:nvPr/>
        </p:nvSpPr>
        <p:spPr bwMode="auto">
          <a:xfrm>
            <a:off x="3563107" y="1355169"/>
            <a:ext cx="197295" cy="2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eaLnBrk="1" hangingPunct="1"/>
            <a:endParaRPr lang="en-US" altLang="en-US" sz="1100">
              <a:latin typeface="Arial" pitchFamily="34" charset="0"/>
            </a:endParaRPr>
          </a:p>
        </p:txBody>
      </p:sp>
      <p:sp>
        <p:nvSpPr>
          <p:cNvPr id="303" name="Text Box 319"/>
          <p:cNvSpPr txBox="1">
            <a:spLocks noChangeArrowheads="1"/>
          </p:cNvSpPr>
          <p:nvPr/>
        </p:nvSpPr>
        <p:spPr bwMode="auto">
          <a:xfrm>
            <a:off x="1944273" y="5495836"/>
            <a:ext cx="114005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ctr" eaLnBrk="1" hangingPunct="1"/>
            <a:r>
              <a:rPr lang="en-GB" altLang="en-US" sz="1100" b="1" dirty="0">
                <a:solidFill>
                  <a:srgbClr val="C00000"/>
                </a:solidFill>
                <a:latin typeface="Arial" pitchFamily="34" charset="0"/>
              </a:rPr>
              <a:t>Therapeutic</a:t>
            </a:r>
          </a:p>
          <a:p>
            <a:pPr algn="ctr" eaLnBrk="1" hangingPunct="1"/>
            <a:r>
              <a:rPr lang="en-GB" altLang="en-US" sz="1100" b="1" dirty="0" smtClean="0">
                <a:solidFill>
                  <a:srgbClr val="C00000"/>
                </a:solidFill>
                <a:latin typeface="Arial" pitchFamily="34" charset="0"/>
              </a:rPr>
              <a:t>window</a:t>
            </a:r>
          </a:p>
          <a:p>
            <a:pPr algn="ctr" eaLnBrk="1" hangingPunct="1"/>
            <a:r>
              <a:rPr lang="en-GB" altLang="en-US" sz="1100" b="1" dirty="0" smtClean="0">
                <a:solidFill>
                  <a:srgbClr val="C00000"/>
                </a:solidFill>
                <a:latin typeface="Arial" pitchFamily="34" charset="0"/>
              </a:rPr>
              <a:t>for drug onset</a:t>
            </a:r>
            <a:endParaRPr lang="en-US" altLang="en-US" sz="1100" b="1" dirty="0">
              <a:solidFill>
                <a:srgbClr val="C00000"/>
              </a:solidFill>
              <a:latin typeface="Arial" pitchFamily="34" charset="0"/>
            </a:endParaRPr>
          </a:p>
        </p:txBody>
      </p:sp>
      <p:sp>
        <p:nvSpPr>
          <p:cNvPr id="314" name="Rectangle 243"/>
          <p:cNvSpPr>
            <a:spLocks noChangeArrowheads="1"/>
          </p:cNvSpPr>
          <p:nvPr/>
        </p:nvSpPr>
        <p:spPr bwMode="auto">
          <a:xfrm>
            <a:off x="2114884" y="1752600"/>
            <a:ext cx="5220210" cy="300960"/>
          </a:xfrm>
          <a:prstGeom prst="rect">
            <a:avLst/>
          </a:prstGeom>
          <a:solidFill>
            <a:srgbClr val="FFC000"/>
          </a:solidFill>
          <a:ln w="7938">
            <a:solidFill>
              <a:srgbClr val="000000"/>
            </a:solidFill>
            <a:miter lim="800000"/>
            <a:headEnd/>
            <a:tailEnd/>
          </a:ln>
        </p:spPr>
        <p:txBody>
          <a:bodyPr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ctr"/>
            <a:r>
              <a:rPr lang="en-US" altLang="en-US" sz="1600" dirty="0">
                <a:solidFill>
                  <a:srgbClr val="000000"/>
                </a:solidFill>
                <a:latin typeface="Arial" panose="020B0604020202020204" pitchFamily="34" charset="0"/>
                <a:cs typeface="Arial" panose="020B0604020202020204" pitchFamily="34" charset="0"/>
              </a:rPr>
              <a:t>Period of Daily Treatment</a:t>
            </a:r>
            <a:endParaRPr lang="en-US" altLang="en-US" sz="1600" dirty="0">
              <a:latin typeface="Arial" panose="020B0604020202020204" pitchFamily="34" charset="0"/>
              <a:cs typeface="Arial" panose="020B0604020202020204" pitchFamily="34" charset="0"/>
            </a:endParaRPr>
          </a:p>
        </p:txBody>
      </p:sp>
      <p:sp>
        <p:nvSpPr>
          <p:cNvPr id="317" name="Freeform 149"/>
          <p:cNvSpPr>
            <a:spLocks/>
          </p:cNvSpPr>
          <p:nvPr/>
        </p:nvSpPr>
        <p:spPr bwMode="auto">
          <a:xfrm>
            <a:off x="1747010" y="4872849"/>
            <a:ext cx="119128" cy="102425"/>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latin typeface="Arial" panose="020B0604020202020204" pitchFamily="34" charset="0"/>
              <a:cs typeface="Arial" panose="020B0604020202020204" pitchFamily="34" charset="0"/>
            </a:endParaRPr>
          </a:p>
        </p:txBody>
      </p:sp>
      <p:sp>
        <p:nvSpPr>
          <p:cNvPr id="319" name="Rectangle 317"/>
          <p:cNvSpPr>
            <a:spLocks noChangeArrowheads="1"/>
          </p:cNvSpPr>
          <p:nvPr/>
        </p:nvSpPr>
        <p:spPr bwMode="auto">
          <a:xfrm>
            <a:off x="1806574" y="2184192"/>
            <a:ext cx="1707910" cy="3078632"/>
          </a:xfrm>
          <a:prstGeom prst="rect">
            <a:avLst/>
          </a:prstGeom>
          <a:solidFill>
            <a:srgbClr val="FF66CC">
              <a:alpha val="10980"/>
            </a:srgbClr>
          </a:solidFill>
          <a:ln w="9525">
            <a:solidFill>
              <a:schemeClr val="tx1"/>
            </a:solidFill>
            <a:miter lim="800000"/>
            <a:headEnd/>
            <a:tailEnd/>
          </a:ln>
        </p:spPr>
        <p:txBody>
          <a:bodyPr wrap="none"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320" name="Line 174"/>
          <p:cNvSpPr>
            <a:spLocks noChangeShapeType="1"/>
          </p:cNvSpPr>
          <p:nvPr/>
        </p:nvSpPr>
        <p:spPr bwMode="auto">
          <a:xfrm>
            <a:off x="3830538" y="2915918"/>
            <a:ext cx="88738" cy="120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p>
        </p:txBody>
      </p:sp>
      <p:sp>
        <p:nvSpPr>
          <p:cNvPr id="321" name="Freeform 175"/>
          <p:cNvSpPr>
            <a:spLocks/>
          </p:cNvSpPr>
          <p:nvPr/>
        </p:nvSpPr>
        <p:spPr bwMode="auto">
          <a:xfrm>
            <a:off x="3815951" y="2802648"/>
            <a:ext cx="117912" cy="102425"/>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322" name="Freeform 180"/>
          <p:cNvSpPr>
            <a:spLocks/>
          </p:cNvSpPr>
          <p:nvPr/>
        </p:nvSpPr>
        <p:spPr bwMode="auto">
          <a:xfrm>
            <a:off x="4159963" y="2978579"/>
            <a:ext cx="117913" cy="102425"/>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p>
        </p:txBody>
      </p:sp>
      <p:sp>
        <p:nvSpPr>
          <p:cNvPr id="181" name="Freeform 185"/>
          <p:cNvSpPr>
            <a:spLocks/>
          </p:cNvSpPr>
          <p:nvPr/>
        </p:nvSpPr>
        <p:spPr bwMode="auto">
          <a:xfrm>
            <a:off x="4505192" y="3197890"/>
            <a:ext cx="117913" cy="102425"/>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p>
        </p:txBody>
      </p:sp>
      <p:grpSp>
        <p:nvGrpSpPr>
          <p:cNvPr id="3" name="Group 2"/>
          <p:cNvGrpSpPr/>
          <p:nvPr/>
        </p:nvGrpSpPr>
        <p:grpSpPr>
          <a:xfrm>
            <a:off x="1751873" y="2736372"/>
            <a:ext cx="5625767" cy="2225647"/>
            <a:chOff x="1751873" y="2609580"/>
            <a:chExt cx="5625767" cy="2225647"/>
          </a:xfrm>
          <a:solidFill>
            <a:srgbClr val="FF66CC"/>
          </a:solidFill>
        </p:grpSpPr>
        <p:sp>
          <p:nvSpPr>
            <p:cNvPr id="67" name="Oval 71"/>
            <p:cNvSpPr>
              <a:spLocks noChangeArrowheads="1"/>
            </p:cNvSpPr>
            <p:nvPr/>
          </p:nvSpPr>
          <p:spPr bwMode="auto">
            <a:xfrm>
              <a:off x="1751873" y="4725571"/>
              <a:ext cx="110619" cy="109656"/>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latin typeface="Arial" panose="020B0604020202020204" pitchFamily="34" charset="0"/>
                <a:cs typeface="Arial" panose="020B0604020202020204" pitchFamily="34" charset="0"/>
              </a:endParaRPr>
            </a:p>
          </p:txBody>
        </p:sp>
        <p:sp>
          <p:nvSpPr>
            <p:cNvPr id="73" name="Oval 77"/>
            <p:cNvSpPr>
              <a:spLocks noChangeArrowheads="1"/>
            </p:cNvSpPr>
            <p:nvPr/>
          </p:nvSpPr>
          <p:spPr bwMode="auto">
            <a:xfrm>
              <a:off x="2441114" y="3471160"/>
              <a:ext cx="109403" cy="109655"/>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latin typeface="Arial" panose="020B0604020202020204" pitchFamily="34" charset="0"/>
                <a:cs typeface="Arial" panose="020B0604020202020204" pitchFamily="34" charset="0"/>
              </a:endParaRPr>
            </a:p>
          </p:txBody>
        </p:sp>
        <p:sp>
          <p:nvSpPr>
            <p:cNvPr id="78" name="Oval 82"/>
            <p:cNvSpPr>
              <a:spLocks noChangeArrowheads="1"/>
            </p:cNvSpPr>
            <p:nvPr/>
          </p:nvSpPr>
          <p:spPr bwMode="auto">
            <a:xfrm>
              <a:off x="2785127" y="2689111"/>
              <a:ext cx="110619" cy="108451"/>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83" name="Oval 87"/>
            <p:cNvSpPr>
              <a:spLocks noChangeArrowheads="1"/>
            </p:cNvSpPr>
            <p:nvPr/>
          </p:nvSpPr>
          <p:spPr bwMode="auto">
            <a:xfrm>
              <a:off x="3130356" y="2609580"/>
              <a:ext cx="109403" cy="109656"/>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88" name="Oval 92"/>
            <p:cNvSpPr>
              <a:spLocks noChangeArrowheads="1"/>
            </p:cNvSpPr>
            <p:nvPr/>
          </p:nvSpPr>
          <p:spPr bwMode="auto">
            <a:xfrm>
              <a:off x="3474368" y="2609580"/>
              <a:ext cx="110619" cy="109656"/>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08" name="Oval 112"/>
            <p:cNvSpPr>
              <a:spLocks noChangeArrowheads="1"/>
            </p:cNvSpPr>
            <p:nvPr/>
          </p:nvSpPr>
          <p:spPr bwMode="auto">
            <a:xfrm>
              <a:off x="4854068" y="3197623"/>
              <a:ext cx="109403" cy="108451"/>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13" name="Oval 117"/>
            <p:cNvSpPr>
              <a:spLocks noChangeArrowheads="1"/>
            </p:cNvSpPr>
            <p:nvPr/>
          </p:nvSpPr>
          <p:spPr bwMode="auto">
            <a:xfrm>
              <a:off x="5198080" y="3354274"/>
              <a:ext cx="110619" cy="109656"/>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18" name="Oval 122"/>
            <p:cNvSpPr>
              <a:spLocks noChangeArrowheads="1"/>
            </p:cNvSpPr>
            <p:nvPr/>
          </p:nvSpPr>
          <p:spPr bwMode="auto">
            <a:xfrm>
              <a:off x="5543309" y="3394040"/>
              <a:ext cx="110619" cy="108451"/>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23" name="Oval 127"/>
            <p:cNvSpPr>
              <a:spLocks noChangeArrowheads="1"/>
            </p:cNvSpPr>
            <p:nvPr/>
          </p:nvSpPr>
          <p:spPr bwMode="auto">
            <a:xfrm>
              <a:off x="5888537" y="3432600"/>
              <a:ext cx="110619" cy="109655"/>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28" name="Oval 132"/>
            <p:cNvSpPr>
              <a:spLocks noChangeArrowheads="1"/>
            </p:cNvSpPr>
            <p:nvPr/>
          </p:nvSpPr>
          <p:spPr bwMode="auto">
            <a:xfrm>
              <a:off x="6232551" y="3510925"/>
              <a:ext cx="110619" cy="109656"/>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33" name="Oval 137"/>
            <p:cNvSpPr>
              <a:spLocks noChangeArrowheads="1"/>
            </p:cNvSpPr>
            <p:nvPr/>
          </p:nvSpPr>
          <p:spPr bwMode="auto">
            <a:xfrm>
              <a:off x="6577779" y="3510925"/>
              <a:ext cx="109403" cy="109656"/>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38" name="Oval 142"/>
            <p:cNvSpPr>
              <a:spLocks noChangeArrowheads="1"/>
            </p:cNvSpPr>
            <p:nvPr/>
          </p:nvSpPr>
          <p:spPr bwMode="auto">
            <a:xfrm>
              <a:off x="6921792" y="3550690"/>
              <a:ext cx="110619" cy="108451"/>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143" name="Oval 147"/>
            <p:cNvSpPr>
              <a:spLocks noChangeArrowheads="1"/>
            </p:cNvSpPr>
            <p:nvPr/>
          </p:nvSpPr>
          <p:spPr bwMode="auto">
            <a:xfrm>
              <a:off x="7267021" y="3550690"/>
              <a:ext cx="110619" cy="108451"/>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p>
          </p:txBody>
        </p:sp>
        <p:sp>
          <p:nvSpPr>
            <p:cNvPr id="306" name="Oval 72"/>
            <p:cNvSpPr>
              <a:spLocks noChangeArrowheads="1"/>
            </p:cNvSpPr>
            <p:nvPr/>
          </p:nvSpPr>
          <p:spPr bwMode="auto">
            <a:xfrm>
              <a:off x="2095885" y="4725571"/>
              <a:ext cx="110619" cy="109656"/>
            </a:xfrm>
            <a:prstGeom prst="ellipse">
              <a:avLst/>
            </a:prstGeom>
            <a:grpFill/>
            <a:ln w="11113">
              <a:solidFill>
                <a:srgbClr val="000000"/>
              </a:solidFill>
              <a:round/>
              <a:headEnd/>
              <a:tailEnd/>
            </a:ln>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US" altLang="en-US" sz="1100">
                <a:latin typeface="Arial" panose="020B0604020202020204" pitchFamily="34" charset="0"/>
                <a:cs typeface="Arial" panose="020B0604020202020204" pitchFamily="34" charset="0"/>
              </a:endParaRPr>
            </a:p>
          </p:txBody>
        </p:sp>
      </p:grpSp>
      <p:sp>
        <p:nvSpPr>
          <p:cNvPr id="318" name="Freeform 150"/>
          <p:cNvSpPr>
            <a:spLocks/>
          </p:cNvSpPr>
          <p:nvPr/>
        </p:nvSpPr>
        <p:spPr bwMode="auto">
          <a:xfrm>
            <a:off x="2092239" y="4872849"/>
            <a:ext cx="117912" cy="102425"/>
          </a:xfrm>
          <a:custGeom>
            <a:avLst/>
            <a:gdLst>
              <a:gd name="T0" fmla="*/ 2147483647 w 195"/>
              <a:gd name="T1" fmla="*/ 2147483647 h 170"/>
              <a:gd name="T2" fmla="*/ 2147483647 w 195"/>
              <a:gd name="T3" fmla="*/ 0 h 170"/>
              <a:gd name="T4" fmla="*/ 0 w 195"/>
              <a:gd name="T5" fmla="*/ 0 h 170"/>
              <a:gd name="T6" fmla="*/ 2147483647 w 195"/>
              <a:gd name="T7" fmla="*/ 2147483647 h 170"/>
              <a:gd name="T8" fmla="*/ 0 60000 65536"/>
              <a:gd name="T9" fmla="*/ 0 60000 65536"/>
              <a:gd name="T10" fmla="*/ 0 60000 65536"/>
              <a:gd name="T11" fmla="*/ 0 60000 65536"/>
              <a:gd name="T12" fmla="*/ 0 w 195"/>
              <a:gd name="T13" fmla="*/ 0 h 170"/>
              <a:gd name="T14" fmla="*/ 195 w 195"/>
              <a:gd name="T15" fmla="*/ 170 h 170"/>
            </a:gdLst>
            <a:ahLst/>
            <a:cxnLst>
              <a:cxn ang="T8">
                <a:pos x="T0" y="T1"/>
              </a:cxn>
              <a:cxn ang="T9">
                <a:pos x="T2" y="T3"/>
              </a:cxn>
              <a:cxn ang="T10">
                <a:pos x="T4" y="T5"/>
              </a:cxn>
              <a:cxn ang="T11">
                <a:pos x="T6" y="T7"/>
              </a:cxn>
            </a:cxnLst>
            <a:rect l="T12" t="T13" r="T14" b="T15"/>
            <a:pathLst>
              <a:path w="195" h="170">
                <a:moveTo>
                  <a:pt x="98" y="170"/>
                </a:moveTo>
                <a:lnTo>
                  <a:pt x="195" y="0"/>
                </a:lnTo>
                <a:lnTo>
                  <a:pt x="0" y="0"/>
                </a:lnTo>
                <a:lnTo>
                  <a:pt x="98" y="170"/>
                </a:lnTo>
                <a:close/>
              </a:path>
            </a:pathLst>
          </a:custGeom>
          <a:solidFill>
            <a:srgbClr val="FFC000"/>
          </a:solidFill>
          <a:ln w="11113">
            <a:solidFill>
              <a:srgbClr val="000000"/>
            </a:solidFill>
            <a:prstDash val="solid"/>
            <a:round/>
            <a:headEnd/>
            <a:tailEnd/>
          </a:ln>
        </p:spPr>
        <p:txBody>
          <a:bodyPr/>
          <a:lstStyle/>
          <a:p>
            <a:endParaRPr lang="en-GB" sz="1400">
              <a:latin typeface="Arial" panose="020B0604020202020204" pitchFamily="34" charset="0"/>
              <a:cs typeface="Arial" panose="020B0604020202020204" pitchFamily="34" charset="0"/>
            </a:endParaRPr>
          </a:p>
        </p:txBody>
      </p:sp>
      <p:cxnSp>
        <p:nvCxnSpPr>
          <p:cNvPr id="301" name="Straight Connector 300"/>
          <p:cNvCxnSpPr>
            <a:stCxn id="295" idx="0"/>
          </p:cNvCxnSpPr>
          <p:nvPr/>
        </p:nvCxnSpPr>
        <p:spPr>
          <a:xfrm>
            <a:off x="4032326" y="4071519"/>
            <a:ext cx="328789" cy="1535"/>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4724400" y="5791200"/>
            <a:ext cx="4183666" cy="523220"/>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Phenytoin: Acute optic neuritis</a:t>
            </a:r>
          </a:p>
          <a:p>
            <a:pPr algn="r"/>
            <a:r>
              <a:rPr lang="en-GB" sz="1400" b="1" dirty="0" smtClean="0">
                <a:solidFill>
                  <a:srgbClr val="0070C0"/>
                </a:solidFill>
                <a:latin typeface="Arial" panose="020B0604020202020204" pitchFamily="34" charset="0"/>
                <a:cs typeface="Arial" panose="020B0604020202020204" pitchFamily="34" charset="0"/>
              </a:rPr>
              <a:t>ClinicalTrials.gov </a:t>
            </a:r>
            <a:r>
              <a:rPr lang="en-GB" sz="1400" b="1" dirty="0">
                <a:solidFill>
                  <a:srgbClr val="0070C0"/>
                </a:solidFill>
                <a:latin typeface="Arial" panose="020B0604020202020204" pitchFamily="34" charset="0"/>
                <a:cs typeface="Arial" panose="020B0604020202020204" pitchFamily="34" charset="0"/>
              </a:rPr>
              <a:t>ID</a:t>
            </a:r>
            <a:r>
              <a:rPr lang="en-GB" sz="1400" b="1"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NCT01451593</a:t>
            </a:r>
          </a:p>
        </p:txBody>
      </p:sp>
      <p:sp>
        <p:nvSpPr>
          <p:cNvPr id="325" name="Text Box 4"/>
          <p:cNvSpPr txBox="1">
            <a:spLocks noChangeArrowheads="1"/>
          </p:cNvSpPr>
          <p:nvPr/>
        </p:nvSpPr>
        <p:spPr bwMode="auto">
          <a:xfrm>
            <a:off x="435435" y="6324600"/>
            <a:ext cx="726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pPr>
            <a:r>
              <a:rPr lang="en-US" altLang="en-US" dirty="0">
                <a:solidFill>
                  <a:srgbClr val="000000"/>
                </a:solidFill>
                <a:latin typeface="Arial" panose="020B0604020202020204" pitchFamily="34" charset="0"/>
                <a:cs typeface="Arial" panose="020B0604020202020204" pitchFamily="34" charset="0"/>
              </a:rPr>
              <a:t>Courtesy of David Baker </a:t>
            </a:r>
            <a:r>
              <a:rPr lang="en-US" altLang="en-US" dirty="0" smtClean="0">
                <a:solidFill>
                  <a:srgbClr val="000000"/>
                </a:solidFill>
                <a:latin typeface="Arial" panose="020B0604020202020204" pitchFamily="34" charset="0"/>
                <a:cs typeface="Arial" panose="020B0604020202020204" pitchFamily="34" charset="0"/>
              </a:rPr>
              <a:t>and </a:t>
            </a:r>
            <a:r>
              <a:rPr lang="en-US" altLang="en-US" dirty="0">
                <a:solidFill>
                  <a:srgbClr val="000000"/>
                </a:solidFill>
                <a:latin typeface="Arial" panose="020B0604020202020204" pitchFamily="34" charset="0"/>
                <a:cs typeface="Arial" panose="020B0604020202020204" pitchFamily="34" charset="0"/>
              </a:rPr>
              <a:t>Gavin </a:t>
            </a:r>
            <a:r>
              <a:rPr lang="en-US" altLang="en-US" dirty="0" smtClean="0">
                <a:solidFill>
                  <a:srgbClr val="000000"/>
                </a:solidFill>
                <a:latin typeface="Arial" panose="020B0604020202020204" pitchFamily="34" charset="0"/>
                <a:cs typeface="Arial" panose="020B0604020202020204" pitchFamily="34" charset="0"/>
              </a:rPr>
              <a:t>Giovannoni.</a:t>
            </a:r>
            <a:endParaRPr lang="en-US" altLang="en-US" dirty="0">
              <a:solidFill>
                <a:srgbClr val="000000"/>
              </a:solidFill>
              <a:latin typeface="Arial" panose="020B0604020202020204" pitchFamily="34" charset="0"/>
              <a:cs typeface="Arial" panose="020B0604020202020204" pitchFamily="34" charset="0"/>
            </a:endParaRPr>
          </a:p>
        </p:txBody>
      </p:sp>
      <p:sp>
        <p:nvSpPr>
          <p:cNvPr id="326"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US" altLang="en-US" dirty="0"/>
              <a:t>Acute </a:t>
            </a:r>
            <a:r>
              <a:rPr lang="en-US" altLang="en-US" dirty="0" err="1"/>
              <a:t>Neuroprotection</a:t>
            </a:r>
            <a:r>
              <a:rPr lang="en-US" altLang="en-US" dirty="0"/>
              <a:t>: </a:t>
            </a:r>
            <a:br>
              <a:rPr lang="en-US" altLang="en-US" dirty="0"/>
            </a:br>
            <a:r>
              <a:rPr lang="en-US" altLang="en-US" dirty="0"/>
              <a:t>“The Inflammatory Penumbra”</a:t>
            </a:r>
            <a:endParaRPr lang="en-GB" dirty="0"/>
          </a:p>
        </p:txBody>
      </p:sp>
    </p:spTree>
    <p:extLst>
      <p:ext uri="{BB962C8B-B14F-4D97-AF65-F5344CB8AC3E}">
        <p14:creationId xmlns:p14="http://schemas.microsoft.com/office/powerpoint/2010/main" val="40962827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57200" y="6182380"/>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spcBef>
                <a:spcPct val="50000"/>
              </a:spcBef>
            </a:pPr>
            <a:r>
              <a:rPr lang="en-US" dirty="0">
                <a:latin typeface="Arial" panose="020B0604020202020204" pitchFamily="34" charset="0"/>
                <a:cs typeface="Arial" panose="020B0604020202020204" pitchFamily="34" charset="0"/>
              </a:rPr>
              <a:t>Reproduced from </a:t>
            </a:r>
            <a:r>
              <a:rPr lang="en-US" dirty="0" err="1">
                <a:latin typeface="Arial" panose="020B0604020202020204" pitchFamily="34" charset="0"/>
                <a:cs typeface="Arial" panose="020B0604020202020204" pitchFamily="34" charset="0"/>
              </a:rPr>
              <a:t>Petzold</a:t>
            </a:r>
            <a:r>
              <a:rPr lang="en-US" dirty="0">
                <a:latin typeface="Arial" panose="020B0604020202020204" pitchFamily="34" charset="0"/>
                <a:cs typeface="Arial" panose="020B0604020202020204" pitchFamily="34" charset="0"/>
              </a:rPr>
              <a:t> A, et al</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J </a:t>
            </a:r>
            <a:r>
              <a:rPr lang="en-US" i="1" dirty="0" err="1">
                <a:latin typeface="Arial" panose="020B0604020202020204" pitchFamily="34" charset="0"/>
                <a:cs typeface="Arial" panose="020B0604020202020204" pitchFamily="34" charset="0"/>
              </a:rPr>
              <a:t>Neurol</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Neurosurg</a:t>
            </a: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Psychiatry</a:t>
            </a:r>
            <a:r>
              <a:rPr lang="en-US" dirty="0" smtClean="0">
                <a:latin typeface="Arial" panose="020B0604020202020204" pitchFamily="34" charset="0"/>
                <a:cs typeface="Arial" panose="020B0604020202020204" pitchFamily="34" charset="0"/>
              </a:rPr>
              <a:t>. 2005;76:206-211</a:t>
            </a:r>
            <a:r>
              <a:rPr lang="en-US" baseline="30000" dirty="0" smtClean="0">
                <a:latin typeface="Arial" panose="020B0604020202020204" pitchFamily="34" charset="0"/>
                <a:cs typeface="Arial" panose="020B0604020202020204" pitchFamily="34" charset="0"/>
              </a:rPr>
              <a:t>[47]</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permission from BMJ Publishing Group Ltd.</a:t>
            </a:r>
            <a:r>
              <a:rPr lang="en-GB" altLang="en-US" dirty="0" smtClean="0">
                <a:solidFill>
                  <a:srgbClr val="000000"/>
                </a:solidFill>
                <a:latin typeface="Arial" panose="020B0604020202020204" pitchFamily="34" charset="0"/>
                <a:cs typeface="Arial" panose="020B0604020202020204" pitchFamily="34" charset="0"/>
              </a:rPr>
              <a:t> </a:t>
            </a:r>
            <a:endParaRPr lang="en-GB" altLang="en-US" dirty="0">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4724400" y="5867400"/>
            <a:ext cx="4183666" cy="523220"/>
          </a:xfrm>
          <a:prstGeom prst="rect">
            <a:avLst/>
          </a:prstGeom>
          <a:noFill/>
        </p:spPr>
        <p:txBody>
          <a:bodyPr wrap="square" rtlCol="0">
            <a:spAutoFit/>
          </a:bodyPr>
          <a:lstStyle/>
          <a:p>
            <a:pPr algn="r"/>
            <a:r>
              <a:rPr lang="en-GB" sz="1400" dirty="0" smtClean="0">
                <a:latin typeface="Arial" panose="020B0604020202020204" pitchFamily="34" charset="0"/>
                <a:cs typeface="Arial" panose="020B0604020202020204" pitchFamily="34" charset="0"/>
              </a:rPr>
              <a:t>Oxcarbazepine: SPMS (PROXIMUS Study)</a:t>
            </a:r>
          </a:p>
          <a:p>
            <a:pPr algn="r"/>
            <a:r>
              <a:rPr lang="en-GB" sz="1400" b="1" dirty="0">
                <a:solidFill>
                  <a:srgbClr val="0070C0"/>
                </a:solidFill>
                <a:latin typeface="Arial" panose="020B0604020202020204" pitchFamily="34" charset="0"/>
                <a:cs typeface="Arial" panose="020B0604020202020204" pitchFamily="34" charset="0"/>
              </a:rPr>
              <a:t>ClinicalTrials.gov ID</a:t>
            </a:r>
            <a:r>
              <a:rPr lang="en-GB" sz="1400" b="1"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NCT02104661</a:t>
            </a:r>
            <a:endParaRPr lang="en-GB" sz="1400" dirty="0">
              <a:latin typeface="Arial" panose="020B0604020202020204" pitchFamily="34" charset="0"/>
              <a:cs typeface="Arial" panose="020B0604020202020204" pitchFamily="34" charset="0"/>
            </a:endParaRPr>
          </a:p>
        </p:txBody>
      </p:sp>
      <p:cxnSp>
        <p:nvCxnSpPr>
          <p:cNvPr id="12" name="Straight Arrow Connector 11"/>
          <p:cNvCxnSpPr/>
          <p:nvPr/>
        </p:nvCxnSpPr>
        <p:spPr>
          <a:xfrm>
            <a:off x="6501465" y="2344818"/>
            <a:ext cx="0" cy="131801"/>
          </a:xfrm>
          <a:prstGeom prst="straightConnector1">
            <a:avLst/>
          </a:prstGeom>
          <a:ln w="28575">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501465" y="2689882"/>
            <a:ext cx="0" cy="131801"/>
          </a:xfrm>
          <a:prstGeom prst="straightConnector1">
            <a:avLst/>
          </a:prstGeom>
          <a:ln w="28575">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01465" y="3177619"/>
            <a:ext cx="0" cy="131801"/>
          </a:xfrm>
          <a:prstGeom prst="straightConnector1">
            <a:avLst/>
          </a:prstGeom>
          <a:ln w="28575">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01465" y="3682250"/>
            <a:ext cx="0" cy="131801"/>
          </a:xfrm>
          <a:prstGeom prst="straightConnector1">
            <a:avLst/>
          </a:prstGeom>
          <a:ln w="28575">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01465" y="4169987"/>
            <a:ext cx="0" cy="131801"/>
          </a:xfrm>
          <a:prstGeom prst="straightConnector1">
            <a:avLst/>
          </a:prstGeom>
          <a:ln w="28575">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81269" y="3501055"/>
            <a:ext cx="599607" cy="0"/>
          </a:xfrm>
          <a:prstGeom prst="straightConnector1">
            <a:avLst/>
          </a:prstGeom>
          <a:ln w="28575">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31657" y="1752600"/>
            <a:ext cx="3139616" cy="598299"/>
          </a:xfrm>
          <a:prstGeom prst="rect">
            <a:avLst/>
          </a:prstGeom>
          <a:solidFill>
            <a:srgbClr val="D7DCD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Secondary Progressive MS</a:t>
            </a:r>
            <a:endParaRPr lang="en-US" sz="800" b="1" dirty="0">
              <a:solidFill>
                <a:schemeClr val="tx1"/>
              </a:solidFill>
              <a:latin typeface="Arial" panose="020B0604020202020204" pitchFamily="34" charset="0"/>
              <a:cs typeface="Arial" panose="020B0604020202020204" pitchFamily="34" charset="0"/>
            </a:endParaRPr>
          </a:p>
          <a:p>
            <a:pPr marL="1028700" indent="-114300">
              <a:spcBef>
                <a:spcPts val="300"/>
              </a:spcBef>
              <a:buFont typeface="+mj-lt"/>
              <a:buAutoNum type="arabicPeriod"/>
            </a:pPr>
            <a:r>
              <a:rPr lang="en-US" sz="800" dirty="0" smtClean="0">
                <a:solidFill>
                  <a:schemeClr val="tx1"/>
                </a:solidFill>
                <a:latin typeface="Arial" panose="020B0604020202020204" pitchFamily="34" charset="0"/>
                <a:cs typeface="Arial" panose="020B0604020202020204" pitchFamily="34" charset="0"/>
              </a:rPr>
              <a:t>Clinically definitive MS</a:t>
            </a:r>
          </a:p>
          <a:p>
            <a:pPr marL="1028700" indent="-114300">
              <a:buFont typeface="+mj-lt"/>
              <a:buAutoNum type="arabicPeriod"/>
            </a:pPr>
            <a:r>
              <a:rPr lang="en-US" sz="800" dirty="0" smtClean="0">
                <a:solidFill>
                  <a:schemeClr val="tx1"/>
                </a:solidFill>
                <a:latin typeface="Arial" panose="020B0604020202020204" pitchFamily="34" charset="0"/>
                <a:cs typeface="Arial" panose="020B0604020202020204" pitchFamily="34" charset="0"/>
              </a:rPr>
              <a:t>EDSS 5.5 or less</a:t>
            </a:r>
          </a:p>
          <a:p>
            <a:pPr marL="1028700" indent="-114300">
              <a:buFont typeface="+mj-lt"/>
              <a:buAutoNum type="arabicPeriod"/>
            </a:pPr>
            <a:r>
              <a:rPr lang="en-US" sz="800" dirty="0" smtClean="0">
                <a:solidFill>
                  <a:schemeClr val="tx1"/>
                </a:solidFill>
                <a:latin typeface="Arial" panose="020B0604020202020204" pitchFamily="34" charset="0"/>
                <a:cs typeface="Arial" panose="020B0604020202020204" pitchFamily="34" charset="0"/>
              </a:rPr>
              <a:t>On a standard DMT</a:t>
            </a:r>
            <a:endParaRPr lang="en-US" sz="8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4931657" y="2470538"/>
            <a:ext cx="3139616" cy="225425"/>
          </a:xfrm>
          <a:prstGeom prst="rect">
            <a:avLst/>
          </a:prstGeom>
          <a:solidFill>
            <a:srgbClr val="D7DCD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Informed consent</a:t>
            </a:r>
            <a:endParaRPr lang="en-US" sz="7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4931657" y="2815602"/>
            <a:ext cx="3139616" cy="368098"/>
          </a:xfrm>
          <a:prstGeom prst="rect">
            <a:avLst/>
          </a:prstGeom>
          <a:solidFill>
            <a:srgbClr val="D7DCD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MRI, </a:t>
            </a:r>
            <a:r>
              <a:rPr lang="en-US" sz="800" b="1" dirty="0" err="1" smtClean="0">
                <a:solidFill>
                  <a:schemeClr val="tx1"/>
                </a:solidFill>
                <a:latin typeface="Arial" panose="020B0604020202020204" pitchFamily="34" charset="0"/>
                <a:cs typeface="Arial" panose="020B0604020202020204" pitchFamily="34" charset="0"/>
              </a:rPr>
              <a:t>bloodwork</a:t>
            </a:r>
            <a:r>
              <a:rPr lang="en-US" sz="800" b="1" dirty="0" smtClean="0">
                <a:solidFill>
                  <a:schemeClr val="tx1"/>
                </a:solidFill>
                <a:latin typeface="Arial" panose="020B0604020202020204" pitchFamily="34" charset="0"/>
                <a:cs typeface="Arial" panose="020B0604020202020204" pitchFamily="34" charset="0"/>
              </a:rPr>
              <a:t> etc.</a:t>
            </a:r>
          </a:p>
          <a:p>
            <a:pPr algn="ctr"/>
            <a:r>
              <a:rPr lang="en-US" sz="800" b="1" dirty="0" smtClean="0">
                <a:solidFill>
                  <a:schemeClr val="tx1"/>
                </a:solidFill>
                <a:latin typeface="Arial" panose="020B0604020202020204" pitchFamily="34" charset="0"/>
                <a:cs typeface="Arial" panose="020B0604020202020204" pitchFamily="34" charset="0"/>
              </a:rPr>
              <a:t>LP and CSF analysis</a:t>
            </a:r>
            <a:endParaRPr lang="en-US" sz="700" b="1"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7980876" y="3344058"/>
            <a:ext cx="743898" cy="317502"/>
          </a:xfrm>
          <a:prstGeom prst="rect">
            <a:avLst/>
          </a:prstGeom>
          <a:solidFill>
            <a:srgbClr val="D7DCD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Exclusion</a:t>
            </a:r>
            <a:endParaRPr lang="en-US" sz="7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931657" y="3807970"/>
            <a:ext cx="3139616" cy="368098"/>
          </a:xfrm>
          <a:prstGeom prst="rect">
            <a:avLst/>
          </a:prstGeom>
          <a:solidFill>
            <a:srgbClr val="D7DCD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Randomization</a:t>
            </a:r>
          </a:p>
          <a:p>
            <a:pPr algn="ctr"/>
            <a:r>
              <a:rPr lang="en-US" sz="800" b="1" dirty="0" smtClean="0">
                <a:solidFill>
                  <a:schemeClr val="tx1"/>
                </a:solidFill>
                <a:latin typeface="Arial" panose="020B0604020202020204" pitchFamily="34" charset="0"/>
                <a:cs typeface="Arial" panose="020B0604020202020204" pitchFamily="34" charset="0"/>
              </a:rPr>
              <a:t>Placebo vs. low dose Drug X vs. high dose Drug X</a:t>
            </a:r>
            <a:endParaRPr lang="en-US" sz="8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4931657" y="4295707"/>
            <a:ext cx="3139616" cy="901540"/>
          </a:xfrm>
          <a:prstGeom prst="rect">
            <a:avLst/>
          </a:prstGeom>
          <a:solidFill>
            <a:srgbClr val="D7DCD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Primary outcome at 24 weeks</a:t>
            </a:r>
          </a:p>
          <a:p>
            <a:pPr algn="ctr"/>
            <a:r>
              <a:rPr lang="en-US" sz="800" dirty="0" smtClean="0">
                <a:solidFill>
                  <a:schemeClr val="tx1"/>
                </a:solidFill>
                <a:latin typeface="Arial" panose="020B0604020202020204" pitchFamily="34" charset="0"/>
                <a:cs typeface="Arial" panose="020B0604020202020204" pitchFamily="34" charset="0"/>
              </a:rPr>
              <a:t>Reduction in CSF NF levels to within 30% of normal (&lt; 450 ng/L) </a:t>
            </a:r>
          </a:p>
          <a:p>
            <a:pPr algn="ctr">
              <a:spcBef>
                <a:spcPts val="600"/>
              </a:spcBef>
            </a:pPr>
            <a:r>
              <a:rPr lang="en-US" sz="800" b="1" dirty="0" smtClean="0">
                <a:solidFill>
                  <a:schemeClr val="tx1"/>
                </a:solidFill>
                <a:latin typeface="Arial" panose="020B0604020202020204" pitchFamily="34" charset="0"/>
                <a:cs typeface="Arial" panose="020B0604020202020204" pitchFamily="34" charset="0"/>
              </a:rPr>
              <a:t>Secondary outcomes at 48 weeks</a:t>
            </a:r>
          </a:p>
          <a:p>
            <a:pPr algn="ctr"/>
            <a:r>
              <a:rPr lang="en-US" sz="800" dirty="0" smtClean="0">
                <a:solidFill>
                  <a:schemeClr val="tx1"/>
                </a:solidFill>
                <a:latin typeface="Arial" panose="020B0604020202020204" pitchFamily="34" charset="0"/>
                <a:cs typeface="Arial" panose="020B0604020202020204" pitchFamily="34" charset="0"/>
              </a:rPr>
              <a:t>MRI atrophy</a:t>
            </a:r>
          </a:p>
          <a:p>
            <a:pPr algn="ctr"/>
            <a:r>
              <a:rPr lang="en-US" sz="800" dirty="0" smtClean="0">
                <a:solidFill>
                  <a:schemeClr val="tx1"/>
                </a:solidFill>
                <a:latin typeface="Arial" panose="020B0604020202020204" pitchFamily="34" charset="0"/>
                <a:cs typeface="Arial" panose="020B0604020202020204" pitchFamily="34" charset="0"/>
              </a:rPr>
              <a:t>Clinical</a:t>
            </a:r>
          </a:p>
          <a:p>
            <a:pPr algn="ctr"/>
            <a:r>
              <a:rPr lang="en-US" sz="800" dirty="0" smtClean="0">
                <a:solidFill>
                  <a:schemeClr val="tx1"/>
                </a:solidFill>
                <a:latin typeface="Arial" panose="020B0604020202020204" pitchFamily="34" charset="0"/>
                <a:cs typeface="Arial" panose="020B0604020202020204" pitchFamily="34" charset="0"/>
              </a:rPr>
              <a:t>Safety profile</a:t>
            </a:r>
            <a:endParaRPr lang="en-US" sz="800" dirty="0">
              <a:solidFill>
                <a:schemeClr val="tx1"/>
              </a:solidFill>
              <a:latin typeface="Arial" panose="020B0604020202020204" pitchFamily="34" charset="0"/>
              <a:cs typeface="Arial" panose="020B0604020202020204" pitchFamily="34" charset="0"/>
            </a:endParaRPr>
          </a:p>
        </p:txBody>
      </p:sp>
      <p:sp>
        <p:nvSpPr>
          <p:cNvPr id="24" name="Diamond 23"/>
          <p:cNvSpPr/>
          <p:nvPr/>
        </p:nvSpPr>
        <p:spPr>
          <a:xfrm>
            <a:off x="5499102" y="3303339"/>
            <a:ext cx="2004726" cy="384992"/>
          </a:xfrm>
          <a:prstGeom prst="diamond">
            <a:avLst/>
          </a:prstGeom>
          <a:solidFill>
            <a:srgbClr val="D7DCD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latin typeface="Arial" panose="020B0604020202020204" pitchFamily="34" charset="0"/>
                <a:cs typeface="Arial" panose="020B0604020202020204" pitchFamily="34" charset="0"/>
              </a:rPr>
              <a:t>Raised</a:t>
            </a:r>
            <a:r>
              <a:rPr lang="en-US" sz="700" b="1" dirty="0" smtClean="0">
                <a:solidFill>
                  <a:schemeClr val="tx1"/>
                </a:solidFill>
                <a:latin typeface="Arial" panose="020B0604020202020204" pitchFamily="34" charset="0"/>
                <a:cs typeface="Arial" panose="020B0604020202020204" pitchFamily="34" charset="0"/>
              </a:rPr>
              <a:t> CSF NFL</a:t>
            </a:r>
          </a:p>
          <a:p>
            <a:pPr algn="ctr"/>
            <a:r>
              <a:rPr lang="en-US" sz="700" b="1" dirty="0" smtClean="0">
                <a:solidFill>
                  <a:schemeClr val="tx1"/>
                </a:solidFill>
                <a:latin typeface="Arial" panose="020B0604020202020204" pitchFamily="34" charset="0"/>
                <a:cs typeface="Arial" panose="020B0604020202020204" pitchFamily="34" charset="0"/>
              </a:rPr>
              <a:t>&gt;775 ng/mL</a:t>
            </a:r>
            <a:endParaRPr lang="en-US" sz="700" dirty="0"/>
          </a:p>
        </p:txBody>
      </p:sp>
      <p:sp>
        <p:nvSpPr>
          <p:cNvPr id="25" name="TextBox 24"/>
          <p:cNvSpPr txBox="1"/>
          <p:nvPr/>
        </p:nvSpPr>
        <p:spPr>
          <a:xfrm>
            <a:off x="6587090" y="3621195"/>
            <a:ext cx="375715" cy="21544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Yes</a:t>
            </a:r>
            <a:endParaRPr lang="en-US" sz="200" b="1" dirty="0">
              <a:latin typeface="Arial" panose="020B0604020202020204" pitchFamily="34" charset="0"/>
              <a:cs typeface="Arial" panose="020B0604020202020204" pitchFamily="34" charset="0"/>
            </a:endParaRPr>
          </a:p>
        </p:txBody>
      </p:sp>
      <p:sp>
        <p:nvSpPr>
          <p:cNvPr id="26" name="TextBox 25"/>
          <p:cNvSpPr txBox="1"/>
          <p:nvPr/>
        </p:nvSpPr>
        <p:spPr>
          <a:xfrm>
            <a:off x="7409261" y="3302163"/>
            <a:ext cx="375715" cy="21544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No</a:t>
            </a:r>
            <a:endParaRPr lang="en-US" sz="200" b="1" dirty="0">
              <a:latin typeface="Arial" panose="020B0604020202020204" pitchFamily="34" charset="0"/>
              <a:cs typeface="Arial" panose="020B0604020202020204" pitchFamily="34" charset="0"/>
            </a:endParaRPr>
          </a:p>
        </p:txBody>
      </p:sp>
      <p:sp>
        <p:nvSpPr>
          <p:cNvPr id="27" name="Rectangle 26"/>
          <p:cNvSpPr/>
          <p:nvPr/>
        </p:nvSpPr>
        <p:spPr>
          <a:xfrm>
            <a:off x="4826786" y="5235714"/>
            <a:ext cx="1878814" cy="707886"/>
          </a:xfrm>
          <a:prstGeom prst="rect">
            <a:avLst/>
          </a:prstGeom>
        </p:spPr>
        <p:txBody>
          <a:bodyPr wrap="square">
            <a:spAutoFit/>
          </a:bodyPr>
          <a:lstStyle/>
          <a:p>
            <a:pPr algn="ctr"/>
            <a:r>
              <a:rPr lang="en-US" sz="800" b="1" u="sng" dirty="0" smtClean="0">
                <a:latin typeface="Arial" panose="020B0604020202020204" pitchFamily="34" charset="0"/>
                <a:cs typeface="Arial" panose="020B0604020202020204" pitchFamily="34" charset="0"/>
              </a:rPr>
              <a:t>Estimated power calculations:</a:t>
            </a:r>
          </a:p>
          <a:p>
            <a:pPr indent="342900"/>
            <a:r>
              <a:rPr lang="en-US" sz="800" b="1" dirty="0" smtClean="0">
                <a:latin typeface="Arial" panose="020B0604020202020204" pitchFamily="34" charset="0"/>
                <a:cs typeface="Arial" panose="020B0604020202020204" pitchFamily="34" charset="0"/>
              </a:rPr>
              <a:t>Two-tailed</a:t>
            </a:r>
          </a:p>
          <a:p>
            <a:pPr indent="342900"/>
            <a:r>
              <a:rPr lang="en-US" sz="800" b="1" dirty="0" smtClean="0">
                <a:latin typeface="Arial" panose="020B0604020202020204" pitchFamily="34" charset="0"/>
                <a:cs typeface="Arial" panose="020B0604020202020204" pitchFamily="34" charset="0"/>
              </a:rPr>
              <a:t>Power 84%</a:t>
            </a:r>
          </a:p>
          <a:p>
            <a:pPr indent="342900"/>
            <a:r>
              <a:rPr lang="en-US" sz="800" b="1" dirty="0" smtClean="0">
                <a:latin typeface="Arial" panose="020B0604020202020204" pitchFamily="34" charset="0"/>
                <a:cs typeface="Arial" panose="020B0604020202020204" pitchFamily="34" charset="0"/>
              </a:rPr>
              <a:t>Alpha 5%</a:t>
            </a:r>
          </a:p>
          <a:p>
            <a:pPr indent="342900"/>
            <a:r>
              <a:rPr lang="en-US" sz="800" b="1" dirty="0" smtClean="0">
                <a:latin typeface="Arial" panose="020B0604020202020204" pitchFamily="34" charset="0"/>
                <a:cs typeface="Arial" panose="020B0604020202020204" pitchFamily="34" charset="0"/>
              </a:rPr>
              <a:t>N = 27 subjects per arm</a:t>
            </a:r>
            <a:endParaRPr lang="en-US" dirty="0"/>
          </a:p>
        </p:txBody>
      </p:sp>
      <p:sp>
        <p:nvSpPr>
          <p:cNvPr id="28" name="TextBox 27"/>
          <p:cNvSpPr txBox="1"/>
          <p:nvPr/>
        </p:nvSpPr>
        <p:spPr>
          <a:xfrm>
            <a:off x="4253079" y="1290935"/>
            <a:ext cx="4496773" cy="461665"/>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An exploratory phase IIa study to evaluate Drug X as a neuroprotective strategy in secondary progressive MS</a:t>
            </a:r>
            <a:endParaRPr lang="en-US" sz="1200" b="1" dirty="0">
              <a:latin typeface="Arial" panose="020B0604020202020204" pitchFamily="34" charset="0"/>
              <a:cs typeface="Arial" panose="020B0604020202020204" pitchFamily="34" charset="0"/>
            </a:endParaRPr>
          </a:p>
        </p:txBody>
      </p:sp>
      <p:sp>
        <p:nvSpPr>
          <p:cNvPr id="41"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US" altLang="en-US" dirty="0"/>
              <a:t>Slow-burn </a:t>
            </a:r>
            <a:r>
              <a:rPr lang="en-US" altLang="en-US" dirty="0" err="1"/>
              <a:t>Neuroprotection</a:t>
            </a:r>
            <a:r>
              <a:rPr lang="en-US" altLang="en-US" dirty="0"/>
              <a:t>: Protective Role of </a:t>
            </a:r>
            <a:r>
              <a:rPr lang="en-US" altLang="en-US" dirty="0" err="1"/>
              <a:t>Oxcarbazepine</a:t>
            </a:r>
            <a:r>
              <a:rPr lang="en-US" altLang="en-US" dirty="0"/>
              <a:t> in MS Study (PROXIMUS)</a:t>
            </a:r>
            <a:endParaRPr lang="en-GB" dirty="0"/>
          </a:p>
        </p:txBody>
      </p:sp>
      <p:sp>
        <p:nvSpPr>
          <p:cNvPr id="2" name="TextBox 1"/>
          <p:cNvSpPr txBox="1"/>
          <p:nvPr/>
        </p:nvSpPr>
        <p:spPr>
          <a:xfrm>
            <a:off x="838200" y="3177619"/>
            <a:ext cx="3400034" cy="369332"/>
          </a:xfrm>
          <a:prstGeom prst="rect">
            <a:avLst/>
          </a:prstGeom>
          <a:noFill/>
        </p:spPr>
        <p:txBody>
          <a:bodyPr wrap="square" rtlCol="0">
            <a:spAutoFit/>
          </a:bodyPr>
          <a:lstStyle/>
          <a:p>
            <a:pPr algn="ctr"/>
            <a:r>
              <a:rPr lang="en-US" b="1" dirty="0" smtClean="0">
                <a:solidFill>
                  <a:schemeClr val="tx1">
                    <a:lumMod val="85000"/>
                    <a:lumOff val="15000"/>
                  </a:schemeClr>
                </a:solidFill>
              </a:rPr>
              <a:t>IMAGE IS NO LONGER AVAILABLE</a:t>
            </a:r>
            <a:endParaRPr lang="en-US" b="1" dirty="0">
              <a:solidFill>
                <a:schemeClr val="tx1">
                  <a:lumMod val="85000"/>
                  <a:lumOff val="15000"/>
                </a:schemeClr>
              </a:solidFill>
            </a:endParaRPr>
          </a:p>
        </p:txBody>
      </p:sp>
    </p:spTree>
    <p:extLst>
      <p:ext uri="{BB962C8B-B14F-4D97-AF65-F5344CB8AC3E}">
        <p14:creationId xmlns:p14="http://schemas.microsoft.com/office/powerpoint/2010/main" val="7413862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p:cNvSpPr txBox="1">
            <a:spLocks/>
          </p:cNvSpPr>
          <p:nvPr/>
        </p:nvSpPr>
        <p:spPr>
          <a:xfrm>
            <a:off x="533400" y="6248400"/>
            <a:ext cx="5638800" cy="381000"/>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1800" kern="1200">
                <a:solidFill>
                  <a:srgbClr val="0070C0"/>
                </a:solidFill>
                <a:latin typeface="Arial Black" panose="020B0A040201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12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pPr>
            <a:r>
              <a:rPr lang="en-GB" altLang="en-US" sz="1400" dirty="0" smtClean="0">
                <a:solidFill>
                  <a:schemeClr val="tx1"/>
                </a:solidFill>
                <a:latin typeface="Arial" panose="020B0604020202020204" pitchFamily="34" charset="0"/>
              </a:rPr>
              <a:t>Slide courtesy of Romme Christensen, </a:t>
            </a:r>
            <a:r>
              <a:rPr lang="en-US" altLang="en-US" sz="1400" dirty="0" smtClean="0">
                <a:solidFill>
                  <a:schemeClr val="tx1"/>
                </a:solidFill>
                <a:latin typeface="Arial" panose="020B0604020202020204" pitchFamily="34" charset="0"/>
              </a:rPr>
              <a:t>ECTRIMS 2012. Oral presentation </a:t>
            </a:r>
            <a:r>
              <a:rPr lang="en-GB" altLang="en-US" sz="1400" dirty="0" smtClean="0">
                <a:solidFill>
                  <a:schemeClr val="tx1"/>
                </a:solidFill>
                <a:latin typeface="Arial" panose="020B0604020202020204" pitchFamily="34" charset="0"/>
              </a:rPr>
              <a:t>170</a:t>
            </a:r>
            <a:r>
              <a:rPr lang="en-US" altLang="en-US" sz="1400" dirty="0" smtClean="0">
                <a:solidFill>
                  <a:schemeClr val="tx1"/>
                </a:solidFill>
                <a:latin typeface="Arial" panose="020B0604020202020204" pitchFamily="34" charset="0"/>
              </a:rPr>
              <a:t>.</a:t>
            </a:r>
            <a:r>
              <a:rPr lang="en-US" altLang="en-US" sz="1400" baseline="30000" dirty="0" smtClean="0">
                <a:solidFill>
                  <a:schemeClr val="tx1"/>
                </a:solidFill>
                <a:latin typeface="Arial" panose="020B0604020202020204" pitchFamily="34" charset="0"/>
              </a:rPr>
              <a:t>[48]</a:t>
            </a:r>
            <a:r>
              <a:rPr lang="en-US" altLang="en-US" sz="1400" dirty="0" smtClean="0">
                <a:solidFill>
                  <a:schemeClr val="tx1"/>
                </a:solidFill>
                <a:latin typeface="Arial" panose="020B0604020202020204" pitchFamily="34" charset="0"/>
              </a:rPr>
              <a:t> Used with permission.</a:t>
            </a:r>
            <a:endParaRPr lang="en-GB" altLang="en-US" sz="1400" dirty="0" smtClean="0">
              <a:solidFill>
                <a:schemeClr val="tx1"/>
              </a:solidFill>
              <a:latin typeface="Arial" panose="020B0604020202020204" pitchFamily="34" charset="0"/>
            </a:endParaRPr>
          </a:p>
        </p:txBody>
      </p:sp>
      <p:grpSp>
        <p:nvGrpSpPr>
          <p:cNvPr id="6" name="Group 13"/>
          <p:cNvGrpSpPr>
            <a:grpSpLocks/>
          </p:cNvGrpSpPr>
          <p:nvPr/>
        </p:nvGrpSpPr>
        <p:grpSpPr bwMode="auto">
          <a:xfrm>
            <a:off x="5295367" y="4610100"/>
            <a:ext cx="2701925" cy="641350"/>
            <a:chOff x="1041400" y="4719637"/>
            <a:chExt cx="2701925" cy="641447"/>
          </a:xfrm>
        </p:grpSpPr>
        <p:cxnSp>
          <p:nvCxnSpPr>
            <p:cNvPr id="7" name="Straight Connector 6"/>
            <p:cNvCxnSpPr/>
            <p:nvPr/>
          </p:nvCxnSpPr>
          <p:spPr>
            <a:xfrm>
              <a:off x="1041400" y="5361084"/>
              <a:ext cx="2701925"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41400" y="5121336"/>
              <a:ext cx="2701925" cy="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41400" y="4719637"/>
              <a:ext cx="2701925"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Group 20"/>
          <p:cNvGrpSpPr>
            <a:grpSpLocks/>
          </p:cNvGrpSpPr>
          <p:nvPr/>
        </p:nvGrpSpPr>
        <p:grpSpPr bwMode="auto">
          <a:xfrm>
            <a:off x="1202792" y="5024438"/>
            <a:ext cx="2701925" cy="155575"/>
            <a:chOff x="1041400" y="5133975"/>
            <a:chExt cx="2701925" cy="155575"/>
          </a:xfrm>
        </p:grpSpPr>
        <p:cxnSp>
          <p:nvCxnSpPr>
            <p:cNvPr id="11" name="Straight Connector 10"/>
            <p:cNvCxnSpPr/>
            <p:nvPr/>
          </p:nvCxnSpPr>
          <p:spPr>
            <a:xfrm>
              <a:off x="1041400" y="5289550"/>
              <a:ext cx="2701925"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1400" y="5230812"/>
              <a:ext cx="2701925" cy="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41400" y="5133975"/>
              <a:ext cx="2701925"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sp>
        <p:nvSpPr>
          <p:cNvPr id="14" name="Rektangel 10"/>
          <p:cNvSpPr>
            <a:spLocks noChangeArrowheads="1"/>
          </p:cNvSpPr>
          <p:nvPr>
            <p:custDataLst>
              <p:tags r:id="rId2"/>
            </p:custDataLst>
          </p:nvPr>
        </p:nvSpPr>
        <p:spPr bwMode="auto">
          <a:xfrm>
            <a:off x="5381092" y="3830638"/>
            <a:ext cx="215900" cy="2174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l"/>
            <a:endParaRPr lang="da-DK" altLang="en-US" sz="1800">
              <a:solidFill>
                <a:srgbClr val="000000"/>
              </a:solidFill>
              <a:latin typeface="Arial" panose="020B0604020202020204" pitchFamily="34" charset="0"/>
              <a:cs typeface="Arial" panose="020B0604020202020204" pitchFamily="34" charset="0"/>
            </a:endParaRPr>
          </a:p>
        </p:txBody>
      </p:sp>
      <p:graphicFrame>
        <p:nvGraphicFramePr>
          <p:cNvPr id="15" name="Chart 25"/>
          <p:cNvGraphicFramePr>
            <a:graphicFrameLocks/>
          </p:cNvGraphicFramePr>
          <p:nvPr>
            <p:extLst>
              <p:ext uri="{D42A27DB-BD31-4B8C-83A1-F6EECF244321}">
                <p14:modId xmlns:p14="http://schemas.microsoft.com/office/powerpoint/2010/main" val="651963228"/>
              </p:ext>
            </p:extLst>
          </p:nvPr>
        </p:nvGraphicFramePr>
        <p:xfrm>
          <a:off x="482067" y="1930400"/>
          <a:ext cx="4159250" cy="4165600"/>
        </p:xfrm>
        <a:graphic>
          <a:graphicData uri="http://schemas.openxmlformats.org/presentationml/2006/ole">
            <mc:AlternateContent xmlns:mc="http://schemas.openxmlformats.org/markup-compatibility/2006">
              <mc:Choice xmlns:v="urn:schemas-microsoft-com:vml" Requires="v">
                <p:oleObj spid="_x0000_s3158" r:id="rId5" imgW="4157832" imgH="4163929" progId="Excel.Sheet.8">
                  <p:embed/>
                </p:oleObj>
              </mc:Choice>
              <mc:Fallback>
                <p:oleObj r:id="rId5" imgW="4157832" imgH="4163929"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067" y="1930400"/>
                        <a:ext cx="415925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26"/>
          <p:cNvSpPr txBox="1">
            <a:spLocks noChangeArrowheads="1"/>
          </p:cNvSpPr>
          <p:nvPr/>
        </p:nvSpPr>
        <p:spPr bwMode="auto">
          <a:xfrm>
            <a:off x="3944405" y="4949924"/>
            <a:ext cx="7117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l" eaLnBrk="1" hangingPunct="1"/>
            <a:r>
              <a:rPr lang="en-GB" altLang="en-US" sz="1000" b="1" dirty="0">
                <a:solidFill>
                  <a:srgbClr val="E44C16"/>
                </a:solidFill>
                <a:latin typeface="Arial" panose="020B0604020202020204" pitchFamily="34" charset="0"/>
                <a:cs typeface="Arial" panose="020B0604020202020204" pitchFamily="34" charset="0"/>
              </a:rPr>
              <a:t>NIND Mean </a:t>
            </a:r>
            <a:br>
              <a:rPr lang="en-GB" altLang="en-US" sz="1000" b="1" dirty="0">
                <a:solidFill>
                  <a:srgbClr val="E44C16"/>
                </a:solidFill>
                <a:latin typeface="Arial" panose="020B0604020202020204" pitchFamily="34" charset="0"/>
                <a:cs typeface="Arial" panose="020B0604020202020204" pitchFamily="34" charset="0"/>
              </a:rPr>
            </a:br>
            <a:r>
              <a:rPr lang="en-GB" altLang="en-US" sz="1000" b="1" dirty="0" smtClean="0">
                <a:solidFill>
                  <a:srgbClr val="E44C16"/>
                </a:solidFill>
                <a:latin typeface="Arial" panose="020B0604020202020204" pitchFamily="34" charset="0"/>
                <a:cs typeface="Arial" panose="020B0604020202020204" pitchFamily="34" charset="0"/>
              </a:rPr>
              <a:t>± </a:t>
            </a:r>
            <a:r>
              <a:rPr lang="en-GB" altLang="en-US" sz="1000" b="1" dirty="0">
                <a:solidFill>
                  <a:srgbClr val="E44C16"/>
                </a:solidFill>
                <a:latin typeface="Arial" panose="020B0604020202020204" pitchFamily="34" charset="0"/>
                <a:cs typeface="Arial" panose="020B0604020202020204" pitchFamily="34" charset="0"/>
              </a:rPr>
              <a:t>95% CI</a:t>
            </a:r>
          </a:p>
        </p:txBody>
      </p:sp>
      <p:sp>
        <p:nvSpPr>
          <p:cNvPr id="17" name="TextBox 27"/>
          <p:cNvSpPr txBox="1">
            <a:spLocks noChangeArrowheads="1"/>
          </p:cNvSpPr>
          <p:nvPr/>
        </p:nvSpPr>
        <p:spPr bwMode="auto">
          <a:xfrm>
            <a:off x="2231492" y="2215278"/>
            <a:ext cx="6496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l" eaLnBrk="1" hangingPunct="1"/>
            <a:r>
              <a:rPr lang="en-GB" altLang="en-US" sz="1600" i="1" dirty="0" smtClean="0">
                <a:solidFill>
                  <a:srgbClr val="000000"/>
                </a:solidFill>
                <a:latin typeface="Arial" panose="020B0604020202020204" pitchFamily="34" charset="0"/>
                <a:cs typeface="Arial" panose="020B0604020202020204" pitchFamily="34" charset="0"/>
              </a:rPr>
              <a:t>P </a:t>
            </a:r>
            <a:r>
              <a:rPr lang="en-GB" altLang="en-US" sz="1600" dirty="0" smtClean="0">
                <a:solidFill>
                  <a:srgbClr val="000000"/>
                </a:solidFill>
                <a:latin typeface="Arial" panose="020B0604020202020204" pitchFamily="34" charset="0"/>
                <a:cs typeface="Arial" panose="020B0604020202020204" pitchFamily="34" charset="0"/>
              </a:rPr>
              <a:t>= .</a:t>
            </a:r>
            <a:r>
              <a:rPr lang="en-GB" altLang="en-US" sz="1600" dirty="0">
                <a:solidFill>
                  <a:srgbClr val="000000"/>
                </a:solidFill>
                <a:latin typeface="Arial" panose="020B0604020202020204" pitchFamily="34" charset="0"/>
                <a:cs typeface="Arial" panose="020B0604020202020204" pitchFamily="34" charset="0"/>
              </a:rPr>
              <a:t>03</a:t>
            </a:r>
          </a:p>
        </p:txBody>
      </p:sp>
      <p:sp>
        <p:nvSpPr>
          <p:cNvPr id="18" name="TextBox 28"/>
          <p:cNvSpPr txBox="1">
            <a:spLocks noChangeArrowheads="1"/>
          </p:cNvSpPr>
          <p:nvPr/>
        </p:nvSpPr>
        <p:spPr bwMode="auto">
          <a:xfrm rot="16200000">
            <a:off x="-1032418" y="3618141"/>
            <a:ext cx="31210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b="1" dirty="0">
                <a:solidFill>
                  <a:srgbClr val="000000"/>
                </a:solidFill>
                <a:latin typeface="Arial" panose="020B0604020202020204" pitchFamily="34" charset="0"/>
                <a:cs typeface="Arial" panose="020B0604020202020204" pitchFamily="34" charset="0"/>
              </a:rPr>
              <a:t>CSF </a:t>
            </a:r>
            <a:r>
              <a:rPr lang="en-GB" altLang="en-US" b="1" dirty="0" err="1">
                <a:solidFill>
                  <a:srgbClr val="000000"/>
                </a:solidFill>
                <a:latin typeface="Arial" panose="020B0604020202020204" pitchFamily="34" charset="0"/>
                <a:cs typeface="Arial" panose="020B0604020202020204" pitchFamily="34" charset="0"/>
              </a:rPr>
              <a:t>Neurofilament</a:t>
            </a:r>
            <a:r>
              <a:rPr lang="en-GB" altLang="en-US" b="1" dirty="0">
                <a:solidFill>
                  <a:srgbClr val="000000"/>
                </a:solidFill>
                <a:latin typeface="Arial" panose="020B0604020202020204" pitchFamily="34" charset="0"/>
                <a:cs typeface="Arial" panose="020B0604020202020204" pitchFamily="34" charset="0"/>
              </a:rPr>
              <a:t> </a:t>
            </a:r>
            <a:r>
              <a:rPr lang="en-GB" altLang="en-US" b="1" dirty="0" smtClean="0">
                <a:solidFill>
                  <a:srgbClr val="000000"/>
                </a:solidFill>
                <a:latin typeface="Arial" panose="020B0604020202020204" pitchFamily="34" charset="0"/>
                <a:cs typeface="Arial" panose="020B0604020202020204" pitchFamily="34" charset="0"/>
              </a:rPr>
              <a:t>Light Chain, </a:t>
            </a:r>
            <a:r>
              <a:rPr lang="en-GB" altLang="en-US" b="1" dirty="0">
                <a:solidFill>
                  <a:srgbClr val="000000"/>
                </a:solidFill>
                <a:latin typeface="Arial" panose="020B0604020202020204" pitchFamily="34" charset="0"/>
                <a:cs typeface="Arial" panose="020B0604020202020204" pitchFamily="34" charset="0"/>
              </a:rPr>
              <a:t>ng/L</a:t>
            </a:r>
          </a:p>
        </p:txBody>
      </p:sp>
      <p:graphicFrame>
        <p:nvGraphicFramePr>
          <p:cNvPr id="19" name="Chart 29"/>
          <p:cNvGraphicFramePr>
            <a:graphicFrameLocks/>
          </p:cNvGraphicFramePr>
          <p:nvPr>
            <p:extLst>
              <p:ext uri="{D42A27DB-BD31-4B8C-83A1-F6EECF244321}">
                <p14:modId xmlns:p14="http://schemas.microsoft.com/office/powerpoint/2010/main" val="906142860"/>
              </p:ext>
            </p:extLst>
          </p:nvPr>
        </p:nvGraphicFramePr>
        <p:xfrm>
          <a:off x="4600042" y="1930400"/>
          <a:ext cx="4159250" cy="4165600"/>
        </p:xfrm>
        <a:graphic>
          <a:graphicData uri="http://schemas.openxmlformats.org/presentationml/2006/ole">
            <mc:AlternateContent xmlns:mc="http://schemas.openxmlformats.org/markup-compatibility/2006">
              <mc:Choice xmlns:v="urn:schemas-microsoft-com:vml" Requires="v">
                <p:oleObj spid="_x0000_s3159" r:id="rId8" imgW="4157832" imgH="4163929" progId="Excel.Sheet.8">
                  <p:embed/>
                </p:oleObj>
              </mc:Choice>
              <mc:Fallback>
                <p:oleObj r:id="rId8" imgW="4157832" imgH="4163929" progId="Excel.Shee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042" y="1930400"/>
                        <a:ext cx="415925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30"/>
          <p:cNvSpPr txBox="1">
            <a:spLocks noChangeArrowheads="1"/>
          </p:cNvSpPr>
          <p:nvPr/>
        </p:nvSpPr>
        <p:spPr bwMode="auto">
          <a:xfrm>
            <a:off x="6551080" y="2215278"/>
            <a:ext cx="7710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l" eaLnBrk="1" hangingPunct="1"/>
            <a:r>
              <a:rPr lang="en-GB" altLang="en-US" sz="1600" i="1" dirty="0" smtClean="0">
                <a:solidFill>
                  <a:srgbClr val="000000"/>
                </a:solidFill>
                <a:latin typeface="Arial" panose="020B0604020202020204" pitchFamily="34" charset="0"/>
                <a:cs typeface="Arial" panose="020B0604020202020204" pitchFamily="34" charset="0"/>
              </a:rPr>
              <a:t>P</a:t>
            </a:r>
            <a:r>
              <a:rPr lang="en-GB" altLang="en-US" sz="1600" dirty="0" smtClean="0">
                <a:solidFill>
                  <a:srgbClr val="000000"/>
                </a:solidFill>
                <a:latin typeface="Arial" panose="020B0604020202020204" pitchFamily="34" charset="0"/>
                <a:cs typeface="Arial" panose="020B0604020202020204" pitchFamily="34" charset="0"/>
              </a:rPr>
              <a:t> = .048</a:t>
            </a:r>
            <a:endParaRPr lang="en-GB" altLang="en-US" sz="1600" dirty="0">
              <a:solidFill>
                <a:srgbClr val="000000"/>
              </a:solidFill>
              <a:latin typeface="Arial" panose="020B0604020202020204" pitchFamily="34" charset="0"/>
              <a:cs typeface="Arial" panose="020B0604020202020204" pitchFamily="34" charset="0"/>
            </a:endParaRPr>
          </a:p>
        </p:txBody>
      </p:sp>
      <p:sp>
        <p:nvSpPr>
          <p:cNvPr id="21" name="TextBox 31"/>
          <p:cNvSpPr txBox="1">
            <a:spLocks noChangeArrowheads="1"/>
          </p:cNvSpPr>
          <p:nvPr/>
        </p:nvSpPr>
        <p:spPr bwMode="auto">
          <a:xfrm rot="16200000">
            <a:off x="3339548" y="3617347"/>
            <a:ext cx="27956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eaLnBrk="1" hangingPunct="1"/>
            <a:r>
              <a:rPr lang="en-GB" altLang="en-US" b="1" dirty="0">
                <a:solidFill>
                  <a:srgbClr val="000000"/>
                </a:solidFill>
                <a:latin typeface="Arial" panose="020B0604020202020204" pitchFamily="34" charset="0"/>
                <a:cs typeface="Arial" panose="020B0604020202020204" pitchFamily="34" charset="0"/>
              </a:rPr>
              <a:t>CSF </a:t>
            </a:r>
            <a:r>
              <a:rPr lang="en-GB" altLang="en-US" b="1" dirty="0" smtClean="0">
                <a:solidFill>
                  <a:srgbClr val="000000"/>
                </a:solidFill>
                <a:latin typeface="Arial" panose="020B0604020202020204" pitchFamily="34" charset="0"/>
                <a:cs typeface="Arial" panose="020B0604020202020204" pitchFamily="34" charset="0"/>
              </a:rPr>
              <a:t>Myelin Basic Protein  ng/mL</a:t>
            </a:r>
            <a:endParaRPr lang="en-GB" altLang="en-US" b="1" dirty="0">
              <a:solidFill>
                <a:srgbClr val="000000"/>
              </a:solidFill>
              <a:latin typeface="Arial" panose="020B0604020202020204" pitchFamily="34" charset="0"/>
              <a:cs typeface="Arial" panose="020B0604020202020204" pitchFamily="34" charset="0"/>
            </a:endParaRPr>
          </a:p>
        </p:txBody>
      </p:sp>
      <p:sp>
        <p:nvSpPr>
          <p:cNvPr id="22" name="TextBox 32"/>
          <p:cNvSpPr txBox="1">
            <a:spLocks noChangeArrowheads="1"/>
          </p:cNvSpPr>
          <p:nvPr/>
        </p:nvSpPr>
        <p:spPr bwMode="auto">
          <a:xfrm>
            <a:off x="8051267" y="4889599"/>
            <a:ext cx="7117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l" eaLnBrk="1" hangingPunct="1"/>
            <a:r>
              <a:rPr lang="en-GB" altLang="en-US" sz="1000" b="1" dirty="0">
                <a:solidFill>
                  <a:srgbClr val="E44C16"/>
                </a:solidFill>
                <a:latin typeface="Arial" panose="020B0604020202020204" pitchFamily="34" charset="0"/>
                <a:cs typeface="Arial" panose="020B0604020202020204" pitchFamily="34" charset="0"/>
              </a:rPr>
              <a:t>NIND Mean </a:t>
            </a:r>
            <a:br>
              <a:rPr lang="en-GB" altLang="en-US" sz="1000" b="1" dirty="0">
                <a:solidFill>
                  <a:srgbClr val="E44C16"/>
                </a:solidFill>
                <a:latin typeface="Arial" panose="020B0604020202020204" pitchFamily="34" charset="0"/>
                <a:cs typeface="Arial" panose="020B0604020202020204" pitchFamily="34" charset="0"/>
              </a:rPr>
            </a:br>
            <a:r>
              <a:rPr lang="en-GB" altLang="en-US" sz="1000" b="1" dirty="0" smtClean="0">
                <a:solidFill>
                  <a:srgbClr val="E44C16"/>
                </a:solidFill>
                <a:latin typeface="Arial" panose="020B0604020202020204" pitchFamily="34" charset="0"/>
                <a:cs typeface="Arial" panose="020B0604020202020204" pitchFamily="34" charset="0"/>
              </a:rPr>
              <a:t>± </a:t>
            </a:r>
            <a:r>
              <a:rPr lang="en-GB" altLang="en-US" sz="1000" b="1" dirty="0">
                <a:solidFill>
                  <a:srgbClr val="E44C16"/>
                </a:solidFill>
                <a:latin typeface="Arial" panose="020B0604020202020204" pitchFamily="34" charset="0"/>
                <a:cs typeface="Arial" panose="020B0604020202020204" pitchFamily="34" charset="0"/>
              </a:rPr>
              <a:t>95% CI</a:t>
            </a:r>
          </a:p>
        </p:txBody>
      </p:sp>
      <p:sp>
        <p:nvSpPr>
          <p:cNvPr id="3" name="Rectangle 2"/>
          <p:cNvSpPr/>
          <p:nvPr/>
        </p:nvSpPr>
        <p:spPr>
          <a:xfrm>
            <a:off x="334962" y="1447800"/>
            <a:ext cx="8428038" cy="369332"/>
          </a:xfrm>
          <a:prstGeom prst="rect">
            <a:avLst/>
          </a:prstGeom>
        </p:spPr>
        <p:txBody>
          <a:bodyPr wrap="square">
            <a:spAutoFit/>
          </a:bodyPr>
          <a:lstStyle/>
          <a:p>
            <a:pPr algn="ctr"/>
            <a:r>
              <a:rPr lang="en-GB" altLang="en-US" b="1" dirty="0">
                <a:latin typeface="Arial" panose="020B0604020202020204" pitchFamily="34" charset="0"/>
                <a:cs typeface="Arial" panose="020B0604020202020204" pitchFamily="34" charset="0"/>
              </a:rPr>
              <a:t>CSF markers of axonal damage and demyelination </a:t>
            </a:r>
            <a:r>
              <a:rPr lang="en-GB" altLang="en-US" b="1" dirty="0" smtClean="0">
                <a:latin typeface="Arial" panose="020B0604020202020204" pitchFamily="34" charset="0"/>
                <a:cs typeface="Arial" panose="020B0604020202020204" pitchFamily="34" charset="0"/>
              </a:rPr>
              <a:t>(secondary end point</a:t>
            </a:r>
            <a:r>
              <a:rPr lang="en-GB" altLang="en-US"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4" name="TextBox 23"/>
          <p:cNvSpPr txBox="1"/>
          <p:nvPr/>
        </p:nvSpPr>
        <p:spPr>
          <a:xfrm>
            <a:off x="4724400" y="5939135"/>
            <a:ext cx="4183666" cy="400110"/>
          </a:xfrm>
          <a:prstGeom prst="rect">
            <a:avLst/>
          </a:prstGeom>
          <a:noFill/>
        </p:spPr>
        <p:txBody>
          <a:bodyPr wrap="square" rtlCol="0">
            <a:spAutoFit/>
          </a:bodyPr>
          <a:lstStyle/>
          <a:p>
            <a:pPr algn="r"/>
            <a:r>
              <a:rPr lang="en-GB" sz="1000" dirty="0" err="1">
                <a:latin typeface="Arial" panose="020B0604020202020204" pitchFamily="34" charset="0"/>
                <a:cs typeface="Arial" panose="020B0604020202020204" pitchFamily="34" charset="0"/>
              </a:rPr>
              <a:t>Natalizumab</a:t>
            </a:r>
            <a:r>
              <a:rPr lang="en-GB" sz="1000" dirty="0">
                <a:latin typeface="Arial" panose="020B0604020202020204" pitchFamily="34" charset="0"/>
                <a:cs typeface="Arial" panose="020B0604020202020204" pitchFamily="34" charset="0"/>
              </a:rPr>
              <a:t> →  SPMS ASCEND Study)</a:t>
            </a:r>
          </a:p>
          <a:p>
            <a:pPr algn="r"/>
            <a:r>
              <a:rPr lang="en-GB" sz="1000" b="1" dirty="0" smtClean="0">
                <a:solidFill>
                  <a:srgbClr val="0070C0"/>
                </a:solidFill>
                <a:latin typeface="Arial" panose="020B0604020202020204" pitchFamily="34" charset="0"/>
                <a:cs typeface="Arial" panose="020B0604020202020204" pitchFamily="34" charset="0"/>
              </a:rPr>
              <a:t>ClinicalTrials.gov ID</a:t>
            </a:r>
            <a:r>
              <a:rPr lang="en-GB" sz="1000" b="1"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NCT01416181</a:t>
            </a:r>
          </a:p>
        </p:txBody>
      </p:sp>
      <p:sp>
        <p:nvSpPr>
          <p:cNvPr id="25"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US" altLang="en-US" dirty="0"/>
              <a:t>Phase 2A Study of Natalizumab in Progressive </a:t>
            </a:r>
            <a:r>
              <a:rPr lang="en-US" altLang="en-US" dirty="0" smtClean="0"/>
              <a:t>MS</a:t>
            </a:r>
            <a:endParaRPr lang="en-GB" dirty="0"/>
          </a:p>
        </p:txBody>
      </p:sp>
    </p:spTree>
    <p:extLst>
      <p:ext uri="{BB962C8B-B14F-4D97-AF65-F5344CB8AC3E}">
        <p14:creationId xmlns:p14="http://schemas.microsoft.com/office/powerpoint/2010/main" val="32116246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Fingolimod and CSF </a:t>
            </a:r>
            <a:r>
              <a:rPr lang="en-US" dirty="0" err="1" smtClean="0"/>
              <a:t>Neurofilament</a:t>
            </a:r>
            <a:r>
              <a:rPr lang="en-US" dirty="0" smtClean="0"/>
              <a:t> </a:t>
            </a:r>
            <a:br>
              <a:rPr lang="en-US" dirty="0" smtClean="0"/>
            </a:br>
            <a:r>
              <a:rPr lang="en-US" dirty="0" smtClean="0"/>
              <a:t>Light </a:t>
            </a:r>
            <a:r>
              <a:rPr lang="en-US" dirty="0"/>
              <a:t>C</a:t>
            </a:r>
            <a:r>
              <a:rPr lang="en-US" dirty="0" smtClean="0"/>
              <a:t>hain Levels in RRMS</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62" y="1888610"/>
            <a:ext cx="8684548" cy="3430150"/>
          </a:xfrm>
          <a:prstGeom prst="rect">
            <a:avLst/>
          </a:prstGeom>
          <a:noFill/>
          <a:ln w="9525">
            <a:solidFill>
              <a:srgbClr val="FF99FF"/>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7200" y="6324600"/>
            <a:ext cx="3276600" cy="307777"/>
          </a:xfrm>
          <a:prstGeom prst="rect">
            <a:avLst/>
          </a:prstGeom>
          <a:noFill/>
        </p:spPr>
        <p:txBody>
          <a:bodyPr wrap="square" rtlCol="0">
            <a:spAutoFit/>
          </a:bodyPr>
          <a:lstStyle/>
          <a:p>
            <a:r>
              <a:rPr lang="en-GB" sz="1400" dirty="0" err="1" smtClean="0">
                <a:latin typeface="Arial" panose="020B0604020202020204" pitchFamily="34" charset="0"/>
                <a:cs typeface="Arial" panose="020B0604020202020204" pitchFamily="34" charset="0"/>
              </a:rPr>
              <a:t>Kuhle</a:t>
            </a:r>
            <a:r>
              <a:rPr lang="en-GB" sz="1400" dirty="0" smtClean="0">
                <a:latin typeface="Arial" panose="020B0604020202020204" pitchFamily="34" charset="0"/>
                <a:cs typeface="Arial" panose="020B0604020202020204" pitchFamily="34" charset="0"/>
              </a:rPr>
              <a:t> J, et al. In press.</a:t>
            </a:r>
            <a:r>
              <a:rPr lang="en-GB" sz="1400" baseline="30000" dirty="0" smtClean="0">
                <a:latin typeface="Arial" panose="020B0604020202020204" pitchFamily="34" charset="0"/>
                <a:cs typeface="Arial" panose="020B0604020202020204" pitchFamily="34" charset="0"/>
              </a:rPr>
              <a:t>[49]</a:t>
            </a:r>
            <a:endParaRPr lang="en-GB" sz="1400" dirty="0">
              <a:latin typeface="Arial" panose="020B0604020202020204" pitchFamily="34" charset="0"/>
              <a:cs typeface="Arial" panose="020B0604020202020204" pitchFamily="34" charset="0"/>
            </a:endParaRPr>
          </a:p>
        </p:txBody>
      </p:sp>
      <p:grpSp>
        <p:nvGrpSpPr>
          <p:cNvPr id="19" name="Group 18"/>
          <p:cNvGrpSpPr/>
          <p:nvPr/>
        </p:nvGrpSpPr>
        <p:grpSpPr>
          <a:xfrm>
            <a:off x="1066800" y="2133600"/>
            <a:ext cx="7620000" cy="2057400"/>
            <a:chOff x="1143000" y="2209800"/>
            <a:chExt cx="7620000" cy="2057400"/>
          </a:xfrm>
        </p:grpSpPr>
        <p:cxnSp>
          <p:nvCxnSpPr>
            <p:cNvPr id="6" name="Straight Connector 5"/>
            <p:cNvCxnSpPr/>
            <p:nvPr/>
          </p:nvCxnSpPr>
          <p:spPr>
            <a:xfrm>
              <a:off x="1143000" y="2209800"/>
              <a:ext cx="1905000" cy="1752600"/>
            </a:xfrm>
            <a:prstGeom prst="line">
              <a:avLst/>
            </a:prstGeom>
            <a:ln w="76200">
              <a:solidFill>
                <a:srgbClr val="92D050">
                  <a:alpha val="30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14800" y="2514600"/>
              <a:ext cx="1905000" cy="1752600"/>
            </a:xfrm>
            <a:prstGeom prst="line">
              <a:avLst/>
            </a:prstGeom>
            <a:ln w="76200">
              <a:solidFill>
                <a:srgbClr val="92D050">
                  <a:alpha val="30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038600" y="2296160"/>
              <a:ext cx="1915160" cy="789940"/>
            </a:xfrm>
            <a:prstGeom prst="line">
              <a:avLst/>
            </a:prstGeom>
            <a:ln w="76200">
              <a:solidFill>
                <a:srgbClr val="FF0000">
                  <a:alpha val="3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010400" y="2438401"/>
              <a:ext cx="1752600" cy="1752599"/>
            </a:xfrm>
            <a:prstGeom prst="line">
              <a:avLst/>
            </a:prstGeom>
            <a:ln w="76200">
              <a:solidFill>
                <a:srgbClr val="FF0000">
                  <a:alpha val="30000"/>
                </a:srgbClr>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876800" y="5410200"/>
            <a:ext cx="4038600" cy="1169551"/>
          </a:xfrm>
          <a:prstGeom prst="rect">
            <a:avLst/>
          </a:prstGeom>
          <a:noFill/>
        </p:spPr>
        <p:txBody>
          <a:bodyPr wrap="square" rtlCol="0">
            <a:spAutoFit/>
          </a:bodyPr>
          <a:lstStyle/>
          <a:p>
            <a:pPr algn="r"/>
            <a:r>
              <a:rPr lang="en-GB" sz="1400" dirty="0" smtClean="0">
                <a:latin typeface="Arial" panose="020B0604020202020204" pitchFamily="34" charset="0"/>
                <a:cs typeface="Arial" panose="020B0604020202020204" pitchFamily="34" charset="0"/>
              </a:rPr>
              <a:t>Fingolimod  →  PPMS (INFORMS Study)</a:t>
            </a:r>
          </a:p>
          <a:p>
            <a:pPr algn="r"/>
            <a:r>
              <a:rPr lang="en-GB" sz="1400" b="1" dirty="0">
                <a:solidFill>
                  <a:srgbClr val="0070C0"/>
                </a:solidFill>
                <a:latin typeface="Arial" panose="020B0604020202020204" pitchFamily="34" charset="0"/>
                <a:cs typeface="Arial" panose="020B0604020202020204" pitchFamily="34" charset="0"/>
              </a:rPr>
              <a:t>ClinicalTrials.gov ID</a:t>
            </a:r>
            <a:r>
              <a:rPr lang="en-GB" sz="1400" b="1"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NCT00731692</a:t>
            </a:r>
            <a:endParaRPr lang="en-GB" sz="1400" dirty="0">
              <a:latin typeface="Arial" panose="020B0604020202020204" pitchFamily="34" charset="0"/>
              <a:cs typeface="Arial" panose="020B0604020202020204" pitchFamily="34" charset="0"/>
            </a:endParaRPr>
          </a:p>
          <a:p>
            <a:pPr algn="r"/>
            <a:r>
              <a:rPr lang="en-GB" sz="1400" dirty="0" err="1" smtClean="0">
                <a:latin typeface="Arial" panose="020B0604020202020204" pitchFamily="34" charset="0"/>
                <a:cs typeface="Arial" panose="020B0604020202020204" pitchFamily="34" charset="0"/>
              </a:rPr>
              <a:t>Siponimod</a:t>
            </a:r>
            <a:r>
              <a:rPr lang="en-GB" sz="1400" dirty="0" smtClean="0">
                <a:latin typeface="Arial" panose="020B0604020202020204" pitchFamily="34" charset="0"/>
                <a:cs typeface="Arial" panose="020B0604020202020204" pitchFamily="34" charset="0"/>
              </a:rPr>
              <a:t>   →  SPMS (EXPAND Study)</a:t>
            </a:r>
          </a:p>
          <a:p>
            <a:pPr algn="r"/>
            <a:r>
              <a:rPr lang="en-GB" sz="1400" b="1" dirty="0">
                <a:solidFill>
                  <a:srgbClr val="0070C0"/>
                </a:solidFill>
                <a:latin typeface="Arial" panose="020B0604020202020204" pitchFamily="34" charset="0"/>
                <a:cs typeface="Arial" panose="020B0604020202020204" pitchFamily="34" charset="0"/>
              </a:rPr>
              <a:t>ClinicalTrials.gov ID</a:t>
            </a:r>
            <a:r>
              <a:rPr lang="en-GB" sz="1400" b="1"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NCT01665144</a:t>
            </a:r>
            <a:endParaRPr lang="en-GB" sz="1400" dirty="0">
              <a:latin typeface="Arial" panose="020B0604020202020204" pitchFamily="34" charset="0"/>
              <a:cs typeface="Arial" panose="020B0604020202020204" pitchFamily="34" charset="0"/>
            </a:endParaRPr>
          </a:p>
          <a:p>
            <a:pPr algn="r"/>
            <a:endParaRPr lang="en-GB" sz="1400" dirty="0">
              <a:latin typeface="Arial" panose="020B0604020202020204" pitchFamily="34" charset="0"/>
              <a:cs typeface="Arial" panose="020B0604020202020204" pitchFamily="34" charset="0"/>
            </a:endParaRPr>
          </a:p>
        </p:txBody>
      </p:sp>
      <p:sp>
        <p:nvSpPr>
          <p:cNvPr id="3" name="TextBox 2"/>
          <p:cNvSpPr txBox="1"/>
          <p:nvPr/>
        </p:nvSpPr>
        <p:spPr>
          <a:xfrm>
            <a:off x="1981200" y="2296160"/>
            <a:ext cx="762000" cy="276999"/>
          </a:xfrm>
          <a:prstGeom prst="rect">
            <a:avLst/>
          </a:prstGeom>
          <a:solidFill>
            <a:schemeClr val="bg1"/>
          </a:solidFill>
        </p:spPr>
        <p:txBody>
          <a:bodyPr wrap="square" rtlCol="0">
            <a:spAutoFit/>
          </a:bodyPr>
          <a:lstStyle/>
          <a:p>
            <a:r>
              <a:rPr lang="en-US" sz="1200" i="1" dirty="0" smtClean="0"/>
              <a:t>P</a:t>
            </a:r>
            <a:r>
              <a:rPr lang="en-US" sz="1200" dirty="0" smtClean="0"/>
              <a:t> = .028</a:t>
            </a:r>
            <a:endParaRPr lang="en-US" sz="1200" dirty="0"/>
          </a:p>
        </p:txBody>
      </p:sp>
      <p:sp>
        <p:nvSpPr>
          <p:cNvPr id="12" name="TextBox 11"/>
          <p:cNvSpPr txBox="1"/>
          <p:nvPr/>
        </p:nvSpPr>
        <p:spPr>
          <a:xfrm>
            <a:off x="7391400" y="2329934"/>
            <a:ext cx="533400" cy="184666"/>
          </a:xfrm>
          <a:prstGeom prst="rect">
            <a:avLst/>
          </a:prstGeom>
          <a:solidFill>
            <a:schemeClr val="bg1"/>
          </a:solidFill>
        </p:spPr>
        <p:txBody>
          <a:bodyPr wrap="square" lIns="0" tIns="0" rIns="0" bIns="0" rtlCol="0">
            <a:spAutoFit/>
          </a:bodyPr>
          <a:lstStyle/>
          <a:p>
            <a:r>
              <a:rPr lang="en-US" sz="1200" i="1" dirty="0" smtClean="0"/>
              <a:t>P</a:t>
            </a:r>
            <a:r>
              <a:rPr lang="en-US" sz="1200" dirty="0" smtClean="0"/>
              <a:t> = .433</a:t>
            </a:r>
            <a:endParaRPr lang="en-US" sz="1200" dirty="0"/>
          </a:p>
        </p:txBody>
      </p:sp>
      <p:sp>
        <p:nvSpPr>
          <p:cNvPr id="23" name="TextBox 22"/>
          <p:cNvSpPr txBox="1"/>
          <p:nvPr/>
        </p:nvSpPr>
        <p:spPr>
          <a:xfrm>
            <a:off x="3962400" y="3032159"/>
            <a:ext cx="381000" cy="138499"/>
          </a:xfrm>
          <a:prstGeom prst="rect">
            <a:avLst/>
          </a:prstGeom>
          <a:solidFill>
            <a:schemeClr val="bg1"/>
          </a:solidFill>
        </p:spPr>
        <p:txBody>
          <a:bodyPr wrap="square" lIns="0" tIns="0" rIns="0" bIns="0" rtlCol="0">
            <a:spAutoFit/>
          </a:bodyPr>
          <a:lstStyle/>
          <a:p>
            <a:r>
              <a:rPr lang="en-US" sz="900" dirty="0" smtClean="0">
                <a:latin typeface="Arial" panose="020B0604020202020204" pitchFamily="34" charset="0"/>
                <a:cs typeface="Arial" panose="020B0604020202020204" pitchFamily="34" charset="0"/>
              </a:rPr>
              <a:t>1735</a:t>
            </a:r>
            <a:endParaRPr lang="en-US" sz="900" dirty="0">
              <a:latin typeface="Arial" panose="020B0604020202020204" pitchFamily="34" charset="0"/>
              <a:cs typeface="Arial" panose="020B0604020202020204" pitchFamily="34" charset="0"/>
            </a:endParaRPr>
          </a:p>
        </p:txBody>
      </p:sp>
      <p:cxnSp>
        <p:nvCxnSpPr>
          <p:cNvPr id="29" name="Straight Connector 28"/>
          <p:cNvCxnSpPr/>
          <p:nvPr/>
        </p:nvCxnSpPr>
        <p:spPr>
          <a:xfrm flipV="1">
            <a:off x="4149090" y="2230259"/>
            <a:ext cx="1600200" cy="6858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5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normAutofit/>
          </a:bodyPr>
          <a:lstStyle/>
          <a:p>
            <a:r>
              <a:rPr lang="en-GB" dirty="0" smtClean="0"/>
              <a:t>Rituximab in Progressive MS</a:t>
            </a:r>
            <a:endParaRPr lang="en-GB" dirty="0"/>
          </a:p>
        </p:txBody>
      </p:sp>
      <p:sp>
        <p:nvSpPr>
          <p:cNvPr id="5" name="TextBox 4"/>
          <p:cNvSpPr txBox="1"/>
          <p:nvPr/>
        </p:nvSpPr>
        <p:spPr>
          <a:xfrm>
            <a:off x="445285" y="6324600"/>
            <a:ext cx="472440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Hawker, et al. </a:t>
            </a:r>
            <a:r>
              <a:rPr lang="en-GB" sz="1400" i="1" dirty="0">
                <a:latin typeface="Arial" panose="020B0604020202020204" pitchFamily="34" charset="0"/>
                <a:cs typeface="Arial" panose="020B0604020202020204" pitchFamily="34" charset="0"/>
              </a:rPr>
              <a:t>Ann </a:t>
            </a:r>
            <a:r>
              <a:rPr lang="en-GB" sz="1400" i="1" dirty="0" smtClean="0">
                <a:latin typeface="Arial" panose="020B0604020202020204" pitchFamily="34" charset="0"/>
                <a:cs typeface="Arial" panose="020B0604020202020204" pitchFamily="34" charset="0"/>
              </a:rPr>
              <a:t>Neurol. </a:t>
            </a:r>
            <a:r>
              <a:rPr lang="en-GB" sz="1400" dirty="0" smtClean="0">
                <a:latin typeface="Arial" panose="020B0604020202020204" pitchFamily="34" charset="0"/>
                <a:cs typeface="Arial" panose="020B0604020202020204" pitchFamily="34" charset="0"/>
              </a:rPr>
              <a:t>2009;66:460-471.</a:t>
            </a:r>
            <a:r>
              <a:rPr lang="en-GB" sz="1400" baseline="30000" dirty="0" smtClean="0">
                <a:latin typeface="Arial" panose="020B0604020202020204" pitchFamily="34" charset="0"/>
                <a:cs typeface="Arial" panose="020B0604020202020204" pitchFamily="34" charset="0"/>
              </a:rPr>
              <a:t>[50]</a:t>
            </a:r>
            <a:endParaRPr lang="en-GB" sz="1400" dirty="0">
              <a:latin typeface="Arial" panose="020B0604020202020204" pitchFamily="34" charset="0"/>
              <a:cs typeface="Arial" panose="020B0604020202020204" pitchFamily="34" charset="0"/>
            </a:endParaRPr>
          </a:p>
        </p:txBody>
      </p:sp>
      <p:cxnSp>
        <p:nvCxnSpPr>
          <p:cNvPr id="13" name="Straight Connector 12"/>
          <p:cNvCxnSpPr/>
          <p:nvPr/>
        </p:nvCxnSpPr>
        <p:spPr>
          <a:xfrm>
            <a:off x="838200" y="1800815"/>
            <a:ext cx="7983742"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pic>
        <p:nvPicPr>
          <p:cNvPr id="14"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588" y="1445843"/>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5" name="Picture 2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9614" y="1454010"/>
            <a:ext cx="192788" cy="2678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6"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1388" y="1425846"/>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414" y="1462006"/>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2600" y="1474815"/>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5"/>
          <p:cNvPicPr>
            <a:picLocks noChangeArrowheads="1"/>
          </p:cNvPicPr>
          <p:nvPr/>
        </p:nvPicPr>
        <p:blipFill rotWithShape="1">
          <a:blip r:embed="rId5" cstate="print">
            <a:lum bright="-20000" contrast="20000"/>
            <a:extLst>
              <a:ext uri="{28A0092B-C50C-407E-A947-70E740481C1C}">
                <a14:useLocalDpi xmlns:a14="http://schemas.microsoft.com/office/drawing/2010/main" val="0"/>
              </a:ext>
            </a:extLst>
          </a:blip>
          <a:srcRect l="50480" t="1585" r="26575" b="49208"/>
          <a:stretch/>
        </p:blipFill>
        <p:spPr bwMode="auto">
          <a:xfrm>
            <a:off x="786443" y="1900565"/>
            <a:ext cx="432757" cy="52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0" name="Picture 5"/>
          <p:cNvPicPr>
            <a:picLocks noChangeArrowheads="1"/>
          </p:cNvPicPr>
          <p:nvPr/>
        </p:nvPicPr>
        <p:blipFill rotWithShape="1">
          <a:blip r:embed="rId5" cstate="print">
            <a:lum bright="-20000" contrast="20000"/>
            <a:extLst>
              <a:ext uri="{28A0092B-C50C-407E-A947-70E740481C1C}">
                <a14:useLocalDpi xmlns:a14="http://schemas.microsoft.com/office/drawing/2010/main" val="0"/>
              </a:ext>
            </a:extLst>
          </a:blip>
          <a:srcRect l="75067" t="52701" r="3254"/>
          <a:stretch/>
        </p:blipFill>
        <p:spPr bwMode="auto">
          <a:xfrm>
            <a:off x="7221388" y="1900565"/>
            <a:ext cx="427715"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21"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035" y="1462006"/>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2"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7307" y="1440164"/>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3" name="Picture 2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588" y="1462006"/>
            <a:ext cx="181564"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4" name="Picture 2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4715" y="1419815"/>
            <a:ext cx="167699" cy="276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41308" y="2438400"/>
            <a:ext cx="863692"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W0/W2</a:t>
            </a:r>
            <a:endParaRPr lang="en-GB" sz="1400" dirty="0">
              <a:latin typeface="Arial" panose="020B0604020202020204" pitchFamily="34" charset="0"/>
              <a:cs typeface="Arial" panose="020B0604020202020204" pitchFamily="34" charset="0"/>
            </a:endParaRPr>
          </a:p>
        </p:txBody>
      </p:sp>
      <p:pic>
        <p:nvPicPr>
          <p:cNvPr id="29" name="Picture 5"/>
          <p:cNvPicPr>
            <a:picLocks noChangeArrowheads="1"/>
          </p:cNvPicPr>
          <p:nvPr/>
        </p:nvPicPr>
        <p:blipFill rotWithShape="1">
          <a:blip r:embed="rId5" cstate="print">
            <a:lum bright="-20000" contrast="20000"/>
            <a:extLst>
              <a:ext uri="{28A0092B-C50C-407E-A947-70E740481C1C}">
                <a14:useLocalDpi xmlns:a14="http://schemas.microsoft.com/office/drawing/2010/main" val="0"/>
              </a:ext>
            </a:extLst>
          </a:blip>
          <a:srcRect l="75067" t="52701" r="3254"/>
          <a:stretch/>
        </p:blipFill>
        <p:spPr bwMode="auto">
          <a:xfrm>
            <a:off x="4320344" y="1863531"/>
            <a:ext cx="402955" cy="54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 name="TextBox 30"/>
          <p:cNvSpPr txBox="1"/>
          <p:nvPr/>
        </p:nvSpPr>
        <p:spPr>
          <a:xfrm>
            <a:off x="-185837" y="1419815"/>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EDSS</a:t>
            </a:r>
            <a:endParaRPr lang="en-GB" dirty="0">
              <a:latin typeface="Arial" panose="020B0604020202020204" pitchFamily="34" charset="0"/>
              <a:cs typeface="Arial" panose="020B0604020202020204" pitchFamily="34" charset="0"/>
            </a:endParaRPr>
          </a:p>
        </p:txBody>
      </p:sp>
      <p:sp>
        <p:nvSpPr>
          <p:cNvPr id="32" name="TextBox 31"/>
          <p:cNvSpPr txBox="1"/>
          <p:nvPr/>
        </p:nvSpPr>
        <p:spPr>
          <a:xfrm>
            <a:off x="-152400" y="2046481"/>
            <a:ext cx="1066800" cy="38100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BVL</a:t>
            </a:r>
            <a:endParaRPr lang="en-GB" dirty="0">
              <a:latin typeface="Arial" panose="020B0604020202020204" pitchFamily="34" charset="0"/>
              <a:cs typeface="Arial" panose="020B0604020202020204" pitchFamily="34" charset="0"/>
            </a:endParaRPr>
          </a:p>
        </p:txBody>
      </p:sp>
      <p:pic>
        <p:nvPicPr>
          <p:cNvPr id="34" name="Picture 5"/>
          <p:cNvPicPr>
            <a:picLocks noChangeArrowheads="1"/>
          </p:cNvPicPr>
          <p:nvPr/>
        </p:nvPicPr>
        <p:blipFill rotWithShape="1">
          <a:blip r:embed="rId5" cstate="print">
            <a:lum bright="-20000" contrast="20000"/>
            <a:extLst>
              <a:ext uri="{28A0092B-C50C-407E-A947-70E740481C1C}">
                <a14:useLocalDpi xmlns:a14="http://schemas.microsoft.com/office/drawing/2010/main" val="0"/>
              </a:ext>
            </a:extLst>
          </a:blip>
          <a:srcRect l="75067" t="52701" r="3254"/>
          <a:stretch/>
        </p:blipFill>
        <p:spPr bwMode="auto">
          <a:xfrm>
            <a:off x="1852892" y="1883161"/>
            <a:ext cx="402955" cy="54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5" name="Picture 5"/>
          <p:cNvPicPr>
            <a:picLocks noChangeArrowheads="1"/>
          </p:cNvPicPr>
          <p:nvPr/>
        </p:nvPicPr>
        <p:blipFill rotWithShape="1">
          <a:blip r:embed="rId5" cstate="print">
            <a:lum bright="-20000" contrast="20000"/>
            <a:extLst>
              <a:ext uri="{28A0092B-C50C-407E-A947-70E740481C1C}">
                <a14:useLocalDpi xmlns:a14="http://schemas.microsoft.com/office/drawing/2010/main" val="0"/>
              </a:ext>
            </a:extLst>
          </a:blip>
          <a:srcRect l="75067" t="52701" r="3254"/>
          <a:stretch/>
        </p:blipFill>
        <p:spPr bwMode="auto">
          <a:xfrm>
            <a:off x="8390474" y="1883160"/>
            <a:ext cx="379711" cy="49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6" name="TextBox 35"/>
          <p:cNvSpPr txBox="1"/>
          <p:nvPr/>
        </p:nvSpPr>
        <p:spPr>
          <a:xfrm>
            <a:off x="2807485" y="2389095"/>
            <a:ext cx="1030663"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W24/W26</a:t>
            </a:r>
            <a:endParaRPr lang="en-GB" sz="1400" dirty="0">
              <a:latin typeface="Arial" panose="020B0604020202020204" pitchFamily="34" charset="0"/>
              <a:cs typeface="Arial" panose="020B0604020202020204" pitchFamily="34" charset="0"/>
            </a:endParaRPr>
          </a:p>
        </p:txBody>
      </p:sp>
      <p:sp>
        <p:nvSpPr>
          <p:cNvPr id="37" name="TextBox 36"/>
          <p:cNvSpPr txBox="1"/>
          <p:nvPr/>
        </p:nvSpPr>
        <p:spPr>
          <a:xfrm>
            <a:off x="4413907" y="2380130"/>
            <a:ext cx="1030663"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W48/W50</a:t>
            </a:r>
            <a:endParaRPr lang="en-GB" sz="1400" dirty="0">
              <a:latin typeface="Arial" panose="020B0604020202020204" pitchFamily="34" charset="0"/>
              <a:cs typeface="Arial" panose="020B0604020202020204" pitchFamily="34" charset="0"/>
            </a:endParaRPr>
          </a:p>
        </p:txBody>
      </p:sp>
      <p:sp>
        <p:nvSpPr>
          <p:cNvPr id="38" name="TextBox 37"/>
          <p:cNvSpPr txBox="1"/>
          <p:nvPr/>
        </p:nvSpPr>
        <p:spPr>
          <a:xfrm>
            <a:off x="5715828" y="2359223"/>
            <a:ext cx="1030663"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W72/W74</a:t>
            </a:r>
            <a:endParaRPr lang="en-GB" sz="1400" dirty="0">
              <a:latin typeface="Arial" panose="020B0604020202020204" pitchFamily="34" charset="0"/>
              <a:cs typeface="Arial" panose="020B0604020202020204" pitchFamily="34" charset="0"/>
            </a:endParaRPr>
          </a:p>
        </p:txBody>
      </p:sp>
      <p:sp>
        <p:nvSpPr>
          <p:cNvPr id="39" name="TextBox 38"/>
          <p:cNvSpPr txBox="1"/>
          <p:nvPr/>
        </p:nvSpPr>
        <p:spPr>
          <a:xfrm>
            <a:off x="6929997" y="2359223"/>
            <a:ext cx="1030663"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W96</a:t>
            </a:r>
          </a:p>
        </p:txBody>
      </p:sp>
      <p:sp>
        <p:nvSpPr>
          <p:cNvPr id="40" name="TextBox 39"/>
          <p:cNvSpPr txBox="1"/>
          <p:nvPr/>
        </p:nvSpPr>
        <p:spPr>
          <a:xfrm>
            <a:off x="8088999" y="2345116"/>
            <a:ext cx="1030663"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W122</a:t>
            </a:r>
          </a:p>
        </p:txBody>
      </p:sp>
      <p:grpSp>
        <p:nvGrpSpPr>
          <p:cNvPr id="7171" name="Group 7170"/>
          <p:cNvGrpSpPr/>
          <p:nvPr/>
        </p:nvGrpSpPr>
        <p:grpSpPr>
          <a:xfrm>
            <a:off x="1400194" y="1905000"/>
            <a:ext cx="152400" cy="311497"/>
            <a:chOff x="4132806" y="2232332"/>
            <a:chExt cx="152400" cy="311497"/>
          </a:xfrm>
        </p:grpSpPr>
        <p:cxnSp>
          <p:nvCxnSpPr>
            <p:cNvPr id="7170" name="Straight Arrow Connector 7169"/>
            <p:cNvCxnSpPr/>
            <p:nvPr/>
          </p:nvCxnSpPr>
          <p:spPr>
            <a:xfrm flipV="1">
              <a:off x="4132806" y="2236981"/>
              <a:ext cx="0" cy="306848"/>
            </a:xfrm>
            <a:prstGeom prst="straightConnector1">
              <a:avLst/>
            </a:prstGeom>
            <a:ln w="28575">
              <a:solidFill>
                <a:srgbClr val="0099CC"/>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285206" y="2232332"/>
              <a:ext cx="0" cy="306848"/>
            </a:xfrm>
            <a:prstGeom prst="straightConnector1">
              <a:avLst/>
            </a:prstGeom>
            <a:ln w="28575">
              <a:solidFill>
                <a:srgbClr val="0099CC"/>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3232035" y="1921069"/>
            <a:ext cx="152400" cy="311497"/>
            <a:chOff x="4132806" y="2232332"/>
            <a:chExt cx="152400" cy="311497"/>
          </a:xfrm>
        </p:grpSpPr>
        <p:cxnSp>
          <p:nvCxnSpPr>
            <p:cNvPr id="48" name="Straight Arrow Connector 47"/>
            <p:cNvCxnSpPr/>
            <p:nvPr/>
          </p:nvCxnSpPr>
          <p:spPr>
            <a:xfrm flipV="1">
              <a:off x="4132806" y="2236981"/>
              <a:ext cx="0" cy="306848"/>
            </a:xfrm>
            <a:prstGeom prst="straightConnector1">
              <a:avLst/>
            </a:prstGeom>
            <a:ln w="28575">
              <a:solidFill>
                <a:srgbClr val="0099CC"/>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285206" y="2232332"/>
              <a:ext cx="0" cy="306848"/>
            </a:xfrm>
            <a:prstGeom prst="straightConnector1">
              <a:avLst/>
            </a:prstGeom>
            <a:ln w="28575">
              <a:solidFill>
                <a:srgbClr val="0099CC"/>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4876800" y="1898303"/>
            <a:ext cx="152400" cy="311497"/>
            <a:chOff x="4132806" y="2232332"/>
            <a:chExt cx="152400" cy="311497"/>
          </a:xfrm>
        </p:grpSpPr>
        <p:cxnSp>
          <p:nvCxnSpPr>
            <p:cNvPr id="51" name="Straight Arrow Connector 50"/>
            <p:cNvCxnSpPr/>
            <p:nvPr/>
          </p:nvCxnSpPr>
          <p:spPr>
            <a:xfrm flipV="1">
              <a:off x="4132806" y="2236981"/>
              <a:ext cx="0" cy="306848"/>
            </a:xfrm>
            <a:prstGeom prst="straightConnector1">
              <a:avLst/>
            </a:prstGeom>
            <a:ln w="28575">
              <a:solidFill>
                <a:srgbClr val="0099CC"/>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285206" y="2232332"/>
              <a:ext cx="0" cy="306848"/>
            </a:xfrm>
            <a:prstGeom prst="straightConnector1">
              <a:avLst/>
            </a:prstGeom>
            <a:ln w="28575">
              <a:solidFill>
                <a:srgbClr val="0099CC"/>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154959" y="1898303"/>
            <a:ext cx="152400" cy="311497"/>
            <a:chOff x="4132806" y="2232332"/>
            <a:chExt cx="152400" cy="311497"/>
          </a:xfrm>
        </p:grpSpPr>
        <p:cxnSp>
          <p:nvCxnSpPr>
            <p:cNvPr id="54" name="Straight Arrow Connector 53"/>
            <p:cNvCxnSpPr/>
            <p:nvPr/>
          </p:nvCxnSpPr>
          <p:spPr>
            <a:xfrm flipV="1">
              <a:off x="4132806" y="2236981"/>
              <a:ext cx="0" cy="306848"/>
            </a:xfrm>
            <a:prstGeom prst="straightConnector1">
              <a:avLst/>
            </a:prstGeom>
            <a:ln w="28575">
              <a:solidFill>
                <a:srgbClr val="0099CC"/>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285206" y="2232332"/>
              <a:ext cx="0" cy="306848"/>
            </a:xfrm>
            <a:prstGeom prst="straightConnector1">
              <a:avLst/>
            </a:prstGeom>
            <a:ln w="28575">
              <a:solidFill>
                <a:srgbClr val="0099CC"/>
              </a:solidFill>
              <a:tailEnd type="arrow"/>
            </a:ln>
          </p:spPr>
          <p:style>
            <a:lnRef idx="1">
              <a:schemeClr val="accent1"/>
            </a:lnRef>
            <a:fillRef idx="0">
              <a:schemeClr val="accent1"/>
            </a:fillRef>
            <a:effectRef idx="0">
              <a:schemeClr val="accent1"/>
            </a:effectRef>
            <a:fontRef idx="minor">
              <a:schemeClr val="tx1"/>
            </a:fontRef>
          </p:style>
        </p:cxnSp>
      </p:grpSp>
      <p:grpSp>
        <p:nvGrpSpPr>
          <p:cNvPr id="7173" name="Group 7172"/>
          <p:cNvGrpSpPr/>
          <p:nvPr/>
        </p:nvGrpSpPr>
        <p:grpSpPr>
          <a:xfrm>
            <a:off x="275142" y="2861102"/>
            <a:ext cx="3857663" cy="2746770"/>
            <a:chOff x="275142" y="2861102"/>
            <a:chExt cx="3857663" cy="2746770"/>
          </a:xfrm>
        </p:grpSpPr>
        <p:graphicFrame>
          <p:nvGraphicFramePr>
            <p:cNvPr id="4" name="Diagram 3"/>
            <p:cNvGraphicFramePr/>
            <p:nvPr>
              <p:extLst>
                <p:ext uri="{D42A27DB-BD31-4B8C-83A1-F6EECF244321}">
                  <p14:modId xmlns:p14="http://schemas.microsoft.com/office/powerpoint/2010/main" val="860580191"/>
                </p:ext>
              </p:extLst>
            </p:nvPr>
          </p:nvGraphicFramePr>
          <p:xfrm>
            <a:off x="381000" y="2861102"/>
            <a:ext cx="3581400" cy="2641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172" name="Rectangle 7171"/>
            <p:cNvSpPr/>
            <p:nvPr/>
          </p:nvSpPr>
          <p:spPr>
            <a:xfrm>
              <a:off x="275142" y="2895599"/>
              <a:ext cx="3857663" cy="2712273"/>
            </a:xfrm>
            <a:prstGeom prst="rect">
              <a:avLst/>
            </a:prstGeom>
            <a:no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grpSp>
      <p:graphicFrame>
        <p:nvGraphicFramePr>
          <p:cNvPr id="6" name="Table 5"/>
          <p:cNvGraphicFramePr>
            <a:graphicFrameLocks noGrp="1"/>
          </p:cNvGraphicFramePr>
          <p:nvPr>
            <p:extLst>
              <p:ext uri="{D42A27DB-BD31-4B8C-83A1-F6EECF244321}">
                <p14:modId xmlns:p14="http://schemas.microsoft.com/office/powerpoint/2010/main" val="2378857895"/>
              </p:ext>
            </p:extLst>
          </p:nvPr>
        </p:nvGraphicFramePr>
        <p:xfrm>
          <a:off x="4343400" y="2895600"/>
          <a:ext cx="4614304" cy="2682240"/>
        </p:xfrm>
        <a:graphic>
          <a:graphicData uri="http://schemas.openxmlformats.org/drawingml/2006/table">
            <a:tbl>
              <a:tblPr firstRow="1" bandRow="1">
                <a:tableStyleId>{5C22544A-7EE6-4342-B048-85BDC9FD1C3A}</a:tableStyleId>
              </a:tblPr>
              <a:tblGrid>
                <a:gridCol w="2023504"/>
                <a:gridCol w="533400"/>
                <a:gridCol w="609600"/>
                <a:gridCol w="838200"/>
                <a:gridCol w="609600"/>
              </a:tblGrid>
              <a:tr h="457199">
                <a:tc>
                  <a:txBody>
                    <a:bodyPr/>
                    <a:lstStyle/>
                    <a:p>
                      <a:endParaRPr lang="en-US" sz="1200" dirty="0">
                        <a:latin typeface="Arial" panose="020B0604020202020204" pitchFamily="34" charset="0"/>
                        <a:cs typeface="Arial" panose="020B0604020202020204" pitchFamily="34" charset="0"/>
                      </a:endParaRPr>
                    </a:p>
                  </a:txBody>
                  <a:tcPr>
                    <a:lnB w="28575" cap="flat" cmpd="sng" algn="ctr">
                      <a:solidFill>
                        <a:srgbClr val="000066"/>
                      </a:solidFill>
                      <a:prstDash val="solid"/>
                      <a:round/>
                      <a:headEnd type="none" w="med" len="med"/>
                      <a:tailEnd type="none" w="med" len="med"/>
                    </a:lnB>
                    <a:no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n</a:t>
                      </a:r>
                      <a:endParaRPr lang="en-US" sz="1200" dirty="0">
                        <a:solidFill>
                          <a:schemeClr val="tx1"/>
                        </a:solidFill>
                        <a:latin typeface="Arial" panose="020B0604020202020204" pitchFamily="34" charset="0"/>
                        <a:cs typeface="Arial" panose="020B0604020202020204" pitchFamily="34" charset="0"/>
                      </a:endParaRPr>
                    </a:p>
                  </a:txBody>
                  <a:tcPr anchor="b">
                    <a:lnB w="28575" cap="flat" cmpd="sng" algn="ctr">
                      <a:solidFill>
                        <a:srgbClr val="000066"/>
                      </a:solidFill>
                      <a:prstDash val="solid"/>
                      <a:round/>
                      <a:headEnd type="none" w="med" len="med"/>
                      <a:tailEnd type="none" w="med" len="med"/>
                    </a:lnB>
                    <a:no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HR</a:t>
                      </a:r>
                      <a:endParaRPr lang="en-US" sz="1200" dirty="0">
                        <a:solidFill>
                          <a:schemeClr val="tx1"/>
                        </a:solidFill>
                        <a:latin typeface="Arial" panose="020B0604020202020204" pitchFamily="34" charset="0"/>
                        <a:cs typeface="Arial" panose="020B0604020202020204" pitchFamily="34" charset="0"/>
                      </a:endParaRPr>
                    </a:p>
                  </a:txBody>
                  <a:tcPr anchor="b">
                    <a:lnB w="28575" cap="flat" cmpd="sng" algn="ctr">
                      <a:solidFill>
                        <a:srgbClr val="000066"/>
                      </a:solidFill>
                      <a:prstDash val="solid"/>
                      <a:round/>
                      <a:headEnd type="none" w="med" len="med"/>
                      <a:tailEnd type="none" w="med" len="med"/>
                    </a:lnB>
                    <a:no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95% CI</a:t>
                      </a:r>
                      <a:endParaRPr lang="en-US" sz="1200" dirty="0">
                        <a:solidFill>
                          <a:schemeClr val="tx1"/>
                        </a:solidFill>
                        <a:latin typeface="Arial" panose="020B0604020202020204" pitchFamily="34" charset="0"/>
                        <a:cs typeface="Arial" panose="020B0604020202020204" pitchFamily="34" charset="0"/>
                      </a:endParaRPr>
                    </a:p>
                  </a:txBody>
                  <a:tcPr anchor="b">
                    <a:lnB w="28575" cap="flat" cmpd="sng" algn="ctr">
                      <a:solidFill>
                        <a:srgbClr val="000066"/>
                      </a:solidFill>
                      <a:prstDash val="solid"/>
                      <a:round/>
                      <a:headEnd type="none" w="med" len="med"/>
                      <a:tailEnd type="none" w="med" len="med"/>
                    </a:lnB>
                    <a:noFill/>
                  </a:tcPr>
                </a:tc>
                <a:tc>
                  <a:txBody>
                    <a:bodyPr/>
                    <a:lstStyle/>
                    <a:p>
                      <a:pPr algn="ctr"/>
                      <a:r>
                        <a:rPr lang="en-US" sz="1200" i="1" dirty="0" smtClean="0">
                          <a:solidFill>
                            <a:schemeClr val="tx1"/>
                          </a:solidFill>
                          <a:latin typeface="Arial" panose="020B0604020202020204" pitchFamily="34" charset="0"/>
                          <a:cs typeface="Arial" panose="020B0604020202020204" pitchFamily="34" charset="0"/>
                        </a:rPr>
                        <a:t>P </a:t>
                      </a:r>
                      <a:r>
                        <a:rPr lang="en-US" sz="1200" dirty="0" smtClean="0">
                          <a:solidFill>
                            <a:schemeClr val="tx1"/>
                          </a:solidFill>
                          <a:latin typeface="Arial" panose="020B0604020202020204" pitchFamily="34" charset="0"/>
                          <a:cs typeface="Arial" panose="020B0604020202020204" pitchFamily="34" charset="0"/>
                        </a:rPr>
                        <a:t>value</a:t>
                      </a:r>
                      <a:endParaRPr lang="en-US" sz="1200" dirty="0">
                        <a:solidFill>
                          <a:schemeClr val="tx1"/>
                        </a:solidFill>
                        <a:latin typeface="Arial" panose="020B0604020202020204" pitchFamily="34" charset="0"/>
                        <a:cs typeface="Arial" panose="020B0604020202020204" pitchFamily="34" charset="0"/>
                      </a:endParaRPr>
                    </a:p>
                  </a:txBody>
                  <a:tcPr anchor="b">
                    <a:lnB w="28575" cap="flat" cmpd="sng" algn="ctr">
                      <a:solidFill>
                        <a:srgbClr val="000066"/>
                      </a:solidFill>
                      <a:prstDash val="solid"/>
                      <a:round/>
                      <a:headEnd type="none" w="med" len="med"/>
                      <a:tailEnd type="none" w="med" len="med"/>
                    </a:lnB>
                    <a:noFill/>
                  </a:tcPr>
                </a:tc>
              </a:tr>
              <a:tr h="370840">
                <a:tc>
                  <a:txBody>
                    <a:bodyPr/>
                    <a:lstStyle/>
                    <a:p>
                      <a:r>
                        <a:rPr lang="en-US" sz="1200" b="1" dirty="0" smtClean="0">
                          <a:latin typeface="Arial" panose="020B0604020202020204" pitchFamily="34" charset="0"/>
                          <a:cs typeface="Arial" panose="020B0604020202020204" pitchFamily="34" charset="0"/>
                        </a:rPr>
                        <a:t>Overall</a:t>
                      </a:r>
                      <a:endParaRPr lang="en-US" sz="1200" b="1" dirty="0">
                        <a:latin typeface="Arial" panose="020B0604020202020204" pitchFamily="34" charset="0"/>
                        <a:cs typeface="Arial" panose="020B0604020202020204" pitchFamily="34" charset="0"/>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c>
                  <a:txBody>
                    <a:bodyPr/>
                    <a:lstStyle/>
                    <a:p>
                      <a:pPr algn="r"/>
                      <a:r>
                        <a:rPr lang="en-US" sz="1200" dirty="0" smtClean="0">
                          <a:latin typeface="Arial" panose="020B0604020202020204" pitchFamily="34" charset="0"/>
                          <a:cs typeface="Arial" panose="020B0604020202020204" pitchFamily="34" charset="0"/>
                        </a:rPr>
                        <a:t>439</a:t>
                      </a:r>
                      <a:endParaRPr lang="en-US" sz="1200" dirty="0">
                        <a:latin typeface="Arial" panose="020B0604020202020204" pitchFamily="34" charset="0"/>
                        <a:cs typeface="Arial" panose="020B0604020202020204" pitchFamily="34" charset="0"/>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c>
                  <a:txBody>
                    <a:bodyPr/>
                    <a:lstStyle/>
                    <a:p>
                      <a:pPr algn="ctr"/>
                      <a:r>
                        <a:rPr lang="en-US" sz="1200" dirty="0" smtClean="0">
                          <a:latin typeface="Arial" panose="020B0604020202020204" pitchFamily="34" charset="0"/>
                          <a:cs typeface="Arial" panose="020B0604020202020204" pitchFamily="34" charset="0"/>
                        </a:rPr>
                        <a:t>0.77</a:t>
                      </a:r>
                      <a:endParaRPr lang="en-US" sz="1200" dirty="0">
                        <a:latin typeface="Arial" panose="020B0604020202020204" pitchFamily="34" charset="0"/>
                        <a:cs typeface="Arial" panose="020B0604020202020204" pitchFamily="34" charset="0"/>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c>
                  <a:txBody>
                    <a:bodyPr/>
                    <a:lstStyle/>
                    <a:p>
                      <a:r>
                        <a:rPr lang="en-US" sz="1200" dirty="0" smtClean="0">
                          <a:latin typeface="Arial" panose="020B0604020202020204" pitchFamily="34" charset="0"/>
                          <a:cs typeface="Arial" panose="020B0604020202020204" pitchFamily="34" charset="0"/>
                        </a:rPr>
                        <a:t>0.55-1.09</a:t>
                      </a:r>
                      <a:endParaRPr lang="en-US" sz="1200" dirty="0">
                        <a:latin typeface="Arial" panose="020B0604020202020204" pitchFamily="34" charset="0"/>
                        <a:cs typeface="Arial" panose="020B0604020202020204" pitchFamily="34" charset="0"/>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c>
                  <a:txBody>
                    <a:bodyPr/>
                    <a:lstStyle/>
                    <a:p>
                      <a:pPr algn="ctr"/>
                      <a:r>
                        <a:rPr lang="en-US" sz="1200" dirty="0" smtClean="0">
                          <a:latin typeface="Arial" panose="020B0604020202020204" pitchFamily="34" charset="0"/>
                          <a:cs typeface="Arial" panose="020B0604020202020204" pitchFamily="34" charset="0"/>
                        </a:rPr>
                        <a:t>.1442</a:t>
                      </a:r>
                      <a:endParaRPr lang="en-US" sz="1200" dirty="0">
                        <a:latin typeface="Arial" panose="020B0604020202020204" pitchFamily="34" charset="0"/>
                        <a:cs typeface="Arial" panose="020B0604020202020204" pitchFamily="34" charset="0"/>
                      </a:endParaRPr>
                    </a:p>
                  </a:txBody>
                  <a:tcPr>
                    <a:lnT w="28575" cap="flat" cmpd="sng" algn="ctr">
                      <a:solidFill>
                        <a:srgbClr val="000066"/>
                      </a:solidFill>
                      <a:prstDash val="solid"/>
                      <a:round/>
                      <a:headEnd type="none" w="med" len="med"/>
                      <a:tailEnd type="none" w="med" len="med"/>
                    </a:lnT>
                    <a:solidFill>
                      <a:schemeClr val="accent2">
                        <a:lumMod val="60000"/>
                        <a:lumOff val="40000"/>
                      </a:schemeClr>
                    </a:solidFill>
                  </a:tcPr>
                </a:tc>
              </a:tr>
              <a:tr h="370840">
                <a:tc>
                  <a:txBody>
                    <a:bodyPr/>
                    <a:lstStyle/>
                    <a:p>
                      <a:r>
                        <a:rPr lang="en-US" sz="1200" b="1" dirty="0" smtClean="0">
                          <a:latin typeface="Arial" panose="020B0604020202020204" pitchFamily="34" charset="0"/>
                          <a:cs typeface="Arial" panose="020B0604020202020204" pitchFamily="34" charset="0"/>
                        </a:rPr>
                        <a:t>Subgroups</a:t>
                      </a:r>
                      <a:endParaRPr lang="en-US" sz="1200" b="1" dirty="0">
                        <a:latin typeface="Arial" panose="020B0604020202020204" pitchFamily="34" charset="0"/>
                        <a:cs typeface="Arial" panose="020B0604020202020204" pitchFamily="34" charset="0"/>
                      </a:endParaRPr>
                    </a:p>
                  </a:txBody>
                  <a:tcPr>
                    <a:noFill/>
                  </a:tcPr>
                </a:tc>
                <a:tc>
                  <a:txBody>
                    <a:bodyPr/>
                    <a:lstStyle/>
                    <a:p>
                      <a:endParaRPr lang="en-US" sz="1200" dirty="0">
                        <a:latin typeface="Arial" panose="020B0604020202020204" pitchFamily="34" charset="0"/>
                        <a:cs typeface="Arial" panose="020B0604020202020204" pitchFamily="34" charset="0"/>
                      </a:endParaRPr>
                    </a:p>
                  </a:txBody>
                  <a:tcPr>
                    <a:noFill/>
                  </a:tcPr>
                </a:tc>
                <a:tc>
                  <a:txBody>
                    <a:bodyPr/>
                    <a:lstStyle/>
                    <a:p>
                      <a:pPr algn="ctr"/>
                      <a:endParaRPr lang="en-US" sz="1200" dirty="0">
                        <a:latin typeface="Arial" panose="020B0604020202020204" pitchFamily="34" charset="0"/>
                        <a:cs typeface="Arial" panose="020B0604020202020204" pitchFamily="34" charset="0"/>
                      </a:endParaRPr>
                    </a:p>
                  </a:txBody>
                  <a:tcPr>
                    <a:noFill/>
                  </a:tcPr>
                </a:tc>
                <a:tc>
                  <a:txBody>
                    <a:bodyPr/>
                    <a:lstStyle/>
                    <a:p>
                      <a:endParaRPr lang="en-US" sz="1200" dirty="0">
                        <a:latin typeface="Arial" panose="020B0604020202020204" pitchFamily="34" charset="0"/>
                        <a:cs typeface="Arial" panose="020B0604020202020204" pitchFamily="34" charset="0"/>
                      </a:endParaRPr>
                    </a:p>
                  </a:txBody>
                  <a:tcPr>
                    <a:noFill/>
                  </a:tcPr>
                </a:tc>
                <a:tc>
                  <a:txBody>
                    <a:bodyPr/>
                    <a:lstStyle/>
                    <a:p>
                      <a:pPr algn="ctr"/>
                      <a:endParaRPr lang="en-US" sz="1200" dirty="0">
                        <a:latin typeface="Arial" panose="020B0604020202020204" pitchFamily="34" charset="0"/>
                        <a:cs typeface="Arial" panose="020B0604020202020204" pitchFamily="34" charset="0"/>
                      </a:endParaRPr>
                    </a:p>
                  </a:txBody>
                  <a:tcPr>
                    <a:noFill/>
                  </a:tcPr>
                </a:tc>
              </a:tr>
              <a:tr h="370840">
                <a:tc>
                  <a:txBody>
                    <a:bodyPr/>
                    <a:lstStyle/>
                    <a:p>
                      <a:r>
                        <a:rPr lang="en-US" sz="1200" dirty="0" smtClean="0">
                          <a:latin typeface="Arial" panose="020B0604020202020204" pitchFamily="34" charset="0"/>
                          <a:cs typeface="Arial" panose="020B0604020202020204" pitchFamily="34" charset="0"/>
                        </a:rPr>
                        <a:t>  Age ≥ 51 / </a:t>
                      </a:r>
                      <a:r>
                        <a:rPr lang="en-US" sz="1200" dirty="0" err="1" smtClean="0">
                          <a:latin typeface="Arial" panose="020B0604020202020204" pitchFamily="34" charset="0"/>
                          <a:cs typeface="Arial" panose="020B0604020202020204" pitchFamily="34" charset="0"/>
                        </a:rPr>
                        <a:t>Gd</a:t>
                      </a:r>
                      <a:r>
                        <a:rPr lang="en-US" sz="1200" dirty="0" smtClean="0">
                          <a:latin typeface="Arial" panose="020B0604020202020204" pitchFamily="34" charset="0"/>
                          <a:cs typeface="Arial" panose="020B0604020202020204" pitchFamily="34" charset="0"/>
                        </a:rPr>
                        <a:t> lesion = 0</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r"/>
                      <a:r>
                        <a:rPr lang="en-US" sz="1200" dirty="0" smtClean="0">
                          <a:latin typeface="Arial" panose="020B0604020202020204" pitchFamily="34" charset="0"/>
                          <a:cs typeface="Arial" panose="020B0604020202020204" pitchFamily="34" charset="0"/>
                        </a:rPr>
                        <a:t>187</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en-US" sz="1200" dirty="0" smtClean="0">
                          <a:latin typeface="Arial" panose="020B0604020202020204" pitchFamily="34" charset="0"/>
                          <a:cs typeface="Arial" panose="020B0604020202020204" pitchFamily="34" charset="0"/>
                        </a:rPr>
                        <a:t>1.27</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r>
                        <a:rPr lang="en-US" sz="1200" dirty="0" smtClean="0">
                          <a:latin typeface="Arial" panose="020B0604020202020204" pitchFamily="34" charset="0"/>
                          <a:cs typeface="Arial" panose="020B0604020202020204" pitchFamily="34" charset="0"/>
                        </a:rPr>
                        <a:t>0.71-2.27</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en-US" sz="1200" dirty="0" smtClean="0">
                          <a:latin typeface="Arial" panose="020B0604020202020204" pitchFamily="34" charset="0"/>
                          <a:cs typeface="Arial" panose="020B0604020202020204" pitchFamily="34" charset="0"/>
                        </a:rPr>
                        <a:t>.4256</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  Age ≥ 51 / </a:t>
                      </a:r>
                      <a:r>
                        <a:rPr lang="en-US" sz="1200" dirty="0" err="1" smtClean="0">
                          <a:latin typeface="Arial" panose="020B0604020202020204" pitchFamily="34" charset="0"/>
                          <a:cs typeface="Arial" panose="020B0604020202020204" pitchFamily="34" charset="0"/>
                        </a:rPr>
                        <a:t>Gd</a:t>
                      </a:r>
                      <a:r>
                        <a:rPr lang="en-US" sz="1200" dirty="0" smtClean="0">
                          <a:latin typeface="Arial" panose="020B0604020202020204" pitchFamily="34" charset="0"/>
                          <a:cs typeface="Arial" panose="020B0604020202020204" pitchFamily="34" charset="0"/>
                        </a:rPr>
                        <a:t> lesion ≥ 1</a:t>
                      </a:r>
                    </a:p>
                  </a:txBody>
                  <a:tcPr/>
                </a:tc>
                <a:tc>
                  <a:txBody>
                    <a:bodyPr/>
                    <a:lstStyle/>
                    <a:p>
                      <a:pPr algn="r"/>
                      <a:r>
                        <a:rPr lang="en-US" sz="1200" dirty="0" smtClean="0">
                          <a:latin typeface="Arial" panose="020B0604020202020204" pitchFamily="34" charset="0"/>
                          <a:cs typeface="Arial" panose="020B0604020202020204" pitchFamily="34" charset="0"/>
                        </a:rPr>
                        <a:t>37</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0.52</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0.18-1.52</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.2243</a:t>
                      </a:r>
                      <a:endParaRPr lang="en-US" sz="1200" dirty="0">
                        <a:latin typeface="Arial" panose="020B0604020202020204" pitchFamily="34" charset="0"/>
                        <a:cs typeface="Arial" panose="020B0604020202020204" pitchFamily="34" charset="0"/>
                      </a:endParaRPr>
                    </a:p>
                  </a:txBody>
                  <a:tcPr/>
                </a:tc>
              </a:tr>
              <a:tr h="370840">
                <a:tc>
                  <a:txBody>
                    <a:bodyPr/>
                    <a:lstStyle/>
                    <a:p>
                      <a:r>
                        <a:rPr lang="en-US" sz="1200" dirty="0" smtClean="0">
                          <a:latin typeface="Arial" panose="020B0604020202020204" pitchFamily="34" charset="0"/>
                          <a:cs typeface="Arial" panose="020B0604020202020204" pitchFamily="34" charset="0"/>
                        </a:rPr>
                        <a:t>  Age &lt; 51 / </a:t>
                      </a:r>
                      <a:r>
                        <a:rPr lang="en-US" sz="1200" dirty="0" err="1" smtClean="0">
                          <a:latin typeface="Arial" panose="020B0604020202020204" pitchFamily="34" charset="0"/>
                          <a:cs typeface="Arial" panose="020B0604020202020204" pitchFamily="34" charset="0"/>
                        </a:rPr>
                        <a:t>Gd</a:t>
                      </a:r>
                      <a:r>
                        <a:rPr lang="en-US" sz="1200" dirty="0" smtClean="0">
                          <a:latin typeface="Arial" panose="020B0604020202020204" pitchFamily="34" charset="0"/>
                          <a:cs typeface="Arial" panose="020B0604020202020204" pitchFamily="34" charset="0"/>
                        </a:rPr>
                        <a:t> lesion = 0</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r"/>
                      <a:r>
                        <a:rPr lang="en-US" sz="1200" dirty="0" smtClean="0">
                          <a:latin typeface="Arial" panose="020B0604020202020204" pitchFamily="34" charset="0"/>
                          <a:cs typeface="Arial" panose="020B0604020202020204" pitchFamily="34" charset="0"/>
                        </a:rPr>
                        <a:t>143</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en-US" sz="1200" dirty="0" smtClean="0">
                          <a:latin typeface="Arial" panose="020B0604020202020204" pitchFamily="34" charset="0"/>
                          <a:cs typeface="Arial" panose="020B0604020202020204" pitchFamily="34" charset="0"/>
                        </a:rPr>
                        <a:t>0.63</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r>
                        <a:rPr lang="en-US" sz="1200" dirty="0" smtClean="0">
                          <a:latin typeface="Arial" panose="020B0604020202020204" pitchFamily="34" charset="0"/>
                          <a:cs typeface="Arial" panose="020B0604020202020204" pitchFamily="34" charset="0"/>
                        </a:rPr>
                        <a:t>0.34-1.18</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pPr algn="ctr"/>
                      <a:r>
                        <a:rPr lang="en-US" sz="1200" dirty="0" smtClean="0">
                          <a:latin typeface="Arial" panose="020B0604020202020204" pitchFamily="34" charset="0"/>
                          <a:cs typeface="Arial" panose="020B0604020202020204" pitchFamily="34" charset="0"/>
                        </a:rPr>
                        <a:t>.1427</a:t>
                      </a:r>
                      <a:endParaRPr lang="en-US" sz="1200" dirty="0">
                        <a:latin typeface="Arial" panose="020B0604020202020204" pitchFamily="34" charset="0"/>
                        <a:cs typeface="Arial" panose="020B0604020202020204" pitchFamily="34" charset="0"/>
                      </a:endParaRPr>
                    </a:p>
                  </a:txBody>
                  <a:tcPr>
                    <a:solidFill>
                      <a:schemeClr val="accent2">
                        <a:lumMod val="60000"/>
                        <a:lumOff val="40000"/>
                      </a:schemeClr>
                    </a:solidFill>
                  </a:tcPr>
                </a:tc>
              </a:tr>
              <a:tr h="370840">
                <a:tc>
                  <a:txBody>
                    <a:bodyPr/>
                    <a:lstStyle/>
                    <a:p>
                      <a:r>
                        <a:rPr lang="en-US" sz="1200" b="1" dirty="0" smtClean="0">
                          <a:latin typeface="Arial" panose="020B0604020202020204" pitchFamily="34" charset="0"/>
                          <a:cs typeface="Arial" panose="020B0604020202020204" pitchFamily="34" charset="0"/>
                        </a:rPr>
                        <a:t>  Age &lt; 51 / </a:t>
                      </a:r>
                      <a:r>
                        <a:rPr lang="en-US" sz="1200" b="1" dirty="0" err="1" smtClean="0">
                          <a:latin typeface="Arial" panose="020B0604020202020204" pitchFamily="34" charset="0"/>
                          <a:cs typeface="Arial" panose="020B0604020202020204" pitchFamily="34" charset="0"/>
                        </a:rPr>
                        <a:t>Gd</a:t>
                      </a:r>
                      <a:r>
                        <a:rPr lang="en-US" sz="1200" b="1" dirty="0" smtClean="0">
                          <a:latin typeface="Arial" panose="020B0604020202020204" pitchFamily="34" charset="0"/>
                          <a:cs typeface="Arial" panose="020B0604020202020204" pitchFamily="34" charset="0"/>
                        </a:rPr>
                        <a:t> lesion</a:t>
                      </a:r>
                      <a:r>
                        <a:rPr lang="en-US" sz="1200" b="1" baseline="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1</a:t>
                      </a:r>
                      <a:endParaRPr lang="en-US" sz="1200" b="1" dirty="0">
                        <a:latin typeface="Arial" panose="020B0604020202020204" pitchFamily="34" charset="0"/>
                        <a:cs typeface="Arial" panose="020B0604020202020204" pitchFamily="34" charset="0"/>
                      </a:endParaRPr>
                    </a:p>
                  </a:txBody>
                  <a:tcPr/>
                </a:tc>
                <a:tc>
                  <a:txBody>
                    <a:bodyPr/>
                    <a:lstStyle/>
                    <a:p>
                      <a:pPr algn="r"/>
                      <a:r>
                        <a:rPr lang="en-US" sz="1200" b="1" dirty="0" smtClean="0">
                          <a:latin typeface="Arial" panose="020B0604020202020204" pitchFamily="34" charset="0"/>
                          <a:cs typeface="Arial" panose="020B0604020202020204" pitchFamily="34" charset="0"/>
                        </a:rPr>
                        <a:t>72</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0.33</a:t>
                      </a:r>
                      <a:endParaRPr lang="en-US" sz="1200" b="1" dirty="0">
                        <a:latin typeface="Arial" panose="020B0604020202020204" pitchFamily="34" charset="0"/>
                        <a:cs typeface="Arial" panose="020B0604020202020204" pitchFamily="34" charset="0"/>
                      </a:endParaRPr>
                    </a:p>
                  </a:txBody>
                  <a:tcPr/>
                </a:tc>
                <a:tc>
                  <a:txBody>
                    <a:bodyPr/>
                    <a:lstStyle/>
                    <a:p>
                      <a:r>
                        <a:rPr lang="en-US" sz="1200" b="1" dirty="0" smtClean="0">
                          <a:latin typeface="Arial" panose="020B0604020202020204" pitchFamily="34" charset="0"/>
                          <a:cs typeface="Arial" panose="020B0604020202020204" pitchFamily="34" charset="0"/>
                        </a:rPr>
                        <a:t>0.14-0.79</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.0088</a:t>
                      </a:r>
                      <a:endParaRPr lang="en-US" sz="1200" b="1" dirty="0">
                        <a:latin typeface="Arial" panose="020B0604020202020204" pitchFamily="34" charset="0"/>
                        <a:cs typeface="Arial" panose="020B0604020202020204" pitchFamily="34" charset="0"/>
                      </a:endParaRPr>
                    </a:p>
                  </a:txBody>
                  <a:tcPr/>
                </a:tc>
              </a:tr>
            </a:tbl>
          </a:graphicData>
        </a:graphic>
      </p:graphicFrame>
      <p:sp>
        <p:nvSpPr>
          <p:cNvPr id="56" name="TextBox 55"/>
          <p:cNvSpPr txBox="1"/>
          <p:nvPr/>
        </p:nvSpPr>
        <p:spPr>
          <a:xfrm>
            <a:off x="4876800" y="5862935"/>
            <a:ext cx="4038600" cy="461665"/>
          </a:xfrm>
          <a:prstGeom prst="rect">
            <a:avLst/>
          </a:prstGeom>
          <a:noFill/>
        </p:spPr>
        <p:txBody>
          <a:bodyPr wrap="square" rtlCol="0">
            <a:spAutoFit/>
          </a:bodyPr>
          <a:lstStyle/>
          <a:p>
            <a:pPr algn="r"/>
            <a:r>
              <a:rPr lang="en-GB" sz="1200" dirty="0" err="1">
                <a:latin typeface="Arial" panose="020B0604020202020204" pitchFamily="34" charset="0"/>
                <a:cs typeface="Arial" panose="020B0604020202020204" pitchFamily="34" charset="0"/>
              </a:rPr>
              <a:t>Ocrelizumab</a:t>
            </a:r>
            <a:r>
              <a:rPr lang="en-GB" sz="1200" dirty="0">
                <a:latin typeface="Arial" panose="020B0604020202020204" pitchFamily="34" charset="0"/>
                <a:cs typeface="Arial" panose="020B0604020202020204" pitchFamily="34" charset="0"/>
              </a:rPr>
              <a:t> →  PPMS (ORATORIO Study)</a:t>
            </a:r>
          </a:p>
          <a:p>
            <a:pPr algn="r"/>
            <a:r>
              <a:rPr lang="en-GB" sz="1200" b="1" dirty="0" smtClean="0">
                <a:solidFill>
                  <a:srgbClr val="0070C0"/>
                </a:solidFill>
                <a:latin typeface="Arial" panose="020B0604020202020204" pitchFamily="34" charset="0"/>
                <a:cs typeface="Arial" panose="020B0604020202020204" pitchFamily="34" charset="0"/>
              </a:rPr>
              <a:t>ClinicalTrials.gov </a:t>
            </a:r>
            <a:r>
              <a:rPr lang="en-GB" sz="1200" b="1" dirty="0">
                <a:solidFill>
                  <a:srgbClr val="0070C0"/>
                </a:solidFill>
                <a:latin typeface="Arial" panose="020B0604020202020204" pitchFamily="34" charset="0"/>
                <a:cs typeface="Arial" panose="020B0604020202020204" pitchFamily="34" charset="0"/>
              </a:rPr>
              <a:t>ID</a:t>
            </a:r>
            <a:r>
              <a:rPr lang="en-GB" sz="1200" b="1"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NCT01194570</a:t>
            </a:r>
          </a:p>
        </p:txBody>
      </p:sp>
    </p:spTree>
    <p:extLst>
      <p:ext uri="{BB962C8B-B14F-4D97-AF65-F5344CB8AC3E}">
        <p14:creationId xmlns:p14="http://schemas.microsoft.com/office/powerpoint/2010/main" val="6674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AutoShape 18"/>
          <p:cNvCxnSpPr>
            <a:cxnSpLocks noChangeShapeType="1"/>
          </p:cNvCxnSpPr>
          <p:nvPr>
            <p:custDataLst>
              <p:tags r:id="rId1"/>
            </p:custDataLst>
          </p:nvPr>
        </p:nvCxnSpPr>
        <p:spPr bwMode="auto">
          <a:xfrm flipV="1">
            <a:off x="5401797" y="2884865"/>
            <a:ext cx="485416" cy="639807"/>
          </a:xfrm>
          <a:prstGeom prst="bentConnector2">
            <a:avLst/>
          </a:prstGeom>
          <a:noFill/>
          <a:ln w="28575" algn="ctr">
            <a:solidFill>
              <a:srgbClr val="000066"/>
            </a:solidFill>
            <a:round/>
            <a:headEnd type="none" w="med" len="med"/>
            <a:tailEnd type="triangle" w="lg" len="lg"/>
          </a:ln>
        </p:spPr>
      </p:cxnSp>
      <p:cxnSp>
        <p:nvCxnSpPr>
          <p:cNvPr id="69" name="Straight Arrow Connector 120"/>
          <p:cNvCxnSpPr>
            <a:cxnSpLocks noChangeShapeType="1"/>
          </p:cNvCxnSpPr>
          <p:nvPr>
            <p:custDataLst>
              <p:tags r:id="rId2"/>
            </p:custDataLst>
          </p:nvPr>
        </p:nvCxnSpPr>
        <p:spPr bwMode="auto">
          <a:xfrm flipH="1">
            <a:off x="1607630" y="3506921"/>
            <a:ext cx="1111598" cy="0"/>
          </a:xfrm>
          <a:prstGeom prst="straightConnector1">
            <a:avLst/>
          </a:prstGeom>
          <a:noFill/>
          <a:ln w="28575" algn="ctr">
            <a:solidFill>
              <a:srgbClr val="000066"/>
            </a:solidFill>
            <a:round/>
            <a:headEnd/>
            <a:tailEnd type="arrow" w="med" len="med"/>
          </a:ln>
        </p:spPr>
      </p:cxnSp>
      <p:sp>
        <p:nvSpPr>
          <p:cNvPr id="6" name="AutoShape 2" descr="data:image/jpeg;base64,/9j/4AAQSkZJRgABAQAAAQABAAD/2wCEAAkGBxMSEhQQExMUFRMXEhcXFRIVFRcTGBcWFxYWFxoUFhYYHCggGholGxQVITEhJSkrLi4vFx8zODMsNygtLisBCgoKDg0OGxAQGiwmICYtLCwsLCwsLCwsLCwsLCwsLCwsLCwsLCwsLCwsLCwsLCwsLCwsLCwsLCwsLCwsLCwsLP/AABEIALABHgMBEQACEQEDEQH/xAAcAAEAAgIDAQAAAAAAAAAAAAAABgcEBQIDCAH/xAA/EAABAwICBwYDBQcEAwEAAAABAAIDBBESIQUGBzFBUWETInGBkaEyscEUUmJy0SNCU4KywuGSotLwMzTiJP/EABsBAQACAwEBAAAAAAAAAAAAAAAEBQIDBgEH/8QANBEAAgEDBAAEAwcEAgMAAAAAAAECAwQRBRIhMRMiQVEyYXEGFCOBkaGxM0LB0RXxFiU0/9oADAMBAAIRAxEAPwC8UAQBAEAQBAEAQBAEAQBAEAQBAEAQBAEAQBAEAQBAEAQBAEAQBAEAQBAEAQBAEAQBAEAQBAEAQBAEAQBAEAQBAEAQBAEAQBAEAQBAEAQBAEAQBAEAQBAEAQBAEAQBAEAQBAEAQBAEAQBAEAQBAEAQBAEAQBAEAQBAEAQBAEAQBAEAQBAEAQBAEAQBAEAQBAEBGtYNcIaSqp6V9y6ZzW5C9i9wY2+eWbuu5aHUl4ijH8zNR8uSSreYBAEAQBACUAQBAEAQBAEAQBAEAQBAEAQBAEAQBAEAQBAEAQBAEAQBAEAQGNpCsbDG6R5sAL+PRYTmoLJ7FZeCi9HVL9J6bgkcCGCcSAH7kIxtHTdf+daKHxZZtn1gvy6lGk+oAgCA4SyhrS5xAaBck7gBxXjeFlnsYuTwuyptdtZpKqdlJGcERIuBvIv8T+WWdvDyrqtR1JqK6Ov0+xp2lF1qizL+Pp/stTR8+ONr+YViujkqixJoyF6YBAEAQBAEAQHwuA3rzISyYUumKdps6eIHkXt/VYupBepIjaV5dQf6M1VdrvRRGxlxH8ALvfctUrmnH1JtLRryosqGPqYI2k0XOT/T/lYffKZv/wDH7v5fqdsW0Shd++4HkWlZK7pmEtCvF6L9TPptcKJ4uJ2jo64KyVxTfqR56VdweHBm0pK+KUXjkY/8rgVtjOMumQ6lCpT4nFr6mSsjUEAQBAEAQBAEAQBAEAQHGWQNBcTYAXJPABeNpLLPYxcnhFPa/a3ia7QHCJhzOYa7kLjne/gAoMp+I8ljOyq0uHE0+yqrb9tfOT8ML87WGJ7gMvK6kUo7SI1lYLxoZMTcXNbzVIykMQgCAguvGsjWMcL9xpsB/El5flb8/BQ69U6DS7BuSk+3+y/2yvtUqJ084JuXSOuT+G9yfPNabeGWWmqXCjDaukXvBGGtDRuAsrI4yTy8nYh4EAQBAajTWnW0xAcMyMruDQfAneote4dN4wZKOTQTa+WyDGjqX/oo7vpeiNipr3MGo1jmlue0DWW3MsD5G/goFe7rSeEzNQikQvSGnLvAONwxg3L+AOd7G5NsvNZ089tlppMN1ZIR6Uga15cGuJecEdtzeFyN2d+K3qSOnlTqOSSePdmj0nXtcQQA3mB6D5LW+SXCWxYbyaw1YTYeOuj4KnPn4JsMJXMI8tnV9tz3r3w2YfeY54ZlQaRew3Y9zTzBsvEmjKThPiSySGi17rYxYTuI/F3vndbFVqLpkSpptnPuC/LgkGitrUzSBPGx7eLm913jyW6N1Nd8lbcaBRf9KTX15RZegdZKasbihkBNs2HJw8QplOtGfRzt1Y1rZ/iLj39DbraRAgCAIAgCAIAgCAjeutZaMQN+KQ5/kBz9dyi3MuoFtpVHNR1ZdL+Sm9eK8FxjbbC3LLiear290zqoQ20cy7Zw1NjIc2NuReRf5qwptvg5y6pRjykegtHxYWNHRSikl2ZKGIQGu07UlkRDTZ7zgaeRO93kLnyWuo8Ik2lNTqc9LllEa2Vv2ip7Jn/jZ3G/lb8T/E5+gVbJ7pfI7ajHwaOX2+WWHsu0Xk6oI/CzoFOoRwsnL6nX3S2liqQVAQBAEAQHRWUccrcEjGvbyIv6cl40n2ep4I7PqDRuzDHN6B7rel1rdCD9D3czAqNnMGeBzmmxG/mtcrWm/QyUzST7MSNzwbG+fnl7rz7siVbXXgzUo9mC/Zw8H4W+rv1Xn3dFp/y8n2wdnotnED1u4fVPAPVqr9zpm2ejcIW/6nfO688E8/5LnJoNJUbaF+BrQJd7xcuytkO8eRPqolSL3YK29u3VkvY0seg3ygStbk8lwt4lSYxbiS7S42QW4zYtT53bo5Pb6p4OSctSSOUup1UBfA/zb+hKxduzfDVIPs11TomoZ8UZC1ulJE6F5Tn0zhR1ckD2yRPLHtsQQbZ8lq9STOMZw2yWUy/dQdam19OHGwmZ3ZW9fvDoVZUKu9YfZxGoWf3ephdPolC3leEAQBAEAQBAEBVOuWmnirke1t2MHZ34bsz6kqor1H4ja+h2ulWcPusVJ8vkq3S0t3XPNYUkWV0+MIm2zqlD6scmtB9QFYUVyctfvCLwjGSlFEzkh4EBXWuGnSXzPYbNhY5gP4jkSOt7DyUCtUy216HUabZKMIqS5lz+RWGh6cyPFs3SPwDwBBPuR6LVSjksr+sop/I9C6DoRBCyMcGj1VmlhYOKrTc5NmevTUEAQBAEAQBAEAQHyyA+YAh7lnCRoAJ5AleMZZ541im7SWaV2bsTszna9+vmqeLbke4JVs3q2y08LLC7cTSPBxN/dWNPrBJXwlq0tM0AZBb0R2zI7EcgvTHczpn0bG/JzGnxCYM41ZR6ZA9dtn8JjdPC3C9veLRuIG/JR61BNZXZe6bqk/EVOo+HwQnU7SDqKujc5wwzCz2jgCe7e2QPQblDpS2yTLTU6Cq0ZYXRfUT7gFWaOLawc16eBAEAQBAEB01s4ZG953NYT6C6wqS2xbNlKG+aj7spVmkJCyW8eIOuXG1znxVQpPa+D6BKhTUo4l0QSaPtJWt5uA91lSFy+SyNlPeqZXDduHgMh7BT6HRy2osuIKSUh9QGLpWq7KGSX7sbnegWFSW2LZut6fiVYw92ikdYKvBR4Ce9K/GfAG/zKq5PypHd04ZrNrqKwdmzujxVVOODYi8+Lif8KTQXJS6nPEWXm0KccwfUAQHRV1kcQxSPawc3Gy8ckuzZTozqvEE2/kQ/T2vLGOjNPJHILu7Rpa6/C2eWXxZi/BRatzhrZyXVpo0pRl46cfZ8HbTbQ6c5SNe0822kb5Fpv6hFeQ9TyegXHcGn+38m4oda6OUgNnZc7g67D/uAW2NenLpkGtpl3S5lB/lz/BuQVuIB9QBAEAQGLpSUMhledwjefRpXkumbKMPEqRh7tI8/VtN+yL7kkvdfzN7+Kp9y7OmnoXDSlyZmytxZNhPFxv6C319FNpTTfBX3Vm7eOGXzBuCmFPI7kMQgOMjQQQdxFj5oep4eUUBrJovsHvIBDmT2cct17tI6EKqqQ2yaO/p1VXop+8f+y6NV6ztaeN34QrGm8xOGuIbZtG5Ww0BAEAQBAR3S+t8FPM2FxvnaRw/cuN9v3uFwMwoju4+Js9Pcz2PGT5rrXtbSXDhhkcwYgbgtJubEbwQPdZXUsQx7ljpFLxLhfJNlX6f0s2OCSIG7nWF25d3f/hQJS42o6unSbkqkul/JBKOTvmT7mYH4jkPdbIRwjRcVeS3dj9HZj5OZ3qdRXBzl/LnBaIW4qggI5r7XtipHtJzksxo533+11HuZYhj3LXR6Eqt1FrqPLKU10nvNgH7rGtA/lBPuVAlzI66l5aTfu2TPZZT4qmV/BjGsH8oA+YKmW6Ob1WeUW2pZQBARvW/WX7K0RRgOqH/C3g0fed+i0Vq2xYXZa6Zp33mTnPiC7fv8kV3pKTDearkMkhzDSfYBQZP1kzqaOF5KEdq9yF6Q0k1xJAsN1m5Zbl5TWZZNGrz22+1cige57LtByyxXtwJ/7ksaqSkc9Qv7ii/LJ49n0dwrHCwfx57+S17M9HSWWrwrPbJYf7Eg0HrLVU9hFKcP8N5xM8ADu8rLOFapDhMlXGnWtysyjz7rhln6p64xVn7Mjs5wM4ycj1YeIVjRuI1OPU5DUdJqWjz3H3/2SdSCqCAIDWazf+pPb+C/5LGfwv6Eux/+mn9UUz9gxU5fc3ufBU+zMcnfyrYrbTB1On7Oqud12/1Yb/7lutnyVOtQ8h6ApHXaD0VmjjZdnevTEIAgK92k6DB//SB3HDBNYXw/dkt03FRbmnlb1+Z0mi3nHgy77X+Uc9l2kcUJhLgXRusbHeODh0K8tprG0i6xbuFbelwyfAqWUp9QBAEBwmYS0gGxIIB5HmsKkXKDij1dnn/S1PI+qfE4gYXkSPJADbOzIN9+/LqqmjFRWJFva6fOst/odNa2ZkWESPdAXEhhfiAuScRAOEG99yVJSaw+jqbS2o035FiS9fcj1XiI3XHMZryKN9WbawdFGy4tzkaPmpS6KWtnLyei9RdG9jTMHEi581OgsI5u6numyTLIihAV1r/MJKyGA5tjidI4dTf/AIqBcPdUS9kdVosfDtZ1V22kipK0kzDj3wTx45qLB8nQV1mOEWfs30lBA2UyFzXOlcQMDjlfLcFNpVYRXLOVv7K4qS4jx+hYOjNNQVBc2KQOcwAubmCAb23+B9FJhUjPplPXtK1DDqRxnoyNIVbYYnzPNmsaXHyXspbVlmujSlVqKEe28FMaQ0s60lZLnLK7uA/ut4AdAFVyk35n2zvKdCMFGjD4Y9/NkTaHTuL3kkE88z/hIxzyzy4uVTW2JK9BajvmGIMDWnib5qVCkc9dXilxIm2jdn8bR33E9BkFtVFepWyufZGxdqPTG12A+K9VGKeUjBXDXRqNZ9Q4xE6SnFntF8I3OA32HNaq9upRyuy50vV5U6ihUflf7Fc07ZGHto7h8ZBDhwI59FWw3J5R19dU6kfDl0y6tUdOisp2y/vWs4cnDerilU3xyfO7+1dtWcDeLaQggNRrY61JP+T5kLCp8DJumrN1D6lMS6RApiwGxxnzuqjd5cHfOj+NvfsRzR1ThlL+WEeZe36ArdQj6lTqtVOO09H6DlxRMP4QrKPRx1RcmyWRrCAIDi9gIIIuDvBQ9TaeUaGi1Yp6eZ1RFGGveLEgm1r3sG3sM1rVGCluS5JlW+rVqapzeUjesWwhs5oeBAEAQEC2kal/amdvA0CZo7zRl2g/5fNQ7ihnzRLzSdT8D8Ko/K/2ZSs0ZYS0hzXDItdkQfBQscnVxmnHMWdb5LAW38fHmmD1yWOTvhnzBIBIzv1HFNzT4HhU5rEkTjRm0eqiaGkMeBuxN/42W5Xk12V9XQbao8rKJBQ7RqmTCRTMcCbXDnDPl7LaruT/ALSFU+z9COfxX+hlV2vVQwAuiiYD95xcfG10lcyXoa6WiUJN+dv8sET0pp2OWUzSTd8sDSY2ZFv3QSf+3Uectzy2W9vbOjT8OEeM55fqaafWCnYcMUVzuBcd5PQLxRz0jZKe345/oSHUvVw6QBlmmLYQ4js4+6Tzz4D1W+lbbuZMq77V1R8tKPPuy2dE6KhpoxFBG1jem8nm47yepU6MVFYRy9e4qV5bqjyyMbVa4spGxDfLK1vk3vEewWi6liGPcttBpKVy5v8AtRTGnpiXiPESBYDPna9lASyzq5yxBtE02b6vfaHGV47jXWA524KbShk5S+uGuPUuKCANAAFgFKSKVybO1emIQBAVLpGibFUVsTfh7NzreNzZVc4qNSSO3t60qtvRm+8pGFss0uY6l0JPdech1t/hbLSXoRvtDRTSmXOrA5EICP6+utQzeA/qC1V/6bLPR1m8gUJWHLJUyPoNToxtFR3LgeMkY8y6/wAgVMonM6nhHpLQceGJg/CFYR6OVqPk2SyNYQBAEB8IQABAfUAQBAEAQEH2p6FhfSPqOyaZGFveF2uwk2OY8eN1EuopR3YLnRqs3XVLdw8lC1thn3h42Puo0cM6Cq6kOzrpnOccLcyeFln4eTSrxx7N9T6tVsgu2LLqbIrdnstViljJtKfV/SYaIxGQPHJPu8g9Vo4y+zY0WzutnP7WQMHMm5+qzVt7kaprSXwoiOsWg5KesdR48WHDd7W7wWh2QJ62WG1ReGboV6leCnHjJojGY3h2+zr59CvVNGE7eS5bLl2R1VmOjHB5+alUnwUt5HktWMrcVjK82zNPZUzuUzh6suP6VEu1wjoPs9LFSa+X+SpK1v7Rp6t+ahLs6aosxLu2WRgUeX8R/wDUVZ0fhOH1D+qTRbSAEAQBAVDrTXBstXMM8R7JvjvJ8gqutLzyf5HcWFFulSpv08zIfqjMRWREfxmj2df5he26wzDWJJwwei4jkFZnFvs5oeEe1+Zehn6NB9HBaq6/DZZ6PLF5AoasZZoVMj6DU6OWrcOKWNn3qgHyY3/6U6j0crqkuT0dQMsxo6Keujl5dmUvTEIAgCAIAgCAIAgCAIDV6z0plpJ4wLkxOsOoF/otNeOabRLsaip3EJP3PNGkI8tyrIM7yvBNHbqpDinY2291vkplPlnP3S2o9B6M0WAweClpFDOfJnChXuDDedrKZBuKn2jUIZpFkrvhfGy58CWn2Cr7jiodXost9u0u0QjWmgDJnho7hN28O6dy0p4kWO3fSTffqTbZA/8AaObzY139v9qnUWcxqMcPgudgUkpWaPXfQv2ykkhHxgY4/wA7cwPPMea1VYb4NEzT7n7vXjP09foef5I7gg3D2mxByIIOY8bqq6O9TUlldFmbL9bIWt+zSkRvxEtJya4nfnwN1Ot6yxtZzWrabNvxaayvUtEG+amHNH1AfCbZoCGazayOcXwU7gA1pMkx3Ach1UStW/tj+p0FhpyjirWWc9RKi0/pcva2Mbm38yTmT1UDLlwdTtjRTl6s2WzjRZkq2G2TO8T1/wC2Cm0YYOY1G43Nl+sGSmnPM5IeGk10cBQ1F/4dvUgLXV+B/QsNKWbyn9ShtJgBotyVKj6FNvDybPZ/TY6qAcmuef5nED2AVjRXCOO1SeZsv2EWAU059nYh4EAQBAEAQBAEAQBAEAQHnrXvR/YVc8YFhjxN/K7P6qmnHbNo+hWFXxrSEvXGP0MfZzCHVkQP3netrj5KZb8sp9Ti4xbPRMTLAKacs2c7IeCyArfbDT92CW17OcPUBQbxdM6f7OT804lV6cmL3YjnkAM75AWAUNPLydJKCjHCJHstqcNRHf8AGw+zh83KdQfJzGqU8LJfDNymHOM5IeFe6+agiocamnsyY/G3c2Tr0d14qLWobuUXmnaq6K8OfK/gqPSFLJA/BKxzHDgRb0PFQZQa7Omo3MKizFkh1b1wqaewbKcP3H99tvA7vJZwrTh0zXc2Vtcczjz7rhljaA2iRTNd2zSxzRe7bua7oDwPQ+qmU7lS7OX1DTVbNbJZT9PU1msGuJmHZsIijO9xdmR4W5clqq1m1hcG/SbeDm21lrohmsGsLOz7GEWZxdxd4qLKWVtidPQoeG/Eqvn0XsRalgc9+Ij8o+q3UqeCuvrzPCLx2c6A7CHGR33Z+Sm04+py9zV3PBNVtIgQEa2hyWoZORcwHwxhaLh4psttEjm8j+f8FEaYO8DyVVBcnc1peTknWyahxTSS8GgMHkAPorOkjhL6eZMuBoUkqzkgCAIAgCAIAgCAIAgCAICsdsmhSWx1jBew7OTw3tcfO481X3kMSUzp/s/dfFQb+a/yQDUR+GrjPKVp9bt/uS3fmRN1Onmkz0WzcrA4xnJDwICI7TqDtaJzhvjId5bvqFFu45hkudDr+HdJP14KKqjcXsq1Hb1DY6lVYjlxHhLGfUlv9ym0ODnNS80Wj0ZSvu0Hop5ycuzuQ8BQGs0roSKdpbIxrh1F1i4p9m6nXnB5TIJpvZ1GwGSGIvdcDs72GZ37xuUeduvRE9anXaxuI5XaKngaAadwzyF2lo6gRnI9SsfCaIkqkpvMnkidbC7GXFrib73k2w77WGaShlYJVjVdKqpZwjlR6NkmdZjCTfgDYeF/qsIUUuyzudTc1iPRZ2p+oeAiSbfvw/qpMYe5TVbj2LKijDRYLcQm8nNDwICEbV6ktpo4+D5M/wCUX+ZUS8ling6L7N01K4lL2X8lMz2MjRwBufBuf0UCkss6a+ntptlwbKdH4KYPO95xK1pr1OCuZZkT0LaRAgCAIAgCAIAgCAIAgCAIDHr6Nk0b4Xi7HtLXDoVhOCnFxZspVZUpqce0eddI0T6GuMTt7H2B5je13nkq2nmE8P0O2nUjc2++Pqj0To2cSRMeNzmA+oVqcPNYk0ZKGIQHTWUzZY3xOF2uaWnwIWMo7lhmdOo6c1OPa5PPusdBJSyy0xN2hxtytwPRU84uEtrPotrXVxRjVSNBo5xa9x/KfRwd/apFFlVqMWemdDSYoWO5tHyVkjj6nxGchgEAQBAdE9Gx/wATQUPcmvk1dpzvjb6LzCMlNmTS6Kij+FjR4BMIObZmhtl6YH1AEAQFd7X57MgZzL3emEfVQb5+VI6n7Mw89SXyRVFJTmSTCN7nBg8zc+w91HoLksdWq7YY9z0Rq/RCGFkY4NAVpFYRxNSWWbNZGsIAgCAIAgCAIAgCAIAgCAICI6+amtrg2VgAnZuJyD2/cJ+RUWvRcvNHstNOv/AbhP4X+3zN9oCmdFTQxuFnNja0jI5gW3hSY9LJAryUqknHrJsF6aggCApja5TllWHcHxgjyyPyVXcwfiHZaJd01a7ZNJplbR1GF5PR2XgLj3C2UoNEe9v6MsqLyz0fqFVdrQwP5xt+Snro5io8skK9MAgCAIAgCAIAgCAIAgKp2uTXnjb92G/+px/QKuvnzFHZ/ZuOKE5e7/waTZtovtapriMo24j+Zxy9gFlbQ4IOtV8zaRd7BZTzmmckAQBAEAQBAEAQBAEAQBAEAQBAEAQBAEBBtrGghPSiYXxQ3Nxvwu3j1A91GuW4rcjJM8/NhOI8Sch52H1WMZ7j1Hp3Uui7Gjhj5RtHspS6MWb1engQBAEAQBAEAQBAEAQFH7RqzHVTC/7+AdGtFj7gqruPPVwd1pqVCxjL5Z/UnOy7RHZU3auFnSHF4N4D0U6lHCOSvau+bJutxCCAIAgCAIAgCAIAgCAIAgCAIAgCAIAgCA4TRB7Sxwu1wIIPEHIheSipLDB53rNXnxaYFLhJb27CMt7CQb+6h0I7XtfobMep6IhZYAcgpprOaAIAgCAIAgCAIAgCAICj9PaKfLpR1OQbGck/kc4Ov6EKv2fjM6yrcf8Arqbj7Y/QuqkhDGNYBYAADyU9LCOVk8vJ3L0xCAIAgCAIAgCAIAgCAIAgCAIAgCAIAgCAIDGfQROkEpjYZBufhGLK+V9/E+qx2rOT3LxgyVkeBAEAQBAEAQBAEAQBAEBhSaKidL9oLB2uENx8cIN7LDZHdu9Taq9Tw/Dz5c5x8zNWZqCAIAgCAIAgCAIAgCAIAgCAIAgCAIAgCAIAgCAIAgCAIAgCAIAgCAIAgCAIAgCAIAgCAIAgCAID4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67" name="Straight Arrow Connector 104"/>
          <p:cNvCxnSpPr>
            <a:cxnSpLocks noChangeShapeType="1"/>
            <a:endCxn id="66" idx="3"/>
          </p:cNvCxnSpPr>
          <p:nvPr>
            <p:custDataLst>
              <p:tags r:id="rId3"/>
            </p:custDataLst>
          </p:nvPr>
        </p:nvCxnSpPr>
        <p:spPr bwMode="auto">
          <a:xfrm flipH="1" flipV="1">
            <a:off x="3769154" y="4516661"/>
            <a:ext cx="605615" cy="15642"/>
          </a:xfrm>
          <a:prstGeom prst="straightConnector1">
            <a:avLst/>
          </a:prstGeom>
          <a:noFill/>
          <a:ln w="28575" algn="ctr">
            <a:solidFill>
              <a:srgbClr val="000066"/>
            </a:solidFill>
            <a:round/>
            <a:headEnd type="none" w="med" len="med"/>
            <a:tailEnd type="triangle" w="lg" len="lg"/>
          </a:ln>
        </p:spPr>
      </p:cxnSp>
      <p:sp>
        <p:nvSpPr>
          <p:cNvPr id="50" name="Text Box 7"/>
          <p:cNvSpPr txBox="1">
            <a:spLocks noChangeArrowheads="1"/>
          </p:cNvSpPr>
          <p:nvPr>
            <p:custDataLst>
              <p:tags r:id="rId4"/>
            </p:custDataLst>
          </p:nvPr>
        </p:nvSpPr>
        <p:spPr bwMode="auto">
          <a:xfrm>
            <a:off x="1799618" y="2657798"/>
            <a:ext cx="1430481" cy="253895"/>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sz="1050" dirty="0">
                <a:latin typeface="Arial" panose="020B0604020202020204" pitchFamily="34" charset="0"/>
                <a:cs typeface="Arial" panose="020B0604020202020204" pitchFamily="34" charset="0"/>
              </a:rPr>
              <a:t>F</a:t>
            </a:r>
            <a:r>
              <a:rPr lang="en-GB" sz="1050" dirty="0" smtClean="0">
                <a:latin typeface="Arial" panose="020B0604020202020204" pitchFamily="34" charset="0"/>
                <a:cs typeface="Arial" panose="020B0604020202020204" pitchFamily="34" charset="0"/>
              </a:rPr>
              <a:t>ocal </a:t>
            </a:r>
            <a:r>
              <a:rPr lang="en-GB" sz="1050" dirty="0">
                <a:latin typeface="Arial" panose="020B0604020202020204" pitchFamily="34" charset="0"/>
                <a:cs typeface="Arial" panose="020B0604020202020204" pitchFamily="34" charset="0"/>
              </a:rPr>
              <a:t>inflammation</a:t>
            </a:r>
            <a:endParaRPr lang="en-US" sz="1050" dirty="0">
              <a:latin typeface="Arial" panose="020B0604020202020204" pitchFamily="34" charset="0"/>
              <a:cs typeface="Arial" panose="020B0604020202020204" pitchFamily="34" charset="0"/>
            </a:endParaRPr>
          </a:p>
        </p:txBody>
      </p:sp>
      <p:sp>
        <p:nvSpPr>
          <p:cNvPr id="51" name="Text Box 8"/>
          <p:cNvSpPr txBox="1">
            <a:spLocks noChangeArrowheads="1"/>
          </p:cNvSpPr>
          <p:nvPr>
            <p:custDataLst>
              <p:tags r:id="rId5"/>
            </p:custDataLst>
          </p:nvPr>
        </p:nvSpPr>
        <p:spPr bwMode="auto">
          <a:xfrm>
            <a:off x="3153599" y="2217576"/>
            <a:ext cx="2248197" cy="253895"/>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sz="1050" dirty="0" smtClean="0">
                <a:latin typeface="Arial" panose="020B0604020202020204" pitchFamily="34" charset="0"/>
                <a:cs typeface="Arial" panose="020B0604020202020204" pitchFamily="34" charset="0"/>
              </a:rPr>
              <a:t>Blood-brain barrier </a:t>
            </a:r>
            <a:r>
              <a:rPr lang="en-GB" sz="1050" dirty="0">
                <a:latin typeface="Arial" panose="020B0604020202020204" pitchFamily="34" charset="0"/>
                <a:cs typeface="Arial" panose="020B0604020202020204" pitchFamily="34" charset="0"/>
              </a:rPr>
              <a:t>breakdown</a:t>
            </a:r>
            <a:endParaRPr lang="en-US" sz="1050" dirty="0">
              <a:latin typeface="Arial" panose="020B0604020202020204" pitchFamily="34" charset="0"/>
              <a:cs typeface="Arial" panose="020B0604020202020204" pitchFamily="34" charset="0"/>
            </a:endParaRPr>
          </a:p>
        </p:txBody>
      </p:sp>
      <p:sp>
        <p:nvSpPr>
          <p:cNvPr id="52" name="Text Box 9"/>
          <p:cNvSpPr txBox="1">
            <a:spLocks noChangeArrowheads="1"/>
          </p:cNvSpPr>
          <p:nvPr>
            <p:custDataLst>
              <p:tags r:id="rId6"/>
            </p:custDataLst>
          </p:nvPr>
        </p:nvSpPr>
        <p:spPr bwMode="auto">
          <a:xfrm>
            <a:off x="2590801" y="3292016"/>
            <a:ext cx="3017826" cy="496270"/>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sz="1050" dirty="0">
                <a:latin typeface="Arial" panose="020B0604020202020204" pitchFamily="34" charset="0"/>
                <a:cs typeface="Arial" panose="020B0604020202020204" pitchFamily="34" charset="0"/>
              </a:rPr>
              <a:t>O</a:t>
            </a:r>
            <a:r>
              <a:rPr lang="en-GB" sz="1050" dirty="0" smtClean="0">
                <a:latin typeface="Arial" panose="020B0604020202020204" pitchFamily="34" charset="0"/>
                <a:cs typeface="Arial" panose="020B0604020202020204" pitchFamily="34" charset="0"/>
              </a:rPr>
              <a:t>ligodendrocyte </a:t>
            </a:r>
            <a:r>
              <a:rPr lang="en-GB" sz="1050" dirty="0">
                <a:latin typeface="Arial" panose="020B0604020202020204" pitchFamily="34" charset="0"/>
                <a:cs typeface="Arial" panose="020B0604020202020204" pitchFamily="34" charset="0"/>
              </a:rPr>
              <a:t>toxicity </a:t>
            </a:r>
            <a:r>
              <a:rPr lang="en-GB" sz="1050" dirty="0" smtClean="0">
                <a:latin typeface="Arial" panose="020B0604020202020204" pitchFamily="34" charset="0"/>
                <a:cs typeface="Arial" panose="020B0604020202020204" pitchFamily="34" charset="0"/>
              </a:rPr>
              <a:t>and </a:t>
            </a:r>
            <a:r>
              <a:rPr lang="en-GB" sz="1050" dirty="0">
                <a:latin typeface="Arial" panose="020B0604020202020204" pitchFamily="34" charset="0"/>
                <a:cs typeface="Arial" panose="020B0604020202020204" pitchFamily="34" charset="0"/>
              </a:rPr>
              <a:t>demyelination</a:t>
            </a:r>
          </a:p>
          <a:p>
            <a:r>
              <a:rPr lang="en-GB" sz="1050" dirty="0">
                <a:latin typeface="Arial" panose="020B0604020202020204" pitchFamily="34" charset="0"/>
                <a:cs typeface="Arial" panose="020B0604020202020204" pitchFamily="34" charset="0"/>
              </a:rPr>
              <a:t>Acute axonal transection and loss</a:t>
            </a:r>
            <a:endParaRPr lang="en-US" sz="1050" dirty="0">
              <a:latin typeface="Arial" panose="020B0604020202020204" pitchFamily="34" charset="0"/>
              <a:cs typeface="Arial" panose="020B0604020202020204" pitchFamily="34" charset="0"/>
            </a:endParaRPr>
          </a:p>
        </p:txBody>
      </p:sp>
      <p:cxnSp>
        <p:nvCxnSpPr>
          <p:cNvPr id="53" name="AutoShape 11"/>
          <p:cNvCxnSpPr>
            <a:cxnSpLocks noChangeShapeType="1"/>
            <a:endCxn id="50" idx="1"/>
          </p:cNvCxnSpPr>
          <p:nvPr>
            <p:custDataLst>
              <p:tags r:id="rId7"/>
            </p:custDataLst>
          </p:nvPr>
        </p:nvCxnSpPr>
        <p:spPr bwMode="auto">
          <a:xfrm rot="16200000" flipH="1">
            <a:off x="1335632" y="2320760"/>
            <a:ext cx="472396" cy="455575"/>
          </a:xfrm>
          <a:prstGeom prst="bentConnector2">
            <a:avLst/>
          </a:prstGeom>
          <a:noFill/>
          <a:ln w="28575" algn="ctr">
            <a:solidFill>
              <a:srgbClr val="000066"/>
            </a:solidFill>
            <a:round/>
            <a:headEnd type="none" w="med" len="med"/>
            <a:tailEnd type="triangle" w="lg" len="lg"/>
          </a:ln>
        </p:spPr>
      </p:cxnSp>
      <p:cxnSp>
        <p:nvCxnSpPr>
          <p:cNvPr id="54" name="AutoShape 16"/>
          <p:cNvCxnSpPr>
            <a:cxnSpLocks noChangeShapeType="1"/>
          </p:cNvCxnSpPr>
          <p:nvPr>
            <p:custDataLst>
              <p:tags r:id="rId8"/>
            </p:custDataLst>
          </p:nvPr>
        </p:nvCxnSpPr>
        <p:spPr bwMode="auto">
          <a:xfrm rot="16200000" flipH="1">
            <a:off x="3083597" y="2316317"/>
            <a:ext cx="407559" cy="1545009"/>
          </a:xfrm>
          <a:prstGeom prst="bentConnector3">
            <a:avLst>
              <a:gd name="adj1" fmla="val 50000"/>
            </a:avLst>
          </a:prstGeom>
          <a:noFill/>
          <a:ln w="28575" algn="ctr">
            <a:solidFill>
              <a:srgbClr val="000066"/>
            </a:solidFill>
            <a:round/>
            <a:headEnd type="none" w="med" len="med"/>
            <a:tailEnd type="triangle" w="lg" len="lg"/>
          </a:ln>
        </p:spPr>
      </p:cxnSp>
      <p:sp>
        <p:nvSpPr>
          <p:cNvPr id="56" name="Text Box 9"/>
          <p:cNvSpPr txBox="1">
            <a:spLocks noChangeArrowheads="1"/>
          </p:cNvSpPr>
          <p:nvPr>
            <p:custDataLst>
              <p:tags r:id="rId9"/>
            </p:custDataLst>
          </p:nvPr>
        </p:nvSpPr>
        <p:spPr bwMode="auto">
          <a:xfrm>
            <a:off x="548011" y="3314328"/>
            <a:ext cx="1059774" cy="577061"/>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sz="1050" dirty="0">
                <a:latin typeface="Arial" panose="020B0604020202020204" pitchFamily="34" charset="0"/>
                <a:cs typeface="Arial" panose="020B0604020202020204" pitchFamily="34" charset="0"/>
              </a:rPr>
              <a:t>A</a:t>
            </a:r>
            <a:r>
              <a:rPr lang="en-GB" sz="1050" dirty="0" smtClean="0">
                <a:latin typeface="Arial" panose="020B0604020202020204" pitchFamily="34" charset="0"/>
                <a:cs typeface="Arial" panose="020B0604020202020204" pitchFamily="34" charset="0"/>
              </a:rPr>
              <a:t>xonal </a:t>
            </a:r>
            <a:r>
              <a:rPr lang="en-GB" sz="1050" dirty="0">
                <a:latin typeface="Arial" panose="020B0604020202020204" pitchFamily="34" charset="0"/>
                <a:cs typeface="Arial" panose="020B0604020202020204" pitchFamily="34" charset="0"/>
              </a:rPr>
              <a:t>plasticity &amp; remyelination</a:t>
            </a:r>
            <a:endParaRPr lang="en-US" sz="1050" dirty="0">
              <a:latin typeface="Arial" panose="020B0604020202020204" pitchFamily="34" charset="0"/>
              <a:cs typeface="Arial" panose="020B0604020202020204" pitchFamily="34" charset="0"/>
            </a:endParaRPr>
          </a:p>
        </p:txBody>
      </p:sp>
      <p:sp>
        <p:nvSpPr>
          <p:cNvPr id="57" name="Text Box 9"/>
          <p:cNvSpPr txBox="1">
            <a:spLocks noChangeArrowheads="1"/>
          </p:cNvSpPr>
          <p:nvPr>
            <p:custDataLst>
              <p:tags r:id="rId10"/>
            </p:custDataLst>
          </p:nvPr>
        </p:nvSpPr>
        <p:spPr bwMode="auto">
          <a:xfrm>
            <a:off x="4416091" y="4402524"/>
            <a:ext cx="2592275" cy="253895"/>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sz="1050" dirty="0">
                <a:latin typeface="Arial" panose="020B0604020202020204" pitchFamily="34" charset="0"/>
                <a:cs typeface="Arial" panose="020B0604020202020204" pitchFamily="34" charset="0"/>
              </a:rPr>
              <a:t>D</a:t>
            </a:r>
            <a:r>
              <a:rPr lang="en-GB" sz="1050" dirty="0" smtClean="0">
                <a:latin typeface="Arial" panose="020B0604020202020204" pitchFamily="34" charset="0"/>
                <a:cs typeface="Arial" panose="020B0604020202020204" pitchFamily="34" charset="0"/>
              </a:rPr>
              <a:t>elayed </a:t>
            </a:r>
            <a:r>
              <a:rPr lang="en-GB" sz="1050" dirty="0" err="1">
                <a:latin typeface="Arial" panose="020B0604020202020204" pitchFamily="34" charset="0"/>
                <a:cs typeface="Arial" panose="020B0604020202020204" pitchFamily="34" charset="0"/>
              </a:rPr>
              <a:t>neuroaxonal</a:t>
            </a:r>
            <a:r>
              <a:rPr lang="en-GB" sz="1050" dirty="0">
                <a:latin typeface="Arial" panose="020B0604020202020204" pitchFamily="34" charset="0"/>
                <a:cs typeface="Arial" panose="020B0604020202020204" pitchFamily="34" charset="0"/>
              </a:rPr>
              <a:t> loss and gliosis</a:t>
            </a:r>
            <a:endParaRPr lang="en-US" sz="1050" dirty="0">
              <a:latin typeface="Arial" panose="020B0604020202020204" pitchFamily="34" charset="0"/>
              <a:cs typeface="Arial" panose="020B0604020202020204" pitchFamily="34" charset="0"/>
            </a:endParaRPr>
          </a:p>
        </p:txBody>
      </p:sp>
      <p:cxnSp>
        <p:nvCxnSpPr>
          <p:cNvPr id="58" name="Straight Arrow Connector 54"/>
          <p:cNvCxnSpPr>
            <a:cxnSpLocks noChangeShapeType="1"/>
          </p:cNvCxnSpPr>
          <p:nvPr>
            <p:custDataLst>
              <p:tags r:id="rId11"/>
            </p:custDataLst>
          </p:nvPr>
        </p:nvCxnSpPr>
        <p:spPr bwMode="auto">
          <a:xfrm flipH="1">
            <a:off x="1344042" y="1644797"/>
            <a:ext cx="0" cy="282247"/>
          </a:xfrm>
          <a:prstGeom prst="straightConnector1">
            <a:avLst/>
          </a:prstGeom>
          <a:noFill/>
          <a:ln w="28575" algn="ctr">
            <a:solidFill>
              <a:srgbClr val="000066"/>
            </a:solidFill>
            <a:round/>
            <a:headEnd type="none" w="med" len="med"/>
            <a:tailEnd type="triangle" w="lg" len="lg"/>
          </a:ln>
        </p:spPr>
      </p:cxnSp>
      <p:cxnSp>
        <p:nvCxnSpPr>
          <p:cNvPr id="59" name="Elbow Connector 59"/>
          <p:cNvCxnSpPr>
            <a:cxnSpLocks noChangeShapeType="1"/>
          </p:cNvCxnSpPr>
          <p:nvPr>
            <p:custDataLst>
              <p:tags r:id="rId12"/>
            </p:custDataLst>
          </p:nvPr>
        </p:nvCxnSpPr>
        <p:spPr bwMode="auto">
          <a:xfrm rot="5400000" flipH="1" flipV="1">
            <a:off x="2670942" y="2175021"/>
            <a:ext cx="326751" cy="638888"/>
          </a:xfrm>
          <a:prstGeom prst="bentConnector2">
            <a:avLst/>
          </a:prstGeom>
          <a:noFill/>
          <a:ln w="28575" algn="ctr">
            <a:solidFill>
              <a:srgbClr val="000066"/>
            </a:solidFill>
            <a:round/>
            <a:headEnd type="none" w="med" len="med"/>
            <a:tailEnd type="triangle" w="lg" len="lg"/>
          </a:ln>
        </p:spPr>
      </p:cxnSp>
      <p:cxnSp>
        <p:nvCxnSpPr>
          <p:cNvPr id="60" name="Elbow Connector 67"/>
          <p:cNvCxnSpPr>
            <a:cxnSpLocks noChangeShapeType="1"/>
          </p:cNvCxnSpPr>
          <p:nvPr>
            <p:custDataLst>
              <p:tags r:id="rId13"/>
            </p:custDataLst>
          </p:nvPr>
        </p:nvCxnSpPr>
        <p:spPr bwMode="auto">
          <a:xfrm rot="16200000" flipH="1">
            <a:off x="4447418" y="3370011"/>
            <a:ext cx="645302" cy="1420375"/>
          </a:xfrm>
          <a:prstGeom prst="bentConnector3">
            <a:avLst>
              <a:gd name="adj1" fmla="val 50000"/>
            </a:avLst>
          </a:prstGeom>
          <a:noFill/>
          <a:ln w="28575" algn="ctr">
            <a:solidFill>
              <a:srgbClr val="000066"/>
            </a:solidFill>
            <a:round/>
            <a:headEnd type="none" w="med" len="med"/>
            <a:tailEnd type="triangle" w="lg" len="lg"/>
          </a:ln>
        </p:spPr>
      </p:cxnSp>
      <p:sp>
        <p:nvSpPr>
          <p:cNvPr id="61" name="Text Box 14"/>
          <p:cNvSpPr txBox="1">
            <a:spLocks noChangeArrowheads="1"/>
          </p:cNvSpPr>
          <p:nvPr>
            <p:custDataLst>
              <p:tags r:id="rId14"/>
            </p:custDataLst>
          </p:nvPr>
        </p:nvSpPr>
        <p:spPr bwMode="auto">
          <a:xfrm>
            <a:off x="3153322" y="1828800"/>
            <a:ext cx="2249055" cy="253895"/>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GB" sz="1050" dirty="0" err="1" smtClean="0">
                <a:latin typeface="Arial" panose="020B0604020202020204" pitchFamily="34" charset="0"/>
                <a:cs typeface="Arial" panose="020B0604020202020204" pitchFamily="34" charset="0"/>
              </a:rPr>
              <a:t>Gd</a:t>
            </a:r>
            <a:r>
              <a:rPr lang="en-GB" sz="1050" dirty="0">
                <a:latin typeface="Arial" panose="020B0604020202020204" pitchFamily="34" charset="0"/>
                <a:cs typeface="Arial" panose="020B0604020202020204" pitchFamily="34" charset="0"/>
              </a:rPr>
              <a:t> </a:t>
            </a:r>
            <a:r>
              <a:rPr lang="en-GB" sz="1050" dirty="0" smtClean="0">
                <a:latin typeface="Arial" panose="020B0604020202020204" pitchFamily="34" charset="0"/>
                <a:cs typeface="Arial" panose="020B0604020202020204" pitchFamily="34" charset="0"/>
              </a:rPr>
              <a:t>enhancement</a:t>
            </a:r>
            <a:endParaRPr lang="en-US" sz="1050" dirty="0">
              <a:latin typeface="Arial" panose="020B0604020202020204" pitchFamily="34" charset="0"/>
              <a:cs typeface="Arial" panose="020B0604020202020204" pitchFamily="34" charset="0"/>
            </a:endParaRPr>
          </a:p>
        </p:txBody>
      </p:sp>
      <p:sp>
        <p:nvSpPr>
          <p:cNvPr id="62" name="Text Box 14"/>
          <p:cNvSpPr txBox="1">
            <a:spLocks noChangeArrowheads="1"/>
          </p:cNvSpPr>
          <p:nvPr>
            <p:custDataLst>
              <p:tags r:id="rId15"/>
            </p:custDataLst>
          </p:nvPr>
        </p:nvSpPr>
        <p:spPr bwMode="auto">
          <a:xfrm>
            <a:off x="3153322" y="1431649"/>
            <a:ext cx="2249055" cy="253895"/>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algn="ctr" eaLnBrk="0" fontAlgn="base" hangingPunct="0">
              <a:spcBef>
                <a:spcPct val="50000"/>
              </a:spcBef>
              <a:spcAft>
                <a:spcPct val="0"/>
              </a:spcAft>
              <a:defRPr sz="1400" b="1">
                <a:solidFill>
                  <a:srgbClr val="F8F8F8"/>
                </a:solidFill>
                <a:effectLst>
                  <a:outerShdw blurRad="38100" dist="38100" dir="2700000" algn="tl">
                    <a:srgbClr val="000000">
                      <a:alpha val="43137"/>
                    </a:srgbClr>
                  </a:outerShdw>
                </a:effectLst>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marL="0" marR="0" lvl="0" indent="0" algn="ctr" defTabSz="914180" eaLnBrk="0" fontAlgn="base" latinLnBrk="0" hangingPunct="0">
              <a:lnSpc>
                <a:spcPct val="100000"/>
              </a:lnSpc>
              <a:spcBef>
                <a:spcPct val="50000"/>
              </a:spcBef>
              <a:spcAft>
                <a:spcPct val="0"/>
              </a:spcAft>
              <a:buClrTx/>
              <a:buSzTx/>
              <a:buFontTx/>
              <a:buNone/>
              <a:tabLst/>
              <a:defRPr/>
            </a:pPr>
            <a:r>
              <a:rPr kumimoji="0" lang="en-GB" sz="105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T2 </a:t>
            </a:r>
            <a:r>
              <a:rPr kumimoji="0" lang="en-GB" sz="1050" b="1" i="0" u="none" strike="noStrike" kern="0" cap="none" spc="0" normalizeH="0" baseline="0" noProof="0" dirty="0" smtClean="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and </a:t>
            </a:r>
            <a:r>
              <a:rPr kumimoji="0" lang="en-GB" sz="105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T1 lesions</a:t>
            </a:r>
            <a:endParaRPr kumimoji="0" lang="en-US" sz="105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cxnSp>
        <p:nvCxnSpPr>
          <p:cNvPr id="63" name="Straight Arrow Connector 84"/>
          <p:cNvCxnSpPr>
            <a:cxnSpLocks noChangeShapeType="1"/>
          </p:cNvCxnSpPr>
          <p:nvPr>
            <p:custDataLst>
              <p:tags r:id="rId16"/>
            </p:custDataLst>
          </p:nvPr>
        </p:nvCxnSpPr>
        <p:spPr bwMode="auto">
          <a:xfrm flipV="1">
            <a:off x="4267200" y="1658795"/>
            <a:ext cx="0" cy="185458"/>
          </a:xfrm>
          <a:prstGeom prst="straightConnector1">
            <a:avLst/>
          </a:prstGeom>
          <a:noFill/>
          <a:ln w="28575" algn="ctr">
            <a:solidFill>
              <a:srgbClr val="000066"/>
            </a:solidFill>
            <a:round/>
            <a:headEnd/>
            <a:tailEnd type="arrow" w="med" len="med"/>
          </a:ln>
        </p:spPr>
      </p:cxnSp>
      <p:cxnSp>
        <p:nvCxnSpPr>
          <p:cNvPr id="64" name="Elbow Connector 109"/>
          <p:cNvCxnSpPr>
            <a:cxnSpLocks noChangeShapeType="1"/>
          </p:cNvCxnSpPr>
          <p:nvPr>
            <p:custDataLst>
              <p:tags r:id="rId17"/>
            </p:custDataLst>
          </p:nvPr>
        </p:nvCxnSpPr>
        <p:spPr bwMode="auto">
          <a:xfrm rot="5400000" flipH="1" flipV="1">
            <a:off x="2251965" y="1756482"/>
            <a:ext cx="1112617" cy="690100"/>
          </a:xfrm>
          <a:prstGeom prst="bentConnector2">
            <a:avLst/>
          </a:prstGeom>
          <a:noFill/>
          <a:ln w="28575" algn="ctr">
            <a:solidFill>
              <a:srgbClr val="000066"/>
            </a:solidFill>
            <a:round/>
            <a:headEnd type="none" w="med" len="med"/>
            <a:tailEnd type="triangle" w="lg" len="lg"/>
          </a:ln>
        </p:spPr>
      </p:cxnSp>
      <p:sp>
        <p:nvSpPr>
          <p:cNvPr id="65" name="Text Box 8"/>
          <p:cNvSpPr txBox="1">
            <a:spLocks noChangeArrowheads="1"/>
          </p:cNvSpPr>
          <p:nvPr>
            <p:custDataLst>
              <p:tags r:id="rId18"/>
            </p:custDataLst>
          </p:nvPr>
        </p:nvSpPr>
        <p:spPr bwMode="auto">
          <a:xfrm>
            <a:off x="2188130" y="5095178"/>
            <a:ext cx="1635554" cy="415478"/>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GB" sz="1050" dirty="0">
                <a:latin typeface="Arial" panose="020B0604020202020204" pitchFamily="34" charset="0"/>
                <a:cs typeface="Arial" panose="020B0604020202020204" pitchFamily="34" charset="0"/>
              </a:rPr>
              <a:t>B</a:t>
            </a:r>
            <a:r>
              <a:rPr lang="en-GB" sz="1050" dirty="0" smtClean="0">
                <a:latin typeface="Arial" panose="020B0604020202020204" pitchFamily="34" charset="0"/>
                <a:cs typeface="Arial" panose="020B0604020202020204" pitchFamily="34" charset="0"/>
              </a:rPr>
              <a:t>rain and </a:t>
            </a:r>
            <a:r>
              <a:rPr lang="en-GB" sz="1050" dirty="0">
                <a:latin typeface="Arial" panose="020B0604020202020204" pitchFamily="34" charset="0"/>
                <a:cs typeface="Arial" panose="020B0604020202020204" pitchFamily="34" charset="0"/>
              </a:rPr>
              <a:t>spinal cord atrophy</a:t>
            </a:r>
            <a:endParaRPr lang="en-US" sz="1050" dirty="0">
              <a:latin typeface="Arial" panose="020B0604020202020204" pitchFamily="34" charset="0"/>
              <a:cs typeface="Arial" panose="020B0604020202020204" pitchFamily="34" charset="0"/>
            </a:endParaRPr>
          </a:p>
        </p:txBody>
      </p:sp>
      <p:sp>
        <p:nvSpPr>
          <p:cNvPr id="66" name="Text Box 8"/>
          <p:cNvSpPr txBox="1">
            <a:spLocks noChangeArrowheads="1"/>
          </p:cNvSpPr>
          <p:nvPr>
            <p:custDataLst>
              <p:tags r:id="rId19"/>
            </p:custDataLst>
          </p:nvPr>
        </p:nvSpPr>
        <p:spPr bwMode="auto">
          <a:xfrm>
            <a:off x="2188130" y="4308922"/>
            <a:ext cx="1581024" cy="415478"/>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GB" sz="1050" dirty="0">
                <a:latin typeface="Arial" panose="020B0604020202020204" pitchFamily="34" charset="0"/>
                <a:cs typeface="Arial" panose="020B0604020202020204" pitchFamily="34" charset="0"/>
              </a:rPr>
              <a:t>R</a:t>
            </a:r>
            <a:r>
              <a:rPr lang="en-GB" sz="1050" dirty="0" smtClean="0">
                <a:latin typeface="Arial" panose="020B0604020202020204" pitchFamily="34" charset="0"/>
                <a:cs typeface="Arial" panose="020B0604020202020204" pitchFamily="34" charset="0"/>
              </a:rPr>
              <a:t>elease </a:t>
            </a:r>
            <a:r>
              <a:rPr lang="en-GB" sz="1050" dirty="0">
                <a:latin typeface="Arial" panose="020B0604020202020204" pitchFamily="34" charset="0"/>
                <a:cs typeface="Arial" panose="020B0604020202020204" pitchFamily="34" charset="0"/>
              </a:rPr>
              <a:t>of soluble markers</a:t>
            </a:r>
          </a:p>
        </p:txBody>
      </p:sp>
      <p:cxnSp>
        <p:nvCxnSpPr>
          <p:cNvPr id="68" name="Elbow Connector 113"/>
          <p:cNvCxnSpPr>
            <a:cxnSpLocks noChangeShapeType="1"/>
          </p:cNvCxnSpPr>
          <p:nvPr>
            <p:custDataLst>
              <p:tags r:id="rId20"/>
            </p:custDataLst>
          </p:nvPr>
        </p:nvCxnSpPr>
        <p:spPr bwMode="auto">
          <a:xfrm rot="10800000" flipV="1">
            <a:off x="3823684" y="4516003"/>
            <a:ext cx="541606" cy="692685"/>
          </a:xfrm>
          <a:prstGeom prst="bentConnector3">
            <a:avLst>
              <a:gd name="adj1" fmla="val 50000"/>
            </a:avLst>
          </a:prstGeom>
          <a:noFill/>
          <a:ln w="28575" algn="ctr">
            <a:solidFill>
              <a:srgbClr val="000066"/>
            </a:solidFill>
            <a:round/>
            <a:headEnd type="none" w="med" len="med"/>
            <a:tailEnd type="triangle" w="lg" len="lg"/>
          </a:ln>
        </p:spPr>
      </p:cxnSp>
      <p:sp>
        <p:nvSpPr>
          <p:cNvPr id="70" name="Text Box 10"/>
          <p:cNvSpPr txBox="1">
            <a:spLocks noChangeArrowheads="1"/>
          </p:cNvSpPr>
          <p:nvPr>
            <p:custDataLst>
              <p:tags r:id="rId21"/>
            </p:custDataLst>
          </p:nvPr>
        </p:nvSpPr>
        <p:spPr bwMode="auto">
          <a:xfrm>
            <a:off x="5120801" y="2657841"/>
            <a:ext cx="1430633" cy="253895"/>
          </a:xfrm>
          <a:prstGeom prst="rect">
            <a:avLst/>
          </a:prstGeom>
          <a:solidFill>
            <a:srgbClr val="00206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algn="ctr" eaLnBrk="0" fontAlgn="base" hangingPunct="0">
              <a:spcBef>
                <a:spcPct val="0"/>
              </a:spcBef>
              <a:spcAft>
                <a:spcPct val="0"/>
              </a:spcAft>
              <a:defRPr>
                <a:latin typeface="Calibri" pitchFamily="34" charset="0"/>
              </a:defRPr>
            </a:lvl6pPr>
            <a:lvl7pPr marL="2971800" indent="-228600" algn="ctr" eaLnBrk="0" fontAlgn="base" hangingPunct="0">
              <a:spcBef>
                <a:spcPct val="0"/>
              </a:spcBef>
              <a:spcAft>
                <a:spcPct val="0"/>
              </a:spcAft>
              <a:defRPr>
                <a:latin typeface="Calibri" pitchFamily="34" charset="0"/>
              </a:defRPr>
            </a:lvl7pPr>
            <a:lvl8pPr marL="3429000" indent="-228600" algn="ctr" eaLnBrk="0" fontAlgn="base" hangingPunct="0">
              <a:spcBef>
                <a:spcPct val="0"/>
              </a:spcBef>
              <a:spcAft>
                <a:spcPct val="0"/>
              </a:spcAft>
              <a:defRPr>
                <a:latin typeface="Calibri" pitchFamily="34" charset="0"/>
              </a:defRPr>
            </a:lvl8pPr>
            <a:lvl9pPr marL="3886200" indent="-228600" algn="ctr" eaLnBrk="0" fontAlgn="base" hangingPunct="0">
              <a:spcBef>
                <a:spcPct val="0"/>
              </a:spcBef>
              <a:spcAft>
                <a:spcPct val="0"/>
              </a:spcAft>
              <a:defRPr>
                <a:latin typeface="Calibri" pitchFamily="34" charset="0"/>
              </a:defRPr>
            </a:lvl9pPr>
          </a:lstStyle>
          <a:p>
            <a:r>
              <a:rPr lang="en-GB" sz="1050" dirty="0">
                <a:latin typeface="Arial" panose="020B0604020202020204" pitchFamily="34" charset="0"/>
                <a:cs typeface="Arial" panose="020B0604020202020204" pitchFamily="34" charset="0"/>
              </a:rPr>
              <a:t>Clinical a</a:t>
            </a:r>
            <a:r>
              <a:rPr lang="en-GB" sz="1050" dirty="0" smtClean="0">
                <a:latin typeface="Arial" panose="020B0604020202020204" pitchFamily="34" charset="0"/>
                <a:cs typeface="Arial" panose="020B0604020202020204" pitchFamily="34" charset="0"/>
              </a:rPr>
              <a:t>ttack</a:t>
            </a:r>
            <a:endParaRPr lang="en-US" sz="1050" dirty="0">
              <a:latin typeface="Arial" panose="020B0604020202020204" pitchFamily="34" charset="0"/>
              <a:cs typeface="Arial" panose="020B0604020202020204" pitchFamily="34" charset="0"/>
            </a:endParaRPr>
          </a:p>
        </p:txBody>
      </p:sp>
      <p:sp>
        <p:nvSpPr>
          <p:cNvPr id="72" name="Text Box 10"/>
          <p:cNvSpPr txBox="1">
            <a:spLocks noChangeArrowheads="1"/>
          </p:cNvSpPr>
          <p:nvPr>
            <p:custDataLst>
              <p:tags r:id="rId22"/>
            </p:custDataLst>
          </p:nvPr>
        </p:nvSpPr>
        <p:spPr bwMode="auto">
          <a:xfrm>
            <a:off x="4408526" y="5029592"/>
            <a:ext cx="2601874" cy="253895"/>
          </a:xfrm>
          <a:prstGeom prst="rect">
            <a:avLst/>
          </a:prstGeom>
          <a:solidFill>
            <a:srgbClr val="00206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algn="ctr" eaLnBrk="0" fontAlgn="base" hangingPunct="0">
              <a:spcBef>
                <a:spcPct val="0"/>
              </a:spcBef>
              <a:spcAft>
                <a:spcPct val="0"/>
              </a:spcAft>
              <a:defRPr>
                <a:latin typeface="Calibri" pitchFamily="34" charset="0"/>
              </a:defRPr>
            </a:lvl6pPr>
            <a:lvl7pPr marL="2971800" indent="-228600" algn="ctr" eaLnBrk="0" fontAlgn="base" hangingPunct="0">
              <a:spcBef>
                <a:spcPct val="0"/>
              </a:spcBef>
              <a:spcAft>
                <a:spcPct val="0"/>
              </a:spcAft>
              <a:defRPr>
                <a:latin typeface="Calibri" pitchFamily="34" charset="0"/>
              </a:defRPr>
            </a:lvl7pPr>
            <a:lvl8pPr marL="3429000" indent="-228600" algn="ctr" eaLnBrk="0" fontAlgn="base" hangingPunct="0">
              <a:spcBef>
                <a:spcPct val="0"/>
              </a:spcBef>
              <a:spcAft>
                <a:spcPct val="0"/>
              </a:spcAft>
              <a:defRPr>
                <a:latin typeface="Calibri" pitchFamily="34" charset="0"/>
              </a:defRPr>
            </a:lvl8pPr>
            <a:lvl9pPr marL="3886200" indent="-228600" algn="ctr" eaLnBrk="0" fontAlgn="base" hangingPunct="0">
              <a:spcBef>
                <a:spcPct val="0"/>
              </a:spcBef>
              <a:spcAft>
                <a:spcPct val="0"/>
              </a:spcAft>
              <a:defRPr>
                <a:latin typeface="Calibri" pitchFamily="34" charset="0"/>
              </a:defRPr>
            </a:lvl9pPr>
          </a:lstStyle>
          <a:p>
            <a:r>
              <a:rPr lang="en-GB" sz="1050" dirty="0">
                <a:latin typeface="Arial" panose="020B0604020202020204" pitchFamily="34" charset="0"/>
                <a:cs typeface="Arial" panose="020B0604020202020204" pitchFamily="34" charset="0"/>
              </a:rPr>
              <a:t>Disease </a:t>
            </a:r>
            <a:r>
              <a:rPr lang="en-GB" sz="1050" dirty="0" smtClean="0">
                <a:latin typeface="Arial" panose="020B0604020202020204" pitchFamily="34" charset="0"/>
                <a:cs typeface="Arial" panose="020B0604020202020204" pitchFamily="34" charset="0"/>
              </a:rPr>
              <a:t>progression</a:t>
            </a:r>
            <a:endParaRPr lang="en-US" sz="1050" dirty="0">
              <a:latin typeface="Arial" panose="020B0604020202020204" pitchFamily="34" charset="0"/>
              <a:cs typeface="Arial" panose="020B0604020202020204" pitchFamily="34" charset="0"/>
            </a:endParaRPr>
          </a:p>
        </p:txBody>
      </p:sp>
      <p:sp>
        <p:nvSpPr>
          <p:cNvPr id="73" name="Text Box 10"/>
          <p:cNvSpPr txBox="1">
            <a:spLocks noChangeArrowheads="1"/>
          </p:cNvSpPr>
          <p:nvPr>
            <p:custDataLst>
              <p:tags r:id="rId23"/>
            </p:custDataLst>
          </p:nvPr>
        </p:nvSpPr>
        <p:spPr bwMode="auto">
          <a:xfrm>
            <a:off x="547680" y="2870977"/>
            <a:ext cx="1059887" cy="415478"/>
          </a:xfrm>
          <a:prstGeom prst="rect">
            <a:avLst/>
          </a:prstGeom>
          <a:solidFill>
            <a:srgbClr val="00206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a:spcBef>
                <a:spcPct val="50000"/>
              </a:spcBef>
              <a:defRPr b="1">
                <a:solidFill>
                  <a:srgbClr val="FFFF00"/>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ctr" eaLnBrk="0" fontAlgn="base" hangingPunct="0">
              <a:spcBef>
                <a:spcPct val="0"/>
              </a:spcBef>
              <a:spcAft>
                <a:spcPct val="0"/>
              </a:spcAft>
              <a:defRPr>
                <a:solidFill>
                  <a:schemeClr val="tx1"/>
                </a:solidFill>
                <a:latin typeface="Calibri" pitchFamily="34" charset="0"/>
              </a:defRPr>
            </a:lvl6pPr>
            <a:lvl7pPr marL="2971800" indent="-228600" algn="ctr" eaLnBrk="0" fontAlgn="base" hangingPunct="0">
              <a:spcBef>
                <a:spcPct val="0"/>
              </a:spcBef>
              <a:spcAft>
                <a:spcPct val="0"/>
              </a:spcAft>
              <a:defRPr>
                <a:solidFill>
                  <a:schemeClr val="tx1"/>
                </a:solidFill>
                <a:latin typeface="Calibri" pitchFamily="34" charset="0"/>
              </a:defRPr>
            </a:lvl7pPr>
            <a:lvl8pPr marL="3429000" indent="-228600" algn="ctr" eaLnBrk="0" fontAlgn="base" hangingPunct="0">
              <a:spcBef>
                <a:spcPct val="0"/>
              </a:spcBef>
              <a:spcAft>
                <a:spcPct val="0"/>
              </a:spcAft>
              <a:defRPr>
                <a:solidFill>
                  <a:schemeClr val="tx1"/>
                </a:solidFill>
                <a:latin typeface="Calibri" pitchFamily="34" charset="0"/>
              </a:defRPr>
            </a:lvl8pPr>
            <a:lvl9pPr marL="3886200" indent="-228600" algn="ctr" eaLnBrk="0" fontAlgn="base" hangingPunct="0">
              <a:spcBef>
                <a:spcPct val="0"/>
              </a:spcBef>
              <a:spcAft>
                <a:spcPct val="0"/>
              </a:spcAft>
              <a:defRPr>
                <a:solidFill>
                  <a:schemeClr val="tx1"/>
                </a:solidFill>
                <a:latin typeface="Calibri" pitchFamily="34" charset="0"/>
              </a:defRPr>
            </a:lvl9pPr>
          </a:lstStyle>
          <a:p>
            <a:pPr marL="0" marR="0" lvl="0" indent="0" algn="ctr" defTabSz="914180" eaLnBrk="0" fontAlgn="base" latinLnBrk="0" hangingPunct="0">
              <a:lnSpc>
                <a:spcPct val="100000"/>
              </a:lnSpc>
              <a:spcBef>
                <a:spcPct val="50000"/>
              </a:spcBef>
              <a:spcAft>
                <a:spcPct val="0"/>
              </a:spcAft>
              <a:buClrTx/>
              <a:buSzTx/>
              <a:buFontTx/>
              <a:buNone/>
              <a:tabLst/>
              <a:defRPr/>
            </a:pPr>
            <a:r>
              <a:rPr kumimoji="0" lang="en-GB" sz="105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Clinical </a:t>
            </a:r>
            <a:r>
              <a:rPr kumimoji="0" lang="en-GB" sz="1050" b="1" i="0" u="none" strike="noStrike" kern="0" cap="none" spc="0" normalizeH="0" baseline="0" noProof="0" dirty="0" smtClean="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recovery</a:t>
            </a:r>
            <a:endParaRPr kumimoji="0" lang="en-US" sz="1050" b="1" i="0" u="none" strike="noStrike" kern="0" cap="none" spc="0" normalizeH="0" baseline="0" noProof="0" dirty="0">
              <a:ln>
                <a:noFill/>
              </a:ln>
              <a:solidFill>
                <a:srgbClr val="F8F8F8"/>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cxnSp>
        <p:nvCxnSpPr>
          <p:cNvPr id="74" name="Straight Arrow Connector 91"/>
          <p:cNvCxnSpPr>
            <a:cxnSpLocks noChangeShapeType="1"/>
          </p:cNvCxnSpPr>
          <p:nvPr>
            <p:custDataLst>
              <p:tags r:id="rId24"/>
            </p:custDataLst>
          </p:nvPr>
        </p:nvCxnSpPr>
        <p:spPr bwMode="auto">
          <a:xfrm flipH="1">
            <a:off x="5476154" y="4629351"/>
            <a:ext cx="3825" cy="400238"/>
          </a:xfrm>
          <a:prstGeom prst="straightConnector1">
            <a:avLst/>
          </a:prstGeom>
          <a:noFill/>
          <a:ln w="28575" algn="ctr">
            <a:solidFill>
              <a:srgbClr val="000066"/>
            </a:solidFill>
            <a:round/>
            <a:headEnd type="none" w="med" len="med"/>
            <a:tailEnd type="triangle" w="lg" len="lg"/>
          </a:ln>
        </p:spPr>
      </p:cxnSp>
      <p:sp>
        <p:nvSpPr>
          <p:cNvPr id="77" name="Text Box 6"/>
          <p:cNvSpPr txBox="1">
            <a:spLocks noChangeArrowheads="1"/>
          </p:cNvSpPr>
          <p:nvPr>
            <p:custDataLst>
              <p:tags r:id="rId25"/>
            </p:custDataLst>
          </p:nvPr>
        </p:nvSpPr>
        <p:spPr bwMode="auto">
          <a:xfrm>
            <a:off x="232784" y="4343400"/>
            <a:ext cx="290964" cy="230812"/>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endParaRPr lang="en-US" sz="900" dirty="0"/>
          </a:p>
        </p:txBody>
      </p:sp>
      <p:sp>
        <p:nvSpPr>
          <p:cNvPr id="78" name="TextBox 77"/>
          <p:cNvSpPr txBox="1"/>
          <p:nvPr>
            <p:custDataLst>
              <p:tags r:id="rId26"/>
            </p:custDataLst>
          </p:nvPr>
        </p:nvSpPr>
        <p:spPr bwMode="auto">
          <a:xfrm>
            <a:off x="503870" y="4300960"/>
            <a:ext cx="1782130" cy="1384974"/>
          </a:xfrm>
          <a:prstGeom prst="rect">
            <a:avLst/>
          </a:prstGeom>
          <a:noFill/>
        </p:spPr>
        <p:txBody>
          <a:bodyPr wrap="square" lIns="91418" tIns="45710" rIns="91418" bIns="45710">
            <a:spAutoFit/>
          </a:bodyPr>
          <a:lstStyle/>
          <a:p>
            <a:pPr marL="0" marR="0" lvl="0" indent="0" defTabSz="914180" eaLnBrk="0" fontAlgn="base" latinLnBrk="0" hangingPunct="0">
              <a:spcBef>
                <a:spcPct val="0"/>
              </a:spcBef>
              <a:spcAft>
                <a:spcPct val="0"/>
              </a:spcAft>
              <a:buClrTx/>
              <a:buSzTx/>
              <a:buFontTx/>
              <a:buNone/>
              <a:tabLst/>
              <a:defRPr/>
            </a:pPr>
            <a:r>
              <a:rPr lang="en-US" sz="1400" kern="0" dirty="0" smtClean="0">
                <a:solidFill>
                  <a:srgbClr val="E2CAFF">
                    <a:lumMod val="10000"/>
                  </a:srgbClr>
                </a:solidFill>
                <a:latin typeface="Arial" panose="020B0604020202020204" pitchFamily="34" charset="0"/>
                <a:cs typeface="Arial" panose="020B0604020202020204" pitchFamily="34" charset="0"/>
              </a:rPr>
              <a:t>B</a:t>
            </a:r>
            <a:r>
              <a:rPr kumimoji="0" lang="en-US" sz="1400" i="0" u="none" strike="noStrike" kern="0" cap="none" spc="0" normalizeH="0" baseline="0" noProof="0" dirty="0" err="1" smtClean="0">
                <a:ln>
                  <a:noFill/>
                </a:ln>
                <a:solidFill>
                  <a:srgbClr val="E2CAFF">
                    <a:lumMod val="10000"/>
                  </a:srgbClr>
                </a:solidFill>
                <a:effectLst/>
                <a:uLnTx/>
                <a:uFillTx/>
                <a:latin typeface="Arial" panose="020B0604020202020204" pitchFamily="34" charset="0"/>
                <a:cs typeface="Arial" panose="020B0604020202020204" pitchFamily="34" charset="0"/>
              </a:rPr>
              <a:t>iology</a:t>
            </a:r>
            <a:endParaRPr kumimoji="0" lang="en-US" sz="1400" i="0" u="none" strike="noStrike" kern="0" cap="none" spc="0" normalizeH="0" baseline="0" noProof="0" dirty="0" smtClean="0">
              <a:ln>
                <a:noFill/>
              </a:ln>
              <a:solidFill>
                <a:srgbClr val="E2CAFF">
                  <a:lumMod val="10000"/>
                </a:srgbClr>
              </a:solidFill>
              <a:effectLst/>
              <a:uLnTx/>
              <a:uFillTx/>
              <a:latin typeface="Arial" panose="020B0604020202020204" pitchFamily="34" charset="0"/>
              <a:cs typeface="Arial" panose="020B0604020202020204" pitchFamily="34" charset="0"/>
            </a:endParaRPr>
          </a:p>
          <a:p>
            <a:pPr defTabSz="914180" eaLnBrk="0" fontAlgn="base" hangingPunct="0">
              <a:spcBef>
                <a:spcPct val="0"/>
              </a:spcBef>
              <a:spcAft>
                <a:spcPct val="0"/>
              </a:spcAft>
              <a:defRPr/>
            </a:pPr>
            <a:endParaRPr lang="en-US" sz="1400" kern="0" dirty="0" smtClean="0">
              <a:solidFill>
                <a:srgbClr val="E2CAFF">
                  <a:lumMod val="10000"/>
                </a:srgbClr>
              </a:solidFill>
              <a:latin typeface="Arial" panose="020B0604020202020204" pitchFamily="34" charset="0"/>
              <a:cs typeface="Arial" panose="020B0604020202020204" pitchFamily="34" charset="0"/>
            </a:endParaRPr>
          </a:p>
          <a:p>
            <a:pPr defTabSz="914180" eaLnBrk="0" fontAlgn="base" hangingPunct="0">
              <a:spcBef>
                <a:spcPct val="0"/>
              </a:spcBef>
              <a:spcAft>
                <a:spcPct val="0"/>
              </a:spcAft>
              <a:defRPr/>
            </a:pPr>
            <a:r>
              <a:rPr lang="en-US" sz="1400" kern="0" dirty="0" smtClean="0">
                <a:solidFill>
                  <a:srgbClr val="E2CAFF">
                    <a:lumMod val="10000"/>
                  </a:srgbClr>
                </a:solidFill>
                <a:latin typeface="Arial" panose="020B0604020202020204" pitchFamily="34" charset="0"/>
                <a:cs typeface="Arial" panose="020B0604020202020204" pitchFamily="34" charset="0"/>
              </a:rPr>
              <a:t>Clinical outcomes</a:t>
            </a:r>
          </a:p>
          <a:p>
            <a:pPr defTabSz="914180" eaLnBrk="0" fontAlgn="base" hangingPunct="0">
              <a:spcBef>
                <a:spcPct val="0"/>
              </a:spcBef>
              <a:spcAft>
                <a:spcPct val="0"/>
              </a:spcAft>
              <a:defRPr/>
            </a:pPr>
            <a:endParaRPr lang="en-US" sz="1400" kern="0" dirty="0" smtClean="0">
              <a:solidFill>
                <a:srgbClr val="E2CAFF">
                  <a:lumMod val="10000"/>
                </a:srgbClr>
              </a:solidFill>
              <a:latin typeface="Arial" panose="020B0604020202020204" pitchFamily="34" charset="0"/>
              <a:cs typeface="Arial" panose="020B0604020202020204" pitchFamily="34" charset="0"/>
            </a:endParaRPr>
          </a:p>
          <a:p>
            <a:pPr defTabSz="914180" eaLnBrk="0" fontAlgn="base" hangingPunct="0">
              <a:spcBef>
                <a:spcPct val="0"/>
              </a:spcBef>
              <a:spcAft>
                <a:spcPct val="0"/>
              </a:spcAft>
              <a:defRPr/>
            </a:pPr>
            <a:r>
              <a:rPr lang="en-US" sz="1400" kern="0" dirty="0" smtClean="0">
                <a:solidFill>
                  <a:srgbClr val="E2CAFF">
                    <a:lumMod val="10000"/>
                  </a:srgbClr>
                </a:solidFill>
                <a:latin typeface="Arial" panose="020B0604020202020204" pitchFamily="34" charset="0"/>
                <a:cs typeface="Arial" panose="020B0604020202020204" pitchFamily="34" charset="0"/>
              </a:rPr>
              <a:t>Biomarkers</a:t>
            </a:r>
          </a:p>
          <a:p>
            <a:pPr marL="0" marR="0" lvl="0" indent="0" defTabSz="914180" eaLnBrk="0" fontAlgn="base" latinLnBrk="0" hangingPunct="0">
              <a:spcBef>
                <a:spcPct val="0"/>
              </a:spcBef>
              <a:spcAft>
                <a:spcPct val="0"/>
              </a:spcAft>
              <a:buClrTx/>
              <a:buSzTx/>
              <a:buFontTx/>
              <a:buNone/>
              <a:tabLst/>
              <a:defRPr/>
            </a:pPr>
            <a:endParaRPr kumimoji="0" lang="en-US" sz="1400" i="0" u="none" strike="noStrike" kern="0" cap="none" spc="0" normalizeH="0" baseline="0" noProof="0" dirty="0">
              <a:ln>
                <a:noFill/>
              </a:ln>
              <a:solidFill>
                <a:srgbClr val="E2CAFF">
                  <a:lumMod val="10000"/>
                </a:srgbClr>
              </a:solidFill>
              <a:effectLst/>
              <a:uLnTx/>
              <a:uFillTx/>
              <a:latin typeface="Arial" panose="020B0604020202020204" pitchFamily="34" charset="0"/>
              <a:cs typeface="Arial" panose="020B0604020202020204" pitchFamily="34" charset="0"/>
            </a:endParaRPr>
          </a:p>
        </p:txBody>
      </p:sp>
      <p:sp>
        <p:nvSpPr>
          <p:cNvPr id="79" name="Text Box 6"/>
          <p:cNvSpPr txBox="1">
            <a:spLocks noChangeArrowheads="1"/>
          </p:cNvSpPr>
          <p:nvPr>
            <p:custDataLst>
              <p:tags r:id="rId27"/>
            </p:custDataLst>
          </p:nvPr>
        </p:nvSpPr>
        <p:spPr bwMode="auto">
          <a:xfrm>
            <a:off x="232786" y="4762329"/>
            <a:ext cx="290964" cy="230812"/>
          </a:xfrm>
          <a:prstGeom prst="rect">
            <a:avLst/>
          </a:prstGeom>
          <a:solidFill>
            <a:srgbClr val="00206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pitchFamily="34" charset="0"/>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algn="ctr" eaLnBrk="0" fontAlgn="base" hangingPunct="0">
              <a:spcBef>
                <a:spcPct val="0"/>
              </a:spcBef>
              <a:spcAft>
                <a:spcPct val="0"/>
              </a:spcAft>
              <a:defRPr>
                <a:latin typeface="Calibri" pitchFamily="34" charset="0"/>
              </a:defRPr>
            </a:lvl6pPr>
            <a:lvl7pPr marL="2971800" indent="-228600" algn="ctr" eaLnBrk="0" fontAlgn="base" hangingPunct="0">
              <a:spcBef>
                <a:spcPct val="0"/>
              </a:spcBef>
              <a:spcAft>
                <a:spcPct val="0"/>
              </a:spcAft>
              <a:defRPr>
                <a:latin typeface="Calibri" pitchFamily="34" charset="0"/>
              </a:defRPr>
            </a:lvl7pPr>
            <a:lvl8pPr marL="3429000" indent="-228600" algn="ctr" eaLnBrk="0" fontAlgn="base" hangingPunct="0">
              <a:spcBef>
                <a:spcPct val="0"/>
              </a:spcBef>
              <a:spcAft>
                <a:spcPct val="0"/>
              </a:spcAft>
              <a:defRPr>
                <a:latin typeface="Calibri" pitchFamily="34" charset="0"/>
              </a:defRPr>
            </a:lvl8pPr>
            <a:lvl9pPr marL="3886200" indent="-228600" algn="ctr" eaLnBrk="0" fontAlgn="base" hangingPunct="0">
              <a:spcBef>
                <a:spcPct val="0"/>
              </a:spcBef>
              <a:spcAft>
                <a:spcPct val="0"/>
              </a:spcAft>
              <a:defRPr>
                <a:latin typeface="Calibri" pitchFamily="34" charset="0"/>
              </a:defRPr>
            </a:lvl9pPr>
          </a:lstStyle>
          <a:p>
            <a:endParaRPr lang="en-US" sz="900" dirty="0"/>
          </a:p>
        </p:txBody>
      </p:sp>
      <p:sp>
        <p:nvSpPr>
          <p:cNvPr id="81" name="Text Box 6"/>
          <p:cNvSpPr txBox="1">
            <a:spLocks noChangeArrowheads="1"/>
          </p:cNvSpPr>
          <p:nvPr>
            <p:custDataLst>
              <p:tags r:id="rId28"/>
            </p:custDataLst>
          </p:nvPr>
        </p:nvSpPr>
        <p:spPr bwMode="auto">
          <a:xfrm>
            <a:off x="232786" y="5179388"/>
            <a:ext cx="290964" cy="230812"/>
          </a:xfrm>
          <a:prstGeom prst="rect">
            <a:avLst/>
          </a:prstGeom>
          <a:solidFill>
            <a:srgbClr val="C0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rgbClr val="F8F8F8"/>
                </a:solidFill>
                <a:effectLst>
                  <a:outerShdw blurRad="38100" dist="38100" dir="2700000" algn="tl">
                    <a:srgbClr val="000000">
                      <a:alpha val="43137"/>
                    </a:srgbClr>
                  </a:outerShdw>
                </a:effectLst>
                <a:uLnTx/>
                <a:uFillTx/>
                <a:latin typeface="Calibri"/>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endParaRPr lang="en-US" sz="900" dirty="0"/>
          </a:p>
        </p:txBody>
      </p:sp>
      <p:sp>
        <p:nvSpPr>
          <p:cNvPr id="93" name="TextBox 92"/>
          <p:cNvSpPr txBox="1"/>
          <p:nvPr/>
        </p:nvSpPr>
        <p:spPr>
          <a:xfrm>
            <a:off x="5887213" y="3621931"/>
            <a:ext cx="1427987" cy="584775"/>
          </a:xfrm>
          <a:prstGeom prst="rect">
            <a:avLst/>
          </a:prstGeom>
          <a:solidFill>
            <a:srgbClr val="FFFF9B"/>
          </a:solidFill>
          <a:ln w="38100">
            <a:solidFill>
              <a:schemeClr val="tx1"/>
            </a:solidFill>
          </a:ln>
        </p:spPr>
        <p:txBody>
          <a:bodyPr wrap="square" rtlCol="0">
            <a:spAutoFit/>
          </a:bodyPr>
          <a:lstStyle/>
          <a:p>
            <a:pPr algn="ctr"/>
            <a:r>
              <a:rPr lang="en-GB" sz="1600" b="1" dirty="0" err="1" smtClean="0"/>
              <a:t>Ibudilast</a:t>
            </a:r>
            <a:r>
              <a:rPr lang="en-GB" sz="1600" b="1" baseline="30000" dirty="0" err="1"/>
              <a:t>a</a:t>
            </a:r>
            <a:endParaRPr lang="en-GB" sz="1600" b="1" baseline="30000" dirty="0" smtClean="0"/>
          </a:p>
          <a:p>
            <a:pPr algn="ctr"/>
            <a:r>
              <a:rPr lang="en-GB" sz="1600" b="1" dirty="0" err="1" smtClean="0"/>
              <a:t>Laquinimod</a:t>
            </a:r>
            <a:r>
              <a:rPr lang="en-GB" sz="1600" b="1" baseline="30000" dirty="0" err="1"/>
              <a:t>b</a:t>
            </a:r>
            <a:endParaRPr lang="en-GB" sz="1600" b="1" baseline="30000" dirty="0"/>
          </a:p>
        </p:txBody>
      </p:sp>
      <p:pic>
        <p:nvPicPr>
          <p:cNvPr id="84" name="Picture 2" descr="http://www.freeclipartnow.com/d/43134-1/stop-sign-w-highlights.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831418" y="3842552"/>
            <a:ext cx="466970" cy="487067"/>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4706138" y="3810000"/>
            <a:ext cx="434508" cy="584775"/>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FF0000"/>
                </a:solidFill>
                <a:effectLst/>
                <a:uLnTx/>
                <a:uFillTx/>
                <a:sym typeface="Wingdings"/>
              </a:rPr>
              <a:t></a:t>
            </a:r>
            <a:endParaRPr kumimoji="0" lang="en-GB" sz="3200" b="1" i="0" u="none" strike="noStrike" kern="0" cap="none" spc="0" normalizeH="0" baseline="0" noProof="0" dirty="0" smtClean="0">
              <a:ln>
                <a:noFill/>
              </a:ln>
              <a:solidFill>
                <a:srgbClr val="FF0000"/>
              </a:solidFill>
              <a:effectLst/>
              <a:uLnTx/>
              <a:uFillTx/>
            </a:endParaRPr>
          </a:p>
        </p:txBody>
      </p:sp>
      <p:pic>
        <p:nvPicPr>
          <p:cNvPr id="3076" name="Picture 4" descr="http://www.painneck.com/blog/wp-content/uploads/2014/04/chili-pain-relief-neck.jpg"/>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4172" t="6777" b="4964"/>
          <a:stretch/>
        </p:blipFill>
        <p:spPr bwMode="auto">
          <a:xfrm>
            <a:off x="5578148" y="1532644"/>
            <a:ext cx="1380423" cy="84966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381000" y="6182380"/>
            <a:ext cx="5869371" cy="523220"/>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a. </a:t>
            </a:r>
            <a:r>
              <a:rPr lang="en-GB" sz="1400" dirty="0" err="1" smtClean="0">
                <a:latin typeface="Arial" panose="020B0604020202020204" pitchFamily="34" charset="0"/>
                <a:cs typeface="Arial" panose="020B0604020202020204" pitchFamily="34" charset="0"/>
              </a:rPr>
              <a:t>Barkhof</a:t>
            </a:r>
            <a:r>
              <a:rPr lang="en-GB" sz="1400" dirty="0" smtClean="0">
                <a:latin typeface="Arial" panose="020B0604020202020204" pitchFamily="34" charset="0"/>
                <a:cs typeface="Arial" panose="020B0604020202020204" pitchFamily="34" charset="0"/>
              </a:rPr>
              <a:t> F, et al. </a:t>
            </a:r>
            <a:r>
              <a:rPr lang="en-GB" sz="1400" i="1" dirty="0" smtClean="0">
                <a:latin typeface="Arial" panose="020B0604020202020204" pitchFamily="34" charset="0"/>
                <a:cs typeface="Arial" panose="020B0604020202020204" pitchFamily="34" charset="0"/>
              </a:rPr>
              <a:t>Neurology. </a:t>
            </a:r>
            <a:r>
              <a:rPr lang="en-GB" sz="1400" dirty="0" smtClean="0">
                <a:latin typeface="Arial" panose="020B0604020202020204" pitchFamily="34" charset="0"/>
                <a:cs typeface="Arial" panose="020B0604020202020204" pitchFamily="34" charset="0"/>
              </a:rPr>
              <a:t>2010;74:1033-1040.</a:t>
            </a:r>
            <a:r>
              <a:rPr lang="en-GB" sz="1400" baseline="30000" dirty="0" smtClean="0">
                <a:latin typeface="Arial" panose="020B0604020202020204" pitchFamily="34" charset="0"/>
                <a:cs typeface="Arial" panose="020B0604020202020204" pitchFamily="34" charset="0"/>
              </a:rPr>
              <a:t>[51]</a:t>
            </a:r>
            <a:endParaRPr lang="en-GB" sz="1400" dirty="0" smtClean="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b. </a:t>
            </a:r>
            <a:r>
              <a:rPr lang="en-GB" sz="1400" dirty="0" err="1" smtClean="0">
                <a:latin typeface="Arial" panose="020B0604020202020204" pitchFamily="34" charset="0"/>
                <a:cs typeface="Arial" panose="020B0604020202020204" pitchFamily="34" charset="0"/>
              </a:rPr>
              <a:t>Filippi</a:t>
            </a:r>
            <a:r>
              <a:rPr lang="en-GB" sz="1400" dirty="0" smtClean="0">
                <a:latin typeface="Arial" panose="020B0604020202020204" pitchFamily="34" charset="0"/>
                <a:cs typeface="Arial" panose="020B0604020202020204" pitchFamily="34" charset="0"/>
              </a:rPr>
              <a:t> M, et al. </a:t>
            </a:r>
            <a:r>
              <a:rPr lang="en-GB" sz="1400" i="1" dirty="0" smtClean="0">
                <a:latin typeface="Arial" panose="020B0604020202020204" pitchFamily="34" charset="0"/>
                <a:cs typeface="Arial" panose="020B0604020202020204" pitchFamily="34" charset="0"/>
              </a:rPr>
              <a:t>J </a:t>
            </a:r>
            <a:r>
              <a:rPr lang="en-GB" sz="1400" i="1" dirty="0" err="1">
                <a:latin typeface="Arial" panose="020B0604020202020204" pitchFamily="34" charset="0"/>
                <a:cs typeface="Arial" panose="020B0604020202020204" pitchFamily="34" charset="0"/>
              </a:rPr>
              <a:t>Neurol</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Neurosurg</a:t>
            </a:r>
            <a:r>
              <a:rPr lang="en-GB" sz="1400" i="1" dirty="0">
                <a:latin typeface="Arial" panose="020B0604020202020204" pitchFamily="34" charset="0"/>
                <a:cs typeface="Arial" panose="020B0604020202020204" pitchFamily="34" charset="0"/>
              </a:rPr>
              <a:t> </a:t>
            </a:r>
            <a:r>
              <a:rPr lang="en-GB" sz="1400" i="1" dirty="0" smtClean="0">
                <a:latin typeface="Arial" panose="020B0604020202020204" pitchFamily="34" charset="0"/>
                <a:cs typeface="Arial" panose="020B0604020202020204" pitchFamily="34" charset="0"/>
              </a:rPr>
              <a:t>Psychiatry.  </a:t>
            </a:r>
            <a:r>
              <a:rPr lang="en-GB" sz="1400" dirty="0" smtClean="0">
                <a:latin typeface="Arial" panose="020B0604020202020204" pitchFamily="34" charset="0"/>
                <a:cs typeface="Arial" panose="020B0604020202020204" pitchFamily="34" charset="0"/>
              </a:rPr>
              <a:t>2014;85:851-858.</a:t>
            </a:r>
            <a:r>
              <a:rPr lang="en-GB" sz="1400" baseline="30000" dirty="0" smtClean="0">
                <a:latin typeface="Arial" panose="020B0604020202020204" pitchFamily="34" charset="0"/>
                <a:cs typeface="Arial" panose="020B0604020202020204" pitchFamily="34" charset="0"/>
              </a:rPr>
              <a:t>[52]</a:t>
            </a:r>
            <a:endParaRPr lang="en-GB" sz="1400" dirty="0">
              <a:latin typeface="Arial" panose="020B0604020202020204" pitchFamily="34" charset="0"/>
              <a:cs typeface="Arial" panose="020B0604020202020204" pitchFamily="34" charset="0"/>
            </a:endParaRPr>
          </a:p>
        </p:txBody>
      </p:sp>
      <p:grpSp>
        <p:nvGrpSpPr>
          <p:cNvPr id="4" name="Group 3"/>
          <p:cNvGrpSpPr/>
          <p:nvPr/>
        </p:nvGrpSpPr>
        <p:grpSpPr>
          <a:xfrm>
            <a:off x="4648200" y="1662461"/>
            <a:ext cx="4343400" cy="4638803"/>
            <a:chOff x="4572000" y="1662461"/>
            <a:chExt cx="4343400" cy="4638803"/>
          </a:xfrm>
        </p:grpSpPr>
        <p:pic>
          <p:nvPicPr>
            <p:cNvPr id="83" name="Picture 5"/>
            <p:cNvPicPr>
              <a:picLocks noChangeArrowheads="1"/>
            </p:cNvPicPr>
            <p:nvPr/>
          </p:nvPicPr>
          <p:blipFill>
            <a:blip r:embed="rId34" cstate="print">
              <a:lum bright="-20000" contrast="20000"/>
              <a:extLst>
                <a:ext uri="{28A0092B-C50C-407E-A947-70E740481C1C}">
                  <a14:useLocalDpi xmlns:a14="http://schemas.microsoft.com/office/drawing/2010/main" val="0"/>
                </a:ext>
              </a:extLst>
            </a:blip>
            <a:srcRect l="49361" t="1585" r="26575" b="49208"/>
            <a:stretch>
              <a:fillRect/>
            </a:stretch>
          </p:blipFill>
          <p:spPr bwMode="auto">
            <a:xfrm>
              <a:off x="7382197" y="1662461"/>
              <a:ext cx="1405173" cy="147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88" name="Picture 5"/>
            <p:cNvPicPr>
              <a:picLocks noChangeArrowheads="1"/>
            </p:cNvPicPr>
            <p:nvPr/>
          </p:nvPicPr>
          <p:blipFill>
            <a:blip r:embed="rId34" cstate="print">
              <a:lum bright="-20000" contrast="20000"/>
              <a:extLst>
                <a:ext uri="{28A0092B-C50C-407E-A947-70E740481C1C}">
                  <a14:useLocalDpi xmlns:a14="http://schemas.microsoft.com/office/drawing/2010/main" val="0"/>
                </a:ext>
              </a:extLst>
            </a:blip>
            <a:srcRect l="74011" t="50793" r="1472"/>
            <a:stretch>
              <a:fillRect/>
            </a:stretch>
          </p:blipFill>
          <p:spPr bwMode="auto">
            <a:xfrm>
              <a:off x="7374383" y="3643661"/>
              <a:ext cx="1412987" cy="147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cxnSp>
          <p:nvCxnSpPr>
            <p:cNvPr id="89" name="Straight Arrow Connector 3"/>
            <p:cNvCxnSpPr>
              <a:cxnSpLocks noChangeShapeType="1"/>
              <a:stCxn id="83" idx="2"/>
              <a:endCxn id="88" idx="0"/>
            </p:cNvCxnSpPr>
            <p:nvPr/>
          </p:nvCxnSpPr>
          <p:spPr bwMode="auto">
            <a:xfrm flipH="1">
              <a:off x="8080877" y="3140297"/>
              <a:ext cx="3907" cy="503364"/>
            </a:xfrm>
            <a:prstGeom prst="straightConnector1">
              <a:avLst/>
            </a:prstGeom>
            <a:noFill/>
            <a:ln w="28575" algn="ctr">
              <a:solidFill>
                <a:srgbClr val="000000"/>
              </a:solidFill>
              <a:round/>
              <a:headEnd type="none" w="med" len="med"/>
              <a:tailEnd type="triangle" w="lg" len="lg"/>
            </a:ln>
            <a:extLst>
              <a:ext uri="{909E8E84-426E-40DD-AFC4-6F175D3DCCD1}">
                <a14:hiddenFill xmlns:a14="http://schemas.microsoft.com/office/drawing/2010/main">
                  <a:noFill/>
                </a14:hiddenFill>
              </a:ext>
            </a:extLst>
          </p:spPr>
        </p:cxnSp>
        <p:sp>
          <p:nvSpPr>
            <p:cNvPr id="90" name="TextBox 89"/>
            <p:cNvSpPr txBox="1"/>
            <p:nvPr/>
          </p:nvSpPr>
          <p:spPr>
            <a:xfrm>
              <a:off x="4572000" y="5562600"/>
              <a:ext cx="4343400" cy="738664"/>
            </a:xfrm>
            <a:prstGeom prst="rect">
              <a:avLst/>
            </a:prstGeom>
            <a:noFill/>
          </p:spPr>
          <p:txBody>
            <a:bodyPr wrap="square" rtlCol="0">
              <a:spAutoFit/>
            </a:bodyPr>
            <a:lstStyle/>
            <a:p>
              <a:pPr algn="r"/>
              <a:r>
                <a:rPr lang="en-GB" sz="1400" dirty="0" err="1" smtClean="0">
                  <a:latin typeface="Arial" panose="020B0604020202020204" pitchFamily="34" charset="0"/>
                  <a:cs typeface="Arial" panose="020B0604020202020204" pitchFamily="34" charset="0"/>
                </a:rPr>
                <a:t>Ibudilast</a:t>
              </a:r>
              <a:r>
                <a:rPr lang="en-GB" sz="1400" dirty="0" smtClean="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Progressive MS (SPMS or PPMS)</a:t>
              </a:r>
              <a:endParaRPr lang="en-GB" sz="1400" dirty="0">
                <a:latin typeface="Arial" panose="020B0604020202020204" pitchFamily="34" charset="0"/>
                <a:cs typeface="Arial" panose="020B0604020202020204" pitchFamily="34" charset="0"/>
              </a:endParaRPr>
            </a:p>
            <a:p>
              <a:pPr algn="r"/>
              <a:r>
                <a:rPr lang="en-GB" sz="1400" b="1" dirty="0">
                  <a:solidFill>
                    <a:srgbClr val="0070C0"/>
                  </a:solidFill>
                  <a:latin typeface="Arial" panose="020B0604020202020204" pitchFamily="34" charset="0"/>
                  <a:cs typeface="Arial" panose="020B0604020202020204" pitchFamily="34" charset="0"/>
                </a:rPr>
                <a:t>ClinicalTrials.gov ID</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NCT01982942</a:t>
              </a:r>
            </a:p>
            <a:p>
              <a:pPr algn="r"/>
              <a:r>
                <a:rPr lang="en-GB" sz="1400" dirty="0" smtClean="0">
                  <a:latin typeface="Arial" panose="020B0604020202020204" pitchFamily="34" charset="0"/>
                  <a:cs typeface="Arial" panose="020B0604020202020204" pitchFamily="34" charset="0"/>
                </a:rPr>
                <a:t>Laquinimod →  PPMS (ARPEGGIO Study)</a:t>
              </a:r>
            </a:p>
          </p:txBody>
        </p:sp>
      </p:grpSp>
      <p:cxnSp>
        <p:nvCxnSpPr>
          <p:cNvPr id="17" name="Straight Arrow Connector 16"/>
          <p:cNvCxnSpPr/>
          <p:nvPr/>
        </p:nvCxnSpPr>
        <p:spPr>
          <a:xfrm flipH="1">
            <a:off x="4267200" y="3962400"/>
            <a:ext cx="1615601" cy="0"/>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257800" y="4520626"/>
            <a:ext cx="434508" cy="584775"/>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FF0000"/>
                </a:solidFill>
                <a:effectLst/>
                <a:uLnTx/>
                <a:uFillTx/>
                <a:sym typeface="Wingdings"/>
              </a:rPr>
              <a:t></a:t>
            </a:r>
            <a:endParaRPr kumimoji="0" lang="en-GB" sz="3200" b="1" i="0" u="none" strike="noStrike" kern="0" cap="none" spc="0" normalizeH="0" baseline="0" noProof="0" dirty="0" smtClean="0">
              <a:ln>
                <a:noFill/>
              </a:ln>
              <a:solidFill>
                <a:srgbClr val="FF0000"/>
              </a:solidFill>
              <a:effectLst/>
              <a:uLnTx/>
              <a:uFillTx/>
            </a:endParaRPr>
          </a:p>
        </p:txBody>
      </p:sp>
      <p:sp>
        <p:nvSpPr>
          <p:cNvPr id="92" name="TextBox 91"/>
          <p:cNvSpPr txBox="1"/>
          <p:nvPr/>
        </p:nvSpPr>
        <p:spPr>
          <a:xfrm>
            <a:off x="3886200" y="4239915"/>
            <a:ext cx="488569" cy="584775"/>
          </a:xfrm>
          <a:prstGeom prst="rect">
            <a:avLst/>
          </a:prstGeom>
          <a:noFill/>
        </p:spPr>
        <p:txBody>
          <a:bodyPr wrap="square" rtlCol="0">
            <a:spAutoFit/>
          </a:bodyPr>
          <a:lstStyle/>
          <a:p>
            <a:pPr marL="0" marR="0" lvl="0" indent="0" defTabSz="91418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FF0000"/>
                </a:solidFill>
                <a:effectLst/>
                <a:uLnTx/>
                <a:uFillTx/>
                <a:sym typeface="Wingdings"/>
              </a:rPr>
              <a:t></a:t>
            </a:r>
            <a:endParaRPr kumimoji="0" lang="en-GB" sz="3200" b="1" i="0" u="none" strike="noStrike" kern="0" cap="none" spc="0" normalizeH="0" baseline="0" noProof="0" dirty="0" smtClean="0">
              <a:ln>
                <a:noFill/>
              </a:ln>
              <a:solidFill>
                <a:srgbClr val="FF0000"/>
              </a:solidFill>
              <a:effectLst/>
              <a:uLnTx/>
              <a:uFillTx/>
            </a:endParaRPr>
          </a:p>
        </p:txBody>
      </p:sp>
      <p:sp>
        <p:nvSpPr>
          <p:cNvPr id="49" name="Text Box 6"/>
          <p:cNvSpPr txBox="1">
            <a:spLocks noChangeArrowheads="1"/>
          </p:cNvSpPr>
          <p:nvPr>
            <p:custDataLst>
              <p:tags r:id="rId29"/>
            </p:custDataLst>
          </p:nvPr>
        </p:nvSpPr>
        <p:spPr bwMode="auto">
          <a:xfrm>
            <a:off x="228600" y="1926809"/>
            <a:ext cx="2160394" cy="415478"/>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defPPr>
              <a:defRPr lang="en-US"/>
            </a:defPPr>
            <a:lvl1pPr marR="0" lvl="0" indent="0" algn="ctr" defTabSz="914180" eaLnBrk="0" fontAlgn="base" hangingPunct="0">
              <a:lnSpc>
                <a:spcPct val="100000"/>
              </a:lnSpc>
              <a:spcBef>
                <a:spcPct val="50000"/>
              </a:spcBef>
              <a:spcAft>
                <a:spcPct val="0"/>
              </a:spcAft>
              <a:buClrTx/>
              <a:buSzTx/>
              <a:buFontTx/>
              <a:buNone/>
              <a:tabLst/>
              <a:defRPr kumimoji="0" sz="1200" b="1" i="0" u="none" strike="noStrike" kern="0" cap="none" spc="0" normalizeH="0" baseline="0">
                <a:ln>
                  <a:noFill/>
                </a:ln>
                <a:solidFill>
                  <a:schemeClr val="bg1"/>
                </a:solidFill>
                <a:effectLst/>
                <a:uLnTx/>
                <a:uFillTx/>
                <a:latin typeface="Calibri" pitchFamily="34" charset="0"/>
              </a:defRPr>
            </a:lvl1pPr>
            <a:lvl2pPr marL="742950" indent="-285750">
              <a:defRPr sz="1400">
                <a:latin typeface="Calibri" pitchFamily="34" charset="0"/>
              </a:defRPr>
            </a:lvl2pPr>
            <a:lvl3pPr marL="1143000" indent="-228600">
              <a:defRPr sz="1400">
                <a:latin typeface="Calibri" pitchFamily="34" charset="0"/>
              </a:defRPr>
            </a:lvl3pPr>
            <a:lvl4pPr marL="1600200" indent="-228600">
              <a:defRPr sz="1400">
                <a:latin typeface="Calibri" pitchFamily="34" charset="0"/>
              </a:defRPr>
            </a:lvl4pPr>
            <a:lvl5pPr marL="2057400" indent="-228600">
              <a:defRPr sz="1400">
                <a:latin typeface="Calibri" pitchFamily="34" charset="0"/>
              </a:defRPr>
            </a:lvl5pPr>
            <a:lvl6pPr marL="2514600" indent="-228600" algn="ctr" eaLnBrk="0" fontAlgn="base" hangingPunct="0">
              <a:spcBef>
                <a:spcPct val="0"/>
              </a:spcBef>
              <a:spcAft>
                <a:spcPct val="0"/>
              </a:spcAft>
              <a:defRPr sz="1400">
                <a:latin typeface="Calibri" pitchFamily="34" charset="0"/>
              </a:defRPr>
            </a:lvl6pPr>
            <a:lvl7pPr marL="2971800" indent="-228600" algn="ctr" eaLnBrk="0" fontAlgn="base" hangingPunct="0">
              <a:spcBef>
                <a:spcPct val="0"/>
              </a:spcBef>
              <a:spcAft>
                <a:spcPct val="0"/>
              </a:spcAft>
              <a:defRPr sz="1400">
                <a:latin typeface="Calibri" pitchFamily="34" charset="0"/>
              </a:defRPr>
            </a:lvl7pPr>
            <a:lvl8pPr marL="3429000" indent="-228600" algn="ctr" eaLnBrk="0" fontAlgn="base" hangingPunct="0">
              <a:spcBef>
                <a:spcPct val="0"/>
              </a:spcBef>
              <a:spcAft>
                <a:spcPct val="0"/>
              </a:spcAft>
              <a:defRPr sz="1400">
                <a:latin typeface="Calibri" pitchFamily="34" charset="0"/>
              </a:defRPr>
            </a:lvl8pPr>
            <a:lvl9pPr marL="3886200" indent="-228600" algn="ctr" eaLnBrk="0" fontAlgn="base" hangingPunct="0">
              <a:spcBef>
                <a:spcPct val="0"/>
              </a:spcBef>
              <a:spcAft>
                <a:spcPct val="0"/>
              </a:spcAft>
              <a:defRPr sz="1400">
                <a:latin typeface="Calibri" pitchFamily="34" charset="0"/>
              </a:defRPr>
            </a:lvl9pPr>
          </a:lstStyle>
          <a:p>
            <a:r>
              <a:rPr lang="en-GB" sz="1050" dirty="0">
                <a:latin typeface="Arial" panose="020B0604020202020204" pitchFamily="34" charset="0"/>
                <a:cs typeface="Arial" panose="020B0604020202020204" pitchFamily="34" charset="0"/>
              </a:rPr>
              <a:t>I</a:t>
            </a:r>
            <a:r>
              <a:rPr lang="en-GB" sz="1050" dirty="0" smtClean="0">
                <a:latin typeface="Arial" panose="020B0604020202020204" pitchFamily="34" charset="0"/>
                <a:cs typeface="Arial" panose="020B0604020202020204" pitchFamily="34" charset="0"/>
              </a:rPr>
              <a:t>mmune </a:t>
            </a:r>
            <a:r>
              <a:rPr lang="en-GB" sz="1050" dirty="0">
                <a:latin typeface="Arial" panose="020B0604020202020204" pitchFamily="34" charset="0"/>
                <a:cs typeface="Arial" panose="020B0604020202020204" pitchFamily="34" charset="0"/>
              </a:rPr>
              <a:t>activation</a:t>
            </a:r>
            <a:br>
              <a:rPr lang="en-GB" sz="1050" dirty="0">
                <a:latin typeface="Arial" panose="020B0604020202020204" pitchFamily="34" charset="0"/>
                <a:cs typeface="Arial" panose="020B0604020202020204" pitchFamily="34" charset="0"/>
              </a:rPr>
            </a:br>
            <a:r>
              <a:rPr lang="en-GB" sz="1050" dirty="0">
                <a:latin typeface="Arial" panose="020B0604020202020204" pitchFamily="34" charset="0"/>
                <a:cs typeface="Arial" panose="020B0604020202020204" pitchFamily="34" charset="0"/>
              </a:rPr>
              <a:t>innate and adaptive responses</a:t>
            </a:r>
            <a:endParaRPr lang="en-US" sz="1050" dirty="0">
              <a:latin typeface="Arial" panose="020B0604020202020204" pitchFamily="34" charset="0"/>
              <a:cs typeface="Arial" panose="020B0604020202020204" pitchFamily="34" charset="0"/>
            </a:endParaRPr>
          </a:p>
        </p:txBody>
      </p:sp>
      <p:sp>
        <p:nvSpPr>
          <p:cNvPr id="55" name="Text Box 6"/>
          <p:cNvSpPr txBox="1">
            <a:spLocks noChangeArrowheads="1"/>
          </p:cNvSpPr>
          <p:nvPr>
            <p:custDataLst>
              <p:tags r:id="rId30"/>
            </p:custDataLst>
          </p:nvPr>
        </p:nvSpPr>
        <p:spPr bwMode="auto">
          <a:xfrm>
            <a:off x="228601" y="1418205"/>
            <a:ext cx="2160394" cy="253895"/>
          </a:xfrm>
          <a:prstGeom prst="rect">
            <a:avLst/>
          </a:prstGeom>
          <a:solidFill>
            <a:srgbClr val="0099CC"/>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8" tIns="45710" rIns="91418" bIns="45710">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marL="0" marR="0" lvl="0" indent="0" algn="ctr" defTabSz="914180" eaLnBrk="0" fontAlgn="base" latinLnBrk="0" hangingPunct="0">
              <a:lnSpc>
                <a:spcPct val="100000"/>
              </a:lnSpc>
              <a:spcBef>
                <a:spcPct val="50000"/>
              </a:spcBef>
              <a:spcAft>
                <a:spcPct val="0"/>
              </a:spcAft>
              <a:buClrTx/>
              <a:buSzTx/>
              <a:buFontTx/>
              <a:buNone/>
              <a:tabLst/>
              <a:defRPr/>
            </a:pPr>
            <a:r>
              <a:rPr kumimoji="0" lang="en-GB"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“Autoimmune endophenotype”</a:t>
            </a:r>
            <a:endParaRPr kumimoji="0" lang="en-US" sz="105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
        <p:nvSpPr>
          <p:cNvPr id="96"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GB" sz="2400" dirty="0"/>
              <a:t>Innate Immunity: Microglia </a:t>
            </a:r>
            <a:r>
              <a:rPr lang="en-GB" sz="2400" dirty="0" smtClean="0"/>
              <a:t>and </a:t>
            </a:r>
            <a:r>
              <a:rPr lang="en-GB" sz="2400" dirty="0"/>
              <a:t>Astrocytes</a:t>
            </a:r>
          </a:p>
        </p:txBody>
      </p:sp>
    </p:spTree>
    <p:extLst>
      <p:ext uri="{BB962C8B-B14F-4D97-AF65-F5344CB8AC3E}">
        <p14:creationId xmlns:p14="http://schemas.microsoft.com/office/powerpoint/2010/main" val="385567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96284" y="1419626"/>
            <a:ext cx="4917414" cy="2695174"/>
            <a:chOff x="218440" y="1434179"/>
            <a:chExt cx="5608638" cy="3172236"/>
          </a:xfrm>
        </p:grpSpPr>
        <p:pic>
          <p:nvPicPr>
            <p:cNvPr id="4" name="Picture 5" descr="Regeneration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143"/>
            <a:stretch/>
          </p:blipFill>
          <p:spPr bwMode="auto">
            <a:xfrm>
              <a:off x="218440" y="1434179"/>
              <a:ext cx="5608638" cy="3172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pic>
        <p:sp>
          <p:nvSpPr>
            <p:cNvPr id="5" name="Line 6"/>
            <p:cNvSpPr>
              <a:spLocks noChangeShapeType="1"/>
            </p:cNvSpPr>
            <p:nvPr/>
          </p:nvSpPr>
          <p:spPr bwMode="auto">
            <a:xfrm>
              <a:off x="2971800" y="2494280"/>
              <a:ext cx="685800" cy="1315720"/>
            </a:xfrm>
            <a:prstGeom prst="line">
              <a:avLst/>
            </a:prstGeom>
            <a:noFill/>
            <a:ln w="28575" cap="rnd">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Line 7"/>
            <p:cNvSpPr>
              <a:spLocks noChangeShapeType="1"/>
            </p:cNvSpPr>
            <p:nvPr/>
          </p:nvSpPr>
          <p:spPr bwMode="auto">
            <a:xfrm flipV="1">
              <a:off x="2933700" y="1905000"/>
              <a:ext cx="1181100" cy="406400"/>
            </a:xfrm>
            <a:prstGeom prst="line">
              <a:avLst/>
            </a:prstGeom>
            <a:noFill/>
            <a:ln w="28575" cap="rnd">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 name="Group 8"/>
          <p:cNvGrpSpPr/>
          <p:nvPr/>
        </p:nvGrpSpPr>
        <p:grpSpPr>
          <a:xfrm>
            <a:off x="6052408" y="1397675"/>
            <a:ext cx="2862992" cy="2031325"/>
            <a:chOff x="5823808" y="1491761"/>
            <a:chExt cx="2862992" cy="2031325"/>
          </a:xfrm>
        </p:grpSpPr>
        <p:sp>
          <p:nvSpPr>
            <p:cNvPr id="8" name="Text Box 10"/>
            <p:cNvSpPr txBox="1">
              <a:spLocks noChangeArrowheads="1"/>
            </p:cNvSpPr>
            <p:nvPr/>
          </p:nvSpPr>
          <p:spPr bwMode="auto">
            <a:xfrm>
              <a:off x="6572840" y="1491761"/>
              <a:ext cx="211396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pPr algn="l"/>
              <a:r>
                <a:rPr lang="en-GB" altLang="en-US" dirty="0" err="1" smtClean="0">
                  <a:solidFill>
                    <a:srgbClr val="000000"/>
                  </a:solidFill>
                  <a:latin typeface="Arial" pitchFamily="34" charset="0"/>
                </a:rPr>
                <a:t>Nogo</a:t>
              </a:r>
              <a:r>
                <a:rPr lang="en-GB" altLang="en-US" dirty="0">
                  <a:solidFill>
                    <a:srgbClr val="000000"/>
                  </a:solidFill>
                  <a:latin typeface="Arial" pitchFamily="34" charset="0"/>
                </a:rPr>
                <a:t>, MAG, </a:t>
              </a:r>
              <a:r>
                <a:rPr lang="en-GB" altLang="en-US" dirty="0" err="1">
                  <a:solidFill>
                    <a:srgbClr val="000000"/>
                  </a:solidFill>
                  <a:latin typeface="Arial" pitchFamily="34" charset="0"/>
                </a:rPr>
                <a:t>OMgP</a:t>
              </a:r>
              <a:endParaRPr lang="en-GB" altLang="en-US" dirty="0">
                <a:solidFill>
                  <a:srgbClr val="000000"/>
                </a:solidFill>
                <a:latin typeface="Arial" pitchFamily="34" charset="0"/>
              </a:endParaRPr>
            </a:p>
            <a:p>
              <a:pPr algn="l"/>
              <a:endParaRPr lang="en-GB" altLang="en-US" dirty="0" smtClean="0">
                <a:solidFill>
                  <a:srgbClr val="000000"/>
                </a:solidFill>
                <a:latin typeface="Arial" pitchFamily="34" charset="0"/>
              </a:endParaRPr>
            </a:p>
            <a:p>
              <a:pPr algn="l"/>
              <a:r>
                <a:rPr lang="en-GB" altLang="en-US" dirty="0" smtClean="0">
                  <a:solidFill>
                    <a:srgbClr val="000000"/>
                  </a:solidFill>
                  <a:latin typeface="Arial" pitchFamily="34" charset="0"/>
                </a:rPr>
                <a:t>Lingo-1-NgR-p75</a:t>
              </a:r>
              <a:r>
                <a:rPr lang="en-GB" altLang="en-US" baseline="30000" dirty="0" smtClean="0">
                  <a:solidFill>
                    <a:srgbClr val="000000"/>
                  </a:solidFill>
                  <a:latin typeface="Arial" pitchFamily="34" charset="0"/>
                </a:rPr>
                <a:t>NTR</a:t>
              </a:r>
              <a:endParaRPr lang="en-GB" altLang="en-US" dirty="0">
                <a:solidFill>
                  <a:srgbClr val="000000"/>
                </a:solidFill>
                <a:latin typeface="Arial" pitchFamily="34" charset="0"/>
              </a:endParaRPr>
            </a:p>
            <a:p>
              <a:pPr algn="l"/>
              <a:endParaRPr lang="en-GB" altLang="en-US" dirty="0" smtClean="0">
                <a:solidFill>
                  <a:srgbClr val="000000"/>
                </a:solidFill>
                <a:latin typeface="Arial" pitchFamily="34" charset="0"/>
              </a:endParaRPr>
            </a:p>
            <a:p>
              <a:pPr algn="l"/>
              <a:r>
                <a:rPr lang="en-GB" altLang="en-US" dirty="0" smtClean="0">
                  <a:solidFill>
                    <a:srgbClr val="000000"/>
                  </a:solidFill>
                  <a:latin typeface="Arial" pitchFamily="34" charset="0"/>
                </a:rPr>
                <a:t>GAP-43</a:t>
              </a:r>
              <a:endParaRPr lang="en-GB" altLang="en-US" dirty="0">
                <a:solidFill>
                  <a:srgbClr val="000000"/>
                </a:solidFill>
                <a:latin typeface="Arial" pitchFamily="34" charset="0"/>
              </a:endParaRPr>
            </a:p>
            <a:p>
              <a:pPr algn="l"/>
              <a:endParaRPr lang="en-GB" altLang="en-US" dirty="0" smtClean="0">
                <a:solidFill>
                  <a:srgbClr val="000000"/>
                </a:solidFill>
                <a:latin typeface="Arial" pitchFamily="34" charset="0"/>
              </a:endParaRPr>
            </a:p>
            <a:p>
              <a:pPr algn="l"/>
              <a:r>
                <a:rPr lang="en-GB" altLang="en-US" dirty="0" smtClean="0">
                  <a:solidFill>
                    <a:srgbClr val="000000"/>
                  </a:solidFill>
                  <a:latin typeface="Arial" pitchFamily="34" charset="0"/>
                </a:rPr>
                <a:t>NCAM</a:t>
              </a:r>
              <a:endParaRPr lang="en-GB" altLang="en-US" dirty="0">
                <a:solidFill>
                  <a:srgbClr val="000000"/>
                </a:solidFill>
                <a:latin typeface="Arial" pitchFamily="34" charset="0"/>
              </a:endParaRPr>
            </a:p>
            <a:p>
              <a:pPr algn="l"/>
              <a:endParaRPr lang="en-GB" altLang="en-US" dirty="0">
                <a:solidFill>
                  <a:srgbClr val="000000"/>
                </a:solidFill>
                <a:latin typeface="Arial" pitchFamily="34" charset="0"/>
              </a:endParaRPr>
            </a:p>
            <a:p>
              <a:pPr algn="l"/>
              <a:r>
                <a:rPr lang="en-GB" altLang="en-US" dirty="0" err="1">
                  <a:solidFill>
                    <a:srgbClr val="000000"/>
                  </a:solidFill>
                  <a:latin typeface="Arial" pitchFamily="34" charset="0"/>
                </a:rPr>
                <a:t>Neuregulin</a:t>
              </a:r>
              <a:endParaRPr lang="en-US" altLang="en-US" dirty="0">
                <a:solidFill>
                  <a:srgbClr val="000000"/>
                </a:solidFill>
                <a:latin typeface="Arial" pitchFamily="34" charset="0"/>
              </a:endParaRPr>
            </a:p>
          </p:txBody>
        </p:sp>
        <p:sp>
          <p:nvSpPr>
            <p:cNvPr id="10" name="Oval 12"/>
            <p:cNvSpPr>
              <a:spLocks noChangeArrowheads="1"/>
            </p:cNvSpPr>
            <p:nvPr/>
          </p:nvSpPr>
          <p:spPr bwMode="auto">
            <a:xfrm>
              <a:off x="6344009" y="2482361"/>
              <a:ext cx="63959" cy="634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GB" altLang="en-US" sz="1200">
                <a:solidFill>
                  <a:srgbClr val="000000"/>
                </a:solidFill>
              </a:endParaRPr>
            </a:p>
          </p:txBody>
        </p:sp>
        <p:pic>
          <p:nvPicPr>
            <p:cNvPr id="1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452" y="2939561"/>
              <a:ext cx="579896" cy="6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8985" y="3244361"/>
              <a:ext cx="480404" cy="21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t="17719" b="4832"/>
            <a:stretch>
              <a:fillRect/>
            </a:stretch>
          </p:blipFill>
          <p:spPr bwMode="auto">
            <a:xfrm>
              <a:off x="5823808" y="2025161"/>
              <a:ext cx="649540" cy="18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6"/>
            <p:cNvSpPr>
              <a:spLocks noChangeArrowheads="1"/>
            </p:cNvSpPr>
            <p:nvPr/>
          </p:nvSpPr>
          <p:spPr bwMode="auto">
            <a:xfrm rot="5400000">
              <a:off x="6336552" y="1599437"/>
              <a:ext cx="128331" cy="65380"/>
            </a:xfrm>
            <a:prstGeom prst="ellipse">
              <a:avLst/>
            </a:pr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endParaRPr lang="en-GB" altLang="en-US" sz="1200">
                <a:solidFill>
                  <a:srgbClr val="000000"/>
                </a:solidFill>
              </a:endParaRPr>
            </a:p>
          </p:txBody>
        </p:sp>
      </p:grpSp>
      <p:pic>
        <p:nvPicPr>
          <p:cNvPr id="16" name="Picture 3" descr="remyelination"/>
          <p:cNvPicPr>
            <a:picLocks noChangeAspect="1" noChangeArrowheads="1"/>
          </p:cNvPicPr>
          <p:nvPr/>
        </p:nvPicPr>
        <p:blipFill>
          <a:blip r:embed="rId6" cstate="print">
            <a:extLst>
              <a:ext uri="{28A0092B-C50C-407E-A947-70E740481C1C}">
                <a14:useLocalDpi xmlns:a14="http://schemas.microsoft.com/office/drawing/2010/main" val="0"/>
              </a:ext>
            </a:extLst>
          </a:blip>
          <a:srcRect l="1968" t="3111" r="1968" b="1778"/>
          <a:stretch>
            <a:fillRect/>
          </a:stretch>
        </p:blipFill>
        <p:spPr bwMode="auto">
          <a:xfrm>
            <a:off x="245768" y="4373931"/>
            <a:ext cx="1964032" cy="172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976208" y="3505200"/>
            <a:ext cx="3167792" cy="2339102"/>
          </a:xfrm>
          <a:prstGeom prst="rect">
            <a:avLst/>
          </a:prstGeom>
          <a:noFill/>
        </p:spPr>
        <p:txBody>
          <a:bodyPr wrap="square" rtlCol="0">
            <a:spAutoFit/>
          </a:bodyPr>
          <a:lstStyle/>
          <a:p>
            <a:pPr>
              <a:spcBef>
                <a:spcPct val="20000"/>
              </a:spcBef>
            </a:pPr>
            <a:r>
              <a:rPr lang="pt-BR" sz="2000" b="1" dirty="0">
                <a:solidFill>
                  <a:srgbClr val="0070C0"/>
                </a:solidFill>
                <a:latin typeface="Arial" panose="020B0604020202020204" pitchFamily="34" charset="0"/>
                <a:cs typeface="Arial" panose="020B0604020202020204" pitchFamily="34" charset="0"/>
              </a:rPr>
              <a:t>Agents in trial:</a:t>
            </a:r>
          </a:p>
          <a:p>
            <a:pPr marL="287338" indent="-177800">
              <a:buFont typeface="Arial" panose="020B0604020202020204" pitchFamily="34" charset="0"/>
              <a:buChar char="•"/>
            </a:pPr>
            <a:r>
              <a:rPr lang="en-GB" sz="1400" dirty="0" err="1">
                <a:latin typeface="Arial" panose="020B0604020202020204" pitchFamily="34" charset="0"/>
                <a:cs typeface="Arial" panose="020B0604020202020204" pitchFamily="34" charset="0"/>
              </a:rPr>
              <a:t>Benztropine</a:t>
            </a:r>
            <a:r>
              <a:rPr lang="en-GB" sz="1400" dirty="0">
                <a:latin typeface="Arial" panose="020B0604020202020204" pitchFamily="34" charset="0"/>
                <a:cs typeface="Arial" panose="020B0604020202020204" pitchFamily="34" charset="0"/>
              </a:rPr>
              <a:t>: anticholinergic</a:t>
            </a:r>
          </a:p>
          <a:p>
            <a:pPr marL="287338" indent="-177800">
              <a:buFont typeface="Arial" panose="020B0604020202020204" pitchFamily="34" charset="0"/>
              <a:buChar char="•"/>
            </a:pPr>
            <a:r>
              <a:rPr lang="en-GB" sz="1400" dirty="0" smtClean="0">
                <a:latin typeface="Arial" panose="020B0604020202020204" pitchFamily="34" charset="0"/>
                <a:cs typeface="Arial" panose="020B0604020202020204" pitchFamily="34" charset="0"/>
              </a:rPr>
              <a:t>BIIB033</a:t>
            </a:r>
            <a:r>
              <a:rPr lang="en-GB" sz="1400" dirty="0">
                <a:latin typeface="Arial" panose="020B0604020202020204" pitchFamily="34" charset="0"/>
                <a:cs typeface="Arial" panose="020B0604020202020204" pitchFamily="34" charset="0"/>
              </a:rPr>
              <a:t>: anti-LINGO-1 </a:t>
            </a:r>
          </a:p>
          <a:p>
            <a:pPr marL="287338" indent="-177800">
              <a:buFont typeface="Arial" panose="020B0604020202020204" pitchFamily="34" charset="0"/>
              <a:buChar char="•"/>
            </a:pPr>
            <a:r>
              <a:rPr lang="en-GB" sz="1400" dirty="0" err="1">
                <a:latin typeface="Arial" panose="020B0604020202020204" pitchFamily="34" charset="0"/>
                <a:cs typeface="Arial" panose="020B0604020202020204" pitchFamily="34" charset="0"/>
              </a:rPr>
              <a:t>Clemastine</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antihistamine</a:t>
            </a:r>
            <a:endParaRPr lang="en-GB" sz="1400" dirty="0">
              <a:latin typeface="Arial" panose="020B0604020202020204" pitchFamily="34" charset="0"/>
              <a:cs typeface="Arial" panose="020B0604020202020204" pitchFamily="34" charset="0"/>
            </a:endParaRPr>
          </a:p>
          <a:p>
            <a:pPr marL="287338" indent="-177800">
              <a:buFont typeface="Arial" panose="020B0604020202020204" pitchFamily="34" charset="0"/>
              <a:buChar char="•"/>
            </a:pPr>
            <a:r>
              <a:rPr lang="pt-BR" sz="1400" dirty="0">
                <a:latin typeface="Arial" panose="020B0604020202020204" pitchFamily="34" charset="0"/>
                <a:cs typeface="Arial" panose="020B0604020202020204" pitchFamily="34" charset="0"/>
              </a:rPr>
              <a:t>GSK239512: histamine H(3) receptor antagonist </a:t>
            </a:r>
          </a:p>
          <a:p>
            <a:pPr marL="287338" indent="-177800">
              <a:buFont typeface="Arial" panose="020B0604020202020204" pitchFamily="34" charset="0"/>
              <a:buChar char="•"/>
            </a:pPr>
            <a:r>
              <a:rPr lang="pt-BR" sz="1400" dirty="0" smtClean="0">
                <a:latin typeface="Arial" panose="020B0604020202020204" pitchFamily="34" charset="0"/>
                <a:cs typeface="Arial" panose="020B0604020202020204" pitchFamily="34" charset="0"/>
              </a:rPr>
              <a:t>IRX4204 and </a:t>
            </a:r>
            <a:r>
              <a:rPr lang="en-GB" sz="1400" dirty="0" err="1">
                <a:latin typeface="Arial" panose="020B0604020202020204" pitchFamily="34" charset="0"/>
                <a:cs typeface="Arial" panose="020B0604020202020204" pitchFamily="34" charset="0"/>
              </a:rPr>
              <a:t>Bexarotene</a:t>
            </a:r>
            <a:r>
              <a:rPr lang="pt-BR" sz="1400" dirty="0">
                <a:latin typeface="Arial" panose="020B0604020202020204" pitchFamily="34" charset="0"/>
                <a:cs typeface="Arial" panose="020B0604020202020204" pitchFamily="34" charset="0"/>
              </a:rPr>
              <a:t>:  </a:t>
            </a:r>
            <a:r>
              <a:rPr lang="pt-BR" sz="1400" dirty="0" smtClean="0">
                <a:latin typeface="Arial" panose="020B0604020202020204" pitchFamily="34" charset="0"/>
                <a:cs typeface="Arial" panose="020B0604020202020204" pitchFamily="34" charset="0"/>
              </a:rPr>
              <a:t>  RXR-agonist</a:t>
            </a:r>
            <a:r>
              <a:rPr lang="pt-BR" sz="1400" dirty="0">
                <a:latin typeface="Arial" panose="020B0604020202020204" pitchFamily="34" charset="0"/>
                <a:cs typeface="Arial" panose="020B0604020202020204" pitchFamily="34" charset="0"/>
              </a:rPr>
              <a:t> </a:t>
            </a:r>
          </a:p>
          <a:p>
            <a:pPr marL="287338" indent="-177800">
              <a:buFont typeface="Arial" panose="020B0604020202020204" pitchFamily="34" charset="0"/>
              <a:buChar char="•"/>
            </a:pPr>
            <a:r>
              <a:rPr lang="en-GB" sz="1400" dirty="0">
                <a:latin typeface="Arial" panose="020B0604020202020204" pitchFamily="34" charset="0"/>
                <a:cs typeface="Arial" panose="020B0604020202020204" pitchFamily="34" charset="0"/>
              </a:rPr>
              <a:t>rHIgM22: oligodendrocyte target</a:t>
            </a:r>
          </a:p>
          <a:p>
            <a:pPr marL="287338" indent="-177800">
              <a:buFont typeface="Arial" panose="020B0604020202020204" pitchFamily="34" charset="0"/>
              <a:buChar char="•"/>
            </a:pPr>
            <a:r>
              <a:rPr lang="en-GB" sz="1400" dirty="0" smtClean="0">
                <a:latin typeface="Arial" panose="020B0604020202020204" pitchFamily="34" charset="0"/>
                <a:cs typeface="Arial" panose="020B0604020202020204" pitchFamily="34" charset="0"/>
              </a:rPr>
              <a:t>VX15</a:t>
            </a:r>
            <a:r>
              <a:rPr lang="en-GB" sz="1400" dirty="0">
                <a:latin typeface="Arial" panose="020B0604020202020204" pitchFamily="34" charset="0"/>
                <a:cs typeface="Arial" panose="020B0604020202020204" pitchFamily="34" charset="0"/>
              </a:rPr>
              <a:t>: anti-SEMA4D</a:t>
            </a:r>
          </a:p>
        </p:txBody>
      </p:sp>
      <p:sp>
        <p:nvSpPr>
          <p:cNvPr id="20" name="Rectangle 11"/>
          <p:cNvSpPr>
            <a:spLocks noChangeArrowheads="1"/>
          </p:cNvSpPr>
          <p:nvPr/>
        </p:nvSpPr>
        <p:spPr bwMode="auto">
          <a:xfrm>
            <a:off x="381000" y="6172200"/>
            <a:ext cx="701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itchFamily="34" charset="0"/>
              </a:defRPr>
            </a:lvl1pPr>
            <a:lvl2pPr marL="742950" indent="-285750">
              <a:defRPr sz="1400">
                <a:solidFill>
                  <a:schemeClr val="tx1"/>
                </a:solidFill>
                <a:latin typeface="Calibri" pitchFamily="34" charset="0"/>
              </a:defRPr>
            </a:lvl2pPr>
            <a:lvl3pPr marL="1143000" indent="-228600">
              <a:defRPr sz="1400">
                <a:solidFill>
                  <a:schemeClr val="tx1"/>
                </a:solidFill>
                <a:latin typeface="Calibri" pitchFamily="34" charset="0"/>
              </a:defRPr>
            </a:lvl3pPr>
            <a:lvl4pPr marL="1600200" indent="-228600">
              <a:defRPr sz="1400">
                <a:solidFill>
                  <a:schemeClr val="tx1"/>
                </a:solidFill>
                <a:latin typeface="Calibri" pitchFamily="34" charset="0"/>
              </a:defRPr>
            </a:lvl4pPr>
            <a:lvl5pPr marL="2057400" indent="-228600">
              <a:defRPr sz="1400">
                <a:solidFill>
                  <a:schemeClr val="tx1"/>
                </a:solidFill>
                <a:latin typeface="Calibri" pitchFamily="34" charset="0"/>
              </a:defRPr>
            </a:lvl5pPr>
            <a:lvl6pPr marL="2514600" indent="-228600" algn="ctr" eaLnBrk="0" fontAlgn="base" hangingPunct="0">
              <a:spcBef>
                <a:spcPct val="0"/>
              </a:spcBef>
              <a:spcAft>
                <a:spcPct val="0"/>
              </a:spcAft>
              <a:defRPr sz="1400">
                <a:solidFill>
                  <a:schemeClr val="tx1"/>
                </a:solidFill>
                <a:latin typeface="Calibri" pitchFamily="34" charset="0"/>
              </a:defRPr>
            </a:lvl6pPr>
            <a:lvl7pPr marL="2971800" indent="-228600" algn="ctr" eaLnBrk="0" fontAlgn="base" hangingPunct="0">
              <a:spcBef>
                <a:spcPct val="0"/>
              </a:spcBef>
              <a:spcAft>
                <a:spcPct val="0"/>
              </a:spcAft>
              <a:defRPr sz="1400">
                <a:solidFill>
                  <a:schemeClr val="tx1"/>
                </a:solidFill>
                <a:latin typeface="Calibri" pitchFamily="34" charset="0"/>
              </a:defRPr>
            </a:lvl7pPr>
            <a:lvl8pPr marL="3429000" indent="-228600" algn="ctr" eaLnBrk="0" fontAlgn="base" hangingPunct="0">
              <a:spcBef>
                <a:spcPct val="0"/>
              </a:spcBef>
              <a:spcAft>
                <a:spcPct val="0"/>
              </a:spcAft>
              <a:defRPr sz="1400">
                <a:solidFill>
                  <a:schemeClr val="tx1"/>
                </a:solidFill>
                <a:latin typeface="Calibri" pitchFamily="34" charset="0"/>
              </a:defRPr>
            </a:lvl8pPr>
            <a:lvl9pPr marL="3886200" indent="-228600" algn="ctr" eaLnBrk="0" fontAlgn="base" hangingPunct="0">
              <a:spcBef>
                <a:spcPct val="0"/>
              </a:spcBef>
              <a:spcAft>
                <a:spcPct val="0"/>
              </a:spcAft>
              <a:defRPr sz="1400">
                <a:solidFill>
                  <a:schemeClr val="tx1"/>
                </a:solidFill>
                <a:latin typeface="Calibri" pitchFamily="34" charset="0"/>
              </a:defRPr>
            </a:lvl9pPr>
          </a:lstStyle>
          <a:p>
            <a:r>
              <a:rPr lang="en-GB" altLang="en-US" dirty="0" smtClean="0">
                <a:latin typeface="Arial" panose="020B0604020202020204" pitchFamily="34" charset="0"/>
                <a:cs typeface="Arial" panose="020B0604020202020204" pitchFamily="34" charset="0"/>
              </a:rPr>
              <a:t>a. Courtesy of Sharmilee Gnanapavan, MBBS, </a:t>
            </a:r>
            <a:r>
              <a:rPr lang="en-GB" altLang="en-US" dirty="0" err="1" smtClean="0">
                <a:latin typeface="Arial" panose="020B0604020202020204" pitchFamily="34" charset="0"/>
                <a:cs typeface="Arial" panose="020B0604020202020204" pitchFamily="34" charset="0"/>
              </a:rPr>
              <a:t>BmedSci</a:t>
            </a:r>
            <a:r>
              <a:rPr lang="en-GB" altLang="en-US" dirty="0" smtClean="0">
                <a:latin typeface="Arial" panose="020B0604020202020204" pitchFamily="34" charset="0"/>
                <a:cs typeface="Arial" panose="020B0604020202020204" pitchFamily="34" charset="0"/>
              </a:rPr>
              <a:t>, PhD. b. Courtesy </a:t>
            </a:r>
            <a:r>
              <a:rPr lang="en-GB" altLang="en-US" dirty="0">
                <a:latin typeface="Arial" panose="020B0604020202020204" pitchFamily="34" charset="0"/>
                <a:cs typeface="Arial" panose="020B0604020202020204" pitchFamily="34" charset="0"/>
              </a:rPr>
              <a:t>of Klaus </a:t>
            </a:r>
            <a:r>
              <a:rPr lang="en-GB" altLang="en-US" dirty="0" err="1">
                <a:latin typeface="Arial" panose="020B0604020202020204" pitchFamily="34" charset="0"/>
                <a:cs typeface="Arial" panose="020B0604020202020204" pitchFamily="34" charset="0"/>
              </a:rPr>
              <a:t>Schmierer</a:t>
            </a:r>
            <a:r>
              <a:rPr lang="en-GB" alt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MBBS</a:t>
            </a:r>
            <a:r>
              <a:rPr lang="en-US" dirty="0">
                <a:latin typeface="Arial" panose="020B0604020202020204" pitchFamily="34" charset="0"/>
                <a:cs typeface="Arial" panose="020B0604020202020204" pitchFamily="34" charset="0"/>
              </a:rPr>
              <a:t>, PhD, FRCP</a:t>
            </a:r>
            <a:r>
              <a:rPr lang="en-GB" altLang="en-US" dirty="0" smtClean="0">
                <a:latin typeface="Arial" panose="020B0604020202020204" pitchFamily="34" charset="0"/>
                <a:cs typeface="Arial" panose="020B0604020202020204" pitchFamily="34" charset="0"/>
              </a:rPr>
              <a:t>. c. Courtesy of Gavin Giovannoni, </a:t>
            </a:r>
            <a:r>
              <a:rPr lang="en-GB" altLang="en-US" dirty="0" err="1" smtClean="0">
                <a:latin typeface="Arial" panose="020B0604020202020204" pitchFamily="34" charset="0"/>
                <a:cs typeface="Arial" panose="020B0604020202020204" pitchFamily="34" charset="0"/>
              </a:rPr>
              <a:t>MBBCh</a:t>
            </a:r>
            <a:r>
              <a:rPr lang="en-GB" altLang="en-US" dirty="0" smtClean="0">
                <a:latin typeface="Arial" panose="020B0604020202020204" pitchFamily="34" charset="0"/>
                <a:cs typeface="Arial" panose="020B0604020202020204" pitchFamily="34" charset="0"/>
              </a:rPr>
              <a:t>, PhD</a:t>
            </a:r>
            <a:endParaRPr lang="en-GB" altLang="en-US" dirty="0">
              <a:latin typeface="Arial" panose="020B0604020202020204" pitchFamily="34" charset="0"/>
              <a:cs typeface="Arial" panose="020B0604020202020204" pitchFamily="34" charset="0"/>
            </a:endParaRPr>
          </a:p>
        </p:txBody>
      </p:sp>
      <p:sp>
        <p:nvSpPr>
          <p:cNvPr id="7" name="TextBox 6"/>
          <p:cNvSpPr txBox="1"/>
          <p:nvPr/>
        </p:nvSpPr>
        <p:spPr>
          <a:xfrm>
            <a:off x="152400" y="4011312"/>
            <a:ext cx="6096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a:t>
            </a:r>
            <a:endParaRPr lang="en-US" b="1" dirty="0">
              <a:latin typeface="Arial" panose="020B0604020202020204" pitchFamily="34" charset="0"/>
              <a:cs typeface="Arial" panose="020B0604020202020204" pitchFamily="34" charset="0"/>
            </a:endParaRPr>
          </a:p>
        </p:txBody>
      </p:sp>
      <p:sp>
        <p:nvSpPr>
          <p:cNvPr id="21" name="TextBox 20"/>
          <p:cNvSpPr txBox="1"/>
          <p:nvPr/>
        </p:nvSpPr>
        <p:spPr>
          <a:xfrm>
            <a:off x="76200" y="1307095"/>
            <a:ext cx="3810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a:t>
            </a:r>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2408285" y="3733800"/>
            <a:ext cx="3212342"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 Visual evoked potentials</a:t>
            </a:r>
            <a:endParaRPr lang="en-US" b="1" dirty="0">
              <a:latin typeface="Arial" panose="020B0604020202020204" pitchFamily="34" charset="0"/>
              <a:cs typeface="Arial" panose="020B0604020202020204" pitchFamily="34" charset="0"/>
            </a:endParaRPr>
          </a:p>
        </p:txBody>
      </p:sp>
      <p:sp>
        <p:nvSpPr>
          <p:cNvPr id="23"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GB" sz="2400" dirty="0" err="1"/>
              <a:t>Remyelination</a:t>
            </a:r>
            <a:endParaRPr lang="en-GB" sz="2400" dirty="0"/>
          </a:p>
        </p:txBody>
      </p:sp>
      <p:pic>
        <p:nvPicPr>
          <p:cNvPr id="25" name="Picture 24" descr="scan002"/>
          <p:cNvPicPr>
            <a:picLocks noChangeAspect="1" noChangeArrowheads="1"/>
          </p:cNvPicPr>
          <p:nvPr/>
        </p:nvPicPr>
        <p:blipFill rotWithShape="1">
          <a:blip r:embed="rId7" cstate="print">
            <a:lum bright="-30000" contrast="30000"/>
            <a:extLst>
              <a:ext uri="{28A0092B-C50C-407E-A947-70E740481C1C}">
                <a14:useLocalDpi xmlns:a14="http://schemas.microsoft.com/office/drawing/2010/main" val="0"/>
              </a:ext>
            </a:extLst>
          </a:blip>
          <a:srcRect l="2026" t="38671" r="50569" b="45308"/>
          <a:stretch/>
        </p:blipFill>
        <p:spPr bwMode="auto">
          <a:xfrm>
            <a:off x="2586980" y="4329033"/>
            <a:ext cx="2866526" cy="549512"/>
          </a:xfrm>
          <a:prstGeom prst="rect">
            <a:avLst/>
          </a:prstGeom>
          <a:noFill/>
          <a:extLst>
            <a:ext uri="{909E8E84-426E-40DD-AFC4-6F175D3DCCD1}">
              <a14:hiddenFill xmlns:a14="http://schemas.microsoft.com/office/drawing/2010/main">
                <a:solidFill>
                  <a:srgbClr val="BBE0E3"/>
                </a:solidFill>
              </a14:hiddenFill>
            </a:ext>
          </a:extLst>
        </p:spPr>
      </p:pic>
      <p:pic>
        <p:nvPicPr>
          <p:cNvPr id="26" name="Picture 25" descr="scan002"/>
          <p:cNvPicPr>
            <a:picLocks noChangeAspect="1" noChangeArrowheads="1"/>
          </p:cNvPicPr>
          <p:nvPr/>
        </p:nvPicPr>
        <p:blipFill rotWithShape="1">
          <a:blip r:embed="rId8" cstate="print">
            <a:lum bright="-30000" contrast="30000"/>
            <a:extLst>
              <a:ext uri="{28A0092B-C50C-407E-A947-70E740481C1C}">
                <a14:useLocalDpi xmlns:a14="http://schemas.microsoft.com/office/drawing/2010/main" val="0"/>
              </a:ext>
            </a:extLst>
          </a:blip>
          <a:srcRect l="51193" t="37830" r="1402" b="44811"/>
          <a:stretch/>
        </p:blipFill>
        <p:spPr bwMode="auto">
          <a:xfrm>
            <a:off x="2599059" y="5044360"/>
            <a:ext cx="2866527" cy="595404"/>
          </a:xfrm>
          <a:prstGeom prst="rect">
            <a:avLst/>
          </a:prstGeom>
          <a:noFill/>
          <a:extLst>
            <a:ext uri="{909E8E84-426E-40DD-AFC4-6F175D3DCCD1}">
              <a14:hiddenFill xmlns:a14="http://schemas.microsoft.com/office/drawing/2010/main">
                <a:solidFill>
                  <a:srgbClr val="BBE0E3"/>
                </a:solidFill>
              </a14:hiddenFill>
            </a:ext>
          </a:extLst>
        </p:spPr>
      </p:pic>
      <p:sp>
        <p:nvSpPr>
          <p:cNvPr id="27" name="TextBox 4"/>
          <p:cNvSpPr txBox="1"/>
          <p:nvPr/>
        </p:nvSpPr>
        <p:spPr>
          <a:xfrm>
            <a:off x="2596872" y="4309677"/>
            <a:ext cx="702746" cy="2519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rgbClr val="FF0000"/>
                </a:solidFill>
              </a:rPr>
              <a:t>Left eye</a:t>
            </a:r>
            <a:endParaRPr lang="en-GB" sz="1400" b="1" dirty="0">
              <a:solidFill>
                <a:srgbClr val="FF0000"/>
              </a:solidFill>
            </a:endParaRPr>
          </a:p>
        </p:txBody>
      </p:sp>
      <p:sp>
        <p:nvSpPr>
          <p:cNvPr id="28" name="TextBox 7"/>
          <p:cNvSpPr txBox="1"/>
          <p:nvPr/>
        </p:nvSpPr>
        <p:spPr>
          <a:xfrm>
            <a:off x="2599059" y="5017833"/>
            <a:ext cx="773020" cy="2290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solidFill>
                  <a:srgbClr val="0070C0"/>
                </a:solidFill>
              </a:rPr>
              <a:t>Right eye</a:t>
            </a:r>
            <a:endParaRPr lang="en-GB" sz="1400" b="1" dirty="0">
              <a:solidFill>
                <a:srgbClr val="0070C0"/>
              </a:solidFill>
            </a:endParaRPr>
          </a:p>
        </p:txBody>
      </p:sp>
      <p:sp>
        <p:nvSpPr>
          <p:cNvPr id="29" name="Down Arrow 28"/>
          <p:cNvSpPr/>
          <p:nvPr/>
        </p:nvSpPr>
        <p:spPr>
          <a:xfrm>
            <a:off x="4230585" y="4329033"/>
            <a:ext cx="34027" cy="2758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TextBox 13"/>
          <p:cNvSpPr txBox="1"/>
          <p:nvPr/>
        </p:nvSpPr>
        <p:spPr>
          <a:xfrm>
            <a:off x="3851831" y="4130120"/>
            <a:ext cx="925577" cy="1889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b="1" dirty="0" smtClean="0"/>
              <a:t>P100 = 144 </a:t>
            </a:r>
            <a:r>
              <a:rPr lang="en-GB" sz="1050" b="1" dirty="0" err="1" smtClean="0"/>
              <a:t>msec</a:t>
            </a:r>
            <a:endParaRPr lang="en-GB" sz="1050" b="1" dirty="0"/>
          </a:p>
        </p:txBody>
      </p:sp>
      <p:sp>
        <p:nvSpPr>
          <p:cNvPr id="31" name="Down Arrow 30"/>
          <p:cNvSpPr/>
          <p:nvPr/>
        </p:nvSpPr>
        <p:spPr>
          <a:xfrm>
            <a:off x="3844129" y="5070325"/>
            <a:ext cx="34027" cy="275813"/>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TextBox 15"/>
          <p:cNvSpPr txBox="1"/>
          <p:nvPr/>
        </p:nvSpPr>
        <p:spPr>
          <a:xfrm>
            <a:off x="3406803" y="4871411"/>
            <a:ext cx="925577" cy="1889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b="1" dirty="0" smtClean="0"/>
              <a:t>P100 = 111 </a:t>
            </a:r>
            <a:r>
              <a:rPr lang="en-GB" sz="1050" b="1" dirty="0" err="1" smtClean="0"/>
              <a:t>msec</a:t>
            </a:r>
            <a:endParaRPr lang="en-GB" sz="1050" b="1" dirty="0"/>
          </a:p>
        </p:txBody>
      </p:sp>
      <p:sp>
        <p:nvSpPr>
          <p:cNvPr id="33" name="Rectangle 32"/>
          <p:cNvSpPr/>
          <p:nvPr/>
        </p:nvSpPr>
        <p:spPr>
          <a:xfrm>
            <a:off x="3861142" y="4329033"/>
            <a:ext cx="369443" cy="1364324"/>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TextBox 17"/>
          <p:cNvSpPr txBox="1"/>
          <p:nvPr/>
        </p:nvSpPr>
        <p:spPr>
          <a:xfrm>
            <a:off x="2607737" y="5718209"/>
            <a:ext cx="2854448" cy="1717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dirty="0" smtClean="0"/>
              <a:t>An intraocular conduction delay of 33 </a:t>
            </a:r>
            <a:r>
              <a:rPr lang="en-GB" sz="900" dirty="0" err="1" smtClean="0"/>
              <a:t>msec</a:t>
            </a:r>
            <a:r>
              <a:rPr lang="en-GB" sz="900" dirty="0" smtClean="0"/>
              <a:t> is indicative of demyelination </a:t>
            </a:r>
            <a:endParaRPr lang="en-GB" sz="900" dirty="0"/>
          </a:p>
        </p:txBody>
      </p:sp>
      <p:sp>
        <p:nvSpPr>
          <p:cNvPr id="35" name="Right Brace 34"/>
          <p:cNvSpPr/>
          <p:nvPr/>
        </p:nvSpPr>
        <p:spPr>
          <a:xfrm rot="5400000">
            <a:off x="4009116" y="5507763"/>
            <a:ext cx="77537" cy="3653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sp>
        <p:nvSpPr>
          <p:cNvPr id="36" name="TextBox 19"/>
          <p:cNvSpPr txBox="1"/>
          <p:nvPr/>
        </p:nvSpPr>
        <p:spPr>
          <a:xfrm>
            <a:off x="2562148" y="4106761"/>
            <a:ext cx="702746" cy="2290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smtClean="0"/>
              <a:t>VEPs</a:t>
            </a:r>
            <a:endParaRPr lang="en-GB" sz="1400" b="1" dirty="0"/>
          </a:p>
        </p:txBody>
      </p:sp>
      <p:sp>
        <p:nvSpPr>
          <p:cNvPr id="37" name="Rectangle 36"/>
          <p:cNvSpPr/>
          <p:nvPr/>
        </p:nvSpPr>
        <p:spPr>
          <a:xfrm>
            <a:off x="2514600" y="4106761"/>
            <a:ext cx="3054770" cy="19892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462318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19601" y="1593079"/>
            <a:ext cx="7409999" cy="4579121"/>
            <a:chOff x="1100177" y="1440679"/>
            <a:chExt cx="7409999" cy="4579121"/>
          </a:xfrm>
        </p:grpSpPr>
        <p:sp>
          <p:nvSpPr>
            <p:cNvPr id="123" name="Freeform 82"/>
            <p:cNvSpPr>
              <a:spLocks/>
            </p:cNvSpPr>
            <p:nvPr/>
          </p:nvSpPr>
          <p:spPr bwMode="auto">
            <a:xfrm>
              <a:off x="1509417" y="3263646"/>
              <a:ext cx="2645357" cy="858634"/>
            </a:xfrm>
            <a:custGeom>
              <a:avLst/>
              <a:gdLst>
                <a:gd name="T0" fmla="*/ 0 w 1761"/>
                <a:gd name="T1" fmla="*/ 2147483647 h 576"/>
                <a:gd name="T2" fmla="*/ 2147483647 w 1761"/>
                <a:gd name="T3" fmla="*/ 2147483647 h 576"/>
                <a:gd name="T4" fmla="*/ 2147483647 w 1761"/>
                <a:gd name="T5" fmla="*/ 2147483647 h 576"/>
                <a:gd name="T6" fmla="*/ 2147483647 w 1761"/>
                <a:gd name="T7" fmla="*/ 2147483647 h 576"/>
                <a:gd name="T8" fmla="*/ 2147483647 w 1761"/>
                <a:gd name="T9" fmla="*/ 2147483647 h 576"/>
                <a:gd name="T10" fmla="*/ 2147483647 w 1761"/>
                <a:gd name="T11" fmla="*/ 2147483647 h 576"/>
                <a:gd name="T12" fmla="*/ 2147483647 w 1761"/>
                <a:gd name="T13" fmla="*/ 2147483647 h 576"/>
                <a:gd name="T14" fmla="*/ 2147483647 w 1761"/>
                <a:gd name="T15" fmla="*/ 2147483647 h 576"/>
                <a:gd name="T16" fmla="*/ 2147483647 w 1761"/>
                <a:gd name="T17" fmla="*/ 2147483647 h 576"/>
                <a:gd name="T18" fmla="*/ 2147483647 w 1761"/>
                <a:gd name="T19" fmla="*/ 2147483647 h 576"/>
                <a:gd name="T20" fmla="*/ 2147483647 w 1761"/>
                <a:gd name="T21" fmla="*/ 2147483647 h 576"/>
                <a:gd name="T22" fmla="*/ 2147483647 w 1761"/>
                <a:gd name="T23" fmla="*/ 2147483647 h 576"/>
                <a:gd name="T24" fmla="*/ 2147483647 w 1761"/>
                <a:gd name="T25" fmla="*/ 0 h 5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1"/>
                <a:gd name="T40" fmla="*/ 0 h 576"/>
                <a:gd name="T41" fmla="*/ 1761 w 1761"/>
                <a:gd name="T42" fmla="*/ 576 h 5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1" h="576">
                  <a:moveTo>
                    <a:pt x="0" y="576"/>
                  </a:moveTo>
                  <a:cubicBezTo>
                    <a:pt x="58" y="539"/>
                    <a:pt x="20" y="558"/>
                    <a:pt x="120" y="533"/>
                  </a:cubicBezTo>
                  <a:cubicBezTo>
                    <a:pt x="134" y="529"/>
                    <a:pt x="163" y="522"/>
                    <a:pt x="163" y="522"/>
                  </a:cubicBezTo>
                  <a:cubicBezTo>
                    <a:pt x="197" y="499"/>
                    <a:pt x="224" y="463"/>
                    <a:pt x="261" y="446"/>
                  </a:cubicBezTo>
                  <a:cubicBezTo>
                    <a:pt x="332" y="414"/>
                    <a:pt x="359" y="421"/>
                    <a:pt x="446" y="413"/>
                  </a:cubicBezTo>
                  <a:cubicBezTo>
                    <a:pt x="492" y="397"/>
                    <a:pt x="512" y="329"/>
                    <a:pt x="565" y="326"/>
                  </a:cubicBezTo>
                  <a:cubicBezTo>
                    <a:pt x="634" y="322"/>
                    <a:pt x="703" y="319"/>
                    <a:pt x="772" y="315"/>
                  </a:cubicBezTo>
                  <a:cubicBezTo>
                    <a:pt x="882" y="243"/>
                    <a:pt x="716" y="355"/>
                    <a:pt x="837" y="261"/>
                  </a:cubicBezTo>
                  <a:cubicBezTo>
                    <a:pt x="935" y="185"/>
                    <a:pt x="973" y="205"/>
                    <a:pt x="1120" y="196"/>
                  </a:cubicBezTo>
                  <a:cubicBezTo>
                    <a:pt x="1143" y="180"/>
                    <a:pt x="1160" y="156"/>
                    <a:pt x="1185" y="142"/>
                  </a:cubicBezTo>
                  <a:cubicBezTo>
                    <a:pt x="1247" y="107"/>
                    <a:pt x="1413" y="111"/>
                    <a:pt x="1446" y="109"/>
                  </a:cubicBezTo>
                  <a:cubicBezTo>
                    <a:pt x="1553" y="38"/>
                    <a:pt x="1544" y="55"/>
                    <a:pt x="1706" y="44"/>
                  </a:cubicBezTo>
                  <a:cubicBezTo>
                    <a:pt x="1748" y="16"/>
                    <a:pt x="1730" y="31"/>
                    <a:pt x="1761" y="0"/>
                  </a:cubicBezTo>
                </a:path>
              </a:pathLst>
            </a:custGeom>
            <a:noFill/>
            <a:ln w="50800">
              <a:solidFill>
                <a:srgbClr val="33996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4" name="Line 14"/>
            <p:cNvSpPr>
              <a:spLocks noChangeShapeType="1"/>
            </p:cNvSpPr>
            <p:nvPr/>
          </p:nvSpPr>
          <p:spPr bwMode="auto">
            <a:xfrm flipV="1">
              <a:off x="4118722" y="2084810"/>
              <a:ext cx="4097977" cy="1197020"/>
            </a:xfrm>
            <a:prstGeom prst="line">
              <a:avLst/>
            </a:prstGeom>
            <a:noFill/>
            <a:ln w="50800">
              <a:solidFill>
                <a:srgbClr val="339966"/>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6" name="Line 6"/>
            <p:cNvSpPr>
              <a:spLocks noChangeShapeType="1"/>
            </p:cNvSpPr>
            <p:nvPr/>
          </p:nvSpPr>
          <p:spPr bwMode="auto">
            <a:xfrm flipH="1">
              <a:off x="1480872" y="1440679"/>
              <a:ext cx="0" cy="2774319"/>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7" name="AutoShape 46"/>
            <p:cNvSpPr>
              <a:spLocks noChangeArrowheads="1"/>
            </p:cNvSpPr>
            <p:nvPr/>
          </p:nvSpPr>
          <p:spPr bwMode="auto">
            <a:xfrm>
              <a:off x="4355390" y="4446053"/>
              <a:ext cx="1171835" cy="34047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66676A"/>
                  </a:solidFill>
                  <a:effectLst/>
                  <a:uLnTx/>
                  <a:uFillTx/>
                  <a:latin typeface="Arial" panose="020B0604020202020204" pitchFamily="34" charset="0"/>
                  <a:ea typeface="Arial Unicode MS" pitchFamily="34" charset="-128"/>
                  <a:cs typeface="Arial" panose="020B0604020202020204" pitchFamily="34" charset="0"/>
                </a:rPr>
                <a:t>MRI Events</a:t>
              </a:r>
              <a:endParaRPr kumimoji="0" lang="en-US" sz="1400" b="1" i="0" u="none" strike="noStrike" kern="0" cap="none" spc="0" normalizeH="0" baseline="30000" noProof="0" dirty="0" smtClean="0">
                <a:ln>
                  <a:noFill/>
                </a:ln>
                <a:solidFill>
                  <a:srgbClr val="66676A"/>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128" name="Freeform 6"/>
            <p:cNvSpPr>
              <a:spLocks/>
            </p:cNvSpPr>
            <p:nvPr/>
          </p:nvSpPr>
          <p:spPr bwMode="auto">
            <a:xfrm>
              <a:off x="1537957" y="2372512"/>
              <a:ext cx="6593116" cy="1696399"/>
            </a:xfrm>
            <a:custGeom>
              <a:avLst/>
              <a:gdLst>
                <a:gd name="T0" fmla="*/ 0 w 4389"/>
                <a:gd name="T1" fmla="*/ 2147483647 h 1335"/>
                <a:gd name="T2" fmla="*/ 2147483647 w 4389"/>
                <a:gd name="T3" fmla="*/ 2147483647 h 1335"/>
                <a:gd name="T4" fmla="*/ 2147483647 w 4389"/>
                <a:gd name="T5" fmla="*/ 2147483647 h 1335"/>
                <a:gd name="T6" fmla="*/ 0 60000 65536"/>
                <a:gd name="T7" fmla="*/ 0 60000 65536"/>
                <a:gd name="T8" fmla="*/ 0 60000 65536"/>
                <a:gd name="T9" fmla="*/ 0 w 4389"/>
                <a:gd name="T10" fmla="*/ 0 h 1335"/>
                <a:gd name="T11" fmla="*/ 4389 w 4389"/>
                <a:gd name="T12" fmla="*/ 1335 h 1335"/>
              </a:gdLst>
              <a:ahLst/>
              <a:cxnLst>
                <a:cxn ang="T6">
                  <a:pos x="T0" y="T1"/>
                </a:cxn>
                <a:cxn ang="T7">
                  <a:pos x="T2" y="T3"/>
                </a:cxn>
                <a:cxn ang="T8">
                  <a:pos x="T4" y="T5"/>
                </a:cxn>
              </a:cxnLst>
              <a:rect l="T9" t="T10" r="T11" b="T12"/>
              <a:pathLst>
                <a:path w="4389" h="1335">
                  <a:moveTo>
                    <a:pt x="0" y="1335"/>
                  </a:moveTo>
                  <a:cubicBezTo>
                    <a:pt x="253" y="1111"/>
                    <a:pt x="787" y="2"/>
                    <a:pt x="1518" y="1"/>
                  </a:cubicBezTo>
                  <a:cubicBezTo>
                    <a:pt x="2249" y="0"/>
                    <a:pt x="3791" y="1050"/>
                    <a:pt x="4389" y="1326"/>
                  </a:cubicBezTo>
                </a:path>
              </a:pathLst>
            </a:custGeom>
            <a:noFill/>
            <a:ln w="50800">
              <a:solidFill>
                <a:srgbClr val="F79646">
                  <a:lumMod val="75000"/>
                </a:srgbClr>
              </a:solidFill>
              <a:round/>
              <a:headEnd/>
              <a:tailEn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29" name="Freeform 22"/>
            <p:cNvSpPr>
              <a:spLocks/>
            </p:cNvSpPr>
            <p:nvPr/>
          </p:nvSpPr>
          <p:spPr bwMode="auto">
            <a:xfrm>
              <a:off x="3855839" y="4214998"/>
              <a:ext cx="1501" cy="231055"/>
            </a:xfrm>
            <a:custGeom>
              <a:avLst/>
              <a:gdLst>
                <a:gd name="T0" fmla="*/ 0 w 1"/>
                <a:gd name="T1" fmla="*/ 2147483647 h 202"/>
                <a:gd name="T2" fmla="*/ 0 w 1"/>
                <a:gd name="T3" fmla="*/ 0 h 202"/>
                <a:gd name="T4" fmla="*/ 0 60000 65536"/>
                <a:gd name="T5" fmla="*/ 0 60000 65536"/>
                <a:gd name="T6" fmla="*/ 0 w 1"/>
                <a:gd name="T7" fmla="*/ 0 h 202"/>
                <a:gd name="T8" fmla="*/ 1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0" name="Freeform 23"/>
            <p:cNvSpPr>
              <a:spLocks/>
            </p:cNvSpPr>
            <p:nvPr/>
          </p:nvSpPr>
          <p:spPr bwMode="auto">
            <a:xfrm>
              <a:off x="3713130" y="4214998"/>
              <a:ext cx="1502" cy="231055"/>
            </a:xfrm>
            <a:custGeom>
              <a:avLst/>
              <a:gdLst>
                <a:gd name="T0" fmla="*/ 0 w 1"/>
                <a:gd name="T1" fmla="*/ 2147483647 h 202"/>
                <a:gd name="T2" fmla="*/ 0 w 1"/>
                <a:gd name="T3" fmla="*/ 0 h 202"/>
                <a:gd name="T4" fmla="*/ 0 60000 65536"/>
                <a:gd name="T5" fmla="*/ 0 60000 65536"/>
                <a:gd name="T6" fmla="*/ 0 w 1"/>
                <a:gd name="T7" fmla="*/ 0 h 202"/>
                <a:gd name="T8" fmla="*/ 1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1" name="Freeform 24"/>
            <p:cNvSpPr>
              <a:spLocks/>
            </p:cNvSpPr>
            <p:nvPr/>
          </p:nvSpPr>
          <p:spPr bwMode="auto">
            <a:xfrm>
              <a:off x="3421705" y="4214998"/>
              <a:ext cx="3005"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2" name="Freeform 25"/>
            <p:cNvSpPr>
              <a:spLocks/>
            </p:cNvSpPr>
            <p:nvPr/>
          </p:nvSpPr>
          <p:spPr bwMode="auto">
            <a:xfrm>
              <a:off x="2992078" y="4214998"/>
              <a:ext cx="1502" cy="234037"/>
            </a:xfrm>
            <a:custGeom>
              <a:avLst/>
              <a:gdLst>
                <a:gd name="T0" fmla="*/ 0 w 1"/>
                <a:gd name="T1" fmla="*/ 2147483647 h 205"/>
                <a:gd name="T2" fmla="*/ 0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3" name="Freeform 26"/>
            <p:cNvSpPr>
              <a:spLocks/>
            </p:cNvSpPr>
            <p:nvPr/>
          </p:nvSpPr>
          <p:spPr bwMode="auto">
            <a:xfrm>
              <a:off x="2702156" y="4214998"/>
              <a:ext cx="1501"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4" name="Freeform 27"/>
            <p:cNvSpPr>
              <a:spLocks/>
            </p:cNvSpPr>
            <p:nvPr/>
          </p:nvSpPr>
          <p:spPr bwMode="auto">
            <a:xfrm>
              <a:off x="2559447" y="4214998"/>
              <a:ext cx="1502"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5" name="Freeform 28"/>
            <p:cNvSpPr>
              <a:spLocks/>
            </p:cNvSpPr>
            <p:nvPr/>
          </p:nvSpPr>
          <p:spPr bwMode="auto">
            <a:xfrm>
              <a:off x="2343131" y="4214998"/>
              <a:ext cx="1502"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6" name="Freeform 29"/>
            <p:cNvSpPr>
              <a:spLocks/>
            </p:cNvSpPr>
            <p:nvPr/>
          </p:nvSpPr>
          <p:spPr bwMode="auto">
            <a:xfrm>
              <a:off x="2195917" y="4214998"/>
              <a:ext cx="3005"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7" name="Freeform 30"/>
            <p:cNvSpPr>
              <a:spLocks/>
            </p:cNvSpPr>
            <p:nvPr/>
          </p:nvSpPr>
          <p:spPr bwMode="auto">
            <a:xfrm>
              <a:off x="1766290" y="4214998"/>
              <a:ext cx="1502" cy="234037"/>
            </a:xfrm>
            <a:custGeom>
              <a:avLst/>
              <a:gdLst>
                <a:gd name="T0" fmla="*/ 0 w 1"/>
                <a:gd name="T1" fmla="*/ 2147483647 h 205"/>
                <a:gd name="T2" fmla="*/ 0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8" name="Freeform 31"/>
            <p:cNvSpPr>
              <a:spLocks/>
            </p:cNvSpPr>
            <p:nvPr/>
          </p:nvSpPr>
          <p:spPr bwMode="auto">
            <a:xfrm>
              <a:off x="3280499" y="4214998"/>
              <a:ext cx="1502" cy="231055"/>
            </a:xfrm>
            <a:custGeom>
              <a:avLst/>
              <a:gdLst>
                <a:gd name="T0" fmla="*/ 0 w 1"/>
                <a:gd name="T1" fmla="*/ 2147483647 h 202"/>
                <a:gd name="T2" fmla="*/ 0 w 1"/>
                <a:gd name="T3" fmla="*/ 0 h 202"/>
                <a:gd name="T4" fmla="*/ 0 60000 65536"/>
                <a:gd name="T5" fmla="*/ 0 60000 65536"/>
                <a:gd name="T6" fmla="*/ 0 w 1"/>
                <a:gd name="T7" fmla="*/ 0 h 202"/>
                <a:gd name="T8" fmla="*/ 1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39" name="Freeform 32"/>
            <p:cNvSpPr>
              <a:spLocks/>
            </p:cNvSpPr>
            <p:nvPr/>
          </p:nvSpPr>
          <p:spPr bwMode="auto">
            <a:xfrm>
              <a:off x="5949893" y="4214998"/>
              <a:ext cx="1501" cy="234037"/>
            </a:xfrm>
            <a:custGeom>
              <a:avLst/>
              <a:gdLst>
                <a:gd name="T0" fmla="*/ 0 w 1"/>
                <a:gd name="T1" fmla="*/ 2147483647 h 205"/>
                <a:gd name="T2" fmla="*/ 0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0" name="Freeform 33"/>
            <p:cNvSpPr>
              <a:spLocks/>
            </p:cNvSpPr>
            <p:nvPr/>
          </p:nvSpPr>
          <p:spPr bwMode="auto">
            <a:xfrm>
              <a:off x="5613402" y="4214998"/>
              <a:ext cx="1501" cy="231055"/>
            </a:xfrm>
            <a:custGeom>
              <a:avLst/>
              <a:gdLst>
                <a:gd name="T0" fmla="*/ 0 w 1"/>
                <a:gd name="T1" fmla="*/ 2147483647 h 202"/>
                <a:gd name="T2" fmla="*/ 0 w 1"/>
                <a:gd name="T3" fmla="*/ 0 h 202"/>
                <a:gd name="T4" fmla="*/ 0 60000 65536"/>
                <a:gd name="T5" fmla="*/ 0 60000 65536"/>
                <a:gd name="T6" fmla="*/ 0 w 1"/>
                <a:gd name="T7" fmla="*/ 0 h 202"/>
                <a:gd name="T8" fmla="*/ 1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1" name="Freeform 34"/>
            <p:cNvSpPr>
              <a:spLocks/>
            </p:cNvSpPr>
            <p:nvPr/>
          </p:nvSpPr>
          <p:spPr bwMode="auto">
            <a:xfrm>
              <a:off x="5379060" y="4214998"/>
              <a:ext cx="1501"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2" name="Freeform 35"/>
            <p:cNvSpPr>
              <a:spLocks/>
            </p:cNvSpPr>
            <p:nvPr/>
          </p:nvSpPr>
          <p:spPr bwMode="auto">
            <a:xfrm>
              <a:off x="5093644" y="4216488"/>
              <a:ext cx="1501" cy="229565"/>
            </a:xfrm>
            <a:custGeom>
              <a:avLst/>
              <a:gdLst>
                <a:gd name="T0" fmla="*/ 0 w 1"/>
                <a:gd name="T1" fmla="*/ 2147483647 h 201"/>
                <a:gd name="T2" fmla="*/ 0 w 1"/>
                <a:gd name="T3" fmla="*/ 0 h 201"/>
                <a:gd name="T4" fmla="*/ 0 60000 65536"/>
                <a:gd name="T5" fmla="*/ 0 60000 65536"/>
                <a:gd name="T6" fmla="*/ 0 w 1"/>
                <a:gd name="T7" fmla="*/ 0 h 201"/>
                <a:gd name="T8" fmla="*/ 1 w 1"/>
                <a:gd name="T9" fmla="*/ 201 h 201"/>
              </a:gdLst>
              <a:ahLst/>
              <a:cxnLst>
                <a:cxn ang="T4">
                  <a:pos x="T0" y="T1"/>
                </a:cxn>
                <a:cxn ang="T5">
                  <a:pos x="T2" y="T3"/>
                </a:cxn>
              </a:cxnLst>
              <a:rect l="T6" t="T7" r="T8" b="T9"/>
              <a:pathLst>
                <a:path w="1" h="201">
                  <a:moveTo>
                    <a:pt x="0" y="200"/>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3" name="Freeform 36"/>
            <p:cNvSpPr>
              <a:spLocks/>
            </p:cNvSpPr>
            <p:nvPr/>
          </p:nvSpPr>
          <p:spPr bwMode="auto">
            <a:xfrm>
              <a:off x="4670026" y="4214998"/>
              <a:ext cx="3005" cy="234037"/>
            </a:xfrm>
            <a:custGeom>
              <a:avLst/>
              <a:gdLst>
                <a:gd name="T0" fmla="*/ 2147483647 w 2"/>
                <a:gd name="T1" fmla="*/ 2147483647 h 205"/>
                <a:gd name="T2" fmla="*/ 0 w 2"/>
                <a:gd name="T3" fmla="*/ 0 h 205"/>
                <a:gd name="T4" fmla="*/ 0 60000 65536"/>
                <a:gd name="T5" fmla="*/ 0 60000 65536"/>
                <a:gd name="T6" fmla="*/ 0 w 2"/>
                <a:gd name="T7" fmla="*/ 0 h 205"/>
                <a:gd name="T8" fmla="*/ 2 w 2"/>
                <a:gd name="T9" fmla="*/ 205 h 205"/>
              </a:gdLst>
              <a:ahLst/>
              <a:cxnLst>
                <a:cxn ang="T4">
                  <a:pos x="T0" y="T1"/>
                </a:cxn>
                <a:cxn ang="T5">
                  <a:pos x="T2" y="T3"/>
                </a:cxn>
              </a:cxnLst>
              <a:rect l="T6" t="T7" r="T8" b="T9"/>
              <a:pathLst>
                <a:path w="2" h="205">
                  <a:moveTo>
                    <a:pt x="1"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4" name="Freeform 37"/>
            <p:cNvSpPr>
              <a:spLocks/>
            </p:cNvSpPr>
            <p:nvPr/>
          </p:nvSpPr>
          <p:spPr bwMode="auto">
            <a:xfrm>
              <a:off x="4304994" y="4214998"/>
              <a:ext cx="1502" cy="234037"/>
            </a:xfrm>
            <a:custGeom>
              <a:avLst/>
              <a:gdLst>
                <a:gd name="T0" fmla="*/ 0 w 1"/>
                <a:gd name="T1" fmla="*/ 2147483647 h 205"/>
                <a:gd name="T2" fmla="*/ 0 w 1"/>
                <a:gd name="T3" fmla="*/ 0 h 205"/>
                <a:gd name="T4" fmla="*/ 0 60000 65536"/>
                <a:gd name="T5" fmla="*/ 0 60000 65536"/>
                <a:gd name="T6" fmla="*/ 0 w 1"/>
                <a:gd name="T7" fmla="*/ 0 h 205"/>
                <a:gd name="T8" fmla="*/ 1 w 1"/>
                <a:gd name="T9" fmla="*/ 205 h 205"/>
              </a:gdLst>
              <a:ahLst/>
              <a:cxnLst>
                <a:cxn ang="T4">
                  <a:pos x="T0" y="T1"/>
                </a:cxn>
                <a:cxn ang="T5">
                  <a:pos x="T2" y="T3"/>
                </a:cxn>
              </a:cxnLst>
              <a:rect l="T6" t="T7" r="T8" b="T9"/>
              <a:pathLst>
                <a:path w="1" h="205">
                  <a:moveTo>
                    <a:pt x="0"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5" name="Freeform 38"/>
            <p:cNvSpPr>
              <a:spLocks/>
            </p:cNvSpPr>
            <p:nvPr/>
          </p:nvSpPr>
          <p:spPr bwMode="auto">
            <a:xfrm>
              <a:off x="4145761" y="4214998"/>
              <a:ext cx="3005" cy="231055"/>
            </a:xfrm>
            <a:custGeom>
              <a:avLst/>
              <a:gdLst>
                <a:gd name="T0" fmla="*/ 2147483647 w 2"/>
                <a:gd name="T1" fmla="*/ 2147483647 h 202"/>
                <a:gd name="T2" fmla="*/ 0 w 2"/>
                <a:gd name="T3" fmla="*/ 0 h 202"/>
                <a:gd name="T4" fmla="*/ 0 60000 65536"/>
                <a:gd name="T5" fmla="*/ 0 60000 65536"/>
                <a:gd name="T6" fmla="*/ 0 w 2"/>
                <a:gd name="T7" fmla="*/ 0 h 202"/>
                <a:gd name="T8" fmla="*/ 2 w 2"/>
                <a:gd name="T9" fmla="*/ 202 h 202"/>
              </a:gdLst>
              <a:ahLst/>
              <a:cxnLst>
                <a:cxn ang="T4">
                  <a:pos x="T0" y="T1"/>
                </a:cxn>
                <a:cxn ang="T5">
                  <a:pos x="T2" y="T3"/>
                </a:cxn>
              </a:cxnLst>
              <a:rect l="T6" t="T7" r="T8" b="T9"/>
              <a:pathLst>
                <a:path w="2" h="202">
                  <a:moveTo>
                    <a:pt x="1"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6" name="Freeform 39"/>
            <p:cNvSpPr>
              <a:spLocks/>
            </p:cNvSpPr>
            <p:nvPr/>
          </p:nvSpPr>
          <p:spPr bwMode="auto">
            <a:xfrm>
              <a:off x="8028925" y="4214998"/>
              <a:ext cx="3005"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7" name="Freeform 40"/>
            <p:cNvSpPr>
              <a:spLocks/>
            </p:cNvSpPr>
            <p:nvPr/>
          </p:nvSpPr>
          <p:spPr bwMode="auto">
            <a:xfrm>
              <a:off x="6235309" y="4214998"/>
              <a:ext cx="1501"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8" name="Freeform 41"/>
            <p:cNvSpPr>
              <a:spLocks/>
            </p:cNvSpPr>
            <p:nvPr/>
          </p:nvSpPr>
          <p:spPr bwMode="auto">
            <a:xfrm>
              <a:off x="6942840" y="4214998"/>
              <a:ext cx="0" cy="231055"/>
            </a:xfrm>
            <a:custGeom>
              <a:avLst/>
              <a:gdLst>
                <a:gd name="T0" fmla="*/ 0 w 1"/>
                <a:gd name="T1" fmla="*/ 2147483647 h 202"/>
                <a:gd name="T2" fmla="*/ 0 w 1"/>
                <a:gd name="T3" fmla="*/ 0 h 202"/>
                <a:gd name="T4" fmla="*/ 0 60000 65536"/>
                <a:gd name="T5" fmla="*/ 0 60000 65536"/>
                <a:gd name="T6" fmla="*/ 0 w 1"/>
                <a:gd name="T7" fmla="*/ 0 h 202"/>
                <a:gd name="T8" fmla="*/ 0 w 1"/>
                <a:gd name="T9" fmla="*/ 202 h 202"/>
              </a:gdLst>
              <a:ahLst/>
              <a:cxnLst>
                <a:cxn ang="T4">
                  <a:pos x="T0" y="T1"/>
                </a:cxn>
                <a:cxn ang="T5">
                  <a:pos x="T2" y="T3"/>
                </a:cxn>
              </a:cxnLst>
              <a:rect l="T6" t="T7" r="T8" b="T9"/>
              <a:pathLst>
                <a:path w="1" h="202">
                  <a:moveTo>
                    <a:pt x="0" y="201"/>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49" name="Freeform 42"/>
            <p:cNvSpPr>
              <a:spLocks/>
            </p:cNvSpPr>
            <p:nvPr/>
          </p:nvSpPr>
          <p:spPr bwMode="auto">
            <a:xfrm>
              <a:off x="4495772" y="4214998"/>
              <a:ext cx="3005" cy="234037"/>
            </a:xfrm>
            <a:custGeom>
              <a:avLst/>
              <a:gdLst>
                <a:gd name="T0" fmla="*/ 2147483647 w 2"/>
                <a:gd name="T1" fmla="*/ 2147483647 h 205"/>
                <a:gd name="T2" fmla="*/ 0 w 2"/>
                <a:gd name="T3" fmla="*/ 0 h 205"/>
                <a:gd name="T4" fmla="*/ 0 60000 65536"/>
                <a:gd name="T5" fmla="*/ 0 60000 65536"/>
                <a:gd name="T6" fmla="*/ 0 w 2"/>
                <a:gd name="T7" fmla="*/ 0 h 205"/>
                <a:gd name="T8" fmla="*/ 2 w 2"/>
                <a:gd name="T9" fmla="*/ 205 h 205"/>
              </a:gdLst>
              <a:ahLst/>
              <a:cxnLst>
                <a:cxn ang="T4">
                  <a:pos x="T0" y="T1"/>
                </a:cxn>
                <a:cxn ang="T5">
                  <a:pos x="T2" y="T3"/>
                </a:cxn>
              </a:cxnLst>
              <a:rect l="T6" t="T7" r="T8" b="T9"/>
              <a:pathLst>
                <a:path w="2" h="205">
                  <a:moveTo>
                    <a:pt x="1" y="204"/>
                  </a:moveTo>
                  <a:lnTo>
                    <a:pt x="0" y="0"/>
                  </a:lnTo>
                </a:path>
              </a:pathLst>
            </a:custGeom>
            <a:noFill/>
            <a:ln w="31750" cap="rnd">
              <a:solidFill>
                <a:sysClr val="windowText" lastClr="000000">
                  <a:lumMod val="65000"/>
                  <a:lumOff val="35000"/>
                </a:sys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50" name="AutoShape 5"/>
            <p:cNvSpPr>
              <a:spLocks noChangeArrowheads="1"/>
            </p:cNvSpPr>
            <p:nvPr/>
          </p:nvSpPr>
          <p:spPr bwMode="auto">
            <a:xfrm>
              <a:off x="2273579" y="3124200"/>
              <a:ext cx="1131197" cy="510736"/>
            </a:xfrm>
            <a:prstGeom prst="roundRect">
              <a:avLst>
                <a:gd name="adj" fmla="val 16667"/>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First</a:t>
              </a:r>
              <a:r>
                <a:rPr kumimoji="0" lang="en-US" sz="1200" b="1" i="0" u="none" strike="noStrike" kern="0" cap="none" spc="0" normalizeH="0" baseline="3000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 </a:t>
              </a:r>
              <a:r>
                <a:rPr kumimoji="0" lang="en-US" sz="12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clinical</a:t>
              </a:r>
              <a:br>
                <a:rPr kumimoji="0" lang="en-US" sz="12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br>
              <a:r>
                <a:rPr kumimoji="0" lang="en-US" sz="12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attack</a:t>
              </a:r>
            </a:p>
          </p:txBody>
        </p:sp>
        <p:sp>
          <p:nvSpPr>
            <p:cNvPr id="151" name="AutoShape 13"/>
            <p:cNvSpPr>
              <a:spLocks noChangeArrowheads="1"/>
            </p:cNvSpPr>
            <p:nvPr/>
          </p:nvSpPr>
          <p:spPr bwMode="auto">
            <a:xfrm>
              <a:off x="4345963" y="4709292"/>
              <a:ext cx="1096420" cy="238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Time (Years)</a:t>
              </a:r>
            </a:p>
          </p:txBody>
        </p:sp>
        <p:sp>
          <p:nvSpPr>
            <p:cNvPr id="152" name="AutoShape 19"/>
            <p:cNvSpPr>
              <a:spLocks noChangeArrowheads="1"/>
            </p:cNvSpPr>
            <p:nvPr/>
          </p:nvSpPr>
          <p:spPr bwMode="auto">
            <a:xfrm>
              <a:off x="1510413" y="2699122"/>
              <a:ext cx="1082515" cy="51073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Subclinical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disease</a:t>
              </a:r>
            </a:p>
          </p:txBody>
        </p:sp>
        <p:sp>
          <p:nvSpPr>
            <p:cNvPr id="153" name="AutoShape 44"/>
            <p:cNvSpPr>
              <a:spLocks noChangeArrowheads="1"/>
            </p:cNvSpPr>
            <p:nvPr/>
          </p:nvSpPr>
          <p:spPr bwMode="auto">
            <a:xfrm>
              <a:off x="4057478" y="2160308"/>
              <a:ext cx="1165299" cy="306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200" b="1" i="0" u="none" strike="noStrike" kern="0" cap="none" spc="0" normalizeH="0" baseline="0" noProof="0" dirty="0" smtClean="0">
                  <a:ln>
                    <a:noFill/>
                  </a:ln>
                  <a:solidFill>
                    <a:srgbClr val="F79646">
                      <a:lumMod val="75000"/>
                    </a:srgbClr>
                  </a:solidFill>
                  <a:effectLst/>
                  <a:uLnTx/>
                  <a:uFillTx/>
                  <a:latin typeface="Arial" panose="020B0604020202020204" pitchFamily="34" charset="0"/>
                  <a:ea typeface="Arial Unicode MS" pitchFamily="34" charset="-128"/>
                  <a:cs typeface="Arial" panose="020B0604020202020204" pitchFamily="34" charset="0"/>
                </a:rPr>
                <a:t>Inflammation</a:t>
              </a:r>
            </a:p>
          </p:txBody>
        </p:sp>
        <p:sp>
          <p:nvSpPr>
            <p:cNvPr id="154" name="AutoShape 48"/>
            <p:cNvSpPr>
              <a:spLocks noChangeArrowheads="1"/>
            </p:cNvSpPr>
            <p:nvPr/>
          </p:nvSpPr>
          <p:spPr bwMode="auto">
            <a:xfrm>
              <a:off x="3076853" y="2817776"/>
              <a:ext cx="1539487" cy="306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Arial" panose="020B0604020202020204" pitchFamily="34" charset="0"/>
                  <a:ea typeface="Arial Unicode MS" pitchFamily="34" charset="-128"/>
                  <a:cs typeface="Arial" panose="020B0604020202020204" pitchFamily="34" charset="0"/>
                </a:rPr>
                <a:t>Brain volume loss</a:t>
              </a:r>
            </a:p>
          </p:txBody>
        </p:sp>
        <p:sp>
          <p:nvSpPr>
            <p:cNvPr id="155" name="Line 44"/>
            <p:cNvSpPr>
              <a:spLocks noChangeShapeType="1"/>
            </p:cNvSpPr>
            <p:nvPr/>
          </p:nvSpPr>
          <p:spPr bwMode="auto">
            <a:xfrm>
              <a:off x="1480874" y="4174749"/>
              <a:ext cx="6789903" cy="0"/>
            </a:xfrm>
            <a:prstGeom prst="line">
              <a:avLst/>
            </a:prstGeom>
            <a:noFill/>
            <a:ln w="12700">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6" name="AutoShape 45"/>
            <p:cNvSpPr>
              <a:spLocks noChangeArrowheads="1"/>
            </p:cNvSpPr>
            <p:nvPr/>
          </p:nvSpPr>
          <p:spPr bwMode="auto">
            <a:xfrm>
              <a:off x="6658134" y="2489094"/>
              <a:ext cx="1495369" cy="306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200" b="1" i="0" u="none" strike="noStrike" kern="0" cap="none" spc="0" normalizeH="0" baseline="0" noProof="0" dirty="0" smtClean="0">
                  <a:ln>
                    <a:noFill/>
                  </a:ln>
                  <a:solidFill>
                    <a:srgbClr val="00814A"/>
                  </a:solidFill>
                  <a:effectLst/>
                  <a:uLnTx/>
                  <a:uFillTx/>
                  <a:latin typeface="Arial" panose="020B0604020202020204" pitchFamily="34" charset="0"/>
                  <a:ea typeface="Arial Unicode MS" pitchFamily="34" charset="-128"/>
                  <a:cs typeface="Arial" panose="020B0604020202020204" pitchFamily="34" charset="0"/>
                </a:rPr>
                <a:t>Neuroaxonal loss</a:t>
              </a:r>
            </a:p>
          </p:txBody>
        </p:sp>
        <p:sp>
          <p:nvSpPr>
            <p:cNvPr id="157" name="Text Box 46"/>
            <p:cNvSpPr txBox="1">
              <a:spLocks noChangeArrowheads="1"/>
            </p:cNvSpPr>
            <p:nvPr/>
          </p:nvSpPr>
          <p:spPr bwMode="auto">
            <a:xfrm rot="16200000">
              <a:off x="450017" y="2747836"/>
              <a:ext cx="1608058" cy="30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3" tIns="45701" rIns="91403" bIns="45701">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66676A"/>
                  </a:solidFill>
                  <a:effectLst/>
                  <a:uLnTx/>
                  <a:uFillTx/>
                  <a:ea typeface="Arial Unicode MS" pitchFamily="34" charset="-128"/>
                  <a:cs typeface="Arial" panose="020B0604020202020204" pitchFamily="34" charset="0"/>
                </a:rPr>
                <a:t>Disease </a:t>
              </a:r>
              <a:r>
                <a:rPr kumimoji="0" lang="en-US" sz="1400" b="1" i="0" u="none" strike="noStrike" kern="0" cap="none" spc="0" normalizeH="0" baseline="0" noProof="0" dirty="0" smtClean="0">
                  <a:ln>
                    <a:noFill/>
                  </a:ln>
                  <a:solidFill>
                    <a:srgbClr val="66676A"/>
                  </a:solidFill>
                  <a:effectLst/>
                  <a:uLnTx/>
                  <a:uFillTx/>
                  <a:ea typeface="Arial Unicode MS" pitchFamily="34" charset="-128"/>
                  <a:cs typeface="Arial" panose="020B0604020202020204" pitchFamily="34" charset="0"/>
                </a:rPr>
                <a:t>Severity</a:t>
              </a:r>
              <a:endParaRPr kumimoji="0" lang="en-US" sz="1400" b="1" i="0" u="none" strike="noStrike" kern="0" cap="none" spc="0" normalizeH="0" baseline="0" noProof="0" dirty="0">
                <a:ln>
                  <a:noFill/>
                </a:ln>
                <a:solidFill>
                  <a:srgbClr val="66676A"/>
                </a:solidFill>
                <a:effectLst/>
                <a:uLnTx/>
                <a:uFillTx/>
                <a:ea typeface="Arial Unicode MS" pitchFamily="34" charset="-128"/>
                <a:cs typeface="Arial" panose="020B0604020202020204" pitchFamily="34" charset="0"/>
              </a:endParaRPr>
            </a:p>
          </p:txBody>
        </p:sp>
        <p:sp>
          <p:nvSpPr>
            <p:cNvPr id="158" name="Freeform 66"/>
            <p:cNvSpPr>
              <a:spLocks/>
            </p:cNvSpPr>
            <p:nvPr/>
          </p:nvSpPr>
          <p:spPr bwMode="auto">
            <a:xfrm>
              <a:off x="1590534" y="2447046"/>
              <a:ext cx="6596120" cy="1392300"/>
            </a:xfrm>
            <a:custGeom>
              <a:avLst/>
              <a:gdLst>
                <a:gd name="T0" fmla="*/ 0 w 4391"/>
                <a:gd name="T1" fmla="*/ 0 h 934"/>
                <a:gd name="T2" fmla="*/ 2147483647 w 4391"/>
                <a:gd name="T3" fmla="*/ 2147483647 h 934"/>
                <a:gd name="T4" fmla="*/ 2147483647 w 4391"/>
                <a:gd name="T5" fmla="*/ 2147483647 h 934"/>
                <a:gd name="T6" fmla="*/ 0 60000 65536"/>
                <a:gd name="T7" fmla="*/ 0 60000 65536"/>
                <a:gd name="T8" fmla="*/ 0 60000 65536"/>
                <a:gd name="T9" fmla="*/ 0 w 4391"/>
                <a:gd name="T10" fmla="*/ 0 h 934"/>
                <a:gd name="T11" fmla="*/ 4391 w 4391"/>
                <a:gd name="T12" fmla="*/ 934 h 934"/>
              </a:gdLst>
              <a:ahLst/>
              <a:cxnLst>
                <a:cxn ang="T6">
                  <a:pos x="T0" y="T1"/>
                </a:cxn>
                <a:cxn ang="T7">
                  <a:pos x="T2" y="T3"/>
                </a:cxn>
                <a:cxn ang="T8">
                  <a:pos x="T4" y="T5"/>
                </a:cxn>
              </a:cxnLst>
              <a:rect l="T9" t="T10" r="T11" b="T12"/>
              <a:pathLst>
                <a:path w="4391" h="934">
                  <a:moveTo>
                    <a:pt x="0" y="0"/>
                  </a:moveTo>
                  <a:cubicBezTo>
                    <a:pt x="454" y="25"/>
                    <a:pt x="909" y="50"/>
                    <a:pt x="1641" y="206"/>
                  </a:cubicBezTo>
                  <a:cubicBezTo>
                    <a:pt x="2373" y="362"/>
                    <a:pt x="3382" y="648"/>
                    <a:pt x="4391" y="934"/>
                  </a:cubicBezTo>
                </a:path>
              </a:pathLst>
            </a:custGeom>
            <a:noFill/>
            <a:ln w="28575">
              <a:solidFill>
                <a:srgbClr val="000080"/>
              </a:solidFill>
              <a:round/>
              <a:headEnd/>
              <a:tailEnd/>
            </a:ln>
            <a:effectLst>
              <a:prstShdw prst="shdw17" dist="17961" dir="2700000">
                <a:srgbClr val="00004D"/>
              </a:prstShdw>
            </a:effectLst>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9" name="Freeform 71"/>
            <p:cNvSpPr>
              <a:spLocks/>
            </p:cNvSpPr>
            <p:nvPr/>
          </p:nvSpPr>
          <p:spPr bwMode="auto">
            <a:xfrm>
              <a:off x="1509417" y="4115121"/>
              <a:ext cx="49572" cy="16398"/>
            </a:xfrm>
            <a:custGeom>
              <a:avLst/>
              <a:gdLst>
                <a:gd name="T0" fmla="*/ 0 w 33"/>
                <a:gd name="T1" fmla="*/ 11 h 11"/>
                <a:gd name="T2" fmla="*/ 33 w 33"/>
                <a:gd name="T3" fmla="*/ 0 h 11"/>
                <a:gd name="T4" fmla="*/ 0 w 33"/>
                <a:gd name="T5" fmla="*/ 11 h 11"/>
              </a:gdLst>
              <a:ahLst/>
              <a:cxnLst>
                <a:cxn ang="0">
                  <a:pos x="T0" y="T1"/>
                </a:cxn>
                <a:cxn ang="0">
                  <a:pos x="T2" y="T3"/>
                </a:cxn>
                <a:cxn ang="0">
                  <a:pos x="T4" y="T5"/>
                </a:cxn>
              </a:cxnLst>
              <a:rect l="0" t="0" r="r" b="b"/>
              <a:pathLst>
                <a:path w="33" h="11">
                  <a:moveTo>
                    <a:pt x="0" y="11"/>
                  </a:moveTo>
                  <a:cubicBezTo>
                    <a:pt x="11" y="7"/>
                    <a:pt x="33" y="0"/>
                    <a:pt x="33" y="0"/>
                  </a:cubicBezTo>
                  <a:cubicBezTo>
                    <a:pt x="33" y="0"/>
                    <a:pt x="11" y="7"/>
                    <a:pt x="0" y="11"/>
                  </a:cubicBezTo>
                  <a:close/>
                </a:path>
              </a:pathLst>
            </a:custGeom>
            <a:solidFill>
              <a:srgbClr val="4F81BD"/>
            </a:solidFill>
            <a:ln>
              <a:noFill/>
            </a:ln>
            <a:effectLst>
              <a:prstShdw prst="shdw17" dist="17961" dir="2700000">
                <a:srgbClr val="4F81BD">
                  <a:gamma/>
                  <a:shade val="60000"/>
                  <a:invGamma/>
                </a:srgbClr>
              </a:prstShdw>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0" name="AutoShape 18"/>
            <p:cNvSpPr>
              <a:spLocks noChangeArrowheads="1"/>
            </p:cNvSpPr>
            <p:nvPr/>
          </p:nvSpPr>
          <p:spPr bwMode="auto">
            <a:xfrm>
              <a:off x="6114354" y="1812967"/>
              <a:ext cx="1664579" cy="340476"/>
            </a:xfrm>
            <a:prstGeom prst="roundRect">
              <a:avLst>
                <a:gd name="adj" fmla="val 16667"/>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SPMS</a:t>
              </a:r>
            </a:p>
          </p:txBody>
        </p:sp>
        <p:sp>
          <p:nvSpPr>
            <p:cNvPr id="161" name="AutoShape 17"/>
            <p:cNvSpPr>
              <a:spLocks noChangeArrowheads="1"/>
            </p:cNvSpPr>
            <p:nvPr/>
          </p:nvSpPr>
          <p:spPr bwMode="auto">
            <a:xfrm>
              <a:off x="3839161" y="1812967"/>
              <a:ext cx="740383" cy="340476"/>
            </a:xfrm>
            <a:prstGeom prst="roundRect">
              <a:avLst>
                <a:gd name="adj" fmla="val 16667"/>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RRMS</a:t>
              </a:r>
            </a:p>
          </p:txBody>
        </p:sp>
        <p:sp>
          <p:nvSpPr>
            <p:cNvPr id="162" name="Freeform 24"/>
            <p:cNvSpPr>
              <a:spLocks/>
            </p:cNvSpPr>
            <p:nvPr/>
          </p:nvSpPr>
          <p:spPr bwMode="auto">
            <a:xfrm>
              <a:off x="3200345" y="3646516"/>
              <a:ext cx="3005" cy="234037"/>
            </a:xfrm>
            <a:custGeom>
              <a:avLst/>
              <a:gdLst>
                <a:gd name="T0" fmla="*/ 2147483647 w 2"/>
                <a:gd name="T1" fmla="*/ 2147483647 h 204"/>
                <a:gd name="T2" fmla="*/ 0 w 2"/>
                <a:gd name="T3" fmla="*/ 0 h 204"/>
                <a:gd name="T4" fmla="*/ 0 60000 65536"/>
                <a:gd name="T5" fmla="*/ 0 60000 65536"/>
                <a:gd name="T6" fmla="*/ 0 w 2"/>
                <a:gd name="T7" fmla="*/ 0 h 204"/>
                <a:gd name="T8" fmla="*/ 2 w 2"/>
                <a:gd name="T9" fmla="*/ 204 h 204"/>
              </a:gdLst>
              <a:ahLst/>
              <a:cxnLst>
                <a:cxn ang="T4">
                  <a:pos x="T0" y="T1"/>
                </a:cxn>
                <a:cxn ang="T5">
                  <a:pos x="T2" y="T3"/>
                </a:cxn>
              </a:cxnLst>
              <a:rect l="T6" t="T7" r="T8" b="T9"/>
              <a:pathLst>
                <a:path w="2" h="204">
                  <a:moveTo>
                    <a:pt x="1" y="203"/>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3" name="Freeform 26"/>
            <p:cNvSpPr>
              <a:spLocks/>
            </p:cNvSpPr>
            <p:nvPr/>
          </p:nvSpPr>
          <p:spPr bwMode="auto">
            <a:xfrm>
              <a:off x="2832838" y="3646516"/>
              <a:ext cx="1501" cy="234037"/>
            </a:xfrm>
            <a:custGeom>
              <a:avLst/>
              <a:gdLst>
                <a:gd name="T0" fmla="*/ 0 w 1"/>
                <a:gd name="T1" fmla="*/ 2147483647 h 204"/>
                <a:gd name="T2" fmla="*/ 0 w 1"/>
                <a:gd name="T3" fmla="*/ 0 h 204"/>
                <a:gd name="T4" fmla="*/ 0 60000 65536"/>
                <a:gd name="T5" fmla="*/ 0 60000 65536"/>
                <a:gd name="T6" fmla="*/ 0 w 1"/>
                <a:gd name="T7" fmla="*/ 0 h 204"/>
                <a:gd name="T8" fmla="*/ 1 w 1"/>
                <a:gd name="T9" fmla="*/ 204 h 204"/>
              </a:gdLst>
              <a:ahLst/>
              <a:cxnLst>
                <a:cxn ang="T4">
                  <a:pos x="T0" y="T1"/>
                </a:cxn>
                <a:cxn ang="T5">
                  <a:pos x="T2" y="T3"/>
                </a:cxn>
              </a:cxnLst>
              <a:rect l="T6" t="T7" r="T8" b="T9"/>
              <a:pathLst>
                <a:path w="1" h="204">
                  <a:moveTo>
                    <a:pt x="0" y="203"/>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4" name="Freeform 38"/>
            <p:cNvSpPr>
              <a:spLocks/>
            </p:cNvSpPr>
            <p:nvPr/>
          </p:nvSpPr>
          <p:spPr bwMode="auto">
            <a:xfrm>
              <a:off x="3678588" y="3649498"/>
              <a:ext cx="3005" cy="231055"/>
            </a:xfrm>
            <a:custGeom>
              <a:avLst/>
              <a:gdLst>
                <a:gd name="T0" fmla="*/ 2147483647 w 2"/>
                <a:gd name="T1" fmla="*/ 2147483647 h 202"/>
                <a:gd name="T2" fmla="*/ 0 w 2"/>
                <a:gd name="T3" fmla="*/ 0 h 202"/>
                <a:gd name="T4" fmla="*/ 0 60000 65536"/>
                <a:gd name="T5" fmla="*/ 0 60000 65536"/>
                <a:gd name="T6" fmla="*/ 0 w 2"/>
                <a:gd name="T7" fmla="*/ 0 h 202"/>
                <a:gd name="T8" fmla="*/ 2 w 2"/>
                <a:gd name="T9" fmla="*/ 202 h 202"/>
              </a:gdLst>
              <a:ahLst/>
              <a:cxnLst>
                <a:cxn ang="T4">
                  <a:pos x="T0" y="T1"/>
                </a:cxn>
                <a:cxn ang="T5">
                  <a:pos x="T2" y="T3"/>
                </a:cxn>
              </a:cxnLst>
              <a:rect l="T6" t="T7" r="T8" b="T9"/>
              <a:pathLst>
                <a:path w="2" h="202">
                  <a:moveTo>
                    <a:pt x="1" y="201"/>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5" name="Freeform 42"/>
            <p:cNvSpPr>
              <a:spLocks/>
            </p:cNvSpPr>
            <p:nvPr/>
          </p:nvSpPr>
          <p:spPr bwMode="auto">
            <a:xfrm>
              <a:off x="4168406" y="3645813"/>
              <a:ext cx="3005" cy="234037"/>
            </a:xfrm>
            <a:custGeom>
              <a:avLst/>
              <a:gdLst>
                <a:gd name="T0" fmla="*/ 2147483647 w 2"/>
                <a:gd name="T1" fmla="*/ 2147483647 h 205"/>
                <a:gd name="T2" fmla="*/ 0 w 2"/>
                <a:gd name="T3" fmla="*/ 0 h 205"/>
                <a:gd name="T4" fmla="*/ 0 60000 65536"/>
                <a:gd name="T5" fmla="*/ 0 60000 65536"/>
                <a:gd name="T6" fmla="*/ 0 w 2"/>
                <a:gd name="T7" fmla="*/ 0 h 205"/>
                <a:gd name="T8" fmla="*/ 2 w 2"/>
                <a:gd name="T9" fmla="*/ 205 h 205"/>
              </a:gdLst>
              <a:ahLst/>
              <a:cxnLst>
                <a:cxn ang="T4">
                  <a:pos x="T0" y="T1"/>
                </a:cxn>
                <a:cxn ang="T5">
                  <a:pos x="T2" y="T3"/>
                </a:cxn>
              </a:cxnLst>
              <a:rect l="T6" t="T7" r="T8" b="T9"/>
              <a:pathLst>
                <a:path w="2" h="205">
                  <a:moveTo>
                    <a:pt x="1" y="204"/>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6" name="AutoShape 5"/>
            <p:cNvSpPr>
              <a:spLocks noChangeArrowheads="1"/>
            </p:cNvSpPr>
            <p:nvPr/>
          </p:nvSpPr>
          <p:spPr bwMode="auto">
            <a:xfrm>
              <a:off x="1336577" y="4443068"/>
              <a:ext cx="925199" cy="51073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First</a:t>
              </a:r>
              <a:r>
                <a:rPr kumimoji="0" lang="en-US" sz="1200" b="1" i="0" u="none" strike="noStrike" kern="0" cap="none" spc="0" normalizeH="0" baseline="3000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 </a:t>
              </a:r>
              <a:r>
                <a:rPr kumimoji="0" lang="en-US" sz="1200" b="1" i="0" u="none" strike="noStrike" kern="0" cap="none" spc="0" normalizeH="0" baseline="0" noProof="0" dirty="0" smtClean="0">
                  <a:ln>
                    <a:noFill/>
                  </a:ln>
                  <a:solidFill>
                    <a:srgbClr val="000000"/>
                  </a:solidFill>
                  <a:effectLst/>
                  <a:uLnTx/>
                  <a:uFillTx/>
                  <a:latin typeface="Arial" panose="020B0604020202020204" pitchFamily="34" charset="0"/>
                  <a:ea typeface="Arial Unicode MS" pitchFamily="34" charset="-128"/>
                  <a:cs typeface="Arial" panose="020B0604020202020204" pitchFamily="34" charset="0"/>
                </a:rPr>
                <a:t>MRI lesion</a:t>
              </a:r>
            </a:p>
          </p:txBody>
        </p:sp>
        <p:sp>
          <p:nvSpPr>
            <p:cNvPr id="167" name="AutoShape 46"/>
            <p:cNvSpPr>
              <a:spLocks noChangeArrowheads="1"/>
            </p:cNvSpPr>
            <p:nvPr/>
          </p:nvSpPr>
          <p:spPr bwMode="auto">
            <a:xfrm>
              <a:off x="3130867" y="3846983"/>
              <a:ext cx="882742" cy="3064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C0504D">
                      <a:lumMod val="75000"/>
                    </a:srgbClr>
                  </a:solidFill>
                  <a:effectLst/>
                  <a:uLnTx/>
                  <a:uFillTx/>
                  <a:latin typeface="Arial" panose="020B0604020202020204" pitchFamily="34" charset="0"/>
                  <a:ea typeface="Arial Unicode MS" pitchFamily="34" charset="-128"/>
                  <a:cs typeface="Arial" panose="020B0604020202020204" pitchFamily="34" charset="0"/>
                </a:rPr>
                <a:t>Relapses</a:t>
              </a:r>
              <a:endParaRPr kumimoji="0" lang="en-US" sz="1200" b="1" i="0" u="none" strike="noStrike" kern="0" cap="none" spc="0" normalizeH="0" baseline="30000" noProof="0" dirty="0" smtClean="0">
                <a:ln>
                  <a:noFill/>
                </a:ln>
                <a:solidFill>
                  <a:srgbClr val="C0504D">
                    <a:lumMod val="75000"/>
                  </a:srgbClr>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168" name="Freeform 42"/>
            <p:cNvSpPr>
              <a:spLocks/>
            </p:cNvSpPr>
            <p:nvPr/>
          </p:nvSpPr>
          <p:spPr bwMode="auto">
            <a:xfrm>
              <a:off x="5090639" y="3649498"/>
              <a:ext cx="3005" cy="234037"/>
            </a:xfrm>
            <a:custGeom>
              <a:avLst/>
              <a:gdLst>
                <a:gd name="T0" fmla="*/ 2147483647 w 2"/>
                <a:gd name="T1" fmla="*/ 2147483647 h 205"/>
                <a:gd name="T2" fmla="*/ 0 w 2"/>
                <a:gd name="T3" fmla="*/ 0 h 205"/>
                <a:gd name="T4" fmla="*/ 0 60000 65536"/>
                <a:gd name="T5" fmla="*/ 0 60000 65536"/>
                <a:gd name="T6" fmla="*/ 0 w 2"/>
                <a:gd name="T7" fmla="*/ 0 h 205"/>
                <a:gd name="T8" fmla="*/ 2 w 2"/>
                <a:gd name="T9" fmla="*/ 205 h 205"/>
              </a:gdLst>
              <a:ahLst/>
              <a:cxnLst>
                <a:cxn ang="T4">
                  <a:pos x="T0" y="T1"/>
                </a:cxn>
                <a:cxn ang="T5">
                  <a:pos x="T2" y="T3"/>
                </a:cxn>
              </a:cxnLst>
              <a:rect l="T6" t="T7" r="T8" b="T9"/>
              <a:pathLst>
                <a:path w="2" h="205">
                  <a:moveTo>
                    <a:pt x="1" y="204"/>
                  </a:moveTo>
                  <a:lnTo>
                    <a:pt x="0" y="0"/>
                  </a:lnTo>
                </a:path>
              </a:pathLst>
            </a:custGeom>
            <a:noFill/>
            <a:ln w="31750" cap="rnd">
              <a:solidFill>
                <a:srgbClr val="C0504D">
                  <a:lumMod val="75000"/>
                </a:srgbClr>
              </a:solidFill>
              <a:round/>
              <a:headEnd type="none" w="sm" len="sm"/>
              <a:tailEnd type="arrow" w="med" len="med"/>
            </a:ln>
            <a:extLst/>
          </p:spPr>
          <p:txBody>
            <a:bodyPr lIns="91403" tIns="45701" rIns="91403" bIns="4570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66676A"/>
                </a:solidFill>
                <a:effectLst/>
                <a:uLnTx/>
                <a:uFillTx/>
                <a:latin typeface="Arial" panose="020B0604020202020204" pitchFamily="34" charset="0"/>
                <a:cs typeface="Arial" panose="020B0604020202020204" pitchFamily="34" charset="0"/>
              </a:endParaRPr>
            </a:p>
          </p:txBody>
        </p:sp>
        <p:sp>
          <p:nvSpPr>
            <p:cNvPr id="169" name="AutoShape 17"/>
            <p:cNvSpPr>
              <a:spLocks noChangeArrowheads="1"/>
            </p:cNvSpPr>
            <p:nvPr/>
          </p:nvSpPr>
          <p:spPr bwMode="auto">
            <a:xfrm>
              <a:off x="2644629" y="1814273"/>
              <a:ext cx="740383" cy="340476"/>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CIS</a:t>
              </a:r>
            </a:p>
          </p:txBody>
        </p:sp>
        <p:sp>
          <p:nvSpPr>
            <p:cNvPr id="170" name="AutoShape 17"/>
            <p:cNvSpPr>
              <a:spLocks noChangeArrowheads="1"/>
            </p:cNvSpPr>
            <p:nvPr/>
          </p:nvSpPr>
          <p:spPr bwMode="auto">
            <a:xfrm>
              <a:off x="1533196" y="1814273"/>
              <a:ext cx="740383" cy="340476"/>
            </a:xfrm>
            <a:prstGeom prst="roundRect">
              <a:avLst>
                <a:gd name="adj" fmla="val 16667"/>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RIS</a:t>
              </a:r>
            </a:p>
          </p:txBody>
        </p:sp>
        <p:sp>
          <p:nvSpPr>
            <p:cNvPr id="171" name="AutoShape 18"/>
            <p:cNvSpPr>
              <a:spLocks noChangeArrowheads="1"/>
            </p:cNvSpPr>
            <p:nvPr/>
          </p:nvSpPr>
          <p:spPr bwMode="auto">
            <a:xfrm>
              <a:off x="4908729" y="1814273"/>
              <a:ext cx="946704" cy="340476"/>
            </a:xfrm>
            <a:prstGeom prst="roundRect">
              <a:avLst>
                <a:gd name="adj" fmla="val 16667"/>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R-SPMS</a:t>
              </a:r>
            </a:p>
          </p:txBody>
        </p:sp>
        <p:sp>
          <p:nvSpPr>
            <p:cNvPr id="173" name="TextBox 172"/>
            <p:cNvSpPr txBox="1"/>
            <p:nvPr/>
          </p:nvSpPr>
          <p:spPr>
            <a:xfrm>
              <a:off x="5090639" y="5301937"/>
              <a:ext cx="3419537" cy="24618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03" tIns="45701" rIns="91403" bIns="45701">
              <a:spAutoFit/>
            </a:bodyPr>
            <a:lstStyle>
              <a:defPPr>
                <a:defRPr lang="en-US"/>
              </a:defPPr>
              <a:lvl1pPr algn="ctr">
                <a:defRPr sz="1100" b="1">
                  <a:solidFill>
                    <a:schemeClr val="bg1"/>
                  </a:solidFill>
                  <a:latin typeface="Calibri" pitchFamily="34" charset="0"/>
                  <a:ea typeface="Arial Unicode MS" pitchFamily="34" charset="-128"/>
                  <a:cs typeface="Arial Unicode MS" pitchFamily="34"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SPMS: </a:t>
              </a:r>
              <a:r>
                <a:rPr kumimoji="0" lang="en-GB" sz="1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natalizumab</a:t>
              </a: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lang="en-GB" sz="1000" kern="0" dirty="0" err="1">
                  <a:solidFill>
                    <a:prstClr val="white"/>
                  </a:solidFill>
                  <a:latin typeface="Arial" panose="020B0604020202020204" pitchFamily="34" charset="0"/>
                  <a:cs typeface="Arial" panose="020B0604020202020204" pitchFamily="34" charset="0"/>
                </a:rPr>
                <a:t>s</a:t>
              </a:r>
              <a:r>
                <a:rPr kumimoji="0" lang="en-GB" sz="1000" b="1"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iponimod</a:t>
              </a:r>
              <a:r>
                <a:rPr kumimoji="0" lang="en-GB" sz="1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DMF</a:t>
              </a:r>
              <a:endPar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4" name="TextBox 173"/>
            <p:cNvSpPr txBox="1"/>
            <p:nvPr/>
          </p:nvSpPr>
          <p:spPr>
            <a:xfrm>
              <a:off x="5614903" y="5616210"/>
              <a:ext cx="2895273" cy="40007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03" tIns="45701" rIns="91403" bIns="45701">
              <a:spAutoFit/>
            </a:bodyPr>
            <a:lstStyle>
              <a:defPPr>
                <a:defRPr lang="en-US"/>
              </a:defPPr>
              <a:lvl1pPr algn="ctr">
                <a:defRPr sz="1100" b="1">
                  <a:solidFill>
                    <a:schemeClr val="bg1"/>
                  </a:solidFill>
                  <a:latin typeface="Calibri" pitchFamily="34" charset="0"/>
                  <a:ea typeface="Arial Unicode MS" pitchFamily="34" charset="-128"/>
                  <a:cs typeface="Arial Unicode MS" pitchFamily="34"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Late SPMS: SMART </a:t>
              </a:r>
              <a:r>
                <a:rPr kumimoji="0" lang="en-GB" sz="1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Study</a:t>
              </a:r>
              <a:endPar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fluoxetine, </a:t>
              </a:r>
              <a:r>
                <a:rPr kumimoji="0" lang="en-GB" sz="1000" b="1" i="0" u="none" strike="noStrike" kern="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amiloride</a:t>
              </a: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GB" sz="1000" b="1" i="0" u="none" strike="noStrike" kern="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riluzole</a:t>
              </a:r>
              <a:endPar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5" name="TextBox 174"/>
            <p:cNvSpPr txBox="1"/>
            <p:nvPr/>
          </p:nvSpPr>
          <p:spPr>
            <a:xfrm>
              <a:off x="4162293" y="5616210"/>
              <a:ext cx="1404278" cy="40007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03" tIns="45701" rIns="91403" bIns="45701">
              <a:spAutoFit/>
            </a:bodyPr>
            <a:lstStyle>
              <a:defPPr>
                <a:defRPr lang="en-US"/>
              </a:defPPr>
              <a:lvl1pPr algn="ctr">
                <a:defRPr sz="1600" b="1">
                  <a:solidFill>
                    <a:schemeClr val="bg1"/>
                  </a:solidFill>
                  <a:latin typeface="Calibri" pitchFamily="34" charset="0"/>
                  <a:ea typeface="Arial Unicode MS" pitchFamily="34" charset="-128"/>
                  <a:cs typeface="Arial Unicode MS" pitchFamily="34"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Early SPMS</a:t>
              </a:r>
              <a:r>
                <a:rPr kumimoji="0" lang="en-GB" sz="1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t>
              </a:r>
              <a:endPar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oxcarbazepine</a:t>
              </a:r>
            </a:p>
          </p:txBody>
        </p:sp>
        <p:sp>
          <p:nvSpPr>
            <p:cNvPr id="176" name="TextBox 175"/>
            <p:cNvSpPr txBox="1"/>
            <p:nvPr/>
          </p:nvSpPr>
          <p:spPr>
            <a:xfrm>
              <a:off x="1336577" y="5616210"/>
              <a:ext cx="1213696" cy="24618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03" tIns="45701" rIns="91403" bIns="45701">
              <a:spAutoFit/>
            </a:bodyPr>
            <a:lstStyle>
              <a:defPPr>
                <a:defRPr lang="en-US"/>
              </a:defPPr>
              <a:lvl1pPr algn="ctr">
                <a:defRPr sz="1600" b="1">
                  <a:solidFill>
                    <a:schemeClr val="bg1"/>
                  </a:solidFill>
                  <a:latin typeface="Calibri" pitchFamily="34" charset="0"/>
                  <a:ea typeface="Arial Unicode MS" pitchFamily="34" charset="-128"/>
                  <a:cs typeface="Arial Unicode MS" pitchFamily="34"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CIS: PHENYTOIN</a:t>
              </a:r>
            </a:p>
          </p:txBody>
        </p:sp>
        <p:sp>
          <p:nvSpPr>
            <p:cNvPr id="177" name="TextBox 176"/>
            <p:cNvSpPr txBox="1"/>
            <p:nvPr/>
          </p:nvSpPr>
          <p:spPr>
            <a:xfrm>
              <a:off x="2626473" y="5619729"/>
              <a:ext cx="1485649" cy="400071"/>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03" tIns="45701" rIns="91403" bIns="45701">
              <a:spAutoFit/>
            </a:bodyPr>
            <a:lstStyle>
              <a:defPPr>
                <a:defRPr lang="en-US"/>
              </a:defPPr>
              <a:lvl1pPr algn="ctr">
                <a:defRPr sz="1600" b="1">
                  <a:solidFill>
                    <a:schemeClr val="bg1"/>
                  </a:solidFill>
                  <a:latin typeface="Calibri" pitchFamily="34" charset="0"/>
                  <a:ea typeface="Arial Unicode MS" pitchFamily="34" charset="-128"/>
                  <a:cs typeface="Arial Unicode MS" pitchFamily="34"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RRMS: </a:t>
              </a:r>
              <a:b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DE-FLAMES </a:t>
              </a:r>
              <a:r>
                <a:rPr kumimoji="0" lang="en-GB" sz="1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Study</a:t>
              </a:r>
              <a:endPar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8" name="AutoShape 18"/>
            <p:cNvSpPr>
              <a:spLocks noChangeArrowheads="1"/>
            </p:cNvSpPr>
            <p:nvPr/>
          </p:nvSpPr>
          <p:spPr bwMode="auto">
            <a:xfrm>
              <a:off x="6114354" y="1440679"/>
              <a:ext cx="1664579" cy="340476"/>
            </a:xfrm>
            <a:prstGeom prst="roundRect">
              <a:avLst>
                <a:gd name="adj"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a:extLst/>
          </p:spPr>
          <p:txBody>
            <a:bodyPr wrap="square" lIns="91403" tIns="45701" rIns="91403" bIns="4570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ea typeface="Arial Unicode MS" pitchFamily="34" charset="-128"/>
                  <a:cs typeface="Arial" panose="020B0604020202020204" pitchFamily="34" charset="0"/>
                </a:rPr>
                <a:t>PPMS</a:t>
              </a:r>
            </a:p>
          </p:txBody>
        </p:sp>
        <p:sp>
          <p:nvSpPr>
            <p:cNvPr id="179" name="TextBox 178"/>
            <p:cNvSpPr txBox="1"/>
            <p:nvPr/>
          </p:nvSpPr>
          <p:spPr>
            <a:xfrm>
              <a:off x="5603777" y="4706817"/>
              <a:ext cx="2906399" cy="24618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91403" tIns="45701" rIns="91403" bIns="45701">
              <a:spAutoFit/>
            </a:bodyPr>
            <a:lstStyle>
              <a:defPPr>
                <a:defRPr lang="en-US"/>
              </a:defPPr>
              <a:lvl1pPr algn="ctr">
                <a:defRPr sz="1600" b="1">
                  <a:solidFill>
                    <a:schemeClr val="tx1"/>
                  </a:solidFill>
                  <a:latin typeface="Calibri" pitchFamily="34" charset="0"/>
                  <a:ea typeface="Arial Unicode MS" pitchFamily="34" charset="-128"/>
                  <a:cs typeface="Arial Unicode MS" pitchFamily="34"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PPMS: </a:t>
              </a:r>
              <a:r>
                <a:rPr kumimoji="0" lang="en-GB" sz="1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fingolimod</a:t>
              </a:r>
              <a:r>
                <a:rPr kumimoji="0" lang="en-GB" sz="1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ocrelizumab</a:t>
              </a:r>
              <a:r>
                <a:rPr kumimoji="0" lang="en-GB" sz="1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0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laquinimod</a:t>
              </a:r>
              <a:endParaRPr kumimoji="0" lang="en-GB" sz="1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0" name="TextBox 179"/>
            <p:cNvSpPr txBox="1"/>
            <p:nvPr/>
          </p:nvSpPr>
          <p:spPr>
            <a:xfrm>
              <a:off x="5090639" y="4995571"/>
              <a:ext cx="3419537" cy="246183"/>
            </a:xfrm>
            <a:prstGeom prst="rect">
              <a:avLst/>
            </a:prstGeom>
            <a:solidFill>
              <a:sysClr val="windowText" lastClr="000000">
                <a:lumMod val="65000"/>
                <a:lumOff val="3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91403" tIns="45701" rIns="91403" bIns="45701">
              <a:spAutoFit/>
            </a:bodyPr>
            <a:lstStyle>
              <a:defPPr>
                <a:defRPr lang="en-US"/>
              </a:defPPr>
              <a:lvl1pPr algn="ctr">
                <a:defRPr sz="1100" b="1">
                  <a:solidFill>
                    <a:schemeClr val="tx1"/>
                  </a:solidFill>
                  <a:latin typeface="Calibri" pitchFamily="34" charset="0"/>
                  <a:ea typeface="Arial Unicode MS" pitchFamily="34" charset="-128"/>
                  <a:cs typeface="Arial Unicode MS" pitchFamily="34"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SPMS and PPMS</a:t>
              </a:r>
              <a:r>
                <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lang="en-GB" sz="1000" kern="0" dirty="0" err="1">
                  <a:solidFill>
                    <a:prstClr val="white"/>
                  </a:solidFill>
                  <a:latin typeface="Arial" panose="020B0604020202020204" pitchFamily="34" charset="0"/>
                  <a:cs typeface="Arial" panose="020B0604020202020204" pitchFamily="34" charset="0"/>
                </a:rPr>
                <a:t>i</a:t>
              </a:r>
              <a:r>
                <a:rPr kumimoji="0" lang="en-GB" sz="1000" b="1"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budilast</a:t>
              </a:r>
              <a:endParaRPr kumimoji="0" lang="en-GB"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
        <p:nvSpPr>
          <p:cNvPr id="64" name="Title 1"/>
          <p:cNvSpPr txBox="1">
            <a:spLocks/>
          </p:cNvSpPr>
          <p:nvPr/>
        </p:nvSpPr>
        <p:spPr>
          <a:xfrm>
            <a:off x="457200" y="76200"/>
            <a:ext cx="7086600" cy="1143000"/>
          </a:xfrm>
          <a:prstGeom prst="rect">
            <a:avLst/>
          </a:prstGeom>
          <a:effectLst>
            <a:outerShdw blurRad="50800" dist="25400" dir="5400000" algn="ctr" rotWithShape="0">
              <a:srgbClr val="261300"/>
            </a:outerShdw>
          </a:effectLst>
        </p:spPr>
        <p:txBody>
          <a:bodyPr vert="horz" lIns="91440" tIns="45720" rIns="91440" bIns="45720" rtlCol="0" anchor="ctr">
            <a:normAutofit/>
          </a:bodyPr>
          <a:lstStyle>
            <a:lvl1pPr algn="l" defTabSz="914400" rtl="0" eaLnBrk="1" latinLnBrk="0" hangingPunct="1">
              <a:spcBef>
                <a:spcPct val="0"/>
              </a:spcBef>
              <a:buNone/>
              <a:defRPr sz="2200" b="1" kern="1200" baseline="0">
                <a:solidFill>
                  <a:schemeClr val="bg1"/>
                </a:solidFill>
                <a:latin typeface="Arial" pitchFamily="34" charset="0"/>
                <a:ea typeface="+mj-ea"/>
                <a:cs typeface="Arial" pitchFamily="34" charset="0"/>
              </a:defRPr>
            </a:lvl1pPr>
          </a:lstStyle>
          <a:p>
            <a:r>
              <a:rPr lang="en-US" sz="2400" dirty="0"/>
              <a:t>Trial Activity Targeting Progressive Pathology</a:t>
            </a:r>
          </a:p>
        </p:txBody>
      </p:sp>
    </p:spTree>
    <p:extLst>
      <p:ext uri="{BB962C8B-B14F-4D97-AF65-F5344CB8AC3E}">
        <p14:creationId xmlns:p14="http://schemas.microsoft.com/office/powerpoint/2010/main" val="276666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Pathological </a:t>
            </a:r>
            <a:r>
              <a:rPr lang="en-US" sz="2400" dirty="0" smtClean="0"/>
              <a:t>Correlates </a:t>
            </a:r>
            <a:r>
              <a:rPr lang="en-US" sz="2400" dirty="0"/>
              <a:t>of </a:t>
            </a:r>
            <a:r>
              <a:rPr lang="en-US" sz="2400" dirty="0" smtClean="0"/>
              <a:t>Disease Progression</a:t>
            </a:r>
            <a:endParaRPr lang="en-US" sz="2400" dirty="0"/>
          </a:p>
        </p:txBody>
      </p:sp>
      <p:sp>
        <p:nvSpPr>
          <p:cNvPr id="3" name="Content Placeholder 2"/>
          <p:cNvSpPr>
            <a:spLocks noGrp="1"/>
          </p:cNvSpPr>
          <p:nvPr>
            <p:ph sz="quarter" idx="10"/>
          </p:nvPr>
        </p:nvSpPr>
        <p:spPr/>
        <p:txBody>
          <a:bodyPr>
            <a:normAutofit/>
          </a:bodyPr>
          <a:lstStyle/>
          <a:p>
            <a:pPr marL="236538" lvl="1" indent="-236538">
              <a:buSzPct val="130000"/>
            </a:pPr>
            <a:r>
              <a:rPr lang="en-US" dirty="0">
                <a:latin typeface="Arial" panose="020B0604020202020204" pitchFamily="34" charset="0"/>
                <a:cs typeface="Arial" panose="020B0604020202020204" pitchFamily="34" charset="0"/>
              </a:rPr>
              <a:t>White matter lesion type</a:t>
            </a:r>
          </a:p>
          <a:p>
            <a:pPr marL="914400" lvl="2" indent="-341313">
              <a:buSzPct val="130000"/>
            </a:pPr>
            <a:r>
              <a:rPr lang="en-US" dirty="0">
                <a:latin typeface="Arial" panose="020B0604020202020204" pitchFamily="34" charset="0"/>
                <a:cs typeface="Arial" panose="020B0604020202020204" pitchFamily="34" charset="0"/>
              </a:rPr>
              <a:t>Nature of inflammation</a:t>
            </a:r>
          </a:p>
          <a:p>
            <a:pPr marL="914400" lvl="2" indent="-341313">
              <a:buSzPct val="130000"/>
            </a:pPr>
            <a:r>
              <a:rPr lang="en-US" dirty="0">
                <a:latin typeface="Arial" panose="020B0604020202020204" pitchFamily="34" charset="0"/>
                <a:cs typeface="Arial" panose="020B0604020202020204" pitchFamily="34" charset="0"/>
              </a:rPr>
              <a:t>Remyelination failure</a:t>
            </a:r>
          </a:p>
          <a:p>
            <a:pPr marL="236538" lvl="1" indent="-236538">
              <a:buSzPct val="130000"/>
            </a:pPr>
            <a:r>
              <a:rPr lang="en-US" dirty="0">
                <a:latin typeface="Arial" panose="020B0604020202020204" pitchFamily="34" charset="0"/>
                <a:cs typeface="Arial" panose="020B0604020202020204" pitchFamily="34" charset="0"/>
              </a:rPr>
              <a:t>Gray matter involvement</a:t>
            </a:r>
          </a:p>
          <a:p>
            <a:pPr marL="236538" lvl="1" indent="-236538">
              <a:buSzPct val="130000"/>
            </a:pPr>
            <a:r>
              <a:rPr lang="en-US" dirty="0">
                <a:latin typeface="Arial" panose="020B0604020202020204" pitchFamily="34" charset="0"/>
                <a:cs typeface="Arial" panose="020B0604020202020204" pitchFamily="34" charset="0"/>
              </a:rPr>
              <a:t>Diffuse pathological changes</a:t>
            </a:r>
          </a:p>
          <a:p>
            <a:pPr marL="914400" lvl="2" indent="-341313">
              <a:buSzPct val="130000"/>
            </a:pPr>
            <a:r>
              <a:rPr lang="en-US" dirty="0">
                <a:latin typeface="Arial" panose="020B0604020202020204" pitchFamily="34" charset="0"/>
                <a:cs typeface="Arial" panose="020B0604020202020204" pitchFamily="34" charset="0"/>
              </a:rPr>
              <a:t>Axonal/neuronal loss</a:t>
            </a:r>
          </a:p>
          <a:p>
            <a:pPr marL="914400" lvl="2" indent="-341313">
              <a:buSzPct val="130000"/>
            </a:pPr>
            <a:r>
              <a:rPr lang="en-US" dirty="0">
                <a:latin typeface="Arial" panose="020B0604020202020204" pitchFamily="34" charset="0"/>
                <a:cs typeface="Arial" panose="020B0604020202020204" pitchFamily="34" charset="0"/>
              </a:rPr>
              <a:t>Compartmentalized inflammation</a:t>
            </a:r>
          </a:p>
        </p:txBody>
      </p:sp>
    </p:spTree>
    <p:extLst>
      <p:ext uri="{BB962C8B-B14F-4D97-AF65-F5344CB8AC3E}">
        <p14:creationId xmlns:p14="http://schemas.microsoft.com/office/powerpoint/2010/main" val="7943220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86600" cy="1143000"/>
          </a:xfrm>
        </p:spPr>
        <p:txBody>
          <a:bodyPr/>
          <a:lstStyle/>
          <a:p>
            <a:r>
              <a:rPr lang="en-US" dirty="0" smtClean="0"/>
              <a:t>Conclusions</a:t>
            </a:r>
            <a:endParaRPr lang="en-US" dirty="0"/>
          </a:p>
        </p:txBody>
      </p:sp>
      <p:sp>
        <p:nvSpPr>
          <p:cNvPr id="3" name="Content Placeholder 2"/>
          <p:cNvSpPr>
            <a:spLocks noGrp="1"/>
          </p:cNvSpPr>
          <p:nvPr>
            <p:ph sz="quarter" idx="10"/>
          </p:nvPr>
        </p:nvSpPr>
        <p:spPr>
          <a:xfrm>
            <a:off x="457201" y="1295400"/>
            <a:ext cx="8181975" cy="2514600"/>
          </a:xfrm>
        </p:spPr>
        <p:txBody>
          <a:bodyPr>
            <a:noAutofit/>
          </a:bodyPr>
          <a:lstStyle/>
          <a:p>
            <a:r>
              <a:rPr lang="en-US" sz="1600" b="1" dirty="0" smtClean="0">
                <a:latin typeface="Arial" panose="020B0604020202020204" pitchFamily="34" charset="0"/>
              </a:rPr>
              <a:t>Treat-2-target: a moving target</a:t>
            </a:r>
          </a:p>
          <a:p>
            <a:pPr marL="192024" lvl="1" indent="-192024">
              <a:buSzPct val="130000"/>
            </a:pPr>
            <a:r>
              <a:rPr lang="en-US" sz="1600" dirty="0" smtClean="0">
                <a:solidFill>
                  <a:schemeClr val="bg1">
                    <a:lumMod val="75000"/>
                  </a:schemeClr>
                </a:solidFill>
                <a:latin typeface="Arial" panose="020B0604020202020204" pitchFamily="34" charset="0"/>
                <a:cs typeface="Arial" panose="020B0604020202020204" pitchFamily="34" charset="0"/>
              </a:rPr>
              <a:t>NEDA (no evident disease activity)</a:t>
            </a:r>
            <a:endParaRPr lang="en-US" sz="1600" dirty="0">
              <a:solidFill>
                <a:schemeClr val="bg1">
                  <a:lumMod val="75000"/>
                </a:schemeClr>
              </a:solidFill>
              <a:latin typeface="Arial" panose="020B0604020202020204" pitchFamily="34" charset="0"/>
              <a:cs typeface="Arial" panose="020B0604020202020204" pitchFamily="34" charset="0"/>
            </a:endParaRPr>
          </a:p>
          <a:p>
            <a:pPr marL="192024" lvl="1" indent="-192024">
              <a:buSzPct val="130000"/>
            </a:pPr>
            <a:r>
              <a:rPr lang="en-US" sz="1600" dirty="0" smtClean="0">
                <a:latin typeface="Arial" panose="020B0604020202020204" pitchFamily="34" charset="0"/>
                <a:cs typeface="Arial" panose="020B0604020202020204" pitchFamily="34" charset="0"/>
              </a:rPr>
              <a:t>End-organ damage (the new goal posts)</a:t>
            </a:r>
          </a:p>
          <a:p>
            <a:pPr marL="192024" lvl="1" indent="-192024">
              <a:buSzPct val="130000"/>
            </a:pPr>
            <a:r>
              <a:rPr lang="en-US" sz="1600" dirty="0" smtClean="0">
                <a:solidFill>
                  <a:schemeClr val="bg1">
                    <a:lumMod val="75000"/>
                  </a:schemeClr>
                </a:solidFill>
                <a:latin typeface="Arial" panose="020B0604020202020204" pitchFamily="34" charset="0"/>
                <a:cs typeface="Arial" panose="020B0604020202020204" pitchFamily="34" charset="0"/>
              </a:rPr>
              <a:t>Early effective treatment </a:t>
            </a:r>
            <a:r>
              <a:rPr lang="en-US" sz="1600" dirty="0" smtClean="0">
                <a:latin typeface="Arial" panose="020B0604020202020204" pitchFamily="34" charset="0"/>
                <a:cs typeface="Arial" panose="020B0604020202020204" pitchFamily="34" charset="0"/>
              </a:rPr>
              <a:t>prevents </a:t>
            </a:r>
            <a:r>
              <a:rPr lang="en-US" sz="1600" dirty="0" smtClean="0">
                <a:solidFill>
                  <a:schemeClr val="bg1">
                    <a:lumMod val="75000"/>
                  </a:schemeClr>
                </a:solidFill>
                <a:latin typeface="Arial" panose="020B0604020202020204" pitchFamily="34" charset="0"/>
                <a:cs typeface="Arial" panose="020B0604020202020204" pitchFamily="34" charset="0"/>
              </a:rPr>
              <a:t>end-organ damage</a:t>
            </a:r>
          </a:p>
          <a:p>
            <a:pPr marL="192024" lvl="1" indent="-192024">
              <a:buSzPct val="130000"/>
            </a:pPr>
            <a:r>
              <a:rPr lang="en-US" sz="1600" dirty="0" smtClean="0">
                <a:latin typeface="Arial" panose="020B0604020202020204" pitchFamily="34" charset="0"/>
                <a:cs typeface="Arial" panose="020B0604020202020204" pitchFamily="34" charset="0"/>
              </a:rPr>
              <a:t>Combination therapies (the next logical thing)</a:t>
            </a:r>
          </a:p>
          <a:p>
            <a:pPr marL="592074" lvl="2" indent="-192024">
              <a:buSzPct val="130000"/>
            </a:pPr>
            <a:r>
              <a:rPr lang="en-US" sz="1400" dirty="0" smtClean="0">
                <a:solidFill>
                  <a:schemeClr val="bg1">
                    <a:lumMod val="75000"/>
                  </a:schemeClr>
                </a:solidFill>
                <a:latin typeface="Arial" panose="020B0604020202020204" pitchFamily="34" charset="0"/>
                <a:cs typeface="Arial" panose="020B0604020202020204" pitchFamily="34" charset="0"/>
              </a:rPr>
              <a:t>Need for both anti-inflammatory and neuroprotective strategies</a:t>
            </a:r>
          </a:p>
          <a:p>
            <a:pPr marL="192024" lvl="1" indent="-192024">
              <a:buSzPct val="130000"/>
            </a:pPr>
            <a:r>
              <a:rPr lang="en-US" sz="1600" dirty="0" smtClean="0">
                <a:latin typeface="Arial" panose="020B0604020202020204" pitchFamily="34" charset="0"/>
                <a:cs typeface="Arial" panose="020B0604020202020204" pitchFamily="34" charset="0"/>
              </a:rPr>
              <a:t>Progressive MS</a:t>
            </a:r>
          </a:p>
          <a:p>
            <a:pPr marL="592074" lvl="2" indent="-192024">
              <a:buSzPct val="130000"/>
            </a:pPr>
            <a:r>
              <a:rPr lang="en-US" sz="1400" dirty="0" smtClean="0">
                <a:latin typeface="Arial" panose="020B0604020202020204" pitchFamily="34" charset="0"/>
                <a:cs typeface="Arial" panose="020B0604020202020204" pitchFamily="34" charset="0"/>
              </a:rPr>
              <a:t>Therapeutic lag</a:t>
            </a:r>
          </a:p>
          <a:p>
            <a:pPr marL="592074" lvl="2" indent="-192024">
              <a:buSzPct val="130000"/>
            </a:pPr>
            <a:r>
              <a:rPr lang="en-US" sz="1400" dirty="0" smtClean="0">
                <a:latin typeface="Arial" panose="020B0604020202020204" pitchFamily="34" charset="0"/>
                <a:cs typeface="Arial" panose="020B0604020202020204" pitchFamily="34" charset="0"/>
              </a:rPr>
              <a:t>Asynchronous progressive MS hypothesis </a:t>
            </a:r>
            <a:endParaRPr lang="en-US" sz="14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457200" y="3886200"/>
            <a:ext cx="8181975"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800" kern="1200">
                <a:solidFill>
                  <a:srgbClr val="0070C0"/>
                </a:solidFill>
                <a:latin typeface="Arial Black" panose="020B0A040201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12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latin typeface="Arial" panose="020B0604020202020204" pitchFamily="34" charset="0"/>
              </a:rPr>
              <a:t>Therapeutic pyramid</a:t>
            </a:r>
          </a:p>
          <a:p>
            <a:pPr marL="192024" lvl="1" indent="-192024">
              <a:buSzPct val="130000"/>
            </a:pPr>
            <a:r>
              <a:rPr lang="en-US" sz="1600" dirty="0" smtClean="0">
                <a:solidFill>
                  <a:schemeClr val="bg1">
                    <a:lumMod val="75000"/>
                  </a:schemeClr>
                </a:solidFill>
                <a:latin typeface="Arial" panose="020B0604020202020204" pitchFamily="34" charset="0"/>
                <a:cs typeface="Arial" panose="020B0604020202020204" pitchFamily="34" charset="0"/>
              </a:rPr>
              <a:t>Acute neuroprotection</a:t>
            </a:r>
          </a:p>
          <a:p>
            <a:pPr marL="192024" lvl="1" indent="-192024">
              <a:buSzPct val="130000"/>
            </a:pPr>
            <a:r>
              <a:rPr lang="en-US" sz="1600" dirty="0" smtClean="0">
                <a:solidFill>
                  <a:schemeClr val="bg1">
                    <a:lumMod val="75000"/>
                  </a:schemeClr>
                </a:solidFill>
                <a:latin typeface="Arial" panose="020B0604020202020204" pitchFamily="34" charset="0"/>
                <a:cs typeface="Arial" panose="020B0604020202020204" pitchFamily="34" charset="0"/>
              </a:rPr>
              <a:t>Slow-burn neuroprotection</a:t>
            </a:r>
          </a:p>
          <a:p>
            <a:pPr marL="192024" lvl="1" indent="-192024">
              <a:buSzPct val="130000"/>
            </a:pPr>
            <a:r>
              <a:rPr lang="en-US" sz="1600" dirty="0" err="1" smtClean="0">
                <a:solidFill>
                  <a:schemeClr val="bg1">
                    <a:lumMod val="75000"/>
                  </a:schemeClr>
                </a:solidFill>
                <a:latin typeface="Arial" panose="020B0604020202020204" pitchFamily="34" charset="0"/>
                <a:cs typeface="Arial" panose="020B0604020202020204" pitchFamily="34" charset="0"/>
              </a:rPr>
              <a:t>Remyelination</a:t>
            </a:r>
            <a:r>
              <a:rPr lang="en-US" sz="1600" dirty="0" smtClean="0">
                <a:solidFill>
                  <a:schemeClr val="bg1">
                    <a:lumMod val="75000"/>
                  </a:schemeClr>
                </a:solidFill>
                <a:latin typeface="Arial" panose="020B0604020202020204" pitchFamily="34" charset="0"/>
                <a:cs typeface="Arial" panose="020B0604020202020204" pitchFamily="34" charset="0"/>
              </a:rPr>
              <a:t> strategies</a:t>
            </a:r>
          </a:p>
          <a:p>
            <a:pPr marL="192024" lvl="1" indent="-192024">
              <a:buSzPct val="130000"/>
            </a:pPr>
            <a:r>
              <a:rPr lang="en-US" sz="1600" dirty="0" smtClean="0">
                <a:latin typeface="Arial" panose="020B0604020202020204" pitchFamily="34" charset="0"/>
                <a:cs typeface="Arial" panose="020B0604020202020204" pitchFamily="34" charset="0"/>
              </a:rPr>
              <a:t>Proof-of-concept studies</a:t>
            </a:r>
          </a:p>
          <a:p>
            <a:pPr marL="192024" lvl="1" indent="-192024">
              <a:buSzPct val="130000"/>
            </a:pPr>
            <a:endParaRPr lang="en-US" sz="1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57200" y="5466230"/>
            <a:ext cx="7162802" cy="1086970"/>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800" kern="1200">
                <a:solidFill>
                  <a:srgbClr val="0070C0"/>
                </a:solidFill>
                <a:latin typeface="Arial Black" panose="020B0A040201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12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smtClean="0">
                <a:latin typeface="Arial" panose="020B0604020202020204" pitchFamily="34" charset="0"/>
              </a:rPr>
              <a:t>Viral hypothesis</a:t>
            </a:r>
          </a:p>
          <a:p>
            <a:pPr marL="192024" lvl="1" indent="-192024">
              <a:buSzPct val="130000"/>
            </a:pPr>
            <a:r>
              <a:rPr lang="en-US" sz="1600" dirty="0" smtClean="0">
                <a:latin typeface="Arial" panose="020B0604020202020204" pitchFamily="34" charset="0"/>
                <a:cs typeface="Arial" panose="020B0604020202020204" pitchFamily="34" charset="0"/>
              </a:rPr>
              <a:t>The</a:t>
            </a:r>
            <a:r>
              <a:rPr lang="en-US" sz="1600" dirty="0" smtClean="0">
                <a:solidFill>
                  <a:schemeClr val="bg1">
                    <a:lumMod val="75000"/>
                  </a:schemeClr>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black swan</a:t>
            </a:r>
          </a:p>
          <a:p>
            <a:pPr marL="192024" lvl="1" indent="-192024">
              <a:buSzPct val="130000"/>
            </a:pPr>
            <a:r>
              <a:rPr lang="en-US" sz="1600" dirty="0" smtClean="0">
                <a:latin typeface="Arial" panose="020B0604020202020204" pitchFamily="34" charset="0"/>
                <a:cs typeface="Arial" panose="020B0604020202020204" pitchFamily="34" charset="0"/>
              </a:rPr>
              <a:t>EBV and HERVs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518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685800"/>
            <a:ext cx="8686800" cy="1165225"/>
          </a:xfrm>
          <a:prstGeom prst="rect">
            <a:avLst/>
          </a:prstGeom>
          <a:effectLst>
            <a:outerShdw blurRad="50800" dist="38100" dir="2700000" algn="tl" rotWithShape="0">
              <a:prstClr val="black">
                <a:alpha val="40000"/>
              </a:prstClr>
            </a:outerShdw>
          </a:effectLst>
        </p:spPr>
        <p:txBody>
          <a:bodyPr anchor="ctr">
            <a:noAutofit/>
          </a:bodyPr>
          <a:lstStyle>
            <a:lvl1pPr algn="ctr" defTabSz="914400" rtl="0" eaLnBrk="1" latinLnBrk="0" hangingPunct="1">
              <a:spcBef>
                <a:spcPct val="0"/>
              </a:spcBef>
              <a:buNone/>
              <a:defRPr sz="2300" b="1" kern="1200" baseline="0">
                <a:solidFill>
                  <a:schemeClr val="bg1"/>
                </a:solidFill>
                <a:effectLst>
                  <a:outerShdw blurRad="114300" dist="63500" dir="2700000" algn="tl" rotWithShape="0">
                    <a:srgbClr val="261300"/>
                  </a:outerShdw>
                </a:effectLst>
                <a:latin typeface="Arial" pitchFamily="34" charset="0"/>
                <a:ea typeface="+mj-ea"/>
                <a:cs typeface="Arial" pitchFamily="34" charset="0"/>
              </a:defRPr>
            </a:lvl1pPr>
          </a:lstStyle>
          <a:p>
            <a:endParaRPr lang="en-US" sz="4000" dirty="0" smtClean="0">
              <a:effectLst/>
            </a:endParaRPr>
          </a:p>
          <a:p>
            <a:r>
              <a:rPr lang="en-US" sz="4000" dirty="0" smtClean="0">
                <a:effectLst/>
              </a:rPr>
              <a:t>Q &amp; A</a:t>
            </a:r>
          </a:p>
        </p:txBody>
      </p:sp>
      <p:sp>
        <p:nvSpPr>
          <p:cNvPr id="8" name="TextBox 7"/>
          <p:cNvSpPr txBox="1"/>
          <p:nvPr/>
        </p:nvSpPr>
        <p:spPr>
          <a:xfrm>
            <a:off x="4038601" y="6078379"/>
            <a:ext cx="2521656" cy="246221"/>
          </a:xfrm>
          <a:prstGeom prst="rect">
            <a:avLst/>
          </a:prstGeom>
          <a:noFill/>
        </p:spPr>
        <p:txBody>
          <a:bodyPr wrap="square" rtlCol="0">
            <a:spAutoFit/>
          </a:bodyPr>
          <a:lstStyle/>
          <a:p>
            <a:pPr algn="r"/>
            <a:r>
              <a:rPr lang="en-US" sz="1000" b="1" dirty="0" smtClean="0">
                <a:latin typeface="Arial" panose="020B0604020202020204" pitchFamily="34" charset="0"/>
                <a:cs typeface="Arial" panose="020B0604020202020204" pitchFamily="34" charset="0"/>
              </a:rPr>
              <a:t>A live educational event from</a:t>
            </a:r>
            <a:endParaRPr lang="en-US" sz="1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6156772"/>
            <a:ext cx="1828800" cy="486178"/>
          </a:xfrm>
          <a:prstGeom prst="rect">
            <a:avLst/>
          </a:prstGeom>
          <a:effectLst/>
        </p:spPr>
      </p:pic>
      <p:sp>
        <p:nvSpPr>
          <p:cNvPr id="2" name="TextBox 1"/>
          <p:cNvSpPr txBox="1"/>
          <p:nvPr/>
        </p:nvSpPr>
        <p:spPr>
          <a:xfrm>
            <a:off x="381000" y="152400"/>
            <a:ext cx="4876800" cy="307777"/>
          </a:xfrm>
          <a:prstGeom prst="rect">
            <a:avLst/>
          </a:prstGeom>
          <a:noFill/>
        </p:spPr>
        <p:txBody>
          <a:bodyPr wrap="square" rtlCol="0">
            <a:spAutoFit/>
          </a:bodyPr>
          <a:lstStyle/>
          <a:p>
            <a:r>
              <a:rPr lang="en-US" sz="1400" b="1" kern="20000" spc="1000" dirty="0" smtClean="0">
                <a:solidFill>
                  <a:schemeClr val="bg1"/>
                </a:solidFill>
              </a:rPr>
              <a:t>SATELLITE SYMPOSIUM</a:t>
            </a:r>
            <a:endParaRPr lang="en-US" sz="1400" b="1" kern="20000" spc="1000" dirty="0">
              <a:solidFill>
                <a:schemeClr val="bg1"/>
              </a:solidFill>
            </a:endParaRPr>
          </a:p>
        </p:txBody>
      </p:sp>
    </p:spTree>
    <p:extLst>
      <p:ext uri="{BB962C8B-B14F-4D97-AF65-F5344CB8AC3E}">
        <p14:creationId xmlns:p14="http://schemas.microsoft.com/office/powerpoint/2010/main" val="23745289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Summary</a:t>
            </a:r>
            <a:endParaRPr lang="en-US" dirty="0"/>
          </a:p>
        </p:txBody>
      </p:sp>
      <p:sp>
        <p:nvSpPr>
          <p:cNvPr id="3" name="Content Placeholder 2"/>
          <p:cNvSpPr>
            <a:spLocks noGrp="1"/>
          </p:cNvSpPr>
          <p:nvPr>
            <p:ph sz="quarter" idx="10"/>
          </p:nvPr>
        </p:nvSpPr>
        <p:spPr>
          <a:xfrm>
            <a:off x="428625" y="1447800"/>
            <a:ext cx="7953375" cy="5791200"/>
          </a:xfrm>
        </p:spPr>
        <p:txBody>
          <a:bodyPr>
            <a:normAutofit fontScale="40000" lnSpcReduction="20000"/>
          </a:bodyPr>
          <a:lstStyle/>
          <a:p>
            <a:pPr marL="228600" indent="-228600">
              <a:lnSpc>
                <a:spcPct val="120000"/>
              </a:lnSpc>
              <a:spcBef>
                <a:spcPts val="600"/>
              </a:spcBef>
              <a:buClr>
                <a:srgbClr val="0070C0"/>
              </a:buClr>
              <a:buFont typeface="Arial"/>
              <a:buChar char="•"/>
            </a:pPr>
            <a:r>
              <a:rPr lang="en-US" sz="5000" dirty="0">
                <a:solidFill>
                  <a:schemeClr val="tx1"/>
                </a:solidFill>
                <a:latin typeface="Arial" panose="020B0604020202020204" pitchFamily="34" charset="0"/>
              </a:rPr>
              <a:t>For progressive MS, we need therapies that address </a:t>
            </a:r>
            <a:r>
              <a:rPr lang="en-US" sz="5000" dirty="0" err="1" smtClean="0">
                <a:solidFill>
                  <a:schemeClr val="tx1"/>
                </a:solidFill>
                <a:latin typeface="Arial" panose="020B0604020202020204" pitchFamily="34" charset="0"/>
              </a:rPr>
              <a:t>remyelination</a:t>
            </a:r>
            <a:r>
              <a:rPr lang="en-US" sz="5000" dirty="0" smtClean="0">
                <a:solidFill>
                  <a:schemeClr val="tx1"/>
                </a:solidFill>
                <a:latin typeface="Arial" panose="020B0604020202020204" pitchFamily="34" charset="0"/>
              </a:rPr>
              <a:t>, CNS </a:t>
            </a:r>
            <a:r>
              <a:rPr lang="en-US" sz="5000" dirty="0">
                <a:solidFill>
                  <a:schemeClr val="tx1"/>
                </a:solidFill>
                <a:latin typeface="Arial" panose="020B0604020202020204" pitchFamily="34" charset="0"/>
              </a:rPr>
              <a:t>inflammatory process, and axonal loss</a:t>
            </a:r>
          </a:p>
          <a:p>
            <a:pPr marL="688975" indent="-346075">
              <a:lnSpc>
                <a:spcPct val="120000"/>
              </a:lnSpc>
              <a:spcBef>
                <a:spcPts val="600"/>
              </a:spcBef>
              <a:buClr>
                <a:srgbClr val="0070C0"/>
              </a:buClr>
              <a:buFont typeface="Arial" panose="020B0604020202020204" pitchFamily="34" charset="0"/>
              <a:buChar char="−"/>
            </a:pPr>
            <a:r>
              <a:rPr lang="en-US" sz="4500" dirty="0">
                <a:solidFill>
                  <a:schemeClr val="tx1"/>
                </a:solidFill>
                <a:latin typeface="Arial" panose="020B0604020202020204" pitchFamily="34" charset="0"/>
              </a:rPr>
              <a:t>Laquinimod, </a:t>
            </a:r>
            <a:r>
              <a:rPr lang="en-US" sz="4500" dirty="0" err="1">
                <a:solidFill>
                  <a:schemeClr val="tx1"/>
                </a:solidFill>
                <a:latin typeface="Arial" panose="020B0604020202020204" pitchFamily="34" charset="0"/>
              </a:rPr>
              <a:t>fingolimod</a:t>
            </a:r>
            <a:r>
              <a:rPr lang="en-US" sz="4500" dirty="0">
                <a:solidFill>
                  <a:schemeClr val="tx1"/>
                </a:solidFill>
                <a:latin typeface="Arial" panose="020B0604020202020204" pitchFamily="34" charset="0"/>
              </a:rPr>
              <a:t>, dimethyl fumarate cross the blood brain barrier to target CNS inflammation</a:t>
            </a:r>
          </a:p>
          <a:p>
            <a:pPr marL="688975" indent="-346075">
              <a:lnSpc>
                <a:spcPct val="120000"/>
              </a:lnSpc>
              <a:spcBef>
                <a:spcPts val="600"/>
              </a:spcBef>
              <a:buClr>
                <a:srgbClr val="0070C0"/>
              </a:buClr>
              <a:buFont typeface="Arial" panose="020B0604020202020204" pitchFamily="34" charset="0"/>
              <a:buChar char="−"/>
            </a:pPr>
            <a:r>
              <a:rPr lang="en-US" sz="4500" dirty="0">
                <a:solidFill>
                  <a:schemeClr val="tx1"/>
                </a:solidFill>
                <a:latin typeface="Arial" panose="020B0604020202020204" pitchFamily="34" charset="0"/>
              </a:rPr>
              <a:t>Trials of potential </a:t>
            </a:r>
            <a:r>
              <a:rPr lang="en-US" sz="4500" dirty="0" err="1">
                <a:solidFill>
                  <a:schemeClr val="tx1"/>
                </a:solidFill>
                <a:latin typeface="Arial" panose="020B0604020202020204" pitchFamily="34" charset="0"/>
              </a:rPr>
              <a:t>remyelinating</a:t>
            </a:r>
            <a:r>
              <a:rPr lang="en-US" sz="4500" dirty="0">
                <a:solidFill>
                  <a:schemeClr val="tx1"/>
                </a:solidFill>
                <a:latin typeface="Arial" panose="020B0604020202020204" pitchFamily="34" charset="0"/>
              </a:rPr>
              <a:t> drugs are underway  </a:t>
            </a:r>
            <a:endParaRPr lang="en-US" sz="4500" dirty="0" smtClean="0">
              <a:solidFill>
                <a:schemeClr val="tx1"/>
              </a:solidFill>
              <a:latin typeface="Arial" panose="020B0604020202020204" pitchFamily="34" charset="0"/>
            </a:endParaRPr>
          </a:p>
          <a:p>
            <a:pPr marL="228600" indent="-228600">
              <a:lnSpc>
                <a:spcPct val="120000"/>
              </a:lnSpc>
              <a:spcBef>
                <a:spcPts val="600"/>
              </a:spcBef>
              <a:buClr>
                <a:srgbClr val="0070C0"/>
              </a:buClr>
              <a:buFont typeface="Arial"/>
              <a:buChar char="•"/>
            </a:pPr>
            <a:r>
              <a:rPr lang="en-US" sz="5000" dirty="0" smtClean="0">
                <a:solidFill>
                  <a:schemeClr val="tx1"/>
                </a:solidFill>
                <a:latin typeface="Arial" panose="020B0604020202020204" pitchFamily="34" charset="0"/>
              </a:rPr>
              <a:t>Benefit of statins likely related to effects on age-related comorbid conditions; no phase 3 trials ongoing at present; the MS community probably should conduct such a trial</a:t>
            </a:r>
          </a:p>
          <a:p>
            <a:pPr marL="228600" indent="-228600">
              <a:lnSpc>
                <a:spcPct val="120000"/>
              </a:lnSpc>
              <a:spcBef>
                <a:spcPts val="600"/>
              </a:spcBef>
              <a:buClr>
                <a:srgbClr val="0070C0"/>
              </a:buClr>
              <a:buFont typeface="Arial"/>
              <a:buChar char="•"/>
            </a:pPr>
            <a:r>
              <a:rPr lang="en-US" sz="5000" dirty="0" smtClean="0">
                <a:solidFill>
                  <a:schemeClr val="tx1"/>
                </a:solidFill>
                <a:latin typeface="Arial" panose="020B0604020202020204" pitchFamily="34" charset="0"/>
              </a:rPr>
              <a:t>Progressive </a:t>
            </a:r>
            <a:r>
              <a:rPr lang="en-US" sz="5000" dirty="0">
                <a:solidFill>
                  <a:schemeClr val="tx1"/>
                </a:solidFill>
                <a:latin typeface="Arial" panose="020B0604020202020204" pitchFamily="34" charset="0"/>
              </a:rPr>
              <a:t>MS is driven by both inflammation and neurodegeneration. For progressive MS, the ideal is to target inflammation and demyelination in tandem</a:t>
            </a:r>
          </a:p>
          <a:p>
            <a:pPr marL="228600" indent="-228600">
              <a:lnSpc>
                <a:spcPct val="120000"/>
              </a:lnSpc>
              <a:spcBef>
                <a:spcPts val="600"/>
              </a:spcBef>
              <a:buClr>
                <a:srgbClr val="0070C0"/>
              </a:buClr>
              <a:buFont typeface="Arial"/>
              <a:buChar char="•"/>
            </a:pPr>
            <a:r>
              <a:rPr lang="en-US" sz="5000" dirty="0" smtClean="0">
                <a:solidFill>
                  <a:schemeClr val="tx1"/>
                </a:solidFill>
                <a:latin typeface="Arial" panose="020B0604020202020204" pitchFamily="34" charset="0"/>
              </a:rPr>
              <a:t>For </a:t>
            </a:r>
            <a:r>
              <a:rPr lang="en-US" sz="5000" dirty="0">
                <a:solidFill>
                  <a:schemeClr val="tx1"/>
                </a:solidFill>
                <a:latin typeface="Arial" panose="020B0604020202020204" pitchFamily="34" charset="0"/>
              </a:rPr>
              <a:t>progressive MS, brain volume, spinal cord atrophy may be more useful markers of disability progression/burden of disease and treatment efficacy than T2 lesion volume, but we need more data</a:t>
            </a:r>
            <a:r>
              <a:rPr lang="en-US" sz="5500" dirty="0">
                <a:solidFill>
                  <a:schemeClr val="tx1"/>
                </a:solidFill>
                <a:latin typeface="Arial" panose="020B0604020202020204" pitchFamily="34" charset="0"/>
              </a:rPr>
              <a:t>	</a:t>
            </a:r>
          </a:p>
        </p:txBody>
      </p:sp>
    </p:spTree>
    <p:extLst>
      <p:ext uri="{BB962C8B-B14F-4D97-AF65-F5344CB8AC3E}">
        <p14:creationId xmlns:p14="http://schemas.microsoft.com/office/powerpoint/2010/main" val="1008545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777240" y="2133600"/>
            <a:ext cx="7665720" cy="24564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8E1400"/>
              </a:buClr>
              <a:buFontTx/>
              <a:buNone/>
              <a:defRPr lang="en-US" sz="3200" b="1">
                <a:solidFill>
                  <a:srgbClr val="606060"/>
                </a:solidFill>
                <a:latin typeface="Arial" charset="0"/>
                <a:ea typeface="ＭＳ Ｐゴシック" charset="-128"/>
                <a:cs typeface="Arial"/>
              </a:defRPr>
            </a:lvl1pPr>
            <a:lvl2pPr marL="692150" indent="-460375" algn="l" rtl="0" eaLnBrk="1" fontAlgn="base" hangingPunct="1">
              <a:spcBef>
                <a:spcPct val="20000"/>
              </a:spcBef>
              <a:spcAft>
                <a:spcPct val="0"/>
              </a:spcAft>
              <a:buClr>
                <a:srgbClr val="8E1400"/>
              </a:buClr>
              <a:buFont typeface="Wingdings" charset="2"/>
              <a:buNone/>
              <a:defRPr lang="en-US" sz="2000" dirty="0" smtClean="0">
                <a:solidFill>
                  <a:schemeClr val="tx1"/>
                </a:solidFill>
                <a:latin typeface="Arial" charset="0"/>
                <a:ea typeface="ＭＳ Ｐゴシック" charset="-128"/>
                <a:cs typeface="Arial"/>
              </a:defRPr>
            </a:lvl2pPr>
            <a:lvl3pPr marL="1084263" indent="-277813" algn="l" rtl="0" eaLnBrk="1" fontAlgn="base" hangingPunct="1">
              <a:spcBef>
                <a:spcPct val="20000"/>
              </a:spcBef>
              <a:spcAft>
                <a:spcPct val="0"/>
              </a:spcAft>
              <a:buClr>
                <a:srgbClr val="8E1400"/>
              </a:buClr>
              <a:buFont typeface="Arial" charset="0"/>
              <a:buChar char="•"/>
              <a:defRPr lang="en-US" sz="2000" dirty="0" smtClean="0">
                <a:solidFill>
                  <a:schemeClr val="tx1"/>
                </a:solidFill>
                <a:latin typeface="Arial"/>
                <a:ea typeface="ＭＳ Ｐゴシック" charset="-128"/>
                <a:cs typeface="Arial"/>
              </a:defRPr>
            </a:lvl3pPr>
            <a:lvl4pPr marL="1439863" indent="-241300" algn="l" rtl="0" eaLnBrk="1" fontAlgn="base" hangingPunct="1">
              <a:spcBef>
                <a:spcPct val="20000"/>
              </a:spcBef>
              <a:spcAft>
                <a:spcPct val="0"/>
              </a:spcAft>
              <a:buChar char="–"/>
              <a:defRPr sz="2000">
                <a:solidFill>
                  <a:schemeClr val="bg1"/>
                </a:solidFill>
                <a:latin typeface="+mn-lt"/>
                <a:ea typeface="ＭＳ Ｐゴシック" charset="-128"/>
              </a:defRPr>
            </a:lvl4pPr>
            <a:lvl5pPr marL="1779588" indent="-225425" algn="l" rtl="0" eaLnBrk="1" fontAlgn="base" hangingPunct="1">
              <a:spcBef>
                <a:spcPct val="20000"/>
              </a:spcBef>
              <a:spcAft>
                <a:spcPct val="0"/>
              </a:spcAft>
              <a:buChar char="»"/>
              <a:defRPr sz="2000">
                <a:solidFill>
                  <a:schemeClr val="bg1"/>
                </a:solidFill>
                <a:latin typeface="+mn-lt"/>
                <a:ea typeface="ＭＳ Ｐゴシック" charset="-128"/>
              </a:defRPr>
            </a:lvl5pPr>
            <a:lvl6pPr marL="2236788" indent="-225425" algn="l" rtl="0" eaLnBrk="1" fontAlgn="base" hangingPunct="1">
              <a:spcBef>
                <a:spcPct val="20000"/>
              </a:spcBef>
              <a:spcAft>
                <a:spcPct val="0"/>
              </a:spcAft>
              <a:buChar char="»"/>
              <a:defRPr sz="2000">
                <a:solidFill>
                  <a:schemeClr val="bg1"/>
                </a:solidFill>
                <a:latin typeface="+mn-lt"/>
              </a:defRPr>
            </a:lvl6pPr>
            <a:lvl7pPr marL="2693988" indent="-225425" algn="l" rtl="0" eaLnBrk="1" fontAlgn="base" hangingPunct="1">
              <a:spcBef>
                <a:spcPct val="20000"/>
              </a:spcBef>
              <a:spcAft>
                <a:spcPct val="0"/>
              </a:spcAft>
              <a:buChar char="»"/>
              <a:defRPr sz="2000">
                <a:solidFill>
                  <a:schemeClr val="bg1"/>
                </a:solidFill>
                <a:latin typeface="+mn-lt"/>
              </a:defRPr>
            </a:lvl7pPr>
            <a:lvl8pPr marL="3151188" indent="-225425" algn="l" rtl="0" eaLnBrk="1" fontAlgn="base" hangingPunct="1">
              <a:spcBef>
                <a:spcPct val="20000"/>
              </a:spcBef>
              <a:spcAft>
                <a:spcPct val="0"/>
              </a:spcAft>
              <a:buChar char="»"/>
              <a:defRPr sz="2000">
                <a:solidFill>
                  <a:schemeClr val="bg1"/>
                </a:solidFill>
                <a:latin typeface="+mn-lt"/>
              </a:defRPr>
            </a:lvl8pPr>
            <a:lvl9pPr marL="3608388" indent="-225425" algn="l" rtl="0" eaLnBrk="1" fontAlgn="base" hangingPunct="1">
              <a:spcBef>
                <a:spcPct val="20000"/>
              </a:spcBef>
              <a:spcAft>
                <a:spcPct val="0"/>
              </a:spcAft>
              <a:buChar char="»"/>
              <a:defRPr sz="2000">
                <a:solidFill>
                  <a:schemeClr val="bg1"/>
                </a:solidFill>
                <a:latin typeface="+mn-lt"/>
              </a:defRPr>
            </a:lvl9pPr>
          </a:lstStyle>
          <a:p>
            <a:pPr lvl="0">
              <a:spcBef>
                <a:spcPts val="600"/>
              </a:spcBef>
            </a:pPr>
            <a:r>
              <a:rPr lang="en-US" b="0" kern="0" dirty="0">
                <a:solidFill>
                  <a:srgbClr val="444E54"/>
                </a:solidFill>
              </a:rPr>
              <a:t>You may now revisit those questions presented at the beginning of the activity to see what you’ve learned by clicking on the </a:t>
            </a:r>
            <a:r>
              <a:rPr lang="en-US" kern="0" dirty="0">
                <a:solidFill>
                  <a:srgbClr val="444E54"/>
                </a:solidFill>
              </a:rPr>
              <a:t>Earn CME Credit </a:t>
            </a:r>
            <a:r>
              <a:rPr lang="en-US" b="0" kern="0" dirty="0">
                <a:solidFill>
                  <a:srgbClr val="444E54"/>
                </a:solidFill>
              </a:rPr>
              <a:t>link. The CME posttest will follow. Please also take a moment to complete the program evaluation at the end</a:t>
            </a:r>
            <a:r>
              <a:rPr lang="en-US" b="0" kern="0" dirty="0" smtClean="0">
                <a:solidFill>
                  <a:srgbClr val="444E54"/>
                </a:solidFill>
              </a:rPr>
              <a:t>.</a:t>
            </a:r>
            <a:endParaRPr lang="en-US" b="0" kern="0" dirty="0">
              <a:solidFill>
                <a:srgbClr val="444E54"/>
              </a:solidFill>
            </a:endParaRPr>
          </a:p>
        </p:txBody>
      </p:sp>
      <p:sp>
        <p:nvSpPr>
          <p:cNvPr id="7" name="Title 1"/>
          <p:cNvSpPr>
            <a:spLocks noGrp="1"/>
          </p:cNvSpPr>
          <p:nvPr>
            <p:ph type="title"/>
          </p:nvPr>
        </p:nvSpPr>
        <p:spPr>
          <a:xfrm>
            <a:off x="457200" y="152400"/>
            <a:ext cx="7086600" cy="1143000"/>
          </a:xfrm>
        </p:spPr>
        <p:txBody>
          <a:bodyPr/>
          <a:lstStyle/>
          <a:p>
            <a:r>
              <a:rPr lang="en-US" dirty="0" smtClean="0"/>
              <a:t>Thank You for Participating</a:t>
            </a:r>
            <a:endParaRPr lang="en-US" dirty="0"/>
          </a:p>
        </p:txBody>
      </p:sp>
    </p:spTree>
    <p:extLst>
      <p:ext uri="{BB962C8B-B14F-4D97-AF65-F5344CB8AC3E}">
        <p14:creationId xmlns:p14="http://schemas.microsoft.com/office/powerpoint/2010/main" val="148128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White </a:t>
            </a:r>
            <a:r>
              <a:rPr lang="en-US" sz="2400" dirty="0" smtClean="0"/>
              <a:t>Matter </a:t>
            </a:r>
            <a:r>
              <a:rPr lang="en-US" sz="2400" dirty="0"/>
              <a:t>L</a:t>
            </a:r>
            <a:r>
              <a:rPr lang="en-US" sz="2400" dirty="0" smtClean="0"/>
              <a:t>esion Type</a:t>
            </a:r>
            <a:endParaRPr lang="en-US" sz="2400" dirty="0"/>
          </a:p>
        </p:txBody>
      </p:sp>
      <p:sp>
        <p:nvSpPr>
          <p:cNvPr id="3" name="Content Placeholder 2"/>
          <p:cNvSpPr>
            <a:spLocks noGrp="1"/>
          </p:cNvSpPr>
          <p:nvPr>
            <p:ph sz="quarter" idx="10"/>
          </p:nvPr>
        </p:nvSpPr>
        <p:spPr/>
        <p:txBody>
          <a:bodyPr>
            <a:normAutofit/>
          </a:bodyPr>
          <a:lstStyle/>
          <a:p>
            <a:pPr marL="236538" lvl="1" indent="-236538">
              <a:buSzPct val="130000"/>
            </a:pPr>
            <a:r>
              <a:rPr lang="de-DE" dirty="0">
                <a:latin typeface="Arial" panose="020B0604020202020204" pitchFamily="34" charset="0"/>
                <a:cs typeface="Arial" panose="020B0604020202020204" pitchFamily="34" charset="0"/>
              </a:rPr>
              <a:t>MS focal white matter lesion characteristics depend on the age of the lesion:</a:t>
            </a:r>
          </a:p>
          <a:p>
            <a:pPr marL="914400" lvl="2" indent="-341313">
              <a:buSzPct val="130000"/>
            </a:pPr>
            <a:r>
              <a:rPr lang="de-DE" dirty="0">
                <a:latin typeface="Arial" panose="020B0604020202020204" pitchFamily="34" charset="0"/>
                <a:cs typeface="Arial" panose="020B0604020202020204" pitchFamily="34" charset="0"/>
              </a:rPr>
              <a:t>Active demyelinating lesions (early MS)</a:t>
            </a:r>
          </a:p>
          <a:p>
            <a:pPr marL="914400" lvl="2" indent="-341313">
              <a:buSzPct val="130000"/>
            </a:pPr>
            <a:r>
              <a:rPr lang="de-DE" dirty="0" err="1">
                <a:latin typeface="Arial" panose="020B0604020202020204" pitchFamily="34" charset="0"/>
                <a:cs typeface="Arial" panose="020B0604020202020204" pitchFamily="34" charset="0"/>
              </a:rPr>
              <a:t>Slowly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expanding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lesions</a:t>
            </a:r>
            <a:r>
              <a:rPr lang="de-DE" dirty="0">
                <a:latin typeface="Arial" panose="020B0604020202020204" pitchFamily="34" charset="0"/>
                <a:cs typeface="Arial" panose="020B0604020202020204" pitchFamily="34" charset="0"/>
              </a:rPr>
              <a:t> (progressive MS)</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18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White Matter Lesion </a:t>
            </a:r>
            <a:r>
              <a:rPr lang="en-US" sz="2400" dirty="0" smtClean="0"/>
              <a:t>Type (</a:t>
            </a:r>
            <a:r>
              <a:rPr lang="en-US" sz="2400" dirty="0" err="1" smtClean="0"/>
              <a:t>cont</a:t>
            </a:r>
            <a:r>
              <a:rPr lang="en-US" sz="2400" dirty="0" smtClean="0"/>
              <a:t>)</a:t>
            </a:r>
            <a:endParaRPr lang="en-US" sz="2400" dirty="0"/>
          </a:p>
        </p:txBody>
      </p:sp>
      <p:sp>
        <p:nvSpPr>
          <p:cNvPr id="3" name="Content Placeholder 2"/>
          <p:cNvSpPr>
            <a:spLocks noGrp="1"/>
          </p:cNvSpPr>
          <p:nvPr>
            <p:ph sz="quarter" idx="10"/>
          </p:nvPr>
        </p:nvSpPr>
        <p:spPr>
          <a:xfrm>
            <a:off x="352425" y="1676400"/>
            <a:ext cx="8181975" cy="4267200"/>
          </a:xfrm>
        </p:spPr>
        <p:txBody>
          <a:bodyPr>
            <a:normAutofit/>
          </a:bodyPr>
          <a:lstStyle/>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5" name="Rectangle 6"/>
          <p:cNvSpPr>
            <a:spLocks noChangeArrowheads="1"/>
          </p:cNvSpPr>
          <p:nvPr/>
        </p:nvSpPr>
        <p:spPr bwMode="auto">
          <a:xfrm>
            <a:off x="670564" y="1295400"/>
            <a:ext cx="7650471" cy="478253"/>
          </a:xfrm>
          <a:prstGeom prst="rect">
            <a:avLst/>
          </a:prstGeom>
          <a:noFill/>
          <a:ln w="9525">
            <a:noFill/>
            <a:miter lim="800000"/>
            <a:headEnd/>
            <a:tailEnd/>
          </a:ln>
          <a:effectLst/>
        </p:spPr>
        <p:txBody>
          <a:bodyPr anchor="ctr"/>
          <a:lstStyle/>
          <a:p>
            <a:pPr algn="ctr">
              <a:defRPr/>
            </a:pPr>
            <a:r>
              <a:rPr lang="de-DE" sz="2400" b="1" dirty="0" smtClean="0">
                <a:solidFill>
                  <a:srgbClr val="000066"/>
                </a:solidFill>
                <a:latin typeface="Arial" pitchFamily="34" charset="0"/>
                <a:cs typeface="Arial" pitchFamily="34" charset="0"/>
              </a:rPr>
              <a:t>Innate vs adaptive immunity</a:t>
            </a:r>
            <a:endParaRPr lang="de-DE" sz="2400" b="1" dirty="0">
              <a:solidFill>
                <a:srgbClr val="000066"/>
              </a:solidFill>
              <a:latin typeface="Arial" pitchFamily="34" charset="0"/>
              <a:cs typeface="Arial" pitchFamily="34" charset="0"/>
            </a:endParaRPr>
          </a:p>
        </p:txBody>
      </p:sp>
      <p:sp>
        <p:nvSpPr>
          <p:cNvPr id="6" name="Text Box 5"/>
          <p:cNvSpPr txBox="1">
            <a:spLocks noChangeArrowheads="1"/>
          </p:cNvSpPr>
          <p:nvPr/>
        </p:nvSpPr>
        <p:spPr bwMode="auto">
          <a:xfrm>
            <a:off x="533400" y="6352699"/>
            <a:ext cx="7315200" cy="246221"/>
          </a:xfrm>
          <a:prstGeom prst="rect">
            <a:avLst/>
          </a:prstGeom>
          <a:noFill/>
          <a:ln w="19050">
            <a:noFill/>
            <a:miter lim="800000"/>
            <a:headEnd/>
            <a:tailEnd/>
          </a:ln>
          <a:effectLst/>
        </p:spPr>
        <p:txBody>
          <a:bodyPr wrap="square" lIns="0" tIns="0" rIns="0" bIns="0" anchor="b">
            <a:spAutoFit/>
          </a:bodyPr>
          <a:lstStyle/>
          <a:p>
            <a:pPr>
              <a:spcBef>
                <a:spcPct val="50000"/>
              </a:spcBef>
              <a:defRPr/>
            </a:pPr>
            <a:r>
              <a:rPr lang="en-US" sz="1600" dirty="0" err="1" smtClean="0">
                <a:latin typeface="Arial" panose="020B0604020202020204" pitchFamily="34" charset="0"/>
                <a:cs typeface="Arial" panose="020B0604020202020204" pitchFamily="34" charset="0"/>
              </a:rPr>
              <a:t>Dranoff</a:t>
            </a:r>
            <a:r>
              <a:rPr lang="en-US" sz="1600" dirty="0" smtClean="0">
                <a:latin typeface="Arial" panose="020B0604020202020204" pitchFamily="34" charset="0"/>
                <a:cs typeface="Arial" panose="020B0604020202020204" pitchFamily="34" charset="0"/>
              </a:rPr>
              <a:t> G.</a:t>
            </a:r>
            <a:r>
              <a:rPr lang="en-US" sz="1600" i="1" dirty="0" smtClean="0">
                <a:latin typeface="Arial" panose="020B0604020202020204" pitchFamily="34" charset="0"/>
                <a:cs typeface="Arial" panose="020B0604020202020204" pitchFamily="34" charset="0"/>
              </a:rPr>
              <a:t> Nat Rev Cancer. </a:t>
            </a:r>
            <a:r>
              <a:rPr lang="en-US" sz="1600" dirty="0" smtClean="0">
                <a:latin typeface="Arial" panose="020B0604020202020204" pitchFamily="34" charset="0"/>
                <a:cs typeface="Arial" panose="020B0604020202020204" pitchFamily="34" charset="0"/>
              </a:rPr>
              <a:t>2004;4:11-22.</a:t>
            </a:r>
            <a:r>
              <a:rPr lang="en-US" sz="1600" baseline="30000" dirty="0" smtClean="0">
                <a:latin typeface="Arial" panose="020B0604020202020204" pitchFamily="34" charset="0"/>
                <a:cs typeface="Arial" panose="020B0604020202020204" pitchFamily="34" charset="0"/>
              </a:rPr>
              <a:t>[1]</a:t>
            </a:r>
            <a:endParaRPr lang="en-US" sz="2800" dirty="0">
              <a:latin typeface="Arial" panose="020B0604020202020204" pitchFamily="34" charset="0"/>
              <a:cs typeface="Arial" panose="020B0604020202020204" pitchFamily="34" charset="0"/>
            </a:endParaRPr>
          </a:p>
        </p:txBody>
      </p:sp>
      <p:pic>
        <p:nvPicPr>
          <p:cNvPr id="3076" name="Picture 4" descr="C:\Users\gsantoni\Desktop\40. Neuro_TH_Kappos_158924.1_Bruck\Figures\vNeuro_TH_Kappos_158924.1_Bruck_Slide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828800"/>
            <a:ext cx="6136943" cy="41121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 y="3857401"/>
            <a:ext cx="1295400" cy="323165"/>
          </a:xfrm>
          <a:prstGeom prst="rect">
            <a:avLst/>
          </a:prstGeom>
          <a:solidFill>
            <a:srgbClr val="F7F7FF"/>
          </a:solidFill>
          <a:ln w="19050">
            <a:solidFill>
              <a:srgbClr val="00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1500" dirty="0">
                <a:latin typeface="Arial" panose="020B0604020202020204" pitchFamily="34" charset="0"/>
                <a:cs typeface="Arial" panose="020B0604020202020204" pitchFamily="34" charset="0"/>
              </a:rPr>
              <a:t>Laquinimod</a:t>
            </a:r>
          </a:p>
        </p:txBody>
      </p:sp>
      <p:sp>
        <p:nvSpPr>
          <p:cNvPr id="9" name="TextBox 8"/>
          <p:cNvSpPr txBox="1"/>
          <p:nvPr/>
        </p:nvSpPr>
        <p:spPr>
          <a:xfrm>
            <a:off x="7620000" y="2818656"/>
            <a:ext cx="1447800" cy="2400657"/>
          </a:xfrm>
          <a:prstGeom prst="rect">
            <a:avLst/>
          </a:prstGeom>
          <a:solidFill>
            <a:srgbClr val="F7F7FF"/>
          </a:solidFill>
          <a:ln w="19050">
            <a:solidFill>
              <a:srgbClr val="00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n-US" sz="1500" dirty="0">
                <a:latin typeface="Arial" panose="020B0604020202020204" pitchFamily="34" charset="0"/>
                <a:cs typeface="Arial" panose="020B0604020202020204" pitchFamily="34" charset="0"/>
              </a:rPr>
              <a:t>Alemtuzumab</a:t>
            </a:r>
          </a:p>
          <a:p>
            <a:r>
              <a:rPr lang="el-GR" sz="1500" dirty="0">
                <a:latin typeface="Arial" panose="020B0604020202020204" pitchFamily="34" charset="0"/>
                <a:cs typeface="Arial" panose="020B0604020202020204" pitchFamily="34" charset="0"/>
              </a:rPr>
              <a:t>Β-</a:t>
            </a:r>
            <a:r>
              <a:rPr lang="en-US" sz="1500" dirty="0">
                <a:latin typeface="Arial" panose="020B0604020202020204" pitchFamily="34" charset="0"/>
                <a:cs typeface="Arial" panose="020B0604020202020204" pitchFamily="34" charset="0"/>
              </a:rPr>
              <a:t>interferon</a:t>
            </a:r>
          </a:p>
          <a:p>
            <a:r>
              <a:rPr lang="en-US" sz="1500" dirty="0">
                <a:latin typeface="Arial" panose="020B0604020202020204" pitchFamily="34" charset="0"/>
                <a:cs typeface="Arial" panose="020B0604020202020204" pitchFamily="34" charset="0"/>
              </a:rPr>
              <a:t>Dimethyl fumarate</a:t>
            </a:r>
          </a:p>
          <a:p>
            <a:r>
              <a:rPr lang="en-US" sz="1500" dirty="0">
                <a:latin typeface="Arial" panose="020B0604020202020204" pitchFamily="34" charset="0"/>
                <a:cs typeface="Arial" panose="020B0604020202020204" pitchFamily="34" charset="0"/>
              </a:rPr>
              <a:t>Fingolimod</a:t>
            </a:r>
          </a:p>
          <a:p>
            <a:r>
              <a:rPr lang="en-US" sz="1500" dirty="0">
                <a:latin typeface="Arial" panose="020B0604020202020204" pitchFamily="34" charset="0"/>
                <a:cs typeface="Arial" panose="020B0604020202020204" pitchFamily="34" charset="0"/>
              </a:rPr>
              <a:t>Glatiramer acetate</a:t>
            </a:r>
          </a:p>
          <a:p>
            <a:r>
              <a:rPr lang="en-US" sz="1500" dirty="0">
                <a:latin typeface="Arial" panose="020B0604020202020204" pitchFamily="34" charset="0"/>
                <a:cs typeface="Arial" panose="020B0604020202020204" pitchFamily="34" charset="0"/>
              </a:rPr>
              <a:t>Mitoxantrone</a:t>
            </a:r>
          </a:p>
          <a:p>
            <a:r>
              <a:rPr lang="en-US" sz="1500" dirty="0">
                <a:latin typeface="Arial" panose="020B0604020202020204" pitchFamily="34" charset="0"/>
                <a:cs typeface="Arial" panose="020B0604020202020204" pitchFamily="34" charset="0"/>
              </a:rPr>
              <a:t>Natalizumab</a:t>
            </a:r>
          </a:p>
          <a:p>
            <a:r>
              <a:rPr lang="en-US" sz="1500" dirty="0">
                <a:latin typeface="Arial" panose="020B0604020202020204" pitchFamily="34" charset="0"/>
                <a:cs typeface="Arial" panose="020B0604020202020204" pitchFamily="34" charset="0"/>
              </a:rPr>
              <a:t>Teriflunomide</a:t>
            </a:r>
          </a:p>
        </p:txBody>
      </p:sp>
    </p:spTree>
    <p:extLst>
      <p:ext uri="{BB962C8B-B14F-4D97-AF65-F5344CB8AC3E}">
        <p14:creationId xmlns:p14="http://schemas.microsoft.com/office/powerpoint/2010/main" val="891271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Z7kSOpOqxQM3tmax8jVEo0"/>
</p:tagLst>
</file>

<file path=ppt/tags/tag10.xml><?xml version="1.0" encoding="utf-8"?>
<p:tagLst xmlns:a="http://schemas.openxmlformats.org/drawingml/2006/main" xmlns:r="http://schemas.openxmlformats.org/officeDocument/2006/relationships" xmlns:p="http://schemas.openxmlformats.org/presentationml/2006/main">
  <p:tag name="DVSHAPEID" val="6cBiSmrTwD4PWsIGcv95rg"/>
</p:tagLst>
</file>

<file path=ppt/tags/tag11.xml><?xml version="1.0" encoding="utf-8"?>
<p:tagLst xmlns:a="http://schemas.openxmlformats.org/drawingml/2006/main" xmlns:r="http://schemas.openxmlformats.org/officeDocument/2006/relationships" xmlns:p="http://schemas.openxmlformats.org/presentationml/2006/main">
  <p:tag name="DVSHAPEID" val="49ZzVSqkitD6Ax00lxo6qa"/>
</p:tagLst>
</file>

<file path=ppt/tags/tag12.xml><?xml version="1.0" encoding="utf-8"?>
<p:tagLst xmlns:a="http://schemas.openxmlformats.org/drawingml/2006/main" xmlns:r="http://schemas.openxmlformats.org/officeDocument/2006/relationships" xmlns:p="http://schemas.openxmlformats.org/presentationml/2006/main">
  <p:tag name="DVSHAPEID" val="yCHqLBPR8cMQ8siiqysbkA"/>
</p:tagLst>
</file>

<file path=ppt/tags/tag13.xml><?xml version="1.0" encoding="utf-8"?>
<p:tagLst xmlns:a="http://schemas.openxmlformats.org/drawingml/2006/main" xmlns:r="http://schemas.openxmlformats.org/officeDocument/2006/relationships" xmlns:p="http://schemas.openxmlformats.org/presentationml/2006/main">
  <p:tag name="DVSHAPEID" val="bQSaGbaBHlQTAnSv7Pvrlr"/>
</p:tagLst>
</file>

<file path=ppt/tags/tag14.xml><?xml version="1.0" encoding="utf-8"?>
<p:tagLst xmlns:a="http://schemas.openxmlformats.org/drawingml/2006/main" xmlns:r="http://schemas.openxmlformats.org/officeDocument/2006/relationships" xmlns:p="http://schemas.openxmlformats.org/presentationml/2006/main">
  <p:tag name="DVSHAPEID" val="ZeRVqVrCGTfKv8L8s7uRHC"/>
</p:tagLst>
</file>

<file path=ppt/tags/tag15.xml><?xml version="1.0" encoding="utf-8"?>
<p:tagLst xmlns:a="http://schemas.openxmlformats.org/drawingml/2006/main" xmlns:r="http://schemas.openxmlformats.org/officeDocument/2006/relationships" xmlns:p="http://schemas.openxmlformats.org/presentationml/2006/main">
  <p:tag name="DVSHAPEID" val="4DW1YwURJOWTKaGNCbo0yV"/>
</p:tagLst>
</file>

<file path=ppt/tags/tag16.xml><?xml version="1.0" encoding="utf-8"?>
<p:tagLst xmlns:a="http://schemas.openxmlformats.org/drawingml/2006/main" xmlns:r="http://schemas.openxmlformats.org/officeDocument/2006/relationships" xmlns:p="http://schemas.openxmlformats.org/presentationml/2006/main">
  <p:tag name="DVSHAPEID" val="HGloPMbz1DJnaeYoWVIO9r"/>
</p:tagLst>
</file>

<file path=ppt/tags/tag17.xml><?xml version="1.0" encoding="utf-8"?>
<p:tagLst xmlns:a="http://schemas.openxmlformats.org/drawingml/2006/main" xmlns:r="http://schemas.openxmlformats.org/officeDocument/2006/relationships" xmlns:p="http://schemas.openxmlformats.org/presentationml/2006/main">
  <p:tag name="DVSHAPEID" val="NCoArFvitG38VgGzH7GaMj"/>
</p:tagLst>
</file>

<file path=ppt/tags/tag18.xml><?xml version="1.0" encoding="utf-8"?>
<p:tagLst xmlns:a="http://schemas.openxmlformats.org/drawingml/2006/main" xmlns:r="http://schemas.openxmlformats.org/officeDocument/2006/relationships" xmlns:p="http://schemas.openxmlformats.org/presentationml/2006/main">
  <p:tag name="DVSHAPEID" val="9m0sOdfsiJMgSI0elv4J92"/>
</p:tagLst>
</file>

<file path=ppt/tags/tag19.xml><?xml version="1.0" encoding="utf-8"?>
<p:tagLst xmlns:a="http://schemas.openxmlformats.org/drawingml/2006/main" xmlns:r="http://schemas.openxmlformats.org/officeDocument/2006/relationships" xmlns:p="http://schemas.openxmlformats.org/presentationml/2006/main">
  <p:tag name="DVSHAPEID" val="j2iHImeA7ZEtt1AYRh30oj"/>
</p:tagLst>
</file>

<file path=ppt/tags/tag2.xml><?xml version="1.0" encoding="utf-8"?>
<p:tagLst xmlns:a="http://schemas.openxmlformats.org/drawingml/2006/main" xmlns:r="http://schemas.openxmlformats.org/officeDocument/2006/relationships" xmlns:p="http://schemas.openxmlformats.org/presentationml/2006/main">
  <p:tag name="DVSHAPEID" val="QZhIpI2QM6gZj7bE7D7J6u"/>
</p:tagLst>
</file>

<file path=ppt/tags/tag20.xml><?xml version="1.0" encoding="utf-8"?>
<p:tagLst xmlns:a="http://schemas.openxmlformats.org/drawingml/2006/main" xmlns:r="http://schemas.openxmlformats.org/officeDocument/2006/relationships" xmlns:p="http://schemas.openxmlformats.org/presentationml/2006/main">
  <p:tag name="DVSHAPEID" val="mFoXzsMb63a72X97uSeICM"/>
</p:tagLst>
</file>

<file path=ppt/tags/tag21.xml><?xml version="1.0" encoding="utf-8"?>
<p:tagLst xmlns:a="http://schemas.openxmlformats.org/drawingml/2006/main" xmlns:r="http://schemas.openxmlformats.org/officeDocument/2006/relationships" xmlns:p="http://schemas.openxmlformats.org/presentationml/2006/main">
  <p:tag name="DVSHAPEID" val="BofZDmDMF9E0FDiLMLNWTB"/>
</p:tagLst>
</file>

<file path=ppt/tags/tag22.xml><?xml version="1.0" encoding="utf-8"?>
<p:tagLst xmlns:a="http://schemas.openxmlformats.org/drawingml/2006/main" xmlns:r="http://schemas.openxmlformats.org/officeDocument/2006/relationships" xmlns:p="http://schemas.openxmlformats.org/presentationml/2006/main">
  <p:tag name="DVSHAPEID" val="jlYCPJNaLFHz3ZIAOpxkn0"/>
</p:tagLst>
</file>

<file path=ppt/tags/tag23.xml><?xml version="1.0" encoding="utf-8"?>
<p:tagLst xmlns:a="http://schemas.openxmlformats.org/drawingml/2006/main" xmlns:r="http://schemas.openxmlformats.org/officeDocument/2006/relationships" xmlns:p="http://schemas.openxmlformats.org/presentationml/2006/main">
  <p:tag name="DVSHAPEID" val="t2iwOJ6tUFT05T01xUYvnY"/>
</p:tagLst>
</file>

<file path=ppt/tags/tag24.xml><?xml version="1.0" encoding="utf-8"?>
<p:tagLst xmlns:a="http://schemas.openxmlformats.org/drawingml/2006/main" xmlns:r="http://schemas.openxmlformats.org/officeDocument/2006/relationships" xmlns:p="http://schemas.openxmlformats.org/presentationml/2006/main">
  <p:tag name="DVSHAPEID" val="i6zj2cWnoydiRVkiV44iK1"/>
</p:tagLst>
</file>

<file path=ppt/tags/tag25.xml><?xml version="1.0" encoding="utf-8"?>
<p:tagLst xmlns:a="http://schemas.openxmlformats.org/drawingml/2006/main" xmlns:r="http://schemas.openxmlformats.org/officeDocument/2006/relationships" xmlns:p="http://schemas.openxmlformats.org/presentationml/2006/main">
  <p:tag name="DVSHAPEID" val="F3UOzNSDlSDvKcWuHTwxgk"/>
</p:tagLst>
</file>

<file path=ppt/tags/tag26.xml><?xml version="1.0" encoding="utf-8"?>
<p:tagLst xmlns:a="http://schemas.openxmlformats.org/drawingml/2006/main" xmlns:r="http://schemas.openxmlformats.org/officeDocument/2006/relationships" xmlns:p="http://schemas.openxmlformats.org/presentationml/2006/main">
  <p:tag name="DVSHAPEID" val="NM15GfYUq4dgqwpdD9vLdk"/>
</p:tagLst>
</file>

<file path=ppt/tags/tag27.xml><?xml version="1.0" encoding="utf-8"?>
<p:tagLst xmlns:a="http://schemas.openxmlformats.org/drawingml/2006/main" xmlns:r="http://schemas.openxmlformats.org/officeDocument/2006/relationships" xmlns:p="http://schemas.openxmlformats.org/presentationml/2006/main">
  <p:tag name="DVSHAPEID" val="Fmb8lqnbMdLlg7Mt7DEqry"/>
</p:tagLst>
</file>

<file path=ppt/tags/tag28.xml><?xml version="1.0" encoding="utf-8"?>
<p:tagLst xmlns:a="http://schemas.openxmlformats.org/drawingml/2006/main" xmlns:r="http://schemas.openxmlformats.org/officeDocument/2006/relationships" xmlns:p="http://schemas.openxmlformats.org/presentationml/2006/main">
  <p:tag name="DVSHAPEID" val="v4ghq91S7MS65HmVkTUpbf"/>
</p:tagLst>
</file>

<file path=ppt/tags/tag29.xml><?xml version="1.0" encoding="utf-8"?>
<p:tagLst xmlns:a="http://schemas.openxmlformats.org/drawingml/2006/main" xmlns:r="http://schemas.openxmlformats.org/officeDocument/2006/relationships" xmlns:p="http://schemas.openxmlformats.org/presentationml/2006/main">
  <p:tag name="DVSHAPEID" val="eNZ7zzK6TcggYG9N26l9ok"/>
</p:tagLst>
</file>

<file path=ppt/tags/tag3.xml><?xml version="1.0" encoding="utf-8"?>
<p:tagLst xmlns:a="http://schemas.openxmlformats.org/drawingml/2006/main" xmlns:r="http://schemas.openxmlformats.org/officeDocument/2006/relationships" xmlns:p="http://schemas.openxmlformats.org/presentationml/2006/main">
  <p:tag name="DVSHAPEID" val="R2vbQYEijyDeyMo4xcXZAW"/>
</p:tagLst>
</file>

<file path=ppt/tags/tag30.xml><?xml version="1.0" encoding="utf-8"?>
<p:tagLst xmlns:a="http://schemas.openxmlformats.org/drawingml/2006/main" xmlns:r="http://schemas.openxmlformats.org/officeDocument/2006/relationships" xmlns:p="http://schemas.openxmlformats.org/presentationml/2006/main">
  <p:tag name="DVSHAPEID" val="z0zcbXdDkTOfQsijzs70TG"/>
</p:tagLst>
</file>

<file path=ppt/tags/tag31.xml><?xml version="1.0" encoding="utf-8"?>
<p:tagLst xmlns:a="http://schemas.openxmlformats.org/drawingml/2006/main" xmlns:r="http://schemas.openxmlformats.org/officeDocument/2006/relationships" xmlns:p="http://schemas.openxmlformats.org/presentationml/2006/main">
  <p:tag name="DVSHAPEID" val="QOJFMxRO41RTeYynnMTfRm"/>
</p:tagLst>
</file>

<file path=ppt/tags/tag32.xml><?xml version="1.0" encoding="utf-8"?>
<p:tagLst xmlns:a="http://schemas.openxmlformats.org/drawingml/2006/main" xmlns:r="http://schemas.openxmlformats.org/officeDocument/2006/relationships" xmlns:p="http://schemas.openxmlformats.org/presentationml/2006/main">
  <p:tag name="DVSHAPEID" val="rIQGvJxS1nqSaKsvbFMwPN"/>
</p:tagLst>
</file>

<file path=ppt/tags/tag33.xml><?xml version="1.0" encoding="utf-8"?>
<p:tagLst xmlns:a="http://schemas.openxmlformats.org/drawingml/2006/main" xmlns:r="http://schemas.openxmlformats.org/officeDocument/2006/relationships" xmlns:p="http://schemas.openxmlformats.org/presentationml/2006/main">
  <p:tag name="DVSHAPEID" val="nWejKb4l7EPtn1P517gbZu"/>
</p:tagLst>
</file>

<file path=ppt/tags/tag34.xml><?xml version="1.0" encoding="utf-8"?>
<p:tagLst xmlns:a="http://schemas.openxmlformats.org/drawingml/2006/main" xmlns:r="http://schemas.openxmlformats.org/officeDocument/2006/relationships" xmlns:p="http://schemas.openxmlformats.org/presentationml/2006/main">
  <p:tag name="DVSHAPEID" val="kKpyI26PDePXqRxAUDHwur"/>
</p:tagLst>
</file>

<file path=ppt/tags/tag35.xml><?xml version="1.0" encoding="utf-8"?>
<p:tagLst xmlns:a="http://schemas.openxmlformats.org/drawingml/2006/main" xmlns:r="http://schemas.openxmlformats.org/officeDocument/2006/relationships" xmlns:p="http://schemas.openxmlformats.org/presentationml/2006/main">
  <p:tag name="DVSHAPEID" val="tlONVSBdskxEkTscYlNGfL"/>
</p:tagLst>
</file>

<file path=ppt/tags/tag36.xml><?xml version="1.0" encoding="utf-8"?>
<p:tagLst xmlns:a="http://schemas.openxmlformats.org/drawingml/2006/main" xmlns:r="http://schemas.openxmlformats.org/officeDocument/2006/relationships" xmlns:p="http://schemas.openxmlformats.org/presentationml/2006/main">
  <p:tag name="DVSHAPEID" val="PHxT7YOEb8hDF1fKv8Bbr4"/>
</p:tagLst>
</file>

<file path=ppt/tags/tag37.xml><?xml version="1.0" encoding="utf-8"?>
<p:tagLst xmlns:a="http://schemas.openxmlformats.org/drawingml/2006/main" xmlns:r="http://schemas.openxmlformats.org/officeDocument/2006/relationships" xmlns:p="http://schemas.openxmlformats.org/presentationml/2006/main">
  <p:tag name="DVSHAPEID" val="t2iwOJ6tUFT05T01xUYvnY"/>
</p:tagLst>
</file>

<file path=ppt/tags/tag38.xml><?xml version="1.0" encoding="utf-8"?>
<p:tagLst xmlns:a="http://schemas.openxmlformats.org/drawingml/2006/main" xmlns:r="http://schemas.openxmlformats.org/officeDocument/2006/relationships" xmlns:p="http://schemas.openxmlformats.org/presentationml/2006/main">
  <p:tag name="DVSHAPEID" val="BofZDmDMF9E0FDiLMLNWTB"/>
</p:tagLst>
</file>

<file path=ppt/tags/tag39.xml><?xml version="1.0" encoding="utf-8"?>
<p:tagLst xmlns:a="http://schemas.openxmlformats.org/drawingml/2006/main" xmlns:r="http://schemas.openxmlformats.org/officeDocument/2006/relationships" xmlns:p="http://schemas.openxmlformats.org/presentationml/2006/main">
  <p:tag name="DVSHAPEID" val="j2iHImeA7ZEtt1AYRh30oj"/>
</p:tagLst>
</file>

<file path=ppt/tags/tag4.xml><?xml version="1.0" encoding="utf-8"?>
<p:tagLst xmlns:a="http://schemas.openxmlformats.org/drawingml/2006/main" xmlns:r="http://schemas.openxmlformats.org/officeDocument/2006/relationships" xmlns:p="http://schemas.openxmlformats.org/presentationml/2006/main">
  <p:tag name="DVSHAPEID" val="JmTyqA8KwBel8fceS4cuMH"/>
</p:tagLst>
</file>

<file path=ppt/tags/tag40.xml><?xml version="1.0" encoding="utf-8"?>
<p:tagLst xmlns:a="http://schemas.openxmlformats.org/drawingml/2006/main" xmlns:r="http://schemas.openxmlformats.org/officeDocument/2006/relationships" xmlns:p="http://schemas.openxmlformats.org/presentationml/2006/main">
  <p:tag name="DVSHAPEID" val="R2vbQYEijyDeyMo4xcXZAW"/>
</p:tagLst>
</file>

<file path=ppt/tags/tag41.xml><?xml version="1.0" encoding="utf-8"?>
<p:tagLst xmlns:a="http://schemas.openxmlformats.org/drawingml/2006/main" xmlns:r="http://schemas.openxmlformats.org/officeDocument/2006/relationships" xmlns:p="http://schemas.openxmlformats.org/presentationml/2006/main">
  <p:tag name="DVSHAPEID" val="JmTyqA8KwBel8fceS4cuMH"/>
</p:tagLst>
</file>

<file path=ppt/tags/tag42.xml><?xml version="1.0" encoding="utf-8"?>
<p:tagLst xmlns:a="http://schemas.openxmlformats.org/drawingml/2006/main" xmlns:r="http://schemas.openxmlformats.org/officeDocument/2006/relationships" xmlns:p="http://schemas.openxmlformats.org/presentationml/2006/main">
  <p:tag name="DVSHAPEID" val="l4zof36VL7UUj9hhx49z22"/>
</p:tagLst>
</file>

<file path=ppt/tags/tag43.xml><?xml version="1.0" encoding="utf-8"?>
<p:tagLst xmlns:a="http://schemas.openxmlformats.org/drawingml/2006/main" xmlns:r="http://schemas.openxmlformats.org/officeDocument/2006/relationships" xmlns:p="http://schemas.openxmlformats.org/presentationml/2006/main">
  <p:tag name="DVSHAPEID" val="ZcE9RjjSN5910OY2k5DAP7"/>
</p:tagLst>
</file>

<file path=ppt/tags/tag44.xml><?xml version="1.0" encoding="utf-8"?>
<p:tagLst xmlns:a="http://schemas.openxmlformats.org/drawingml/2006/main" xmlns:r="http://schemas.openxmlformats.org/officeDocument/2006/relationships" xmlns:p="http://schemas.openxmlformats.org/presentationml/2006/main">
  <p:tag name="DVSHAPEID" val="rdV2WAw7ldFj4mJ6bNBSjO"/>
</p:tagLst>
</file>

<file path=ppt/tags/tag45.xml><?xml version="1.0" encoding="utf-8"?>
<p:tagLst xmlns:a="http://schemas.openxmlformats.org/drawingml/2006/main" xmlns:r="http://schemas.openxmlformats.org/officeDocument/2006/relationships" xmlns:p="http://schemas.openxmlformats.org/presentationml/2006/main">
  <p:tag name="DVSHAPEID" val="lGKBieUPZWOCrDTti1nhie"/>
</p:tagLst>
</file>

<file path=ppt/tags/tag46.xml><?xml version="1.0" encoding="utf-8"?>
<p:tagLst xmlns:a="http://schemas.openxmlformats.org/drawingml/2006/main" xmlns:r="http://schemas.openxmlformats.org/officeDocument/2006/relationships" xmlns:p="http://schemas.openxmlformats.org/presentationml/2006/main">
  <p:tag name="DVSHAPEID" val="6cBiSmrTwD4PWsIGcv95rg"/>
</p:tagLst>
</file>

<file path=ppt/tags/tag47.xml><?xml version="1.0" encoding="utf-8"?>
<p:tagLst xmlns:a="http://schemas.openxmlformats.org/drawingml/2006/main" xmlns:r="http://schemas.openxmlformats.org/officeDocument/2006/relationships" xmlns:p="http://schemas.openxmlformats.org/presentationml/2006/main">
  <p:tag name="DVSHAPEID" val="49ZzVSqkitD6Ax00lxo6qa"/>
</p:tagLst>
</file>

<file path=ppt/tags/tag48.xml><?xml version="1.0" encoding="utf-8"?>
<p:tagLst xmlns:a="http://schemas.openxmlformats.org/drawingml/2006/main" xmlns:r="http://schemas.openxmlformats.org/officeDocument/2006/relationships" xmlns:p="http://schemas.openxmlformats.org/presentationml/2006/main">
  <p:tag name="DVSHAPEID" val="yCHqLBPR8cMQ8siiqysbkA"/>
</p:tagLst>
</file>

<file path=ppt/tags/tag49.xml><?xml version="1.0" encoding="utf-8"?>
<p:tagLst xmlns:a="http://schemas.openxmlformats.org/drawingml/2006/main" xmlns:r="http://schemas.openxmlformats.org/officeDocument/2006/relationships" xmlns:p="http://schemas.openxmlformats.org/presentationml/2006/main">
  <p:tag name="DVSHAPEID" val="bQSaGbaBHlQTAnSv7Pvrlr"/>
</p:tagLst>
</file>

<file path=ppt/tags/tag5.xml><?xml version="1.0" encoding="utf-8"?>
<p:tagLst xmlns:a="http://schemas.openxmlformats.org/drawingml/2006/main" xmlns:r="http://schemas.openxmlformats.org/officeDocument/2006/relationships" xmlns:p="http://schemas.openxmlformats.org/presentationml/2006/main">
  <p:tag name="DVSHAPEID" val="l4zof36VL7UUj9hhx49z22"/>
</p:tagLst>
</file>

<file path=ppt/tags/tag50.xml><?xml version="1.0" encoding="utf-8"?>
<p:tagLst xmlns:a="http://schemas.openxmlformats.org/drawingml/2006/main" xmlns:r="http://schemas.openxmlformats.org/officeDocument/2006/relationships" xmlns:p="http://schemas.openxmlformats.org/presentationml/2006/main">
  <p:tag name="DVSHAPEID" val="kKpyI26PDePXqRxAUDHwur"/>
</p:tagLst>
</file>

<file path=ppt/tags/tag51.xml><?xml version="1.0" encoding="utf-8"?>
<p:tagLst xmlns:a="http://schemas.openxmlformats.org/drawingml/2006/main" xmlns:r="http://schemas.openxmlformats.org/officeDocument/2006/relationships" xmlns:p="http://schemas.openxmlformats.org/presentationml/2006/main">
  <p:tag name="DVSHAPEID" val="ZeRVqVrCGTfKv8L8s7uRHC"/>
</p:tagLst>
</file>

<file path=ppt/tags/tag52.xml><?xml version="1.0" encoding="utf-8"?>
<p:tagLst xmlns:a="http://schemas.openxmlformats.org/drawingml/2006/main" xmlns:r="http://schemas.openxmlformats.org/officeDocument/2006/relationships" xmlns:p="http://schemas.openxmlformats.org/presentationml/2006/main">
  <p:tag name="DVSHAPEID" val="4DW1YwURJOWTKaGNCbo0yV"/>
</p:tagLst>
</file>

<file path=ppt/tags/tag53.xml><?xml version="1.0" encoding="utf-8"?>
<p:tagLst xmlns:a="http://schemas.openxmlformats.org/drawingml/2006/main" xmlns:r="http://schemas.openxmlformats.org/officeDocument/2006/relationships" xmlns:p="http://schemas.openxmlformats.org/presentationml/2006/main">
  <p:tag name="DVSHAPEID" val="HGloPMbz1DJnaeYoWVIO9r"/>
</p:tagLst>
</file>

<file path=ppt/tags/tag54.xml><?xml version="1.0" encoding="utf-8"?>
<p:tagLst xmlns:a="http://schemas.openxmlformats.org/drawingml/2006/main" xmlns:r="http://schemas.openxmlformats.org/officeDocument/2006/relationships" xmlns:p="http://schemas.openxmlformats.org/presentationml/2006/main">
  <p:tag name="DVSHAPEID" val="NCoArFvitG38VgGzH7GaMj"/>
</p:tagLst>
</file>

<file path=ppt/tags/tag55.xml><?xml version="1.0" encoding="utf-8"?>
<p:tagLst xmlns:a="http://schemas.openxmlformats.org/drawingml/2006/main" xmlns:r="http://schemas.openxmlformats.org/officeDocument/2006/relationships" xmlns:p="http://schemas.openxmlformats.org/presentationml/2006/main">
  <p:tag name="DVSHAPEID" val="9m0sOdfsiJMgSI0elv4J92"/>
</p:tagLst>
</file>

<file path=ppt/tags/tag56.xml><?xml version="1.0" encoding="utf-8"?>
<p:tagLst xmlns:a="http://schemas.openxmlformats.org/drawingml/2006/main" xmlns:r="http://schemas.openxmlformats.org/officeDocument/2006/relationships" xmlns:p="http://schemas.openxmlformats.org/presentationml/2006/main">
  <p:tag name="DVSHAPEID" val="mFoXzsMb63a72X97uSeICM"/>
</p:tagLst>
</file>

<file path=ppt/tags/tag57.xml><?xml version="1.0" encoding="utf-8"?>
<p:tagLst xmlns:a="http://schemas.openxmlformats.org/drawingml/2006/main" xmlns:r="http://schemas.openxmlformats.org/officeDocument/2006/relationships" xmlns:p="http://schemas.openxmlformats.org/presentationml/2006/main">
  <p:tag name="DVSHAPEID" val="jlYCPJNaLFHz3ZIAOpxkn0"/>
</p:tagLst>
</file>

<file path=ppt/tags/tag58.xml><?xml version="1.0" encoding="utf-8"?>
<p:tagLst xmlns:a="http://schemas.openxmlformats.org/drawingml/2006/main" xmlns:r="http://schemas.openxmlformats.org/officeDocument/2006/relationships" xmlns:p="http://schemas.openxmlformats.org/presentationml/2006/main">
  <p:tag name="DVSHAPEID" val="i6zj2cWnoydiRVkiV44iK1"/>
</p:tagLst>
</file>

<file path=ppt/tags/tag59.xml><?xml version="1.0" encoding="utf-8"?>
<p:tagLst xmlns:a="http://schemas.openxmlformats.org/drawingml/2006/main" xmlns:r="http://schemas.openxmlformats.org/officeDocument/2006/relationships" xmlns:p="http://schemas.openxmlformats.org/presentationml/2006/main">
  <p:tag name="DVSHAPEID" val="F3UOzNSDlSDvKcWuHTwxgk"/>
</p:tagLst>
</file>

<file path=ppt/tags/tag6.xml><?xml version="1.0" encoding="utf-8"?>
<p:tagLst xmlns:a="http://schemas.openxmlformats.org/drawingml/2006/main" xmlns:r="http://schemas.openxmlformats.org/officeDocument/2006/relationships" xmlns:p="http://schemas.openxmlformats.org/presentationml/2006/main">
  <p:tag name="DVSHAPEID" val="ZcE9RjjSN5910OY2k5DAP7"/>
</p:tagLst>
</file>

<file path=ppt/tags/tag60.xml><?xml version="1.0" encoding="utf-8"?>
<p:tagLst xmlns:a="http://schemas.openxmlformats.org/drawingml/2006/main" xmlns:r="http://schemas.openxmlformats.org/officeDocument/2006/relationships" xmlns:p="http://schemas.openxmlformats.org/presentationml/2006/main">
  <p:tag name="DVSHAPEID" val="NM15GfYUq4dgqwpdD9vLdk"/>
</p:tagLst>
</file>

<file path=ppt/tags/tag61.xml><?xml version="1.0" encoding="utf-8"?>
<p:tagLst xmlns:a="http://schemas.openxmlformats.org/drawingml/2006/main" xmlns:r="http://schemas.openxmlformats.org/officeDocument/2006/relationships" xmlns:p="http://schemas.openxmlformats.org/presentationml/2006/main">
  <p:tag name="DVSHAPEID" val="v4ghq91S7MS65HmVkTUpbf"/>
</p:tagLst>
</file>

<file path=ppt/tags/tag62.xml><?xml version="1.0" encoding="utf-8"?>
<p:tagLst xmlns:a="http://schemas.openxmlformats.org/drawingml/2006/main" xmlns:r="http://schemas.openxmlformats.org/officeDocument/2006/relationships" xmlns:p="http://schemas.openxmlformats.org/presentationml/2006/main">
  <p:tag name="DVSHAPEID" val="eNZ7zzK6TcggYG9N26l9ok"/>
</p:tagLst>
</file>

<file path=ppt/tags/tag63.xml><?xml version="1.0" encoding="utf-8"?>
<p:tagLst xmlns:a="http://schemas.openxmlformats.org/drawingml/2006/main" xmlns:r="http://schemas.openxmlformats.org/officeDocument/2006/relationships" xmlns:p="http://schemas.openxmlformats.org/presentationml/2006/main">
  <p:tag name="DVSHAPEID" val="z0zcbXdDkTOfQsijzs70TG"/>
</p:tagLst>
</file>

<file path=ppt/tags/tag64.xml><?xml version="1.0" encoding="utf-8"?>
<p:tagLst xmlns:a="http://schemas.openxmlformats.org/drawingml/2006/main" xmlns:r="http://schemas.openxmlformats.org/officeDocument/2006/relationships" xmlns:p="http://schemas.openxmlformats.org/presentationml/2006/main">
  <p:tag name="DVSHAPEID" val="rIQGvJxS1nqSaKsvbFMwPN"/>
</p:tagLst>
</file>

<file path=ppt/tags/tag65.xml><?xml version="1.0" encoding="utf-8"?>
<p:tagLst xmlns:a="http://schemas.openxmlformats.org/drawingml/2006/main" xmlns:r="http://schemas.openxmlformats.org/officeDocument/2006/relationships" xmlns:p="http://schemas.openxmlformats.org/presentationml/2006/main">
  <p:tag name="DVSHAPEID" val="QZhIpI2QM6gZj7bE7D7J6u"/>
</p:tagLst>
</file>

<file path=ppt/tags/tag66.xml><?xml version="1.0" encoding="utf-8"?>
<p:tagLst xmlns:a="http://schemas.openxmlformats.org/drawingml/2006/main" xmlns:r="http://schemas.openxmlformats.org/officeDocument/2006/relationships" xmlns:p="http://schemas.openxmlformats.org/presentationml/2006/main">
  <p:tag name="DVSHAPEID" val="Li9sivK3VrdSLrdOmImGKV"/>
</p:tagLst>
</file>

<file path=ppt/tags/tag7.xml><?xml version="1.0" encoding="utf-8"?>
<p:tagLst xmlns:a="http://schemas.openxmlformats.org/drawingml/2006/main" xmlns:r="http://schemas.openxmlformats.org/officeDocument/2006/relationships" xmlns:p="http://schemas.openxmlformats.org/presentationml/2006/main">
  <p:tag name="DVSHAPEID" val="rdV2WAw7ldFj4mJ6bNBSjO"/>
</p:tagLst>
</file>

<file path=ppt/tags/tag8.xml><?xml version="1.0" encoding="utf-8"?>
<p:tagLst xmlns:a="http://schemas.openxmlformats.org/drawingml/2006/main" xmlns:r="http://schemas.openxmlformats.org/officeDocument/2006/relationships" xmlns:p="http://schemas.openxmlformats.org/presentationml/2006/main">
  <p:tag name="DVSHAPEID" val="Li9sivK3VrdSLrdOmImGKV"/>
</p:tagLst>
</file>

<file path=ppt/tags/tag9.xml><?xml version="1.0" encoding="utf-8"?>
<p:tagLst xmlns:a="http://schemas.openxmlformats.org/drawingml/2006/main" xmlns:r="http://schemas.openxmlformats.org/officeDocument/2006/relationships" xmlns:p="http://schemas.openxmlformats.org/presentationml/2006/main">
  <p:tag name="DVSHAPEID" val="lGKBieUPZWOCrDTti1nhie"/>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4287</TotalTime>
  <Words>5822</Words>
  <Application>Microsoft Office PowerPoint</Application>
  <PresentationFormat>On-screen Show (4:3)</PresentationFormat>
  <Paragraphs>977</Paragraphs>
  <Slides>73</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7" baseType="lpstr">
      <vt:lpstr>Arial Unicode MS</vt:lpstr>
      <vt:lpstr>맑은 고딕</vt:lpstr>
      <vt:lpstr>ＭＳ Ｐゴシック</vt:lpstr>
      <vt:lpstr>Arial</vt:lpstr>
      <vt:lpstr>Arial </vt:lpstr>
      <vt:lpstr>Arial Black</vt:lpstr>
      <vt:lpstr>Calibri</vt:lpstr>
      <vt:lpstr>msgothic</vt:lpstr>
      <vt:lpstr>Symbol</vt:lpstr>
      <vt:lpstr>Times</vt:lpstr>
      <vt:lpstr>Times New Roman</vt:lpstr>
      <vt:lpstr>Wingdings</vt:lpstr>
      <vt:lpstr>Office Theme</vt:lpstr>
      <vt:lpstr>Microsoft Excel 97-2003 Worksheet</vt:lpstr>
      <vt:lpstr>PowerPoint Presentation</vt:lpstr>
      <vt:lpstr>Disclosures</vt:lpstr>
      <vt:lpstr>PowerPoint Presentation</vt:lpstr>
      <vt:lpstr>Learning Objectives</vt:lpstr>
      <vt:lpstr>PowerPoint Presentation</vt:lpstr>
      <vt:lpstr>Disclosures</vt:lpstr>
      <vt:lpstr>Pathological Correlates of Disease Progression</vt:lpstr>
      <vt:lpstr>White Matter Lesion Type</vt:lpstr>
      <vt:lpstr>White Matter Lesion Type (cont)</vt:lpstr>
      <vt:lpstr>Adaptive vs Innate Immunity in MS</vt:lpstr>
      <vt:lpstr>White Matter Lesion Type (cont)</vt:lpstr>
      <vt:lpstr>White Matter Lesion Type (cont)</vt:lpstr>
      <vt:lpstr>White Matter Lesion Type (cont)</vt:lpstr>
      <vt:lpstr>Gray Matter Involvement </vt:lpstr>
      <vt:lpstr>Gray Matter Involvement (cont) </vt:lpstr>
      <vt:lpstr>Gray Matter Involvement (cont)</vt:lpstr>
      <vt:lpstr>Gray Matter Involvement (cont)</vt:lpstr>
      <vt:lpstr>Gray Matter Involvement (cont)</vt:lpstr>
      <vt:lpstr>Gray Matter Involvement (cont)</vt:lpstr>
      <vt:lpstr>Diffuse Pathological Changes</vt:lpstr>
      <vt:lpstr>Diffuse Pathological Changes (cont)</vt:lpstr>
      <vt:lpstr>Diffuse Pathological Changes (cont)</vt:lpstr>
      <vt:lpstr>PowerPoint Presentation</vt:lpstr>
      <vt:lpstr>PowerPoint Presentation</vt:lpstr>
      <vt:lpstr>Disclosures</vt:lpstr>
      <vt:lpstr>Progressive MS Phenotypes</vt:lpstr>
      <vt:lpstr>Progressive MS: 2014 Definitions</vt:lpstr>
      <vt:lpstr>Key Parameters in MS Management: Disability</vt:lpstr>
      <vt:lpstr>Disability Accumulation in MS</vt:lpstr>
      <vt:lpstr>RRMS and SPMS</vt:lpstr>
      <vt:lpstr>Primary Progressive MS</vt:lpstr>
      <vt:lpstr>Is There &gt; 1 Form of Progressive MS?</vt:lpstr>
      <vt:lpstr>Use and Limitations of EDSS in  Progressive MS Trials</vt:lpstr>
      <vt:lpstr>Alternatives to EDSS</vt:lpstr>
      <vt:lpstr>MSFC and Composite End Points</vt:lpstr>
      <vt:lpstr>Cognitive Disability in Progressive MS</vt:lpstr>
      <vt:lpstr>Imaging Progressive MS</vt:lpstr>
      <vt:lpstr>Conventional MRI Limitations in  Progressive MS</vt:lpstr>
      <vt:lpstr>SPMS Radiographic Predictors</vt:lpstr>
      <vt:lpstr>Spinal Cord Gray Matter Atrophy Correlates  With MS Disability</vt:lpstr>
      <vt:lpstr>Are There Biomarkers for Progressive MS?</vt:lpstr>
      <vt:lpstr>Integrating Clinical, Radiographic, and Biomarker Data to Visualize MS Progression: The MS Bioscreen</vt:lpstr>
      <vt:lpstr>Visualizing Per-subject Data in Context </vt:lpstr>
      <vt:lpstr>3D Serial MR Brain Imaging</vt:lpstr>
      <vt:lpstr>Can an App Help Stop Progressive MS?</vt:lpstr>
      <vt:lpstr>Conclusions </vt:lpstr>
      <vt:lpstr>PowerPoint Presentation</vt:lpstr>
      <vt:lpstr>Disclosures</vt:lpstr>
      <vt:lpstr>Overview</vt:lpstr>
      <vt:lpstr>NEDA – No Evident Disease Activity</vt:lpstr>
      <vt:lpstr>MS Iceberg</vt:lpstr>
      <vt:lpstr>End-organ Damage</vt:lpstr>
      <vt:lpstr>Brain Atrophy as a Marker of End-organ Damage</vt:lpstr>
      <vt:lpstr>Treatment Effect on Disability Is Predicted  by Effect on T2 Lesion Load and Brain Atrophy</vt:lpstr>
      <vt:lpstr>NEDA – No Evident Disease Activity</vt:lpstr>
      <vt:lpstr>Window of Therapeutic Efficacy</vt:lpstr>
      <vt:lpstr>PowerPoint Presentation</vt:lpstr>
      <vt:lpstr>PowerPoint Presentation</vt:lpstr>
      <vt:lpstr>PowerPoint Presentation</vt:lpstr>
      <vt:lpstr>Therapeutic Hierarchy</vt:lpstr>
      <vt:lpstr>MS Dogma</vt:lpstr>
      <vt:lpstr>PowerPoint Presentation</vt:lpstr>
      <vt:lpstr>PowerPoint Presentation</vt:lpstr>
      <vt:lpstr>PowerPoint Presentation</vt:lpstr>
      <vt:lpstr>Fingolimod and CSF Neurofilament  Light Chain Levels in RRMS</vt:lpstr>
      <vt:lpstr>Rituximab in Progressive MS</vt:lpstr>
      <vt:lpstr>PowerPoint Presentation</vt:lpstr>
      <vt:lpstr>PowerPoint Presentation</vt:lpstr>
      <vt:lpstr>PowerPoint Presentation</vt:lpstr>
      <vt:lpstr>Conclusions</vt:lpstr>
      <vt:lpstr>PowerPoint Presentation</vt:lpstr>
      <vt:lpstr>Q&amp;A Summary</vt:lpstr>
      <vt:lpstr>Thank You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IMGTemp</dc:creator>
  <cp:lastModifiedBy>Capuder, Katherine</cp:lastModifiedBy>
  <cp:revision>233</cp:revision>
  <dcterms:created xsi:type="dcterms:W3CDTF">2013-04-09T14:01:45Z</dcterms:created>
  <dcterms:modified xsi:type="dcterms:W3CDTF">2015-11-12T17:16:02Z</dcterms:modified>
</cp:coreProperties>
</file>