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05" r:id="rId4"/>
    <p:sldMasterId id="2147483721" r:id="rId5"/>
    <p:sldMasterId id="2147483760" r:id="rId6"/>
  </p:sldMasterIdLst>
  <p:notesMasterIdLst>
    <p:notesMasterId r:id="rId29"/>
  </p:notesMasterIdLst>
  <p:sldIdLst>
    <p:sldId id="527" r:id="rId7"/>
    <p:sldId id="405" r:id="rId8"/>
    <p:sldId id="512" r:id="rId9"/>
    <p:sldId id="532" r:id="rId10"/>
    <p:sldId id="529" r:id="rId11"/>
    <p:sldId id="533" r:id="rId12"/>
    <p:sldId id="530" r:id="rId13"/>
    <p:sldId id="531" r:id="rId14"/>
    <p:sldId id="534" r:id="rId15"/>
    <p:sldId id="548" r:id="rId16"/>
    <p:sldId id="538" r:id="rId17"/>
    <p:sldId id="539" r:id="rId18"/>
    <p:sldId id="513" r:id="rId19"/>
    <p:sldId id="520" r:id="rId20"/>
    <p:sldId id="541" r:id="rId21"/>
    <p:sldId id="542" r:id="rId22"/>
    <p:sldId id="543" r:id="rId23"/>
    <p:sldId id="544" r:id="rId24"/>
    <p:sldId id="545" r:id="rId25"/>
    <p:sldId id="546" r:id="rId26"/>
    <p:sldId id="499" r:id="rId27"/>
    <p:sldId id="547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hopen, Louise" initials="LW" lastIdx="17" clrIdx="0"/>
  <p:cmAuthor id="1" name="Bakker, Bert" initials="BB" lastIdx="5" clrIdx="1"/>
  <p:cmAuthor id="2" name="Jamieson Bretz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C40F1F"/>
    <a:srgbClr val="FFC000"/>
    <a:srgbClr val="666666"/>
    <a:srgbClr val="333333"/>
    <a:srgbClr val="336699"/>
    <a:srgbClr val="008000"/>
    <a:srgbClr val="000000"/>
    <a:srgbClr val="E1E1E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6" autoAdjust="0"/>
    <p:restoredTop sz="94245" autoAdjust="0"/>
  </p:normalViewPr>
  <p:slideViewPr>
    <p:cSldViewPr snapToGrid="0">
      <p:cViewPr varScale="1">
        <p:scale>
          <a:sx n="87" d="100"/>
          <a:sy n="87" d="100"/>
        </p:scale>
        <p:origin x="-1722" y="-72"/>
      </p:cViewPr>
      <p:guideLst>
        <p:guide orient="horz" pos="1561"/>
        <p:guide orient="horz" pos="2178"/>
        <p:guide orient="horz" pos="2688"/>
        <p:guide orient="horz" pos="34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2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77310270401507"/>
          <c:y val="0.14350447779746447"/>
          <c:w val="0.87240274962211906"/>
          <c:h val="0.65467707749333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patients (N=704)</c:v>
                </c:pt>
              </c:strCache>
            </c:strRef>
          </c:tx>
          <c:spPr>
            <a:solidFill>
              <a:srgbClr val="336699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Neutropenia</c:v>
                </c:pt>
                <c:pt idx="1">
                  <c:v>Diarrhea</c:v>
                </c:pt>
                <c:pt idx="2">
                  <c:v>Febrile neutropenia</c:v>
                </c:pt>
                <c:pt idx="3">
                  <c:v>Anemia</c:v>
                </c:pt>
                <c:pt idx="4">
                  <c:v>Mucosal inflammation</c:v>
                </c:pt>
                <c:pt idx="5">
                  <c:v>Fatigue</c:v>
                </c:pt>
                <c:pt idx="6">
                  <c:v>Asthenia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8.8000000000000007</c:v>
                </c:pt>
                <c:pt idx="1">
                  <c:v>7.5</c:v>
                </c:pt>
                <c:pt idx="2">
                  <c:v>4.4000000000000004</c:v>
                </c:pt>
                <c:pt idx="3">
                  <c:v>1.6</c:v>
                </c:pt>
                <c:pt idx="4">
                  <c:v>1.6</c:v>
                </c:pt>
                <c:pt idx="5">
                  <c:v>2</c:v>
                </c:pt>
                <c:pt idx="6">
                  <c:v>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Docetaxel (n=320)</c:v>
                </c:pt>
              </c:strCache>
            </c:strRef>
          </c:tx>
          <c:spPr>
            <a:solidFill>
              <a:srgbClr val="C40F1F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Neutropenia</c:v>
                </c:pt>
                <c:pt idx="1">
                  <c:v>Diarrhea</c:v>
                </c:pt>
                <c:pt idx="2">
                  <c:v>Febrile neutropenia</c:v>
                </c:pt>
                <c:pt idx="3">
                  <c:v>Anemia</c:v>
                </c:pt>
                <c:pt idx="4">
                  <c:v>Mucosal inflammation</c:v>
                </c:pt>
                <c:pt idx="5">
                  <c:v>Fatigue</c:v>
                </c:pt>
                <c:pt idx="6">
                  <c:v>Asthenia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12.5</c:v>
                </c:pt>
                <c:pt idx="1">
                  <c:v>9</c:v>
                </c:pt>
                <c:pt idx="2">
                  <c:v>9.6999999999999993</c:v>
                </c:pt>
                <c:pt idx="3">
                  <c:v>1.8</c:v>
                </c:pt>
                <c:pt idx="4">
                  <c:v>3</c:v>
                </c:pt>
                <c:pt idx="5">
                  <c:v>2.2000000000000002</c:v>
                </c:pt>
                <c:pt idx="6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Paclitaxel (n=331)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Neutropenia</c:v>
                </c:pt>
                <c:pt idx="1">
                  <c:v>Diarrhea</c:v>
                </c:pt>
                <c:pt idx="2">
                  <c:v>Febrile neutropenia</c:v>
                </c:pt>
                <c:pt idx="3">
                  <c:v>Anemia</c:v>
                </c:pt>
                <c:pt idx="4">
                  <c:v>Mucosal inflammation</c:v>
                </c:pt>
                <c:pt idx="5">
                  <c:v>Fatigue</c:v>
                </c:pt>
                <c:pt idx="6">
                  <c:v>Asthenia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6</c:v>
                </c:pt>
                <c:pt idx="1">
                  <c:v>6.4</c:v>
                </c:pt>
                <c:pt idx="2">
                  <c:v>0.3</c:v>
                </c:pt>
                <c:pt idx="3">
                  <c:v>1.6</c:v>
                </c:pt>
                <c:pt idx="4">
                  <c:v>0.3</c:v>
                </c:pt>
                <c:pt idx="5">
                  <c:v>1.9</c:v>
                </c:pt>
                <c:pt idx="6">
                  <c:v>1.2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Nab-paclitaxel (n=45)</c:v>
                </c:pt>
              </c:strCache>
            </c:strRef>
          </c:tx>
          <c:spPr>
            <a:solidFill>
              <a:srgbClr val="666666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Neutropenia</c:v>
                </c:pt>
                <c:pt idx="1">
                  <c:v>Diarrhea</c:v>
                </c:pt>
                <c:pt idx="2">
                  <c:v>Febrile neutropenia</c:v>
                </c:pt>
                <c:pt idx="3">
                  <c:v>Anemia</c:v>
                </c:pt>
                <c:pt idx="4">
                  <c:v>Mucosal inflammation</c:v>
                </c:pt>
                <c:pt idx="5">
                  <c:v>Fatigue</c:v>
                </c:pt>
                <c:pt idx="6">
                  <c:v>Asthenia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</c:v>
                </c:pt>
                <c:pt idx="1">
                  <c:v>6.5</c:v>
                </c:pt>
                <c:pt idx="2">
                  <c:v>0</c:v>
                </c:pt>
                <c:pt idx="3">
                  <c:v>2.4</c:v>
                </c:pt>
                <c:pt idx="4">
                  <c:v>0</c:v>
                </c:pt>
                <c:pt idx="5">
                  <c:v>2.1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5920"/>
        <c:axId val="5187456"/>
      </c:barChart>
      <c:catAx>
        <c:axId val="51859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187456"/>
        <c:crosses val="autoZero"/>
        <c:auto val="1"/>
        <c:lblAlgn val="ctr"/>
        <c:lblOffset val="100"/>
        <c:noMultiLvlLbl val="0"/>
      </c:catAx>
      <c:valAx>
        <c:axId val="5187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Patient</a:t>
                </a:r>
                <a:r>
                  <a:rPr lang="en-US" baseline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 (%)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185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9952151969476852"/>
          <c:y val="1.9569737994081311E-2"/>
          <c:w val="0.40047842239834791"/>
          <c:h val="0.29357997024475269"/>
        </c:manualLayout>
      </c:layout>
      <c:overlay val="0"/>
      <c:txPr>
        <a:bodyPr/>
        <a:lstStyle/>
        <a:p>
          <a:pPr>
            <a:defRPr b="1"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F186EB-443B-4CC6-AC99-64492CE595D2}" type="datetimeFigureOut">
              <a:rPr lang="en-US" smtClean="0"/>
              <a:t>11/21/2014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6F2635-2D7E-4D7F-8369-B6046F96D6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7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2635-2D7E-4D7F-8369-B6046F96D6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6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2635-2D7E-4D7F-8369-B6046F96D6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3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C24D8-809C-442D-AE66-E9A1EC8D9133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C24D8-809C-442D-AE66-E9A1EC8D9133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C24D8-809C-442D-AE66-E9A1EC8D9133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C24D8-809C-442D-AE66-E9A1EC8D9133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E30436F-BFDD-4C98-9637-ECEA14E812E2}" type="slidenum">
              <a:rPr lang="en-US" altLang="en-US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5" tIns="47869" rIns="95735" bIns="47869" anchor="b"/>
          <a:lstStyle>
            <a:lvl1pPr defTabSz="9398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9F0829D-AD09-41A2-9725-C527D0FBEB3E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63492" name="Rectangle 7"/>
          <p:cNvSpPr txBox="1">
            <a:spLocks noGrp="1" noChangeArrowheads="1"/>
          </p:cNvSpPr>
          <p:nvPr/>
        </p:nvSpPr>
        <p:spPr bwMode="auto">
          <a:xfrm>
            <a:off x="3972560" y="8829967"/>
            <a:ext cx="3037840" cy="46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6025" rIns="92051" bIns="46025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endParaRPr lang="en-GB" altLang="en-US" sz="1100" dirty="0">
              <a:solidFill>
                <a:srgbClr val="000000"/>
              </a:solidFill>
            </a:endParaRPr>
          </a:p>
        </p:txBody>
      </p:sp>
      <p:sp>
        <p:nvSpPr>
          <p:cNvPr id="6349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46612" cy="3484562"/>
          </a:xfrm>
          <a:ln/>
        </p:spPr>
      </p:sp>
      <p:sp>
        <p:nvSpPr>
          <p:cNvPr id="6349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02664" y="4362530"/>
            <a:ext cx="5605074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25" rIns="92051" bIns="46025"/>
          <a:lstStyle/>
          <a:p>
            <a:pPr marL="232943" indent="-232943" eaLnBrk="1" hangingPunct="1">
              <a:lnSpc>
                <a:spcPct val="80000"/>
              </a:lnSpc>
            </a:pPr>
            <a:endParaRPr lang="en-GB" altLang="en-US" sz="9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C24D8-809C-442D-AE66-E9A1EC8D9133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C24D8-809C-442D-AE66-E9A1EC8D9133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C24D8-809C-442D-AE66-E9A1EC8D9133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C24D8-809C-442D-AE66-E9A1EC8D9133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C24D8-809C-442D-AE66-E9A1EC8D9133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C24D8-809C-442D-AE66-E9A1EC8D9133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2635-2D7E-4D7F-8369-B6046F96D6A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09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DBF1CEE9-91EB-4BAF-A438-33B1BD243304}" type="slidenum">
              <a:rPr lang="en-US" altLang="en-US">
                <a:solidFill>
                  <a:prstClr val="black"/>
                </a:solidFill>
              </a:rPr>
              <a:pPr eaLnBrk="1" hangingPunct="1"/>
              <a:t>22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C24D8-809C-442D-AE66-E9A1EC8D913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C24D8-809C-442D-AE66-E9A1EC8D913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E30436F-BFDD-4C98-9637-ECEA14E812E2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5" tIns="47869" rIns="95735" bIns="47869" anchor="b"/>
          <a:lstStyle>
            <a:lvl1pPr defTabSz="9398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9F0829D-AD09-41A2-9725-C527D0FBEB3E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63492" name="Rectangle 7"/>
          <p:cNvSpPr txBox="1">
            <a:spLocks noGrp="1" noChangeArrowheads="1"/>
          </p:cNvSpPr>
          <p:nvPr/>
        </p:nvSpPr>
        <p:spPr bwMode="auto">
          <a:xfrm>
            <a:off x="3972560" y="8829967"/>
            <a:ext cx="3037840" cy="46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6025" rIns="92051" bIns="46025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endParaRPr lang="en-GB" altLang="en-US" sz="1100" dirty="0">
              <a:solidFill>
                <a:srgbClr val="000000"/>
              </a:solidFill>
            </a:endParaRPr>
          </a:p>
        </p:txBody>
      </p:sp>
      <p:sp>
        <p:nvSpPr>
          <p:cNvPr id="6349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46612" cy="3484562"/>
          </a:xfrm>
          <a:ln/>
        </p:spPr>
      </p:sp>
      <p:sp>
        <p:nvSpPr>
          <p:cNvPr id="6349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02664" y="4362530"/>
            <a:ext cx="5605074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025" rIns="92051" bIns="46025"/>
          <a:lstStyle/>
          <a:p>
            <a:pPr marL="232943" indent="-232943" eaLnBrk="1" hangingPunct="1">
              <a:lnSpc>
                <a:spcPct val="80000"/>
              </a:lnSpc>
            </a:pPr>
            <a:endParaRPr lang="en-GB" altLang="en-US" sz="9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C24D8-809C-442D-AE66-E9A1EC8D9133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C24D8-809C-442D-AE66-E9A1EC8D9133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C24D8-809C-442D-AE66-E9A1EC8D9133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C24D8-809C-442D-AE66-E9A1EC8D9133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0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1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59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872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81000" y="1600200"/>
            <a:ext cx="8187267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6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0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9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608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91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51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93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28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5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964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232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2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9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>
                <a:cs typeface="Arial" pitchFamily="34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152528"/>
            <a:ext cx="8229600" cy="5019676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400"/>
              </a:spcBef>
              <a:defRPr sz="1800">
                <a:cs typeface="Arial" pitchFamily="34"/>
              </a:defRPr>
            </a:lvl1pPr>
            <a:lvl2pPr marL="461963" indent="-230188">
              <a:spcBef>
                <a:spcPts val="400"/>
              </a:spcBef>
              <a:defRPr sz="1800">
                <a:cs typeface="Arial" pitchFamily="34"/>
              </a:defRPr>
            </a:lvl2pPr>
            <a:lvl3pPr marL="682625" indent="-220663">
              <a:spcBef>
                <a:spcPts val="300"/>
              </a:spcBef>
              <a:defRPr sz="1800">
                <a:cs typeface="Arial" pitchFamily="34"/>
              </a:defRPr>
            </a:lvl3pPr>
            <a:lvl4pPr marL="966788" indent="-220663">
              <a:spcBef>
                <a:spcPts val="300"/>
              </a:spcBef>
              <a:defRPr sz="1800">
                <a:cs typeface="Arial" pitchFamily="34"/>
              </a:defRPr>
            </a:lvl4pPr>
            <a:lvl5pPr marL="1198563" indent="-231775">
              <a:spcBef>
                <a:spcPts val="300"/>
              </a:spcBef>
              <a:defRPr sz="1800">
                <a:cs typeface="Arial" pitchFamily="3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614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503278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017925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003845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22294"/>
            <a:ext cx="4171950" cy="530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2294"/>
            <a:ext cx="4171950" cy="530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308746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966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763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763498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3438" y="1885950"/>
            <a:ext cx="6691312" cy="1724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0596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835025" y="4300538"/>
            <a:ext cx="7472363" cy="1355725"/>
          </a:xfrm>
        </p:spPr>
        <p:txBody>
          <a:bodyPr/>
          <a:lstStyle>
            <a:lvl1pPr marL="0" indent="0">
              <a:buFont typeface="Arial" pitchFamily="34" charset="0"/>
              <a:buNone/>
              <a:defRPr b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5286150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45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647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488" y="12207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2207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385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809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960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00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910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5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72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231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0"/>
            <a:ext cx="2057400" cy="574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488" y="0"/>
            <a:ext cx="6019800" cy="574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5345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Title Slide_H32_SH20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ew Picture (1)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4038" y="238125"/>
            <a:ext cx="720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650875" y="6553200"/>
            <a:ext cx="8493125" cy="261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cs typeface="Arial" charset="0"/>
              </a:rPr>
              <a:t>53rd Interscience Conference on Antimicrobial Agents and Chemotherapy; September 10-13, 2013; Denver, CO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46874" y="2361901"/>
            <a:ext cx="6192688" cy="1600499"/>
          </a:xfrm>
          <a:ln/>
        </p:spPr>
        <p:txBody>
          <a:bodyPr/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6935" y="4289190"/>
            <a:ext cx="6224364" cy="1044810"/>
          </a:xfrm>
        </p:spPr>
        <p:txBody>
          <a:bodyPr lIns="91440" tIns="45720" rIns="91440" bIns="4572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49349" y="5430838"/>
            <a:ext cx="7207250" cy="360362"/>
          </a:xfrm>
        </p:spPr>
        <p:txBody>
          <a:bodyPr/>
          <a:lstStyle>
            <a:lvl1pPr marL="0" indent="0" algn="ctr">
              <a:buNone/>
              <a:defRPr sz="16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089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 Section Divider_H32_SH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4329100"/>
            <a:ext cx="7050088" cy="1362075"/>
          </a:xfrm>
        </p:spPr>
        <p:txBody>
          <a:bodyPr anchor="t">
            <a:normAutofit/>
          </a:bodyPr>
          <a:lstStyle>
            <a:lvl1pPr algn="l">
              <a:defRPr sz="2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4463" y="2197725"/>
            <a:ext cx="7050088" cy="202336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E31836"/>
                </a:solidFill>
                <a:latin typeface="Calibri" pitchFamily="34" charset="0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242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28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199" y="1447801"/>
            <a:ext cx="8046720" cy="45719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04664"/>
            <a:ext cx="8043817" cy="718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>
              <a:defRPr sz="2800" b="1">
                <a:solidFill>
                  <a:srgbClr val="E3183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400800"/>
            <a:ext cx="8046720" cy="15240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5746615"/>
            <a:ext cx="8046720" cy="304800"/>
          </a:xfr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561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28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04664"/>
            <a:ext cx="8043817" cy="718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>
              <a:defRPr sz="2800" b="1">
                <a:solidFill>
                  <a:srgbClr val="E3183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400800"/>
            <a:ext cx="8046720" cy="15240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5746615"/>
            <a:ext cx="8046720" cy="304800"/>
          </a:xfr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377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28 and 2Co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1447800"/>
            <a:ext cx="3886200" cy="4572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4992189" y="1447800"/>
            <a:ext cx="3889828" cy="4572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04664"/>
            <a:ext cx="8043817" cy="718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>
              <a:defRPr sz="2800" b="1">
                <a:solidFill>
                  <a:srgbClr val="E3183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6400800"/>
            <a:ext cx="8046720" cy="15240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5746615"/>
            <a:ext cx="8046720" cy="304800"/>
          </a:xfr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32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28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199" y="1447801"/>
            <a:ext cx="8046720" cy="4572000"/>
          </a:xfrm>
        </p:spPr>
        <p:txBody>
          <a:bodyPr/>
          <a:lstStyle>
            <a:lvl1pPr marL="0" indent="0">
              <a:buNone/>
              <a:defRPr sz="2400">
                <a:solidFill>
                  <a:srgbClr val="E31836"/>
                </a:solidFill>
              </a:defRPr>
            </a:lvl1pPr>
            <a:lvl2pPr>
              <a:buClr>
                <a:srgbClr val="E31836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rgbClr val="E31836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rgbClr val="E3183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E3183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04664"/>
            <a:ext cx="8043817" cy="718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>
              <a:defRPr sz="2800" b="1">
                <a:solidFill>
                  <a:srgbClr val="E3183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400800"/>
            <a:ext cx="8046720" cy="15240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5746615"/>
            <a:ext cx="8046720" cy="304800"/>
          </a:xfr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479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28 and 2Col_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5984" y="1447799"/>
            <a:ext cx="3886200" cy="4572000"/>
          </a:xfrm>
        </p:spPr>
        <p:txBody>
          <a:bodyPr/>
          <a:lstStyle>
            <a:lvl1pPr marL="0" indent="0">
              <a:buNone/>
              <a:defRPr sz="2400">
                <a:solidFill>
                  <a:srgbClr val="E31836"/>
                </a:solidFill>
              </a:defRPr>
            </a:lvl1pPr>
            <a:lvl2pPr>
              <a:buClr>
                <a:srgbClr val="E31836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rgbClr val="E31836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rgbClr val="E3183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E3183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4995817" y="1447801"/>
            <a:ext cx="3886200" cy="4572000"/>
          </a:xfrm>
        </p:spPr>
        <p:txBody>
          <a:bodyPr/>
          <a:lstStyle>
            <a:lvl1pPr marL="0" indent="0">
              <a:buNone/>
              <a:defRPr sz="2400">
                <a:solidFill>
                  <a:srgbClr val="E31836"/>
                </a:solidFill>
              </a:defRPr>
            </a:lvl1pPr>
            <a:lvl2pPr>
              <a:buClr>
                <a:srgbClr val="E31836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rgbClr val="E31836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rgbClr val="E3183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E3183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04664"/>
            <a:ext cx="8043817" cy="718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>
              <a:defRPr sz="2800" b="1">
                <a:solidFill>
                  <a:srgbClr val="E3183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6400800"/>
            <a:ext cx="8046720" cy="15240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5746615"/>
            <a:ext cx="8046720" cy="304800"/>
          </a:xfr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18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cs typeface="Arial" charset="0"/>
              </a:defRPr>
            </a:lvl1pPr>
          </a:lstStyle>
          <a:p>
            <a:pPr>
              <a:defRPr/>
            </a:pPr>
            <a:fld id="{FAF2DE2B-447E-4C9A-BF4C-28E82EF6D1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3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425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970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8" y="163513"/>
            <a:ext cx="7954962" cy="1058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819275"/>
            <a:ext cx="786130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175" y="4203700"/>
            <a:ext cx="7861300" cy="2233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38" y="6705600"/>
            <a:ext cx="1462087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9BFFE-C3B5-4751-92D2-4C0D6E01EBEF}" type="datetime1">
              <a:rPr lang="en-US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11/21/2014</a:t>
            </a:fld>
            <a:endParaRPr lang="en-US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9557907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38" y="6705600"/>
            <a:ext cx="1462087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AEA0C-3B11-47B7-8EB9-2451923DBB84}" type="datetime1">
              <a:rPr lang="en-US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11/21/2014</a:t>
            </a:fld>
            <a:endParaRPr lang="en-US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970771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8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9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3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7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7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7637"/>
            <a:ext cx="830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6" descr="medscape_ed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2800" y="6172200"/>
            <a:ext cx="17383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63538" indent="-274638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Arial" pitchFamily="34" charset="0"/>
        <a:buChar char="•"/>
        <a:defRPr sz="28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804863" indent="-26511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–"/>
        <a:defRPr sz="2400" b="1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marL="1255713" indent="-274638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•"/>
        <a:defRPr sz="2000" b="1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marL="1708150" indent="-276225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–"/>
        <a:defRPr sz="1800" b="1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marL="2147888" indent="-263525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Char char="»"/>
        <a:defRPr sz="1800" b="1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" name="Picture 6" descr="medscape_ed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2800" y="6172200"/>
            <a:ext cx="17383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83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254000" algn="l" defTabSz="457200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800" b="1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08038" indent="-266700" algn="l" defTabSz="457200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–"/>
        <a:defRPr sz="2400" b="1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252538" indent="-266700" algn="l" defTabSz="457200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704975" indent="-266700" algn="l" defTabSz="457200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–"/>
        <a:defRPr sz="1800" b="1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147888" indent="-265113" algn="l" defTabSz="457200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»"/>
        <a:defRPr sz="1800" b="1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54000"/>
            <a:ext cx="84963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14450"/>
            <a:ext cx="84963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125752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rgbClr val="FFFF00"/>
        </a:buClr>
        <a:buSzPct val="90000"/>
        <a:buFont typeface="Wingdings" pitchFamily="2" charset="2"/>
        <a:buChar char="l"/>
        <a:defRPr sz="2400" b="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63575" indent="-312738" algn="l" rtl="0" eaLnBrk="0" fontAlgn="base" hangingPunct="0">
        <a:spcBef>
          <a:spcPct val="0"/>
        </a:spcBef>
        <a:spcAft>
          <a:spcPts val="600"/>
        </a:spcAft>
        <a:buChar char="–"/>
        <a:defRPr sz="2400" b="0">
          <a:solidFill>
            <a:schemeClr val="tx1"/>
          </a:solidFill>
          <a:latin typeface="+mn-lt"/>
          <a:ea typeface="MS PGothic" pitchFamily="34" charset="-128"/>
        </a:defRPr>
      </a:lvl2pPr>
      <a:lvl3pPr marL="982663" indent="-312738" algn="l" rtl="0" eaLnBrk="0" fontAlgn="base" hangingPunct="0">
        <a:spcBef>
          <a:spcPct val="0"/>
        </a:spcBef>
        <a:spcAft>
          <a:spcPts val="600"/>
        </a:spcAft>
        <a:buClr>
          <a:srgbClr val="00FFFF"/>
        </a:buClr>
        <a:buFont typeface="Arial" pitchFamily="34" charset="0"/>
        <a:buChar char="■"/>
        <a:defRPr sz="2400" b="0">
          <a:solidFill>
            <a:schemeClr val="tx1"/>
          </a:solidFill>
          <a:latin typeface="+mn-lt"/>
          <a:ea typeface="MS PGothic" pitchFamily="34" charset="-128"/>
        </a:defRPr>
      </a:lvl3pPr>
      <a:lvl4pPr marL="1265238" indent="-282575" algn="l" rtl="0" eaLnBrk="0" fontAlgn="base" hangingPunct="0">
        <a:spcBef>
          <a:spcPct val="0"/>
        </a:spcBef>
        <a:spcAft>
          <a:spcPts val="600"/>
        </a:spcAft>
        <a:buChar char="–"/>
        <a:defRPr sz="2400" b="0">
          <a:solidFill>
            <a:schemeClr val="tx1"/>
          </a:solidFill>
          <a:latin typeface="+mn-lt"/>
          <a:ea typeface="MS PGothic" pitchFamily="34" charset="-128"/>
        </a:defRPr>
      </a:lvl4pPr>
      <a:lvl5pPr marL="19637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209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781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353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925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8488" y="0"/>
            <a:ext cx="7842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8482013" y="381000"/>
            <a:ext cx="0" cy="3143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8518525" y="314325"/>
            <a:ext cx="500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C92A4CE-CCDC-E94C-BB7E-CFF06F717F26}" type="slidenum">
              <a:rPr lang="en-US" sz="10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8488" y="12207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250" y="6200775"/>
            <a:ext cx="828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100">
                <a:solidFill>
                  <a:srgbClr val="60606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latin typeface="Arial"/>
              <a:cs typeface="Arial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8610600" y="39688"/>
            <a:ext cx="573088" cy="1984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FA5ECCD1-25FA-8349-8FBD-DDF5C475222F}" type="slidenum">
              <a:rPr lang="en-GB" sz="7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GB" sz="7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•"/>
        <a:defRPr sz="20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39750" indent="-182563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Font typeface="Arial" charset="0"/>
        <a:buChar char="–"/>
        <a:defRPr>
          <a:solidFill>
            <a:schemeClr val="bg2"/>
          </a:solidFill>
          <a:latin typeface="+mn-lt"/>
          <a:ea typeface="Arial" charset="0"/>
          <a:cs typeface="+mn-cs"/>
        </a:defRPr>
      </a:lvl2pPr>
      <a:lvl3pPr marL="714375" indent="-169863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Char char="•"/>
        <a:defRPr sz="1600">
          <a:solidFill>
            <a:schemeClr val="bg2"/>
          </a:solidFill>
          <a:latin typeface="+mn-lt"/>
          <a:ea typeface="Arial" charset="0"/>
          <a:cs typeface="+mn-cs"/>
        </a:defRPr>
      </a:lvl3pPr>
      <a:lvl4pPr marL="898525" indent="-185738" algn="l" rtl="0" eaLnBrk="0" fontAlgn="base" hangingPunct="0">
        <a:spcBef>
          <a:spcPct val="20000"/>
        </a:spcBef>
        <a:spcAft>
          <a:spcPct val="20000"/>
        </a:spcAft>
        <a:buClr>
          <a:schemeClr val="bg2"/>
        </a:buClr>
        <a:buFont typeface="Arial" charset="0"/>
        <a:buChar char="–"/>
        <a:defRPr sz="1400">
          <a:solidFill>
            <a:schemeClr val="bg2"/>
          </a:solidFill>
          <a:latin typeface="+mn-lt"/>
          <a:ea typeface="Arial" charset="0"/>
          <a:cs typeface="+mn-cs"/>
        </a:defRPr>
      </a:lvl4pPr>
      <a:lvl5pPr marL="1158875" indent="-263525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Arial" charset="0"/>
        <a:buChar char="–"/>
        <a:defRPr sz="1400">
          <a:solidFill>
            <a:srgbClr val="464749"/>
          </a:solidFill>
          <a:latin typeface="+mn-lt"/>
          <a:ea typeface="Arial" charset="0"/>
          <a:cs typeface="+mn-cs"/>
        </a:defRPr>
      </a:lvl5pPr>
      <a:lvl6pPr marL="16160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6pPr>
      <a:lvl7pPr marL="20732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7pPr>
      <a:lvl8pPr marL="25304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8pPr>
      <a:lvl9pPr marL="2987675" indent="-263525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Arial" pitchFamily="34" charset="0"/>
        <a:buChar char="–"/>
        <a:defRPr sz="1400">
          <a:solidFill>
            <a:srgbClr val="46474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04813"/>
            <a:ext cx="8043863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47800"/>
            <a:ext cx="8053388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650875" y="6553200"/>
            <a:ext cx="8493125" cy="261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000000"/>
                </a:solidFill>
                <a:cs typeface="Arial" charset="0"/>
              </a:rPr>
              <a:t>53rd Interscience Conference on Antimicrobial Agents and Chemotherapy; September 10-13, 2013; Denver, CO</a:t>
            </a:r>
          </a:p>
        </p:txBody>
      </p:sp>
      <p:pic>
        <p:nvPicPr>
          <p:cNvPr id="4101" name="Picture 2" descr="New Picture (1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2450" y="24130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05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1836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1836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1836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1836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1836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charset="0"/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376238" indent="-190500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charset="0"/>
        <a:buChar char="•"/>
        <a:defRPr sz="2200">
          <a:solidFill>
            <a:schemeClr val="tx1"/>
          </a:solidFill>
          <a:latin typeface="Calibri" pitchFamily="34" charset="0"/>
          <a:cs typeface="+mn-cs"/>
        </a:defRPr>
      </a:lvl2pPr>
      <a:lvl3pPr marL="547688" indent="-166688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charset="0"/>
        <a:buChar char="•"/>
        <a:defRPr lang="en-US" sz="2000" dirty="0">
          <a:solidFill>
            <a:schemeClr val="tx1"/>
          </a:solidFill>
          <a:latin typeface="Calibri" pitchFamily="34" charset="0"/>
          <a:cs typeface="+mn-cs"/>
        </a:defRPr>
      </a:lvl3pPr>
      <a:lvl4pPr marL="715963" indent="-163513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charset="0"/>
        <a:buChar char="•"/>
        <a:defRPr lang="en-US" dirty="0">
          <a:solidFill>
            <a:schemeClr val="tx1"/>
          </a:solidFill>
          <a:latin typeface="Calibri" pitchFamily="34" charset="0"/>
          <a:cs typeface="+mn-cs"/>
        </a:defRPr>
      </a:lvl4pPr>
      <a:lvl5pPr marL="841375" indent="-125413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charset="0"/>
        <a:buChar char="•"/>
        <a:defRPr lang="en-GB" sz="1600" dirty="0">
          <a:solidFill>
            <a:schemeClr val="tx1"/>
          </a:solidFill>
          <a:latin typeface="Calibri" pitchFamily="34" charset="0"/>
          <a:cs typeface="+mn-cs"/>
        </a:defRPr>
      </a:lvl5pPr>
      <a:lvl6pPr marL="668338" indent="0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None/>
        <a:defRPr sz="1000">
          <a:solidFill>
            <a:schemeClr val="bg2"/>
          </a:solidFill>
          <a:latin typeface="+mn-lt"/>
          <a:cs typeface="+mn-cs"/>
        </a:defRPr>
      </a:lvl6pPr>
      <a:lvl7pPr marL="1447800" indent="-188913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7pPr>
      <a:lvl8pPr marL="1905000" indent="-188913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8pPr>
      <a:lvl9pPr marL="2362200" indent="-188913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pic>
        <p:nvPicPr>
          <p:cNvPr id="6148" name="Picture 6" descr="medscape_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72200"/>
            <a:ext cx="1738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192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7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363538" indent="-274638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100000"/>
        <a:buFont typeface="Arial" pitchFamily="34" charset="0"/>
        <a:buChar char="•"/>
        <a:defRPr sz="24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marL="804863" indent="-26511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100000"/>
        <a:buFont typeface="Calibri" pitchFamily="34" charset="0"/>
        <a:buChar char="–"/>
        <a:defRPr sz="2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2pPr>
      <a:lvl3pPr marL="1255713" indent="-274638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100000"/>
        <a:buFont typeface="Arial" pitchFamily="34" charset="0"/>
        <a:buChar char="•"/>
        <a:defRPr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3pPr>
      <a:lvl4pPr marL="1703388" indent="-2714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100000"/>
        <a:buFont typeface="Calibri" pitchFamily="34" charset="0"/>
        <a:buChar char="–"/>
        <a:defRPr sz="16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4pPr>
      <a:lvl5pPr marL="2147888" indent="-2587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100000"/>
        <a:buFont typeface="Arial" pitchFamily="34" charset="0"/>
        <a:buChar char="•"/>
        <a:defRPr sz="14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69727"/>
            <a:ext cx="8305800" cy="944563"/>
          </a:xfrm>
        </p:spPr>
        <p:txBody>
          <a:bodyPr/>
          <a:lstStyle/>
          <a:p>
            <a:pPr algn="ctr"/>
            <a:r>
              <a:rPr lang="en-US" altLang="ja-JP" sz="3400" dirty="0">
                <a:latin typeface="Calibri"/>
                <a:cs typeface="Calibri"/>
              </a:rPr>
              <a:t>Metastatic HER2-Positive Breast Cancer: Treatment Selection and Sequencing in the </a:t>
            </a:r>
            <a:r>
              <a:rPr lang="en-US" altLang="ja-JP" sz="3400" dirty="0" smtClean="0">
                <a:latin typeface="Calibri"/>
                <a:cs typeface="Calibri"/>
              </a:rPr>
              <a:t>First </a:t>
            </a:r>
            <a:r>
              <a:rPr lang="en-US" altLang="ja-JP" sz="3400" dirty="0">
                <a:latin typeface="Calibri"/>
                <a:cs typeface="Calibri"/>
              </a:rPr>
              <a:t>Line and Beyond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172" y="2231512"/>
            <a:ext cx="4135828" cy="416216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i="1" dirty="0"/>
              <a:t>Moderator: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dirty="0">
                <a:latin typeface="Calibri"/>
                <a:cs typeface="Calibri"/>
              </a:rPr>
              <a:t>Joseph Gligorov, MD, </a:t>
            </a:r>
            <a:r>
              <a:rPr lang="en-US" sz="2400" dirty="0" smtClean="0">
                <a:latin typeface="Calibri"/>
                <a:cs typeface="Calibri"/>
              </a:rPr>
              <a:t>PhD 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 smtClean="0"/>
              <a:t>Head, Cancer </a:t>
            </a:r>
            <a:r>
              <a:rPr lang="en-US" sz="1800" dirty="0"/>
              <a:t>Coordination Center </a:t>
            </a:r>
            <a:r>
              <a:rPr lang="en-US" sz="1800" dirty="0" smtClean="0"/>
              <a:t>HUEP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 smtClean="0">
                <a:latin typeface="Calibri"/>
                <a:cs typeface="Calibri"/>
              </a:rPr>
              <a:t>University </a:t>
            </a:r>
            <a:r>
              <a:rPr lang="en-US" sz="1800" dirty="0">
                <a:latin typeface="Calibri"/>
                <a:cs typeface="Calibri"/>
              </a:rPr>
              <a:t>Cancer </a:t>
            </a:r>
            <a:r>
              <a:rPr lang="en-US" sz="1800" dirty="0" smtClean="0">
                <a:latin typeface="Calibri"/>
                <a:cs typeface="Calibri"/>
              </a:rPr>
              <a:t>Institute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 smtClean="0">
                <a:latin typeface="Calibri"/>
                <a:cs typeface="Calibri"/>
              </a:rPr>
              <a:t>Sorbonne University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 smtClean="0">
                <a:latin typeface="Calibri"/>
                <a:cs typeface="Calibri"/>
              </a:rPr>
              <a:t>Paris</a:t>
            </a:r>
            <a:r>
              <a:rPr lang="en-US" sz="1800" dirty="0">
                <a:latin typeface="Calibri"/>
                <a:cs typeface="Calibri"/>
              </a:rPr>
              <a:t>, </a:t>
            </a:r>
            <a:r>
              <a:rPr lang="en-US" sz="1800" dirty="0" smtClean="0">
                <a:latin typeface="Calibri"/>
                <a:cs typeface="Calibri"/>
              </a:rPr>
              <a:t>France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i="1" dirty="0" smtClean="0"/>
              <a:t>Panelist:</a:t>
            </a:r>
            <a:endParaRPr lang="en-US" sz="1800" i="1" dirty="0"/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dirty="0">
                <a:latin typeface="Calibri"/>
                <a:cs typeface="Calibri"/>
              </a:rPr>
              <a:t>Carlos H. Barrios, </a:t>
            </a:r>
            <a:r>
              <a:rPr lang="en-US" sz="2400" dirty="0" smtClean="0">
                <a:latin typeface="Calibri"/>
                <a:cs typeface="Calibri"/>
              </a:rPr>
              <a:t>MD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 smtClean="0"/>
              <a:t>Professor of Internal Medicine; 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 smtClean="0"/>
              <a:t>Director, Oncology Research Unit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 smtClean="0">
                <a:latin typeface="Calibri"/>
                <a:cs typeface="Calibri"/>
              </a:rPr>
              <a:t>Pontifícia </a:t>
            </a:r>
            <a:r>
              <a:rPr lang="en-US" sz="1800" dirty="0">
                <a:latin typeface="Calibri"/>
                <a:cs typeface="Calibri"/>
              </a:rPr>
              <a:t>Universidade </a:t>
            </a:r>
            <a:r>
              <a:rPr lang="en-US" sz="1800" dirty="0" smtClean="0">
                <a:latin typeface="Calibri"/>
                <a:cs typeface="Calibri"/>
              </a:rPr>
              <a:t>Católica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 smtClean="0">
                <a:latin typeface="Calibri"/>
                <a:cs typeface="Calibri"/>
              </a:rPr>
              <a:t>Porto </a:t>
            </a:r>
            <a:r>
              <a:rPr lang="en-US" sz="1800" dirty="0">
                <a:latin typeface="Calibri"/>
                <a:cs typeface="Calibri"/>
              </a:rPr>
              <a:t>Alegre, Brazil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2231512"/>
            <a:ext cx="3721107" cy="4162169"/>
          </a:xfrm>
        </p:spPr>
        <p:txBody>
          <a:bodyPr/>
          <a:lstStyle/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i="1" dirty="0" smtClean="0">
                <a:latin typeface="Calibri"/>
                <a:cs typeface="Calibri"/>
              </a:rPr>
              <a:t>Panelist</a:t>
            </a:r>
            <a:r>
              <a:rPr lang="en-US" sz="1800" i="1" dirty="0">
                <a:latin typeface="Calibri"/>
                <a:cs typeface="Calibri"/>
              </a:rPr>
              <a:t>: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dirty="0" smtClean="0">
                <a:latin typeface="Calibri"/>
                <a:cs typeface="Calibri"/>
              </a:rPr>
              <a:t>Javier Cortés, MD, PhD</a:t>
            </a:r>
            <a:endParaRPr lang="en-US" sz="2400" dirty="0">
              <a:latin typeface="Calibri"/>
              <a:cs typeface="Calibri"/>
            </a:endParaRP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>
                <a:latin typeface="Calibri"/>
                <a:cs typeface="Calibri"/>
              </a:rPr>
              <a:t>Head, Breast Cancer </a:t>
            </a:r>
            <a:r>
              <a:rPr lang="en-US" sz="1800" dirty="0" smtClean="0">
                <a:latin typeface="Calibri"/>
                <a:cs typeface="Calibri"/>
              </a:rPr>
              <a:t>Program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 smtClean="0">
                <a:latin typeface="Calibri"/>
                <a:cs typeface="Calibri"/>
              </a:rPr>
              <a:t>Department </a:t>
            </a:r>
            <a:r>
              <a:rPr lang="en-US" sz="1800" dirty="0">
                <a:latin typeface="Calibri"/>
                <a:cs typeface="Calibri"/>
              </a:rPr>
              <a:t>of </a:t>
            </a:r>
            <a:r>
              <a:rPr lang="en-US" sz="1800" dirty="0" smtClean="0">
                <a:latin typeface="Calibri"/>
                <a:cs typeface="Calibri"/>
              </a:rPr>
              <a:t>Oncology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 smtClean="0">
                <a:latin typeface="Calibri"/>
                <a:cs typeface="Calibri"/>
              </a:rPr>
              <a:t>Vall </a:t>
            </a:r>
            <a:r>
              <a:rPr lang="en-US" sz="1800" dirty="0">
                <a:latin typeface="Calibri"/>
                <a:cs typeface="Calibri"/>
              </a:rPr>
              <a:t>d'Hebron University </a:t>
            </a:r>
            <a:r>
              <a:rPr lang="en-US" sz="1800" dirty="0" smtClean="0">
                <a:latin typeface="Calibri"/>
                <a:cs typeface="Calibri"/>
              </a:rPr>
              <a:t>Hospital </a:t>
            </a:r>
            <a:r>
              <a:rPr lang="en-US" sz="1800" dirty="0">
                <a:latin typeface="Calibri"/>
                <a:cs typeface="Calibri"/>
              </a:rPr>
              <a:t>Barcelona, Spain 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800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i="1" dirty="0">
                <a:latin typeface="Calibri"/>
                <a:cs typeface="Calibri"/>
              </a:rPr>
              <a:t>Panelist: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FontTx/>
              <a:buNone/>
              <a:tabLst>
                <a:tab pos="0" algn="l"/>
              </a:tabLst>
            </a:pPr>
            <a:r>
              <a:rPr lang="en-US" sz="2400" dirty="0">
                <a:latin typeface="Calibri"/>
                <a:cs typeface="Calibri"/>
              </a:rPr>
              <a:t>	D</a:t>
            </a:r>
            <a:r>
              <a:rPr lang="en-US" sz="2400" dirty="0" smtClean="0">
                <a:latin typeface="Calibri"/>
                <a:cs typeface="Calibri"/>
              </a:rPr>
              <a:t>avid W. Miles, </a:t>
            </a:r>
            <a:r>
              <a:rPr lang="en-US" sz="2400" dirty="0">
                <a:latin typeface="Calibri"/>
                <a:cs typeface="Calibri"/>
              </a:rPr>
              <a:t>MD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FontTx/>
              <a:buNone/>
              <a:tabLst>
                <a:tab pos="0" algn="l"/>
              </a:tabLst>
            </a:pPr>
            <a:r>
              <a:rPr lang="en-US" sz="1800" dirty="0">
                <a:latin typeface="Calibri"/>
                <a:cs typeface="Calibri"/>
              </a:rPr>
              <a:t>	Consultant Medical </a:t>
            </a:r>
            <a:r>
              <a:rPr lang="en-US" sz="1800" dirty="0" smtClean="0">
                <a:latin typeface="Calibri"/>
                <a:cs typeface="Calibri"/>
              </a:rPr>
              <a:t>Oncologist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FontTx/>
              <a:buNone/>
              <a:tabLst>
                <a:tab pos="0" algn="l"/>
              </a:tabLst>
            </a:pPr>
            <a:r>
              <a:rPr lang="en-US" sz="1800" dirty="0" smtClean="0">
                <a:latin typeface="Calibri"/>
                <a:cs typeface="Calibri"/>
              </a:rPr>
              <a:t>Mount </a:t>
            </a:r>
            <a:r>
              <a:rPr lang="en-US" sz="1800" dirty="0">
                <a:latin typeface="Calibri"/>
                <a:cs typeface="Calibri"/>
              </a:rPr>
              <a:t>Vernon Cancer </a:t>
            </a:r>
            <a:r>
              <a:rPr lang="en-US" sz="1800" dirty="0" smtClean="0">
                <a:latin typeface="Calibri"/>
                <a:cs typeface="Calibri"/>
              </a:rPr>
              <a:t>Centre</a:t>
            </a:r>
          </a:p>
          <a:p>
            <a:pPr marL="0" lvl="2" indent="0">
              <a:spcBef>
                <a:spcPts val="0"/>
              </a:spcBef>
              <a:spcAft>
                <a:spcPts val="200"/>
              </a:spcAft>
              <a:buFontTx/>
              <a:buNone/>
              <a:tabLst>
                <a:tab pos="0" algn="l"/>
              </a:tabLst>
            </a:pPr>
            <a:r>
              <a:rPr lang="en-US" sz="1800" dirty="0" smtClean="0">
                <a:latin typeface="Calibri"/>
                <a:cs typeface="Calibri"/>
              </a:rPr>
              <a:t>London</a:t>
            </a:r>
            <a:r>
              <a:rPr lang="en-US" sz="1800" dirty="0">
                <a:latin typeface="Calibri"/>
                <a:cs typeface="Calibri"/>
              </a:rPr>
              <a:t>, United Kingdom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22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PERUSE: Pertuzumab + Trastuzumab + Investigator’s Choice of Taxane</a:t>
            </a: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-1170" y="6552365"/>
            <a:ext cx="655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Bachelot T, et al. ASCO 2014. Abstract 548.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885" y="1333582"/>
            <a:ext cx="5213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600" b="1" kern="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Select Grade </a:t>
            </a:r>
            <a:r>
              <a:rPr lang="en-US" sz="2600" b="1" kern="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3/4 </a:t>
            </a:r>
            <a:r>
              <a:rPr lang="en-US" sz="2600" b="1" kern="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AEs (Initial Results)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70538585"/>
              </p:ext>
            </p:extLst>
          </p:nvPr>
        </p:nvGraphicFramePr>
        <p:xfrm>
          <a:off x="391885" y="2263260"/>
          <a:ext cx="8303541" cy="389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68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7"/>
            <a:ext cx="8543109" cy="1501911"/>
          </a:xfrm>
        </p:spPr>
        <p:txBody>
          <a:bodyPr/>
          <a:lstStyle/>
          <a:p>
            <a:r>
              <a:rPr lang="en-US" sz="3200" dirty="0" smtClean="0"/>
              <a:t>VELVET: Pertuzumab + Trastuzumab + Vinorelbine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Selected AEs (Interim Analysis)</a:t>
            </a:r>
            <a:endParaRPr lang="en-US" dirty="0"/>
          </a:p>
        </p:txBody>
      </p:sp>
      <p:graphicFrame>
        <p:nvGraphicFramePr>
          <p:cNvPr id="1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321789"/>
              </p:ext>
            </p:extLst>
          </p:nvPr>
        </p:nvGraphicFramePr>
        <p:xfrm>
          <a:off x="535580" y="2333236"/>
          <a:ext cx="8007530" cy="3492800"/>
        </p:xfrm>
        <a:graphic>
          <a:graphicData uri="http://schemas.openxmlformats.org/drawingml/2006/table">
            <a:tbl>
              <a:tblPr firstRow="1" bandRow="1"/>
              <a:tblGrid>
                <a:gridCol w="3155980"/>
                <a:gridCol w="2425775"/>
                <a:gridCol w="2425775"/>
              </a:tblGrid>
              <a:tr h="558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VELVET</a:t>
                      </a:r>
                      <a:r>
                        <a:rPr lang="en-US" sz="2400" b="1" baseline="30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[a]</a:t>
                      </a:r>
                      <a:endParaRPr lang="en-US" sz="2400" b="1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HERNATA</a:t>
                      </a:r>
                      <a:r>
                        <a:rPr lang="en-US" sz="2400" b="1" baseline="30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[b]</a:t>
                      </a:r>
                      <a:endParaRPr lang="en-US" sz="2400" b="1" baseline="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6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Diarrhea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49.1%</a:t>
                      </a:r>
                      <a:endParaRPr lang="en-US" sz="2000" b="1" i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11.6%</a:t>
                      </a:r>
                      <a:endParaRPr lang="en-US" sz="2000" b="1" i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6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Alopecia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23.6%</a:t>
                      </a:r>
                      <a:endParaRPr lang="en-US" sz="2000" b="1" i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</a:t>
                      </a:r>
                      <a:endParaRPr lang="en-US" sz="2000" b="1" i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6761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Neutropenia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(grade 3/4)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23.6%</a:t>
                      </a:r>
                      <a:endParaRPr lang="en-US" sz="2000" b="1" i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41.5%</a:t>
                      </a:r>
                      <a:endParaRPr lang="en-US" sz="2000" b="1" i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6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Febrile neutropenia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5.7%</a:t>
                      </a:r>
                      <a:endParaRPr lang="en-US" sz="2000" b="1" i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10.8%</a:t>
                      </a:r>
                      <a:endParaRPr lang="en-US" sz="2000" b="1" i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6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Leukopenia (grade 3/4)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8.5%</a:t>
                      </a:r>
                      <a:endParaRPr lang="en-US" sz="2000" b="1" i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2000" b="1" i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781" y="6334396"/>
            <a:ext cx="4221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a. Perez E, et al. SABCS 2013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Abstract P2-16-10.</a:t>
            </a:r>
          </a:p>
          <a:p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b. Andersson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M, et al. </a:t>
            </a:r>
            <a:r>
              <a:rPr lang="fr-FR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J Clin </a:t>
            </a:r>
            <a:r>
              <a:rPr lang="fr-FR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Oncol</a:t>
            </a:r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2011;29(3):264-271.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3718923" y="4566547"/>
            <a:ext cx="73152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MARIANNE: T-DM1 + Pertuzumab or Placebo vs Trastuzumab + Taxane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60681" y="3415663"/>
            <a:ext cx="73152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9" name="Rectangle à coins arrondis 2"/>
          <p:cNvSpPr/>
          <p:nvPr/>
        </p:nvSpPr>
        <p:spPr>
          <a:xfrm>
            <a:off x="656956" y="2607930"/>
            <a:ext cx="1884135" cy="1619822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tIns="91440" bIns="914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000" b="1" kern="0" dirty="0" smtClean="0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rPr>
              <a:t>1092 patients with HER2+ MBC</a:t>
            </a:r>
          </a:p>
        </p:txBody>
      </p:sp>
      <p:sp>
        <p:nvSpPr>
          <p:cNvPr id="10" name="Rectangle à coins arrondis 5"/>
          <p:cNvSpPr/>
          <p:nvPr/>
        </p:nvSpPr>
        <p:spPr>
          <a:xfrm>
            <a:off x="4506277" y="1812126"/>
            <a:ext cx="777240" cy="221046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600" b="1" kern="0" dirty="0" smtClean="0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rPr>
              <a:t>Arm A</a:t>
            </a:r>
            <a:endParaRPr lang="fr-FR" sz="1400" b="1" kern="0" dirty="0">
              <a:solidFill>
                <a:srgbClr val="000000"/>
              </a:solidFill>
              <a:latin typeface="Calibri" charset="0"/>
              <a:ea typeface="ＭＳ Ｐゴシック" charset="-128"/>
              <a:cs typeface="Calibri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25453" y="2338634"/>
            <a:ext cx="73152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18" name="Rounded Rectangle 17"/>
          <p:cNvSpPr/>
          <p:nvPr/>
        </p:nvSpPr>
        <p:spPr>
          <a:xfrm>
            <a:off x="3355338" y="1995519"/>
            <a:ext cx="304800" cy="2893432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0" tIns="0" rIns="0" bIns="0"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RANDOMIZE</a:t>
            </a:r>
            <a:endParaRPr lang="en-US" sz="1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1151" y="3134012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1:1:1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à coins arrondis 4"/>
          <p:cNvSpPr/>
          <p:nvPr/>
        </p:nvSpPr>
        <p:spPr>
          <a:xfrm>
            <a:off x="4486684" y="2033171"/>
            <a:ext cx="3722911" cy="587849"/>
          </a:xfrm>
          <a:prstGeom prst="roundRect">
            <a:avLst/>
          </a:prstGeom>
          <a:solidFill>
            <a:srgbClr val="336699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b="1" kern="0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Calibri" charset="0"/>
              </a:rPr>
              <a:t>Trastuzumab + taxane until progressive disease</a:t>
            </a:r>
            <a:endParaRPr lang="fr-FR" sz="1600" b="1" kern="0" dirty="0">
              <a:solidFill>
                <a:srgbClr val="FFFFFF"/>
              </a:solidFill>
              <a:latin typeface="Calibri" charset="0"/>
              <a:ea typeface="ＭＳ Ｐゴシック" charset="-128"/>
              <a:cs typeface="Calibri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2289" y="5281603"/>
            <a:ext cx="7393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Primary endpoint: PFS (independent assessment)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743383" y="3499559"/>
            <a:ext cx="73152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16" name="Rectangle à coins arrondis 5"/>
          <p:cNvSpPr/>
          <p:nvPr/>
        </p:nvSpPr>
        <p:spPr>
          <a:xfrm>
            <a:off x="4510760" y="2973051"/>
            <a:ext cx="777240" cy="221046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600" b="1" kern="0" dirty="0" smtClean="0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rPr>
              <a:t>Arm B</a:t>
            </a:r>
            <a:endParaRPr lang="fr-FR" sz="1400" b="1" kern="0" dirty="0">
              <a:solidFill>
                <a:srgbClr val="000000"/>
              </a:solidFill>
              <a:latin typeface="Calibri" charset="0"/>
              <a:ea typeface="ＭＳ Ｐゴシック" charset="-128"/>
              <a:cs typeface="Calibri" charset="0"/>
            </a:endParaRPr>
          </a:p>
        </p:txBody>
      </p:sp>
      <p:sp>
        <p:nvSpPr>
          <p:cNvPr id="17" name="Rectangle à coins arrondis 4"/>
          <p:cNvSpPr/>
          <p:nvPr/>
        </p:nvSpPr>
        <p:spPr>
          <a:xfrm>
            <a:off x="4491167" y="3194096"/>
            <a:ext cx="3722911" cy="587849"/>
          </a:xfrm>
          <a:prstGeom prst="roundRect">
            <a:avLst/>
          </a:prstGeom>
          <a:solidFill>
            <a:srgbClr val="336699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b="1" kern="0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Calibri" charset="0"/>
              </a:rPr>
              <a:t>T-DM1 + pertuzumab until progressive disease</a:t>
            </a:r>
            <a:endParaRPr lang="fr-FR" sz="1600" b="1" kern="0" dirty="0">
              <a:solidFill>
                <a:srgbClr val="FFFFFF"/>
              </a:solidFill>
              <a:latin typeface="Calibri" charset="0"/>
              <a:ea typeface="ＭＳ Ｐゴシック" charset="-128"/>
              <a:cs typeface="Calibri" charset="0"/>
            </a:endParaRPr>
          </a:p>
        </p:txBody>
      </p:sp>
      <p:sp>
        <p:nvSpPr>
          <p:cNvPr id="21" name="Rectangle à coins arrondis 5"/>
          <p:cNvSpPr/>
          <p:nvPr/>
        </p:nvSpPr>
        <p:spPr>
          <a:xfrm>
            <a:off x="4510760" y="4075705"/>
            <a:ext cx="777240" cy="221046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600" b="1" kern="0" dirty="0" smtClean="0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rPr>
              <a:t>Arm C</a:t>
            </a:r>
            <a:endParaRPr lang="fr-FR" sz="1400" b="1" kern="0" dirty="0">
              <a:solidFill>
                <a:srgbClr val="000000"/>
              </a:solidFill>
              <a:latin typeface="Calibri" charset="0"/>
              <a:ea typeface="ＭＳ Ｐゴシック" charset="-128"/>
              <a:cs typeface="Calibri" charset="0"/>
            </a:endParaRPr>
          </a:p>
        </p:txBody>
      </p:sp>
      <p:sp>
        <p:nvSpPr>
          <p:cNvPr id="22" name="Rectangle à coins arrondis 4"/>
          <p:cNvSpPr/>
          <p:nvPr/>
        </p:nvSpPr>
        <p:spPr>
          <a:xfrm>
            <a:off x="4491167" y="4296750"/>
            <a:ext cx="3722911" cy="587849"/>
          </a:xfrm>
          <a:prstGeom prst="roundRect">
            <a:avLst/>
          </a:prstGeom>
          <a:solidFill>
            <a:srgbClr val="336699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b="1" kern="0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Calibri" charset="0"/>
              </a:rPr>
              <a:t>T-DM1 + placebo until progressive disease</a:t>
            </a:r>
            <a:endParaRPr lang="fr-FR" sz="1600" b="1" kern="0" dirty="0">
              <a:solidFill>
                <a:srgbClr val="FFFFFF"/>
              </a:solidFill>
              <a:latin typeface="Calibri" charset="0"/>
              <a:ea typeface="ＭＳ Ｐゴシック" charset="-128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360" y="6556103"/>
            <a:ext cx="3302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Ellis PA, et al. ASCO 2011. Abstract TPS102.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4859" y="6026920"/>
            <a:ext cx="2966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T-DM1 </a:t>
            </a:r>
            <a:r>
              <a:rPr lang="en-US" sz="1600" b="1" dirty="0">
                <a:latin typeface="Calibri" panose="020F0502020204030204" pitchFamily="34" charset="0"/>
              </a:rPr>
              <a:t>= </a:t>
            </a:r>
            <a:r>
              <a:rPr lang="en-US" sz="1600" b="1" dirty="0" smtClean="0">
                <a:latin typeface="Calibri" panose="020F0502020204030204" pitchFamily="34" charset="0"/>
              </a:rPr>
              <a:t>trastuzumab emtansine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First-Line Treatment: Applying Trial Data to Clinical Practice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Patients on HER2-blocking regimens have better outcomes than ever before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Dual blockade with trastuzumab + pertuzumab is the standard of care -- maximal blockade of HER2 is clearly critical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Choice of chemotherapy may not be as important for treatment outcomes; choice of chemotherapy arm </a:t>
            </a:r>
            <a:r>
              <a:rPr lang="en-US" sz="2600" i="1" dirty="0" smtClean="0"/>
              <a:t>is</a:t>
            </a:r>
            <a:r>
              <a:rPr lang="en-US" sz="2600" dirty="0" smtClean="0"/>
              <a:t> important to minimize side effects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More research will help determine whether some populations might do well with dual HER2 blockade only,  without chemotherapy</a:t>
            </a:r>
          </a:p>
        </p:txBody>
      </p:sp>
    </p:spTree>
    <p:extLst>
      <p:ext uri="{BB962C8B-B14F-4D97-AF65-F5344CB8AC3E}">
        <p14:creationId xmlns:p14="http://schemas.microsoft.com/office/powerpoint/2010/main" val="10982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7"/>
            <a:ext cx="8605058" cy="1096963"/>
          </a:xfrm>
        </p:spPr>
        <p:txBody>
          <a:bodyPr/>
          <a:lstStyle/>
          <a:p>
            <a:r>
              <a:rPr lang="en-US" dirty="0" smtClean="0"/>
              <a:t>The Benefits of Continued HER2 Blockade Beyond Progression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67" y="6120331"/>
            <a:ext cx="50470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a. Von Minckwitz G, et al. </a:t>
            </a:r>
            <a:r>
              <a:rPr lang="en-US" sz="1400" i="1" dirty="0" smtClean="0">
                <a:latin typeface="Calibri" panose="020F0502020204030204" pitchFamily="34" charset="0"/>
              </a:rPr>
              <a:t>J Clin Oncol</a:t>
            </a:r>
            <a:r>
              <a:rPr lang="en-US" sz="1400" dirty="0" smtClean="0">
                <a:latin typeface="Calibri" panose="020F0502020204030204" pitchFamily="34" charset="0"/>
              </a:rPr>
              <a:t>. </a:t>
            </a:r>
            <a:r>
              <a:rPr lang="en-US" sz="1400" dirty="0">
                <a:latin typeface="Calibri" panose="020F0502020204030204" pitchFamily="34" charset="0"/>
              </a:rPr>
              <a:t>2009;27(12</a:t>
            </a:r>
            <a:r>
              <a:rPr lang="en-US" sz="1400" dirty="0" smtClean="0">
                <a:latin typeface="Calibri" panose="020F0502020204030204" pitchFamily="34" charset="0"/>
              </a:rPr>
              <a:t>):1999-2006.</a:t>
            </a:r>
          </a:p>
          <a:p>
            <a:r>
              <a:rPr lang="en-US" sz="1400" dirty="0" smtClean="0">
                <a:latin typeface="Calibri" panose="020F0502020204030204" pitchFamily="34" charset="0"/>
              </a:rPr>
              <a:t>b. Cameron D, et al</a:t>
            </a:r>
            <a:r>
              <a:rPr lang="en-US" sz="1400" dirty="0">
                <a:latin typeface="Calibri" panose="020F0502020204030204" pitchFamily="34" charset="0"/>
              </a:rPr>
              <a:t>. </a:t>
            </a:r>
            <a:r>
              <a:rPr lang="en-US" sz="1400" i="1" dirty="0" smtClean="0">
                <a:latin typeface="Calibri" panose="020F0502020204030204" pitchFamily="34" charset="0"/>
              </a:rPr>
              <a:t>Breast Cancer Res Treat</a:t>
            </a:r>
            <a:r>
              <a:rPr lang="en-US" sz="1400" dirty="0" smtClean="0">
                <a:latin typeface="Calibri" panose="020F0502020204030204" pitchFamily="34" charset="0"/>
              </a:rPr>
              <a:t>. 2008;112(3):533-543.</a:t>
            </a:r>
          </a:p>
          <a:p>
            <a:r>
              <a:rPr lang="en-US" sz="1400" dirty="0" smtClean="0">
                <a:latin typeface="Calibri" panose="020F0502020204030204" pitchFamily="34" charset="0"/>
              </a:rPr>
              <a:t>c. Cameron D, et al. </a:t>
            </a:r>
            <a:r>
              <a:rPr lang="en-US" sz="1400" i="1" dirty="0" smtClean="0">
                <a:latin typeface="Calibri" panose="020F0502020204030204" pitchFamily="34" charset="0"/>
              </a:rPr>
              <a:t>Oncologist.</a:t>
            </a:r>
            <a:r>
              <a:rPr lang="en-US" sz="1400" dirty="0" smtClean="0">
                <a:latin typeface="Calibri" panose="020F0502020204030204" pitchFamily="34" charset="0"/>
              </a:rPr>
              <a:t> 2010;15(9):924-934.</a:t>
            </a:r>
            <a:endParaRPr 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874482"/>
              </p:ext>
            </p:extLst>
          </p:nvPr>
        </p:nvGraphicFramePr>
        <p:xfrm>
          <a:off x="404951" y="1944613"/>
          <a:ext cx="8307975" cy="36814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8823"/>
                <a:gridCol w="2734576"/>
                <a:gridCol w="2734576"/>
              </a:tblGrid>
              <a:tr h="1437207">
                <a:tc>
                  <a:txBody>
                    <a:bodyPr/>
                    <a:lstStyle/>
                    <a:p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Trastuzumab </a:t>
                      </a:r>
                      <a:r>
                        <a:rPr lang="en-US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Capecitabine vs Capecitabine</a:t>
                      </a:r>
                      <a:r>
                        <a:rPr lang="en-US" sz="2400" b="1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[a]</a:t>
                      </a:r>
                      <a:endParaRPr lang="en-US" sz="2400" b="1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Lapatinib + Capecitabine vs 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Capecitabine</a:t>
                      </a:r>
                      <a:r>
                        <a:rPr lang="en-US" sz="2400" b="1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[b,c]</a:t>
                      </a:r>
                      <a:endParaRPr lang="en-US" sz="2400" b="1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TTP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8.2 vs 5.6 months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HR=0.69;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i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=.0338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6.2 vs 4.3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months</a:t>
                      </a:r>
                      <a:endParaRPr lang="en-US" sz="2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HR=0.57; </a:t>
                      </a:r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&lt;.001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1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25.5 vs 20.4 months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HR=0.76; </a:t>
                      </a:r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=.257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75.0 vs 64.7 weeks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HR=0.87; </a:t>
                      </a:r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=.206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859" y="5719143"/>
            <a:ext cx="2354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TTP </a:t>
            </a:r>
            <a:r>
              <a:rPr lang="en-US" sz="1600" b="1" dirty="0">
                <a:latin typeface="Calibri" panose="020F0502020204030204" pitchFamily="34" charset="0"/>
              </a:rPr>
              <a:t>= </a:t>
            </a:r>
            <a:r>
              <a:rPr lang="en-US" sz="1600" b="1" dirty="0" smtClean="0">
                <a:latin typeface="Calibri" panose="020F0502020204030204" pitchFamily="34" charset="0"/>
              </a:rPr>
              <a:t>time to progression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rc 60"/>
          <p:cNvSpPr/>
          <p:nvPr/>
        </p:nvSpPr>
        <p:spPr>
          <a:xfrm>
            <a:off x="1480183" y="3823050"/>
            <a:ext cx="5753100" cy="2097088"/>
          </a:xfrm>
          <a:prstGeom prst="arc">
            <a:avLst>
              <a:gd name="adj1" fmla="val 11106632"/>
              <a:gd name="adj2" fmla="val 21272669"/>
            </a:avLst>
          </a:prstGeom>
          <a:noFill/>
          <a:ln w="76200">
            <a:solidFill>
              <a:srgbClr val="0033CC">
                <a:alpha val="50196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62" name="TextBox 34"/>
          <p:cNvSpPr txBox="1">
            <a:spLocks noChangeArrowheads="1"/>
          </p:cNvSpPr>
          <p:nvPr/>
        </p:nvSpPr>
        <p:spPr bwMode="auto">
          <a:xfrm>
            <a:off x="856427" y="3638106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</a:rPr>
              <a:t>Cell membrane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 smtClean="0">
                <a:solidFill>
                  <a:srgbClr val="000000"/>
                </a:solidFill>
              </a:rPr>
              <a:t>T-DM1: Antibody Drug Conjugate</a:t>
            </a:r>
            <a:endParaRPr lang="en-US" sz="3400" dirty="0"/>
          </a:p>
        </p:txBody>
      </p:sp>
      <p:grpSp>
        <p:nvGrpSpPr>
          <p:cNvPr id="73" name="Groupe 35"/>
          <p:cNvGrpSpPr>
            <a:grpSpLocks/>
          </p:cNvGrpSpPr>
          <p:nvPr/>
        </p:nvGrpSpPr>
        <p:grpSpPr bwMode="auto">
          <a:xfrm rot="18988546">
            <a:off x="4582139" y="4402733"/>
            <a:ext cx="419542" cy="520700"/>
            <a:chOff x="47691" y="1841500"/>
            <a:chExt cx="419542" cy="520700"/>
          </a:xfrm>
        </p:grpSpPr>
        <p:grpSp>
          <p:nvGrpSpPr>
            <p:cNvPr id="74" name="Groupe 36"/>
            <p:cNvGrpSpPr>
              <a:grpSpLocks/>
            </p:cNvGrpSpPr>
            <p:nvPr/>
          </p:nvGrpSpPr>
          <p:grpSpPr bwMode="auto">
            <a:xfrm>
              <a:off x="76200" y="1841500"/>
              <a:ext cx="152400" cy="520700"/>
              <a:chOff x="76200" y="1841500"/>
              <a:chExt cx="152400" cy="520700"/>
            </a:xfrm>
          </p:grpSpPr>
          <p:cxnSp>
            <p:nvCxnSpPr>
              <p:cNvPr id="80" name="Connecteur droit 42"/>
              <p:cNvCxnSpPr/>
              <p:nvPr/>
            </p:nvCxnSpPr>
            <p:spPr>
              <a:xfrm>
                <a:off x="75559" y="1862876"/>
                <a:ext cx="152400" cy="2159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43"/>
              <p:cNvCxnSpPr/>
              <p:nvPr/>
            </p:nvCxnSpPr>
            <p:spPr>
              <a:xfrm>
                <a:off x="229911" y="2076977"/>
                <a:ext cx="0" cy="304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 37"/>
            <p:cNvGrpSpPr>
              <a:grpSpLocks/>
            </p:cNvGrpSpPr>
            <p:nvPr/>
          </p:nvGrpSpPr>
          <p:grpSpPr bwMode="auto">
            <a:xfrm flipH="1">
              <a:off x="304800" y="1841500"/>
              <a:ext cx="152400" cy="520700"/>
              <a:chOff x="76200" y="1841500"/>
              <a:chExt cx="152400" cy="520700"/>
            </a:xfrm>
          </p:grpSpPr>
          <p:cxnSp>
            <p:nvCxnSpPr>
              <p:cNvPr id="78" name="Connecteur droit 40"/>
              <p:cNvCxnSpPr/>
              <p:nvPr/>
            </p:nvCxnSpPr>
            <p:spPr>
              <a:xfrm>
                <a:off x="108736" y="1856414"/>
                <a:ext cx="152400" cy="2159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41"/>
              <p:cNvCxnSpPr/>
              <p:nvPr/>
            </p:nvCxnSpPr>
            <p:spPr>
              <a:xfrm>
                <a:off x="258069" y="2075101"/>
                <a:ext cx="0" cy="304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Connecteur droit 38"/>
            <p:cNvCxnSpPr/>
            <p:nvPr/>
          </p:nvCxnSpPr>
          <p:spPr>
            <a:xfrm flipH="1">
              <a:off x="291020" y="1901481"/>
              <a:ext cx="176213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39"/>
            <p:cNvCxnSpPr/>
            <p:nvPr/>
          </p:nvCxnSpPr>
          <p:spPr>
            <a:xfrm flipH="1" flipV="1">
              <a:off x="47691" y="1920961"/>
              <a:ext cx="176212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 rot="12720914" flipV="1">
            <a:off x="4284490" y="4745312"/>
            <a:ext cx="108453" cy="171122"/>
            <a:chOff x="4354152" y="3529783"/>
            <a:chExt cx="108453" cy="171122"/>
          </a:xfrm>
          <a:solidFill>
            <a:srgbClr val="FFFF00"/>
          </a:solidFill>
        </p:grpSpPr>
        <p:sp>
          <p:nvSpPr>
            <p:cNvPr id="85" name="Sun 84"/>
            <p:cNvSpPr/>
            <p:nvPr/>
          </p:nvSpPr>
          <p:spPr>
            <a:xfrm>
              <a:off x="4354152" y="3529783"/>
              <a:ext cx="108453" cy="113857"/>
            </a:xfrm>
            <a:prstGeom prst="sun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6" name="Straight Connector 85"/>
            <p:cNvCxnSpPr/>
            <p:nvPr/>
          </p:nvCxnSpPr>
          <p:spPr>
            <a:xfrm flipH="1">
              <a:off x="4413402" y="3638616"/>
              <a:ext cx="1" cy="62289"/>
            </a:xfrm>
            <a:prstGeom prst="line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rot="12720914" flipV="1">
            <a:off x="4541394" y="4996192"/>
            <a:ext cx="108453" cy="171122"/>
            <a:chOff x="4354152" y="3529783"/>
            <a:chExt cx="108453" cy="171122"/>
          </a:xfrm>
          <a:solidFill>
            <a:srgbClr val="FFFF00"/>
          </a:solidFill>
        </p:grpSpPr>
        <p:sp>
          <p:nvSpPr>
            <p:cNvPr id="88" name="Sun 87"/>
            <p:cNvSpPr/>
            <p:nvPr/>
          </p:nvSpPr>
          <p:spPr>
            <a:xfrm>
              <a:off x="4354152" y="3529783"/>
              <a:ext cx="108453" cy="113857"/>
            </a:xfrm>
            <a:prstGeom prst="sun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>
              <a:off x="4413402" y="3638616"/>
              <a:ext cx="1" cy="62289"/>
            </a:xfrm>
            <a:prstGeom prst="line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 rot="12720914" flipV="1">
            <a:off x="4371575" y="4949964"/>
            <a:ext cx="108453" cy="171122"/>
            <a:chOff x="4354152" y="3529783"/>
            <a:chExt cx="108453" cy="171122"/>
          </a:xfrm>
          <a:solidFill>
            <a:srgbClr val="FFFF00"/>
          </a:solidFill>
        </p:grpSpPr>
        <p:sp>
          <p:nvSpPr>
            <p:cNvPr id="91" name="Sun 90"/>
            <p:cNvSpPr/>
            <p:nvPr/>
          </p:nvSpPr>
          <p:spPr>
            <a:xfrm>
              <a:off x="4354152" y="3529783"/>
              <a:ext cx="108453" cy="113857"/>
            </a:xfrm>
            <a:prstGeom prst="sun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H="1">
              <a:off x="4413402" y="3638616"/>
              <a:ext cx="1" cy="62289"/>
            </a:xfrm>
            <a:prstGeom prst="line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34"/>
          <p:cNvSpPr txBox="1">
            <a:spLocks noChangeArrowheads="1"/>
          </p:cNvSpPr>
          <p:nvPr/>
        </p:nvSpPr>
        <p:spPr bwMode="auto">
          <a:xfrm>
            <a:off x="2212021" y="5596972"/>
            <a:ext cx="4395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</a:rPr>
              <a:t>Intracellular emtansine release </a:t>
            </a: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 </a:t>
            </a:r>
            <a:b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</a:br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inhibition of microtubule polymerization</a:t>
            </a:r>
            <a:endParaRPr lang="en-US" altLang="en-US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917910" y="2582579"/>
            <a:ext cx="503237" cy="457200"/>
          </a:xfrm>
          <a:prstGeom prst="ellipse">
            <a:avLst/>
          </a:prstGeom>
          <a:noFill/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414672" y="2963579"/>
            <a:ext cx="503238" cy="458787"/>
          </a:xfrm>
          <a:prstGeom prst="ellipse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48" name="Forme libre 1"/>
          <p:cNvSpPr/>
          <p:nvPr/>
        </p:nvSpPr>
        <p:spPr>
          <a:xfrm>
            <a:off x="5309897" y="2030129"/>
            <a:ext cx="1357313" cy="2446337"/>
          </a:xfrm>
          <a:custGeom>
            <a:avLst/>
            <a:gdLst>
              <a:gd name="connsiteX0" fmla="*/ 518255 w 1357678"/>
              <a:gd name="connsiteY0" fmla="*/ 2080638 h 2445829"/>
              <a:gd name="connsiteX1" fmla="*/ 565880 w 1357678"/>
              <a:gd name="connsiteY1" fmla="*/ 2156838 h 2445829"/>
              <a:gd name="connsiteX2" fmla="*/ 518255 w 1357678"/>
              <a:gd name="connsiteY2" fmla="*/ 2271138 h 2445829"/>
              <a:gd name="connsiteX3" fmla="*/ 584930 w 1357678"/>
              <a:gd name="connsiteY3" fmla="*/ 2433063 h 2445829"/>
              <a:gd name="connsiteX4" fmla="*/ 832580 w 1357678"/>
              <a:gd name="connsiteY4" fmla="*/ 2423538 h 2445829"/>
              <a:gd name="connsiteX5" fmla="*/ 956405 w 1357678"/>
              <a:gd name="connsiteY5" fmla="*/ 2328288 h 2445829"/>
              <a:gd name="connsiteX6" fmla="*/ 1023080 w 1357678"/>
              <a:gd name="connsiteY6" fmla="*/ 2147313 h 2445829"/>
              <a:gd name="connsiteX7" fmla="*/ 965930 w 1357678"/>
              <a:gd name="connsiteY7" fmla="*/ 2004438 h 2445829"/>
              <a:gd name="connsiteX8" fmla="*/ 756380 w 1357678"/>
              <a:gd name="connsiteY8" fmla="*/ 1947288 h 2445829"/>
              <a:gd name="connsiteX9" fmla="*/ 718280 w 1357678"/>
              <a:gd name="connsiteY9" fmla="*/ 1966338 h 2445829"/>
              <a:gd name="connsiteX10" fmla="*/ 670655 w 1357678"/>
              <a:gd name="connsiteY10" fmla="*/ 1861563 h 2445829"/>
              <a:gd name="connsiteX11" fmla="*/ 689705 w 1357678"/>
              <a:gd name="connsiteY11" fmla="*/ 1756788 h 2445829"/>
              <a:gd name="connsiteX12" fmla="*/ 642080 w 1357678"/>
              <a:gd name="connsiteY12" fmla="*/ 1718688 h 2445829"/>
              <a:gd name="connsiteX13" fmla="*/ 575405 w 1357678"/>
              <a:gd name="connsiteY13" fmla="*/ 1661538 h 2445829"/>
              <a:gd name="connsiteX14" fmla="*/ 584930 w 1357678"/>
              <a:gd name="connsiteY14" fmla="*/ 1480563 h 2445829"/>
              <a:gd name="connsiteX15" fmla="*/ 670655 w 1357678"/>
              <a:gd name="connsiteY15" fmla="*/ 1451988 h 2445829"/>
              <a:gd name="connsiteX16" fmla="*/ 794480 w 1357678"/>
              <a:gd name="connsiteY16" fmla="*/ 1375788 h 2445829"/>
              <a:gd name="connsiteX17" fmla="*/ 908780 w 1357678"/>
              <a:gd name="connsiteY17" fmla="*/ 1366263 h 2445829"/>
              <a:gd name="connsiteX18" fmla="*/ 1023080 w 1357678"/>
              <a:gd name="connsiteY18" fmla="*/ 1271013 h 2445829"/>
              <a:gd name="connsiteX19" fmla="*/ 1108805 w 1357678"/>
              <a:gd name="connsiteY19" fmla="*/ 1356738 h 2445829"/>
              <a:gd name="connsiteX20" fmla="*/ 1156430 w 1357678"/>
              <a:gd name="connsiteY20" fmla="*/ 1318638 h 2445829"/>
              <a:gd name="connsiteX21" fmla="*/ 1175480 w 1357678"/>
              <a:gd name="connsiteY21" fmla="*/ 1223388 h 2445829"/>
              <a:gd name="connsiteX22" fmla="*/ 1137380 w 1357678"/>
              <a:gd name="connsiteY22" fmla="*/ 1166238 h 2445829"/>
              <a:gd name="connsiteX23" fmla="*/ 1118330 w 1357678"/>
              <a:gd name="connsiteY23" fmla="*/ 1090038 h 2445829"/>
              <a:gd name="connsiteX24" fmla="*/ 1127855 w 1357678"/>
              <a:gd name="connsiteY24" fmla="*/ 1004313 h 2445829"/>
              <a:gd name="connsiteX25" fmla="*/ 1194530 w 1357678"/>
              <a:gd name="connsiteY25" fmla="*/ 1004313 h 2445829"/>
              <a:gd name="connsiteX26" fmla="*/ 1270730 w 1357678"/>
              <a:gd name="connsiteY26" fmla="*/ 1023363 h 2445829"/>
              <a:gd name="connsiteX27" fmla="*/ 1346930 w 1357678"/>
              <a:gd name="connsiteY27" fmla="*/ 985263 h 2445829"/>
              <a:gd name="connsiteX28" fmla="*/ 1346930 w 1357678"/>
              <a:gd name="connsiteY28" fmla="*/ 861438 h 2445829"/>
              <a:gd name="connsiteX29" fmla="*/ 1251680 w 1357678"/>
              <a:gd name="connsiteY29" fmla="*/ 832863 h 2445829"/>
              <a:gd name="connsiteX30" fmla="*/ 1204055 w 1357678"/>
              <a:gd name="connsiteY30" fmla="*/ 794763 h 2445829"/>
              <a:gd name="connsiteX31" fmla="*/ 1175480 w 1357678"/>
              <a:gd name="connsiteY31" fmla="*/ 737613 h 2445829"/>
              <a:gd name="connsiteX32" fmla="*/ 1175480 w 1357678"/>
              <a:gd name="connsiteY32" fmla="*/ 632838 h 2445829"/>
              <a:gd name="connsiteX33" fmla="*/ 1223105 w 1357678"/>
              <a:gd name="connsiteY33" fmla="*/ 585213 h 2445829"/>
              <a:gd name="connsiteX34" fmla="*/ 1204055 w 1357678"/>
              <a:gd name="connsiteY34" fmla="*/ 537588 h 2445829"/>
              <a:gd name="connsiteX35" fmla="*/ 1080230 w 1357678"/>
              <a:gd name="connsiteY35" fmla="*/ 442338 h 2445829"/>
              <a:gd name="connsiteX36" fmla="*/ 1070705 w 1357678"/>
              <a:gd name="connsiteY36" fmla="*/ 394713 h 2445829"/>
              <a:gd name="connsiteX37" fmla="*/ 1118330 w 1357678"/>
              <a:gd name="connsiteY37" fmla="*/ 375663 h 2445829"/>
              <a:gd name="connsiteX38" fmla="*/ 1175480 w 1357678"/>
              <a:gd name="connsiteY38" fmla="*/ 289938 h 2445829"/>
              <a:gd name="connsiteX39" fmla="*/ 1146905 w 1357678"/>
              <a:gd name="connsiteY39" fmla="*/ 223263 h 2445829"/>
              <a:gd name="connsiteX40" fmla="*/ 1099280 w 1357678"/>
              <a:gd name="connsiteY40" fmla="*/ 185163 h 2445829"/>
              <a:gd name="connsiteX41" fmla="*/ 1042130 w 1357678"/>
              <a:gd name="connsiteY41" fmla="*/ 118488 h 2445829"/>
              <a:gd name="connsiteX42" fmla="*/ 1004030 w 1357678"/>
              <a:gd name="connsiteY42" fmla="*/ 156588 h 2445829"/>
              <a:gd name="connsiteX43" fmla="*/ 956405 w 1357678"/>
              <a:gd name="connsiteY43" fmla="*/ 99438 h 2445829"/>
              <a:gd name="connsiteX44" fmla="*/ 918305 w 1357678"/>
              <a:gd name="connsiteY44" fmla="*/ 108963 h 2445829"/>
              <a:gd name="connsiteX45" fmla="*/ 842105 w 1357678"/>
              <a:gd name="connsiteY45" fmla="*/ 108963 h 2445829"/>
              <a:gd name="connsiteX46" fmla="*/ 813530 w 1357678"/>
              <a:gd name="connsiteY46" fmla="*/ 99438 h 2445829"/>
              <a:gd name="connsiteX47" fmla="*/ 794480 w 1357678"/>
              <a:gd name="connsiteY47" fmla="*/ 42288 h 2445829"/>
              <a:gd name="connsiteX48" fmla="*/ 756380 w 1357678"/>
              <a:gd name="connsiteY48" fmla="*/ 51813 h 2445829"/>
              <a:gd name="connsiteX49" fmla="*/ 727805 w 1357678"/>
              <a:gd name="connsiteY49" fmla="*/ 23238 h 2445829"/>
              <a:gd name="connsiteX50" fmla="*/ 689705 w 1357678"/>
              <a:gd name="connsiteY50" fmla="*/ 42288 h 2445829"/>
              <a:gd name="connsiteX51" fmla="*/ 632555 w 1357678"/>
              <a:gd name="connsiteY51" fmla="*/ 4188 h 2445829"/>
              <a:gd name="connsiteX52" fmla="*/ 594455 w 1357678"/>
              <a:gd name="connsiteY52" fmla="*/ 4188 h 2445829"/>
              <a:gd name="connsiteX53" fmla="*/ 556355 w 1357678"/>
              <a:gd name="connsiteY53" fmla="*/ 32763 h 2445829"/>
              <a:gd name="connsiteX54" fmla="*/ 508730 w 1357678"/>
              <a:gd name="connsiteY54" fmla="*/ 61338 h 2445829"/>
              <a:gd name="connsiteX55" fmla="*/ 461105 w 1357678"/>
              <a:gd name="connsiteY55" fmla="*/ 51813 h 2445829"/>
              <a:gd name="connsiteX56" fmla="*/ 432530 w 1357678"/>
              <a:gd name="connsiteY56" fmla="*/ 70863 h 2445829"/>
              <a:gd name="connsiteX57" fmla="*/ 375380 w 1357678"/>
              <a:gd name="connsiteY57" fmla="*/ 128013 h 2445829"/>
              <a:gd name="connsiteX58" fmla="*/ 375380 w 1357678"/>
              <a:gd name="connsiteY58" fmla="*/ 156588 h 2445829"/>
              <a:gd name="connsiteX59" fmla="*/ 394430 w 1357678"/>
              <a:gd name="connsiteY59" fmla="*/ 242313 h 2445829"/>
              <a:gd name="connsiteX60" fmla="*/ 318230 w 1357678"/>
              <a:gd name="connsiteY60" fmla="*/ 242313 h 2445829"/>
              <a:gd name="connsiteX61" fmla="*/ 261080 w 1357678"/>
              <a:gd name="connsiteY61" fmla="*/ 232788 h 2445829"/>
              <a:gd name="connsiteX62" fmla="*/ 184880 w 1357678"/>
              <a:gd name="connsiteY62" fmla="*/ 242313 h 2445829"/>
              <a:gd name="connsiteX63" fmla="*/ 175355 w 1357678"/>
              <a:gd name="connsiteY63" fmla="*/ 299463 h 2445829"/>
              <a:gd name="connsiteX64" fmla="*/ 137255 w 1357678"/>
              <a:gd name="connsiteY64" fmla="*/ 318513 h 2445829"/>
              <a:gd name="connsiteX65" fmla="*/ 3905 w 1357678"/>
              <a:gd name="connsiteY65" fmla="*/ 423288 h 2445829"/>
              <a:gd name="connsiteX66" fmla="*/ 42005 w 1357678"/>
              <a:gd name="connsiteY66" fmla="*/ 470913 h 2445829"/>
              <a:gd name="connsiteX67" fmla="*/ 108680 w 1357678"/>
              <a:gd name="connsiteY67" fmla="*/ 480438 h 2445829"/>
              <a:gd name="connsiteX68" fmla="*/ 165830 w 1357678"/>
              <a:gd name="connsiteY68" fmla="*/ 461388 h 2445829"/>
              <a:gd name="connsiteX69" fmla="*/ 165830 w 1357678"/>
              <a:gd name="connsiteY69" fmla="*/ 566163 h 2445829"/>
              <a:gd name="connsiteX70" fmla="*/ 232505 w 1357678"/>
              <a:gd name="connsiteY70" fmla="*/ 575688 h 2445829"/>
              <a:gd name="connsiteX71" fmla="*/ 280130 w 1357678"/>
              <a:gd name="connsiteY71" fmla="*/ 556638 h 2445829"/>
              <a:gd name="connsiteX72" fmla="*/ 356330 w 1357678"/>
              <a:gd name="connsiteY72" fmla="*/ 556638 h 2445829"/>
              <a:gd name="connsiteX73" fmla="*/ 375380 w 1357678"/>
              <a:gd name="connsiteY73" fmla="*/ 661413 h 2445829"/>
              <a:gd name="connsiteX74" fmla="*/ 318230 w 1357678"/>
              <a:gd name="connsiteY74" fmla="*/ 699513 h 2445829"/>
              <a:gd name="connsiteX75" fmla="*/ 270605 w 1357678"/>
              <a:gd name="connsiteY75" fmla="*/ 709038 h 2445829"/>
              <a:gd name="connsiteX76" fmla="*/ 203930 w 1357678"/>
              <a:gd name="connsiteY76" fmla="*/ 728088 h 2445829"/>
              <a:gd name="connsiteX77" fmla="*/ 213455 w 1357678"/>
              <a:gd name="connsiteY77" fmla="*/ 813813 h 2445829"/>
              <a:gd name="connsiteX78" fmla="*/ 213455 w 1357678"/>
              <a:gd name="connsiteY78" fmla="*/ 870963 h 2445829"/>
              <a:gd name="connsiteX79" fmla="*/ 184880 w 1357678"/>
              <a:gd name="connsiteY79" fmla="*/ 918588 h 2445829"/>
              <a:gd name="connsiteX80" fmla="*/ 146780 w 1357678"/>
              <a:gd name="connsiteY80" fmla="*/ 975738 h 2445829"/>
              <a:gd name="connsiteX81" fmla="*/ 80105 w 1357678"/>
              <a:gd name="connsiteY81" fmla="*/ 966213 h 2445829"/>
              <a:gd name="connsiteX82" fmla="*/ 51530 w 1357678"/>
              <a:gd name="connsiteY82" fmla="*/ 966213 h 2445829"/>
              <a:gd name="connsiteX83" fmla="*/ 22955 w 1357678"/>
              <a:gd name="connsiteY83" fmla="*/ 994788 h 2445829"/>
              <a:gd name="connsiteX84" fmla="*/ 13430 w 1357678"/>
              <a:gd name="connsiteY84" fmla="*/ 1070988 h 2445829"/>
              <a:gd name="connsiteX85" fmla="*/ 3905 w 1357678"/>
              <a:gd name="connsiteY85" fmla="*/ 1156713 h 2445829"/>
              <a:gd name="connsiteX86" fmla="*/ 32480 w 1357678"/>
              <a:gd name="connsiteY86" fmla="*/ 1232913 h 2445829"/>
              <a:gd name="connsiteX87" fmla="*/ 70580 w 1357678"/>
              <a:gd name="connsiteY87" fmla="*/ 1271013 h 2445829"/>
              <a:gd name="connsiteX88" fmla="*/ 118205 w 1357678"/>
              <a:gd name="connsiteY88" fmla="*/ 1337688 h 2445829"/>
              <a:gd name="connsiteX89" fmla="*/ 118205 w 1357678"/>
              <a:gd name="connsiteY89" fmla="*/ 1385313 h 2445829"/>
              <a:gd name="connsiteX90" fmla="*/ 61055 w 1357678"/>
              <a:gd name="connsiteY90" fmla="*/ 1490088 h 2445829"/>
              <a:gd name="connsiteX91" fmla="*/ 194405 w 1357678"/>
              <a:gd name="connsiteY91" fmla="*/ 1537713 h 2445829"/>
              <a:gd name="connsiteX92" fmla="*/ 251555 w 1357678"/>
              <a:gd name="connsiteY92" fmla="*/ 1480563 h 2445829"/>
              <a:gd name="connsiteX93" fmla="*/ 327755 w 1357678"/>
              <a:gd name="connsiteY93" fmla="*/ 1575813 h 2445829"/>
              <a:gd name="connsiteX94" fmla="*/ 280130 w 1357678"/>
              <a:gd name="connsiteY94" fmla="*/ 1680588 h 2445829"/>
              <a:gd name="connsiteX95" fmla="*/ 213455 w 1357678"/>
              <a:gd name="connsiteY95" fmla="*/ 1690113 h 2445829"/>
              <a:gd name="connsiteX96" fmla="*/ 184880 w 1357678"/>
              <a:gd name="connsiteY96" fmla="*/ 1613913 h 2445829"/>
              <a:gd name="connsiteX97" fmla="*/ 118205 w 1357678"/>
              <a:gd name="connsiteY97" fmla="*/ 1632963 h 2445829"/>
              <a:gd name="connsiteX98" fmla="*/ 108680 w 1357678"/>
              <a:gd name="connsiteY98" fmla="*/ 1690113 h 2445829"/>
              <a:gd name="connsiteX99" fmla="*/ 156305 w 1357678"/>
              <a:gd name="connsiteY99" fmla="*/ 1737738 h 2445829"/>
              <a:gd name="connsiteX100" fmla="*/ 251555 w 1357678"/>
              <a:gd name="connsiteY100" fmla="*/ 1785363 h 2445829"/>
              <a:gd name="connsiteX101" fmla="*/ 318230 w 1357678"/>
              <a:gd name="connsiteY101" fmla="*/ 1832988 h 2445829"/>
              <a:gd name="connsiteX102" fmla="*/ 308705 w 1357678"/>
              <a:gd name="connsiteY102" fmla="*/ 1909188 h 2445829"/>
              <a:gd name="connsiteX103" fmla="*/ 308705 w 1357678"/>
              <a:gd name="connsiteY103" fmla="*/ 1966338 h 2445829"/>
              <a:gd name="connsiteX104" fmla="*/ 423005 w 1357678"/>
              <a:gd name="connsiteY104" fmla="*/ 1985388 h 2445829"/>
              <a:gd name="connsiteX105" fmla="*/ 508730 w 1357678"/>
              <a:gd name="connsiteY105" fmla="*/ 2004438 h 2445829"/>
              <a:gd name="connsiteX106" fmla="*/ 518255 w 1357678"/>
              <a:gd name="connsiteY106" fmla="*/ 2080638 h 24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357678" h="2445829">
                <a:moveTo>
                  <a:pt x="518255" y="2080638"/>
                </a:moveTo>
                <a:cubicBezTo>
                  <a:pt x="527780" y="2106038"/>
                  <a:pt x="565880" y="2125088"/>
                  <a:pt x="565880" y="2156838"/>
                </a:cubicBezTo>
                <a:cubicBezTo>
                  <a:pt x="565880" y="2188588"/>
                  <a:pt x="515080" y="2225101"/>
                  <a:pt x="518255" y="2271138"/>
                </a:cubicBezTo>
                <a:cubicBezTo>
                  <a:pt x="521430" y="2317175"/>
                  <a:pt x="532543" y="2407663"/>
                  <a:pt x="584930" y="2433063"/>
                </a:cubicBezTo>
                <a:cubicBezTo>
                  <a:pt x="637318" y="2458463"/>
                  <a:pt x="770668" y="2441000"/>
                  <a:pt x="832580" y="2423538"/>
                </a:cubicBezTo>
                <a:cubicBezTo>
                  <a:pt x="894492" y="2406076"/>
                  <a:pt x="924655" y="2374325"/>
                  <a:pt x="956405" y="2328288"/>
                </a:cubicBezTo>
                <a:cubicBezTo>
                  <a:pt x="988155" y="2282251"/>
                  <a:pt x="1021493" y="2201288"/>
                  <a:pt x="1023080" y="2147313"/>
                </a:cubicBezTo>
                <a:cubicBezTo>
                  <a:pt x="1024668" y="2093338"/>
                  <a:pt x="1010380" y="2037775"/>
                  <a:pt x="965930" y="2004438"/>
                </a:cubicBezTo>
                <a:cubicBezTo>
                  <a:pt x="921480" y="1971101"/>
                  <a:pt x="797655" y="1953638"/>
                  <a:pt x="756380" y="1947288"/>
                </a:cubicBezTo>
                <a:cubicBezTo>
                  <a:pt x="715105" y="1940938"/>
                  <a:pt x="732567" y="1980625"/>
                  <a:pt x="718280" y="1966338"/>
                </a:cubicBezTo>
                <a:cubicBezTo>
                  <a:pt x="703993" y="1952051"/>
                  <a:pt x="675418" y="1896488"/>
                  <a:pt x="670655" y="1861563"/>
                </a:cubicBezTo>
                <a:cubicBezTo>
                  <a:pt x="665893" y="1826638"/>
                  <a:pt x="694467" y="1780600"/>
                  <a:pt x="689705" y="1756788"/>
                </a:cubicBezTo>
                <a:cubicBezTo>
                  <a:pt x="684943" y="1732976"/>
                  <a:pt x="661130" y="1734563"/>
                  <a:pt x="642080" y="1718688"/>
                </a:cubicBezTo>
                <a:cubicBezTo>
                  <a:pt x="623030" y="1702813"/>
                  <a:pt x="584930" y="1701225"/>
                  <a:pt x="575405" y="1661538"/>
                </a:cubicBezTo>
                <a:cubicBezTo>
                  <a:pt x="565880" y="1621850"/>
                  <a:pt x="569055" y="1515488"/>
                  <a:pt x="584930" y="1480563"/>
                </a:cubicBezTo>
                <a:cubicBezTo>
                  <a:pt x="600805" y="1445638"/>
                  <a:pt x="635730" y="1469450"/>
                  <a:pt x="670655" y="1451988"/>
                </a:cubicBezTo>
                <a:cubicBezTo>
                  <a:pt x="705580" y="1434525"/>
                  <a:pt x="754793" y="1390075"/>
                  <a:pt x="794480" y="1375788"/>
                </a:cubicBezTo>
                <a:cubicBezTo>
                  <a:pt x="834167" y="1361501"/>
                  <a:pt x="870680" y="1383725"/>
                  <a:pt x="908780" y="1366263"/>
                </a:cubicBezTo>
                <a:cubicBezTo>
                  <a:pt x="946880" y="1348801"/>
                  <a:pt x="989743" y="1272600"/>
                  <a:pt x="1023080" y="1271013"/>
                </a:cubicBezTo>
                <a:cubicBezTo>
                  <a:pt x="1056417" y="1269426"/>
                  <a:pt x="1086580" y="1348800"/>
                  <a:pt x="1108805" y="1356738"/>
                </a:cubicBezTo>
                <a:cubicBezTo>
                  <a:pt x="1131030" y="1364675"/>
                  <a:pt x="1145318" y="1340863"/>
                  <a:pt x="1156430" y="1318638"/>
                </a:cubicBezTo>
                <a:cubicBezTo>
                  <a:pt x="1167542" y="1296413"/>
                  <a:pt x="1178655" y="1248788"/>
                  <a:pt x="1175480" y="1223388"/>
                </a:cubicBezTo>
                <a:cubicBezTo>
                  <a:pt x="1172305" y="1197988"/>
                  <a:pt x="1146905" y="1188463"/>
                  <a:pt x="1137380" y="1166238"/>
                </a:cubicBezTo>
                <a:cubicBezTo>
                  <a:pt x="1127855" y="1144013"/>
                  <a:pt x="1119917" y="1117025"/>
                  <a:pt x="1118330" y="1090038"/>
                </a:cubicBezTo>
                <a:cubicBezTo>
                  <a:pt x="1116743" y="1063051"/>
                  <a:pt x="1115155" y="1018600"/>
                  <a:pt x="1127855" y="1004313"/>
                </a:cubicBezTo>
                <a:cubicBezTo>
                  <a:pt x="1140555" y="990025"/>
                  <a:pt x="1170718" y="1001138"/>
                  <a:pt x="1194530" y="1004313"/>
                </a:cubicBezTo>
                <a:cubicBezTo>
                  <a:pt x="1218343" y="1007488"/>
                  <a:pt x="1245330" y="1026538"/>
                  <a:pt x="1270730" y="1023363"/>
                </a:cubicBezTo>
                <a:cubicBezTo>
                  <a:pt x="1296130" y="1020188"/>
                  <a:pt x="1334230" y="1012250"/>
                  <a:pt x="1346930" y="985263"/>
                </a:cubicBezTo>
                <a:cubicBezTo>
                  <a:pt x="1359630" y="958276"/>
                  <a:pt x="1362805" y="886838"/>
                  <a:pt x="1346930" y="861438"/>
                </a:cubicBezTo>
                <a:cubicBezTo>
                  <a:pt x="1331055" y="836038"/>
                  <a:pt x="1275493" y="843975"/>
                  <a:pt x="1251680" y="832863"/>
                </a:cubicBezTo>
                <a:cubicBezTo>
                  <a:pt x="1227868" y="821750"/>
                  <a:pt x="1216755" y="810638"/>
                  <a:pt x="1204055" y="794763"/>
                </a:cubicBezTo>
                <a:cubicBezTo>
                  <a:pt x="1191355" y="778888"/>
                  <a:pt x="1180242" y="764600"/>
                  <a:pt x="1175480" y="737613"/>
                </a:cubicBezTo>
                <a:cubicBezTo>
                  <a:pt x="1170718" y="710626"/>
                  <a:pt x="1167543" y="658238"/>
                  <a:pt x="1175480" y="632838"/>
                </a:cubicBezTo>
                <a:cubicBezTo>
                  <a:pt x="1183417" y="607438"/>
                  <a:pt x="1218343" y="601088"/>
                  <a:pt x="1223105" y="585213"/>
                </a:cubicBezTo>
                <a:cubicBezTo>
                  <a:pt x="1227867" y="569338"/>
                  <a:pt x="1227867" y="561400"/>
                  <a:pt x="1204055" y="537588"/>
                </a:cubicBezTo>
                <a:cubicBezTo>
                  <a:pt x="1180243" y="513776"/>
                  <a:pt x="1102455" y="466150"/>
                  <a:pt x="1080230" y="442338"/>
                </a:cubicBezTo>
                <a:cubicBezTo>
                  <a:pt x="1058005" y="418526"/>
                  <a:pt x="1064355" y="405825"/>
                  <a:pt x="1070705" y="394713"/>
                </a:cubicBezTo>
                <a:cubicBezTo>
                  <a:pt x="1077055" y="383601"/>
                  <a:pt x="1100868" y="393125"/>
                  <a:pt x="1118330" y="375663"/>
                </a:cubicBezTo>
                <a:cubicBezTo>
                  <a:pt x="1135792" y="358201"/>
                  <a:pt x="1170718" y="315338"/>
                  <a:pt x="1175480" y="289938"/>
                </a:cubicBezTo>
                <a:cubicBezTo>
                  <a:pt x="1180242" y="264538"/>
                  <a:pt x="1159605" y="240725"/>
                  <a:pt x="1146905" y="223263"/>
                </a:cubicBezTo>
                <a:cubicBezTo>
                  <a:pt x="1134205" y="205800"/>
                  <a:pt x="1116742" y="202625"/>
                  <a:pt x="1099280" y="185163"/>
                </a:cubicBezTo>
                <a:cubicBezTo>
                  <a:pt x="1081818" y="167701"/>
                  <a:pt x="1058005" y="123250"/>
                  <a:pt x="1042130" y="118488"/>
                </a:cubicBezTo>
                <a:cubicBezTo>
                  <a:pt x="1026255" y="113726"/>
                  <a:pt x="1018317" y="159763"/>
                  <a:pt x="1004030" y="156588"/>
                </a:cubicBezTo>
                <a:cubicBezTo>
                  <a:pt x="989743" y="153413"/>
                  <a:pt x="970692" y="107375"/>
                  <a:pt x="956405" y="99438"/>
                </a:cubicBezTo>
                <a:cubicBezTo>
                  <a:pt x="942118" y="91501"/>
                  <a:pt x="937355" y="107376"/>
                  <a:pt x="918305" y="108963"/>
                </a:cubicBezTo>
                <a:cubicBezTo>
                  <a:pt x="899255" y="110550"/>
                  <a:pt x="859567" y="110550"/>
                  <a:pt x="842105" y="108963"/>
                </a:cubicBezTo>
                <a:cubicBezTo>
                  <a:pt x="824643" y="107376"/>
                  <a:pt x="821468" y="110550"/>
                  <a:pt x="813530" y="99438"/>
                </a:cubicBezTo>
                <a:cubicBezTo>
                  <a:pt x="805593" y="88325"/>
                  <a:pt x="804005" y="50225"/>
                  <a:pt x="794480" y="42288"/>
                </a:cubicBezTo>
                <a:cubicBezTo>
                  <a:pt x="784955" y="34351"/>
                  <a:pt x="767493" y="54988"/>
                  <a:pt x="756380" y="51813"/>
                </a:cubicBezTo>
                <a:cubicBezTo>
                  <a:pt x="745267" y="48638"/>
                  <a:pt x="738917" y="24825"/>
                  <a:pt x="727805" y="23238"/>
                </a:cubicBezTo>
                <a:cubicBezTo>
                  <a:pt x="716693" y="21651"/>
                  <a:pt x="705580" y="45463"/>
                  <a:pt x="689705" y="42288"/>
                </a:cubicBezTo>
                <a:cubicBezTo>
                  <a:pt x="673830" y="39113"/>
                  <a:pt x="648430" y="10538"/>
                  <a:pt x="632555" y="4188"/>
                </a:cubicBezTo>
                <a:cubicBezTo>
                  <a:pt x="616680" y="-2162"/>
                  <a:pt x="607155" y="-575"/>
                  <a:pt x="594455" y="4188"/>
                </a:cubicBezTo>
                <a:cubicBezTo>
                  <a:pt x="581755" y="8951"/>
                  <a:pt x="570642" y="23238"/>
                  <a:pt x="556355" y="32763"/>
                </a:cubicBezTo>
                <a:cubicBezTo>
                  <a:pt x="542068" y="42288"/>
                  <a:pt x="524605" y="58163"/>
                  <a:pt x="508730" y="61338"/>
                </a:cubicBezTo>
                <a:cubicBezTo>
                  <a:pt x="492855" y="64513"/>
                  <a:pt x="473805" y="50226"/>
                  <a:pt x="461105" y="51813"/>
                </a:cubicBezTo>
                <a:cubicBezTo>
                  <a:pt x="448405" y="53400"/>
                  <a:pt x="446817" y="58163"/>
                  <a:pt x="432530" y="70863"/>
                </a:cubicBezTo>
                <a:cubicBezTo>
                  <a:pt x="418242" y="83563"/>
                  <a:pt x="384905" y="113726"/>
                  <a:pt x="375380" y="128013"/>
                </a:cubicBezTo>
                <a:cubicBezTo>
                  <a:pt x="365855" y="142300"/>
                  <a:pt x="372205" y="137538"/>
                  <a:pt x="375380" y="156588"/>
                </a:cubicBezTo>
                <a:cubicBezTo>
                  <a:pt x="378555" y="175638"/>
                  <a:pt x="403955" y="228026"/>
                  <a:pt x="394430" y="242313"/>
                </a:cubicBezTo>
                <a:cubicBezTo>
                  <a:pt x="384905" y="256600"/>
                  <a:pt x="340455" y="243900"/>
                  <a:pt x="318230" y="242313"/>
                </a:cubicBezTo>
                <a:cubicBezTo>
                  <a:pt x="296005" y="240726"/>
                  <a:pt x="283305" y="232788"/>
                  <a:pt x="261080" y="232788"/>
                </a:cubicBezTo>
                <a:cubicBezTo>
                  <a:pt x="238855" y="232788"/>
                  <a:pt x="199167" y="231200"/>
                  <a:pt x="184880" y="242313"/>
                </a:cubicBezTo>
                <a:cubicBezTo>
                  <a:pt x="170592" y="253425"/>
                  <a:pt x="183292" y="286763"/>
                  <a:pt x="175355" y="299463"/>
                </a:cubicBezTo>
                <a:cubicBezTo>
                  <a:pt x="167418" y="312163"/>
                  <a:pt x="165830" y="297876"/>
                  <a:pt x="137255" y="318513"/>
                </a:cubicBezTo>
                <a:cubicBezTo>
                  <a:pt x="108680" y="339150"/>
                  <a:pt x="19780" y="397888"/>
                  <a:pt x="3905" y="423288"/>
                </a:cubicBezTo>
                <a:cubicBezTo>
                  <a:pt x="-11970" y="448688"/>
                  <a:pt x="24542" y="461388"/>
                  <a:pt x="42005" y="470913"/>
                </a:cubicBezTo>
                <a:cubicBezTo>
                  <a:pt x="59467" y="480438"/>
                  <a:pt x="88043" y="482025"/>
                  <a:pt x="108680" y="480438"/>
                </a:cubicBezTo>
                <a:cubicBezTo>
                  <a:pt x="129317" y="478851"/>
                  <a:pt x="156305" y="447101"/>
                  <a:pt x="165830" y="461388"/>
                </a:cubicBezTo>
                <a:cubicBezTo>
                  <a:pt x="175355" y="475675"/>
                  <a:pt x="154718" y="547113"/>
                  <a:pt x="165830" y="566163"/>
                </a:cubicBezTo>
                <a:cubicBezTo>
                  <a:pt x="176942" y="585213"/>
                  <a:pt x="213455" y="577275"/>
                  <a:pt x="232505" y="575688"/>
                </a:cubicBezTo>
                <a:cubicBezTo>
                  <a:pt x="251555" y="574101"/>
                  <a:pt x="259492" y="559813"/>
                  <a:pt x="280130" y="556638"/>
                </a:cubicBezTo>
                <a:cubicBezTo>
                  <a:pt x="300767" y="553463"/>
                  <a:pt x="340455" y="539176"/>
                  <a:pt x="356330" y="556638"/>
                </a:cubicBezTo>
                <a:cubicBezTo>
                  <a:pt x="372205" y="574100"/>
                  <a:pt x="381730" y="637601"/>
                  <a:pt x="375380" y="661413"/>
                </a:cubicBezTo>
                <a:cubicBezTo>
                  <a:pt x="369030" y="685225"/>
                  <a:pt x="335692" y="691576"/>
                  <a:pt x="318230" y="699513"/>
                </a:cubicBezTo>
                <a:cubicBezTo>
                  <a:pt x="300768" y="707450"/>
                  <a:pt x="289655" y="704276"/>
                  <a:pt x="270605" y="709038"/>
                </a:cubicBezTo>
                <a:cubicBezTo>
                  <a:pt x="251555" y="713800"/>
                  <a:pt x="213455" y="710625"/>
                  <a:pt x="203930" y="728088"/>
                </a:cubicBezTo>
                <a:cubicBezTo>
                  <a:pt x="194405" y="745550"/>
                  <a:pt x="211867" y="790000"/>
                  <a:pt x="213455" y="813813"/>
                </a:cubicBezTo>
                <a:cubicBezTo>
                  <a:pt x="215043" y="837626"/>
                  <a:pt x="218218" y="853500"/>
                  <a:pt x="213455" y="870963"/>
                </a:cubicBezTo>
                <a:cubicBezTo>
                  <a:pt x="208692" y="888426"/>
                  <a:pt x="195992" y="901126"/>
                  <a:pt x="184880" y="918588"/>
                </a:cubicBezTo>
                <a:cubicBezTo>
                  <a:pt x="173768" y="936050"/>
                  <a:pt x="164242" y="967801"/>
                  <a:pt x="146780" y="975738"/>
                </a:cubicBezTo>
                <a:cubicBezTo>
                  <a:pt x="129318" y="983675"/>
                  <a:pt x="95980" y="967800"/>
                  <a:pt x="80105" y="966213"/>
                </a:cubicBezTo>
                <a:cubicBezTo>
                  <a:pt x="64230" y="964625"/>
                  <a:pt x="61055" y="961450"/>
                  <a:pt x="51530" y="966213"/>
                </a:cubicBezTo>
                <a:cubicBezTo>
                  <a:pt x="42005" y="970976"/>
                  <a:pt x="29305" y="977326"/>
                  <a:pt x="22955" y="994788"/>
                </a:cubicBezTo>
                <a:cubicBezTo>
                  <a:pt x="16605" y="1012250"/>
                  <a:pt x="16605" y="1044000"/>
                  <a:pt x="13430" y="1070988"/>
                </a:cubicBezTo>
                <a:cubicBezTo>
                  <a:pt x="10255" y="1097976"/>
                  <a:pt x="730" y="1129725"/>
                  <a:pt x="3905" y="1156713"/>
                </a:cubicBezTo>
                <a:cubicBezTo>
                  <a:pt x="7080" y="1183701"/>
                  <a:pt x="21368" y="1213863"/>
                  <a:pt x="32480" y="1232913"/>
                </a:cubicBezTo>
                <a:cubicBezTo>
                  <a:pt x="43592" y="1251963"/>
                  <a:pt x="56293" y="1253551"/>
                  <a:pt x="70580" y="1271013"/>
                </a:cubicBezTo>
                <a:cubicBezTo>
                  <a:pt x="84867" y="1288475"/>
                  <a:pt x="110268" y="1318638"/>
                  <a:pt x="118205" y="1337688"/>
                </a:cubicBezTo>
                <a:cubicBezTo>
                  <a:pt x="126142" y="1356738"/>
                  <a:pt x="127730" y="1359913"/>
                  <a:pt x="118205" y="1385313"/>
                </a:cubicBezTo>
                <a:cubicBezTo>
                  <a:pt x="108680" y="1410713"/>
                  <a:pt x="48355" y="1464688"/>
                  <a:pt x="61055" y="1490088"/>
                </a:cubicBezTo>
                <a:cubicBezTo>
                  <a:pt x="73755" y="1515488"/>
                  <a:pt x="162655" y="1539301"/>
                  <a:pt x="194405" y="1537713"/>
                </a:cubicBezTo>
                <a:cubicBezTo>
                  <a:pt x="226155" y="1536125"/>
                  <a:pt x="229330" y="1474213"/>
                  <a:pt x="251555" y="1480563"/>
                </a:cubicBezTo>
                <a:cubicBezTo>
                  <a:pt x="273780" y="1486913"/>
                  <a:pt x="322993" y="1542476"/>
                  <a:pt x="327755" y="1575813"/>
                </a:cubicBezTo>
                <a:cubicBezTo>
                  <a:pt x="332517" y="1609150"/>
                  <a:pt x="299180" y="1661538"/>
                  <a:pt x="280130" y="1680588"/>
                </a:cubicBezTo>
                <a:cubicBezTo>
                  <a:pt x="261080" y="1699638"/>
                  <a:pt x="229330" y="1701225"/>
                  <a:pt x="213455" y="1690113"/>
                </a:cubicBezTo>
                <a:cubicBezTo>
                  <a:pt x="197580" y="1679000"/>
                  <a:pt x="200755" y="1623438"/>
                  <a:pt x="184880" y="1613913"/>
                </a:cubicBezTo>
                <a:cubicBezTo>
                  <a:pt x="169005" y="1604388"/>
                  <a:pt x="130905" y="1620263"/>
                  <a:pt x="118205" y="1632963"/>
                </a:cubicBezTo>
                <a:cubicBezTo>
                  <a:pt x="105505" y="1645663"/>
                  <a:pt x="102330" y="1672651"/>
                  <a:pt x="108680" y="1690113"/>
                </a:cubicBezTo>
                <a:cubicBezTo>
                  <a:pt x="115030" y="1707575"/>
                  <a:pt x="132492" y="1721863"/>
                  <a:pt x="156305" y="1737738"/>
                </a:cubicBezTo>
                <a:cubicBezTo>
                  <a:pt x="180117" y="1753613"/>
                  <a:pt x="224567" y="1769488"/>
                  <a:pt x="251555" y="1785363"/>
                </a:cubicBezTo>
                <a:cubicBezTo>
                  <a:pt x="278542" y="1801238"/>
                  <a:pt x="308705" y="1812351"/>
                  <a:pt x="318230" y="1832988"/>
                </a:cubicBezTo>
                <a:cubicBezTo>
                  <a:pt x="327755" y="1853625"/>
                  <a:pt x="310292" y="1886963"/>
                  <a:pt x="308705" y="1909188"/>
                </a:cubicBezTo>
                <a:cubicBezTo>
                  <a:pt x="307118" y="1931413"/>
                  <a:pt x="289655" y="1953638"/>
                  <a:pt x="308705" y="1966338"/>
                </a:cubicBezTo>
                <a:cubicBezTo>
                  <a:pt x="327755" y="1979038"/>
                  <a:pt x="389667" y="1979038"/>
                  <a:pt x="423005" y="1985388"/>
                </a:cubicBezTo>
                <a:cubicBezTo>
                  <a:pt x="456342" y="1991738"/>
                  <a:pt x="486505" y="1986976"/>
                  <a:pt x="508730" y="2004438"/>
                </a:cubicBezTo>
                <a:cubicBezTo>
                  <a:pt x="530955" y="2021900"/>
                  <a:pt x="508730" y="2055238"/>
                  <a:pt x="518255" y="2080638"/>
                </a:cubicBezTo>
                <a:close/>
              </a:path>
            </a:pathLst>
          </a:custGeom>
          <a:solidFill>
            <a:srgbClr val="98CBFA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000000"/>
              </a:solidFill>
              <a:cs typeface="Calibri" pitchFamily="34" charset="0"/>
            </a:endParaRPr>
          </a:p>
        </p:txBody>
      </p:sp>
      <p:grpSp>
        <p:nvGrpSpPr>
          <p:cNvPr id="51" name="Groupe 36"/>
          <p:cNvGrpSpPr>
            <a:grpSpLocks/>
          </p:cNvGrpSpPr>
          <p:nvPr/>
        </p:nvGrpSpPr>
        <p:grpSpPr bwMode="auto">
          <a:xfrm rot="6267632">
            <a:off x="5000490" y="2816945"/>
            <a:ext cx="152400" cy="520700"/>
            <a:chOff x="76200" y="1841500"/>
            <a:chExt cx="152400" cy="520700"/>
          </a:xfrm>
        </p:grpSpPr>
        <p:cxnSp>
          <p:nvCxnSpPr>
            <p:cNvPr id="57" name="Connecteur droit 42"/>
            <p:cNvCxnSpPr/>
            <p:nvPr/>
          </p:nvCxnSpPr>
          <p:spPr>
            <a:xfrm>
              <a:off x="75559" y="1862876"/>
              <a:ext cx="152400" cy="2159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43"/>
            <p:cNvCxnSpPr/>
            <p:nvPr/>
          </p:nvCxnSpPr>
          <p:spPr>
            <a:xfrm>
              <a:off x="229911" y="2076977"/>
              <a:ext cx="0" cy="3048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37"/>
          <p:cNvGrpSpPr>
            <a:grpSpLocks/>
          </p:cNvGrpSpPr>
          <p:nvPr/>
        </p:nvGrpSpPr>
        <p:grpSpPr bwMode="auto">
          <a:xfrm rot="6267632" flipH="1">
            <a:off x="4943406" y="3038303"/>
            <a:ext cx="152400" cy="520700"/>
            <a:chOff x="76200" y="1841500"/>
            <a:chExt cx="152400" cy="520700"/>
          </a:xfrm>
        </p:grpSpPr>
        <p:cxnSp>
          <p:nvCxnSpPr>
            <p:cNvPr id="55" name="Connecteur droit 40"/>
            <p:cNvCxnSpPr/>
            <p:nvPr/>
          </p:nvCxnSpPr>
          <p:spPr>
            <a:xfrm>
              <a:off x="108736" y="1856414"/>
              <a:ext cx="152400" cy="2159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41"/>
            <p:cNvCxnSpPr/>
            <p:nvPr/>
          </p:nvCxnSpPr>
          <p:spPr>
            <a:xfrm>
              <a:off x="258069" y="2075101"/>
              <a:ext cx="0" cy="3048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Connecteur droit 38"/>
          <p:cNvCxnSpPr/>
          <p:nvPr/>
        </p:nvCxnSpPr>
        <p:spPr bwMode="auto">
          <a:xfrm rot="6267632" flipH="1">
            <a:off x="5024850" y="3197156"/>
            <a:ext cx="176213" cy="2286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39"/>
          <p:cNvCxnSpPr/>
          <p:nvPr/>
        </p:nvCxnSpPr>
        <p:spPr bwMode="auto">
          <a:xfrm rot="6267632" flipH="1" flipV="1">
            <a:off x="5063853" y="2957443"/>
            <a:ext cx="176212" cy="2286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 flipV="1">
            <a:off x="4756101" y="3145936"/>
            <a:ext cx="108453" cy="171122"/>
            <a:chOff x="4354152" y="3529783"/>
            <a:chExt cx="108453" cy="171122"/>
          </a:xfrm>
          <a:solidFill>
            <a:srgbClr val="FFFF00"/>
          </a:solidFill>
        </p:grpSpPr>
        <p:sp>
          <p:nvSpPr>
            <p:cNvPr id="64" name="Sun 63"/>
            <p:cNvSpPr/>
            <p:nvPr/>
          </p:nvSpPr>
          <p:spPr>
            <a:xfrm>
              <a:off x="4354152" y="3529783"/>
              <a:ext cx="108453" cy="113857"/>
            </a:xfrm>
            <a:prstGeom prst="sun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>
              <a:off x="4413402" y="3638616"/>
              <a:ext cx="1" cy="62289"/>
            </a:xfrm>
            <a:prstGeom prst="line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 flipV="1">
            <a:off x="4908501" y="3187808"/>
            <a:ext cx="108453" cy="171122"/>
            <a:chOff x="4354152" y="3529783"/>
            <a:chExt cx="108453" cy="171122"/>
          </a:xfrm>
          <a:solidFill>
            <a:srgbClr val="FFFF00"/>
          </a:solidFill>
        </p:grpSpPr>
        <p:sp>
          <p:nvSpPr>
            <p:cNvPr id="67" name="Sun 66"/>
            <p:cNvSpPr/>
            <p:nvPr/>
          </p:nvSpPr>
          <p:spPr>
            <a:xfrm>
              <a:off x="4354152" y="3529783"/>
              <a:ext cx="108453" cy="113857"/>
            </a:xfrm>
            <a:prstGeom prst="sun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4413402" y="3638616"/>
              <a:ext cx="1" cy="62289"/>
            </a:xfrm>
            <a:prstGeom prst="line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Connecteur en arc 28"/>
          <p:cNvCxnSpPr/>
          <p:nvPr/>
        </p:nvCxnSpPr>
        <p:spPr>
          <a:xfrm rot="10800000" flipV="1">
            <a:off x="5037303" y="4335962"/>
            <a:ext cx="628991" cy="295419"/>
          </a:xfrm>
          <a:prstGeom prst="curvedConnector3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4852229" y="2932568"/>
            <a:ext cx="108453" cy="171122"/>
            <a:chOff x="4354152" y="3529783"/>
            <a:chExt cx="108453" cy="171122"/>
          </a:xfrm>
          <a:solidFill>
            <a:srgbClr val="FFFF00"/>
          </a:solidFill>
        </p:grpSpPr>
        <p:sp>
          <p:nvSpPr>
            <p:cNvPr id="95" name="Sun 94"/>
            <p:cNvSpPr/>
            <p:nvPr/>
          </p:nvSpPr>
          <p:spPr>
            <a:xfrm>
              <a:off x="4354152" y="3529783"/>
              <a:ext cx="108453" cy="113857"/>
            </a:xfrm>
            <a:prstGeom prst="sun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6" name="Straight Connector 95"/>
            <p:cNvCxnSpPr/>
            <p:nvPr/>
          </p:nvCxnSpPr>
          <p:spPr>
            <a:xfrm flipH="1">
              <a:off x="4413402" y="3638616"/>
              <a:ext cx="1" cy="62289"/>
            </a:xfrm>
            <a:prstGeom prst="line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Oval 98"/>
          <p:cNvSpPr/>
          <p:nvPr/>
        </p:nvSpPr>
        <p:spPr>
          <a:xfrm flipH="1">
            <a:off x="2808554" y="2481755"/>
            <a:ext cx="503237" cy="457200"/>
          </a:xfrm>
          <a:prstGeom prst="ellipse">
            <a:avLst/>
          </a:prstGeom>
          <a:noFill/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 flipH="1">
            <a:off x="3311791" y="2862755"/>
            <a:ext cx="503238" cy="458787"/>
          </a:xfrm>
          <a:prstGeom prst="ellipse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101" name="Forme libre 1"/>
          <p:cNvSpPr/>
          <p:nvPr/>
        </p:nvSpPr>
        <p:spPr>
          <a:xfrm flipH="1">
            <a:off x="2562491" y="1929305"/>
            <a:ext cx="1357313" cy="2446337"/>
          </a:xfrm>
          <a:custGeom>
            <a:avLst/>
            <a:gdLst>
              <a:gd name="connsiteX0" fmla="*/ 518255 w 1357678"/>
              <a:gd name="connsiteY0" fmla="*/ 2080638 h 2445829"/>
              <a:gd name="connsiteX1" fmla="*/ 565880 w 1357678"/>
              <a:gd name="connsiteY1" fmla="*/ 2156838 h 2445829"/>
              <a:gd name="connsiteX2" fmla="*/ 518255 w 1357678"/>
              <a:gd name="connsiteY2" fmla="*/ 2271138 h 2445829"/>
              <a:gd name="connsiteX3" fmla="*/ 584930 w 1357678"/>
              <a:gd name="connsiteY3" fmla="*/ 2433063 h 2445829"/>
              <a:gd name="connsiteX4" fmla="*/ 832580 w 1357678"/>
              <a:gd name="connsiteY4" fmla="*/ 2423538 h 2445829"/>
              <a:gd name="connsiteX5" fmla="*/ 956405 w 1357678"/>
              <a:gd name="connsiteY5" fmla="*/ 2328288 h 2445829"/>
              <a:gd name="connsiteX6" fmla="*/ 1023080 w 1357678"/>
              <a:gd name="connsiteY6" fmla="*/ 2147313 h 2445829"/>
              <a:gd name="connsiteX7" fmla="*/ 965930 w 1357678"/>
              <a:gd name="connsiteY7" fmla="*/ 2004438 h 2445829"/>
              <a:gd name="connsiteX8" fmla="*/ 756380 w 1357678"/>
              <a:gd name="connsiteY8" fmla="*/ 1947288 h 2445829"/>
              <a:gd name="connsiteX9" fmla="*/ 718280 w 1357678"/>
              <a:gd name="connsiteY9" fmla="*/ 1966338 h 2445829"/>
              <a:gd name="connsiteX10" fmla="*/ 670655 w 1357678"/>
              <a:gd name="connsiteY10" fmla="*/ 1861563 h 2445829"/>
              <a:gd name="connsiteX11" fmla="*/ 689705 w 1357678"/>
              <a:gd name="connsiteY11" fmla="*/ 1756788 h 2445829"/>
              <a:gd name="connsiteX12" fmla="*/ 642080 w 1357678"/>
              <a:gd name="connsiteY12" fmla="*/ 1718688 h 2445829"/>
              <a:gd name="connsiteX13" fmla="*/ 575405 w 1357678"/>
              <a:gd name="connsiteY13" fmla="*/ 1661538 h 2445829"/>
              <a:gd name="connsiteX14" fmla="*/ 584930 w 1357678"/>
              <a:gd name="connsiteY14" fmla="*/ 1480563 h 2445829"/>
              <a:gd name="connsiteX15" fmla="*/ 670655 w 1357678"/>
              <a:gd name="connsiteY15" fmla="*/ 1451988 h 2445829"/>
              <a:gd name="connsiteX16" fmla="*/ 794480 w 1357678"/>
              <a:gd name="connsiteY16" fmla="*/ 1375788 h 2445829"/>
              <a:gd name="connsiteX17" fmla="*/ 908780 w 1357678"/>
              <a:gd name="connsiteY17" fmla="*/ 1366263 h 2445829"/>
              <a:gd name="connsiteX18" fmla="*/ 1023080 w 1357678"/>
              <a:gd name="connsiteY18" fmla="*/ 1271013 h 2445829"/>
              <a:gd name="connsiteX19" fmla="*/ 1108805 w 1357678"/>
              <a:gd name="connsiteY19" fmla="*/ 1356738 h 2445829"/>
              <a:gd name="connsiteX20" fmla="*/ 1156430 w 1357678"/>
              <a:gd name="connsiteY20" fmla="*/ 1318638 h 2445829"/>
              <a:gd name="connsiteX21" fmla="*/ 1175480 w 1357678"/>
              <a:gd name="connsiteY21" fmla="*/ 1223388 h 2445829"/>
              <a:gd name="connsiteX22" fmla="*/ 1137380 w 1357678"/>
              <a:gd name="connsiteY22" fmla="*/ 1166238 h 2445829"/>
              <a:gd name="connsiteX23" fmla="*/ 1118330 w 1357678"/>
              <a:gd name="connsiteY23" fmla="*/ 1090038 h 2445829"/>
              <a:gd name="connsiteX24" fmla="*/ 1127855 w 1357678"/>
              <a:gd name="connsiteY24" fmla="*/ 1004313 h 2445829"/>
              <a:gd name="connsiteX25" fmla="*/ 1194530 w 1357678"/>
              <a:gd name="connsiteY25" fmla="*/ 1004313 h 2445829"/>
              <a:gd name="connsiteX26" fmla="*/ 1270730 w 1357678"/>
              <a:gd name="connsiteY26" fmla="*/ 1023363 h 2445829"/>
              <a:gd name="connsiteX27" fmla="*/ 1346930 w 1357678"/>
              <a:gd name="connsiteY27" fmla="*/ 985263 h 2445829"/>
              <a:gd name="connsiteX28" fmla="*/ 1346930 w 1357678"/>
              <a:gd name="connsiteY28" fmla="*/ 861438 h 2445829"/>
              <a:gd name="connsiteX29" fmla="*/ 1251680 w 1357678"/>
              <a:gd name="connsiteY29" fmla="*/ 832863 h 2445829"/>
              <a:gd name="connsiteX30" fmla="*/ 1204055 w 1357678"/>
              <a:gd name="connsiteY30" fmla="*/ 794763 h 2445829"/>
              <a:gd name="connsiteX31" fmla="*/ 1175480 w 1357678"/>
              <a:gd name="connsiteY31" fmla="*/ 737613 h 2445829"/>
              <a:gd name="connsiteX32" fmla="*/ 1175480 w 1357678"/>
              <a:gd name="connsiteY32" fmla="*/ 632838 h 2445829"/>
              <a:gd name="connsiteX33" fmla="*/ 1223105 w 1357678"/>
              <a:gd name="connsiteY33" fmla="*/ 585213 h 2445829"/>
              <a:gd name="connsiteX34" fmla="*/ 1204055 w 1357678"/>
              <a:gd name="connsiteY34" fmla="*/ 537588 h 2445829"/>
              <a:gd name="connsiteX35" fmla="*/ 1080230 w 1357678"/>
              <a:gd name="connsiteY35" fmla="*/ 442338 h 2445829"/>
              <a:gd name="connsiteX36" fmla="*/ 1070705 w 1357678"/>
              <a:gd name="connsiteY36" fmla="*/ 394713 h 2445829"/>
              <a:gd name="connsiteX37" fmla="*/ 1118330 w 1357678"/>
              <a:gd name="connsiteY37" fmla="*/ 375663 h 2445829"/>
              <a:gd name="connsiteX38" fmla="*/ 1175480 w 1357678"/>
              <a:gd name="connsiteY38" fmla="*/ 289938 h 2445829"/>
              <a:gd name="connsiteX39" fmla="*/ 1146905 w 1357678"/>
              <a:gd name="connsiteY39" fmla="*/ 223263 h 2445829"/>
              <a:gd name="connsiteX40" fmla="*/ 1099280 w 1357678"/>
              <a:gd name="connsiteY40" fmla="*/ 185163 h 2445829"/>
              <a:gd name="connsiteX41" fmla="*/ 1042130 w 1357678"/>
              <a:gd name="connsiteY41" fmla="*/ 118488 h 2445829"/>
              <a:gd name="connsiteX42" fmla="*/ 1004030 w 1357678"/>
              <a:gd name="connsiteY42" fmla="*/ 156588 h 2445829"/>
              <a:gd name="connsiteX43" fmla="*/ 956405 w 1357678"/>
              <a:gd name="connsiteY43" fmla="*/ 99438 h 2445829"/>
              <a:gd name="connsiteX44" fmla="*/ 918305 w 1357678"/>
              <a:gd name="connsiteY44" fmla="*/ 108963 h 2445829"/>
              <a:gd name="connsiteX45" fmla="*/ 842105 w 1357678"/>
              <a:gd name="connsiteY45" fmla="*/ 108963 h 2445829"/>
              <a:gd name="connsiteX46" fmla="*/ 813530 w 1357678"/>
              <a:gd name="connsiteY46" fmla="*/ 99438 h 2445829"/>
              <a:gd name="connsiteX47" fmla="*/ 794480 w 1357678"/>
              <a:gd name="connsiteY47" fmla="*/ 42288 h 2445829"/>
              <a:gd name="connsiteX48" fmla="*/ 756380 w 1357678"/>
              <a:gd name="connsiteY48" fmla="*/ 51813 h 2445829"/>
              <a:gd name="connsiteX49" fmla="*/ 727805 w 1357678"/>
              <a:gd name="connsiteY49" fmla="*/ 23238 h 2445829"/>
              <a:gd name="connsiteX50" fmla="*/ 689705 w 1357678"/>
              <a:gd name="connsiteY50" fmla="*/ 42288 h 2445829"/>
              <a:gd name="connsiteX51" fmla="*/ 632555 w 1357678"/>
              <a:gd name="connsiteY51" fmla="*/ 4188 h 2445829"/>
              <a:gd name="connsiteX52" fmla="*/ 594455 w 1357678"/>
              <a:gd name="connsiteY52" fmla="*/ 4188 h 2445829"/>
              <a:gd name="connsiteX53" fmla="*/ 556355 w 1357678"/>
              <a:gd name="connsiteY53" fmla="*/ 32763 h 2445829"/>
              <a:gd name="connsiteX54" fmla="*/ 508730 w 1357678"/>
              <a:gd name="connsiteY54" fmla="*/ 61338 h 2445829"/>
              <a:gd name="connsiteX55" fmla="*/ 461105 w 1357678"/>
              <a:gd name="connsiteY55" fmla="*/ 51813 h 2445829"/>
              <a:gd name="connsiteX56" fmla="*/ 432530 w 1357678"/>
              <a:gd name="connsiteY56" fmla="*/ 70863 h 2445829"/>
              <a:gd name="connsiteX57" fmla="*/ 375380 w 1357678"/>
              <a:gd name="connsiteY57" fmla="*/ 128013 h 2445829"/>
              <a:gd name="connsiteX58" fmla="*/ 375380 w 1357678"/>
              <a:gd name="connsiteY58" fmla="*/ 156588 h 2445829"/>
              <a:gd name="connsiteX59" fmla="*/ 394430 w 1357678"/>
              <a:gd name="connsiteY59" fmla="*/ 242313 h 2445829"/>
              <a:gd name="connsiteX60" fmla="*/ 318230 w 1357678"/>
              <a:gd name="connsiteY60" fmla="*/ 242313 h 2445829"/>
              <a:gd name="connsiteX61" fmla="*/ 261080 w 1357678"/>
              <a:gd name="connsiteY61" fmla="*/ 232788 h 2445829"/>
              <a:gd name="connsiteX62" fmla="*/ 184880 w 1357678"/>
              <a:gd name="connsiteY62" fmla="*/ 242313 h 2445829"/>
              <a:gd name="connsiteX63" fmla="*/ 175355 w 1357678"/>
              <a:gd name="connsiteY63" fmla="*/ 299463 h 2445829"/>
              <a:gd name="connsiteX64" fmla="*/ 137255 w 1357678"/>
              <a:gd name="connsiteY64" fmla="*/ 318513 h 2445829"/>
              <a:gd name="connsiteX65" fmla="*/ 3905 w 1357678"/>
              <a:gd name="connsiteY65" fmla="*/ 423288 h 2445829"/>
              <a:gd name="connsiteX66" fmla="*/ 42005 w 1357678"/>
              <a:gd name="connsiteY66" fmla="*/ 470913 h 2445829"/>
              <a:gd name="connsiteX67" fmla="*/ 108680 w 1357678"/>
              <a:gd name="connsiteY67" fmla="*/ 480438 h 2445829"/>
              <a:gd name="connsiteX68" fmla="*/ 165830 w 1357678"/>
              <a:gd name="connsiteY68" fmla="*/ 461388 h 2445829"/>
              <a:gd name="connsiteX69" fmla="*/ 165830 w 1357678"/>
              <a:gd name="connsiteY69" fmla="*/ 566163 h 2445829"/>
              <a:gd name="connsiteX70" fmla="*/ 232505 w 1357678"/>
              <a:gd name="connsiteY70" fmla="*/ 575688 h 2445829"/>
              <a:gd name="connsiteX71" fmla="*/ 280130 w 1357678"/>
              <a:gd name="connsiteY71" fmla="*/ 556638 h 2445829"/>
              <a:gd name="connsiteX72" fmla="*/ 356330 w 1357678"/>
              <a:gd name="connsiteY72" fmla="*/ 556638 h 2445829"/>
              <a:gd name="connsiteX73" fmla="*/ 375380 w 1357678"/>
              <a:gd name="connsiteY73" fmla="*/ 661413 h 2445829"/>
              <a:gd name="connsiteX74" fmla="*/ 318230 w 1357678"/>
              <a:gd name="connsiteY74" fmla="*/ 699513 h 2445829"/>
              <a:gd name="connsiteX75" fmla="*/ 270605 w 1357678"/>
              <a:gd name="connsiteY75" fmla="*/ 709038 h 2445829"/>
              <a:gd name="connsiteX76" fmla="*/ 203930 w 1357678"/>
              <a:gd name="connsiteY76" fmla="*/ 728088 h 2445829"/>
              <a:gd name="connsiteX77" fmla="*/ 213455 w 1357678"/>
              <a:gd name="connsiteY77" fmla="*/ 813813 h 2445829"/>
              <a:gd name="connsiteX78" fmla="*/ 213455 w 1357678"/>
              <a:gd name="connsiteY78" fmla="*/ 870963 h 2445829"/>
              <a:gd name="connsiteX79" fmla="*/ 184880 w 1357678"/>
              <a:gd name="connsiteY79" fmla="*/ 918588 h 2445829"/>
              <a:gd name="connsiteX80" fmla="*/ 146780 w 1357678"/>
              <a:gd name="connsiteY80" fmla="*/ 975738 h 2445829"/>
              <a:gd name="connsiteX81" fmla="*/ 80105 w 1357678"/>
              <a:gd name="connsiteY81" fmla="*/ 966213 h 2445829"/>
              <a:gd name="connsiteX82" fmla="*/ 51530 w 1357678"/>
              <a:gd name="connsiteY82" fmla="*/ 966213 h 2445829"/>
              <a:gd name="connsiteX83" fmla="*/ 22955 w 1357678"/>
              <a:gd name="connsiteY83" fmla="*/ 994788 h 2445829"/>
              <a:gd name="connsiteX84" fmla="*/ 13430 w 1357678"/>
              <a:gd name="connsiteY84" fmla="*/ 1070988 h 2445829"/>
              <a:gd name="connsiteX85" fmla="*/ 3905 w 1357678"/>
              <a:gd name="connsiteY85" fmla="*/ 1156713 h 2445829"/>
              <a:gd name="connsiteX86" fmla="*/ 32480 w 1357678"/>
              <a:gd name="connsiteY86" fmla="*/ 1232913 h 2445829"/>
              <a:gd name="connsiteX87" fmla="*/ 70580 w 1357678"/>
              <a:gd name="connsiteY87" fmla="*/ 1271013 h 2445829"/>
              <a:gd name="connsiteX88" fmla="*/ 118205 w 1357678"/>
              <a:gd name="connsiteY88" fmla="*/ 1337688 h 2445829"/>
              <a:gd name="connsiteX89" fmla="*/ 118205 w 1357678"/>
              <a:gd name="connsiteY89" fmla="*/ 1385313 h 2445829"/>
              <a:gd name="connsiteX90" fmla="*/ 61055 w 1357678"/>
              <a:gd name="connsiteY90" fmla="*/ 1490088 h 2445829"/>
              <a:gd name="connsiteX91" fmla="*/ 194405 w 1357678"/>
              <a:gd name="connsiteY91" fmla="*/ 1537713 h 2445829"/>
              <a:gd name="connsiteX92" fmla="*/ 251555 w 1357678"/>
              <a:gd name="connsiteY92" fmla="*/ 1480563 h 2445829"/>
              <a:gd name="connsiteX93" fmla="*/ 327755 w 1357678"/>
              <a:gd name="connsiteY93" fmla="*/ 1575813 h 2445829"/>
              <a:gd name="connsiteX94" fmla="*/ 280130 w 1357678"/>
              <a:gd name="connsiteY94" fmla="*/ 1680588 h 2445829"/>
              <a:gd name="connsiteX95" fmla="*/ 213455 w 1357678"/>
              <a:gd name="connsiteY95" fmla="*/ 1690113 h 2445829"/>
              <a:gd name="connsiteX96" fmla="*/ 184880 w 1357678"/>
              <a:gd name="connsiteY96" fmla="*/ 1613913 h 2445829"/>
              <a:gd name="connsiteX97" fmla="*/ 118205 w 1357678"/>
              <a:gd name="connsiteY97" fmla="*/ 1632963 h 2445829"/>
              <a:gd name="connsiteX98" fmla="*/ 108680 w 1357678"/>
              <a:gd name="connsiteY98" fmla="*/ 1690113 h 2445829"/>
              <a:gd name="connsiteX99" fmla="*/ 156305 w 1357678"/>
              <a:gd name="connsiteY99" fmla="*/ 1737738 h 2445829"/>
              <a:gd name="connsiteX100" fmla="*/ 251555 w 1357678"/>
              <a:gd name="connsiteY100" fmla="*/ 1785363 h 2445829"/>
              <a:gd name="connsiteX101" fmla="*/ 318230 w 1357678"/>
              <a:gd name="connsiteY101" fmla="*/ 1832988 h 2445829"/>
              <a:gd name="connsiteX102" fmla="*/ 308705 w 1357678"/>
              <a:gd name="connsiteY102" fmla="*/ 1909188 h 2445829"/>
              <a:gd name="connsiteX103" fmla="*/ 308705 w 1357678"/>
              <a:gd name="connsiteY103" fmla="*/ 1966338 h 2445829"/>
              <a:gd name="connsiteX104" fmla="*/ 423005 w 1357678"/>
              <a:gd name="connsiteY104" fmla="*/ 1985388 h 2445829"/>
              <a:gd name="connsiteX105" fmla="*/ 508730 w 1357678"/>
              <a:gd name="connsiteY105" fmla="*/ 2004438 h 2445829"/>
              <a:gd name="connsiteX106" fmla="*/ 518255 w 1357678"/>
              <a:gd name="connsiteY106" fmla="*/ 2080638 h 24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357678" h="2445829">
                <a:moveTo>
                  <a:pt x="518255" y="2080638"/>
                </a:moveTo>
                <a:cubicBezTo>
                  <a:pt x="527780" y="2106038"/>
                  <a:pt x="565880" y="2125088"/>
                  <a:pt x="565880" y="2156838"/>
                </a:cubicBezTo>
                <a:cubicBezTo>
                  <a:pt x="565880" y="2188588"/>
                  <a:pt x="515080" y="2225101"/>
                  <a:pt x="518255" y="2271138"/>
                </a:cubicBezTo>
                <a:cubicBezTo>
                  <a:pt x="521430" y="2317175"/>
                  <a:pt x="532543" y="2407663"/>
                  <a:pt x="584930" y="2433063"/>
                </a:cubicBezTo>
                <a:cubicBezTo>
                  <a:pt x="637318" y="2458463"/>
                  <a:pt x="770668" y="2441000"/>
                  <a:pt x="832580" y="2423538"/>
                </a:cubicBezTo>
                <a:cubicBezTo>
                  <a:pt x="894492" y="2406076"/>
                  <a:pt x="924655" y="2374325"/>
                  <a:pt x="956405" y="2328288"/>
                </a:cubicBezTo>
                <a:cubicBezTo>
                  <a:pt x="988155" y="2282251"/>
                  <a:pt x="1021493" y="2201288"/>
                  <a:pt x="1023080" y="2147313"/>
                </a:cubicBezTo>
                <a:cubicBezTo>
                  <a:pt x="1024668" y="2093338"/>
                  <a:pt x="1010380" y="2037775"/>
                  <a:pt x="965930" y="2004438"/>
                </a:cubicBezTo>
                <a:cubicBezTo>
                  <a:pt x="921480" y="1971101"/>
                  <a:pt x="797655" y="1953638"/>
                  <a:pt x="756380" y="1947288"/>
                </a:cubicBezTo>
                <a:cubicBezTo>
                  <a:pt x="715105" y="1940938"/>
                  <a:pt x="732567" y="1980625"/>
                  <a:pt x="718280" y="1966338"/>
                </a:cubicBezTo>
                <a:cubicBezTo>
                  <a:pt x="703993" y="1952051"/>
                  <a:pt x="675418" y="1896488"/>
                  <a:pt x="670655" y="1861563"/>
                </a:cubicBezTo>
                <a:cubicBezTo>
                  <a:pt x="665893" y="1826638"/>
                  <a:pt x="694467" y="1780600"/>
                  <a:pt x="689705" y="1756788"/>
                </a:cubicBezTo>
                <a:cubicBezTo>
                  <a:pt x="684943" y="1732976"/>
                  <a:pt x="661130" y="1734563"/>
                  <a:pt x="642080" y="1718688"/>
                </a:cubicBezTo>
                <a:cubicBezTo>
                  <a:pt x="623030" y="1702813"/>
                  <a:pt x="584930" y="1701225"/>
                  <a:pt x="575405" y="1661538"/>
                </a:cubicBezTo>
                <a:cubicBezTo>
                  <a:pt x="565880" y="1621850"/>
                  <a:pt x="569055" y="1515488"/>
                  <a:pt x="584930" y="1480563"/>
                </a:cubicBezTo>
                <a:cubicBezTo>
                  <a:pt x="600805" y="1445638"/>
                  <a:pt x="635730" y="1469450"/>
                  <a:pt x="670655" y="1451988"/>
                </a:cubicBezTo>
                <a:cubicBezTo>
                  <a:pt x="705580" y="1434525"/>
                  <a:pt x="754793" y="1390075"/>
                  <a:pt x="794480" y="1375788"/>
                </a:cubicBezTo>
                <a:cubicBezTo>
                  <a:pt x="834167" y="1361501"/>
                  <a:pt x="870680" y="1383725"/>
                  <a:pt x="908780" y="1366263"/>
                </a:cubicBezTo>
                <a:cubicBezTo>
                  <a:pt x="946880" y="1348801"/>
                  <a:pt x="989743" y="1272600"/>
                  <a:pt x="1023080" y="1271013"/>
                </a:cubicBezTo>
                <a:cubicBezTo>
                  <a:pt x="1056417" y="1269426"/>
                  <a:pt x="1086580" y="1348800"/>
                  <a:pt x="1108805" y="1356738"/>
                </a:cubicBezTo>
                <a:cubicBezTo>
                  <a:pt x="1131030" y="1364675"/>
                  <a:pt x="1145318" y="1340863"/>
                  <a:pt x="1156430" y="1318638"/>
                </a:cubicBezTo>
                <a:cubicBezTo>
                  <a:pt x="1167542" y="1296413"/>
                  <a:pt x="1178655" y="1248788"/>
                  <a:pt x="1175480" y="1223388"/>
                </a:cubicBezTo>
                <a:cubicBezTo>
                  <a:pt x="1172305" y="1197988"/>
                  <a:pt x="1146905" y="1188463"/>
                  <a:pt x="1137380" y="1166238"/>
                </a:cubicBezTo>
                <a:cubicBezTo>
                  <a:pt x="1127855" y="1144013"/>
                  <a:pt x="1119917" y="1117025"/>
                  <a:pt x="1118330" y="1090038"/>
                </a:cubicBezTo>
                <a:cubicBezTo>
                  <a:pt x="1116743" y="1063051"/>
                  <a:pt x="1115155" y="1018600"/>
                  <a:pt x="1127855" y="1004313"/>
                </a:cubicBezTo>
                <a:cubicBezTo>
                  <a:pt x="1140555" y="990025"/>
                  <a:pt x="1170718" y="1001138"/>
                  <a:pt x="1194530" y="1004313"/>
                </a:cubicBezTo>
                <a:cubicBezTo>
                  <a:pt x="1218343" y="1007488"/>
                  <a:pt x="1245330" y="1026538"/>
                  <a:pt x="1270730" y="1023363"/>
                </a:cubicBezTo>
                <a:cubicBezTo>
                  <a:pt x="1296130" y="1020188"/>
                  <a:pt x="1334230" y="1012250"/>
                  <a:pt x="1346930" y="985263"/>
                </a:cubicBezTo>
                <a:cubicBezTo>
                  <a:pt x="1359630" y="958276"/>
                  <a:pt x="1362805" y="886838"/>
                  <a:pt x="1346930" y="861438"/>
                </a:cubicBezTo>
                <a:cubicBezTo>
                  <a:pt x="1331055" y="836038"/>
                  <a:pt x="1275493" y="843975"/>
                  <a:pt x="1251680" y="832863"/>
                </a:cubicBezTo>
                <a:cubicBezTo>
                  <a:pt x="1227868" y="821750"/>
                  <a:pt x="1216755" y="810638"/>
                  <a:pt x="1204055" y="794763"/>
                </a:cubicBezTo>
                <a:cubicBezTo>
                  <a:pt x="1191355" y="778888"/>
                  <a:pt x="1180242" y="764600"/>
                  <a:pt x="1175480" y="737613"/>
                </a:cubicBezTo>
                <a:cubicBezTo>
                  <a:pt x="1170718" y="710626"/>
                  <a:pt x="1167543" y="658238"/>
                  <a:pt x="1175480" y="632838"/>
                </a:cubicBezTo>
                <a:cubicBezTo>
                  <a:pt x="1183417" y="607438"/>
                  <a:pt x="1218343" y="601088"/>
                  <a:pt x="1223105" y="585213"/>
                </a:cubicBezTo>
                <a:cubicBezTo>
                  <a:pt x="1227867" y="569338"/>
                  <a:pt x="1227867" y="561400"/>
                  <a:pt x="1204055" y="537588"/>
                </a:cubicBezTo>
                <a:cubicBezTo>
                  <a:pt x="1180243" y="513776"/>
                  <a:pt x="1102455" y="466150"/>
                  <a:pt x="1080230" y="442338"/>
                </a:cubicBezTo>
                <a:cubicBezTo>
                  <a:pt x="1058005" y="418526"/>
                  <a:pt x="1064355" y="405825"/>
                  <a:pt x="1070705" y="394713"/>
                </a:cubicBezTo>
                <a:cubicBezTo>
                  <a:pt x="1077055" y="383601"/>
                  <a:pt x="1100868" y="393125"/>
                  <a:pt x="1118330" y="375663"/>
                </a:cubicBezTo>
                <a:cubicBezTo>
                  <a:pt x="1135792" y="358201"/>
                  <a:pt x="1170718" y="315338"/>
                  <a:pt x="1175480" y="289938"/>
                </a:cubicBezTo>
                <a:cubicBezTo>
                  <a:pt x="1180242" y="264538"/>
                  <a:pt x="1159605" y="240725"/>
                  <a:pt x="1146905" y="223263"/>
                </a:cubicBezTo>
                <a:cubicBezTo>
                  <a:pt x="1134205" y="205800"/>
                  <a:pt x="1116742" y="202625"/>
                  <a:pt x="1099280" y="185163"/>
                </a:cubicBezTo>
                <a:cubicBezTo>
                  <a:pt x="1081818" y="167701"/>
                  <a:pt x="1058005" y="123250"/>
                  <a:pt x="1042130" y="118488"/>
                </a:cubicBezTo>
                <a:cubicBezTo>
                  <a:pt x="1026255" y="113726"/>
                  <a:pt x="1018317" y="159763"/>
                  <a:pt x="1004030" y="156588"/>
                </a:cubicBezTo>
                <a:cubicBezTo>
                  <a:pt x="989743" y="153413"/>
                  <a:pt x="970692" y="107375"/>
                  <a:pt x="956405" y="99438"/>
                </a:cubicBezTo>
                <a:cubicBezTo>
                  <a:pt x="942118" y="91501"/>
                  <a:pt x="937355" y="107376"/>
                  <a:pt x="918305" y="108963"/>
                </a:cubicBezTo>
                <a:cubicBezTo>
                  <a:pt x="899255" y="110550"/>
                  <a:pt x="859567" y="110550"/>
                  <a:pt x="842105" y="108963"/>
                </a:cubicBezTo>
                <a:cubicBezTo>
                  <a:pt x="824643" y="107376"/>
                  <a:pt x="821468" y="110550"/>
                  <a:pt x="813530" y="99438"/>
                </a:cubicBezTo>
                <a:cubicBezTo>
                  <a:pt x="805593" y="88325"/>
                  <a:pt x="804005" y="50225"/>
                  <a:pt x="794480" y="42288"/>
                </a:cubicBezTo>
                <a:cubicBezTo>
                  <a:pt x="784955" y="34351"/>
                  <a:pt x="767493" y="54988"/>
                  <a:pt x="756380" y="51813"/>
                </a:cubicBezTo>
                <a:cubicBezTo>
                  <a:pt x="745267" y="48638"/>
                  <a:pt x="738917" y="24825"/>
                  <a:pt x="727805" y="23238"/>
                </a:cubicBezTo>
                <a:cubicBezTo>
                  <a:pt x="716693" y="21651"/>
                  <a:pt x="705580" y="45463"/>
                  <a:pt x="689705" y="42288"/>
                </a:cubicBezTo>
                <a:cubicBezTo>
                  <a:pt x="673830" y="39113"/>
                  <a:pt x="648430" y="10538"/>
                  <a:pt x="632555" y="4188"/>
                </a:cubicBezTo>
                <a:cubicBezTo>
                  <a:pt x="616680" y="-2162"/>
                  <a:pt x="607155" y="-575"/>
                  <a:pt x="594455" y="4188"/>
                </a:cubicBezTo>
                <a:cubicBezTo>
                  <a:pt x="581755" y="8951"/>
                  <a:pt x="570642" y="23238"/>
                  <a:pt x="556355" y="32763"/>
                </a:cubicBezTo>
                <a:cubicBezTo>
                  <a:pt x="542068" y="42288"/>
                  <a:pt x="524605" y="58163"/>
                  <a:pt x="508730" y="61338"/>
                </a:cubicBezTo>
                <a:cubicBezTo>
                  <a:pt x="492855" y="64513"/>
                  <a:pt x="473805" y="50226"/>
                  <a:pt x="461105" y="51813"/>
                </a:cubicBezTo>
                <a:cubicBezTo>
                  <a:pt x="448405" y="53400"/>
                  <a:pt x="446817" y="58163"/>
                  <a:pt x="432530" y="70863"/>
                </a:cubicBezTo>
                <a:cubicBezTo>
                  <a:pt x="418242" y="83563"/>
                  <a:pt x="384905" y="113726"/>
                  <a:pt x="375380" y="128013"/>
                </a:cubicBezTo>
                <a:cubicBezTo>
                  <a:pt x="365855" y="142300"/>
                  <a:pt x="372205" y="137538"/>
                  <a:pt x="375380" y="156588"/>
                </a:cubicBezTo>
                <a:cubicBezTo>
                  <a:pt x="378555" y="175638"/>
                  <a:pt x="403955" y="228026"/>
                  <a:pt x="394430" y="242313"/>
                </a:cubicBezTo>
                <a:cubicBezTo>
                  <a:pt x="384905" y="256600"/>
                  <a:pt x="340455" y="243900"/>
                  <a:pt x="318230" y="242313"/>
                </a:cubicBezTo>
                <a:cubicBezTo>
                  <a:pt x="296005" y="240726"/>
                  <a:pt x="283305" y="232788"/>
                  <a:pt x="261080" y="232788"/>
                </a:cubicBezTo>
                <a:cubicBezTo>
                  <a:pt x="238855" y="232788"/>
                  <a:pt x="199167" y="231200"/>
                  <a:pt x="184880" y="242313"/>
                </a:cubicBezTo>
                <a:cubicBezTo>
                  <a:pt x="170592" y="253425"/>
                  <a:pt x="183292" y="286763"/>
                  <a:pt x="175355" y="299463"/>
                </a:cubicBezTo>
                <a:cubicBezTo>
                  <a:pt x="167418" y="312163"/>
                  <a:pt x="165830" y="297876"/>
                  <a:pt x="137255" y="318513"/>
                </a:cubicBezTo>
                <a:cubicBezTo>
                  <a:pt x="108680" y="339150"/>
                  <a:pt x="19780" y="397888"/>
                  <a:pt x="3905" y="423288"/>
                </a:cubicBezTo>
                <a:cubicBezTo>
                  <a:pt x="-11970" y="448688"/>
                  <a:pt x="24542" y="461388"/>
                  <a:pt x="42005" y="470913"/>
                </a:cubicBezTo>
                <a:cubicBezTo>
                  <a:pt x="59467" y="480438"/>
                  <a:pt x="88043" y="482025"/>
                  <a:pt x="108680" y="480438"/>
                </a:cubicBezTo>
                <a:cubicBezTo>
                  <a:pt x="129317" y="478851"/>
                  <a:pt x="156305" y="447101"/>
                  <a:pt x="165830" y="461388"/>
                </a:cubicBezTo>
                <a:cubicBezTo>
                  <a:pt x="175355" y="475675"/>
                  <a:pt x="154718" y="547113"/>
                  <a:pt x="165830" y="566163"/>
                </a:cubicBezTo>
                <a:cubicBezTo>
                  <a:pt x="176942" y="585213"/>
                  <a:pt x="213455" y="577275"/>
                  <a:pt x="232505" y="575688"/>
                </a:cubicBezTo>
                <a:cubicBezTo>
                  <a:pt x="251555" y="574101"/>
                  <a:pt x="259492" y="559813"/>
                  <a:pt x="280130" y="556638"/>
                </a:cubicBezTo>
                <a:cubicBezTo>
                  <a:pt x="300767" y="553463"/>
                  <a:pt x="340455" y="539176"/>
                  <a:pt x="356330" y="556638"/>
                </a:cubicBezTo>
                <a:cubicBezTo>
                  <a:pt x="372205" y="574100"/>
                  <a:pt x="381730" y="637601"/>
                  <a:pt x="375380" y="661413"/>
                </a:cubicBezTo>
                <a:cubicBezTo>
                  <a:pt x="369030" y="685225"/>
                  <a:pt x="335692" y="691576"/>
                  <a:pt x="318230" y="699513"/>
                </a:cubicBezTo>
                <a:cubicBezTo>
                  <a:pt x="300768" y="707450"/>
                  <a:pt x="289655" y="704276"/>
                  <a:pt x="270605" y="709038"/>
                </a:cubicBezTo>
                <a:cubicBezTo>
                  <a:pt x="251555" y="713800"/>
                  <a:pt x="213455" y="710625"/>
                  <a:pt x="203930" y="728088"/>
                </a:cubicBezTo>
                <a:cubicBezTo>
                  <a:pt x="194405" y="745550"/>
                  <a:pt x="211867" y="790000"/>
                  <a:pt x="213455" y="813813"/>
                </a:cubicBezTo>
                <a:cubicBezTo>
                  <a:pt x="215043" y="837626"/>
                  <a:pt x="218218" y="853500"/>
                  <a:pt x="213455" y="870963"/>
                </a:cubicBezTo>
                <a:cubicBezTo>
                  <a:pt x="208692" y="888426"/>
                  <a:pt x="195992" y="901126"/>
                  <a:pt x="184880" y="918588"/>
                </a:cubicBezTo>
                <a:cubicBezTo>
                  <a:pt x="173768" y="936050"/>
                  <a:pt x="164242" y="967801"/>
                  <a:pt x="146780" y="975738"/>
                </a:cubicBezTo>
                <a:cubicBezTo>
                  <a:pt x="129318" y="983675"/>
                  <a:pt x="95980" y="967800"/>
                  <a:pt x="80105" y="966213"/>
                </a:cubicBezTo>
                <a:cubicBezTo>
                  <a:pt x="64230" y="964625"/>
                  <a:pt x="61055" y="961450"/>
                  <a:pt x="51530" y="966213"/>
                </a:cubicBezTo>
                <a:cubicBezTo>
                  <a:pt x="42005" y="970976"/>
                  <a:pt x="29305" y="977326"/>
                  <a:pt x="22955" y="994788"/>
                </a:cubicBezTo>
                <a:cubicBezTo>
                  <a:pt x="16605" y="1012250"/>
                  <a:pt x="16605" y="1044000"/>
                  <a:pt x="13430" y="1070988"/>
                </a:cubicBezTo>
                <a:cubicBezTo>
                  <a:pt x="10255" y="1097976"/>
                  <a:pt x="730" y="1129725"/>
                  <a:pt x="3905" y="1156713"/>
                </a:cubicBezTo>
                <a:cubicBezTo>
                  <a:pt x="7080" y="1183701"/>
                  <a:pt x="21368" y="1213863"/>
                  <a:pt x="32480" y="1232913"/>
                </a:cubicBezTo>
                <a:cubicBezTo>
                  <a:pt x="43592" y="1251963"/>
                  <a:pt x="56293" y="1253551"/>
                  <a:pt x="70580" y="1271013"/>
                </a:cubicBezTo>
                <a:cubicBezTo>
                  <a:pt x="84867" y="1288475"/>
                  <a:pt x="110268" y="1318638"/>
                  <a:pt x="118205" y="1337688"/>
                </a:cubicBezTo>
                <a:cubicBezTo>
                  <a:pt x="126142" y="1356738"/>
                  <a:pt x="127730" y="1359913"/>
                  <a:pt x="118205" y="1385313"/>
                </a:cubicBezTo>
                <a:cubicBezTo>
                  <a:pt x="108680" y="1410713"/>
                  <a:pt x="48355" y="1464688"/>
                  <a:pt x="61055" y="1490088"/>
                </a:cubicBezTo>
                <a:cubicBezTo>
                  <a:pt x="73755" y="1515488"/>
                  <a:pt x="162655" y="1539301"/>
                  <a:pt x="194405" y="1537713"/>
                </a:cubicBezTo>
                <a:cubicBezTo>
                  <a:pt x="226155" y="1536125"/>
                  <a:pt x="229330" y="1474213"/>
                  <a:pt x="251555" y="1480563"/>
                </a:cubicBezTo>
                <a:cubicBezTo>
                  <a:pt x="273780" y="1486913"/>
                  <a:pt x="322993" y="1542476"/>
                  <a:pt x="327755" y="1575813"/>
                </a:cubicBezTo>
                <a:cubicBezTo>
                  <a:pt x="332517" y="1609150"/>
                  <a:pt x="299180" y="1661538"/>
                  <a:pt x="280130" y="1680588"/>
                </a:cubicBezTo>
                <a:cubicBezTo>
                  <a:pt x="261080" y="1699638"/>
                  <a:pt x="229330" y="1701225"/>
                  <a:pt x="213455" y="1690113"/>
                </a:cubicBezTo>
                <a:cubicBezTo>
                  <a:pt x="197580" y="1679000"/>
                  <a:pt x="200755" y="1623438"/>
                  <a:pt x="184880" y="1613913"/>
                </a:cubicBezTo>
                <a:cubicBezTo>
                  <a:pt x="169005" y="1604388"/>
                  <a:pt x="130905" y="1620263"/>
                  <a:pt x="118205" y="1632963"/>
                </a:cubicBezTo>
                <a:cubicBezTo>
                  <a:pt x="105505" y="1645663"/>
                  <a:pt x="102330" y="1672651"/>
                  <a:pt x="108680" y="1690113"/>
                </a:cubicBezTo>
                <a:cubicBezTo>
                  <a:pt x="115030" y="1707575"/>
                  <a:pt x="132492" y="1721863"/>
                  <a:pt x="156305" y="1737738"/>
                </a:cubicBezTo>
                <a:cubicBezTo>
                  <a:pt x="180117" y="1753613"/>
                  <a:pt x="224567" y="1769488"/>
                  <a:pt x="251555" y="1785363"/>
                </a:cubicBezTo>
                <a:cubicBezTo>
                  <a:pt x="278542" y="1801238"/>
                  <a:pt x="308705" y="1812351"/>
                  <a:pt x="318230" y="1832988"/>
                </a:cubicBezTo>
                <a:cubicBezTo>
                  <a:pt x="327755" y="1853625"/>
                  <a:pt x="310292" y="1886963"/>
                  <a:pt x="308705" y="1909188"/>
                </a:cubicBezTo>
                <a:cubicBezTo>
                  <a:pt x="307118" y="1931413"/>
                  <a:pt x="289655" y="1953638"/>
                  <a:pt x="308705" y="1966338"/>
                </a:cubicBezTo>
                <a:cubicBezTo>
                  <a:pt x="327755" y="1979038"/>
                  <a:pt x="389667" y="1979038"/>
                  <a:pt x="423005" y="1985388"/>
                </a:cubicBezTo>
                <a:cubicBezTo>
                  <a:pt x="456342" y="1991738"/>
                  <a:pt x="486505" y="1986976"/>
                  <a:pt x="508730" y="2004438"/>
                </a:cubicBezTo>
                <a:cubicBezTo>
                  <a:pt x="530955" y="2021900"/>
                  <a:pt x="508730" y="2055238"/>
                  <a:pt x="518255" y="2080638"/>
                </a:cubicBezTo>
                <a:close/>
              </a:path>
            </a:pathLst>
          </a:custGeom>
          <a:solidFill>
            <a:srgbClr val="98CBFA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000000"/>
              </a:solidFill>
              <a:cs typeface="Calibri" pitchFamily="34" charset="0"/>
            </a:endParaRPr>
          </a:p>
        </p:txBody>
      </p:sp>
      <p:grpSp>
        <p:nvGrpSpPr>
          <p:cNvPr id="123" name="Groupe 35"/>
          <p:cNvGrpSpPr>
            <a:grpSpLocks/>
          </p:cNvGrpSpPr>
          <p:nvPr/>
        </p:nvGrpSpPr>
        <p:grpSpPr bwMode="auto">
          <a:xfrm rot="6105015" flipH="1">
            <a:off x="2195209" y="2332339"/>
            <a:ext cx="414879" cy="520700"/>
            <a:chOff x="42321" y="1841500"/>
            <a:chExt cx="414879" cy="520700"/>
          </a:xfrm>
        </p:grpSpPr>
        <p:grpSp>
          <p:nvGrpSpPr>
            <p:cNvPr id="133" name="Groupe 36"/>
            <p:cNvGrpSpPr>
              <a:grpSpLocks/>
            </p:cNvGrpSpPr>
            <p:nvPr/>
          </p:nvGrpSpPr>
          <p:grpSpPr bwMode="auto">
            <a:xfrm>
              <a:off x="76200" y="1841500"/>
              <a:ext cx="152400" cy="520700"/>
              <a:chOff x="76200" y="1841500"/>
              <a:chExt cx="152400" cy="520700"/>
            </a:xfrm>
          </p:grpSpPr>
          <p:cxnSp>
            <p:nvCxnSpPr>
              <p:cNvPr id="139" name="Connecteur droit 42"/>
              <p:cNvCxnSpPr/>
              <p:nvPr/>
            </p:nvCxnSpPr>
            <p:spPr>
              <a:xfrm>
                <a:off x="75559" y="1862876"/>
                <a:ext cx="152400" cy="2159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43"/>
              <p:cNvCxnSpPr/>
              <p:nvPr/>
            </p:nvCxnSpPr>
            <p:spPr>
              <a:xfrm>
                <a:off x="229911" y="2076977"/>
                <a:ext cx="0" cy="304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e 37"/>
            <p:cNvGrpSpPr>
              <a:grpSpLocks/>
            </p:cNvGrpSpPr>
            <p:nvPr/>
          </p:nvGrpSpPr>
          <p:grpSpPr bwMode="auto">
            <a:xfrm flipH="1">
              <a:off x="304800" y="1841500"/>
              <a:ext cx="152400" cy="520700"/>
              <a:chOff x="76200" y="1841500"/>
              <a:chExt cx="152400" cy="520700"/>
            </a:xfrm>
          </p:grpSpPr>
          <p:cxnSp>
            <p:nvCxnSpPr>
              <p:cNvPr id="137" name="Connecteur droit 40"/>
              <p:cNvCxnSpPr/>
              <p:nvPr/>
            </p:nvCxnSpPr>
            <p:spPr>
              <a:xfrm>
                <a:off x="108736" y="1856414"/>
                <a:ext cx="152400" cy="2159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41"/>
              <p:cNvCxnSpPr/>
              <p:nvPr/>
            </p:nvCxnSpPr>
            <p:spPr>
              <a:xfrm>
                <a:off x="258069" y="2075101"/>
                <a:ext cx="0" cy="304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5" name="Connecteur droit 38"/>
            <p:cNvCxnSpPr/>
            <p:nvPr/>
          </p:nvCxnSpPr>
          <p:spPr>
            <a:xfrm flipH="1">
              <a:off x="280143" y="1907088"/>
              <a:ext cx="176213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39"/>
            <p:cNvCxnSpPr/>
            <p:nvPr/>
          </p:nvCxnSpPr>
          <p:spPr>
            <a:xfrm flipH="1" flipV="1">
              <a:off x="42321" y="1918149"/>
              <a:ext cx="176212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 rot="12372647" flipH="1" flipV="1">
            <a:off x="2157728" y="2346457"/>
            <a:ext cx="108453" cy="171122"/>
            <a:chOff x="4354152" y="3529783"/>
            <a:chExt cx="108453" cy="171122"/>
          </a:xfrm>
          <a:solidFill>
            <a:srgbClr val="FFFF00"/>
          </a:solidFill>
        </p:grpSpPr>
        <p:sp>
          <p:nvSpPr>
            <p:cNvPr id="131" name="Sun 130"/>
            <p:cNvSpPr/>
            <p:nvPr/>
          </p:nvSpPr>
          <p:spPr>
            <a:xfrm>
              <a:off x="4354152" y="3529783"/>
              <a:ext cx="108453" cy="113857"/>
            </a:xfrm>
            <a:prstGeom prst="sun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H="1">
              <a:off x="4413402" y="3638616"/>
              <a:ext cx="1" cy="62289"/>
            </a:xfrm>
            <a:prstGeom prst="line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2372647" flipH="1" flipV="1">
            <a:off x="2312951" y="2376202"/>
            <a:ext cx="108453" cy="171122"/>
            <a:chOff x="4354152" y="3529783"/>
            <a:chExt cx="108453" cy="171122"/>
          </a:xfrm>
          <a:solidFill>
            <a:srgbClr val="FFFF00"/>
          </a:solidFill>
        </p:grpSpPr>
        <p:sp>
          <p:nvSpPr>
            <p:cNvPr id="129" name="Sun 128"/>
            <p:cNvSpPr/>
            <p:nvPr/>
          </p:nvSpPr>
          <p:spPr>
            <a:xfrm>
              <a:off x="4354152" y="3529783"/>
              <a:ext cx="108453" cy="113857"/>
            </a:xfrm>
            <a:prstGeom prst="sun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0" name="Straight Connector 129"/>
            <p:cNvCxnSpPr/>
            <p:nvPr/>
          </p:nvCxnSpPr>
          <p:spPr>
            <a:xfrm flipH="1">
              <a:off x="4413402" y="3638616"/>
              <a:ext cx="1" cy="62289"/>
            </a:xfrm>
            <a:prstGeom prst="line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 rot="12372647" flipH="1">
            <a:off x="2149732" y="2580343"/>
            <a:ext cx="108453" cy="171122"/>
            <a:chOff x="4354152" y="3529783"/>
            <a:chExt cx="108453" cy="171122"/>
          </a:xfrm>
          <a:solidFill>
            <a:srgbClr val="FFFF00"/>
          </a:solidFill>
        </p:grpSpPr>
        <p:sp>
          <p:nvSpPr>
            <p:cNvPr id="127" name="Sun 126"/>
            <p:cNvSpPr/>
            <p:nvPr/>
          </p:nvSpPr>
          <p:spPr>
            <a:xfrm>
              <a:off x="4354152" y="3529783"/>
              <a:ext cx="108453" cy="113857"/>
            </a:xfrm>
            <a:prstGeom prst="sun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8" name="Straight Connector 127"/>
            <p:cNvCxnSpPr/>
            <p:nvPr/>
          </p:nvCxnSpPr>
          <p:spPr>
            <a:xfrm flipH="1">
              <a:off x="4413402" y="3638616"/>
              <a:ext cx="1" cy="62289"/>
            </a:xfrm>
            <a:prstGeom prst="line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5" name="Connecteur en arc 28"/>
          <p:cNvCxnSpPr/>
          <p:nvPr/>
        </p:nvCxnSpPr>
        <p:spPr>
          <a:xfrm rot="5400000">
            <a:off x="3218309" y="4376435"/>
            <a:ext cx="678436" cy="169234"/>
          </a:xfrm>
          <a:prstGeom prst="curvedConnector3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8" name="Groupe 35"/>
          <p:cNvGrpSpPr>
            <a:grpSpLocks/>
          </p:cNvGrpSpPr>
          <p:nvPr/>
        </p:nvGrpSpPr>
        <p:grpSpPr bwMode="auto">
          <a:xfrm rot="18988546">
            <a:off x="2971694" y="4711615"/>
            <a:ext cx="424579" cy="520700"/>
            <a:chOff x="42654" y="1841500"/>
            <a:chExt cx="424579" cy="520700"/>
          </a:xfrm>
        </p:grpSpPr>
        <p:grpSp>
          <p:nvGrpSpPr>
            <p:cNvPr id="158" name="Groupe 36"/>
            <p:cNvGrpSpPr>
              <a:grpSpLocks/>
            </p:cNvGrpSpPr>
            <p:nvPr/>
          </p:nvGrpSpPr>
          <p:grpSpPr bwMode="auto">
            <a:xfrm>
              <a:off x="76200" y="1841500"/>
              <a:ext cx="152400" cy="520700"/>
              <a:chOff x="76200" y="1841500"/>
              <a:chExt cx="152400" cy="520700"/>
            </a:xfrm>
          </p:grpSpPr>
          <p:cxnSp>
            <p:nvCxnSpPr>
              <p:cNvPr id="164" name="Connecteur droit 42"/>
              <p:cNvCxnSpPr/>
              <p:nvPr/>
            </p:nvCxnSpPr>
            <p:spPr>
              <a:xfrm>
                <a:off x="75559" y="1862876"/>
                <a:ext cx="152400" cy="2159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Connecteur droit 43"/>
              <p:cNvCxnSpPr/>
              <p:nvPr/>
            </p:nvCxnSpPr>
            <p:spPr>
              <a:xfrm>
                <a:off x="229911" y="2076977"/>
                <a:ext cx="0" cy="304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e 37"/>
            <p:cNvGrpSpPr>
              <a:grpSpLocks/>
            </p:cNvGrpSpPr>
            <p:nvPr/>
          </p:nvGrpSpPr>
          <p:grpSpPr bwMode="auto">
            <a:xfrm flipH="1">
              <a:off x="304800" y="1841500"/>
              <a:ext cx="152400" cy="520700"/>
              <a:chOff x="76200" y="1841500"/>
              <a:chExt cx="152400" cy="520700"/>
            </a:xfrm>
          </p:grpSpPr>
          <p:cxnSp>
            <p:nvCxnSpPr>
              <p:cNvPr id="162" name="Connecteur droit 40"/>
              <p:cNvCxnSpPr/>
              <p:nvPr/>
            </p:nvCxnSpPr>
            <p:spPr>
              <a:xfrm>
                <a:off x="108736" y="1856414"/>
                <a:ext cx="152400" cy="2159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41"/>
              <p:cNvCxnSpPr/>
              <p:nvPr/>
            </p:nvCxnSpPr>
            <p:spPr>
              <a:xfrm>
                <a:off x="258069" y="2075101"/>
                <a:ext cx="0" cy="3048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0" name="Connecteur droit 38"/>
            <p:cNvCxnSpPr/>
            <p:nvPr/>
          </p:nvCxnSpPr>
          <p:spPr>
            <a:xfrm flipH="1">
              <a:off x="291020" y="1901481"/>
              <a:ext cx="176213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39"/>
            <p:cNvCxnSpPr/>
            <p:nvPr/>
          </p:nvCxnSpPr>
          <p:spPr>
            <a:xfrm flipH="1" flipV="1">
              <a:off x="42654" y="1926265"/>
              <a:ext cx="176212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 rot="12720914" flipV="1">
            <a:off x="2678390" y="5052460"/>
            <a:ext cx="108453" cy="171122"/>
            <a:chOff x="4354152" y="3529783"/>
            <a:chExt cx="108453" cy="171122"/>
          </a:xfrm>
          <a:solidFill>
            <a:srgbClr val="FFFF00"/>
          </a:solidFill>
        </p:grpSpPr>
        <p:sp>
          <p:nvSpPr>
            <p:cNvPr id="156" name="Sun 155"/>
            <p:cNvSpPr/>
            <p:nvPr/>
          </p:nvSpPr>
          <p:spPr>
            <a:xfrm>
              <a:off x="4354152" y="3529783"/>
              <a:ext cx="108453" cy="113857"/>
            </a:xfrm>
            <a:prstGeom prst="sun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7" name="Straight Connector 156"/>
            <p:cNvCxnSpPr/>
            <p:nvPr/>
          </p:nvCxnSpPr>
          <p:spPr>
            <a:xfrm flipH="1">
              <a:off x="4413402" y="3638616"/>
              <a:ext cx="1" cy="62289"/>
            </a:xfrm>
            <a:prstGeom prst="line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 rot="12720914" flipV="1">
            <a:off x="2935294" y="5303340"/>
            <a:ext cx="108453" cy="171122"/>
            <a:chOff x="4354152" y="3529783"/>
            <a:chExt cx="108453" cy="171122"/>
          </a:xfrm>
          <a:solidFill>
            <a:srgbClr val="FFFF00"/>
          </a:solidFill>
        </p:grpSpPr>
        <p:sp>
          <p:nvSpPr>
            <p:cNvPr id="154" name="Sun 153"/>
            <p:cNvSpPr/>
            <p:nvPr/>
          </p:nvSpPr>
          <p:spPr>
            <a:xfrm>
              <a:off x="4354152" y="3529783"/>
              <a:ext cx="108453" cy="113857"/>
            </a:xfrm>
            <a:prstGeom prst="sun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H="1">
              <a:off x="4413402" y="3638616"/>
              <a:ext cx="1" cy="62289"/>
            </a:xfrm>
            <a:prstGeom prst="line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 rot="12720914" flipV="1">
            <a:off x="2765475" y="5257112"/>
            <a:ext cx="108453" cy="171122"/>
            <a:chOff x="4354152" y="3529783"/>
            <a:chExt cx="108453" cy="171122"/>
          </a:xfrm>
          <a:solidFill>
            <a:srgbClr val="FFFF00"/>
          </a:solidFill>
        </p:grpSpPr>
        <p:sp>
          <p:nvSpPr>
            <p:cNvPr id="152" name="Sun 151"/>
            <p:cNvSpPr/>
            <p:nvPr/>
          </p:nvSpPr>
          <p:spPr>
            <a:xfrm>
              <a:off x="4354152" y="3529783"/>
              <a:ext cx="108453" cy="113857"/>
            </a:xfrm>
            <a:prstGeom prst="sun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H="1">
              <a:off x="4413402" y="3638616"/>
              <a:ext cx="1" cy="62289"/>
            </a:xfrm>
            <a:prstGeom prst="line">
              <a:avLst/>
            </a:prstGeom>
            <a:grpFill/>
            <a:ln>
              <a:solidFill>
                <a:srgbClr val="E6A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TextBox 166"/>
          <p:cNvSpPr txBox="1"/>
          <p:nvPr/>
        </p:nvSpPr>
        <p:spPr>
          <a:xfrm>
            <a:off x="37867" y="6502903"/>
            <a:ext cx="4510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LoRusso PM, et </a:t>
            </a:r>
            <a:r>
              <a:rPr lang="en-US" sz="1400" dirty="0">
                <a:latin typeface="Calibri" panose="020F0502020204030204" pitchFamily="34" charset="0"/>
              </a:rPr>
              <a:t>al. </a:t>
            </a:r>
            <a:r>
              <a:rPr lang="en-US" sz="1400" i="1" dirty="0">
                <a:latin typeface="Calibri" panose="020F0502020204030204" pitchFamily="34" charset="0"/>
              </a:rPr>
              <a:t>Clin Cancer Res</a:t>
            </a:r>
            <a:r>
              <a:rPr lang="en-US" sz="1400" dirty="0">
                <a:latin typeface="Calibri" panose="020F0502020204030204" pitchFamily="34" charset="0"/>
              </a:rPr>
              <a:t>. </a:t>
            </a:r>
            <a:r>
              <a:rPr lang="en-US" sz="1400" dirty="0" smtClean="0">
                <a:latin typeface="Calibri" panose="020F0502020204030204" pitchFamily="34" charset="0"/>
              </a:rPr>
              <a:t>2011;17(20</a:t>
            </a:r>
            <a:r>
              <a:rPr lang="en-US" sz="1400" dirty="0">
                <a:latin typeface="Calibri" panose="020F0502020204030204" pitchFamily="34" charset="0"/>
              </a:rPr>
              <a:t>):</a:t>
            </a:r>
            <a:r>
              <a:rPr lang="en-US" sz="1400" dirty="0" smtClean="0">
                <a:latin typeface="Calibri" panose="020F0502020204030204" pitchFamily="34" charset="0"/>
              </a:rPr>
              <a:t>6437-6447.</a:t>
            </a:r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850192" y="2278789"/>
            <a:ext cx="685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</a:rPr>
              <a:t>HER2</a:t>
            </a:r>
          </a:p>
        </p:txBody>
      </p:sp>
      <p:sp>
        <p:nvSpPr>
          <p:cNvPr id="98" name="Rectangle 5"/>
          <p:cNvSpPr>
            <a:spLocks noChangeArrowheads="1"/>
          </p:cNvSpPr>
          <p:nvPr/>
        </p:nvSpPr>
        <p:spPr bwMode="auto">
          <a:xfrm>
            <a:off x="5667444" y="2287496"/>
            <a:ext cx="685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</a:rPr>
              <a:t>HER2</a:t>
            </a:r>
          </a:p>
        </p:txBody>
      </p:sp>
    </p:spTree>
    <p:extLst>
      <p:ext uri="{BB962C8B-B14F-4D97-AF65-F5344CB8AC3E}">
        <p14:creationId xmlns:p14="http://schemas.microsoft.com/office/powerpoint/2010/main" val="2822716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EMILIA: T-DM1 vs Lapatinib + Capecitabine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770" y="6539339"/>
            <a:ext cx="4151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Verma S, et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al.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 Engl J Med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2012;367(19):1783-1791.</a:t>
            </a: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611793"/>
              </p:ext>
            </p:extLst>
          </p:nvPr>
        </p:nvGraphicFramePr>
        <p:xfrm>
          <a:off x="380999" y="2516114"/>
          <a:ext cx="8453511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5944"/>
                <a:gridCol w="2169189"/>
                <a:gridCol w="2169189"/>
                <a:gridCol w="2169189"/>
              </a:tblGrid>
              <a:tr h="477962">
                <a:tc>
                  <a:txBody>
                    <a:bodyPr/>
                    <a:lstStyle/>
                    <a:p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T-DM1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Lapatinib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Capecitabine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0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PFS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9.4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 month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HR=.65</a:t>
                      </a:r>
                    </a:p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&lt;.0001</a:t>
                      </a:r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0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30.9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25.1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HR=.682</a:t>
                      </a:r>
                    </a:p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=.0006</a:t>
                      </a:r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0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12-month survival rate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85.2%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78.4%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0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24-month survival rate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64.7%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51.8%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381000" y="1357905"/>
            <a:ext cx="8305800" cy="140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3538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80486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–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55713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0815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–"/>
              <a:defRPr sz="1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47888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1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7338" indent="-198438"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ym typeface="Symbol"/>
              </a:rPr>
              <a:t>991 patients previously treated with trastuzumab and a taxane</a:t>
            </a:r>
          </a:p>
        </p:txBody>
      </p:sp>
    </p:spTree>
    <p:extLst>
      <p:ext uri="{BB962C8B-B14F-4D97-AF65-F5344CB8AC3E}">
        <p14:creationId xmlns:p14="http://schemas.microsoft.com/office/powerpoint/2010/main" val="29738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EGF104900: Trastuzumab + Lapatinib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770" y="6539339"/>
            <a:ext cx="4263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Blackwell K, et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al. </a:t>
            </a:r>
            <a:r>
              <a:rPr 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J Clin Oncol. </a:t>
            </a:r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2012;30(21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2585-9252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825587"/>
              </p:ext>
            </p:extLst>
          </p:nvPr>
        </p:nvGraphicFramePr>
        <p:xfrm>
          <a:off x="380999" y="2406090"/>
          <a:ext cx="8453511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5944"/>
                <a:gridCol w="2169189"/>
                <a:gridCol w="2169189"/>
                <a:gridCol w="2169189"/>
              </a:tblGrid>
              <a:tr h="602498">
                <a:tc>
                  <a:txBody>
                    <a:bodyPr/>
                    <a:lstStyle/>
                    <a:p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Lapatinib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Lapatinib</a:t>
                      </a:r>
                      <a:r>
                        <a:rPr lang="en-US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Trastuzumab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lang="en-US" sz="24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4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49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PFS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 weeks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11.1 weeks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HR=0.74</a:t>
                      </a:r>
                    </a:p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=.011</a:t>
                      </a:r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49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9.5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14.0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HR=0.74</a:t>
                      </a:r>
                    </a:p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=.026</a:t>
                      </a:r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49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12-month survival rate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49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24-month survival rate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381000" y="1301633"/>
            <a:ext cx="8305800" cy="106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3538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80486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–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55713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0815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–"/>
              <a:defRPr sz="1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47888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1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7338" indent="-198438"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ym typeface="Symbol"/>
              </a:rPr>
              <a:t>296 patients previously treated with trastuzumab and a taxane randomly assigned (1:1) to lapatinib </a:t>
            </a:r>
            <a:r>
              <a:rPr lang="en-US" sz="2000" kern="0" dirty="0" smtClean="0">
                <a:sym typeface="Symbol"/>
              </a:rPr>
              <a:t>±</a:t>
            </a:r>
            <a:r>
              <a:rPr lang="en-US" sz="2400" kern="0" dirty="0" smtClean="0">
                <a:sym typeface="Symbol"/>
              </a:rPr>
              <a:t> trastuzumab</a:t>
            </a:r>
          </a:p>
        </p:txBody>
      </p:sp>
    </p:spTree>
    <p:extLst>
      <p:ext uri="{BB962C8B-B14F-4D97-AF65-F5344CB8AC3E}">
        <p14:creationId xmlns:p14="http://schemas.microsoft.com/office/powerpoint/2010/main" val="37856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44977"/>
            <a:ext cx="8305800" cy="944563"/>
          </a:xfrm>
        </p:spPr>
        <p:txBody>
          <a:bodyPr/>
          <a:lstStyle/>
          <a:p>
            <a:r>
              <a:rPr lang="en-US" sz="3200" dirty="0" smtClean="0"/>
              <a:t>BOLERO-3: Trastuzumab + the mTOR Inhibitor Everolimus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070" y="6552039"/>
            <a:ext cx="3734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Andre F, et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al.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Lancet Oncol.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2014;15(6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580-591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1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76992"/>
              </p:ext>
            </p:extLst>
          </p:nvPr>
        </p:nvGraphicFramePr>
        <p:xfrm>
          <a:off x="573569" y="3036430"/>
          <a:ext cx="8109859" cy="29717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0400"/>
                <a:gridCol w="6419459"/>
              </a:tblGrid>
              <a:tr h="531470">
                <a:tc>
                  <a:txBody>
                    <a:bodyPr/>
                    <a:lstStyle/>
                    <a:p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935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</a:t>
                      </a:r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indent="-225425" algn="l">
                        <a:buClr>
                          <a:srgbClr val="33669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569 patients previously</a:t>
                      </a:r>
                      <a:r>
                        <a:rPr lang="en-US" sz="2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treated with trastuzumab + taxane</a:t>
                      </a:r>
                    </a:p>
                    <a:p>
                      <a:pPr marL="225425" indent="-225425" algn="l">
                        <a:buClr>
                          <a:srgbClr val="33669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Treated with trastuzumab + vinorelbine + everolimus or placebo</a:t>
                      </a:r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306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Outcomes</a:t>
                      </a:r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indent="-225425" algn="l">
                        <a:buClr>
                          <a:srgbClr val="33669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PFS:</a:t>
                      </a:r>
                      <a:r>
                        <a:rPr lang="en-US" sz="2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7.00 vs 5.78 months; HR=0.78; </a:t>
                      </a:r>
                      <a:r>
                        <a:rPr lang="en-US" sz="2200" b="1" i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200" b="1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=.0067</a:t>
                      </a:r>
                    </a:p>
                    <a:p>
                      <a:pPr marL="225425" indent="-225425" algn="l">
                        <a:buClr>
                          <a:srgbClr val="336699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ORR:</a:t>
                      </a:r>
                      <a:r>
                        <a:rPr lang="en-US" sz="2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41% vs 37%; </a:t>
                      </a:r>
                      <a:r>
                        <a:rPr lang="en-US" sz="2200" b="1" i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=.2108</a:t>
                      </a: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381000" y="1591601"/>
            <a:ext cx="8305800" cy="140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3538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80486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–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55713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0815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–"/>
              <a:defRPr sz="1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47888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1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7338" indent="-198438">
              <a:spcBef>
                <a:spcPts val="0"/>
              </a:spcBef>
              <a:spcAft>
                <a:spcPts val="800"/>
              </a:spcAft>
            </a:pPr>
            <a:r>
              <a:rPr lang="en-US" sz="2400" kern="0" dirty="0">
                <a:sym typeface="Symbol"/>
              </a:rPr>
              <a:t>PI3K/Akt/mTOR </a:t>
            </a:r>
            <a:r>
              <a:rPr lang="en-US" sz="2400" kern="0" dirty="0" smtClean="0">
                <a:sym typeface="Symbol"/>
              </a:rPr>
              <a:t>pathway is upregulated in trastuzumab resistant HER2+ MBC</a:t>
            </a:r>
          </a:p>
          <a:p>
            <a:pPr marL="287338" indent="-198438"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ym typeface="Symbol"/>
              </a:rPr>
              <a:t>Everolimus is an mTORC1 inhibitor that downregulates activity of the pathway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785" y="6236373"/>
            <a:ext cx="253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ORR </a:t>
            </a:r>
            <a:r>
              <a:rPr lang="en-US" sz="1600" b="1" dirty="0">
                <a:latin typeface="Calibri" panose="020F0502020204030204" pitchFamily="34" charset="0"/>
              </a:rPr>
              <a:t>= </a:t>
            </a:r>
            <a:r>
              <a:rPr lang="en-US" sz="1600" b="1" dirty="0" smtClean="0">
                <a:latin typeface="Calibri" panose="020F0502020204030204" pitchFamily="34" charset="0"/>
              </a:rPr>
              <a:t>overall response rate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TH3RESA: T-DM1 in Heavily Pretreated MBC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-3630" y="6552039"/>
            <a:ext cx="3705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Krop IE, et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al. </a:t>
            </a:r>
            <a:r>
              <a:rPr 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Lancet Oncol. 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2014 </a:t>
            </a:r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;15(7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689-699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259258"/>
              </p:ext>
            </p:extLst>
          </p:nvPr>
        </p:nvGraphicFramePr>
        <p:xfrm>
          <a:off x="368299" y="2707206"/>
          <a:ext cx="8453512" cy="2381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1"/>
                <a:gridCol w="1981200"/>
                <a:gridCol w="2628900"/>
                <a:gridCol w="1811411"/>
              </a:tblGrid>
              <a:tr h="477962">
                <a:tc>
                  <a:txBody>
                    <a:bodyPr/>
                    <a:lstStyle/>
                    <a:p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T-DM1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Physician’s choice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lang="en-US" sz="24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4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0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ORR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31.3%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8.6%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&lt;.0001</a:t>
                      </a:r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0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PFS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6.2 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 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HR=0.528</a:t>
                      </a:r>
                    </a:p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&lt;.0001</a:t>
                      </a:r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0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 (interim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analysis)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14.9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HR=0.552</a:t>
                      </a:r>
                    </a:p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=.0034</a:t>
                      </a:r>
                      <a:endParaRPr lang="en-US" sz="2000" b="1" i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381000" y="1217225"/>
            <a:ext cx="8305800" cy="140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3538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itchFamily="34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80486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–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55713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70815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–"/>
              <a:defRPr sz="1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47888" indent="-263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»"/>
              <a:defRPr sz="1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7338" indent="-198438"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ym typeface="Symbol"/>
              </a:rPr>
              <a:t>600 patients previously treated with ≥ 2 prior therapies (trastuzumab, lapatinib, taxane) randomly assigned (2:1) to </a:t>
            </a:r>
            <a:br>
              <a:rPr lang="en-US" sz="2400" kern="0" dirty="0" smtClean="0">
                <a:sym typeface="Symbol"/>
              </a:rPr>
            </a:br>
            <a:r>
              <a:rPr lang="en-US" sz="2400" kern="0" dirty="0" smtClean="0">
                <a:sym typeface="Symbol"/>
              </a:rPr>
              <a:t>T-DM1 or treatment of physician’s choice*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400" y="5378607"/>
            <a:ext cx="8567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*Single-agent </a:t>
            </a:r>
            <a:r>
              <a:rPr lang="en-US" sz="1600" b="1" dirty="0">
                <a:latin typeface="Calibri" panose="020F0502020204030204" pitchFamily="34" charset="0"/>
              </a:rPr>
              <a:t>chemotherapy, hormonal therapy, or HER2-directed therapy, or a combination of a HER2-directed therapy with a chemotherapy, hormonal therapy, or other HER2-directed therapy</a:t>
            </a:r>
            <a:r>
              <a:rPr lang="en-US" sz="1600" b="1" dirty="0" smtClean="0">
                <a:latin typeface="Calibri" panose="020F0502020204030204" pitchFamily="34" charset="0"/>
              </a:rPr>
              <a:t>.</a:t>
            </a:r>
          </a:p>
          <a:p>
            <a:endParaRPr lang="en-US" sz="1600" b="1" dirty="0">
              <a:latin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</a:rPr>
              <a:t>NE = not estimable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Program </a:t>
            </a:r>
            <a:r>
              <a:rPr lang="en-US" dirty="0" smtClean="0"/>
              <a:t>Will Review: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26196"/>
            <a:ext cx="8305800" cy="4477445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Recent </a:t>
            </a:r>
            <a:r>
              <a:rPr lang="en-US" dirty="0"/>
              <a:t>clinical trial data on the management of HER2+ </a:t>
            </a:r>
            <a:r>
              <a:rPr lang="en-US" dirty="0" smtClean="0"/>
              <a:t>advanced and MBC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Challenges of integrating HER2-targeting agents into clinical practice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Selecting a first-line treatment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Sequencing treatments in </a:t>
            </a:r>
            <a:r>
              <a:rPr lang="en-US" sz="2600" dirty="0" smtClean="0"/>
              <a:t>second line </a:t>
            </a:r>
            <a:r>
              <a:rPr lang="en-US" sz="2600" dirty="0"/>
              <a:t>and beyond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Knowing how to proceed when </a:t>
            </a:r>
            <a:r>
              <a:rPr lang="en-US" sz="2600" dirty="0" smtClean="0"/>
              <a:t>evidence </a:t>
            </a:r>
            <a:r>
              <a:rPr lang="en-US" sz="2600" dirty="0"/>
              <a:t>is </a:t>
            </a:r>
            <a:r>
              <a:rPr lang="en-US" sz="2600" dirty="0" smtClean="0"/>
              <a:t>unclear 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Balancing treatment efficacy </a:t>
            </a:r>
            <a:r>
              <a:rPr lang="en-US" sz="2600" dirty="0" smtClean="0"/>
              <a:t>with patient quality of life 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14548" y="6210450"/>
            <a:ext cx="6483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HER2 = human epidermal growth factor 2; MBC = metastatic breast cancer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Second-Line and Beyond: Applying Trial Data to Clinical Practice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Continued blockade of HER2 is clearly beneficial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T-DM1 is the standard of care for </a:t>
            </a:r>
            <a:r>
              <a:rPr lang="en-US" dirty="0"/>
              <a:t>second-line </a:t>
            </a:r>
            <a:r>
              <a:rPr lang="en-US" dirty="0" smtClean="0"/>
              <a:t>treatment; </a:t>
            </a:r>
            <a:r>
              <a:rPr lang="en-US" dirty="0"/>
              <a:t>there are no patient populations </a:t>
            </a:r>
            <a:r>
              <a:rPr lang="en-US" i="1" dirty="0"/>
              <a:t>not</a:t>
            </a:r>
            <a:r>
              <a:rPr lang="en-US" dirty="0"/>
              <a:t> likely to benefit</a:t>
            </a:r>
            <a:endParaRPr lang="en-US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More research is needed to define the optimal treatment regimen in different patient populations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Role for pertuzumab if not given in the first line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Sequence of treatments beyond first line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Using toxicity to drive treatment selection </a:t>
            </a:r>
          </a:p>
        </p:txBody>
      </p:sp>
    </p:spTree>
    <p:extLst>
      <p:ext uri="{BB962C8B-B14F-4D97-AF65-F5344CB8AC3E}">
        <p14:creationId xmlns:p14="http://schemas.microsoft.com/office/powerpoint/2010/main" val="27479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6259"/>
            <a:ext cx="8305800" cy="944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2503"/>
            <a:ext cx="83058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Multiple available treatments significantly prolong OS in patients with HER2+ MBC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Standard of care at all stages: continued HER2+ blockade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First-line: trastuzumab + pertuzumab (CLEOPATRA)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Second-line: T-DM1 (EMILIA)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Ongoing research will help define the best use of each agent in each line of therapy </a:t>
            </a:r>
          </a:p>
          <a:p>
            <a:pPr>
              <a:spcBef>
                <a:spcPts val="0"/>
              </a:spcBef>
            </a:pPr>
            <a:r>
              <a:rPr lang="en-US" dirty="0"/>
              <a:t>With appropriate use of these drugs, HER2+ MBC is beginning to turn into a chronic disease with very good </a:t>
            </a:r>
            <a:r>
              <a:rPr lang="en-US" dirty="0" smtClean="0"/>
              <a:t>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13680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62113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Thank you for participating</a:t>
            </a:r>
            <a:br>
              <a:rPr lang="en-US" altLang="en-US" sz="4000" dirty="0" smtClean="0"/>
            </a:br>
            <a:r>
              <a:rPr lang="en-US" altLang="en-US" sz="4000" dirty="0" smtClean="0"/>
              <a:t>in this activity.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4250" y="3848100"/>
            <a:ext cx="7056438" cy="1752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To proceed to the CME Post-Test and Activity Evaluation, click on the</a:t>
            </a:r>
            <a:b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3200" dirty="0" smtClean="0">
                <a:solidFill>
                  <a:srgbClr val="336699"/>
                </a:solidFill>
                <a:ea typeface="ＭＳ Ｐゴシック" pitchFamily="34" charset="-128"/>
              </a:rPr>
              <a:t>Earn CME Credit</a:t>
            </a: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link on this page.</a:t>
            </a:r>
          </a:p>
        </p:txBody>
      </p:sp>
    </p:spTree>
    <p:extLst>
      <p:ext uri="{BB962C8B-B14F-4D97-AF65-F5344CB8AC3E}">
        <p14:creationId xmlns:p14="http://schemas.microsoft.com/office/powerpoint/2010/main" val="15892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Context: Targeting HER2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54137"/>
            <a:ext cx="8305800" cy="804863"/>
          </a:xfrm>
        </p:spPr>
        <p:txBody>
          <a:bodyPr/>
          <a:lstStyle/>
          <a:p>
            <a:r>
              <a:rPr lang="en-AU" altLang="en-US" sz="2400" dirty="0" smtClean="0"/>
              <a:t>First demonstration of clinical benefit with HER2 targeting: the addition of trastuzumab to chemotherapy*</a:t>
            </a:r>
          </a:p>
          <a:p>
            <a:endParaRPr lang="en-AU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7" y="6552905"/>
            <a:ext cx="4118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Slamon DJ, et al. </a:t>
            </a:r>
            <a:r>
              <a:rPr lang="en-US" sz="1400" i="1" dirty="0" smtClean="0">
                <a:latin typeface="Calibri" panose="020F0502020204030204" pitchFamily="34" charset="0"/>
              </a:rPr>
              <a:t>N Engl J Med</a:t>
            </a:r>
            <a:r>
              <a:rPr lang="en-US" sz="1400" dirty="0" smtClean="0">
                <a:latin typeface="Calibri" panose="020F0502020204030204" pitchFamily="34" charset="0"/>
              </a:rPr>
              <a:t>. 2001;344(11):783-792.</a:t>
            </a:r>
            <a:endParaRPr 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389094"/>
              </p:ext>
            </p:extLst>
          </p:nvPr>
        </p:nvGraphicFramePr>
        <p:xfrm>
          <a:off x="404951" y="2376418"/>
          <a:ext cx="8158206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2123"/>
                <a:gridCol w="2312126"/>
                <a:gridCol w="2142310"/>
                <a:gridCol w="1391647"/>
              </a:tblGrid>
              <a:tr h="477962">
                <a:tc>
                  <a:txBody>
                    <a:bodyPr/>
                    <a:lstStyle/>
                    <a:p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Chemotherapy</a:t>
                      </a:r>
                      <a:r>
                        <a:rPr lang="en-US" sz="2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Trastuzumab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(n=236)</a:t>
                      </a:r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Chemotherapy </a:t>
                      </a:r>
                      <a:b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Alone </a:t>
                      </a:r>
                      <a:b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(n=234)</a:t>
                      </a:r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200" b="1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sz="22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0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time to disease progression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4.6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HR=0.51</a:t>
                      </a:r>
                    </a:p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&lt;.001</a:t>
                      </a:r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0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TTF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6.9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HR=0.58</a:t>
                      </a:r>
                    </a:p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&lt;.001</a:t>
                      </a:r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0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25.1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20.3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HR=0.80</a:t>
                      </a:r>
                    </a:p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=.046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548" y="5766379"/>
            <a:ext cx="613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*Either anthracycline + cyclophosphamide or paclitaxel</a:t>
            </a:r>
          </a:p>
          <a:p>
            <a:endParaRPr lang="en-US" sz="1600" b="1" dirty="0" smtClean="0">
              <a:latin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</a:rPr>
              <a:t>HR = hazard ratio; OS = overall survival; TTF= time to treatment failure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Context: Targeting HER2 (cont)</a:t>
            </a:r>
            <a:endParaRPr lang="en-US" dirty="0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790781"/>
              </p:ext>
            </p:extLst>
          </p:nvPr>
        </p:nvGraphicFramePr>
        <p:xfrm>
          <a:off x="404951" y="1750481"/>
          <a:ext cx="8158206" cy="35708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2123"/>
                <a:gridCol w="2227218"/>
                <a:gridCol w="2227218"/>
                <a:gridCol w="1391647"/>
              </a:tblGrid>
              <a:tr h="1289462">
                <a:tc>
                  <a:txBody>
                    <a:bodyPr/>
                    <a:lstStyle/>
                    <a:p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Paclitaxel</a:t>
                      </a:r>
                      <a:r>
                        <a:rPr lang="en-US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Trastuzumab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(n=92)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Paclitaxel</a:t>
                      </a:r>
                      <a:b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Alone </a:t>
                      </a:r>
                      <a:b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(n=96)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400" b="1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sz="24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45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time to disease progression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6.9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HR=0.38</a:t>
                      </a:r>
                    </a:p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&lt;.001</a:t>
                      </a:r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45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TTF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HR=0.46</a:t>
                      </a:r>
                    </a:p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&lt;.001</a:t>
                      </a:r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45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22.1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18.4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HR=0.80</a:t>
                      </a:r>
                    </a:p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=.17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7" y="6552905"/>
            <a:ext cx="4118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Slamon DJ, et al. </a:t>
            </a:r>
            <a:r>
              <a:rPr lang="en-US" sz="1400" i="1" dirty="0" smtClean="0">
                <a:latin typeface="Calibri" panose="020F0502020204030204" pitchFamily="34" charset="0"/>
              </a:rPr>
              <a:t>N Engl J Med</a:t>
            </a:r>
            <a:r>
              <a:rPr lang="en-US" sz="1400" dirty="0" smtClean="0">
                <a:latin typeface="Calibri" panose="020F0502020204030204" pitchFamily="34" charset="0"/>
              </a:rPr>
              <a:t>. 2001;344(11):783-792.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3398838" y="2252663"/>
            <a:ext cx="685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</a:rPr>
              <a:t>HER2</a:t>
            </a:r>
          </a:p>
        </p:txBody>
      </p:sp>
      <p:sp>
        <p:nvSpPr>
          <p:cNvPr id="29699" name="Rectangle 108"/>
          <p:cNvSpPr>
            <a:spLocks noChangeArrowheads="1"/>
          </p:cNvSpPr>
          <p:nvPr/>
        </p:nvSpPr>
        <p:spPr bwMode="invGray">
          <a:xfrm>
            <a:off x="7335838" y="3392488"/>
            <a:ext cx="873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</a:rPr>
              <a:t>HER1-4</a:t>
            </a:r>
          </a:p>
        </p:txBody>
      </p:sp>
      <p:sp>
        <p:nvSpPr>
          <p:cNvPr id="29700" name="Rectangle 27"/>
          <p:cNvSpPr>
            <a:spLocks noChangeArrowheads="1"/>
          </p:cNvSpPr>
          <p:nvPr/>
        </p:nvSpPr>
        <p:spPr bwMode="auto">
          <a:xfrm>
            <a:off x="5867400" y="1125538"/>
            <a:ext cx="27432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30000"/>
              </a:spcAft>
            </a:pPr>
            <a:r>
              <a:rPr lang="en-GB" altLang="en-US" b="1" dirty="0" smtClean="0">
                <a:solidFill>
                  <a:srgbClr val="C40F1F"/>
                </a:solidFill>
                <a:latin typeface="Calibri" pitchFamily="34" charset="0"/>
              </a:rPr>
              <a:t>Pertuzumab</a:t>
            </a:r>
            <a:r>
              <a:rPr lang="en-GB" altLang="en-US" b="1" dirty="0" smtClean="0">
                <a:solidFill>
                  <a:srgbClr val="000000"/>
                </a:solidFill>
                <a:latin typeface="Calibri" pitchFamily="34" charset="0"/>
              </a:rPr>
              <a:t> binds to a specific domain II and inhibits ligand-activated dimerization</a:t>
            </a:r>
          </a:p>
        </p:txBody>
      </p:sp>
      <p:sp>
        <p:nvSpPr>
          <p:cNvPr id="29701" name="Rectangle 27"/>
          <p:cNvSpPr>
            <a:spLocks noChangeArrowheads="1"/>
          </p:cNvSpPr>
          <p:nvPr/>
        </p:nvSpPr>
        <p:spPr bwMode="auto">
          <a:xfrm>
            <a:off x="533400" y="1733550"/>
            <a:ext cx="23526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30000"/>
              </a:spcAft>
            </a:pPr>
            <a:r>
              <a:rPr lang="en-GB" altLang="en-US" b="1" dirty="0" smtClean="0">
                <a:solidFill>
                  <a:srgbClr val="008000"/>
                </a:solidFill>
                <a:latin typeface="Calibri" pitchFamily="34" charset="0"/>
              </a:rPr>
              <a:t>Trastuzumab</a:t>
            </a:r>
            <a:r>
              <a:rPr lang="en-GB" altLang="en-US" sz="1600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GB" altLang="en-US" sz="16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GB" altLang="en-US" b="1" dirty="0" smtClean="0">
                <a:solidFill>
                  <a:srgbClr val="000000"/>
                </a:solidFill>
                <a:latin typeface="Calibri" pitchFamily="34" charset="0"/>
              </a:rPr>
              <a:t>binds to subdomain IV and inhibits downstream signalling</a:t>
            </a:r>
          </a:p>
        </p:txBody>
      </p:sp>
      <p:sp>
        <p:nvSpPr>
          <p:cNvPr id="12" name="Oval 11"/>
          <p:cNvSpPr/>
          <p:nvPr/>
        </p:nvSpPr>
        <p:spPr>
          <a:xfrm>
            <a:off x="4491038" y="2935288"/>
            <a:ext cx="503237" cy="457200"/>
          </a:xfrm>
          <a:prstGeom prst="ellipse">
            <a:avLst/>
          </a:prstGeom>
          <a:noFill/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87800" y="3316288"/>
            <a:ext cx="503238" cy="458787"/>
          </a:xfrm>
          <a:prstGeom prst="ellipse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9704" name="Rectangle 1240"/>
          <p:cNvSpPr txBox="1">
            <a:spLocks noChangeArrowheads="1"/>
          </p:cNvSpPr>
          <p:nvPr/>
        </p:nvSpPr>
        <p:spPr bwMode="auto">
          <a:xfrm>
            <a:off x="334963" y="392113"/>
            <a:ext cx="73612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00"/>
                </a:solidFill>
                <a:latin typeface="Calibri" pitchFamily="34" charset="0"/>
              </a:rPr>
              <a:t>Pertuzumab and Trastuzumab: </a:t>
            </a:r>
            <a:r>
              <a:rPr lang="en-US" altLang="en-US" sz="3200" b="1" dirty="0" smtClean="0">
                <a:solidFill>
                  <a:srgbClr val="000000"/>
                </a:solidFill>
                <a:latin typeface="Calibri" pitchFamily="34" charset="0"/>
              </a:rPr>
              <a:t>Mechanisms of Action</a:t>
            </a:r>
            <a:endParaRPr lang="en-GB" altLang="en-US" sz="3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5" name="AutoShape 6"/>
          <p:cNvSpPr>
            <a:spLocks noChangeArrowheads="1"/>
          </p:cNvSpPr>
          <p:nvPr/>
        </p:nvSpPr>
        <p:spPr bwMode="auto">
          <a:xfrm>
            <a:off x="304800" y="5486400"/>
            <a:ext cx="8674100" cy="6492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 b="1" dirty="0" smtClean="0">
                <a:solidFill>
                  <a:srgbClr val="000000"/>
                </a:solidFill>
                <a:latin typeface="Calibri" pitchFamily="34" charset="0"/>
              </a:rPr>
              <a:t>The combined regimen of pertuzumab and trastuzumab offers the potential </a:t>
            </a:r>
            <a:br>
              <a:rPr lang="en-GB" altLang="en-US" sz="20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GB" altLang="en-US" sz="2000" b="1" dirty="0" smtClean="0">
                <a:solidFill>
                  <a:srgbClr val="000000"/>
                </a:solidFill>
                <a:latin typeface="Calibri" pitchFamily="34" charset="0"/>
              </a:rPr>
              <a:t>for a more comprehensive HER blockade</a:t>
            </a:r>
            <a:endParaRPr lang="en-GB" altLang="en-US" sz="2000" b="1" baseline="30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Forme libre 1"/>
          <p:cNvSpPr/>
          <p:nvPr/>
        </p:nvSpPr>
        <p:spPr>
          <a:xfrm>
            <a:off x="3883025" y="2382838"/>
            <a:ext cx="1357313" cy="2446337"/>
          </a:xfrm>
          <a:custGeom>
            <a:avLst/>
            <a:gdLst>
              <a:gd name="connsiteX0" fmla="*/ 518255 w 1357678"/>
              <a:gd name="connsiteY0" fmla="*/ 2080638 h 2445829"/>
              <a:gd name="connsiteX1" fmla="*/ 565880 w 1357678"/>
              <a:gd name="connsiteY1" fmla="*/ 2156838 h 2445829"/>
              <a:gd name="connsiteX2" fmla="*/ 518255 w 1357678"/>
              <a:gd name="connsiteY2" fmla="*/ 2271138 h 2445829"/>
              <a:gd name="connsiteX3" fmla="*/ 584930 w 1357678"/>
              <a:gd name="connsiteY3" fmla="*/ 2433063 h 2445829"/>
              <a:gd name="connsiteX4" fmla="*/ 832580 w 1357678"/>
              <a:gd name="connsiteY4" fmla="*/ 2423538 h 2445829"/>
              <a:gd name="connsiteX5" fmla="*/ 956405 w 1357678"/>
              <a:gd name="connsiteY5" fmla="*/ 2328288 h 2445829"/>
              <a:gd name="connsiteX6" fmla="*/ 1023080 w 1357678"/>
              <a:gd name="connsiteY6" fmla="*/ 2147313 h 2445829"/>
              <a:gd name="connsiteX7" fmla="*/ 965930 w 1357678"/>
              <a:gd name="connsiteY7" fmla="*/ 2004438 h 2445829"/>
              <a:gd name="connsiteX8" fmla="*/ 756380 w 1357678"/>
              <a:gd name="connsiteY8" fmla="*/ 1947288 h 2445829"/>
              <a:gd name="connsiteX9" fmla="*/ 718280 w 1357678"/>
              <a:gd name="connsiteY9" fmla="*/ 1966338 h 2445829"/>
              <a:gd name="connsiteX10" fmla="*/ 670655 w 1357678"/>
              <a:gd name="connsiteY10" fmla="*/ 1861563 h 2445829"/>
              <a:gd name="connsiteX11" fmla="*/ 689705 w 1357678"/>
              <a:gd name="connsiteY11" fmla="*/ 1756788 h 2445829"/>
              <a:gd name="connsiteX12" fmla="*/ 642080 w 1357678"/>
              <a:gd name="connsiteY12" fmla="*/ 1718688 h 2445829"/>
              <a:gd name="connsiteX13" fmla="*/ 575405 w 1357678"/>
              <a:gd name="connsiteY13" fmla="*/ 1661538 h 2445829"/>
              <a:gd name="connsiteX14" fmla="*/ 584930 w 1357678"/>
              <a:gd name="connsiteY14" fmla="*/ 1480563 h 2445829"/>
              <a:gd name="connsiteX15" fmla="*/ 670655 w 1357678"/>
              <a:gd name="connsiteY15" fmla="*/ 1451988 h 2445829"/>
              <a:gd name="connsiteX16" fmla="*/ 794480 w 1357678"/>
              <a:gd name="connsiteY16" fmla="*/ 1375788 h 2445829"/>
              <a:gd name="connsiteX17" fmla="*/ 908780 w 1357678"/>
              <a:gd name="connsiteY17" fmla="*/ 1366263 h 2445829"/>
              <a:gd name="connsiteX18" fmla="*/ 1023080 w 1357678"/>
              <a:gd name="connsiteY18" fmla="*/ 1271013 h 2445829"/>
              <a:gd name="connsiteX19" fmla="*/ 1108805 w 1357678"/>
              <a:gd name="connsiteY19" fmla="*/ 1356738 h 2445829"/>
              <a:gd name="connsiteX20" fmla="*/ 1156430 w 1357678"/>
              <a:gd name="connsiteY20" fmla="*/ 1318638 h 2445829"/>
              <a:gd name="connsiteX21" fmla="*/ 1175480 w 1357678"/>
              <a:gd name="connsiteY21" fmla="*/ 1223388 h 2445829"/>
              <a:gd name="connsiteX22" fmla="*/ 1137380 w 1357678"/>
              <a:gd name="connsiteY22" fmla="*/ 1166238 h 2445829"/>
              <a:gd name="connsiteX23" fmla="*/ 1118330 w 1357678"/>
              <a:gd name="connsiteY23" fmla="*/ 1090038 h 2445829"/>
              <a:gd name="connsiteX24" fmla="*/ 1127855 w 1357678"/>
              <a:gd name="connsiteY24" fmla="*/ 1004313 h 2445829"/>
              <a:gd name="connsiteX25" fmla="*/ 1194530 w 1357678"/>
              <a:gd name="connsiteY25" fmla="*/ 1004313 h 2445829"/>
              <a:gd name="connsiteX26" fmla="*/ 1270730 w 1357678"/>
              <a:gd name="connsiteY26" fmla="*/ 1023363 h 2445829"/>
              <a:gd name="connsiteX27" fmla="*/ 1346930 w 1357678"/>
              <a:gd name="connsiteY27" fmla="*/ 985263 h 2445829"/>
              <a:gd name="connsiteX28" fmla="*/ 1346930 w 1357678"/>
              <a:gd name="connsiteY28" fmla="*/ 861438 h 2445829"/>
              <a:gd name="connsiteX29" fmla="*/ 1251680 w 1357678"/>
              <a:gd name="connsiteY29" fmla="*/ 832863 h 2445829"/>
              <a:gd name="connsiteX30" fmla="*/ 1204055 w 1357678"/>
              <a:gd name="connsiteY30" fmla="*/ 794763 h 2445829"/>
              <a:gd name="connsiteX31" fmla="*/ 1175480 w 1357678"/>
              <a:gd name="connsiteY31" fmla="*/ 737613 h 2445829"/>
              <a:gd name="connsiteX32" fmla="*/ 1175480 w 1357678"/>
              <a:gd name="connsiteY32" fmla="*/ 632838 h 2445829"/>
              <a:gd name="connsiteX33" fmla="*/ 1223105 w 1357678"/>
              <a:gd name="connsiteY33" fmla="*/ 585213 h 2445829"/>
              <a:gd name="connsiteX34" fmla="*/ 1204055 w 1357678"/>
              <a:gd name="connsiteY34" fmla="*/ 537588 h 2445829"/>
              <a:gd name="connsiteX35" fmla="*/ 1080230 w 1357678"/>
              <a:gd name="connsiteY35" fmla="*/ 442338 h 2445829"/>
              <a:gd name="connsiteX36" fmla="*/ 1070705 w 1357678"/>
              <a:gd name="connsiteY36" fmla="*/ 394713 h 2445829"/>
              <a:gd name="connsiteX37" fmla="*/ 1118330 w 1357678"/>
              <a:gd name="connsiteY37" fmla="*/ 375663 h 2445829"/>
              <a:gd name="connsiteX38" fmla="*/ 1175480 w 1357678"/>
              <a:gd name="connsiteY38" fmla="*/ 289938 h 2445829"/>
              <a:gd name="connsiteX39" fmla="*/ 1146905 w 1357678"/>
              <a:gd name="connsiteY39" fmla="*/ 223263 h 2445829"/>
              <a:gd name="connsiteX40" fmla="*/ 1099280 w 1357678"/>
              <a:gd name="connsiteY40" fmla="*/ 185163 h 2445829"/>
              <a:gd name="connsiteX41" fmla="*/ 1042130 w 1357678"/>
              <a:gd name="connsiteY41" fmla="*/ 118488 h 2445829"/>
              <a:gd name="connsiteX42" fmla="*/ 1004030 w 1357678"/>
              <a:gd name="connsiteY42" fmla="*/ 156588 h 2445829"/>
              <a:gd name="connsiteX43" fmla="*/ 956405 w 1357678"/>
              <a:gd name="connsiteY43" fmla="*/ 99438 h 2445829"/>
              <a:gd name="connsiteX44" fmla="*/ 918305 w 1357678"/>
              <a:gd name="connsiteY44" fmla="*/ 108963 h 2445829"/>
              <a:gd name="connsiteX45" fmla="*/ 842105 w 1357678"/>
              <a:gd name="connsiteY45" fmla="*/ 108963 h 2445829"/>
              <a:gd name="connsiteX46" fmla="*/ 813530 w 1357678"/>
              <a:gd name="connsiteY46" fmla="*/ 99438 h 2445829"/>
              <a:gd name="connsiteX47" fmla="*/ 794480 w 1357678"/>
              <a:gd name="connsiteY47" fmla="*/ 42288 h 2445829"/>
              <a:gd name="connsiteX48" fmla="*/ 756380 w 1357678"/>
              <a:gd name="connsiteY48" fmla="*/ 51813 h 2445829"/>
              <a:gd name="connsiteX49" fmla="*/ 727805 w 1357678"/>
              <a:gd name="connsiteY49" fmla="*/ 23238 h 2445829"/>
              <a:gd name="connsiteX50" fmla="*/ 689705 w 1357678"/>
              <a:gd name="connsiteY50" fmla="*/ 42288 h 2445829"/>
              <a:gd name="connsiteX51" fmla="*/ 632555 w 1357678"/>
              <a:gd name="connsiteY51" fmla="*/ 4188 h 2445829"/>
              <a:gd name="connsiteX52" fmla="*/ 594455 w 1357678"/>
              <a:gd name="connsiteY52" fmla="*/ 4188 h 2445829"/>
              <a:gd name="connsiteX53" fmla="*/ 556355 w 1357678"/>
              <a:gd name="connsiteY53" fmla="*/ 32763 h 2445829"/>
              <a:gd name="connsiteX54" fmla="*/ 508730 w 1357678"/>
              <a:gd name="connsiteY54" fmla="*/ 61338 h 2445829"/>
              <a:gd name="connsiteX55" fmla="*/ 461105 w 1357678"/>
              <a:gd name="connsiteY55" fmla="*/ 51813 h 2445829"/>
              <a:gd name="connsiteX56" fmla="*/ 432530 w 1357678"/>
              <a:gd name="connsiteY56" fmla="*/ 70863 h 2445829"/>
              <a:gd name="connsiteX57" fmla="*/ 375380 w 1357678"/>
              <a:gd name="connsiteY57" fmla="*/ 128013 h 2445829"/>
              <a:gd name="connsiteX58" fmla="*/ 375380 w 1357678"/>
              <a:gd name="connsiteY58" fmla="*/ 156588 h 2445829"/>
              <a:gd name="connsiteX59" fmla="*/ 394430 w 1357678"/>
              <a:gd name="connsiteY59" fmla="*/ 242313 h 2445829"/>
              <a:gd name="connsiteX60" fmla="*/ 318230 w 1357678"/>
              <a:gd name="connsiteY60" fmla="*/ 242313 h 2445829"/>
              <a:gd name="connsiteX61" fmla="*/ 261080 w 1357678"/>
              <a:gd name="connsiteY61" fmla="*/ 232788 h 2445829"/>
              <a:gd name="connsiteX62" fmla="*/ 184880 w 1357678"/>
              <a:gd name="connsiteY62" fmla="*/ 242313 h 2445829"/>
              <a:gd name="connsiteX63" fmla="*/ 175355 w 1357678"/>
              <a:gd name="connsiteY63" fmla="*/ 299463 h 2445829"/>
              <a:gd name="connsiteX64" fmla="*/ 137255 w 1357678"/>
              <a:gd name="connsiteY64" fmla="*/ 318513 h 2445829"/>
              <a:gd name="connsiteX65" fmla="*/ 3905 w 1357678"/>
              <a:gd name="connsiteY65" fmla="*/ 423288 h 2445829"/>
              <a:gd name="connsiteX66" fmla="*/ 42005 w 1357678"/>
              <a:gd name="connsiteY66" fmla="*/ 470913 h 2445829"/>
              <a:gd name="connsiteX67" fmla="*/ 108680 w 1357678"/>
              <a:gd name="connsiteY67" fmla="*/ 480438 h 2445829"/>
              <a:gd name="connsiteX68" fmla="*/ 165830 w 1357678"/>
              <a:gd name="connsiteY68" fmla="*/ 461388 h 2445829"/>
              <a:gd name="connsiteX69" fmla="*/ 165830 w 1357678"/>
              <a:gd name="connsiteY69" fmla="*/ 566163 h 2445829"/>
              <a:gd name="connsiteX70" fmla="*/ 232505 w 1357678"/>
              <a:gd name="connsiteY70" fmla="*/ 575688 h 2445829"/>
              <a:gd name="connsiteX71" fmla="*/ 280130 w 1357678"/>
              <a:gd name="connsiteY71" fmla="*/ 556638 h 2445829"/>
              <a:gd name="connsiteX72" fmla="*/ 356330 w 1357678"/>
              <a:gd name="connsiteY72" fmla="*/ 556638 h 2445829"/>
              <a:gd name="connsiteX73" fmla="*/ 375380 w 1357678"/>
              <a:gd name="connsiteY73" fmla="*/ 661413 h 2445829"/>
              <a:gd name="connsiteX74" fmla="*/ 318230 w 1357678"/>
              <a:gd name="connsiteY74" fmla="*/ 699513 h 2445829"/>
              <a:gd name="connsiteX75" fmla="*/ 270605 w 1357678"/>
              <a:gd name="connsiteY75" fmla="*/ 709038 h 2445829"/>
              <a:gd name="connsiteX76" fmla="*/ 203930 w 1357678"/>
              <a:gd name="connsiteY76" fmla="*/ 728088 h 2445829"/>
              <a:gd name="connsiteX77" fmla="*/ 213455 w 1357678"/>
              <a:gd name="connsiteY77" fmla="*/ 813813 h 2445829"/>
              <a:gd name="connsiteX78" fmla="*/ 213455 w 1357678"/>
              <a:gd name="connsiteY78" fmla="*/ 870963 h 2445829"/>
              <a:gd name="connsiteX79" fmla="*/ 184880 w 1357678"/>
              <a:gd name="connsiteY79" fmla="*/ 918588 h 2445829"/>
              <a:gd name="connsiteX80" fmla="*/ 146780 w 1357678"/>
              <a:gd name="connsiteY80" fmla="*/ 975738 h 2445829"/>
              <a:gd name="connsiteX81" fmla="*/ 80105 w 1357678"/>
              <a:gd name="connsiteY81" fmla="*/ 966213 h 2445829"/>
              <a:gd name="connsiteX82" fmla="*/ 51530 w 1357678"/>
              <a:gd name="connsiteY82" fmla="*/ 966213 h 2445829"/>
              <a:gd name="connsiteX83" fmla="*/ 22955 w 1357678"/>
              <a:gd name="connsiteY83" fmla="*/ 994788 h 2445829"/>
              <a:gd name="connsiteX84" fmla="*/ 13430 w 1357678"/>
              <a:gd name="connsiteY84" fmla="*/ 1070988 h 2445829"/>
              <a:gd name="connsiteX85" fmla="*/ 3905 w 1357678"/>
              <a:gd name="connsiteY85" fmla="*/ 1156713 h 2445829"/>
              <a:gd name="connsiteX86" fmla="*/ 32480 w 1357678"/>
              <a:gd name="connsiteY86" fmla="*/ 1232913 h 2445829"/>
              <a:gd name="connsiteX87" fmla="*/ 70580 w 1357678"/>
              <a:gd name="connsiteY87" fmla="*/ 1271013 h 2445829"/>
              <a:gd name="connsiteX88" fmla="*/ 118205 w 1357678"/>
              <a:gd name="connsiteY88" fmla="*/ 1337688 h 2445829"/>
              <a:gd name="connsiteX89" fmla="*/ 118205 w 1357678"/>
              <a:gd name="connsiteY89" fmla="*/ 1385313 h 2445829"/>
              <a:gd name="connsiteX90" fmla="*/ 61055 w 1357678"/>
              <a:gd name="connsiteY90" fmla="*/ 1490088 h 2445829"/>
              <a:gd name="connsiteX91" fmla="*/ 194405 w 1357678"/>
              <a:gd name="connsiteY91" fmla="*/ 1537713 h 2445829"/>
              <a:gd name="connsiteX92" fmla="*/ 251555 w 1357678"/>
              <a:gd name="connsiteY92" fmla="*/ 1480563 h 2445829"/>
              <a:gd name="connsiteX93" fmla="*/ 327755 w 1357678"/>
              <a:gd name="connsiteY93" fmla="*/ 1575813 h 2445829"/>
              <a:gd name="connsiteX94" fmla="*/ 280130 w 1357678"/>
              <a:gd name="connsiteY94" fmla="*/ 1680588 h 2445829"/>
              <a:gd name="connsiteX95" fmla="*/ 213455 w 1357678"/>
              <a:gd name="connsiteY95" fmla="*/ 1690113 h 2445829"/>
              <a:gd name="connsiteX96" fmla="*/ 184880 w 1357678"/>
              <a:gd name="connsiteY96" fmla="*/ 1613913 h 2445829"/>
              <a:gd name="connsiteX97" fmla="*/ 118205 w 1357678"/>
              <a:gd name="connsiteY97" fmla="*/ 1632963 h 2445829"/>
              <a:gd name="connsiteX98" fmla="*/ 108680 w 1357678"/>
              <a:gd name="connsiteY98" fmla="*/ 1690113 h 2445829"/>
              <a:gd name="connsiteX99" fmla="*/ 156305 w 1357678"/>
              <a:gd name="connsiteY99" fmla="*/ 1737738 h 2445829"/>
              <a:gd name="connsiteX100" fmla="*/ 251555 w 1357678"/>
              <a:gd name="connsiteY100" fmla="*/ 1785363 h 2445829"/>
              <a:gd name="connsiteX101" fmla="*/ 318230 w 1357678"/>
              <a:gd name="connsiteY101" fmla="*/ 1832988 h 2445829"/>
              <a:gd name="connsiteX102" fmla="*/ 308705 w 1357678"/>
              <a:gd name="connsiteY102" fmla="*/ 1909188 h 2445829"/>
              <a:gd name="connsiteX103" fmla="*/ 308705 w 1357678"/>
              <a:gd name="connsiteY103" fmla="*/ 1966338 h 2445829"/>
              <a:gd name="connsiteX104" fmla="*/ 423005 w 1357678"/>
              <a:gd name="connsiteY104" fmla="*/ 1985388 h 2445829"/>
              <a:gd name="connsiteX105" fmla="*/ 508730 w 1357678"/>
              <a:gd name="connsiteY105" fmla="*/ 2004438 h 2445829"/>
              <a:gd name="connsiteX106" fmla="*/ 518255 w 1357678"/>
              <a:gd name="connsiteY106" fmla="*/ 2080638 h 244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357678" h="2445829">
                <a:moveTo>
                  <a:pt x="518255" y="2080638"/>
                </a:moveTo>
                <a:cubicBezTo>
                  <a:pt x="527780" y="2106038"/>
                  <a:pt x="565880" y="2125088"/>
                  <a:pt x="565880" y="2156838"/>
                </a:cubicBezTo>
                <a:cubicBezTo>
                  <a:pt x="565880" y="2188588"/>
                  <a:pt x="515080" y="2225101"/>
                  <a:pt x="518255" y="2271138"/>
                </a:cubicBezTo>
                <a:cubicBezTo>
                  <a:pt x="521430" y="2317175"/>
                  <a:pt x="532543" y="2407663"/>
                  <a:pt x="584930" y="2433063"/>
                </a:cubicBezTo>
                <a:cubicBezTo>
                  <a:pt x="637318" y="2458463"/>
                  <a:pt x="770668" y="2441000"/>
                  <a:pt x="832580" y="2423538"/>
                </a:cubicBezTo>
                <a:cubicBezTo>
                  <a:pt x="894492" y="2406076"/>
                  <a:pt x="924655" y="2374325"/>
                  <a:pt x="956405" y="2328288"/>
                </a:cubicBezTo>
                <a:cubicBezTo>
                  <a:pt x="988155" y="2282251"/>
                  <a:pt x="1021493" y="2201288"/>
                  <a:pt x="1023080" y="2147313"/>
                </a:cubicBezTo>
                <a:cubicBezTo>
                  <a:pt x="1024668" y="2093338"/>
                  <a:pt x="1010380" y="2037775"/>
                  <a:pt x="965930" y="2004438"/>
                </a:cubicBezTo>
                <a:cubicBezTo>
                  <a:pt x="921480" y="1971101"/>
                  <a:pt x="797655" y="1953638"/>
                  <a:pt x="756380" y="1947288"/>
                </a:cubicBezTo>
                <a:cubicBezTo>
                  <a:pt x="715105" y="1940938"/>
                  <a:pt x="732567" y="1980625"/>
                  <a:pt x="718280" y="1966338"/>
                </a:cubicBezTo>
                <a:cubicBezTo>
                  <a:pt x="703993" y="1952051"/>
                  <a:pt x="675418" y="1896488"/>
                  <a:pt x="670655" y="1861563"/>
                </a:cubicBezTo>
                <a:cubicBezTo>
                  <a:pt x="665893" y="1826638"/>
                  <a:pt x="694467" y="1780600"/>
                  <a:pt x="689705" y="1756788"/>
                </a:cubicBezTo>
                <a:cubicBezTo>
                  <a:pt x="684943" y="1732976"/>
                  <a:pt x="661130" y="1734563"/>
                  <a:pt x="642080" y="1718688"/>
                </a:cubicBezTo>
                <a:cubicBezTo>
                  <a:pt x="623030" y="1702813"/>
                  <a:pt x="584930" y="1701225"/>
                  <a:pt x="575405" y="1661538"/>
                </a:cubicBezTo>
                <a:cubicBezTo>
                  <a:pt x="565880" y="1621850"/>
                  <a:pt x="569055" y="1515488"/>
                  <a:pt x="584930" y="1480563"/>
                </a:cubicBezTo>
                <a:cubicBezTo>
                  <a:pt x="600805" y="1445638"/>
                  <a:pt x="635730" y="1469450"/>
                  <a:pt x="670655" y="1451988"/>
                </a:cubicBezTo>
                <a:cubicBezTo>
                  <a:pt x="705580" y="1434525"/>
                  <a:pt x="754793" y="1390075"/>
                  <a:pt x="794480" y="1375788"/>
                </a:cubicBezTo>
                <a:cubicBezTo>
                  <a:pt x="834167" y="1361501"/>
                  <a:pt x="870680" y="1383725"/>
                  <a:pt x="908780" y="1366263"/>
                </a:cubicBezTo>
                <a:cubicBezTo>
                  <a:pt x="946880" y="1348801"/>
                  <a:pt x="989743" y="1272600"/>
                  <a:pt x="1023080" y="1271013"/>
                </a:cubicBezTo>
                <a:cubicBezTo>
                  <a:pt x="1056417" y="1269426"/>
                  <a:pt x="1086580" y="1348800"/>
                  <a:pt x="1108805" y="1356738"/>
                </a:cubicBezTo>
                <a:cubicBezTo>
                  <a:pt x="1131030" y="1364675"/>
                  <a:pt x="1145318" y="1340863"/>
                  <a:pt x="1156430" y="1318638"/>
                </a:cubicBezTo>
                <a:cubicBezTo>
                  <a:pt x="1167542" y="1296413"/>
                  <a:pt x="1178655" y="1248788"/>
                  <a:pt x="1175480" y="1223388"/>
                </a:cubicBezTo>
                <a:cubicBezTo>
                  <a:pt x="1172305" y="1197988"/>
                  <a:pt x="1146905" y="1188463"/>
                  <a:pt x="1137380" y="1166238"/>
                </a:cubicBezTo>
                <a:cubicBezTo>
                  <a:pt x="1127855" y="1144013"/>
                  <a:pt x="1119917" y="1117025"/>
                  <a:pt x="1118330" y="1090038"/>
                </a:cubicBezTo>
                <a:cubicBezTo>
                  <a:pt x="1116743" y="1063051"/>
                  <a:pt x="1115155" y="1018600"/>
                  <a:pt x="1127855" y="1004313"/>
                </a:cubicBezTo>
                <a:cubicBezTo>
                  <a:pt x="1140555" y="990025"/>
                  <a:pt x="1170718" y="1001138"/>
                  <a:pt x="1194530" y="1004313"/>
                </a:cubicBezTo>
                <a:cubicBezTo>
                  <a:pt x="1218343" y="1007488"/>
                  <a:pt x="1245330" y="1026538"/>
                  <a:pt x="1270730" y="1023363"/>
                </a:cubicBezTo>
                <a:cubicBezTo>
                  <a:pt x="1296130" y="1020188"/>
                  <a:pt x="1334230" y="1012250"/>
                  <a:pt x="1346930" y="985263"/>
                </a:cubicBezTo>
                <a:cubicBezTo>
                  <a:pt x="1359630" y="958276"/>
                  <a:pt x="1362805" y="886838"/>
                  <a:pt x="1346930" y="861438"/>
                </a:cubicBezTo>
                <a:cubicBezTo>
                  <a:pt x="1331055" y="836038"/>
                  <a:pt x="1275493" y="843975"/>
                  <a:pt x="1251680" y="832863"/>
                </a:cubicBezTo>
                <a:cubicBezTo>
                  <a:pt x="1227868" y="821750"/>
                  <a:pt x="1216755" y="810638"/>
                  <a:pt x="1204055" y="794763"/>
                </a:cubicBezTo>
                <a:cubicBezTo>
                  <a:pt x="1191355" y="778888"/>
                  <a:pt x="1180242" y="764600"/>
                  <a:pt x="1175480" y="737613"/>
                </a:cubicBezTo>
                <a:cubicBezTo>
                  <a:pt x="1170718" y="710626"/>
                  <a:pt x="1167543" y="658238"/>
                  <a:pt x="1175480" y="632838"/>
                </a:cubicBezTo>
                <a:cubicBezTo>
                  <a:pt x="1183417" y="607438"/>
                  <a:pt x="1218343" y="601088"/>
                  <a:pt x="1223105" y="585213"/>
                </a:cubicBezTo>
                <a:cubicBezTo>
                  <a:pt x="1227867" y="569338"/>
                  <a:pt x="1227867" y="561400"/>
                  <a:pt x="1204055" y="537588"/>
                </a:cubicBezTo>
                <a:cubicBezTo>
                  <a:pt x="1180243" y="513776"/>
                  <a:pt x="1102455" y="466150"/>
                  <a:pt x="1080230" y="442338"/>
                </a:cubicBezTo>
                <a:cubicBezTo>
                  <a:pt x="1058005" y="418526"/>
                  <a:pt x="1064355" y="405825"/>
                  <a:pt x="1070705" y="394713"/>
                </a:cubicBezTo>
                <a:cubicBezTo>
                  <a:pt x="1077055" y="383601"/>
                  <a:pt x="1100868" y="393125"/>
                  <a:pt x="1118330" y="375663"/>
                </a:cubicBezTo>
                <a:cubicBezTo>
                  <a:pt x="1135792" y="358201"/>
                  <a:pt x="1170718" y="315338"/>
                  <a:pt x="1175480" y="289938"/>
                </a:cubicBezTo>
                <a:cubicBezTo>
                  <a:pt x="1180242" y="264538"/>
                  <a:pt x="1159605" y="240725"/>
                  <a:pt x="1146905" y="223263"/>
                </a:cubicBezTo>
                <a:cubicBezTo>
                  <a:pt x="1134205" y="205800"/>
                  <a:pt x="1116742" y="202625"/>
                  <a:pt x="1099280" y="185163"/>
                </a:cubicBezTo>
                <a:cubicBezTo>
                  <a:pt x="1081818" y="167701"/>
                  <a:pt x="1058005" y="123250"/>
                  <a:pt x="1042130" y="118488"/>
                </a:cubicBezTo>
                <a:cubicBezTo>
                  <a:pt x="1026255" y="113726"/>
                  <a:pt x="1018317" y="159763"/>
                  <a:pt x="1004030" y="156588"/>
                </a:cubicBezTo>
                <a:cubicBezTo>
                  <a:pt x="989743" y="153413"/>
                  <a:pt x="970692" y="107375"/>
                  <a:pt x="956405" y="99438"/>
                </a:cubicBezTo>
                <a:cubicBezTo>
                  <a:pt x="942118" y="91501"/>
                  <a:pt x="937355" y="107376"/>
                  <a:pt x="918305" y="108963"/>
                </a:cubicBezTo>
                <a:cubicBezTo>
                  <a:pt x="899255" y="110550"/>
                  <a:pt x="859567" y="110550"/>
                  <a:pt x="842105" y="108963"/>
                </a:cubicBezTo>
                <a:cubicBezTo>
                  <a:pt x="824643" y="107376"/>
                  <a:pt x="821468" y="110550"/>
                  <a:pt x="813530" y="99438"/>
                </a:cubicBezTo>
                <a:cubicBezTo>
                  <a:pt x="805593" y="88325"/>
                  <a:pt x="804005" y="50225"/>
                  <a:pt x="794480" y="42288"/>
                </a:cubicBezTo>
                <a:cubicBezTo>
                  <a:pt x="784955" y="34351"/>
                  <a:pt x="767493" y="54988"/>
                  <a:pt x="756380" y="51813"/>
                </a:cubicBezTo>
                <a:cubicBezTo>
                  <a:pt x="745267" y="48638"/>
                  <a:pt x="738917" y="24825"/>
                  <a:pt x="727805" y="23238"/>
                </a:cubicBezTo>
                <a:cubicBezTo>
                  <a:pt x="716693" y="21651"/>
                  <a:pt x="705580" y="45463"/>
                  <a:pt x="689705" y="42288"/>
                </a:cubicBezTo>
                <a:cubicBezTo>
                  <a:pt x="673830" y="39113"/>
                  <a:pt x="648430" y="10538"/>
                  <a:pt x="632555" y="4188"/>
                </a:cubicBezTo>
                <a:cubicBezTo>
                  <a:pt x="616680" y="-2162"/>
                  <a:pt x="607155" y="-575"/>
                  <a:pt x="594455" y="4188"/>
                </a:cubicBezTo>
                <a:cubicBezTo>
                  <a:pt x="581755" y="8951"/>
                  <a:pt x="570642" y="23238"/>
                  <a:pt x="556355" y="32763"/>
                </a:cubicBezTo>
                <a:cubicBezTo>
                  <a:pt x="542068" y="42288"/>
                  <a:pt x="524605" y="58163"/>
                  <a:pt x="508730" y="61338"/>
                </a:cubicBezTo>
                <a:cubicBezTo>
                  <a:pt x="492855" y="64513"/>
                  <a:pt x="473805" y="50226"/>
                  <a:pt x="461105" y="51813"/>
                </a:cubicBezTo>
                <a:cubicBezTo>
                  <a:pt x="448405" y="53400"/>
                  <a:pt x="446817" y="58163"/>
                  <a:pt x="432530" y="70863"/>
                </a:cubicBezTo>
                <a:cubicBezTo>
                  <a:pt x="418242" y="83563"/>
                  <a:pt x="384905" y="113726"/>
                  <a:pt x="375380" y="128013"/>
                </a:cubicBezTo>
                <a:cubicBezTo>
                  <a:pt x="365855" y="142300"/>
                  <a:pt x="372205" y="137538"/>
                  <a:pt x="375380" y="156588"/>
                </a:cubicBezTo>
                <a:cubicBezTo>
                  <a:pt x="378555" y="175638"/>
                  <a:pt x="403955" y="228026"/>
                  <a:pt x="394430" y="242313"/>
                </a:cubicBezTo>
                <a:cubicBezTo>
                  <a:pt x="384905" y="256600"/>
                  <a:pt x="340455" y="243900"/>
                  <a:pt x="318230" y="242313"/>
                </a:cubicBezTo>
                <a:cubicBezTo>
                  <a:pt x="296005" y="240726"/>
                  <a:pt x="283305" y="232788"/>
                  <a:pt x="261080" y="232788"/>
                </a:cubicBezTo>
                <a:cubicBezTo>
                  <a:pt x="238855" y="232788"/>
                  <a:pt x="199167" y="231200"/>
                  <a:pt x="184880" y="242313"/>
                </a:cubicBezTo>
                <a:cubicBezTo>
                  <a:pt x="170592" y="253425"/>
                  <a:pt x="183292" y="286763"/>
                  <a:pt x="175355" y="299463"/>
                </a:cubicBezTo>
                <a:cubicBezTo>
                  <a:pt x="167418" y="312163"/>
                  <a:pt x="165830" y="297876"/>
                  <a:pt x="137255" y="318513"/>
                </a:cubicBezTo>
                <a:cubicBezTo>
                  <a:pt x="108680" y="339150"/>
                  <a:pt x="19780" y="397888"/>
                  <a:pt x="3905" y="423288"/>
                </a:cubicBezTo>
                <a:cubicBezTo>
                  <a:pt x="-11970" y="448688"/>
                  <a:pt x="24542" y="461388"/>
                  <a:pt x="42005" y="470913"/>
                </a:cubicBezTo>
                <a:cubicBezTo>
                  <a:pt x="59467" y="480438"/>
                  <a:pt x="88043" y="482025"/>
                  <a:pt x="108680" y="480438"/>
                </a:cubicBezTo>
                <a:cubicBezTo>
                  <a:pt x="129317" y="478851"/>
                  <a:pt x="156305" y="447101"/>
                  <a:pt x="165830" y="461388"/>
                </a:cubicBezTo>
                <a:cubicBezTo>
                  <a:pt x="175355" y="475675"/>
                  <a:pt x="154718" y="547113"/>
                  <a:pt x="165830" y="566163"/>
                </a:cubicBezTo>
                <a:cubicBezTo>
                  <a:pt x="176942" y="585213"/>
                  <a:pt x="213455" y="577275"/>
                  <a:pt x="232505" y="575688"/>
                </a:cubicBezTo>
                <a:cubicBezTo>
                  <a:pt x="251555" y="574101"/>
                  <a:pt x="259492" y="559813"/>
                  <a:pt x="280130" y="556638"/>
                </a:cubicBezTo>
                <a:cubicBezTo>
                  <a:pt x="300767" y="553463"/>
                  <a:pt x="340455" y="539176"/>
                  <a:pt x="356330" y="556638"/>
                </a:cubicBezTo>
                <a:cubicBezTo>
                  <a:pt x="372205" y="574100"/>
                  <a:pt x="381730" y="637601"/>
                  <a:pt x="375380" y="661413"/>
                </a:cubicBezTo>
                <a:cubicBezTo>
                  <a:pt x="369030" y="685225"/>
                  <a:pt x="335692" y="691576"/>
                  <a:pt x="318230" y="699513"/>
                </a:cubicBezTo>
                <a:cubicBezTo>
                  <a:pt x="300768" y="707450"/>
                  <a:pt x="289655" y="704276"/>
                  <a:pt x="270605" y="709038"/>
                </a:cubicBezTo>
                <a:cubicBezTo>
                  <a:pt x="251555" y="713800"/>
                  <a:pt x="213455" y="710625"/>
                  <a:pt x="203930" y="728088"/>
                </a:cubicBezTo>
                <a:cubicBezTo>
                  <a:pt x="194405" y="745550"/>
                  <a:pt x="211867" y="790000"/>
                  <a:pt x="213455" y="813813"/>
                </a:cubicBezTo>
                <a:cubicBezTo>
                  <a:pt x="215043" y="837626"/>
                  <a:pt x="218218" y="853500"/>
                  <a:pt x="213455" y="870963"/>
                </a:cubicBezTo>
                <a:cubicBezTo>
                  <a:pt x="208692" y="888426"/>
                  <a:pt x="195992" y="901126"/>
                  <a:pt x="184880" y="918588"/>
                </a:cubicBezTo>
                <a:cubicBezTo>
                  <a:pt x="173768" y="936050"/>
                  <a:pt x="164242" y="967801"/>
                  <a:pt x="146780" y="975738"/>
                </a:cubicBezTo>
                <a:cubicBezTo>
                  <a:pt x="129318" y="983675"/>
                  <a:pt x="95980" y="967800"/>
                  <a:pt x="80105" y="966213"/>
                </a:cubicBezTo>
                <a:cubicBezTo>
                  <a:pt x="64230" y="964625"/>
                  <a:pt x="61055" y="961450"/>
                  <a:pt x="51530" y="966213"/>
                </a:cubicBezTo>
                <a:cubicBezTo>
                  <a:pt x="42005" y="970976"/>
                  <a:pt x="29305" y="977326"/>
                  <a:pt x="22955" y="994788"/>
                </a:cubicBezTo>
                <a:cubicBezTo>
                  <a:pt x="16605" y="1012250"/>
                  <a:pt x="16605" y="1044000"/>
                  <a:pt x="13430" y="1070988"/>
                </a:cubicBezTo>
                <a:cubicBezTo>
                  <a:pt x="10255" y="1097976"/>
                  <a:pt x="730" y="1129725"/>
                  <a:pt x="3905" y="1156713"/>
                </a:cubicBezTo>
                <a:cubicBezTo>
                  <a:pt x="7080" y="1183701"/>
                  <a:pt x="21368" y="1213863"/>
                  <a:pt x="32480" y="1232913"/>
                </a:cubicBezTo>
                <a:cubicBezTo>
                  <a:pt x="43592" y="1251963"/>
                  <a:pt x="56293" y="1253551"/>
                  <a:pt x="70580" y="1271013"/>
                </a:cubicBezTo>
                <a:cubicBezTo>
                  <a:pt x="84867" y="1288475"/>
                  <a:pt x="110268" y="1318638"/>
                  <a:pt x="118205" y="1337688"/>
                </a:cubicBezTo>
                <a:cubicBezTo>
                  <a:pt x="126142" y="1356738"/>
                  <a:pt x="127730" y="1359913"/>
                  <a:pt x="118205" y="1385313"/>
                </a:cubicBezTo>
                <a:cubicBezTo>
                  <a:pt x="108680" y="1410713"/>
                  <a:pt x="48355" y="1464688"/>
                  <a:pt x="61055" y="1490088"/>
                </a:cubicBezTo>
                <a:cubicBezTo>
                  <a:pt x="73755" y="1515488"/>
                  <a:pt x="162655" y="1539301"/>
                  <a:pt x="194405" y="1537713"/>
                </a:cubicBezTo>
                <a:cubicBezTo>
                  <a:pt x="226155" y="1536125"/>
                  <a:pt x="229330" y="1474213"/>
                  <a:pt x="251555" y="1480563"/>
                </a:cubicBezTo>
                <a:cubicBezTo>
                  <a:pt x="273780" y="1486913"/>
                  <a:pt x="322993" y="1542476"/>
                  <a:pt x="327755" y="1575813"/>
                </a:cubicBezTo>
                <a:cubicBezTo>
                  <a:pt x="332517" y="1609150"/>
                  <a:pt x="299180" y="1661538"/>
                  <a:pt x="280130" y="1680588"/>
                </a:cubicBezTo>
                <a:cubicBezTo>
                  <a:pt x="261080" y="1699638"/>
                  <a:pt x="229330" y="1701225"/>
                  <a:pt x="213455" y="1690113"/>
                </a:cubicBezTo>
                <a:cubicBezTo>
                  <a:pt x="197580" y="1679000"/>
                  <a:pt x="200755" y="1623438"/>
                  <a:pt x="184880" y="1613913"/>
                </a:cubicBezTo>
                <a:cubicBezTo>
                  <a:pt x="169005" y="1604388"/>
                  <a:pt x="130905" y="1620263"/>
                  <a:pt x="118205" y="1632963"/>
                </a:cubicBezTo>
                <a:cubicBezTo>
                  <a:pt x="105505" y="1645663"/>
                  <a:pt x="102330" y="1672651"/>
                  <a:pt x="108680" y="1690113"/>
                </a:cubicBezTo>
                <a:cubicBezTo>
                  <a:pt x="115030" y="1707575"/>
                  <a:pt x="132492" y="1721863"/>
                  <a:pt x="156305" y="1737738"/>
                </a:cubicBezTo>
                <a:cubicBezTo>
                  <a:pt x="180117" y="1753613"/>
                  <a:pt x="224567" y="1769488"/>
                  <a:pt x="251555" y="1785363"/>
                </a:cubicBezTo>
                <a:cubicBezTo>
                  <a:pt x="278542" y="1801238"/>
                  <a:pt x="308705" y="1812351"/>
                  <a:pt x="318230" y="1832988"/>
                </a:cubicBezTo>
                <a:cubicBezTo>
                  <a:pt x="327755" y="1853625"/>
                  <a:pt x="310292" y="1886963"/>
                  <a:pt x="308705" y="1909188"/>
                </a:cubicBezTo>
                <a:cubicBezTo>
                  <a:pt x="307118" y="1931413"/>
                  <a:pt x="289655" y="1953638"/>
                  <a:pt x="308705" y="1966338"/>
                </a:cubicBezTo>
                <a:cubicBezTo>
                  <a:pt x="327755" y="1979038"/>
                  <a:pt x="389667" y="1979038"/>
                  <a:pt x="423005" y="1985388"/>
                </a:cubicBezTo>
                <a:cubicBezTo>
                  <a:pt x="456342" y="1991738"/>
                  <a:pt x="486505" y="1986976"/>
                  <a:pt x="508730" y="2004438"/>
                </a:cubicBezTo>
                <a:cubicBezTo>
                  <a:pt x="530955" y="2021900"/>
                  <a:pt x="508730" y="2055238"/>
                  <a:pt x="518255" y="2080638"/>
                </a:cubicBezTo>
                <a:close/>
              </a:path>
            </a:pathLst>
          </a:custGeom>
          <a:solidFill>
            <a:srgbClr val="98CBFA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000000"/>
              </a:solidFill>
              <a:cs typeface="Calibri" pitchFamily="34" charset="0"/>
            </a:endParaRPr>
          </a:p>
        </p:txBody>
      </p:sp>
      <p:grpSp>
        <p:nvGrpSpPr>
          <p:cNvPr id="29707" name="Groupe 23"/>
          <p:cNvGrpSpPr>
            <a:grpSpLocks/>
          </p:cNvGrpSpPr>
          <p:nvPr/>
        </p:nvGrpSpPr>
        <p:grpSpPr bwMode="auto">
          <a:xfrm rot="-7212091">
            <a:off x="5548947" y="1679871"/>
            <a:ext cx="426256" cy="520700"/>
            <a:chOff x="57822" y="1841500"/>
            <a:chExt cx="426256" cy="520700"/>
          </a:xfrm>
        </p:grpSpPr>
        <p:grpSp>
          <p:nvGrpSpPr>
            <p:cNvPr id="29724" name="Groupe 8"/>
            <p:cNvGrpSpPr>
              <a:grpSpLocks/>
            </p:cNvGrpSpPr>
            <p:nvPr/>
          </p:nvGrpSpPr>
          <p:grpSpPr bwMode="auto">
            <a:xfrm>
              <a:off x="76200" y="1841500"/>
              <a:ext cx="152400" cy="520700"/>
              <a:chOff x="76200" y="1841500"/>
              <a:chExt cx="152400" cy="520700"/>
            </a:xfrm>
          </p:grpSpPr>
          <p:cxnSp>
            <p:nvCxnSpPr>
              <p:cNvPr id="6" name="Connecteur droit 5"/>
              <p:cNvCxnSpPr/>
              <p:nvPr/>
            </p:nvCxnSpPr>
            <p:spPr>
              <a:xfrm>
                <a:off x="76426" y="1841171"/>
                <a:ext cx="152400" cy="215900"/>
              </a:xfrm>
              <a:prstGeom prst="line">
                <a:avLst/>
              </a:prstGeom>
              <a:ln>
                <a:solidFill>
                  <a:srgbClr val="C40F1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>
                <a:off x="230919" y="2053528"/>
                <a:ext cx="0" cy="304800"/>
              </a:xfrm>
              <a:prstGeom prst="line">
                <a:avLst/>
              </a:prstGeom>
              <a:ln>
                <a:solidFill>
                  <a:srgbClr val="C40F1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25" name="Groupe 20"/>
            <p:cNvGrpSpPr>
              <a:grpSpLocks/>
            </p:cNvGrpSpPr>
            <p:nvPr/>
          </p:nvGrpSpPr>
          <p:grpSpPr bwMode="auto">
            <a:xfrm flipH="1">
              <a:off x="304800" y="1841500"/>
              <a:ext cx="152400" cy="520700"/>
              <a:chOff x="76200" y="1841500"/>
              <a:chExt cx="152400" cy="520700"/>
            </a:xfrm>
          </p:grpSpPr>
          <p:cxnSp>
            <p:nvCxnSpPr>
              <p:cNvPr id="22" name="Connecteur droit 21"/>
              <p:cNvCxnSpPr/>
              <p:nvPr/>
            </p:nvCxnSpPr>
            <p:spPr>
              <a:xfrm>
                <a:off x="76947" y="1841411"/>
                <a:ext cx="152400" cy="215900"/>
              </a:xfrm>
              <a:prstGeom prst="line">
                <a:avLst/>
              </a:prstGeom>
              <a:ln>
                <a:solidFill>
                  <a:srgbClr val="C40F1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228660" y="2056086"/>
                <a:ext cx="0" cy="304800"/>
              </a:xfrm>
              <a:prstGeom prst="line">
                <a:avLst/>
              </a:prstGeom>
              <a:ln>
                <a:solidFill>
                  <a:srgbClr val="C40F1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Connecteur droit 12"/>
            <p:cNvCxnSpPr/>
            <p:nvPr/>
          </p:nvCxnSpPr>
          <p:spPr>
            <a:xfrm flipH="1">
              <a:off x="307865" y="1901151"/>
              <a:ext cx="176213" cy="228600"/>
            </a:xfrm>
            <a:prstGeom prst="line">
              <a:avLst/>
            </a:prstGeom>
            <a:ln>
              <a:solidFill>
                <a:srgbClr val="C40F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 flipV="1">
              <a:off x="57822" y="1911024"/>
              <a:ext cx="176212" cy="228600"/>
            </a:xfrm>
            <a:prstGeom prst="line">
              <a:avLst/>
            </a:prstGeom>
            <a:ln>
              <a:solidFill>
                <a:srgbClr val="C40F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llipse 24"/>
          <p:cNvSpPr/>
          <p:nvPr/>
        </p:nvSpPr>
        <p:spPr>
          <a:xfrm>
            <a:off x="4572000" y="2774950"/>
            <a:ext cx="422275" cy="454025"/>
          </a:xfrm>
          <a:prstGeom prst="ellipse">
            <a:avLst/>
          </a:prstGeom>
          <a:noFill/>
          <a:ln w="28575">
            <a:solidFill>
              <a:srgbClr val="C40F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000000"/>
              </a:solidFill>
              <a:cs typeface="Calibri" pitchFamily="34" charset="0"/>
            </a:endParaRPr>
          </a:p>
        </p:txBody>
      </p:sp>
      <p:grpSp>
        <p:nvGrpSpPr>
          <p:cNvPr id="29709" name="Groupe 35"/>
          <p:cNvGrpSpPr>
            <a:grpSpLocks/>
          </p:cNvGrpSpPr>
          <p:nvPr/>
        </p:nvGrpSpPr>
        <p:grpSpPr bwMode="auto">
          <a:xfrm rot="6267632">
            <a:off x="2612292" y="2847282"/>
            <a:ext cx="419897" cy="520700"/>
            <a:chOff x="45380" y="1841500"/>
            <a:chExt cx="419897" cy="520700"/>
          </a:xfrm>
        </p:grpSpPr>
        <p:grpSp>
          <p:nvGrpSpPr>
            <p:cNvPr id="29716" name="Groupe 36"/>
            <p:cNvGrpSpPr>
              <a:grpSpLocks/>
            </p:cNvGrpSpPr>
            <p:nvPr/>
          </p:nvGrpSpPr>
          <p:grpSpPr bwMode="auto">
            <a:xfrm>
              <a:off x="76200" y="1841500"/>
              <a:ext cx="152400" cy="520700"/>
              <a:chOff x="76200" y="1841500"/>
              <a:chExt cx="152400" cy="520700"/>
            </a:xfrm>
          </p:grpSpPr>
          <p:cxnSp>
            <p:nvCxnSpPr>
              <p:cNvPr id="43" name="Connecteur droit 42"/>
              <p:cNvCxnSpPr/>
              <p:nvPr/>
            </p:nvCxnSpPr>
            <p:spPr>
              <a:xfrm>
                <a:off x="75559" y="1862876"/>
                <a:ext cx="152400" cy="2159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>
                <a:off x="229911" y="2076977"/>
                <a:ext cx="0" cy="3048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17" name="Groupe 37"/>
            <p:cNvGrpSpPr>
              <a:grpSpLocks/>
            </p:cNvGrpSpPr>
            <p:nvPr/>
          </p:nvGrpSpPr>
          <p:grpSpPr bwMode="auto">
            <a:xfrm flipH="1">
              <a:off x="304800" y="1841500"/>
              <a:ext cx="152400" cy="520700"/>
              <a:chOff x="76200" y="1841500"/>
              <a:chExt cx="152400" cy="520700"/>
            </a:xfrm>
          </p:grpSpPr>
          <p:cxnSp>
            <p:nvCxnSpPr>
              <p:cNvPr id="41" name="Connecteur droit 40"/>
              <p:cNvCxnSpPr/>
              <p:nvPr/>
            </p:nvCxnSpPr>
            <p:spPr>
              <a:xfrm>
                <a:off x="108736" y="1856414"/>
                <a:ext cx="152400" cy="2159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258069" y="2075101"/>
                <a:ext cx="0" cy="30480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cteur droit 38"/>
            <p:cNvCxnSpPr/>
            <p:nvPr/>
          </p:nvCxnSpPr>
          <p:spPr>
            <a:xfrm flipH="1">
              <a:off x="289064" y="1892133"/>
              <a:ext cx="176213" cy="22860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 flipV="1">
              <a:off x="45380" y="1907143"/>
              <a:ext cx="176212" cy="228600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Ellipse 44"/>
          <p:cNvSpPr/>
          <p:nvPr/>
        </p:nvSpPr>
        <p:spPr>
          <a:xfrm>
            <a:off x="4066677" y="3348038"/>
            <a:ext cx="422275" cy="452437"/>
          </a:xfrm>
          <a:prstGeom prst="ellipse">
            <a:avLst/>
          </a:prstGeom>
          <a:noFill/>
          <a:ln w="28575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5886450" y="2374900"/>
            <a:ext cx="1447800" cy="2600325"/>
          </a:xfrm>
          <a:custGeom>
            <a:avLst/>
            <a:gdLst>
              <a:gd name="connsiteX0" fmla="*/ 419310 w 1448315"/>
              <a:gd name="connsiteY0" fmla="*/ 2196839 h 2599832"/>
              <a:gd name="connsiteX1" fmla="*/ 409785 w 1448315"/>
              <a:gd name="connsiteY1" fmla="*/ 2273039 h 2599832"/>
              <a:gd name="connsiteX2" fmla="*/ 409785 w 1448315"/>
              <a:gd name="connsiteY2" fmla="*/ 2406389 h 2599832"/>
              <a:gd name="connsiteX3" fmla="*/ 571710 w 1448315"/>
              <a:gd name="connsiteY3" fmla="*/ 2473064 h 2599832"/>
              <a:gd name="connsiteX4" fmla="*/ 705060 w 1448315"/>
              <a:gd name="connsiteY4" fmla="*/ 2549264 h 2599832"/>
              <a:gd name="connsiteX5" fmla="*/ 847935 w 1448315"/>
              <a:gd name="connsiteY5" fmla="*/ 2596889 h 2599832"/>
              <a:gd name="connsiteX6" fmla="*/ 990810 w 1448315"/>
              <a:gd name="connsiteY6" fmla="*/ 2463539 h 2599832"/>
              <a:gd name="connsiteX7" fmla="*/ 1028910 w 1448315"/>
              <a:gd name="connsiteY7" fmla="*/ 2292089 h 2599832"/>
              <a:gd name="connsiteX8" fmla="*/ 857460 w 1448315"/>
              <a:gd name="connsiteY8" fmla="*/ 2177789 h 2599832"/>
              <a:gd name="connsiteX9" fmla="*/ 781260 w 1448315"/>
              <a:gd name="connsiteY9" fmla="*/ 2177789 h 2599832"/>
              <a:gd name="connsiteX10" fmla="*/ 781260 w 1448315"/>
              <a:gd name="connsiteY10" fmla="*/ 2073014 h 2599832"/>
              <a:gd name="connsiteX11" fmla="*/ 743160 w 1448315"/>
              <a:gd name="connsiteY11" fmla="*/ 2015864 h 2599832"/>
              <a:gd name="connsiteX12" fmla="*/ 781260 w 1448315"/>
              <a:gd name="connsiteY12" fmla="*/ 1958714 h 2599832"/>
              <a:gd name="connsiteX13" fmla="*/ 809835 w 1448315"/>
              <a:gd name="connsiteY13" fmla="*/ 1872989 h 2599832"/>
              <a:gd name="connsiteX14" fmla="*/ 866985 w 1448315"/>
              <a:gd name="connsiteY14" fmla="*/ 1834889 h 2599832"/>
              <a:gd name="connsiteX15" fmla="*/ 962235 w 1448315"/>
              <a:gd name="connsiteY15" fmla="*/ 1872989 h 2599832"/>
              <a:gd name="connsiteX16" fmla="*/ 1047960 w 1448315"/>
              <a:gd name="connsiteY16" fmla="*/ 1768214 h 2599832"/>
              <a:gd name="connsiteX17" fmla="*/ 1086060 w 1448315"/>
              <a:gd name="connsiteY17" fmla="*/ 1720589 h 2599832"/>
              <a:gd name="connsiteX18" fmla="*/ 1124160 w 1448315"/>
              <a:gd name="connsiteY18" fmla="*/ 1634864 h 2599832"/>
              <a:gd name="connsiteX19" fmla="*/ 1057485 w 1448315"/>
              <a:gd name="connsiteY19" fmla="*/ 1625339 h 2599832"/>
              <a:gd name="connsiteX20" fmla="*/ 1009860 w 1448315"/>
              <a:gd name="connsiteY20" fmla="*/ 1606289 h 2599832"/>
              <a:gd name="connsiteX21" fmla="*/ 1038435 w 1448315"/>
              <a:gd name="connsiteY21" fmla="*/ 1501514 h 2599832"/>
              <a:gd name="connsiteX22" fmla="*/ 1057485 w 1448315"/>
              <a:gd name="connsiteY22" fmla="*/ 1453889 h 2599832"/>
              <a:gd name="connsiteX23" fmla="*/ 1124160 w 1448315"/>
              <a:gd name="connsiteY23" fmla="*/ 1520564 h 2599832"/>
              <a:gd name="connsiteX24" fmla="*/ 1209885 w 1448315"/>
              <a:gd name="connsiteY24" fmla="*/ 1520564 h 2599832"/>
              <a:gd name="connsiteX25" fmla="*/ 1219410 w 1448315"/>
              <a:gd name="connsiteY25" fmla="*/ 1463414 h 2599832"/>
              <a:gd name="connsiteX26" fmla="*/ 1200360 w 1448315"/>
              <a:gd name="connsiteY26" fmla="*/ 1349114 h 2599832"/>
              <a:gd name="connsiteX27" fmla="*/ 1257510 w 1448315"/>
              <a:gd name="connsiteY27" fmla="*/ 1320539 h 2599832"/>
              <a:gd name="connsiteX28" fmla="*/ 1352760 w 1448315"/>
              <a:gd name="connsiteY28" fmla="*/ 1215764 h 2599832"/>
              <a:gd name="connsiteX29" fmla="*/ 1314660 w 1448315"/>
              <a:gd name="connsiteY29" fmla="*/ 1149089 h 2599832"/>
              <a:gd name="connsiteX30" fmla="*/ 1314660 w 1448315"/>
              <a:gd name="connsiteY30" fmla="*/ 1044314 h 2599832"/>
              <a:gd name="connsiteX31" fmla="*/ 1333710 w 1448315"/>
              <a:gd name="connsiteY31" fmla="*/ 1025264 h 2599832"/>
              <a:gd name="connsiteX32" fmla="*/ 1409910 w 1448315"/>
              <a:gd name="connsiteY32" fmla="*/ 1006214 h 2599832"/>
              <a:gd name="connsiteX33" fmla="*/ 1448010 w 1448315"/>
              <a:gd name="connsiteY33" fmla="*/ 863339 h 2599832"/>
              <a:gd name="connsiteX34" fmla="*/ 1390860 w 1448315"/>
              <a:gd name="connsiteY34" fmla="*/ 834764 h 2599832"/>
              <a:gd name="connsiteX35" fmla="*/ 1362285 w 1448315"/>
              <a:gd name="connsiteY35" fmla="*/ 834764 h 2599832"/>
              <a:gd name="connsiteX36" fmla="*/ 1352760 w 1448315"/>
              <a:gd name="connsiteY36" fmla="*/ 749039 h 2599832"/>
              <a:gd name="connsiteX37" fmla="*/ 1295610 w 1448315"/>
              <a:gd name="connsiteY37" fmla="*/ 720464 h 2599832"/>
              <a:gd name="connsiteX38" fmla="*/ 1295610 w 1448315"/>
              <a:gd name="connsiteY38" fmla="*/ 691889 h 2599832"/>
              <a:gd name="connsiteX39" fmla="*/ 1247985 w 1448315"/>
              <a:gd name="connsiteY39" fmla="*/ 644264 h 2599832"/>
              <a:gd name="connsiteX40" fmla="*/ 1228935 w 1448315"/>
              <a:gd name="connsiteY40" fmla="*/ 596639 h 2599832"/>
              <a:gd name="connsiteX41" fmla="*/ 1162260 w 1448315"/>
              <a:gd name="connsiteY41" fmla="*/ 587114 h 2599832"/>
              <a:gd name="connsiteX42" fmla="*/ 1114635 w 1448315"/>
              <a:gd name="connsiteY42" fmla="*/ 577589 h 2599832"/>
              <a:gd name="connsiteX43" fmla="*/ 1162260 w 1448315"/>
              <a:gd name="connsiteY43" fmla="*/ 444239 h 2599832"/>
              <a:gd name="connsiteX44" fmla="*/ 1152735 w 1448315"/>
              <a:gd name="connsiteY44" fmla="*/ 396614 h 2599832"/>
              <a:gd name="connsiteX45" fmla="*/ 1105110 w 1448315"/>
              <a:gd name="connsiteY45" fmla="*/ 406139 h 2599832"/>
              <a:gd name="connsiteX46" fmla="*/ 1028910 w 1448315"/>
              <a:gd name="connsiteY46" fmla="*/ 377564 h 2599832"/>
              <a:gd name="connsiteX47" fmla="*/ 924135 w 1448315"/>
              <a:gd name="connsiteY47" fmla="*/ 329939 h 2599832"/>
              <a:gd name="connsiteX48" fmla="*/ 866985 w 1448315"/>
              <a:gd name="connsiteY48" fmla="*/ 282314 h 2599832"/>
              <a:gd name="connsiteX49" fmla="*/ 847935 w 1448315"/>
              <a:gd name="connsiteY49" fmla="*/ 253739 h 2599832"/>
              <a:gd name="connsiteX50" fmla="*/ 857460 w 1448315"/>
              <a:gd name="connsiteY50" fmla="*/ 158489 h 2599832"/>
              <a:gd name="connsiteX51" fmla="*/ 800310 w 1448315"/>
              <a:gd name="connsiteY51" fmla="*/ 148964 h 2599832"/>
              <a:gd name="connsiteX52" fmla="*/ 771735 w 1448315"/>
              <a:gd name="connsiteY52" fmla="*/ 6089 h 2599832"/>
              <a:gd name="connsiteX53" fmla="*/ 695535 w 1448315"/>
              <a:gd name="connsiteY53" fmla="*/ 34664 h 2599832"/>
              <a:gd name="connsiteX54" fmla="*/ 676485 w 1448315"/>
              <a:gd name="connsiteY54" fmla="*/ 110864 h 2599832"/>
              <a:gd name="connsiteX55" fmla="*/ 600285 w 1448315"/>
              <a:gd name="connsiteY55" fmla="*/ 187064 h 2599832"/>
              <a:gd name="connsiteX56" fmla="*/ 581235 w 1448315"/>
              <a:gd name="connsiteY56" fmla="*/ 225164 h 2599832"/>
              <a:gd name="connsiteX57" fmla="*/ 485985 w 1448315"/>
              <a:gd name="connsiteY57" fmla="*/ 234689 h 2599832"/>
              <a:gd name="connsiteX58" fmla="*/ 390735 w 1448315"/>
              <a:gd name="connsiteY58" fmla="*/ 291839 h 2599832"/>
              <a:gd name="connsiteX59" fmla="*/ 371685 w 1448315"/>
              <a:gd name="connsiteY59" fmla="*/ 415664 h 2599832"/>
              <a:gd name="connsiteX60" fmla="*/ 285960 w 1448315"/>
              <a:gd name="connsiteY60" fmla="*/ 501389 h 2599832"/>
              <a:gd name="connsiteX61" fmla="*/ 209760 w 1448315"/>
              <a:gd name="connsiteY61" fmla="*/ 596639 h 2599832"/>
              <a:gd name="connsiteX62" fmla="*/ 152610 w 1448315"/>
              <a:gd name="connsiteY62" fmla="*/ 549014 h 2599832"/>
              <a:gd name="connsiteX63" fmla="*/ 85935 w 1448315"/>
              <a:gd name="connsiteY63" fmla="*/ 558539 h 2599832"/>
              <a:gd name="connsiteX64" fmla="*/ 57360 w 1448315"/>
              <a:gd name="connsiteY64" fmla="*/ 606164 h 2599832"/>
              <a:gd name="connsiteX65" fmla="*/ 76410 w 1448315"/>
              <a:gd name="connsiteY65" fmla="*/ 663314 h 2599832"/>
              <a:gd name="connsiteX66" fmla="*/ 210 w 1448315"/>
              <a:gd name="connsiteY66" fmla="*/ 729989 h 2599832"/>
              <a:gd name="connsiteX67" fmla="*/ 57360 w 1448315"/>
              <a:gd name="connsiteY67" fmla="*/ 777614 h 2599832"/>
              <a:gd name="connsiteX68" fmla="*/ 162135 w 1448315"/>
              <a:gd name="connsiteY68" fmla="*/ 777614 h 2599832"/>
              <a:gd name="connsiteX69" fmla="*/ 219285 w 1448315"/>
              <a:gd name="connsiteY69" fmla="*/ 796664 h 2599832"/>
              <a:gd name="connsiteX70" fmla="*/ 266910 w 1448315"/>
              <a:gd name="connsiteY70" fmla="*/ 844289 h 2599832"/>
              <a:gd name="connsiteX71" fmla="*/ 276435 w 1448315"/>
              <a:gd name="connsiteY71" fmla="*/ 920489 h 2599832"/>
              <a:gd name="connsiteX72" fmla="*/ 219285 w 1448315"/>
              <a:gd name="connsiteY72" fmla="*/ 996689 h 2599832"/>
              <a:gd name="connsiteX73" fmla="*/ 266910 w 1448315"/>
              <a:gd name="connsiteY73" fmla="*/ 1034789 h 2599832"/>
              <a:gd name="connsiteX74" fmla="*/ 362160 w 1448315"/>
              <a:gd name="connsiteY74" fmla="*/ 996689 h 2599832"/>
              <a:gd name="connsiteX75" fmla="*/ 419310 w 1448315"/>
              <a:gd name="connsiteY75" fmla="*/ 930014 h 2599832"/>
              <a:gd name="connsiteX76" fmla="*/ 466935 w 1448315"/>
              <a:gd name="connsiteY76" fmla="*/ 996689 h 2599832"/>
              <a:gd name="connsiteX77" fmla="*/ 543135 w 1448315"/>
              <a:gd name="connsiteY77" fmla="*/ 1044314 h 2599832"/>
              <a:gd name="connsiteX78" fmla="*/ 600285 w 1448315"/>
              <a:gd name="connsiteY78" fmla="*/ 1025264 h 2599832"/>
              <a:gd name="connsiteX79" fmla="*/ 638385 w 1448315"/>
              <a:gd name="connsiteY79" fmla="*/ 1072889 h 2599832"/>
              <a:gd name="connsiteX80" fmla="*/ 600285 w 1448315"/>
              <a:gd name="connsiteY80" fmla="*/ 1168139 h 2599832"/>
              <a:gd name="connsiteX81" fmla="*/ 590760 w 1448315"/>
              <a:gd name="connsiteY81" fmla="*/ 1225289 h 2599832"/>
              <a:gd name="connsiteX82" fmla="*/ 657435 w 1448315"/>
              <a:gd name="connsiteY82" fmla="*/ 1244339 h 2599832"/>
              <a:gd name="connsiteX83" fmla="*/ 638385 w 1448315"/>
              <a:gd name="connsiteY83" fmla="*/ 1301489 h 2599832"/>
              <a:gd name="connsiteX84" fmla="*/ 552660 w 1448315"/>
              <a:gd name="connsiteY84" fmla="*/ 1339589 h 2599832"/>
              <a:gd name="connsiteX85" fmla="*/ 581235 w 1448315"/>
              <a:gd name="connsiteY85" fmla="*/ 1396739 h 2599832"/>
              <a:gd name="connsiteX86" fmla="*/ 676485 w 1448315"/>
              <a:gd name="connsiteY86" fmla="*/ 1387214 h 2599832"/>
              <a:gd name="connsiteX87" fmla="*/ 705060 w 1448315"/>
              <a:gd name="connsiteY87" fmla="*/ 1368164 h 2599832"/>
              <a:gd name="connsiteX88" fmla="*/ 714585 w 1448315"/>
              <a:gd name="connsiteY88" fmla="*/ 1463414 h 2599832"/>
              <a:gd name="connsiteX89" fmla="*/ 638385 w 1448315"/>
              <a:gd name="connsiteY89" fmla="*/ 1511039 h 2599832"/>
              <a:gd name="connsiteX90" fmla="*/ 514560 w 1448315"/>
              <a:gd name="connsiteY90" fmla="*/ 1472939 h 2599832"/>
              <a:gd name="connsiteX91" fmla="*/ 466935 w 1448315"/>
              <a:gd name="connsiteY91" fmla="*/ 1511039 h 2599832"/>
              <a:gd name="connsiteX92" fmla="*/ 466935 w 1448315"/>
              <a:gd name="connsiteY92" fmla="*/ 1596764 h 2599832"/>
              <a:gd name="connsiteX93" fmla="*/ 352635 w 1448315"/>
              <a:gd name="connsiteY93" fmla="*/ 1587239 h 2599832"/>
              <a:gd name="connsiteX94" fmla="*/ 285960 w 1448315"/>
              <a:gd name="connsiteY94" fmla="*/ 1663439 h 2599832"/>
              <a:gd name="connsiteX95" fmla="*/ 343110 w 1448315"/>
              <a:gd name="connsiteY95" fmla="*/ 1730114 h 2599832"/>
              <a:gd name="connsiteX96" fmla="*/ 295485 w 1448315"/>
              <a:gd name="connsiteY96" fmla="*/ 1806314 h 2599832"/>
              <a:gd name="connsiteX97" fmla="*/ 209760 w 1448315"/>
              <a:gd name="connsiteY97" fmla="*/ 1853939 h 2599832"/>
              <a:gd name="connsiteX98" fmla="*/ 209760 w 1448315"/>
              <a:gd name="connsiteY98" fmla="*/ 1930139 h 2599832"/>
              <a:gd name="connsiteX99" fmla="*/ 276435 w 1448315"/>
              <a:gd name="connsiteY99" fmla="*/ 1968239 h 2599832"/>
              <a:gd name="connsiteX100" fmla="*/ 238335 w 1448315"/>
              <a:gd name="connsiteY100" fmla="*/ 2092064 h 2599832"/>
              <a:gd name="connsiteX101" fmla="*/ 314535 w 1448315"/>
              <a:gd name="connsiteY101" fmla="*/ 2177789 h 2599832"/>
              <a:gd name="connsiteX102" fmla="*/ 419310 w 1448315"/>
              <a:gd name="connsiteY102" fmla="*/ 2196839 h 259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448315" h="2599832">
                <a:moveTo>
                  <a:pt x="419310" y="2196839"/>
                </a:moveTo>
                <a:cubicBezTo>
                  <a:pt x="435185" y="2212714"/>
                  <a:pt x="411373" y="2238114"/>
                  <a:pt x="409785" y="2273039"/>
                </a:cubicBezTo>
                <a:cubicBezTo>
                  <a:pt x="408197" y="2307964"/>
                  <a:pt x="382797" y="2373052"/>
                  <a:pt x="409785" y="2406389"/>
                </a:cubicBezTo>
                <a:cubicBezTo>
                  <a:pt x="436773" y="2439727"/>
                  <a:pt x="522498" y="2449252"/>
                  <a:pt x="571710" y="2473064"/>
                </a:cubicBezTo>
                <a:cubicBezTo>
                  <a:pt x="620923" y="2496877"/>
                  <a:pt x="659023" y="2528627"/>
                  <a:pt x="705060" y="2549264"/>
                </a:cubicBezTo>
                <a:cubicBezTo>
                  <a:pt x="751098" y="2569902"/>
                  <a:pt x="800310" y="2611176"/>
                  <a:pt x="847935" y="2596889"/>
                </a:cubicBezTo>
                <a:cubicBezTo>
                  <a:pt x="895560" y="2582602"/>
                  <a:pt x="960648" y="2514339"/>
                  <a:pt x="990810" y="2463539"/>
                </a:cubicBezTo>
                <a:cubicBezTo>
                  <a:pt x="1020972" y="2412739"/>
                  <a:pt x="1051135" y="2339714"/>
                  <a:pt x="1028910" y="2292089"/>
                </a:cubicBezTo>
                <a:cubicBezTo>
                  <a:pt x="1006685" y="2244464"/>
                  <a:pt x="898735" y="2196839"/>
                  <a:pt x="857460" y="2177789"/>
                </a:cubicBezTo>
                <a:cubicBezTo>
                  <a:pt x="816185" y="2158739"/>
                  <a:pt x="793960" y="2195251"/>
                  <a:pt x="781260" y="2177789"/>
                </a:cubicBezTo>
                <a:cubicBezTo>
                  <a:pt x="768560" y="2160326"/>
                  <a:pt x="787610" y="2100001"/>
                  <a:pt x="781260" y="2073014"/>
                </a:cubicBezTo>
                <a:cubicBezTo>
                  <a:pt x="774910" y="2046027"/>
                  <a:pt x="743160" y="2034914"/>
                  <a:pt x="743160" y="2015864"/>
                </a:cubicBezTo>
                <a:cubicBezTo>
                  <a:pt x="743160" y="1996814"/>
                  <a:pt x="770148" y="1982526"/>
                  <a:pt x="781260" y="1958714"/>
                </a:cubicBezTo>
                <a:cubicBezTo>
                  <a:pt x="792373" y="1934901"/>
                  <a:pt x="795548" y="1893626"/>
                  <a:pt x="809835" y="1872989"/>
                </a:cubicBezTo>
                <a:cubicBezTo>
                  <a:pt x="824122" y="1852352"/>
                  <a:pt x="841585" y="1834889"/>
                  <a:pt x="866985" y="1834889"/>
                </a:cubicBezTo>
                <a:cubicBezTo>
                  <a:pt x="892385" y="1834889"/>
                  <a:pt x="932073" y="1884101"/>
                  <a:pt x="962235" y="1872989"/>
                </a:cubicBezTo>
                <a:cubicBezTo>
                  <a:pt x="992397" y="1861877"/>
                  <a:pt x="1027322" y="1793614"/>
                  <a:pt x="1047960" y="1768214"/>
                </a:cubicBezTo>
                <a:cubicBezTo>
                  <a:pt x="1068598" y="1742814"/>
                  <a:pt x="1073360" y="1742814"/>
                  <a:pt x="1086060" y="1720589"/>
                </a:cubicBezTo>
                <a:cubicBezTo>
                  <a:pt x="1098760" y="1698364"/>
                  <a:pt x="1128922" y="1650739"/>
                  <a:pt x="1124160" y="1634864"/>
                </a:cubicBezTo>
                <a:cubicBezTo>
                  <a:pt x="1119398" y="1618989"/>
                  <a:pt x="1076535" y="1630101"/>
                  <a:pt x="1057485" y="1625339"/>
                </a:cubicBezTo>
                <a:cubicBezTo>
                  <a:pt x="1038435" y="1620577"/>
                  <a:pt x="1013035" y="1626926"/>
                  <a:pt x="1009860" y="1606289"/>
                </a:cubicBezTo>
                <a:cubicBezTo>
                  <a:pt x="1006685" y="1585651"/>
                  <a:pt x="1030498" y="1526914"/>
                  <a:pt x="1038435" y="1501514"/>
                </a:cubicBezTo>
                <a:cubicBezTo>
                  <a:pt x="1046372" y="1476114"/>
                  <a:pt x="1043198" y="1450714"/>
                  <a:pt x="1057485" y="1453889"/>
                </a:cubicBezTo>
                <a:cubicBezTo>
                  <a:pt x="1071772" y="1457064"/>
                  <a:pt x="1098760" y="1509452"/>
                  <a:pt x="1124160" y="1520564"/>
                </a:cubicBezTo>
                <a:cubicBezTo>
                  <a:pt x="1149560" y="1531676"/>
                  <a:pt x="1194010" y="1530089"/>
                  <a:pt x="1209885" y="1520564"/>
                </a:cubicBezTo>
                <a:cubicBezTo>
                  <a:pt x="1225760" y="1511039"/>
                  <a:pt x="1220998" y="1491989"/>
                  <a:pt x="1219410" y="1463414"/>
                </a:cubicBezTo>
                <a:cubicBezTo>
                  <a:pt x="1217823" y="1434839"/>
                  <a:pt x="1194010" y="1372926"/>
                  <a:pt x="1200360" y="1349114"/>
                </a:cubicBezTo>
                <a:cubicBezTo>
                  <a:pt x="1206710" y="1325302"/>
                  <a:pt x="1232110" y="1342764"/>
                  <a:pt x="1257510" y="1320539"/>
                </a:cubicBezTo>
                <a:cubicBezTo>
                  <a:pt x="1282910" y="1298314"/>
                  <a:pt x="1343235" y="1244339"/>
                  <a:pt x="1352760" y="1215764"/>
                </a:cubicBezTo>
                <a:cubicBezTo>
                  <a:pt x="1362285" y="1187189"/>
                  <a:pt x="1321010" y="1177664"/>
                  <a:pt x="1314660" y="1149089"/>
                </a:cubicBezTo>
                <a:cubicBezTo>
                  <a:pt x="1308310" y="1120514"/>
                  <a:pt x="1311485" y="1064951"/>
                  <a:pt x="1314660" y="1044314"/>
                </a:cubicBezTo>
                <a:cubicBezTo>
                  <a:pt x="1317835" y="1023676"/>
                  <a:pt x="1317835" y="1031614"/>
                  <a:pt x="1333710" y="1025264"/>
                </a:cubicBezTo>
                <a:cubicBezTo>
                  <a:pt x="1349585" y="1018914"/>
                  <a:pt x="1390860" y="1033201"/>
                  <a:pt x="1409910" y="1006214"/>
                </a:cubicBezTo>
                <a:cubicBezTo>
                  <a:pt x="1428960" y="979227"/>
                  <a:pt x="1451185" y="891914"/>
                  <a:pt x="1448010" y="863339"/>
                </a:cubicBezTo>
                <a:cubicBezTo>
                  <a:pt x="1444835" y="834764"/>
                  <a:pt x="1405148" y="839527"/>
                  <a:pt x="1390860" y="834764"/>
                </a:cubicBezTo>
                <a:cubicBezTo>
                  <a:pt x="1376572" y="830001"/>
                  <a:pt x="1368635" y="849052"/>
                  <a:pt x="1362285" y="834764"/>
                </a:cubicBezTo>
                <a:cubicBezTo>
                  <a:pt x="1355935" y="820476"/>
                  <a:pt x="1363872" y="768089"/>
                  <a:pt x="1352760" y="749039"/>
                </a:cubicBezTo>
                <a:cubicBezTo>
                  <a:pt x="1341648" y="729989"/>
                  <a:pt x="1305135" y="729989"/>
                  <a:pt x="1295610" y="720464"/>
                </a:cubicBezTo>
                <a:cubicBezTo>
                  <a:pt x="1286085" y="710939"/>
                  <a:pt x="1303547" y="704589"/>
                  <a:pt x="1295610" y="691889"/>
                </a:cubicBezTo>
                <a:cubicBezTo>
                  <a:pt x="1287673" y="679189"/>
                  <a:pt x="1259098" y="660139"/>
                  <a:pt x="1247985" y="644264"/>
                </a:cubicBezTo>
                <a:cubicBezTo>
                  <a:pt x="1236873" y="628389"/>
                  <a:pt x="1243222" y="606164"/>
                  <a:pt x="1228935" y="596639"/>
                </a:cubicBezTo>
                <a:cubicBezTo>
                  <a:pt x="1214648" y="587114"/>
                  <a:pt x="1181310" y="590289"/>
                  <a:pt x="1162260" y="587114"/>
                </a:cubicBezTo>
                <a:cubicBezTo>
                  <a:pt x="1143210" y="583939"/>
                  <a:pt x="1114635" y="601401"/>
                  <a:pt x="1114635" y="577589"/>
                </a:cubicBezTo>
                <a:cubicBezTo>
                  <a:pt x="1114635" y="553777"/>
                  <a:pt x="1155910" y="474401"/>
                  <a:pt x="1162260" y="444239"/>
                </a:cubicBezTo>
                <a:cubicBezTo>
                  <a:pt x="1168610" y="414077"/>
                  <a:pt x="1162260" y="402964"/>
                  <a:pt x="1152735" y="396614"/>
                </a:cubicBezTo>
                <a:cubicBezTo>
                  <a:pt x="1143210" y="390264"/>
                  <a:pt x="1125748" y="409314"/>
                  <a:pt x="1105110" y="406139"/>
                </a:cubicBezTo>
                <a:cubicBezTo>
                  <a:pt x="1084473" y="402964"/>
                  <a:pt x="1059073" y="390264"/>
                  <a:pt x="1028910" y="377564"/>
                </a:cubicBezTo>
                <a:cubicBezTo>
                  <a:pt x="998748" y="364864"/>
                  <a:pt x="951123" y="345814"/>
                  <a:pt x="924135" y="329939"/>
                </a:cubicBezTo>
                <a:cubicBezTo>
                  <a:pt x="897148" y="314064"/>
                  <a:pt x="879685" y="295014"/>
                  <a:pt x="866985" y="282314"/>
                </a:cubicBezTo>
                <a:cubicBezTo>
                  <a:pt x="854285" y="269614"/>
                  <a:pt x="849522" y="274376"/>
                  <a:pt x="847935" y="253739"/>
                </a:cubicBezTo>
                <a:cubicBezTo>
                  <a:pt x="846348" y="233102"/>
                  <a:pt x="865397" y="175951"/>
                  <a:pt x="857460" y="158489"/>
                </a:cubicBezTo>
                <a:cubicBezTo>
                  <a:pt x="849523" y="141027"/>
                  <a:pt x="814597" y="174364"/>
                  <a:pt x="800310" y="148964"/>
                </a:cubicBezTo>
                <a:cubicBezTo>
                  <a:pt x="786023" y="123564"/>
                  <a:pt x="789197" y="25139"/>
                  <a:pt x="771735" y="6089"/>
                </a:cubicBezTo>
                <a:cubicBezTo>
                  <a:pt x="754273" y="-12961"/>
                  <a:pt x="711410" y="17202"/>
                  <a:pt x="695535" y="34664"/>
                </a:cubicBezTo>
                <a:cubicBezTo>
                  <a:pt x="679660" y="52126"/>
                  <a:pt x="692360" y="85464"/>
                  <a:pt x="676485" y="110864"/>
                </a:cubicBezTo>
                <a:cubicBezTo>
                  <a:pt x="660610" y="136264"/>
                  <a:pt x="616160" y="168014"/>
                  <a:pt x="600285" y="187064"/>
                </a:cubicBezTo>
                <a:cubicBezTo>
                  <a:pt x="584410" y="206114"/>
                  <a:pt x="600285" y="217227"/>
                  <a:pt x="581235" y="225164"/>
                </a:cubicBezTo>
                <a:cubicBezTo>
                  <a:pt x="562185" y="233101"/>
                  <a:pt x="517735" y="223577"/>
                  <a:pt x="485985" y="234689"/>
                </a:cubicBezTo>
                <a:cubicBezTo>
                  <a:pt x="454235" y="245801"/>
                  <a:pt x="409785" y="261676"/>
                  <a:pt x="390735" y="291839"/>
                </a:cubicBezTo>
                <a:cubicBezTo>
                  <a:pt x="371685" y="322001"/>
                  <a:pt x="389147" y="380739"/>
                  <a:pt x="371685" y="415664"/>
                </a:cubicBezTo>
                <a:cubicBezTo>
                  <a:pt x="354222" y="450589"/>
                  <a:pt x="312947" y="471226"/>
                  <a:pt x="285960" y="501389"/>
                </a:cubicBezTo>
                <a:cubicBezTo>
                  <a:pt x="258972" y="531551"/>
                  <a:pt x="231985" y="588701"/>
                  <a:pt x="209760" y="596639"/>
                </a:cubicBezTo>
                <a:cubicBezTo>
                  <a:pt x="187535" y="604576"/>
                  <a:pt x="173247" y="555364"/>
                  <a:pt x="152610" y="549014"/>
                </a:cubicBezTo>
                <a:cubicBezTo>
                  <a:pt x="131973" y="542664"/>
                  <a:pt x="101810" y="549014"/>
                  <a:pt x="85935" y="558539"/>
                </a:cubicBezTo>
                <a:cubicBezTo>
                  <a:pt x="70060" y="568064"/>
                  <a:pt x="58947" y="588702"/>
                  <a:pt x="57360" y="606164"/>
                </a:cubicBezTo>
                <a:cubicBezTo>
                  <a:pt x="55773" y="623626"/>
                  <a:pt x="85935" y="642677"/>
                  <a:pt x="76410" y="663314"/>
                </a:cubicBezTo>
                <a:cubicBezTo>
                  <a:pt x="66885" y="683951"/>
                  <a:pt x="3385" y="710939"/>
                  <a:pt x="210" y="729989"/>
                </a:cubicBezTo>
                <a:cubicBezTo>
                  <a:pt x="-2965" y="749039"/>
                  <a:pt x="30373" y="769677"/>
                  <a:pt x="57360" y="777614"/>
                </a:cubicBezTo>
                <a:cubicBezTo>
                  <a:pt x="84347" y="785551"/>
                  <a:pt x="135147" y="774439"/>
                  <a:pt x="162135" y="777614"/>
                </a:cubicBezTo>
                <a:cubicBezTo>
                  <a:pt x="189123" y="780789"/>
                  <a:pt x="201823" y="785552"/>
                  <a:pt x="219285" y="796664"/>
                </a:cubicBezTo>
                <a:cubicBezTo>
                  <a:pt x="236747" y="807776"/>
                  <a:pt x="257385" y="823652"/>
                  <a:pt x="266910" y="844289"/>
                </a:cubicBezTo>
                <a:cubicBezTo>
                  <a:pt x="276435" y="864926"/>
                  <a:pt x="284372" y="895089"/>
                  <a:pt x="276435" y="920489"/>
                </a:cubicBezTo>
                <a:cubicBezTo>
                  <a:pt x="268498" y="945889"/>
                  <a:pt x="220872" y="977639"/>
                  <a:pt x="219285" y="996689"/>
                </a:cubicBezTo>
                <a:cubicBezTo>
                  <a:pt x="217698" y="1015739"/>
                  <a:pt x="243098" y="1034789"/>
                  <a:pt x="266910" y="1034789"/>
                </a:cubicBezTo>
                <a:cubicBezTo>
                  <a:pt x="290722" y="1034789"/>
                  <a:pt x="336760" y="1014152"/>
                  <a:pt x="362160" y="996689"/>
                </a:cubicBezTo>
                <a:cubicBezTo>
                  <a:pt x="387560" y="979226"/>
                  <a:pt x="401848" y="930014"/>
                  <a:pt x="419310" y="930014"/>
                </a:cubicBezTo>
                <a:cubicBezTo>
                  <a:pt x="436772" y="930014"/>
                  <a:pt x="446298" y="977639"/>
                  <a:pt x="466935" y="996689"/>
                </a:cubicBezTo>
                <a:cubicBezTo>
                  <a:pt x="487572" y="1015739"/>
                  <a:pt x="520910" y="1039551"/>
                  <a:pt x="543135" y="1044314"/>
                </a:cubicBezTo>
                <a:cubicBezTo>
                  <a:pt x="565360" y="1049076"/>
                  <a:pt x="584410" y="1020502"/>
                  <a:pt x="600285" y="1025264"/>
                </a:cubicBezTo>
                <a:cubicBezTo>
                  <a:pt x="616160" y="1030026"/>
                  <a:pt x="638385" y="1049077"/>
                  <a:pt x="638385" y="1072889"/>
                </a:cubicBezTo>
                <a:cubicBezTo>
                  <a:pt x="638385" y="1096701"/>
                  <a:pt x="608222" y="1142739"/>
                  <a:pt x="600285" y="1168139"/>
                </a:cubicBezTo>
                <a:cubicBezTo>
                  <a:pt x="592348" y="1193539"/>
                  <a:pt x="581235" y="1212589"/>
                  <a:pt x="590760" y="1225289"/>
                </a:cubicBezTo>
                <a:cubicBezTo>
                  <a:pt x="600285" y="1237989"/>
                  <a:pt x="649498" y="1231639"/>
                  <a:pt x="657435" y="1244339"/>
                </a:cubicBezTo>
                <a:cubicBezTo>
                  <a:pt x="665372" y="1257039"/>
                  <a:pt x="655847" y="1285614"/>
                  <a:pt x="638385" y="1301489"/>
                </a:cubicBezTo>
                <a:cubicBezTo>
                  <a:pt x="620923" y="1317364"/>
                  <a:pt x="562185" y="1323714"/>
                  <a:pt x="552660" y="1339589"/>
                </a:cubicBezTo>
                <a:cubicBezTo>
                  <a:pt x="543135" y="1355464"/>
                  <a:pt x="560598" y="1388801"/>
                  <a:pt x="581235" y="1396739"/>
                </a:cubicBezTo>
                <a:cubicBezTo>
                  <a:pt x="601873" y="1404676"/>
                  <a:pt x="655848" y="1391976"/>
                  <a:pt x="676485" y="1387214"/>
                </a:cubicBezTo>
                <a:cubicBezTo>
                  <a:pt x="697122" y="1382452"/>
                  <a:pt x="698710" y="1355464"/>
                  <a:pt x="705060" y="1368164"/>
                </a:cubicBezTo>
                <a:cubicBezTo>
                  <a:pt x="711410" y="1380864"/>
                  <a:pt x="725698" y="1439601"/>
                  <a:pt x="714585" y="1463414"/>
                </a:cubicBezTo>
                <a:cubicBezTo>
                  <a:pt x="703473" y="1487226"/>
                  <a:pt x="671722" y="1509452"/>
                  <a:pt x="638385" y="1511039"/>
                </a:cubicBezTo>
                <a:cubicBezTo>
                  <a:pt x="605048" y="1512626"/>
                  <a:pt x="543135" y="1472939"/>
                  <a:pt x="514560" y="1472939"/>
                </a:cubicBezTo>
                <a:cubicBezTo>
                  <a:pt x="485985" y="1472939"/>
                  <a:pt x="474873" y="1490401"/>
                  <a:pt x="466935" y="1511039"/>
                </a:cubicBezTo>
                <a:cubicBezTo>
                  <a:pt x="458998" y="1531676"/>
                  <a:pt x="485985" y="1584064"/>
                  <a:pt x="466935" y="1596764"/>
                </a:cubicBezTo>
                <a:cubicBezTo>
                  <a:pt x="447885" y="1609464"/>
                  <a:pt x="382797" y="1576127"/>
                  <a:pt x="352635" y="1587239"/>
                </a:cubicBezTo>
                <a:cubicBezTo>
                  <a:pt x="322473" y="1598351"/>
                  <a:pt x="287548" y="1639626"/>
                  <a:pt x="285960" y="1663439"/>
                </a:cubicBezTo>
                <a:cubicBezTo>
                  <a:pt x="284372" y="1687252"/>
                  <a:pt x="341522" y="1706301"/>
                  <a:pt x="343110" y="1730114"/>
                </a:cubicBezTo>
                <a:cubicBezTo>
                  <a:pt x="344698" y="1753927"/>
                  <a:pt x="317710" y="1785677"/>
                  <a:pt x="295485" y="1806314"/>
                </a:cubicBezTo>
                <a:cubicBezTo>
                  <a:pt x="273260" y="1826951"/>
                  <a:pt x="224047" y="1833302"/>
                  <a:pt x="209760" y="1853939"/>
                </a:cubicBezTo>
                <a:cubicBezTo>
                  <a:pt x="195473" y="1874576"/>
                  <a:pt x="198648" y="1911089"/>
                  <a:pt x="209760" y="1930139"/>
                </a:cubicBezTo>
                <a:cubicBezTo>
                  <a:pt x="220872" y="1949189"/>
                  <a:pt x="271673" y="1941252"/>
                  <a:pt x="276435" y="1968239"/>
                </a:cubicBezTo>
                <a:cubicBezTo>
                  <a:pt x="281197" y="1995226"/>
                  <a:pt x="231985" y="2057139"/>
                  <a:pt x="238335" y="2092064"/>
                </a:cubicBezTo>
                <a:cubicBezTo>
                  <a:pt x="244685" y="2126989"/>
                  <a:pt x="285960" y="2161914"/>
                  <a:pt x="314535" y="2177789"/>
                </a:cubicBezTo>
                <a:cubicBezTo>
                  <a:pt x="343110" y="2193664"/>
                  <a:pt x="403435" y="2180964"/>
                  <a:pt x="419310" y="2196839"/>
                </a:cubicBezTo>
                <a:close/>
              </a:path>
            </a:pathLst>
          </a:custGeom>
          <a:solidFill>
            <a:srgbClr val="33669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000000"/>
              </a:solidFill>
              <a:cs typeface="Calibri" pitchFamily="34" charset="0"/>
            </a:endParaRPr>
          </a:p>
        </p:txBody>
      </p:sp>
      <p:cxnSp>
        <p:nvCxnSpPr>
          <p:cNvPr id="29" name="Connecteur en arc 28"/>
          <p:cNvCxnSpPr/>
          <p:nvPr/>
        </p:nvCxnSpPr>
        <p:spPr>
          <a:xfrm>
            <a:off x="2996973" y="3159125"/>
            <a:ext cx="1012825" cy="446088"/>
          </a:xfrm>
          <a:prstGeom prst="curvedConnector3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rc 30"/>
          <p:cNvCxnSpPr/>
          <p:nvPr/>
        </p:nvCxnSpPr>
        <p:spPr>
          <a:xfrm rot="10800000" flipV="1">
            <a:off x="4811713" y="2009775"/>
            <a:ext cx="827087" cy="736600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3" name="Arc 23562"/>
          <p:cNvSpPr/>
          <p:nvPr/>
        </p:nvSpPr>
        <p:spPr>
          <a:xfrm>
            <a:off x="2705100" y="4267200"/>
            <a:ext cx="5753100" cy="2097088"/>
          </a:xfrm>
          <a:prstGeom prst="arc">
            <a:avLst>
              <a:gd name="adj1" fmla="val 11106632"/>
              <a:gd name="adj2" fmla="val 21272669"/>
            </a:avLst>
          </a:prstGeom>
          <a:noFill/>
          <a:ln w="76200">
            <a:solidFill>
              <a:srgbClr val="0033CC">
                <a:alpha val="50196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9715" name="TextBox 34"/>
          <p:cNvSpPr txBox="1">
            <a:spLocks noChangeArrowheads="1"/>
          </p:cNvSpPr>
          <p:nvPr/>
        </p:nvSpPr>
        <p:spPr bwMode="auto">
          <a:xfrm>
            <a:off x="1676400" y="41148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</a:rPr>
              <a:t>Cell membrane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7" y="6552905"/>
            <a:ext cx="3832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Franklin MC, et al. </a:t>
            </a:r>
            <a:r>
              <a:rPr lang="en-US" sz="1400" i="1" dirty="0" smtClean="0">
                <a:latin typeface="Calibri" panose="020F0502020204030204" pitchFamily="34" charset="0"/>
              </a:rPr>
              <a:t>Cancer Cell</a:t>
            </a:r>
            <a:r>
              <a:rPr lang="en-US" sz="1400" dirty="0" smtClean="0">
                <a:latin typeface="Calibri" panose="020F0502020204030204" pitchFamily="34" charset="0"/>
              </a:rPr>
              <a:t>. 2004;5(4):317-328.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84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Phase 2 Study: Pertuzumab + Trastuzumab in Patients Progressing on Trastuzumab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-596" y="6359211"/>
            <a:ext cx="4119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1400" dirty="0">
                <a:solidFill>
                  <a:srgbClr val="000000"/>
                </a:solidFill>
                <a:latin typeface="Calibri" pitchFamily="34" charset="0"/>
              </a:rPr>
              <a:t>a. </a:t>
            </a:r>
            <a:r>
              <a:rPr lang="fr-FR" altLang="en-US" sz="1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Baselga  </a:t>
            </a:r>
            <a:r>
              <a:rPr lang="fr-FR" altLang="en-US" sz="1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J, et al. </a:t>
            </a:r>
            <a:r>
              <a:rPr lang="fr-FR" altLang="en-US" sz="1400" i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J Clin Oncol. </a:t>
            </a:r>
            <a:r>
              <a:rPr lang="fr-FR" altLang="en-US" sz="1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2010;</a:t>
            </a: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28(7):1138-1144</a:t>
            </a:r>
            <a:r>
              <a:rPr lang="fr-FR" altLang="en-US" sz="1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fr-FR" altLang="en-US" sz="1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fr-FR" altLang="en-US" sz="1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 Cortes </a:t>
            </a:r>
            <a:r>
              <a:rPr lang="fr-FR" altLang="en-US" sz="1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J, et al</a:t>
            </a:r>
            <a:r>
              <a:rPr lang="fr-FR" altLang="en-US" sz="1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fr-FR" altLang="en-US" sz="1400" i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J Clin Oncol</a:t>
            </a:r>
            <a:r>
              <a:rPr lang="fr-FR" altLang="en-US" sz="1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2012;30(14</a:t>
            </a: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):</a:t>
            </a: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1594-1600</a:t>
            </a:r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fr-FR" altLang="en-US" sz="1400" dirty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005440"/>
              </p:ext>
            </p:extLst>
          </p:nvPr>
        </p:nvGraphicFramePr>
        <p:xfrm>
          <a:off x="404950" y="1862968"/>
          <a:ext cx="8464727" cy="26074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4010"/>
                <a:gridCol w="1920239"/>
                <a:gridCol w="1920239"/>
                <a:gridCol w="1920239"/>
              </a:tblGrid>
              <a:tr h="1476809">
                <a:tc>
                  <a:txBody>
                    <a:bodyPr/>
                    <a:lstStyle/>
                    <a:p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Pertuzumab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Trastuzumab</a:t>
                      </a:r>
                      <a:r>
                        <a:rPr lang="en-US" sz="2000" b="1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[a]</a:t>
                      </a:r>
                      <a:endParaRPr lang="en-US" sz="2000" b="1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(n=66)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Pertuzumab </a:t>
                      </a:r>
                      <a:b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Alone</a:t>
                      </a:r>
                      <a:r>
                        <a:rPr lang="en-US" sz="2000" b="1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[c]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(n=29)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ertuzumab </a:t>
                      </a:r>
                      <a:r>
                        <a:rPr lang="en-US" sz="2000" b="1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</a:t>
                      </a:r>
                      <a:r>
                        <a:rPr lang="en-US" sz="2000" b="1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Pertuzumab + </a:t>
                      </a:r>
                      <a:br>
                        <a:rPr lang="en-US" sz="2000" b="1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b="1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Trastuzumab</a:t>
                      </a:r>
                      <a:r>
                        <a:rPr lang="en-US" sz="2000" b="1" i="0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[c]</a:t>
                      </a:r>
                      <a:endParaRPr lang="en-US" sz="2000" b="1" i="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000" b="1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(n=17)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1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Objective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response rate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24.2%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3.4%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17.6%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benefit rate*</a:t>
                      </a:r>
                      <a:endParaRPr lang="en-US" sz="2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10.3%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41.2%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548" y="5281616"/>
            <a:ext cx="697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*Defined as complete response, partial response, and stable disease ≥ 6 months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3655423" y="4109349"/>
            <a:ext cx="73152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CLEOPATRA: Trastuzumab + Docetaxel + Pertuzumab or Placebo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-3630" y="6552039"/>
            <a:ext cx="3930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Baselga J, et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al. 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 Engl J Med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2012;366(2):109-119.</a:t>
            </a: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97181" y="3119829"/>
            <a:ext cx="73152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9" name="Rectangle à coins arrondis 2"/>
          <p:cNvSpPr/>
          <p:nvPr/>
        </p:nvSpPr>
        <p:spPr>
          <a:xfrm>
            <a:off x="593456" y="2312096"/>
            <a:ext cx="1884135" cy="1619822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tIns="91440" bIns="91440" anchor="ctr"/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C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 charset="0"/>
              </a:rPr>
              <a:t>808</a:t>
            </a:r>
            <a:r>
              <a:rPr kumimoji="0" lang="en-CA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 charset="0"/>
              </a:rPr>
              <a:t> patients with centrally confirmed </a:t>
            </a:r>
            <a:r>
              <a:rPr kumimoji="0" lang="en-C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 charset="0"/>
              </a:rPr>
              <a:t>HER2+ MBC</a:t>
            </a:r>
          </a:p>
        </p:txBody>
      </p:sp>
      <p:sp>
        <p:nvSpPr>
          <p:cNvPr id="10" name="Rectangle à coins arrondis 5"/>
          <p:cNvSpPr/>
          <p:nvPr/>
        </p:nvSpPr>
        <p:spPr>
          <a:xfrm>
            <a:off x="4474027" y="2329497"/>
            <a:ext cx="2523306" cy="606360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 charset="0"/>
              </a:rPr>
              <a:t>≥ 6 cycles of </a:t>
            </a:r>
            <a:r>
              <a:rPr lang="en-CA" b="1" kern="0" noProof="0" dirty="0" smtClean="0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rPr>
              <a:t>d</a:t>
            </a:r>
            <a:r>
              <a:rPr kumimoji="0" lang="en-CA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 charset="0"/>
              </a:rPr>
              <a:t>ocetaxel recommended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Calibri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661953" y="2325187"/>
            <a:ext cx="73152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18" name="Rounded Rectangle 17"/>
          <p:cNvSpPr/>
          <p:nvPr/>
        </p:nvSpPr>
        <p:spPr>
          <a:xfrm>
            <a:off x="3291838" y="1645897"/>
            <a:ext cx="304800" cy="2893432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RANDOMIZE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1780" y="2838178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1:1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20" name="Rectangle à coins arrondis 4"/>
          <p:cNvSpPr/>
          <p:nvPr/>
        </p:nvSpPr>
        <p:spPr>
          <a:xfrm>
            <a:off x="4450078" y="1737338"/>
            <a:ext cx="3722911" cy="535584"/>
          </a:xfrm>
          <a:prstGeom prst="roundRect">
            <a:avLst/>
          </a:prstGeom>
          <a:solidFill>
            <a:srgbClr val="336699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="1" kern="0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Calibri" charset="0"/>
              </a:rPr>
              <a:t>Trastuzumab + pertuzumab until progressive disease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ＭＳ Ｐゴシック" charset="-128"/>
              <a:cs typeface="Calibri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1200" y="4905087"/>
            <a:ext cx="7178772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latin typeface="Calibri" panose="020F0502020204030204" pitchFamily="34" charset="0"/>
              </a:rPr>
              <a:t>Study dosing </a:t>
            </a:r>
            <a:r>
              <a:rPr lang="en-US" sz="2000" b="1" dirty="0" smtClean="0">
                <a:latin typeface="Calibri" panose="020F0502020204030204" pitchFamily="34" charset="0"/>
              </a:rPr>
              <a:t>every 3 weeks</a:t>
            </a:r>
          </a:p>
          <a:p>
            <a:pPr marL="169863" indent="-169863">
              <a:spcAft>
                <a:spcPts val="300"/>
              </a:spcAft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Pertuzumab/Placebo: 840 </a:t>
            </a:r>
            <a:r>
              <a:rPr lang="en-US" b="1" dirty="0">
                <a:latin typeface="Calibri" panose="020F0502020204030204" pitchFamily="34" charset="0"/>
              </a:rPr>
              <a:t>mg loading dose, 420 mg </a:t>
            </a:r>
            <a:r>
              <a:rPr lang="en-US" b="1" dirty="0" smtClean="0">
                <a:latin typeface="Calibri" panose="020F0502020204030204" pitchFamily="34" charset="0"/>
              </a:rPr>
              <a:t>maintenance</a:t>
            </a:r>
          </a:p>
          <a:p>
            <a:pPr marL="169863" indent="-169863">
              <a:spcAft>
                <a:spcPts val="300"/>
              </a:spcAft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Trastuzumab: 8 </a:t>
            </a:r>
            <a:r>
              <a:rPr lang="en-US" b="1" dirty="0">
                <a:latin typeface="Calibri" panose="020F0502020204030204" pitchFamily="34" charset="0"/>
              </a:rPr>
              <a:t>mg/kg loading dose, 6 mg/kg </a:t>
            </a:r>
            <a:r>
              <a:rPr lang="en-US" b="1" dirty="0" smtClean="0">
                <a:latin typeface="Calibri" panose="020F0502020204030204" pitchFamily="34" charset="0"/>
              </a:rPr>
              <a:t>maintenance</a:t>
            </a:r>
          </a:p>
          <a:p>
            <a:pPr marL="169863" indent="-169863">
              <a:spcAft>
                <a:spcPts val="300"/>
              </a:spcAft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Docetaxel: 75 </a:t>
            </a:r>
            <a:r>
              <a:rPr lang="en-US" b="1" dirty="0">
                <a:latin typeface="Calibri" panose="020F0502020204030204" pitchFamily="34" charset="0"/>
              </a:rPr>
              <a:t>mg/m</a:t>
            </a:r>
            <a:r>
              <a:rPr lang="en-US" b="1" baseline="30000" dirty="0">
                <a:latin typeface="Calibri" panose="020F0502020204030204" pitchFamily="34" charset="0"/>
              </a:rPr>
              <a:t>2</a:t>
            </a:r>
            <a:r>
              <a:rPr lang="en-US" b="1" dirty="0">
                <a:latin typeface="Calibri" panose="020F0502020204030204" pitchFamily="34" charset="0"/>
              </a:rPr>
              <a:t>, escalating to 100 mg/m</a:t>
            </a:r>
            <a:r>
              <a:rPr lang="en-US" b="1" baseline="30000" dirty="0">
                <a:latin typeface="Calibri" panose="020F0502020204030204" pitchFamily="34" charset="0"/>
              </a:rPr>
              <a:t>2</a:t>
            </a:r>
            <a:r>
              <a:rPr lang="en-US" b="1" dirty="0">
                <a:latin typeface="Calibri" panose="020F0502020204030204" pitchFamily="34" charset="0"/>
              </a:rPr>
              <a:t> if tolerated</a:t>
            </a:r>
          </a:p>
        </p:txBody>
      </p:sp>
      <p:sp>
        <p:nvSpPr>
          <p:cNvPr id="30" name="Rectangle à coins arrondis 5"/>
          <p:cNvSpPr/>
          <p:nvPr/>
        </p:nvSpPr>
        <p:spPr>
          <a:xfrm>
            <a:off x="4469671" y="4075583"/>
            <a:ext cx="2527662" cy="606360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 charset="0"/>
              </a:rPr>
              <a:t>≥ 6 cycles of </a:t>
            </a:r>
            <a:r>
              <a:rPr lang="en-CA" b="1" kern="0" dirty="0" smtClean="0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rPr>
              <a:t>d</a:t>
            </a:r>
            <a:r>
              <a:rPr kumimoji="0" lang="en-CA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 charset="0"/>
              </a:rPr>
              <a:t>ocetaxel recommended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-128"/>
              <a:cs typeface="Calibri" charset="0"/>
            </a:endParaRPr>
          </a:p>
        </p:txBody>
      </p:sp>
      <p:sp>
        <p:nvSpPr>
          <p:cNvPr id="34" name="Rectangle à coins arrondis 4"/>
          <p:cNvSpPr/>
          <p:nvPr/>
        </p:nvSpPr>
        <p:spPr>
          <a:xfrm>
            <a:off x="4445723" y="3483424"/>
            <a:ext cx="3727266" cy="535584"/>
          </a:xfrm>
          <a:prstGeom prst="roundRect">
            <a:avLst/>
          </a:prstGeom>
          <a:solidFill>
            <a:srgbClr val="336699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b="1" kern="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Calibri" charset="0"/>
              </a:rPr>
              <a:t>Trastuzumab + </a:t>
            </a:r>
            <a:r>
              <a:rPr lang="en-CA" b="1" kern="0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Calibri" charset="0"/>
              </a:rPr>
              <a:t>placebo until </a:t>
            </a:r>
            <a:r>
              <a:rPr lang="en-CA" b="1" kern="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Calibri" charset="0"/>
              </a:rPr>
              <a:t>progressive disease</a:t>
            </a:r>
            <a:endParaRPr lang="fr-FR" sz="1600" b="1" kern="0" dirty="0">
              <a:solidFill>
                <a:srgbClr val="FFFFFF"/>
              </a:solidFill>
              <a:latin typeface="Calibri" charset="0"/>
              <a:ea typeface="ＭＳ Ｐゴシック" charset="-128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CLEOPATRA: Updated Survival Results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596" y="6555882"/>
            <a:ext cx="35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Swain SJ, et al. ESMO 2014. Abstract 350O_PR.</a:t>
            </a:r>
            <a:endParaRPr 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297105"/>
              </p:ext>
            </p:extLst>
          </p:nvPr>
        </p:nvGraphicFramePr>
        <p:xfrm>
          <a:off x="404951" y="1658600"/>
          <a:ext cx="8158206" cy="3568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2123"/>
                <a:gridCol w="2227218"/>
                <a:gridCol w="2227218"/>
                <a:gridCol w="1391647"/>
              </a:tblGrid>
              <a:tr h="1532319">
                <a:tc>
                  <a:txBody>
                    <a:bodyPr/>
                    <a:lstStyle/>
                    <a:p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Pertuzumab</a:t>
                      </a:r>
                      <a:r>
                        <a:rPr lang="en-US" sz="2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Trastuzumab + Docetaxel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(n=402)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  <a:r>
                        <a:rPr lang="en-US" sz="2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Trastuzumab + Docetaxel</a:t>
                      </a:r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(n=406)</a:t>
                      </a:r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200" b="1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sz="22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3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PFS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18.7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12.4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HR=0.68</a:t>
                      </a:r>
                    </a:p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&lt;.0001</a:t>
                      </a:r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175">
                <a:tc>
                  <a:txBody>
                    <a:bodyPr/>
                    <a:lstStyle/>
                    <a:p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Improvement:</a:t>
                      </a:r>
                      <a:r>
                        <a:rPr lang="en-US" sz="2000" b="1" i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6.3 months</a:t>
                      </a:r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9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56.5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40.8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months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HR=0.68</a:t>
                      </a:r>
                    </a:p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&lt;.0002</a:t>
                      </a:r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175">
                <a:tc>
                  <a:txBody>
                    <a:bodyPr/>
                    <a:lstStyle/>
                    <a:p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Improvement: 15.7 months</a:t>
                      </a:r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981" y="5973955"/>
            <a:ext cx="2789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PFS = progression-free survival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CLEOPATRA: Adverse Events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596" y="6555882"/>
            <a:ext cx="35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Swain SJ, et al. ESMO 2014. Abstract 350O_PR.</a:t>
            </a:r>
            <a:endParaRPr 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429020"/>
              </p:ext>
            </p:extLst>
          </p:nvPr>
        </p:nvGraphicFramePr>
        <p:xfrm>
          <a:off x="404951" y="1265337"/>
          <a:ext cx="8216536" cy="47260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1026"/>
                <a:gridCol w="2560320"/>
                <a:gridCol w="2325190"/>
              </a:tblGrid>
              <a:tr h="1498391">
                <a:tc>
                  <a:txBody>
                    <a:bodyPr/>
                    <a:lstStyle/>
                    <a:p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Pertuzumab</a:t>
                      </a:r>
                      <a:r>
                        <a:rPr lang="en-US" sz="2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Trastuzumab + Docetaxel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(n=408)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  <a:r>
                        <a:rPr lang="en-US" sz="22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Trastuzumab + Docetaxel</a:t>
                      </a:r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(n=396)</a:t>
                      </a:r>
                      <a:endParaRPr lang="en-US" sz="2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877">
                <a:tc gridSpan="3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 3/4 hematologic AEs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877">
                <a:tc>
                  <a:txBody>
                    <a:bodyPr/>
                    <a:lstStyle/>
                    <a:p>
                      <a:pPr marL="287338" indent="0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Leukopenia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12.3%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14.9%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877">
                <a:tc>
                  <a:txBody>
                    <a:bodyPr/>
                    <a:lstStyle/>
                    <a:p>
                      <a:pPr marL="287338" indent="0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Neutropenia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49.0%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46.2%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877">
                <a:tc>
                  <a:txBody>
                    <a:bodyPr/>
                    <a:lstStyle/>
                    <a:p>
                      <a:pPr marL="287338" indent="0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Febrile neutropenia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13.7%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7.6%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87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Diarrhea (grade 3/4)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9.3%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5.1%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25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LVEF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decline to &lt; 50% and by ≥ 10% points from baseline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6.1%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</a:rPr>
                        <a:t>7.4%</a:t>
                      </a:r>
                      <a:endParaRPr lang="en-US" sz="20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265" y="6153513"/>
            <a:ext cx="5226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AE = adverse event;  LVEF = left ventricular ejection fraction</a:t>
            </a: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ebMD Globa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Indacaterol template (2 Feb 2005)">
  <a:themeElements>
    <a:clrScheme name="1_Indacaterol template (2 Feb 2005) 4">
      <a:dk1>
        <a:srgbClr val="B2B2B2"/>
      </a:dk1>
      <a:lt1>
        <a:srgbClr val="FFFFFF"/>
      </a:lt1>
      <a:dk2>
        <a:srgbClr val="00209F"/>
      </a:dk2>
      <a:lt2>
        <a:srgbClr val="FFFF00"/>
      </a:lt2>
      <a:accent1>
        <a:srgbClr val="FFFF99"/>
      </a:accent1>
      <a:accent2>
        <a:srgbClr val="FFCC00"/>
      </a:accent2>
      <a:accent3>
        <a:srgbClr val="AAABCD"/>
      </a:accent3>
      <a:accent4>
        <a:srgbClr val="DADADA"/>
      </a:accent4>
      <a:accent5>
        <a:srgbClr val="FFFFCA"/>
      </a:accent5>
      <a:accent6>
        <a:srgbClr val="E7B900"/>
      </a:accent6>
      <a:hlink>
        <a:srgbClr val="FFFF00"/>
      </a:hlink>
      <a:folHlink>
        <a:srgbClr val="CCFF33"/>
      </a:folHlink>
    </a:clrScheme>
    <a:fontScheme name="1_Indacaterol template (2 Feb 2005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Indacaterol template (2 Feb 2005) 1">
        <a:dk1>
          <a:srgbClr val="969696"/>
        </a:dk1>
        <a:lt1>
          <a:srgbClr val="FFFFFF"/>
        </a:lt1>
        <a:dk2>
          <a:srgbClr val="135888"/>
        </a:dk2>
        <a:lt2>
          <a:srgbClr val="FFFF99"/>
        </a:lt2>
        <a:accent1>
          <a:srgbClr val="CCFFFF"/>
        </a:accent1>
        <a:accent2>
          <a:srgbClr val="75FFFF"/>
        </a:accent2>
        <a:accent3>
          <a:srgbClr val="AAB4C3"/>
        </a:accent3>
        <a:accent4>
          <a:srgbClr val="DADADA"/>
        </a:accent4>
        <a:accent5>
          <a:srgbClr val="E2FFFF"/>
        </a:accent5>
        <a:accent6>
          <a:srgbClr val="69E7E7"/>
        </a:accent6>
        <a:hlink>
          <a:srgbClr val="00E5E0"/>
        </a:hlink>
        <a:folHlink>
          <a:srgbClr val="00C0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dacaterol template (2 Feb 2005) 2">
        <a:dk1>
          <a:srgbClr val="B2B2B2"/>
        </a:dk1>
        <a:lt1>
          <a:srgbClr val="FFFFFF"/>
        </a:lt1>
        <a:dk2>
          <a:srgbClr val="135888"/>
        </a:dk2>
        <a:lt2>
          <a:srgbClr val="FFFF00"/>
        </a:lt2>
        <a:accent1>
          <a:srgbClr val="FFFF99"/>
        </a:accent1>
        <a:accent2>
          <a:srgbClr val="FFCC00"/>
        </a:accent2>
        <a:accent3>
          <a:srgbClr val="AAB4C3"/>
        </a:accent3>
        <a:accent4>
          <a:srgbClr val="DADADA"/>
        </a:accent4>
        <a:accent5>
          <a:srgbClr val="FFFFCA"/>
        </a:accent5>
        <a:accent6>
          <a:srgbClr val="E7B900"/>
        </a:accent6>
        <a:hlink>
          <a:srgbClr val="FFFF00"/>
        </a:hlink>
        <a:folHlink>
          <a:srgbClr val="99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dacaterol template (2 Feb 2005) 3">
        <a:dk1>
          <a:srgbClr val="B2B2B2"/>
        </a:dk1>
        <a:lt1>
          <a:srgbClr val="FFFFFF"/>
        </a:lt1>
        <a:dk2>
          <a:srgbClr val="135888"/>
        </a:dk2>
        <a:lt2>
          <a:srgbClr val="FFFF00"/>
        </a:lt2>
        <a:accent1>
          <a:srgbClr val="FFFF99"/>
        </a:accent1>
        <a:accent2>
          <a:srgbClr val="FFCC00"/>
        </a:accent2>
        <a:accent3>
          <a:srgbClr val="AAB4C3"/>
        </a:accent3>
        <a:accent4>
          <a:srgbClr val="DADADA"/>
        </a:accent4>
        <a:accent5>
          <a:srgbClr val="FFFFCA"/>
        </a:accent5>
        <a:accent6>
          <a:srgbClr val="E7B900"/>
        </a:accent6>
        <a:hlink>
          <a:srgbClr val="FFFF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dacaterol template (2 Feb 2005) 4">
        <a:dk1>
          <a:srgbClr val="B2B2B2"/>
        </a:dk1>
        <a:lt1>
          <a:srgbClr val="FFFFFF"/>
        </a:lt1>
        <a:dk2>
          <a:srgbClr val="00209F"/>
        </a:dk2>
        <a:lt2>
          <a:srgbClr val="FFFF00"/>
        </a:lt2>
        <a:accent1>
          <a:srgbClr val="FFFF99"/>
        </a:accent1>
        <a:accent2>
          <a:srgbClr val="FFCC00"/>
        </a:accent2>
        <a:accent3>
          <a:srgbClr val="AAABCD"/>
        </a:accent3>
        <a:accent4>
          <a:srgbClr val="DADADA"/>
        </a:accent4>
        <a:accent5>
          <a:srgbClr val="FFFFCA"/>
        </a:accent5>
        <a:accent6>
          <a:srgbClr val="E7B900"/>
        </a:accent6>
        <a:hlink>
          <a:srgbClr val="FFFF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464749"/>
      </a:lt2>
      <a:accent1>
        <a:srgbClr val="E44C16"/>
      </a:accent1>
      <a:accent2>
        <a:srgbClr val="FCAF17"/>
      </a:accent2>
      <a:accent3>
        <a:srgbClr val="FFFFFF"/>
      </a:accent3>
      <a:accent4>
        <a:srgbClr val="000000"/>
      </a:accent4>
      <a:accent5>
        <a:srgbClr val="EFB2AB"/>
      </a:accent5>
      <a:accent6>
        <a:srgbClr val="E49E14"/>
      </a:accent6>
      <a:hlink>
        <a:srgbClr val="A50021"/>
      </a:hlink>
      <a:folHlink>
        <a:srgbClr val="606060"/>
      </a:folHlink>
    </a:clrScheme>
    <a:fontScheme name="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1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1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1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9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0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1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2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4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5">
        <a:dk1>
          <a:srgbClr val="000000"/>
        </a:dk1>
        <a:lt1>
          <a:srgbClr val="FFFFFF"/>
        </a:lt1>
        <a:dk2>
          <a:srgbClr val="000000"/>
        </a:dk2>
        <a:lt2>
          <a:srgbClr val="464749"/>
        </a:lt2>
        <a:accent1>
          <a:srgbClr val="E44C16"/>
        </a:accent1>
        <a:accent2>
          <a:srgbClr val="FCAF17"/>
        </a:accent2>
        <a:accent3>
          <a:srgbClr val="FFFFFF"/>
        </a:accent3>
        <a:accent4>
          <a:srgbClr val="000000"/>
        </a:accent4>
        <a:accent5>
          <a:srgbClr val="EFB2AB"/>
        </a:accent5>
        <a:accent6>
          <a:srgbClr val="E49E14"/>
        </a:accent6>
        <a:hlink>
          <a:srgbClr val="923222"/>
        </a:hlink>
        <a:folHlink>
          <a:srgbClr val="8B8D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ViiV Template 2013 With Logo">
  <a:themeElements>
    <a:clrScheme name="viiv colors">
      <a:dk1>
        <a:srgbClr val="000000"/>
      </a:dk1>
      <a:lt1>
        <a:srgbClr val="FFFFFF"/>
      </a:lt1>
      <a:dk2>
        <a:srgbClr val="A30234"/>
      </a:dk2>
      <a:lt2>
        <a:srgbClr val="808080"/>
      </a:lt2>
      <a:accent1>
        <a:srgbClr val="002060"/>
      </a:accent1>
      <a:accent2>
        <a:srgbClr val="FF6600"/>
      </a:accent2>
      <a:accent3>
        <a:srgbClr val="00B050"/>
      </a:accent3>
      <a:accent4>
        <a:srgbClr val="FFCC00"/>
      </a:accent4>
      <a:accent5>
        <a:srgbClr val="00CCFF"/>
      </a:accent5>
      <a:accent6>
        <a:srgbClr val="A50021"/>
      </a:accent6>
      <a:hlink>
        <a:srgbClr val="0000FF"/>
      </a:hlink>
      <a:folHlink>
        <a:srgbClr val="7030A0"/>
      </a:folHlink>
    </a:clrScheme>
    <a:fontScheme name="ViiV Font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Focus">
  <a:themeElements>
    <a:clrScheme name="Custom 4">
      <a:dk1>
        <a:srgbClr val="FFFCFC"/>
      </a:dk1>
      <a:lt1>
        <a:sysClr val="window" lastClr="FFFFFF"/>
      </a:lt1>
      <a:dk2>
        <a:srgbClr val="0000FF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33284</TotalTime>
  <Words>1643</Words>
  <Application>Microsoft Office PowerPoint</Application>
  <PresentationFormat>On-screen Show (4:3)</PresentationFormat>
  <Paragraphs>344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Default Design</vt:lpstr>
      <vt:lpstr>WebMD Global template</vt:lpstr>
      <vt:lpstr>3_Indacaterol template (2 Feb 2005)</vt:lpstr>
      <vt:lpstr>6_Default Design</vt:lpstr>
      <vt:lpstr>1_ViiV Template 2013 With Logo</vt:lpstr>
      <vt:lpstr>3_Focus</vt:lpstr>
      <vt:lpstr>Metastatic HER2-Positive Breast Cancer: Treatment Selection and Sequencing in the First Line and Beyond</vt:lpstr>
      <vt:lpstr>This Program Will Review:</vt:lpstr>
      <vt:lpstr>Historical Context: Targeting HER2</vt:lpstr>
      <vt:lpstr>Historical Context: Targeting HER2 (cont)</vt:lpstr>
      <vt:lpstr>PowerPoint Presentation</vt:lpstr>
      <vt:lpstr>Phase 2 Study: Pertuzumab + Trastuzumab in Patients Progressing on Trastuzumab</vt:lpstr>
      <vt:lpstr>CLEOPATRA: Trastuzumab + Docetaxel + Pertuzumab or Placebo</vt:lpstr>
      <vt:lpstr>CLEOPATRA: Updated Survival Results</vt:lpstr>
      <vt:lpstr>CLEOPATRA: Adverse Events</vt:lpstr>
      <vt:lpstr>PERUSE: Pertuzumab + Trastuzumab + Investigator’s Choice of Taxane</vt:lpstr>
      <vt:lpstr>VELVET: Pertuzumab + Trastuzumab + Vinorelbine Selected AEs (Interim Analysis)</vt:lpstr>
      <vt:lpstr>MARIANNE: T-DM1 + Pertuzumab or Placebo vs Trastuzumab + Taxane</vt:lpstr>
      <vt:lpstr>First-Line Treatment: Applying Trial Data to Clinical Practice</vt:lpstr>
      <vt:lpstr>The Benefits of Continued HER2 Blockade Beyond Progression</vt:lpstr>
      <vt:lpstr>T-DM1: Antibody Drug Conjugate</vt:lpstr>
      <vt:lpstr>EMILIA: T-DM1 vs Lapatinib + Capecitabine</vt:lpstr>
      <vt:lpstr>EGF104900: Trastuzumab + Lapatinib</vt:lpstr>
      <vt:lpstr>BOLERO-3: Trastuzumab + the mTOR Inhibitor Everolimus</vt:lpstr>
      <vt:lpstr>TH3RESA: T-DM1 in Heavily Pretreated MBC</vt:lpstr>
      <vt:lpstr>Second-Line and Beyond: Applying Trial Data to Clinical Practice</vt:lpstr>
      <vt:lpstr>Conclusions</vt:lpstr>
      <vt:lpstr>Thank you for participating in this activity.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Maria Uravich</cp:lastModifiedBy>
  <cp:revision>2268</cp:revision>
  <cp:lastPrinted>2013-11-22T15:08:18Z</cp:lastPrinted>
  <dcterms:created xsi:type="dcterms:W3CDTF">2012-11-21T13:17:33Z</dcterms:created>
  <dcterms:modified xsi:type="dcterms:W3CDTF">2014-11-21T23:03:42Z</dcterms:modified>
</cp:coreProperties>
</file>