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F22-782C-4EEF-A69F-8112EB95A74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2B0E-7499-460D-9916-B86386D7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8F22-782C-4EEF-A69F-8112EB95A74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2B0E-7499-460D-9916-B86386D7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FH I and FH II</a:t>
            </a:r>
            <a:br>
              <a:rPr lang="en-US" smtClean="0"/>
            </a:br>
            <a:r>
              <a:rPr lang="en-US" sz="3200" i="1" smtClean="0"/>
              <a:t>Results at W24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FH I and FH II</a:t>
            </a:r>
            <a:br>
              <a:rPr lang="en-US" smtClean="0"/>
            </a:br>
            <a:r>
              <a:rPr lang="en-US" sz="3200" i="1" smtClean="0"/>
              <a:t>Results Over 52 Weeks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FH I and FH II</a:t>
            </a:r>
            <a:br>
              <a:rPr lang="en-US" smtClean="0"/>
            </a:br>
            <a:r>
              <a:rPr lang="en-US" sz="3200" i="1" smtClean="0"/>
              <a:t>Percentage Reaching LDL-C Goals at W24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Ahead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cs typeface="Arial" charset="0"/>
              </a:rPr>
              <a:t>ODYSSEY Combo II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Combo II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Baseline Characteristics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Combo II </a:t>
            </a:r>
            <a:br>
              <a:rPr lang="en-US" smtClean="0"/>
            </a:br>
            <a:r>
              <a:rPr lang="en-US" sz="3200" i="1" smtClean="0"/>
              <a:t>Results Over 52 Weeks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FH I, FH II, Combo II </a:t>
            </a:r>
            <a:br>
              <a:rPr lang="en-US" smtClean="0"/>
            </a:br>
            <a:r>
              <a:rPr lang="en-US" sz="3200" i="1" smtClean="0"/>
              <a:t>AEs </a:t>
            </a:r>
            <a:r>
              <a:rPr lang="en-GB" altLang="en-US" sz="3200" i="1" smtClean="0"/>
              <a:t>Occurring in ≥ 5% of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Take-home Messages From FH I/II and Combo II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Long-term Study </a:t>
            </a:r>
            <a:br>
              <a:rPr lang="en-US" smtClean="0"/>
            </a:br>
            <a:r>
              <a:rPr lang="en-US" sz="3200" i="1" smtClean="0"/>
              <a:t>Design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Long-term Study</a:t>
            </a:r>
            <a:br>
              <a:rPr lang="en-US" smtClean="0"/>
            </a:br>
            <a:r>
              <a:rPr lang="en-US" sz="3200" i="1" smtClean="0"/>
              <a:t>AE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5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ODYSSEY Long-term Study</a:t>
            </a:r>
            <a:br>
              <a:rPr lang="en-US" sz="4000" smtClean="0"/>
            </a:br>
            <a:r>
              <a:rPr lang="en-US" i="1" smtClean="0"/>
              <a:t>TEAEs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Long-term Study</a:t>
            </a:r>
            <a:br>
              <a:rPr lang="en-US" smtClean="0"/>
            </a:br>
            <a:r>
              <a:rPr lang="en-US" sz="3200" i="1" smtClean="0"/>
              <a:t>LDL-C Reduction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7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Long-term Study</a:t>
            </a:r>
            <a:br>
              <a:rPr lang="en-US" smtClean="0"/>
            </a:br>
            <a:r>
              <a:rPr lang="en-US" sz="3200" i="1" smtClean="0"/>
              <a:t>CV Death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Trials of Other PCSK9 Inhibitors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Ongoing Trials of PCSK-9 Inhibitors </a:t>
            </a:r>
            <a:r>
              <a:rPr lang="en-US" sz="3200" i="1" smtClean="0"/>
              <a:t>CV Outcomes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7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PCSK-9 Inhibitors </a:t>
            </a:r>
            <a:br>
              <a:rPr lang="en-US" smtClean="0"/>
            </a:br>
            <a:r>
              <a:rPr lang="en-US" sz="3200" i="1" smtClean="0"/>
              <a:t>The Path to Clinical Practice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Current Dyslipidemia Management Guidelines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4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7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9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76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9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6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7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PCSK9 and Hypercholesterolemia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3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PCSK9 Inhibitors</a:t>
            </a:r>
            <a:br>
              <a:rPr lang="en-US" smtClean="0"/>
            </a:br>
            <a:r>
              <a:rPr lang="en-US" sz="3200" i="1" smtClean="0"/>
              <a:t>Monoclonal Antibodies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Dramatic LDL-C Lowering</a:t>
            </a:r>
            <a:br>
              <a:rPr lang="en-US" smtClean="0"/>
            </a:br>
            <a:r>
              <a:rPr lang="en-US" sz="3200" i="1" smtClean="0"/>
              <a:t>Who Will Benefit Most?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Alirocumab Trials</a:t>
            </a:r>
            <a:br>
              <a:rPr lang="en-US" smtClean="0"/>
            </a:br>
            <a:r>
              <a:rPr lang="en-US" altLang="en-US" sz="3200" i="1" smtClean="0">
                <a:ea typeface="ＭＳ Ｐゴシック" pitchFamily="34" charset="-128"/>
              </a:rPr>
              <a:t>ODYSSEY FH I and FH II Studies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+mn-lt"/>
              </a:rPr>
              <a:t>FH I and FH II</a:t>
            </a:r>
            <a:br>
              <a:rPr lang="en-US" smtClean="0">
                <a:latin typeface="+mn-lt"/>
              </a:rPr>
            </a:br>
            <a:r>
              <a:rPr lang="en-US" sz="3200" i="1" smtClean="0">
                <a:latin typeface="+mn-lt"/>
              </a:rPr>
              <a:t>Baseline Characteristics</a:t>
            </a:r>
            <a:endParaRPr lang="en-US" sz="3200" i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Current Dyslipidemia Management Guidelines</vt:lpstr>
      <vt:lpstr>Residual Risk</vt:lpstr>
      <vt:lpstr>PCSK9 and Hypercholesterolemia</vt:lpstr>
      <vt:lpstr>PCSK9 Inhibitors Monoclonal Antibodies</vt:lpstr>
      <vt:lpstr>Dramatic LDL-C Lowering Who Will Benefit Most?</vt:lpstr>
      <vt:lpstr>Alirocumab Trials ODYSSEY FH I and FH II Studies</vt:lpstr>
      <vt:lpstr>FH I and FH II Baseline Characteristics</vt:lpstr>
      <vt:lpstr>FH I and FH II Results at W24</vt:lpstr>
      <vt:lpstr>FH I and FH II Results Over 52 Weeks</vt:lpstr>
      <vt:lpstr>FH I and FH II Percentage Reaching LDL-C Goals at W24</vt:lpstr>
      <vt:lpstr>Looking Ahead</vt:lpstr>
      <vt:lpstr>ODYSSEY Combo II Study</vt:lpstr>
      <vt:lpstr>Combo II  Baseline Characteristics</vt:lpstr>
      <vt:lpstr>Combo II  Results Over 52 Weeks</vt:lpstr>
      <vt:lpstr>FH I, FH II, Combo II  AEs Occurring in ≥ 5% of Patients</vt:lpstr>
      <vt:lpstr>Take-home Messages From FH I/II and Combo II</vt:lpstr>
      <vt:lpstr>ODYSSEY Long-term Study  Design</vt:lpstr>
      <vt:lpstr>ODYSSEY Long-term Study AE</vt:lpstr>
      <vt:lpstr>ODYSSEY Long-term Study TEAEs</vt:lpstr>
      <vt:lpstr>ODYSSEY Long-term Study LDL-C Reduction</vt:lpstr>
      <vt:lpstr>ODYSSEY Long-term Study CV Death</vt:lpstr>
      <vt:lpstr>Trials of Other PCSK9 Inhibitors</vt:lpstr>
      <vt:lpstr>Ongoing Trials of PCSK-9 Inhibitors CV Outcomes</vt:lpstr>
      <vt:lpstr>PCSK-9 Inhibitors  The Path to Clinical Practice</vt:lpstr>
      <vt:lpstr>Abbreviations</vt:lpstr>
      <vt:lpstr>Abbreviations (cont)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CKMalone</dc:creator>
  <cp:lastModifiedBy>CKMalone</cp:lastModifiedBy>
  <cp:revision>1</cp:revision>
  <dcterms:created xsi:type="dcterms:W3CDTF">2014-10-10T16:28:01Z</dcterms:created>
  <dcterms:modified xsi:type="dcterms:W3CDTF">2014-10-10T16:28:01Z</dcterms:modified>
</cp:coreProperties>
</file>