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A7A9-ED3C-475B-B064-7467F72420CD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82A4E-78DC-4CB2-83A3-6D2242355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4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AA7A9-ED3C-475B-B064-7467F72420CD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82A4E-78DC-4CB2-83A3-6D2242355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0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6995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8E1400"/>
                </a:solidFill>
                <a:ea typeface="Times New Roman"/>
              </a:rPr>
              <a:t/>
            </a:r>
            <a:br>
              <a:rPr lang="en-US" smtClean="0">
                <a:solidFill>
                  <a:srgbClr val="8E1400"/>
                </a:solidFill>
                <a:ea typeface="Times New Roman"/>
              </a:rPr>
            </a:br>
            <a:r>
              <a:rPr lang="en-US" smtClean="0">
                <a:solidFill>
                  <a:srgbClr val="8E1400"/>
                </a:solidFill>
                <a:ea typeface="Times New Roman"/>
              </a:rPr>
              <a:t/>
            </a:r>
            <a:br>
              <a:rPr lang="en-US" smtClean="0">
                <a:solidFill>
                  <a:srgbClr val="8E1400"/>
                </a:solidFill>
                <a:ea typeface="Times New Roman"/>
              </a:rPr>
            </a:br>
            <a:r>
              <a:rPr lang="en-US" smtClean="0">
                <a:solidFill>
                  <a:srgbClr val="8E1400"/>
                </a:solidFill>
                <a:ea typeface="Times New Roman"/>
              </a:rPr>
              <a:t>Dyslipidemia Management  Beyond Statins:</a:t>
            </a:r>
            <a:br>
              <a:rPr lang="en-US" smtClean="0">
                <a:solidFill>
                  <a:srgbClr val="8E1400"/>
                </a:solidFill>
                <a:ea typeface="Times New Roman"/>
              </a:rPr>
            </a:br>
            <a:r>
              <a:rPr lang="en-US" sz="3200" smtClean="0">
                <a:solidFill>
                  <a:schemeClr val="accent2">
                    <a:lumMod val="50000"/>
                  </a:schemeClr>
                </a:solidFill>
                <a:ea typeface="Times New Roman"/>
              </a:rPr>
              <a:t>Will PCSK9 Inhibition Trigger a Revolution?</a:t>
            </a:r>
            <a:endParaRPr lang="en-US" sz="3200" b="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96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Questions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0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Therapy for Statin Intolerance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2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ODYSSEY FH I + II </a:t>
            </a:r>
            <a:br>
              <a:rPr lang="en-GB" altLang="en-US" smtClean="0"/>
            </a:br>
            <a:r>
              <a:rPr lang="en-GB" altLang="en-US" sz="2800" i="1" smtClean="0"/>
              <a:t>Alirocumab Significantly Reduced LDL-C From Baseline to Week 24 vs Placebo</a:t>
            </a:r>
            <a:endParaRPr lang="en-GB" altLang="en-US" sz="2800" i="1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57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Safety Analysis (Pooled Data From FH I and FH II)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ODYSSEY Combo</a:t>
            </a:r>
            <a:br>
              <a:rPr lang="en-US" smtClean="0"/>
            </a:br>
            <a:r>
              <a:rPr lang="en-US" sz="2800" i="1" smtClean="0"/>
              <a:t>Alirocumab Significantly Reduced LDL-C From Baseline to Week 25 vs Ezetimibe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35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ODYSSEY LONG TERM</a:t>
            </a:r>
            <a:br>
              <a:rPr lang="en-US" smtClean="0"/>
            </a:br>
            <a:r>
              <a:rPr lang="en-US" sz="2800" i="1" smtClean="0"/>
              <a:t>Alirocumab Maintained Consistent  LDL-C Reduction Over 52 Weeks</a:t>
            </a:r>
            <a:endParaRPr lang="en-US" sz="28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8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Adverse Events of Special Interest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45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1" smtClean="0">
                <a:latin typeface="Arial" charset="0"/>
              </a:rPr>
              <a:t>Post-hoc</a:t>
            </a:r>
            <a:r>
              <a:rPr lang="en-GB" altLang="en-US" smtClean="0">
                <a:latin typeface="Arial" charset="0"/>
              </a:rPr>
              <a:t> Adjudicated Cardiovascular Events*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15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00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1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Presentation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58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98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5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6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670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24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2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 Exam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5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>
                <a:solidFill>
                  <a:srgbClr val="053753"/>
                </a:solidFill>
              </a:rPr>
              <a:t>Patient Follow-Up</a:t>
            </a:r>
            <a:br>
              <a:rPr lang="en-US" smtClean="0">
                <a:solidFill>
                  <a:srgbClr val="053753"/>
                </a:solidFill>
              </a:rPr>
            </a:br>
            <a:r>
              <a:rPr lang="en-US" sz="3200" i="1" smtClean="0">
                <a:solidFill>
                  <a:srgbClr val="053753"/>
                </a:solidFill>
              </a:rPr>
              <a:t>8 Weeks</a:t>
            </a:r>
            <a:endParaRPr lang="en-US" sz="3200" i="1" dirty="0">
              <a:solidFill>
                <a:srgbClr val="053753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35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 Questions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2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Estimated Frequency of Individuals With Familial Hypercholesterolemia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28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Problems in Identifying FH Patients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0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Statin Myopathy is a Common Challenge in Lipid Management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5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mtClean="0"/>
              <a:t>Statins and New-Onset Type 2 Diabetes</a:t>
            </a:r>
            <a:br>
              <a:rPr lang="en-US" smtClean="0"/>
            </a:br>
            <a:r>
              <a:rPr lang="en-US" sz="2800" i="1" smtClean="0"/>
              <a:t>Facts and Clinical Implications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45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On-screen Show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 Dyslipidemia Management  Beyond Statins: Will PCSK9 Inhibition Trigger a Revolution?</vt:lpstr>
      <vt:lpstr>Patient Presentation</vt:lpstr>
      <vt:lpstr>On Exam</vt:lpstr>
      <vt:lpstr>Patient Follow-Up 8 Weeks</vt:lpstr>
      <vt:lpstr>Case Questions</vt:lpstr>
      <vt:lpstr>Estimated Frequency of Individuals With Familial Hypercholesterolemia </vt:lpstr>
      <vt:lpstr>Problems in Identifying FH Patients </vt:lpstr>
      <vt:lpstr>Statin Myopathy is a Common Challenge in Lipid Management</vt:lpstr>
      <vt:lpstr>Statins and New-Onset Type 2 Diabetes Facts and Clinical Implications </vt:lpstr>
      <vt:lpstr>Case Questions</vt:lpstr>
      <vt:lpstr>Therapy for Statin Intolerance</vt:lpstr>
      <vt:lpstr>ODYSSEY FH I + II  Alirocumab Significantly Reduced LDL-C From Baseline to Week 24 vs Placebo</vt:lpstr>
      <vt:lpstr>Safety Analysis (Pooled Data From FH I and FH II)</vt:lpstr>
      <vt:lpstr>ODYSSEY Combo Alirocumab Significantly Reduced LDL-C From Baseline to Week 25 vs Ezetimibe</vt:lpstr>
      <vt:lpstr>ODYSSEY LONG TERM Alirocumab Maintained Consistent  LDL-C Reduction Over 52 Weeks</vt:lpstr>
      <vt:lpstr>Adverse Events of Special Interest</vt:lpstr>
      <vt:lpstr>Post-hoc Adjudicated Cardiovascular Events*</vt:lpstr>
      <vt:lpstr>Abbreviations</vt:lpstr>
      <vt:lpstr>Abbreviations (cont)</vt:lpstr>
      <vt:lpstr>Abbreviations (cont)</vt:lpstr>
      <vt:lpstr>References</vt:lpstr>
      <vt:lpstr>References (cont)</vt:lpstr>
      <vt:lpstr>References (cont)</vt:lpstr>
      <vt:lpstr>References (cont)</vt:lpstr>
      <vt:lpstr>References (cont)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Dyslipidemia Management  Beyond Statins: Will PCSK9 Inhibition Trigger a Revolution?</dc:title>
  <dc:creator>ETreventi</dc:creator>
  <cp:lastModifiedBy>ETreventi</cp:lastModifiedBy>
  <cp:revision>1</cp:revision>
  <dcterms:created xsi:type="dcterms:W3CDTF">2014-09-25T19:11:39Z</dcterms:created>
  <dcterms:modified xsi:type="dcterms:W3CDTF">2014-09-25T19:11:39Z</dcterms:modified>
</cp:coreProperties>
</file>