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5B37-8889-437D-A298-CC056C75A069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7847-C478-44B8-8E6E-3D1F12B3F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2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45B37-8889-437D-A298-CC056C75A069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37847-C478-44B8-8E6E-3D1F12B3F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6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Quantitative Hepatic Function Predicts Outcomes of Chronic Liver Disease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55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smtClean="0"/>
              <a:t>Hepatic Function Can be Measured by the </a:t>
            </a:r>
            <a:r>
              <a:rPr lang="en-US" altLang="en-US" baseline="30000" smtClean="0">
                <a:ea typeface="ＭＳ Ｐゴシック" pitchFamily="34" charset="-128"/>
              </a:rPr>
              <a:t>99</a:t>
            </a:r>
            <a:r>
              <a:rPr lang="en-US" b="1" smtClean="0"/>
              <a:t>Tc Sulfur Colloid Liver-spleen Scan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303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4000" b="1" smtClean="0">
                <a:ea typeface="ＭＳ Ｐゴシック" pitchFamily="34" charset="-128"/>
              </a:rPr>
              <a:t>QLSS Determination of Total </a:t>
            </a:r>
            <a:r>
              <a:rPr lang="en-US" altLang="en-US" sz="4000" b="1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Counts*</a:t>
            </a:r>
            <a:r>
              <a:rPr lang="en-US" altLang="en-US" sz="4000" b="1" smtClean="0">
                <a:ea typeface="ＭＳ Ｐゴシック" pitchFamily="34" charset="-128"/>
              </a:rPr>
              <a:t> in an Organ</a:t>
            </a:r>
            <a:endParaRPr lang="en-US" altLang="en-US" sz="4000" b="1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11602"/>
      </p:ext>
    </p:extLst>
  </p:cSld>
  <p:clrMapOvr>
    <a:masterClrMapping/>
  </p:clrMapOvr>
  <p:transition advTm="38578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smtClean="0"/>
              <a:t>QLSS Technique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921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accent2">
                    <a:lumMod val="50000"/>
                  </a:schemeClr>
                </a:solidFill>
              </a:rPr>
              <a:t>Redistribution of Tc99 Sulfur Colloid by Liver Scan is Proportional to Hepatic Function in Patients With Alcoholic Liver Disease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68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20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Range of Abnormal PHM is Similar in Alcoholic and Nonalcoholic Chronic Liver Disease</a:t>
            </a:r>
            <a:endParaRPr lang="en-US" altLang="en-US" sz="3200" dirty="0" smtClean="0">
              <a:solidFill>
                <a:schemeClr val="accent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5595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b="1" smtClean="0">
                <a:ea typeface="ＭＳ Ｐゴシック" pitchFamily="34" charset="-128"/>
              </a:rPr>
              <a:t>PHM Correlates With Clinical Severity by Child-Pugh Score and Fibrosis Score</a:t>
            </a:r>
            <a:endParaRPr lang="en-US" altLang="en-US" b="1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0773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300" smtClean="0"/>
              <a:t>Correlation of PHM With Functional Mass in Patients With Cirrhosis</a:t>
            </a:r>
            <a:endParaRPr lang="en-US" altLang="en-US" sz="3300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223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300" kern="1200" smtClean="0">
                <a:solidFill>
                  <a:schemeClr val="accent2">
                    <a:lumMod val="50000"/>
                  </a:schemeClr>
                </a:solidFill>
                <a:cs typeface="ＭＳ Ｐゴシック" charset="-128"/>
              </a:rPr>
              <a:t>Functional Measurement of Nonfibrotic Hepatic Mass in Cirrhotic Patients </a:t>
            </a:r>
            <a:endParaRPr lang="en-US" sz="33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92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HALT-C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3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QLFT Ancillary Study of HALT-C Trial (N = 285)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5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Progression of Chronic Liver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81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b="1" smtClean="0"/>
              <a:t>HALT-C Trial</a:t>
            </a:r>
            <a:r>
              <a:rPr lang="en-US" altLang="en-US" sz="4000" b="1" smtClean="0"/>
              <a:t/>
            </a:r>
            <a:br>
              <a:rPr lang="en-US" altLang="en-US" sz="4000" b="1" smtClean="0"/>
            </a:br>
            <a:r>
              <a:rPr lang="en-US" altLang="en-US" sz="3200" b="1" i="1" smtClean="0"/>
              <a:t>Worst Tertile of PHM Has </a:t>
            </a:r>
            <a:r>
              <a:rPr lang="en-US" altLang="en-US" sz="3200" i="1" smtClean="0"/>
              <a:t>Most </a:t>
            </a:r>
            <a:r>
              <a:rPr lang="en-US" altLang="en-US" sz="3200" b="1" i="1" smtClean="0"/>
              <a:t>Clinical Outcomes (15 times the other tertiles)</a:t>
            </a:r>
            <a:endParaRPr lang="en-US" altLang="en-US" sz="3200" b="1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3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29"/>
    </mc:Choice>
    <mc:Fallback>
      <p:transition spd="slow" advTm="1122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smtClean="0"/>
              <a:t>Prediction of Clinical Outcomes in 2 Years Following Scan</a:t>
            </a:r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sz="3200" b="1" i="1" smtClean="0"/>
              <a:t>PHM &lt; 95 Is High Risk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0703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b="1" smtClean="0">
                <a:ea typeface="+mj-ea"/>
                <a:cs typeface="+mj-cs"/>
              </a:rPr>
              <a:t>Lack of Deterioration in PHM Correlates With Absence of Clinical Outcomes</a:t>
            </a:r>
            <a:endParaRPr lang="en-US" b="1" baseline="-25000" dirty="0">
              <a:ea typeface="+mj-ea"/>
              <a:cs typeface="+mj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0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2250">
        <p:fade/>
      </p:transition>
    </mc:Choice>
    <mc:Fallback>
      <p:transition spd="med" advTm="10225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Deterioration in PHM Is Strongly Associated With Time to First Clinical Event</a:t>
            </a:r>
            <a:br>
              <a:rPr lang="en-US" smtClean="0"/>
            </a:br>
            <a:r>
              <a:rPr lang="en-US" sz="3100" i="1" smtClean="0"/>
              <a:t>A Secondary Analysis of HALT-C</a:t>
            </a:r>
            <a:endParaRPr lang="en-US" sz="3100" b="1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861"/>
    </mc:Choice>
    <mc:Fallback>
      <p:transition spd="slow" advTm="5186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cs typeface="Arial" charset="0"/>
              </a:rPr>
              <a:t>A2ALL Serial SPECT Analyses</a:t>
            </a:r>
            <a:br>
              <a:rPr lang="en-US" altLang="en-US" smtClean="0">
                <a:cs typeface="Arial" charset="0"/>
              </a:rPr>
            </a:br>
            <a:r>
              <a:rPr lang="en-US" altLang="en-US" sz="3200" i="1" smtClean="0">
                <a:cs typeface="Arial" charset="0"/>
              </a:rPr>
              <a:t>Changes from Baseline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26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Serial PHM in a Patient With NASH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140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6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67"/>
    </mc:Choice>
    <mc:Fallback>
      <p:transition spd="slow" advTm="1676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8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67"/>
    </mc:Choice>
    <mc:Fallback>
      <p:transition spd="slow" advTm="1676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2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67"/>
    </mc:Choice>
    <mc:Fallback>
      <p:transition spd="slow" advTm="1676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6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67"/>
    </mc:Choice>
    <mc:Fallback>
      <p:transition spd="slow" advTm="1676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b="1" smtClean="0">
                <a:ea typeface="ＭＳ Ｐゴシック" pitchFamily="34" charset="-128"/>
              </a:rPr>
              <a:t>Staging Is Based on the Amount of Hepatic Fibrosis, </a:t>
            </a:r>
            <a:r>
              <a:rPr lang="en-US" altLang="en-US" smtClean="0">
                <a:ea typeface="ＭＳ Ｐゴシック" pitchFamily="34" charset="-128"/>
              </a:rPr>
              <a:t>O</a:t>
            </a:r>
            <a:r>
              <a:rPr lang="en-US" altLang="en-US" b="1" smtClean="0">
                <a:ea typeface="ＭＳ Ｐゴシック" pitchFamily="34" charset="-128"/>
              </a:rPr>
              <a:t>r Is It?</a:t>
            </a:r>
            <a:endParaRPr lang="en-US" altLang="en-US" b="1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8827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8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67"/>
    </mc:Choice>
    <mc:Fallback>
      <p:transition spd="slow" advTm="1676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b="1" smtClean="0">
                <a:ea typeface="ＭＳ Ｐゴシック" pitchFamily="34" charset="-128"/>
              </a:rPr>
              <a:t>Scoring Methods </a:t>
            </a:r>
            <a:r>
              <a:rPr lang="en-US" altLang="en-US" smtClean="0">
                <a:ea typeface="ＭＳ Ｐゴシック" pitchFamily="34" charset="-128"/>
              </a:rPr>
              <a:t>for</a:t>
            </a:r>
            <a:r>
              <a:rPr lang="en-US" altLang="en-US" b="1" smtClean="0">
                <a:ea typeface="ＭＳ Ｐゴシック" pitchFamily="34" charset="-128"/>
              </a:rPr>
              <a:t> </a:t>
            </a:r>
            <a:r>
              <a:rPr lang="en-US" altLang="en-US" smtClean="0">
                <a:ea typeface="ＭＳ Ｐゴシック" pitchFamily="34" charset="-128"/>
              </a:rPr>
              <a:t>Stag</a:t>
            </a:r>
            <a:r>
              <a:rPr lang="en-US" altLang="en-US" b="1" smtClean="0">
                <a:ea typeface="ＭＳ Ｐゴシック" pitchFamily="34" charset="-128"/>
              </a:rPr>
              <a:t>ing Hepatic Fibrosis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466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Hepatic Function vs Hepatic Fibrosis</a:t>
            </a:r>
            <a:br>
              <a:rPr lang="en-US" smtClean="0"/>
            </a:br>
            <a:r>
              <a:rPr lang="en-US" sz="3200" i="1" smtClean="0"/>
              <a:t>Which Gives You More Information?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2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952"/>
    </mc:Choice>
    <mc:Fallback>
      <p:transition spd="slow" advTm="4395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039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ea typeface="ＭＳ Ｐゴシック" pitchFamily="34" charset="-128"/>
              </a:rPr>
              <a:t>Correlation Between Hepatic Fibrosis and Hepatic Function Is Not Linear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Quantitative Hepatic Function Tests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8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aseline="30000" smtClean="0">
                <a:ea typeface="ＭＳ Ｐゴシック" pitchFamily="34" charset="-128"/>
              </a:rPr>
              <a:t>99</a:t>
            </a:r>
            <a:r>
              <a:rPr lang="en-US" smtClean="0"/>
              <a:t>Tc Sulfur Colloid Liver-Spleen Scan (QLSS)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48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On-screen Show (4:3)</PresentationFormat>
  <Paragraphs>24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Quantitative Hepatic Function Predicts Outcomes of Chronic Liver Disease</vt:lpstr>
      <vt:lpstr>The Progression of Chronic Liver Disease</vt:lpstr>
      <vt:lpstr>Staging Is Based on the Amount of Hepatic Fibrosis, Or Is It?</vt:lpstr>
      <vt:lpstr>Scoring Methods for Staging Hepatic Fibrosis</vt:lpstr>
      <vt:lpstr>Hepatic Function vs Hepatic Fibrosis Which Gives You More Information?</vt:lpstr>
      <vt:lpstr>PowerPoint Presentation</vt:lpstr>
      <vt:lpstr>Correlation Between Hepatic Fibrosis and Hepatic Function Is Not Linear</vt:lpstr>
      <vt:lpstr>Quantitative Hepatic Function Tests</vt:lpstr>
      <vt:lpstr>99Tc Sulfur Colloid Liver-Spleen Scan (QLSS)</vt:lpstr>
      <vt:lpstr>Hepatic Function Can be Measured by the 99Tc Sulfur Colloid Liver-spleen Scan</vt:lpstr>
      <vt:lpstr>QLSS Determination of Total Counts* in an Organ</vt:lpstr>
      <vt:lpstr>QLSS Technique</vt:lpstr>
      <vt:lpstr>Redistribution of Tc99 Sulfur Colloid by Liver Scan is Proportional to Hepatic Function in Patients With Alcoholic Liver Disease</vt:lpstr>
      <vt:lpstr>Range of Abnormal PHM is Similar in Alcoholic and Nonalcoholic Chronic Liver Disease</vt:lpstr>
      <vt:lpstr>PHM Correlates With Clinical Severity by Child-Pugh Score and Fibrosis Score</vt:lpstr>
      <vt:lpstr>Correlation of PHM With Functional Mass in Patients With Cirrhosis</vt:lpstr>
      <vt:lpstr>Functional Measurement of Nonfibrotic Hepatic Mass in Cirrhotic Patients </vt:lpstr>
      <vt:lpstr>HALT-C</vt:lpstr>
      <vt:lpstr>QLFT Ancillary Study of HALT-C Trial (N = 285) </vt:lpstr>
      <vt:lpstr>HALT-C Trial Worst Tertile of PHM Has Most Clinical Outcomes (15 times the other tertiles)</vt:lpstr>
      <vt:lpstr>Prediction of Clinical Outcomes in 2 Years Following Scan PHM &lt; 95 Is High Risk</vt:lpstr>
      <vt:lpstr>Lack of Deterioration in PHM Correlates With Absence of Clinical Outcomes</vt:lpstr>
      <vt:lpstr>Deterioration in PHM Is Strongly Associated With Time to First Clinical Event A Secondary Analysis of HALT-C</vt:lpstr>
      <vt:lpstr>A2ALL Serial SPECT Analyses Changes from Baseline</vt:lpstr>
      <vt:lpstr>Serial PHM in a Patient With NASH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Hepatic Function Predicts Outcomes of Chronic Liver Disease</dc:title>
  <dc:creator>ETreventi</dc:creator>
  <cp:lastModifiedBy>ETreventi</cp:lastModifiedBy>
  <cp:revision>1</cp:revision>
  <dcterms:created xsi:type="dcterms:W3CDTF">2014-10-20T12:42:11Z</dcterms:created>
  <dcterms:modified xsi:type="dcterms:W3CDTF">2014-10-20T12:42:11Z</dcterms:modified>
</cp:coreProperties>
</file>