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73875" cy="9128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6105-B251-4994-9CEF-8DB154C563A9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62DC-CE18-438E-9B9A-10410FFA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5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96105-B251-4994-9CEF-8DB154C563A9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662DC-CE18-438E-9B9A-10410FFA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Metastatic Renal Cell Carcinoma</a:t>
            </a:r>
            <a:endParaRPr lang="en-US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95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Nivolumab Monotherapy Phase 2 Study Design</a:t>
            </a:r>
            <a:endParaRPr lang="en-US" altLang="en-US" baseline="30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1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Prior Therapy in Metastatic Setting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7477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ea typeface="MS PGothic" pitchFamily="34" charset="-128"/>
              </a:rPr>
              <a:t>PFS</a:t>
            </a:r>
            <a:br>
              <a:rPr lang="en-US" altLang="en-US" smtClean="0">
                <a:ea typeface="MS PGothic" pitchFamily="34" charset="-128"/>
              </a:rPr>
            </a:br>
            <a:r>
              <a:rPr lang="en-US" altLang="en-US" sz="3200" i="1" smtClean="0">
                <a:ea typeface="MS PGothic" pitchFamily="34" charset="-128"/>
              </a:rPr>
              <a:t>Doses of Nivolumab</a:t>
            </a:r>
            <a:endParaRPr lang="en-US" altLang="en-US" sz="3200" i="1" dirty="0" smtClean="0">
              <a:ea typeface="MS PGothic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09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Objective Responses With Nivolumab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99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ea typeface="MS PGothic" pitchFamily="34" charset="-128"/>
              </a:rPr>
              <a:t>Duration of Response By Nivolumab Dose (Responding Patients)</a:t>
            </a:r>
            <a:endParaRPr lang="en-US" altLang="en-US" baseline="30000" dirty="0" smtClean="0">
              <a:ea typeface="MS PGothic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Nivolumab Monotherapy</a:t>
            </a:r>
            <a:br>
              <a:rPr lang="en-US" altLang="en-US" smtClean="0"/>
            </a:br>
            <a:r>
              <a:rPr lang="en-US" altLang="en-US" sz="3200" i="1" smtClean="0"/>
              <a:t>Treatment-Related AEs</a:t>
            </a:r>
            <a:endParaRPr lang="en-US" altLang="en-US" sz="3200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0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MS PGothic" pitchFamily="34" charset="-128"/>
              </a:rPr>
              <a:t>Overall Survival</a:t>
            </a:r>
            <a:endParaRPr lang="en-US" altLang="en-US" dirty="0" smtClean="0">
              <a:ea typeface="MS PGothic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17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ea typeface="MS PGothic" pitchFamily="34" charset="-128"/>
              </a:rPr>
              <a:t>Response According to PD-L1 Status by IHC </a:t>
            </a:r>
            <a:endParaRPr lang="en-US" altLang="en-US" dirty="0" smtClean="0">
              <a:ea typeface="MS PGothic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5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MS PGothic" pitchFamily="34" charset="-128"/>
              </a:rPr>
              <a:t>Nivolumab + Sunitinib or Pazopanib</a:t>
            </a:r>
            <a:endParaRPr lang="en-US" altLang="en-US" dirty="0" smtClean="0">
              <a:ea typeface="MS PGothic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19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MS PGothic" pitchFamily="34" charset="-128"/>
              </a:rPr>
              <a:t>Baseline Patient Characteristics </a:t>
            </a:r>
            <a:endParaRPr lang="en-US" altLang="en-US" dirty="0" smtClean="0">
              <a:ea typeface="MS PGothic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0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Program Goals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0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MS PGothic" pitchFamily="34" charset="-128"/>
              </a:rPr>
              <a:t>Antitumor Activity (per RECIST 1.1)</a:t>
            </a:r>
            <a:endParaRPr lang="en-US" altLang="en-US" dirty="0" smtClean="0">
              <a:ea typeface="MS PGothic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7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ea typeface="MS PGothic" pitchFamily="34" charset="-128"/>
              </a:rPr>
              <a:t>Grade 3-4 Treatment-Related AEs in ≥ 10% of Patients</a:t>
            </a:r>
            <a:endParaRPr lang="en-US" altLang="en-US" dirty="0" smtClean="0">
              <a:ea typeface="MS PGothic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Nivolumab plus Ipilimumab Mechanism of Action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5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600" smtClean="0"/>
              <a:t>CA209-016 (NCT01472081): </a:t>
            </a:r>
            <a:br>
              <a:rPr lang="en-US" altLang="en-US" sz="3600" smtClean="0"/>
            </a:br>
            <a:r>
              <a:rPr lang="en-US" altLang="en-US" sz="3200" i="1" smtClean="0"/>
              <a:t>Phase I Study Design (N + I cohort)</a:t>
            </a:r>
            <a:endParaRPr lang="en-US" altLang="en-US" sz="3200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3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Nivolumab + Ipilimumab</a:t>
            </a:r>
            <a:br>
              <a:rPr lang="en-US" altLang="en-US" smtClean="0"/>
            </a:br>
            <a:r>
              <a:rPr lang="en-US" altLang="en-US" sz="3200" i="1" smtClean="0"/>
              <a:t>Dosing schedule</a:t>
            </a:r>
            <a:endParaRPr lang="en-US" altLang="en-US" sz="3200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9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Nivolumab + Ipilimumab </a:t>
            </a:r>
            <a:br>
              <a:rPr lang="en-US" altLang="en-US" smtClean="0"/>
            </a:br>
            <a:r>
              <a:rPr lang="en-US" altLang="en-US" smtClean="0"/>
              <a:t>Baseline Patient Characteristics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9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cs typeface="Arial" pitchFamily="34" charset="0"/>
              </a:rPr>
              <a:t>MPDL3280A Phase 1a Baseline Demographics</a:t>
            </a:r>
            <a:br>
              <a:rPr lang="en-US" altLang="en-US" smtClean="0">
                <a:cs typeface="Arial" pitchFamily="34" charset="0"/>
              </a:rPr>
            </a:br>
            <a:r>
              <a:rPr lang="en-US" altLang="en-US" sz="2400" i="1" smtClean="0">
                <a:cs typeface="Arial" pitchFamily="34" charset="0"/>
              </a:rPr>
              <a:t>RCC Patients in Dose-escalation and Dose-expansion Cohorts</a:t>
            </a:r>
            <a:endParaRPr lang="en-US" altLang="en-US" sz="1800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98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Nivolumab + Ipilimumab </a:t>
            </a:r>
            <a:br>
              <a:rPr lang="en-US" altLang="en-US" smtClean="0"/>
            </a:br>
            <a:r>
              <a:rPr lang="en-US" altLang="en-US" smtClean="0"/>
              <a:t>Antitumor Activity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4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Nivolumab + Ipilimumab </a:t>
            </a:r>
            <a:br>
              <a:rPr lang="en-US" altLang="en-US" smtClean="0"/>
            </a:br>
            <a:r>
              <a:rPr lang="en-US" altLang="en-US" sz="3200" i="1" smtClean="0"/>
              <a:t>Time to Response and DOR</a:t>
            </a:r>
            <a:endParaRPr lang="en-US" altLang="en-US" sz="3200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00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Nivolumab + Ipilimumab </a:t>
            </a:r>
            <a:br>
              <a:rPr lang="en-US" altLang="en-US" smtClean="0"/>
            </a:br>
            <a:r>
              <a:rPr lang="en-US" altLang="en-US" smtClean="0"/>
              <a:t>Treatment-Related AEs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Incidence of RCC in the United States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61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MS PGothic" pitchFamily="34" charset="-128"/>
              </a:rPr>
              <a:t>Nivolumab Next Steps</a:t>
            </a:r>
            <a:endParaRPr lang="en-US" altLang="en-US" dirty="0" smtClean="0">
              <a:ea typeface="MS PGothic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7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3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Arial" pitchFamily="34" charset="0"/>
              </a:rPr>
              <a:t>MPDL3280A Phase 1a Safety Overview (RCC)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19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Arial" pitchFamily="34" charset="0"/>
              </a:rPr>
              <a:t>MPDL3280A Phase 1a </a:t>
            </a:r>
            <a:r>
              <a:rPr lang="en-US" altLang="en-US" smtClean="0"/>
              <a:t>Efficacy Summary</a:t>
            </a:r>
            <a:br>
              <a:rPr lang="en-US" altLang="en-US" smtClean="0"/>
            </a:br>
            <a:r>
              <a:rPr lang="en-US" altLang="en-US" sz="3200" i="1" smtClean="0"/>
              <a:t>Investigator Assessed</a:t>
            </a:r>
            <a:endParaRPr lang="en-US" altLang="en-US" sz="48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79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ea typeface="MS PGothic" pitchFamily="34" charset="-128"/>
              </a:rPr>
              <a:t>Other Checkpoint Inhibitor Trials to Watch</a:t>
            </a:r>
            <a:endParaRPr lang="en-US" altLang="en-US" dirty="0" smtClean="0">
              <a:ea typeface="MS PGothic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4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29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31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99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06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Survival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98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37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447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25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170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849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139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93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26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096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3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Current Treatment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329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275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ja-JP" smtClean="0">
                <a:ea typeface="MS PGothic" pitchFamily="34" charset="-128"/>
              </a:rPr>
              <a:t>Toxicities to Treatment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35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IL-2: Function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4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n-US" b="1" smtClean="0"/>
              <a:t>Challenges in Clinical Outcome  With Targeted Drugs</a:t>
            </a:r>
            <a:endParaRPr lang="en-US" altLang="en-US" b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6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/>
              <a:t>Nivolumab</a:t>
            </a:r>
            <a:br>
              <a:rPr lang="en-US" altLang="en-US" smtClean="0"/>
            </a:br>
            <a:r>
              <a:rPr lang="en-US" altLang="en-US" sz="3200" i="1" smtClean="0"/>
              <a:t>Mechanism of Action</a:t>
            </a:r>
            <a:endParaRPr lang="en-US" altLang="en-US" sz="3200" b="1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3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On-screen Show (4:3)</PresentationFormat>
  <Paragraphs>50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Metastatic Renal Cell Carcinoma</vt:lpstr>
      <vt:lpstr>Program Goals</vt:lpstr>
      <vt:lpstr>Incidence of RCC in the United States</vt:lpstr>
      <vt:lpstr>Survival</vt:lpstr>
      <vt:lpstr>Current Treatment</vt:lpstr>
      <vt:lpstr>Toxicities to Treatment</vt:lpstr>
      <vt:lpstr>IL-2: Function</vt:lpstr>
      <vt:lpstr>Challenges in Clinical Outcome  With Targeted Drugs</vt:lpstr>
      <vt:lpstr>Nivolumab Mechanism of Action</vt:lpstr>
      <vt:lpstr>Nivolumab Monotherapy Phase 2 Study Design</vt:lpstr>
      <vt:lpstr>Prior Therapy in Metastatic Setting</vt:lpstr>
      <vt:lpstr>PFS Doses of Nivolumab</vt:lpstr>
      <vt:lpstr>Objective Responses With Nivolumab</vt:lpstr>
      <vt:lpstr>Duration of Response By Nivolumab Dose (Responding Patients)</vt:lpstr>
      <vt:lpstr>Nivolumab Monotherapy Treatment-Related AEs</vt:lpstr>
      <vt:lpstr>Overall Survival</vt:lpstr>
      <vt:lpstr>Response According to PD-L1 Status by IHC </vt:lpstr>
      <vt:lpstr>Nivolumab + Sunitinib or Pazopanib</vt:lpstr>
      <vt:lpstr>Baseline Patient Characteristics </vt:lpstr>
      <vt:lpstr>Antitumor Activity (per RECIST 1.1)</vt:lpstr>
      <vt:lpstr>Grade 3-4 Treatment-Related AEs in ≥ 10% of Patients</vt:lpstr>
      <vt:lpstr>Nivolumab plus Ipilimumab Mechanism of Action</vt:lpstr>
      <vt:lpstr>CA209-016 (NCT01472081):  Phase I Study Design (N + I cohort)</vt:lpstr>
      <vt:lpstr>Nivolumab + Ipilimumab Dosing schedule</vt:lpstr>
      <vt:lpstr>Nivolumab + Ipilimumab  Baseline Patient Characteristics</vt:lpstr>
      <vt:lpstr>MPDL3280A Phase 1a Baseline Demographics RCC Patients in Dose-escalation and Dose-expansion Cohorts</vt:lpstr>
      <vt:lpstr>Nivolumab + Ipilimumab  Antitumor Activity</vt:lpstr>
      <vt:lpstr>Nivolumab + Ipilimumab  Time to Response and DOR</vt:lpstr>
      <vt:lpstr>Nivolumab + Ipilimumab  Treatment-Related AEs</vt:lpstr>
      <vt:lpstr>Nivolumab Next Steps</vt:lpstr>
      <vt:lpstr>PowerPoint Presentation</vt:lpstr>
      <vt:lpstr>MPDL3280A Phase 1a Safety Overview (RCC)</vt:lpstr>
      <vt:lpstr>MPDL3280A Phase 1a Efficacy Summary Investigator Assessed</vt:lpstr>
      <vt:lpstr>Other Checkpoint Inhibitor Trials to Watch</vt:lpstr>
      <vt:lpstr>Conclusions</vt:lpstr>
      <vt:lpstr>Abbreviations</vt:lpstr>
      <vt:lpstr>Abbreviations (cont)</vt:lpstr>
      <vt:lpstr>Abbreviations (cont)</vt:lpstr>
      <vt:lpstr>References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Metastatic Renal Cell Carcinoma</dc:title>
  <dc:creator>ETreventi</dc:creator>
  <cp:lastModifiedBy>ETreventi</cp:lastModifiedBy>
  <cp:revision>1</cp:revision>
  <dcterms:created xsi:type="dcterms:W3CDTF">2014-11-18T20:28:37Z</dcterms:created>
  <dcterms:modified xsi:type="dcterms:W3CDTF">2014-11-18T20:28:37Z</dcterms:modified>
</cp:coreProperties>
</file>