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387" r:id="rId2"/>
    <p:sldMasterId id="2147484397" r:id="rId3"/>
  </p:sldMasterIdLst>
  <p:notesMasterIdLst>
    <p:notesMasterId r:id="rId21"/>
  </p:notesMasterIdLst>
  <p:handoutMasterIdLst>
    <p:handoutMasterId r:id="rId22"/>
  </p:handoutMasterIdLst>
  <p:sldIdLst>
    <p:sldId id="495" r:id="rId4"/>
    <p:sldId id="498" r:id="rId5"/>
    <p:sldId id="509" r:id="rId6"/>
    <p:sldId id="510" r:id="rId7"/>
    <p:sldId id="511" r:id="rId8"/>
    <p:sldId id="512" r:id="rId9"/>
    <p:sldId id="518" r:id="rId10"/>
    <p:sldId id="514" r:id="rId11"/>
    <p:sldId id="515" r:id="rId12"/>
    <p:sldId id="516" r:id="rId13"/>
    <p:sldId id="517" r:id="rId14"/>
    <p:sldId id="519" r:id="rId15"/>
    <p:sldId id="520" r:id="rId16"/>
    <p:sldId id="521" r:id="rId17"/>
    <p:sldId id="522" r:id="rId18"/>
    <p:sldId id="523" r:id="rId19"/>
    <p:sldId id="524" r:id="rId20"/>
  </p:sldIdLst>
  <p:sldSz cx="9144000" cy="6858000" type="screen4x3"/>
  <p:notesSz cx="6858000" cy="9144000"/>
  <p:defaultTextStyle>
    <a:defPPr>
      <a:defRPr lang="en-US"/>
    </a:defPPr>
    <a:lvl1pPr algn="l" rtl="0" fontAlgn="base">
      <a:spcBef>
        <a:spcPct val="0"/>
      </a:spcBef>
      <a:spcAft>
        <a:spcPct val="0"/>
      </a:spcAft>
      <a:defRPr u="sng" kern="1200">
        <a:solidFill>
          <a:schemeClr val="tx1"/>
        </a:solidFill>
        <a:latin typeface="Calibri" charset="0"/>
        <a:ea typeface="ＭＳ Ｐゴシック" charset="-128"/>
        <a:cs typeface="+mn-cs"/>
      </a:defRPr>
    </a:lvl1pPr>
    <a:lvl2pPr marL="457200" algn="l" rtl="0" fontAlgn="base">
      <a:spcBef>
        <a:spcPct val="0"/>
      </a:spcBef>
      <a:spcAft>
        <a:spcPct val="0"/>
      </a:spcAft>
      <a:defRPr u="sng" kern="1200">
        <a:solidFill>
          <a:schemeClr val="tx1"/>
        </a:solidFill>
        <a:latin typeface="Calibri" charset="0"/>
        <a:ea typeface="ＭＳ Ｐゴシック" charset="-128"/>
        <a:cs typeface="+mn-cs"/>
      </a:defRPr>
    </a:lvl2pPr>
    <a:lvl3pPr marL="914400" algn="l" rtl="0" fontAlgn="base">
      <a:spcBef>
        <a:spcPct val="0"/>
      </a:spcBef>
      <a:spcAft>
        <a:spcPct val="0"/>
      </a:spcAft>
      <a:defRPr u="sng" kern="1200">
        <a:solidFill>
          <a:schemeClr val="tx1"/>
        </a:solidFill>
        <a:latin typeface="Calibri" charset="0"/>
        <a:ea typeface="ＭＳ Ｐゴシック" charset="-128"/>
        <a:cs typeface="+mn-cs"/>
      </a:defRPr>
    </a:lvl3pPr>
    <a:lvl4pPr marL="1371600" algn="l" rtl="0" fontAlgn="base">
      <a:spcBef>
        <a:spcPct val="0"/>
      </a:spcBef>
      <a:spcAft>
        <a:spcPct val="0"/>
      </a:spcAft>
      <a:defRPr u="sng" kern="1200">
        <a:solidFill>
          <a:schemeClr val="tx1"/>
        </a:solidFill>
        <a:latin typeface="Calibri" charset="0"/>
        <a:ea typeface="ＭＳ Ｐゴシック" charset="-128"/>
        <a:cs typeface="+mn-cs"/>
      </a:defRPr>
    </a:lvl4pPr>
    <a:lvl5pPr marL="1828800" algn="l" rtl="0" fontAlgn="base">
      <a:spcBef>
        <a:spcPct val="0"/>
      </a:spcBef>
      <a:spcAft>
        <a:spcPct val="0"/>
      </a:spcAft>
      <a:defRPr u="sng" kern="1200">
        <a:solidFill>
          <a:schemeClr val="tx1"/>
        </a:solidFill>
        <a:latin typeface="Calibri" charset="0"/>
        <a:ea typeface="ＭＳ Ｐゴシック" charset="-128"/>
        <a:cs typeface="+mn-cs"/>
      </a:defRPr>
    </a:lvl5pPr>
    <a:lvl6pPr marL="2286000" algn="l" defTabSz="914400" rtl="0" eaLnBrk="1" latinLnBrk="0" hangingPunct="1">
      <a:defRPr u="sng" kern="1200">
        <a:solidFill>
          <a:schemeClr val="tx1"/>
        </a:solidFill>
        <a:latin typeface="Calibri" charset="0"/>
        <a:ea typeface="ＭＳ Ｐゴシック" charset="-128"/>
        <a:cs typeface="+mn-cs"/>
      </a:defRPr>
    </a:lvl6pPr>
    <a:lvl7pPr marL="2743200" algn="l" defTabSz="914400" rtl="0" eaLnBrk="1" latinLnBrk="0" hangingPunct="1">
      <a:defRPr u="sng" kern="1200">
        <a:solidFill>
          <a:schemeClr val="tx1"/>
        </a:solidFill>
        <a:latin typeface="Calibri" charset="0"/>
        <a:ea typeface="ＭＳ Ｐゴシック" charset="-128"/>
        <a:cs typeface="+mn-cs"/>
      </a:defRPr>
    </a:lvl7pPr>
    <a:lvl8pPr marL="3200400" algn="l" defTabSz="914400" rtl="0" eaLnBrk="1" latinLnBrk="0" hangingPunct="1">
      <a:defRPr u="sng" kern="1200">
        <a:solidFill>
          <a:schemeClr val="tx1"/>
        </a:solidFill>
        <a:latin typeface="Calibri" charset="0"/>
        <a:ea typeface="ＭＳ Ｐゴシック" charset="-128"/>
        <a:cs typeface="+mn-cs"/>
      </a:defRPr>
    </a:lvl8pPr>
    <a:lvl9pPr marL="3657600" algn="l" defTabSz="914400" rtl="0" eaLnBrk="1" latinLnBrk="0" hangingPunct="1">
      <a:defRPr u="sng" kern="1200">
        <a:solidFill>
          <a:schemeClr val="tx1"/>
        </a:solidFill>
        <a:latin typeface="Calibri" charset="0"/>
        <a:ea typeface="ＭＳ Ｐゴシック" charset="-128"/>
        <a:cs typeface="+mn-cs"/>
      </a:defRPr>
    </a:lvl9pPr>
  </p:defaultTextStyle>
  <p:extLst>
    <p:ext uri="{EFAFB233-063F-42B5-8137-9DF3F51BA10A}">
      <p15:sldGuideLst xmlns="" xmlns:p15="http://schemas.microsoft.com/office/powerpoint/2012/main">
        <p15:guide id="1" orient="horz" pos="926">
          <p15:clr>
            <a:srgbClr val="A4A3A4"/>
          </p15:clr>
        </p15:guide>
        <p15:guide id="2" pos="256">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MGTemp"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1400"/>
    <a:srgbClr val="941B18"/>
    <a:srgbClr val="BC1B00"/>
    <a:srgbClr val="569517"/>
    <a:srgbClr val="6DBD1D"/>
    <a:srgbClr val="FF4829"/>
    <a:srgbClr val="C01B00"/>
    <a:srgbClr val="79D220"/>
    <a:srgbClr val="B86E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1" autoAdjust="0"/>
    <p:restoredTop sz="90260" autoAdjust="0"/>
  </p:normalViewPr>
  <p:slideViewPr>
    <p:cSldViewPr snapToGrid="0">
      <p:cViewPr varScale="1">
        <p:scale>
          <a:sx n="60" d="100"/>
          <a:sy n="60" d="100"/>
        </p:scale>
        <p:origin x="-96" y="-462"/>
      </p:cViewPr>
      <p:guideLst>
        <p:guide orient="horz" pos="92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7" d="100"/>
          <a:sy n="67" d="100"/>
        </p:scale>
        <p:origin x="-279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C31C14-2C5A-46AC-AE22-A9B0E3269E09}" type="datetimeFigureOut">
              <a:rPr lang="en-US" smtClean="0"/>
              <a:t>12/22/2014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4EDA89-E370-4E8B-964C-D48F8D79FBF4}" type="slidenum">
              <a:rPr lang="en-US" smtClean="0"/>
              <a:t>‹#›</a:t>
            </a:fld>
            <a:endParaRPr lang="en-US"/>
          </a:p>
        </p:txBody>
      </p:sp>
    </p:spTree>
    <p:extLst>
      <p:ext uri="{BB962C8B-B14F-4D97-AF65-F5344CB8AC3E}">
        <p14:creationId xmlns:p14="http://schemas.microsoft.com/office/powerpoint/2010/main" val="1546808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u="none">
                <a:latin typeface="Arial" charset="0"/>
              </a:defRPr>
            </a:lvl1pPr>
          </a:lstStyle>
          <a:p>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none">
                <a:latin typeface="Arial" charset="0"/>
              </a:defRPr>
            </a:lvl1pPr>
          </a:lstStyle>
          <a:p>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u="none">
                <a:latin typeface="Arial" charset="0"/>
              </a:defRPr>
            </a:lvl1pPr>
          </a:lstStyle>
          <a:p>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atin typeface="Arial" charset="0"/>
              </a:defRPr>
            </a:lvl1pPr>
          </a:lstStyle>
          <a:p>
            <a:fld id="{E6789A1F-92CD-4C13-ADA2-C9E6FE9D5662}" type="slidenum">
              <a:rPr lang="en-US"/>
              <a:pPr/>
              <a:t>‹#›</a:t>
            </a:fld>
            <a:endParaRPr lang="en-US"/>
          </a:p>
        </p:txBody>
      </p:sp>
    </p:spTree>
    <p:extLst>
      <p:ext uri="{BB962C8B-B14F-4D97-AF65-F5344CB8AC3E}">
        <p14:creationId xmlns:p14="http://schemas.microsoft.com/office/powerpoint/2010/main" val="17464379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smtClean="0">
                <a:latin typeface="Arial" charset="0"/>
              </a:rPr>
              <a:t>Title Slide Layout</a:t>
            </a:r>
          </a:p>
        </p:txBody>
      </p:sp>
      <p:sp>
        <p:nvSpPr>
          <p:cNvPr id="26628" name="Slide Number Placeholder 3"/>
          <p:cNvSpPr>
            <a:spLocks noGrp="1"/>
          </p:cNvSpPr>
          <p:nvPr>
            <p:ph type="sldNum" sz="quarter" idx="5"/>
          </p:nvPr>
        </p:nvSpPr>
        <p:spPr>
          <a:noFill/>
        </p:spPr>
        <p:txBody>
          <a:bodyPr/>
          <a:lstStyle/>
          <a:p>
            <a:fld id="{827E8DA6-8DC1-48D7-BCE6-63AF16ACC117}"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710626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smtClean="0">
                <a:latin typeface="Arial" charset="0"/>
              </a:rPr>
              <a:t>Title Slide Layout</a:t>
            </a:r>
          </a:p>
        </p:txBody>
      </p:sp>
      <p:sp>
        <p:nvSpPr>
          <p:cNvPr id="26628" name="Slide Number Placeholder 3"/>
          <p:cNvSpPr>
            <a:spLocks noGrp="1"/>
          </p:cNvSpPr>
          <p:nvPr>
            <p:ph type="sldNum" sz="quarter" idx="5"/>
          </p:nvPr>
        </p:nvSpPr>
        <p:spPr>
          <a:noFill/>
        </p:spPr>
        <p:txBody>
          <a:bodyPr/>
          <a:lstStyle/>
          <a:p>
            <a:fld id="{827E8DA6-8DC1-48D7-BCE6-63AF16ACC117}"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82463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TTE, transthoracic echocardiogram; PFT, pulmonary function test; HRCT, high-resolution</a:t>
            </a:r>
            <a:r>
              <a:rPr lang="en-US" baseline="0" dirty="0" smtClean="0"/>
              <a:t> computer tomography</a:t>
            </a:r>
            <a:endParaRPr lang="en-US" dirty="0"/>
          </a:p>
        </p:txBody>
      </p:sp>
      <p:sp>
        <p:nvSpPr>
          <p:cNvPr id="4" name="Slide Number Placeholder 3"/>
          <p:cNvSpPr>
            <a:spLocks noGrp="1"/>
          </p:cNvSpPr>
          <p:nvPr>
            <p:ph type="sldNum" sz="quarter" idx="10"/>
          </p:nvPr>
        </p:nvSpPr>
        <p:spPr/>
        <p:txBody>
          <a:bodyPr/>
          <a:lstStyle/>
          <a:p>
            <a:pPr>
              <a:defRPr/>
            </a:pPr>
            <a:fld id="{7058695F-0953-435F-9D2F-D3A7525DCE86}" type="slidenum">
              <a:rPr lang="en-US" smtClean="0"/>
              <a:pPr>
                <a:defRPr/>
              </a:pPr>
              <a:t>3</a:t>
            </a:fld>
            <a:endParaRPr lang="en-US" dirty="0"/>
          </a:p>
        </p:txBody>
      </p:sp>
    </p:spTree>
    <p:extLst>
      <p:ext uri="{BB962C8B-B14F-4D97-AF65-F5344CB8AC3E}">
        <p14:creationId xmlns:p14="http://schemas.microsoft.com/office/powerpoint/2010/main" val="2413175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NNT, number needed to treat; QALY, quality-adjusted</a:t>
            </a:r>
            <a:r>
              <a:rPr lang="en-US" baseline="0" dirty="0" smtClean="0"/>
              <a:t> life year</a:t>
            </a:r>
            <a:endParaRPr lang="en-US" dirty="0"/>
          </a:p>
        </p:txBody>
      </p:sp>
      <p:sp>
        <p:nvSpPr>
          <p:cNvPr id="4" name="Slide Number Placeholder 3"/>
          <p:cNvSpPr>
            <a:spLocks noGrp="1"/>
          </p:cNvSpPr>
          <p:nvPr>
            <p:ph type="sldNum" sz="quarter" idx="10"/>
          </p:nvPr>
        </p:nvSpPr>
        <p:spPr/>
        <p:txBody>
          <a:bodyPr/>
          <a:lstStyle/>
          <a:p>
            <a:pPr>
              <a:defRPr/>
            </a:pPr>
            <a:fld id="{7058695F-0953-435F-9D2F-D3A7525DCE86}" type="slidenum">
              <a:rPr lang="en-US" smtClean="0"/>
              <a:pPr>
                <a:defRPr/>
              </a:pPr>
              <a:t>5</a:t>
            </a:fld>
            <a:endParaRPr lang="en-US" dirty="0"/>
          </a:p>
        </p:txBody>
      </p:sp>
    </p:spTree>
    <p:extLst>
      <p:ext uri="{BB962C8B-B14F-4D97-AF65-F5344CB8AC3E}">
        <p14:creationId xmlns:p14="http://schemas.microsoft.com/office/powerpoint/2010/main" val="989330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65F1C34-C805-4554-93F2-770DD8718616}" type="slidenum">
              <a:rPr lang="en-US"/>
              <a:pPr/>
              <a:t>7</a:t>
            </a:fld>
            <a:endParaRPr lang="en-US"/>
          </a:p>
        </p:txBody>
      </p:sp>
      <p:sp>
        <p:nvSpPr>
          <p:cNvPr id="368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0" tIns="45716" rIns="91430" bIns="45716" anchor="b"/>
          <a:lstStyle/>
          <a:p>
            <a:pPr algn="r"/>
            <a:fld id="{3F0EBA96-9C69-4501-AD1F-EADE92F612EF}" type="slidenum">
              <a:rPr lang="en-US" sz="1200">
                <a:latin typeface="Arial" charset="0"/>
              </a:rPr>
              <a:pPr algn="r"/>
              <a:t>7</a:t>
            </a:fld>
            <a:endParaRPr lang="en-US" sz="1200">
              <a:latin typeface="Arial" charset="0"/>
            </a:endParaRPr>
          </a:p>
        </p:txBody>
      </p:sp>
      <p:sp>
        <p:nvSpPr>
          <p:cNvPr id="36868" name="Rectangle 2"/>
          <p:cNvSpPr>
            <a:spLocks noGrp="1" noRot="1" noChangeAspect="1" noChangeArrowheads="1" noTextEdit="1"/>
          </p:cNvSpPr>
          <p:nvPr>
            <p:ph type="sldImg"/>
          </p:nvPr>
        </p:nvSpPr>
        <p:spPr>
          <a:xfrm>
            <a:off x="1147763" y="687388"/>
            <a:ext cx="4567237" cy="3427412"/>
          </a:xfrm>
          <a:ln/>
        </p:spPr>
      </p:sp>
      <p:sp>
        <p:nvSpPr>
          <p:cNvPr id="36869" name="Rectangle 3"/>
          <p:cNvSpPr>
            <a:spLocks noGrp="1" noChangeArrowheads="1"/>
          </p:cNvSpPr>
          <p:nvPr>
            <p:ph type="body" idx="1"/>
          </p:nvPr>
        </p:nvSpPr>
        <p:spPr>
          <a:xfrm>
            <a:off x="552450" y="4343400"/>
            <a:ext cx="5619750" cy="4367213"/>
          </a:xfrm>
          <a:noFill/>
          <a:ln/>
        </p:spPr>
        <p:txBody>
          <a:bodyPr lIns="91430" tIns="45716" rIns="91430" bIns="45716"/>
          <a:lstStyle/>
          <a:p>
            <a:pPr marL="111125" indent="-111125" eaLnBrk="1" hangingPunct="1"/>
            <a:r>
              <a:rPr lang="en-US" sz="1000" smtClean="0">
                <a:latin typeface="Arial" charset="0"/>
              </a:rPr>
              <a:t>Content Slide Layout: graph</a:t>
            </a:r>
          </a:p>
          <a:p>
            <a:pPr marL="111125" indent="-111125" eaLnBrk="1" hangingPunct="1"/>
            <a:endParaRPr lang="en-US" sz="1000" smtClean="0">
              <a:latin typeface="Arial" charset="0"/>
            </a:endParaRPr>
          </a:p>
        </p:txBody>
      </p:sp>
    </p:spTree>
    <p:extLst>
      <p:ext uri="{BB962C8B-B14F-4D97-AF65-F5344CB8AC3E}">
        <p14:creationId xmlns:p14="http://schemas.microsoft.com/office/powerpoint/2010/main" val="2808760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a:t>
            </a:r>
            <a:endParaRPr lang="en-US" dirty="0"/>
          </a:p>
        </p:txBody>
      </p:sp>
      <p:sp>
        <p:nvSpPr>
          <p:cNvPr id="4" name="Slide Number Placeholder 3"/>
          <p:cNvSpPr>
            <a:spLocks noGrp="1"/>
          </p:cNvSpPr>
          <p:nvPr>
            <p:ph type="sldNum" sz="quarter" idx="10"/>
          </p:nvPr>
        </p:nvSpPr>
        <p:spPr/>
        <p:txBody>
          <a:bodyPr/>
          <a:lstStyle/>
          <a:p>
            <a:pPr>
              <a:defRPr/>
            </a:pPr>
            <a:fld id="{7058695F-0953-435F-9D2F-D3A7525DCE86}" type="slidenum">
              <a:rPr lang="en-US" smtClean="0"/>
              <a:pPr>
                <a:defRPr/>
              </a:pPr>
              <a:t>10</a:t>
            </a:fld>
            <a:endParaRPr lang="en-US" dirty="0"/>
          </a:p>
        </p:txBody>
      </p:sp>
    </p:spTree>
    <p:extLst>
      <p:ext uri="{BB962C8B-B14F-4D97-AF65-F5344CB8AC3E}">
        <p14:creationId xmlns:p14="http://schemas.microsoft.com/office/powerpoint/2010/main" val="17223570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bwMode="auto">
          <a:xfrm rot="10800000">
            <a:off x="0"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mj-lt"/>
              <a:ea typeface="ＭＳ Ｐゴシック" charset="-128"/>
              <a:cs typeface="+mn-cs"/>
            </a:endParaRPr>
          </a:p>
        </p:txBody>
      </p:sp>
      <p:sp>
        <p:nvSpPr>
          <p:cNvPr id="77" name="Rectangle 2"/>
          <p:cNvSpPr>
            <a:spLocks noGrp="1" noChangeArrowheads="1"/>
          </p:cNvSpPr>
          <p:nvPr>
            <p:ph type="ctrTitle"/>
          </p:nvPr>
        </p:nvSpPr>
        <p:spPr>
          <a:xfrm>
            <a:off x="784375" y="2396671"/>
            <a:ext cx="7835900" cy="1168400"/>
          </a:xfrm>
          <a:ln>
            <a:noFill/>
          </a:ln>
          <a:effectLst>
            <a:outerShdw blurRad="12700" dist="12700" dir="3000000" algn="br">
              <a:schemeClr val="tx1">
                <a:alpha val="21000"/>
              </a:schemeClr>
            </a:outerShdw>
          </a:effectLst>
        </p:spPr>
        <p:txBody>
          <a:bodyPr anchor="b"/>
          <a:lstStyle>
            <a:lvl1pPr>
              <a:defRPr sz="4000">
                <a:solidFill>
                  <a:schemeClr val="accent1"/>
                </a:solidFill>
                <a:latin typeface="+mj-lt"/>
              </a:defRPr>
            </a:lvl1pPr>
          </a:lstStyle>
          <a:p>
            <a:r>
              <a:rPr lang="en-US" dirty="0"/>
              <a:t>Click to edit Master title style</a:t>
            </a:r>
          </a:p>
        </p:txBody>
      </p:sp>
      <p:sp>
        <p:nvSpPr>
          <p:cNvPr id="78" name="Rectangle 3"/>
          <p:cNvSpPr>
            <a:spLocks noGrp="1" noChangeArrowheads="1"/>
          </p:cNvSpPr>
          <p:nvPr>
            <p:ph type="subTitle" idx="1"/>
          </p:nvPr>
        </p:nvSpPr>
        <p:spPr>
          <a:xfrm>
            <a:off x="784375" y="3799718"/>
            <a:ext cx="7831667" cy="647700"/>
          </a:xfrm>
          <a:ln>
            <a:noFill/>
          </a:ln>
          <a:effectLst>
            <a:outerShdw blurRad="12700" dist="12700" dir="3000000" algn="br">
              <a:schemeClr val="tx1">
                <a:alpha val="21000"/>
              </a:schemeClr>
            </a:outerShdw>
          </a:effectLst>
        </p:spPr>
        <p:txBody>
          <a:bodyPr/>
          <a:lstStyle>
            <a:lvl1pPr marL="0" indent="0">
              <a:buFontTx/>
              <a:buNone/>
              <a:defRPr sz="3200">
                <a:solidFill>
                  <a:schemeClr val="accent1"/>
                </a:solidFill>
                <a:latin typeface="+mj-lt"/>
              </a:defRPr>
            </a:lvl1pPr>
          </a:lstStyle>
          <a:p>
            <a:r>
              <a:rPr lang="en-US" dirty="0"/>
              <a:t>Click to edit Master subtitle style</a:t>
            </a:r>
          </a:p>
        </p:txBody>
      </p:sp>
      <p:sp>
        <p:nvSpPr>
          <p:cNvPr id="9" name="Rectangle 8"/>
          <p:cNvSpPr/>
          <p:nvPr userDrawn="1"/>
        </p:nvSpPr>
        <p:spPr bwMode="auto">
          <a:xfrm rot="10800000">
            <a:off x="0"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mj-lt"/>
              <a:ea typeface="ＭＳ Ｐゴシック" charset="-128"/>
              <a:cs typeface="+mn-cs"/>
            </a:endParaRPr>
          </a:p>
        </p:txBody>
      </p:sp>
      <p:pic>
        <p:nvPicPr>
          <p:cNvPr id="10" name="Picture 7" descr="MedscapeWebMD_SpecMaster_new_RGB_headera.png"/>
          <p:cNvPicPr>
            <a:picLocks noChangeAspect="1"/>
          </p:cNvPicPr>
          <p:nvPr userDrawn="1"/>
        </p:nvPicPr>
        <p:blipFill>
          <a:blip r:embed="rId2" cstate="print"/>
          <a:srcRect b="41893"/>
          <a:stretch>
            <a:fillRect/>
          </a:stretch>
        </p:blipFill>
        <p:spPr bwMode="auto">
          <a:xfrm>
            <a:off x="4908551" y="-2465"/>
            <a:ext cx="4273549" cy="1163375"/>
          </a:xfrm>
          <a:prstGeom prst="rect">
            <a:avLst/>
          </a:prstGeom>
          <a:noFill/>
          <a:ln w="9525">
            <a:noFill/>
            <a:miter lim="800000"/>
            <a:headEnd/>
            <a:tailEnd/>
          </a:ln>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 y="-45309"/>
            <a:ext cx="4511030" cy="1555186"/>
          </a:xfrm>
          <a:prstGeom prst="rect">
            <a:avLst/>
          </a:prstGeom>
        </p:spPr>
      </p:pic>
      <p:cxnSp>
        <p:nvCxnSpPr>
          <p:cNvPr id="12" name="Straight Connector 11"/>
          <p:cNvCxnSpPr/>
          <p:nvPr userDrawn="1"/>
        </p:nvCxnSpPr>
        <p:spPr bwMode="auto">
          <a:xfrm>
            <a:off x="4572000" y="0"/>
            <a:ext cx="0" cy="1141860"/>
          </a:xfrm>
          <a:prstGeom prst="line">
            <a:avLst/>
          </a:prstGeom>
          <a:solidFill>
            <a:schemeClr val="accent1"/>
          </a:solidFill>
          <a:ln w="9525" cap="flat" cmpd="sng" algn="ctr">
            <a:solidFill>
              <a:schemeClr val="bg1"/>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bwMode="auto">
          <a:xfrm rot="10800000">
            <a:off x="0"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fontAlgn="auto">
              <a:spcBef>
                <a:spcPts val="0"/>
              </a:spcBef>
              <a:spcAft>
                <a:spcPts val="0"/>
              </a:spcAft>
              <a:defRPr/>
            </a:pPr>
            <a:endParaRPr lang="en-US" u="none" kern="0" smtClean="0">
              <a:solidFill>
                <a:srgbClr val="000000"/>
              </a:solidFill>
              <a:latin typeface="Arial"/>
            </a:endParaRPr>
          </a:p>
        </p:txBody>
      </p:sp>
      <p:sp>
        <p:nvSpPr>
          <p:cNvPr id="77" name="Rectangle 2"/>
          <p:cNvSpPr>
            <a:spLocks noGrp="1" noChangeArrowheads="1"/>
          </p:cNvSpPr>
          <p:nvPr>
            <p:ph type="ctrTitle"/>
          </p:nvPr>
        </p:nvSpPr>
        <p:spPr>
          <a:xfrm>
            <a:off x="784375" y="2396671"/>
            <a:ext cx="7835900" cy="1168400"/>
          </a:xfrm>
          <a:ln>
            <a:noFill/>
          </a:ln>
          <a:effectLst>
            <a:outerShdw blurRad="12700" dist="12700" dir="3000000" algn="br">
              <a:schemeClr val="tx1">
                <a:alpha val="21000"/>
              </a:schemeClr>
            </a:outerShdw>
          </a:effectLst>
        </p:spPr>
        <p:txBody>
          <a:bodyPr anchor="b"/>
          <a:lstStyle>
            <a:lvl1pPr>
              <a:defRPr sz="4000">
                <a:solidFill>
                  <a:schemeClr val="accent1"/>
                </a:solidFill>
                <a:latin typeface="+mj-lt"/>
              </a:defRPr>
            </a:lvl1pPr>
          </a:lstStyle>
          <a:p>
            <a:r>
              <a:rPr lang="en-US" dirty="0"/>
              <a:t>Click to edit Master title style</a:t>
            </a:r>
          </a:p>
        </p:txBody>
      </p:sp>
      <p:sp>
        <p:nvSpPr>
          <p:cNvPr id="78" name="Rectangle 3"/>
          <p:cNvSpPr>
            <a:spLocks noGrp="1" noChangeArrowheads="1"/>
          </p:cNvSpPr>
          <p:nvPr>
            <p:ph type="subTitle" idx="1"/>
          </p:nvPr>
        </p:nvSpPr>
        <p:spPr>
          <a:xfrm>
            <a:off x="784375" y="3799718"/>
            <a:ext cx="7831667" cy="647700"/>
          </a:xfrm>
          <a:ln>
            <a:noFill/>
          </a:ln>
          <a:effectLst>
            <a:outerShdw blurRad="12700" dist="12700" dir="3000000" algn="br">
              <a:schemeClr val="tx1">
                <a:alpha val="21000"/>
              </a:schemeClr>
            </a:outerShdw>
          </a:effectLst>
        </p:spPr>
        <p:txBody>
          <a:bodyPr/>
          <a:lstStyle>
            <a:lvl1pPr marL="0" indent="0">
              <a:buFontTx/>
              <a:buNone/>
              <a:defRPr sz="3200">
                <a:solidFill>
                  <a:schemeClr val="accent1"/>
                </a:solidFill>
                <a:latin typeface="+mj-lt"/>
              </a:defRPr>
            </a:lvl1pPr>
          </a:lstStyle>
          <a:p>
            <a:r>
              <a:rPr lang="en-US" dirty="0"/>
              <a:t>Click to edit Master subtitle style</a:t>
            </a:r>
          </a:p>
        </p:txBody>
      </p:sp>
      <p:sp>
        <p:nvSpPr>
          <p:cNvPr id="9" name="Rectangle 8"/>
          <p:cNvSpPr/>
          <p:nvPr userDrawn="1"/>
        </p:nvSpPr>
        <p:spPr bwMode="auto">
          <a:xfrm rot="10800000">
            <a:off x="0" y="-4763"/>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p:spPr>
        <p:txBody>
          <a:bodyPr/>
          <a:lstStyle/>
          <a:p>
            <a:pPr fontAlgn="auto">
              <a:spcBef>
                <a:spcPts val="0"/>
              </a:spcBef>
              <a:spcAft>
                <a:spcPts val="0"/>
              </a:spcAft>
              <a:defRPr/>
            </a:pPr>
            <a:endParaRPr lang="en-US" u="none" kern="0" smtClean="0">
              <a:solidFill>
                <a:srgbClr val="000000"/>
              </a:solidFill>
              <a:latin typeface="Arial"/>
            </a:endParaRPr>
          </a:p>
        </p:txBody>
      </p:sp>
      <p:pic>
        <p:nvPicPr>
          <p:cNvPr id="10" name="Picture 7" descr="MedscapeWebMD_SpecMaster_new_RGB_headera.png"/>
          <p:cNvPicPr>
            <a:picLocks noChangeAspect="1"/>
          </p:cNvPicPr>
          <p:nvPr userDrawn="1"/>
        </p:nvPicPr>
        <p:blipFill>
          <a:blip r:embed="rId2" cstate="print"/>
          <a:srcRect b="41893"/>
          <a:stretch>
            <a:fillRect/>
          </a:stretch>
        </p:blipFill>
        <p:spPr bwMode="auto">
          <a:xfrm>
            <a:off x="4908551" y="-26280"/>
            <a:ext cx="4273549" cy="1163375"/>
          </a:xfrm>
          <a:prstGeom prst="rect">
            <a:avLst/>
          </a:prstGeom>
          <a:noFill/>
          <a:ln w="9525">
            <a:noFill/>
            <a:miter lim="800000"/>
            <a:headEnd/>
            <a:tailEnd/>
          </a:ln>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 y="-26257"/>
            <a:ext cx="4511030" cy="1555186"/>
          </a:xfrm>
          <a:prstGeom prst="rect">
            <a:avLst/>
          </a:prstGeom>
        </p:spPr>
      </p:pic>
      <p:cxnSp>
        <p:nvCxnSpPr>
          <p:cNvPr id="12" name="Straight Connector 11"/>
          <p:cNvCxnSpPr/>
          <p:nvPr userDrawn="1"/>
        </p:nvCxnSpPr>
        <p:spPr bwMode="auto">
          <a:xfrm>
            <a:off x="4572000" y="0"/>
            <a:ext cx="0" cy="1141860"/>
          </a:xfrm>
          <a:prstGeom prst="line">
            <a:avLst/>
          </a:prstGeom>
          <a:solidFill>
            <a:schemeClr val="accent1"/>
          </a:solidFill>
          <a:ln w="952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16158791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Rectangle 4"/>
          <p:cNvSpPr/>
          <p:nvPr userDrawn="1"/>
        </p:nvSpPr>
        <p:spPr bwMode="auto">
          <a:xfrm rot="10800000">
            <a:off x="0"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fontAlgn="auto">
              <a:spcBef>
                <a:spcPts val="0"/>
              </a:spcBef>
              <a:spcAft>
                <a:spcPts val="0"/>
              </a:spcAft>
              <a:defRPr/>
            </a:pPr>
            <a:endParaRPr lang="en-US" u="none" kern="0" smtClean="0">
              <a:solidFill>
                <a:srgbClr val="000000"/>
              </a:solidFill>
              <a:latin typeface="Arial"/>
            </a:endParaRPr>
          </a:p>
        </p:txBody>
      </p:sp>
      <p:sp>
        <p:nvSpPr>
          <p:cNvPr id="8" name="Rectangle 7"/>
          <p:cNvSpPr/>
          <p:nvPr userDrawn="1"/>
        </p:nvSpPr>
        <p:spPr bwMode="auto">
          <a:xfrm rot="10800000">
            <a:off x="0" y="-4763"/>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p:spPr>
        <p:txBody>
          <a:bodyPr/>
          <a:lstStyle/>
          <a:p>
            <a:pPr fontAlgn="auto">
              <a:spcBef>
                <a:spcPts val="0"/>
              </a:spcBef>
              <a:spcAft>
                <a:spcPts val="0"/>
              </a:spcAft>
              <a:defRPr/>
            </a:pPr>
            <a:endParaRPr lang="en-US" u="none" kern="0" smtClean="0">
              <a:solidFill>
                <a:srgbClr val="000000"/>
              </a:solidFill>
              <a:latin typeface="Arial"/>
            </a:endParaRPr>
          </a:p>
        </p:txBody>
      </p:sp>
      <p:pic>
        <p:nvPicPr>
          <p:cNvPr id="9" name="Picture 7" descr="MedscapeWebMD_SpecMaster_new_RGB_headera.png"/>
          <p:cNvPicPr>
            <a:picLocks noChangeAspect="1"/>
          </p:cNvPicPr>
          <p:nvPr userDrawn="1"/>
        </p:nvPicPr>
        <p:blipFill>
          <a:blip r:embed="rId2" cstate="print"/>
          <a:srcRect b="41893"/>
          <a:stretch>
            <a:fillRect/>
          </a:stretch>
        </p:blipFill>
        <p:spPr bwMode="auto">
          <a:xfrm>
            <a:off x="4908551" y="-26280"/>
            <a:ext cx="4273549" cy="1163375"/>
          </a:xfrm>
          <a:prstGeom prst="rect">
            <a:avLst/>
          </a:prstGeom>
          <a:noFill/>
          <a:ln w="9525">
            <a:noFill/>
            <a:miter lim="800000"/>
            <a:headEnd/>
            <a:tailEnd/>
          </a:ln>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 y="-26257"/>
            <a:ext cx="4511030" cy="1555186"/>
          </a:xfrm>
          <a:prstGeom prst="rect">
            <a:avLst/>
          </a:prstGeom>
        </p:spPr>
      </p:pic>
      <p:cxnSp>
        <p:nvCxnSpPr>
          <p:cNvPr id="11" name="Straight Connector 10"/>
          <p:cNvCxnSpPr/>
          <p:nvPr userDrawn="1"/>
        </p:nvCxnSpPr>
        <p:spPr bwMode="auto">
          <a:xfrm>
            <a:off x="4572000" y="0"/>
            <a:ext cx="0" cy="1141860"/>
          </a:xfrm>
          <a:prstGeom prst="line">
            <a:avLst/>
          </a:prstGeom>
          <a:solidFill>
            <a:schemeClr val="accent1"/>
          </a:solidFill>
          <a:ln w="952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4176111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6" name="Rectangle 5"/>
          <p:cNvSpPr/>
          <p:nvPr userDrawn="1"/>
        </p:nvSpPr>
        <p:spPr bwMode="auto">
          <a:xfrm rot="10800000">
            <a:off x="1"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fontAlgn="auto">
              <a:spcBef>
                <a:spcPts val="0"/>
              </a:spcBef>
              <a:spcAft>
                <a:spcPts val="0"/>
              </a:spcAft>
              <a:defRPr/>
            </a:pPr>
            <a:endParaRPr lang="en-US" u="none" kern="0" smtClean="0">
              <a:solidFill>
                <a:srgbClr val="000000"/>
              </a:solidFill>
              <a:latin typeface="Arial"/>
            </a:endParaRPr>
          </a:p>
        </p:txBody>
      </p:sp>
      <p:sp>
        <p:nvSpPr>
          <p:cNvPr id="77" name="Rectangle 2"/>
          <p:cNvSpPr>
            <a:spLocks noGrp="1" noChangeArrowheads="1"/>
          </p:cNvSpPr>
          <p:nvPr>
            <p:ph type="ctrTitle"/>
          </p:nvPr>
        </p:nvSpPr>
        <p:spPr>
          <a:xfrm>
            <a:off x="3534232" y="4361546"/>
            <a:ext cx="4869540" cy="1600200"/>
          </a:xfrm>
          <a:ln>
            <a:noFill/>
          </a:ln>
          <a:effectLst>
            <a:outerShdw blurRad="12700" dist="12700" dir="3000000" algn="br">
              <a:schemeClr val="tx1">
                <a:alpha val="21000"/>
              </a:schemeClr>
            </a:outerShdw>
          </a:effectLst>
        </p:spPr>
        <p:txBody>
          <a:bodyPr anchor="b"/>
          <a:lstStyle>
            <a:lvl1pPr>
              <a:defRPr sz="4000">
                <a:solidFill>
                  <a:schemeClr val="accent1"/>
                </a:solidFill>
                <a:latin typeface="+mj-lt"/>
              </a:defRPr>
            </a:lvl1pPr>
          </a:lstStyle>
          <a:p>
            <a:r>
              <a:rPr lang="en-US" dirty="0"/>
              <a:t>Click to edit Master title style</a:t>
            </a:r>
          </a:p>
        </p:txBody>
      </p:sp>
      <p:sp>
        <p:nvSpPr>
          <p:cNvPr id="9" name="Rectangle 8"/>
          <p:cNvSpPr/>
          <p:nvPr userDrawn="1"/>
        </p:nvSpPr>
        <p:spPr bwMode="auto">
          <a:xfrm rot="10800000">
            <a:off x="0" y="-4763"/>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p:spPr>
        <p:txBody>
          <a:bodyPr/>
          <a:lstStyle/>
          <a:p>
            <a:pPr fontAlgn="auto">
              <a:spcBef>
                <a:spcPts val="0"/>
              </a:spcBef>
              <a:spcAft>
                <a:spcPts val="0"/>
              </a:spcAft>
              <a:defRPr/>
            </a:pPr>
            <a:endParaRPr lang="en-US" u="none" kern="0" smtClean="0">
              <a:solidFill>
                <a:srgbClr val="000000"/>
              </a:solidFill>
              <a:latin typeface="Arial"/>
            </a:endParaRPr>
          </a:p>
        </p:txBody>
      </p:sp>
      <p:pic>
        <p:nvPicPr>
          <p:cNvPr id="10" name="Picture 7" descr="MedscapeWebMD_SpecMaster_new_RGB_headera.png"/>
          <p:cNvPicPr>
            <a:picLocks noChangeAspect="1"/>
          </p:cNvPicPr>
          <p:nvPr userDrawn="1"/>
        </p:nvPicPr>
        <p:blipFill>
          <a:blip r:embed="rId2" cstate="print"/>
          <a:srcRect b="41893"/>
          <a:stretch>
            <a:fillRect/>
          </a:stretch>
        </p:blipFill>
        <p:spPr bwMode="auto">
          <a:xfrm>
            <a:off x="4908551" y="-26280"/>
            <a:ext cx="4273549" cy="1163375"/>
          </a:xfrm>
          <a:prstGeom prst="rect">
            <a:avLst/>
          </a:prstGeom>
          <a:noFill/>
          <a:ln w="9525">
            <a:noFill/>
            <a:miter lim="800000"/>
            <a:headEnd/>
            <a:tailEnd/>
          </a:ln>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 y="-26257"/>
            <a:ext cx="4511030" cy="1555186"/>
          </a:xfrm>
          <a:prstGeom prst="rect">
            <a:avLst/>
          </a:prstGeom>
        </p:spPr>
      </p:pic>
      <p:cxnSp>
        <p:nvCxnSpPr>
          <p:cNvPr id="12" name="Straight Connector 11"/>
          <p:cNvCxnSpPr/>
          <p:nvPr userDrawn="1"/>
        </p:nvCxnSpPr>
        <p:spPr bwMode="auto">
          <a:xfrm>
            <a:off x="4572000" y="0"/>
            <a:ext cx="0" cy="1141860"/>
          </a:xfrm>
          <a:prstGeom prst="line">
            <a:avLst/>
          </a:prstGeom>
          <a:solidFill>
            <a:schemeClr val="accent1"/>
          </a:solidFill>
          <a:ln w="952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101421585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8" name="Rectangle 7"/>
          <p:cNvSpPr/>
          <p:nvPr userDrawn="1"/>
        </p:nvSpPr>
        <p:spPr bwMode="auto">
          <a:xfrm rot="10800000">
            <a:off x="0" y="-9526"/>
            <a:ext cx="9144000" cy="6858000"/>
          </a:xfrm>
          <a:prstGeom prst="rect">
            <a:avLst/>
          </a:prstGeom>
          <a:gradFill rotWithShape="1">
            <a:gsLst>
              <a:gs pos="0">
                <a:srgbClr val="FFFFFF">
                  <a:lumMod val="50000"/>
                  <a:alpha val="18000"/>
                </a:srgbClr>
              </a:gs>
              <a:gs pos="21000">
                <a:srgbClr val="FFFFFF">
                  <a:lumMod val="95000"/>
                </a:srgbClr>
              </a:gs>
              <a:gs pos="85000">
                <a:srgbClr val="FFFFFF">
                  <a:shade val="94000"/>
                  <a:satMod val="135000"/>
                </a:srgbClr>
              </a:gs>
              <a:gs pos="12000">
                <a:srgbClr val="808080">
                  <a:lumMod val="60000"/>
                  <a:lumOff val="40000"/>
                  <a:alpha val="31000"/>
                </a:srgbClr>
              </a:gs>
              <a:gs pos="28000">
                <a:srgbClr val="FFFFFF"/>
              </a:gs>
            </a:gsLst>
            <a:lin ang="16200000" scaled="0"/>
          </a:gradFill>
          <a:ln w="317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u="none" kern="0" smtClean="0">
              <a:solidFill>
                <a:srgbClr val="000000"/>
              </a:solidFill>
              <a:latin typeface="Arial"/>
            </a:endParaRPr>
          </a:p>
        </p:txBody>
      </p:sp>
      <p:sp>
        <p:nvSpPr>
          <p:cNvPr id="2" name="Title 1"/>
          <p:cNvSpPr>
            <a:spLocks noGrp="1"/>
          </p:cNvSpPr>
          <p:nvPr>
            <p:ph type="title"/>
          </p:nvPr>
        </p:nvSpPr>
        <p:spPr>
          <a:xfrm>
            <a:off x="313870" y="102282"/>
            <a:ext cx="8525330" cy="868362"/>
          </a:xfrm>
        </p:spPr>
        <p:txBody>
          <a:bodyPr/>
          <a:lstStyle>
            <a:lvl1pPr>
              <a:defRPr>
                <a:solidFill>
                  <a:schemeClr val="accent1"/>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13870" y="1714500"/>
            <a:ext cx="8496301" cy="4281488"/>
          </a:xfrm>
          <a:ln>
            <a:noFill/>
          </a:ln>
        </p:spPr>
        <p:txBody>
          <a:bodyPr/>
          <a:lstStyle>
            <a:lvl1pPr>
              <a:defRPr>
                <a:solidFill>
                  <a:schemeClr val="accent1"/>
                </a:solidFill>
                <a:latin typeface="+mj-lt"/>
              </a:defRPr>
            </a:lvl1pPr>
            <a:lvl2pPr marL="914400" indent="-347663">
              <a:buFont typeface="Wingdings" charset="2"/>
              <a:buChar char="§"/>
              <a:defRPr lang="en-US" sz="2000" dirty="0" smtClean="0">
                <a:solidFill>
                  <a:schemeClr val="tx1"/>
                </a:solidFill>
                <a:latin typeface="+mj-lt"/>
                <a:ea typeface="ＭＳ Ｐゴシック" charset="-128"/>
                <a:cs typeface="Arial"/>
              </a:defRPr>
            </a:lvl2pPr>
            <a:lvl4pPr>
              <a:defRPr>
                <a:latin typeface="Arial"/>
              </a:defRPr>
            </a:lvl4pPr>
            <a:lvl5pPr>
              <a:defRPr>
                <a:latin typeface="Arial"/>
              </a:defRPr>
            </a:lvl5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3766433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528587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accent1"/>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marL="0" indent="0">
              <a:defRPr sz="2400">
                <a:solidFill>
                  <a:schemeClr val="accent1"/>
                </a:solidFill>
                <a:latin typeface="+mj-lt"/>
              </a:defRPr>
            </a:lvl1pPr>
            <a:lvl2pPr>
              <a:defRPr lang="en-US" sz="2000" dirty="0" smtClean="0">
                <a:solidFill>
                  <a:schemeClr val="tx1"/>
                </a:solidFill>
                <a:latin typeface="+mj-lt"/>
                <a:ea typeface="ＭＳ Ｐゴシック" charset="-128"/>
                <a:cs typeface="Arial"/>
              </a:defRPr>
            </a:lvl2pPr>
            <a:lvl3pPr>
              <a:defRPr sz="2000"/>
            </a:lvl3pPr>
            <a:lvl4pPr>
              <a:defRPr sz="2000">
                <a:latin typeface="Arial"/>
              </a:defRPr>
            </a:lvl4pPr>
            <a:lvl5pPr>
              <a:defRPr sz="2000">
                <a:latin typeface="Arial"/>
              </a:defRPr>
            </a:lvl5pPr>
            <a:lvl6pPr>
              <a:defRPr sz="2000"/>
            </a:lvl6pPr>
            <a:lvl7pPr>
              <a:defRPr sz="2000"/>
            </a:lvl7pPr>
            <a:lvl8pPr>
              <a:defRPr sz="2000"/>
            </a:lvl8pPr>
            <a:lvl9pPr>
              <a:defRPr sz="2000"/>
            </a:lvl9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2936055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1"/>
                </a:solidFill>
                <a:latin typeface="+mj-lt"/>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accent1"/>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accent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162520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13870" y="98324"/>
            <a:ext cx="8525330" cy="868362"/>
          </a:xfrm>
        </p:spPr>
        <p:txBody>
          <a:bodyPr/>
          <a:lstStyle>
            <a:lvl1pPr>
              <a:defRPr>
                <a:solidFill>
                  <a:schemeClr val="accent1"/>
                </a:solidFill>
                <a:latin typeface="+mj-l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1"/>
                </a:solidFill>
                <a:latin typeface="+mj-lt"/>
              </a:defRPr>
            </a:lvl1pPr>
            <a:lvl2pPr>
              <a:defRPr lang="en-US" sz="2000" dirty="0" smtClean="0">
                <a:solidFill>
                  <a:schemeClr val="tx1"/>
                </a:solidFill>
                <a:latin typeface="+mj-lt"/>
                <a:ea typeface="ＭＳ Ｐゴシック" charset="-128"/>
                <a:cs typeface="Arial"/>
              </a:defRPr>
            </a:lvl2pPr>
            <a:lvl4pPr>
              <a:defRPr>
                <a:latin typeface="Arial"/>
              </a:defRPr>
            </a:lvl4pPr>
            <a:lvl5pPr>
              <a:defRPr>
                <a:latin typeface="Arial"/>
              </a:defRPr>
            </a:lvl5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0929628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60338"/>
            <a:ext cx="2095500" cy="5965825"/>
          </a:xfrm>
        </p:spPr>
        <p:txBody>
          <a:bodyPr vert="eaVert"/>
          <a:lstStyle>
            <a:lvl1pPr>
              <a:defRPr>
                <a:solidFill>
                  <a:schemeClr val="accent1"/>
                </a:solidFill>
                <a:latin typeface="+mj-l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04800" y="160338"/>
            <a:ext cx="6134100" cy="5965825"/>
          </a:xfrm>
        </p:spPr>
        <p:txBody>
          <a:bodyPr vert="eaVert"/>
          <a:lstStyle>
            <a:lvl1pPr>
              <a:defRPr>
                <a:solidFill>
                  <a:schemeClr val="accent1"/>
                </a:solidFill>
                <a:latin typeface="+mj-lt"/>
              </a:defRPr>
            </a:lvl1pPr>
            <a:lvl2pPr>
              <a:defRPr lang="en-US" sz="2000" dirty="0" smtClean="0">
                <a:solidFill>
                  <a:schemeClr val="tx1"/>
                </a:solidFill>
                <a:latin typeface="+mj-lt"/>
                <a:ea typeface="ＭＳ Ｐゴシック" charset="-128"/>
                <a:cs typeface="Arial"/>
              </a:defRPr>
            </a:lvl2pPr>
            <a:lvl4pPr>
              <a:defRPr>
                <a:latin typeface="Arial"/>
              </a:defRPr>
            </a:lvl4pPr>
            <a:lvl5pPr>
              <a:defRPr>
                <a:latin typeface="Arial"/>
              </a:defRPr>
            </a:lvl5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3346987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bwMode="auto">
          <a:xfrm rot="10800000">
            <a:off x="0"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fontAlgn="auto">
              <a:spcBef>
                <a:spcPts val="0"/>
              </a:spcBef>
              <a:spcAft>
                <a:spcPts val="0"/>
              </a:spcAft>
              <a:defRPr/>
            </a:pPr>
            <a:endParaRPr lang="en-US" u="none" kern="0" smtClean="0">
              <a:solidFill>
                <a:srgbClr val="000000"/>
              </a:solidFill>
              <a:latin typeface="Arial"/>
            </a:endParaRPr>
          </a:p>
        </p:txBody>
      </p:sp>
      <p:sp>
        <p:nvSpPr>
          <p:cNvPr id="77" name="Rectangle 2"/>
          <p:cNvSpPr>
            <a:spLocks noGrp="1" noChangeArrowheads="1"/>
          </p:cNvSpPr>
          <p:nvPr>
            <p:ph type="ctrTitle"/>
          </p:nvPr>
        </p:nvSpPr>
        <p:spPr>
          <a:xfrm>
            <a:off x="784375" y="2396671"/>
            <a:ext cx="7835900" cy="1168400"/>
          </a:xfrm>
          <a:ln>
            <a:noFill/>
          </a:ln>
          <a:effectLst>
            <a:outerShdw blurRad="12700" dist="12700" dir="3000000" algn="br">
              <a:schemeClr val="tx1">
                <a:alpha val="21000"/>
              </a:schemeClr>
            </a:outerShdw>
          </a:effectLst>
        </p:spPr>
        <p:txBody>
          <a:bodyPr anchor="b"/>
          <a:lstStyle>
            <a:lvl1pPr>
              <a:defRPr sz="4000">
                <a:solidFill>
                  <a:schemeClr val="accent1"/>
                </a:solidFill>
                <a:latin typeface="+mj-lt"/>
              </a:defRPr>
            </a:lvl1pPr>
          </a:lstStyle>
          <a:p>
            <a:r>
              <a:rPr lang="en-US" dirty="0"/>
              <a:t>Click to edit Master title style</a:t>
            </a:r>
          </a:p>
        </p:txBody>
      </p:sp>
      <p:sp>
        <p:nvSpPr>
          <p:cNvPr id="78" name="Rectangle 3"/>
          <p:cNvSpPr>
            <a:spLocks noGrp="1" noChangeArrowheads="1"/>
          </p:cNvSpPr>
          <p:nvPr>
            <p:ph type="subTitle" idx="1"/>
          </p:nvPr>
        </p:nvSpPr>
        <p:spPr>
          <a:xfrm>
            <a:off x="784375" y="3799718"/>
            <a:ext cx="7831667" cy="647700"/>
          </a:xfrm>
          <a:ln>
            <a:noFill/>
          </a:ln>
          <a:effectLst>
            <a:outerShdw blurRad="12700" dist="12700" dir="3000000" algn="br">
              <a:schemeClr val="tx1">
                <a:alpha val="21000"/>
              </a:schemeClr>
            </a:outerShdw>
          </a:effectLst>
        </p:spPr>
        <p:txBody>
          <a:bodyPr/>
          <a:lstStyle>
            <a:lvl1pPr marL="0" indent="0">
              <a:buFontTx/>
              <a:buNone/>
              <a:defRPr sz="3200">
                <a:solidFill>
                  <a:schemeClr val="accent1"/>
                </a:solidFill>
                <a:latin typeface="+mj-lt"/>
              </a:defRPr>
            </a:lvl1pPr>
          </a:lstStyle>
          <a:p>
            <a:r>
              <a:rPr lang="en-US" dirty="0"/>
              <a:t>Click to edit Master subtitle style</a:t>
            </a:r>
          </a:p>
        </p:txBody>
      </p:sp>
      <p:sp>
        <p:nvSpPr>
          <p:cNvPr id="9" name="Rectangle 8"/>
          <p:cNvSpPr/>
          <p:nvPr userDrawn="1"/>
        </p:nvSpPr>
        <p:spPr bwMode="auto">
          <a:xfrm rot="10800000">
            <a:off x="0" y="-4763"/>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p:spPr>
        <p:txBody>
          <a:bodyPr/>
          <a:lstStyle/>
          <a:p>
            <a:pPr fontAlgn="auto">
              <a:spcBef>
                <a:spcPts val="0"/>
              </a:spcBef>
              <a:spcAft>
                <a:spcPts val="0"/>
              </a:spcAft>
              <a:defRPr/>
            </a:pPr>
            <a:endParaRPr lang="en-US" u="none" kern="0" smtClean="0">
              <a:solidFill>
                <a:srgbClr val="000000"/>
              </a:solidFill>
              <a:latin typeface="Arial"/>
            </a:endParaRPr>
          </a:p>
        </p:txBody>
      </p:sp>
      <p:pic>
        <p:nvPicPr>
          <p:cNvPr id="10" name="Picture 7" descr="MedscapeWebMD_SpecMaster_new_RGB_headera.png"/>
          <p:cNvPicPr>
            <a:picLocks noChangeAspect="1"/>
          </p:cNvPicPr>
          <p:nvPr userDrawn="1"/>
        </p:nvPicPr>
        <p:blipFill>
          <a:blip r:embed="rId2" cstate="print"/>
          <a:srcRect b="41893"/>
          <a:stretch>
            <a:fillRect/>
          </a:stretch>
        </p:blipFill>
        <p:spPr bwMode="auto">
          <a:xfrm>
            <a:off x="4908551" y="-26280"/>
            <a:ext cx="4273549" cy="1163375"/>
          </a:xfrm>
          <a:prstGeom prst="rect">
            <a:avLst/>
          </a:prstGeom>
          <a:noFill/>
          <a:ln w="9525">
            <a:noFill/>
            <a:miter lim="800000"/>
            <a:headEnd/>
            <a:tailEnd/>
          </a:ln>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 y="-26257"/>
            <a:ext cx="4511030" cy="1555186"/>
          </a:xfrm>
          <a:prstGeom prst="rect">
            <a:avLst/>
          </a:prstGeom>
        </p:spPr>
      </p:pic>
      <p:cxnSp>
        <p:nvCxnSpPr>
          <p:cNvPr id="12" name="Straight Connector 11"/>
          <p:cNvCxnSpPr/>
          <p:nvPr userDrawn="1"/>
        </p:nvCxnSpPr>
        <p:spPr bwMode="auto">
          <a:xfrm>
            <a:off x="4572000" y="0"/>
            <a:ext cx="0" cy="1141860"/>
          </a:xfrm>
          <a:prstGeom prst="line">
            <a:avLst/>
          </a:prstGeom>
          <a:solidFill>
            <a:schemeClr val="accent1"/>
          </a:solidFill>
          <a:ln w="952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39280666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Rectangle 4"/>
          <p:cNvSpPr/>
          <p:nvPr userDrawn="1"/>
        </p:nvSpPr>
        <p:spPr bwMode="auto">
          <a:xfrm rot="10800000">
            <a:off x="0"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Arial"/>
              <a:ea typeface="ＭＳ Ｐゴシック" charset="-128"/>
              <a:cs typeface="+mn-cs"/>
            </a:endParaRPr>
          </a:p>
        </p:txBody>
      </p:sp>
      <p:sp>
        <p:nvSpPr>
          <p:cNvPr id="8" name="Rectangle 7"/>
          <p:cNvSpPr/>
          <p:nvPr userDrawn="1"/>
        </p:nvSpPr>
        <p:spPr bwMode="auto">
          <a:xfrm rot="10800000">
            <a:off x="0"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mj-lt"/>
              <a:ea typeface="ＭＳ Ｐゴシック" charset="-128"/>
              <a:cs typeface="+mn-cs"/>
            </a:endParaRPr>
          </a:p>
        </p:txBody>
      </p:sp>
      <p:pic>
        <p:nvPicPr>
          <p:cNvPr id="9" name="Picture 7" descr="MedscapeWebMD_SpecMaster_new_RGB_headera.png"/>
          <p:cNvPicPr>
            <a:picLocks noChangeAspect="1"/>
          </p:cNvPicPr>
          <p:nvPr userDrawn="1"/>
        </p:nvPicPr>
        <p:blipFill>
          <a:blip r:embed="rId2" cstate="print"/>
          <a:srcRect b="41893"/>
          <a:stretch>
            <a:fillRect/>
          </a:stretch>
        </p:blipFill>
        <p:spPr bwMode="auto">
          <a:xfrm>
            <a:off x="4908551" y="-2465"/>
            <a:ext cx="4273549" cy="1163375"/>
          </a:xfrm>
          <a:prstGeom prst="rect">
            <a:avLst/>
          </a:prstGeom>
          <a:noFill/>
          <a:ln w="9525">
            <a:noFill/>
            <a:miter lim="800000"/>
            <a:headEnd/>
            <a:tailEnd/>
          </a:ln>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 y="-45309"/>
            <a:ext cx="4511030" cy="1555186"/>
          </a:xfrm>
          <a:prstGeom prst="rect">
            <a:avLst/>
          </a:prstGeom>
        </p:spPr>
      </p:pic>
      <p:cxnSp>
        <p:nvCxnSpPr>
          <p:cNvPr id="11" name="Straight Connector 10"/>
          <p:cNvCxnSpPr/>
          <p:nvPr userDrawn="1"/>
        </p:nvCxnSpPr>
        <p:spPr bwMode="auto">
          <a:xfrm>
            <a:off x="4572000" y="0"/>
            <a:ext cx="0" cy="1141860"/>
          </a:xfrm>
          <a:prstGeom prst="line">
            <a:avLst/>
          </a:prstGeom>
          <a:solidFill>
            <a:schemeClr val="accent1"/>
          </a:solidFill>
          <a:ln w="9525" cap="flat" cmpd="sng" algn="ctr">
            <a:solidFill>
              <a:schemeClr val="bg1"/>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Rectangle 4"/>
          <p:cNvSpPr/>
          <p:nvPr userDrawn="1"/>
        </p:nvSpPr>
        <p:spPr bwMode="auto">
          <a:xfrm rot="10800000">
            <a:off x="0"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fontAlgn="auto">
              <a:spcBef>
                <a:spcPts val="0"/>
              </a:spcBef>
              <a:spcAft>
                <a:spcPts val="0"/>
              </a:spcAft>
              <a:defRPr/>
            </a:pPr>
            <a:endParaRPr lang="en-US" u="none" kern="0" smtClean="0">
              <a:solidFill>
                <a:srgbClr val="000000"/>
              </a:solidFill>
              <a:latin typeface="Arial"/>
            </a:endParaRPr>
          </a:p>
        </p:txBody>
      </p:sp>
      <p:sp>
        <p:nvSpPr>
          <p:cNvPr id="8" name="Rectangle 7"/>
          <p:cNvSpPr/>
          <p:nvPr userDrawn="1"/>
        </p:nvSpPr>
        <p:spPr bwMode="auto">
          <a:xfrm rot="10800000">
            <a:off x="0" y="-4763"/>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p:spPr>
        <p:txBody>
          <a:bodyPr/>
          <a:lstStyle/>
          <a:p>
            <a:pPr fontAlgn="auto">
              <a:spcBef>
                <a:spcPts val="0"/>
              </a:spcBef>
              <a:spcAft>
                <a:spcPts val="0"/>
              </a:spcAft>
              <a:defRPr/>
            </a:pPr>
            <a:endParaRPr lang="en-US" u="none" kern="0" smtClean="0">
              <a:solidFill>
                <a:srgbClr val="000000"/>
              </a:solidFill>
              <a:latin typeface="Arial"/>
            </a:endParaRPr>
          </a:p>
        </p:txBody>
      </p:sp>
      <p:pic>
        <p:nvPicPr>
          <p:cNvPr id="9" name="Picture 7" descr="MedscapeWebMD_SpecMaster_new_RGB_headera.png"/>
          <p:cNvPicPr>
            <a:picLocks noChangeAspect="1"/>
          </p:cNvPicPr>
          <p:nvPr userDrawn="1"/>
        </p:nvPicPr>
        <p:blipFill>
          <a:blip r:embed="rId2" cstate="print"/>
          <a:srcRect b="41893"/>
          <a:stretch>
            <a:fillRect/>
          </a:stretch>
        </p:blipFill>
        <p:spPr bwMode="auto">
          <a:xfrm>
            <a:off x="4908551" y="-26280"/>
            <a:ext cx="4273549" cy="1163375"/>
          </a:xfrm>
          <a:prstGeom prst="rect">
            <a:avLst/>
          </a:prstGeom>
          <a:noFill/>
          <a:ln w="9525">
            <a:noFill/>
            <a:miter lim="800000"/>
            <a:headEnd/>
            <a:tailEnd/>
          </a:ln>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 y="-26257"/>
            <a:ext cx="4511030" cy="1555186"/>
          </a:xfrm>
          <a:prstGeom prst="rect">
            <a:avLst/>
          </a:prstGeom>
        </p:spPr>
      </p:pic>
      <p:cxnSp>
        <p:nvCxnSpPr>
          <p:cNvPr id="11" name="Straight Connector 10"/>
          <p:cNvCxnSpPr/>
          <p:nvPr userDrawn="1"/>
        </p:nvCxnSpPr>
        <p:spPr bwMode="auto">
          <a:xfrm>
            <a:off x="4572000" y="0"/>
            <a:ext cx="0" cy="1141860"/>
          </a:xfrm>
          <a:prstGeom prst="line">
            <a:avLst/>
          </a:prstGeom>
          <a:solidFill>
            <a:schemeClr val="accent1"/>
          </a:solidFill>
          <a:ln w="952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315373822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6" name="Rectangle 5"/>
          <p:cNvSpPr/>
          <p:nvPr userDrawn="1"/>
        </p:nvSpPr>
        <p:spPr bwMode="auto">
          <a:xfrm rot="10800000">
            <a:off x="1"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fontAlgn="auto">
              <a:spcBef>
                <a:spcPts val="0"/>
              </a:spcBef>
              <a:spcAft>
                <a:spcPts val="0"/>
              </a:spcAft>
              <a:defRPr/>
            </a:pPr>
            <a:endParaRPr lang="en-US" u="none" kern="0" smtClean="0">
              <a:solidFill>
                <a:srgbClr val="000000"/>
              </a:solidFill>
              <a:latin typeface="Arial"/>
            </a:endParaRPr>
          </a:p>
        </p:txBody>
      </p:sp>
      <p:sp>
        <p:nvSpPr>
          <p:cNvPr id="77" name="Rectangle 2"/>
          <p:cNvSpPr>
            <a:spLocks noGrp="1" noChangeArrowheads="1"/>
          </p:cNvSpPr>
          <p:nvPr>
            <p:ph type="ctrTitle"/>
          </p:nvPr>
        </p:nvSpPr>
        <p:spPr>
          <a:xfrm>
            <a:off x="3534232" y="4361546"/>
            <a:ext cx="4869540" cy="1600200"/>
          </a:xfrm>
          <a:ln>
            <a:noFill/>
          </a:ln>
          <a:effectLst>
            <a:outerShdw blurRad="12700" dist="12700" dir="3000000" algn="br">
              <a:schemeClr val="tx1">
                <a:alpha val="21000"/>
              </a:schemeClr>
            </a:outerShdw>
          </a:effectLst>
        </p:spPr>
        <p:txBody>
          <a:bodyPr anchor="b"/>
          <a:lstStyle>
            <a:lvl1pPr>
              <a:defRPr sz="4000">
                <a:solidFill>
                  <a:schemeClr val="accent1"/>
                </a:solidFill>
                <a:latin typeface="+mj-lt"/>
              </a:defRPr>
            </a:lvl1pPr>
          </a:lstStyle>
          <a:p>
            <a:r>
              <a:rPr lang="en-US" dirty="0"/>
              <a:t>Click to edit Master title style</a:t>
            </a:r>
          </a:p>
        </p:txBody>
      </p:sp>
      <p:sp>
        <p:nvSpPr>
          <p:cNvPr id="9" name="Rectangle 8"/>
          <p:cNvSpPr/>
          <p:nvPr userDrawn="1"/>
        </p:nvSpPr>
        <p:spPr bwMode="auto">
          <a:xfrm rot="10800000">
            <a:off x="0" y="-4763"/>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p:spPr>
        <p:txBody>
          <a:bodyPr/>
          <a:lstStyle/>
          <a:p>
            <a:pPr fontAlgn="auto">
              <a:spcBef>
                <a:spcPts val="0"/>
              </a:spcBef>
              <a:spcAft>
                <a:spcPts val="0"/>
              </a:spcAft>
              <a:defRPr/>
            </a:pPr>
            <a:endParaRPr lang="en-US" u="none" kern="0" smtClean="0">
              <a:solidFill>
                <a:srgbClr val="000000"/>
              </a:solidFill>
              <a:latin typeface="Arial"/>
            </a:endParaRPr>
          </a:p>
        </p:txBody>
      </p:sp>
      <p:pic>
        <p:nvPicPr>
          <p:cNvPr id="10" name="Picture 7" descr="MedscapeWebMD_SpecMaster_new_RGB_headera.png"/>
          <p:cNvPicPr>
            <a:picLocks noChangeAspect="1"/>
          </p:cNvPicPr>
          <p:nvPr userDrawn="1"/>
        </p:nvPicPr>
        <p:blipFill>
          <a:blip r:embed="rId2" cstate="print"/>
          <a:srcRect b="41893"/>
          <a:stretch>
            <a:fillRect/>
          </a:stretch>
        </p:blipFill>
        <p:spPr bwMode="auto">
          <a:xfrm>
            <a:off x="4908551" y="-26280"/>
            <a:ext cx="4273549" cy="1163375"/>
          </a:xfrm>
          <a:prstGeom prst="rect">
            <a:avLst/>
          </a:prstGeom>
          <a:noFill/>
          <a:ln w="9525">
            <a:noFill/>
            <a:miter lim="800000"/>
            <a:headEnd/>
            <a:tailEnd/>
          </a:ln>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 y="-26257"/>
            <a:ext cx="4511030" cy="1555186"/>
          </a:xfrm>
          <a:prstGeom prst="rect">
            <a:avLst/>
          </a:prstGeom>
        </p:spPr>
      </p:pic>
      <p:cxnSp>
        <p:nvCxnSpPr>
          <p:cNvPr id="12" name="Straight Connector 11"/>
          <p:cNvCxnSpPr/>
          <p:nvPr userDrawn="1"/>
        </p:nvCxnSpPr>
        <p:spPr bwMode="auto">
          <a:xfrm>
            <a:off x="4572000" y="0"/>
            <a:ext cx="0" cy="1141860"/>
          </a:xfrm>
          <a:prstGeom prst="line">
            <a:avLst/>
          </a:prstGeom>
          <a:solidFill>
            <a:schemeClr val="accent1"/>
          </a:solidFill>
          <a:ln w="952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402228772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8" name="Rectangle 7"/>
          <p:cNvSpPr/>
          <p:nvPr userDrawn="1"/>
        </p:nvSpPr>
        <p:spPr bwMode="auto">
          <a:xfrm rot="10800000">
            <a:off x="0" y="-9526"/>
            <a:ext cx="9144000" cy="6858000"/>
          </a:xfrm>
          <a:prstGeom prst="rect">
            <a:avLst/>
          </a:prstGeom>
          <a:gradFill rotWithShape="1">
            <a:gsLst>
              <a:gs pos="0">
                <a:srgbClr val="FFFFFF">
                  <a:lumMod val="50000"/>
                  <a:alpha val="18000"/>
                </a:srgbClr>
              </a:gs>
              <a:gs pos="21000">
                <a:srgbClr val="FFFFFF">
                  <a:lumMod val="95000"/>
                </a:srgbClr>
              </a:gs>
              <a:gs pos="85000">
                <a:srgbClr val="FFFFFF">
                  <a:shade val="94000"/>
                  <a:satMod val="135000"/>
                </a:srgbClr>
              </a:gs>
              <a:gs pos="12000">
                <a:srgbClr val="808080">
                  <a:lumMod val="60000"/>
                  <a:lumOff val="40000"/>
                  <a:alpha val="31000"/>
                </a:srgbClr>
              </a:gs>
              <a:gs pos="28000">
                <a:srgbClr val="FFFFFF"/>
              </a:gs>
            </a:gsLst>
            <a:lin ang="16200000" scaled="0"/>
          </a:gradFill>
          <a:ln w="317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u="none" kern="0" smtClean="0">
              <a:solidFill>
                <a:srgbClr val="000000"/>
              </a:solidFill>
              <a:latin typeface="Arial"/>
            </a:endParaRPr>
          </a:p>
        </p:txBody>
      </p:sp>
      <p:sp>
        <p:nvSpPr>
          <p:cNvPr id="2" name="Title 1"/>
          <p:cNvSpPr>
            <a:spLocks noGrp="1"/>
          </p:cNvSpPr>
          <p:nvPr>
            <p:ph type="title"/>
          </p:nvPr>
        </p:nvSpPr>
        <p:spPr>
          <a:xfrm>
            <a:off x="313870" y="102282"/>
            <a:ext cx="8525330" cy="868362"/>
          </a:xfrm>
        </p:spPr>
        <p:txBody>
          <a:bodyPr/>
          <a:lstStyle>
            <a:lvl1pPr>
              <a:defRPr>
                <a:solidFill>
                  <a:schemeClr val="accent1"/>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13870" y="1714500"/>
            <a:ext cx="8496301" cy="4281488"/>
          </a:xfrm>
          <a:ln>
            <a:noFill/>
          </a:ln>
        </p:spPr>
        <p:txBody>
          <a:bodyPr/>
          <a:lstStyle>
            <a:lvl1pPr>
              <a:defRPr>
                <a:solidFill>
                  <a:schemeClr val="accent1"/>
                </a:solidFill>
                <a:latin typeface="+mj-lt"/>
              </a:defRPr>
            </a:lvl1pPr>
            <a:lvl2pPr marL="914400" indent="-347663">
              <a:buFont typeface="Wingdings" charset="2"/>
              <a:buChar char="§"/>
              <a:defRPr lang="en-US" sz="2000" dirty="0" smtClean="0">
                <a:solidFill>
                  <a:schemeClr val="tx1"/>
                </a:solidFill>
                <a:latin typeface="+mj-lt"/>
                <a:ea typeface="ＭＳ Ｐゴシック" charset="-128"/>
                <a:cs typeface="Arial"/>
              </a:defRPr>
            </a:lvl2pPr>
            <a:lvl4pPr>
              <a:defRPr>
                <a:latin typeface="Arial"/>
              </a:defRPr>
            </a:lvl4pPr>
            <a:lvl5pPr>
              <a:defRPr>
                <a:latin typeface="Arial"/>
              </a:defRPr>
            </a:lvl5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7505130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718622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accent1"/>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marL="0" indent="0">
              <a:defRPr sz="2400">
                <a:solidFill>
                  <a:schemeClr val="accent1"/>
                </a:solidFill>
                <a:latin typeface="+mj-lt"/>
              </a:defRPr>
            </a:lvl1pPr>
            <a:lvl2pPr>
              <a:defRPr lang="en-US" sz="2000" dirty="0" smtClean="0">
                <a:solidFill>
                  <a:schemeClr val="tx1"/>
                </a:solidFill>
                <a:latin typeface="+mj-lt"/>
                <a:ea typeface="ＭＳ Ｐゴシック" charset="-128"/>
                <a:cs typeface="Arial"/>
              </a:defRPr>
            </a:lvl2pPr>
            <a:lvl3pPr>
              <a:defRPr sz="2000"/>
            </a:lvl3pPr>
            <a:lvl4pPr>
              <a:defRPr sz="2000">
                <a:latin typeface="Arial"/>
              </a:defRPr>
            </a:lvl4pPr>
            <a:lvl5pPr>
              <a:defRPr sz="2000">
                <a:latin typeface="Arial"/>
              </a:defRPr>
            </a:lvl5pPr>
            <a:lvl6pPr>
              <a:defRPr sz="2000"/>
            </a:lvl6pPr>
            <a:lvl7pPr>
              <a:defRPr sz="2000"/>
            </a:lvl7pPr>
            <a:lvl8pPr>
              <a:defRPr sz="2000"/>
            </a:lvl8pPr>
            <a:lvl9pPr>
              <a:defRPr sz="2000"/>
            </a:lvl9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764650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1"/>
                </a:solidFill>
                <a:latin typeface="+mj-lt"/>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accent1"/>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accent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8973682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13870" y="98324"/>
            <a:ext cx="8525330" cy="868362"/>
          </a:xfrm>
        </p:spPr>
        <p:txBody>
          <a:bodyPr/>
          <a:lstStyle>
            <a:lvl1pPr>
              <a:defRPr>
                <a:solidFill>
                  <a:schemeClr val="accent1"/>
                </a:solidFill>
                <a:latin typeface="+mj-l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1"/>
                </a:solidFill>
                <a:latin typeface="+mj-lt"/>
              </a:defRPr>
            </a:lvl1pPr>
            <a:lvl2pPr>
              <a:defRPr lang="en-US" sz="2000" dirty="0" smtClean="0">
                <a:solidFill>
                  <a:schemeClr val="tx1"/>
                </a:solidFill>
                <a:latin typeface="+mj-lt"/>
                <a:ea typeface="ＭＳ Ｐゴシック" charset="-128"/>
                <a:cs typeface="Arial"/>
              </a:defRPr>
            </a:lvl2pPr>
            <a:lvl4pPr>
              <a:defRPr>
                <a:latin typeface="Arial"/>
              </a:defRPr>
            </a:lvl4pPr>
            <a:lvl5pPr>
              <a:defRPr>
                <a:latin typeface="Arial"/>
              </a:defRPr>
            </a:lvl5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9128168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60338"/>
            <a:ext cx="2095500" cy="5965825"/>
          </a:xfrm>
        </p:spPr>
        <p:txBody>
          <a:bodyPr vert="eaVert"/>
          <a:lstStyle>
            <a:lvl1pPr>
              <a:defRPr>
                <a:solidFill>
                  <a:schemeClr val="accent1"/>
                </a:solidFill>
                <a:latin typeface="+mj-l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04800" y="160338"/>
            <a:ext cx="6134100" cy="5965825"/>
          </a:xfrm>
        </p:spPr>
        <p:txBody>
          <a:bodyPr vert="eaVert"/>
          <a:lstStyle>
            <a:lvl1pPr>
              <a:defRPr>
                <a:solidFill>
                  <a:schemeClr val="accent1"/>
                </a:solidFill>
                <a:latin typeface="+mj-lt"/>
              </a:defRPr>
            </a:lvl1pPr>
            <a:lvl2pPr>
              <a:defRPr lang="en-US" sz="2000" dirty="0" smtClean="0">
                <a:solidFill>
                  <a:schemeClr val="tx1"/>
                </a:solidFill>
                <a:latin typeface="+mj-lt"/>
                <a:ea typeface="ＭＳ Ｐゴシック" charset="-128"/>
                <a:cs typeface="Arial"/>
              </a:defRPr>
            </a:lvl2pPr>
            <a:lvl4pPr>
              <a:defRPr>
                <a:latin typeface="Arial"/>
              </a:defRPr>
            </a:lvl4pPr>
            <a:lvl5pPr>
              <a:defRPr>
                <a:latin typeface="Arial"/>
              </a:defRPr>
            </a:lvl5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04675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6" name="Rectangle 5"/>
          <p:cNvSpPr/>
          <p:nvPr userDrawn="1"/>
        </p:nvSpPr>
        <p:spPr bwMode="auto">
          <a:xfrm rot="10800000">
            <a:off x="1"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mj-lt"/>
              <a:ea typeface="ＭＳ Ｐゴシック" charset="-128"/>
              <a:cs typeface="+mn-cs"/>
            </a:endParaRPr>
          </a:p>
        </p:txBody>
      </p:sp>
      <p:sp>
        <p:nvSpPr>
          <p:cNvPr id="77" name="Rectangle 2"/>
          <p:cNvSpPr>
            <a:spLocks noGrp="1" noChangeArrowheads="1"/>
          </p:cNvSpPr>
          <p:nvPr>
            <p:ph type="ctrTitle"/>
          </p:nvPr>
        </p:nvSpPr>
        <p:spPr>
          <a:xfrm>
            <a:off x="3534232" y="4361546"/>
            <a:ext cx="4869540" cy="1600200"/>
          </a:xfrm>
          <a:ln>
            <a:noFill/>
          </a:ln>
          <a:effectLst>
            <a:outerShdw blurRad="12700" dist="12700" dir="3000000" algn="br">
              <a:schemeClr val="tx1">
                <a:alpha val="21000"/>
              </a:schemeClr>
            </a:outerShdw>
          </a:effectLst>
        </p:spPr>
        <p:txBody>
          <a:bodyPr anchor="b"/>
          <a:lstStyle>
            <a:lvl1pPr>
              <a:defRPr sz="4000">
                <a:solidFill>
                  <a:schemeClr val="accent1"/>
                </a:solidFill>
                <a:latin typeface="+mj-lt"/>
              </a:defRPr>
            </a:lvl1pPr>
          </a:lstStyle>
          <a:p>
            <a:r>
              <a:rPr lang="en-US" dirty="0"/>
              <a:t>Click to edit Master title style</a:t>
            </a:r>
          </a:p>
        </p:txBody>
      </p:sp>
      <p:sp>
        <p:nvSpPr>
          <p:cNvPr id="9" name="Rectangle 8"/>
          <p:cNvSpPr/>
          <p:nvPr userDrawn="1"/>
        </p:nvSpPr>
        <p:spPr bwMode="auto">
          <a:xfrm rot="10800000">
            <a:off x="0" y="0"/>
            <a:ext cx="9144000" cy="6858000"/>
          </a:xfrm>
          <a:prstGeom prst="rect">
            <a:avLst/>
          </a:prstGeom>
          <a:gradFill rotWithShape="1">
            <a:gsLst>
              <a:gs pos="0">
                <a:srgbClr val="CBCBCB"/>
              </a:gs>
              <a:gs pos="41000">
                <a:srgbClr val="FFFFFF">
                  <a:shade val="93000"/>
                  <a:satMod val="130000"/>
                </a:srgbClr>
              </a:gs>
              <a:gs pos="100000">
                <a:srgbClr val="FFFFFF">
                  <a:shade val="94000"/>
                  <a:satMod val="135000"/>
                </a:srgbClr>
              </a:gs>
            </a:gsLst>
            <a:lin ang="16200000" scaled="0"/>
          </a:gradFill>
          <a:ln w="9525" cap="flat" cmpd="sng" algn="ctr">
            <a:no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mj-lt"/>
              <a:ea typeface="ＭＳ Ｐゴシック" charset="-128"/>
              <a:cs typeface="+mn-cs"/>
            </a:endParaRPr>
          </a:p>
        </p:txBody>
      </p:sp>
      <p:pic>
        <p:nvPicPr>
          <p:cNvPr id="10" name="Picture 7" descr="MedscapeWebMD_SpecMaster_new_RGB_headera.png"/>
          <p:cNvPicPr>
            <a:picLocks noChangeAspect="1"/>
          </p:cNvPicPr>
          <p:nvPr userDrawn="1"/>
        </p:nvPicPr>
        <p:blipFill>
          <a:blip r:embed="rId2" cstate="print"/>
          <a:srcRect b="41893"/>
          <a:stretch>
            <a:fillRect/>
          </a:stretch>
        </p:blipFill>
        <p:spPr bwMode="auto">
          <a:xfrm>
            <a:off x="4908551" y="-2465"/>
            <a:ext cx="4273549" cy="1163375"/>
          </a:xfrm>
          <a:prstGeom prst="rect">
            <a:avLst/>
          </a:prstGeom>
          <a:noFill/>
          <a:ln w="9525">
            <a:noFill/>
            <a:miter lim="800000"/>
            <a:headEnd/>
            <a:tailEnd/>
          </a:ln>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 y="-45309"/>
            <a:ext cx="4511030" cy="1555186"/>
          </a:xfrm>
          <a:prstGeom prst="rect">
            <a:avLst/>
          </a:prstGeom>
        </p:spPr>
      </p:pic>
      <p:cxnSp>
        <p:nvCxnSpPr>
          <p:cNvPr id="12" name="Straight Connector 11"/>
          <p:cNvCxnSpPr/>
          <p:nvPr userDrawn="1"/>
        </p:nvCxnSpPr>
        <p:spPr bwMode="auto">
          <a:xfrm>
            <a:off x="4572000" y="0"/>
            <a:ext cx="0" cy="1141860"/>
          </a:xfrm>
          <a:prstGeom prst="line">
            <a:avLst/>
          </a:prstGeom>
          <a:solidFill>
            <a:schemeClr val="accent1"/>
          </a:solidFill>
          <a:ln w="9525" cap="flat" cmpd="sng" algn="ctr">
            <a:solidFill>
              <a:schemeClr val="bg1"/>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8" name="Rectangle 7"/>
          <p:cNvSpPr/>
          <p:nvPr userDrawn="1"/>
        </p:nvSpPr>
        <p:spPr bwMode="auto">
          <a:xfrm rot="10800000">
            <a:off x="0" y="0"/>
            <a:ext cx="9144000" cy="6858000"/>
          </a:xfrm>
          <a:prstGeom prst="rect">
            <a:avLst/>
          </a:prstGeom>
          <a:gradFill rotWithShape="1">
            <a:gsLst>
              <a:gs pos="0">
                <a:srgbClr val="FFFFFF">
                  <a:lumMod val="50000"/>
                  <a:alpha val="18000"/>
                </a:srgbClr>
              </a:gs>
              <a:gs pos="21000">
                <a:srgbClr val="FFFFFF">
                  <a:lumMod val="95000"/>
                </a:srgbClr>
              </a:gs>
              <a:gs pos="85000">
                <a:srgbClr val="FFFFFF">
                  <a:shade val="94000"/>
                  <a:satMod val="135000"/>
                </a:srgbClr>
              </a:gs>
              <a:gs pos="12000">
                <a:srgbClr val="808080">
                  <a:lumMod val="60000"/>
                  <a:lumOff val="40000"/>
                  <a:alpha val="31000"/>
                </a:srgbClr>
              </a:gs>
              <a:gs pos="28000">
                <a:srgbClr val="FFFFFF"/>
              </a:gs>
            </a:gsLst>
            <a:lin ang="16200000" scaled="0"/>
          </a:gradFill>
          <a:ln w="3175" cap="flat" cmpd="sng" algn="ctr">
            <a:solidFill>
              <a:srgbClr val="FFFFFF"/>
            </a:solidFill>
            <a:prstDash val="solid"/>
            <a:round/>
            <a:headEnd type="none" w="med" len="med"/>
            <a:tailEnd type="none" w="med" len="med"/>
          </a:ln>
          <a:effectLst/>
          <a:scene3d>
            <a:camera prst="orthographicFront">
              <a:rot lat="0" lon="0" rev="0"/>
            </a:camera>
            <a:lightRig rig="threePt" dir="t">
              <a:rot lat="0" lon="0" rev="1200000"/>
            </a:lightRig>
          </a:scene3d>
          <a:sp3d>
            <a:bevelT w="63500" h="25400"/>
          </a:sp3d>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mj-lt"/>
              <a:ea typeface="ＭＳ Ｐゴシック" charset="-128"/>
              <a:cs typeface="+mn-cs"/>
            </a:endParaRPr>
          </a:p>
        </p:txBody>
      </p:sp>
      <p:sp>
        <p:nvSpPr>
          <p:cNvPr id="2" name="Title 1"/>
          <p:cNvSpPr>
            <a:spLocks noGrp="1"/>
          </p:cNvSpPr>
          <p:nvPr>
            <p:ph type="title"/>
          </p:nvPr>
        </p:nvSpPr>
        <p:spPr>
          <a:xfrm>
            <a:off x="313870" y="102282"/>
            <a:ext cx="8525330" cy="868362"/>
          </a:xfrm>
        </p:spPr>
        <p:txBody>
          <a:bodyPr/>
          <a:lstStyle>
            <a:lvl1pPr>
              <a:defRPr>
                <a:solidFill>
                  <a:schemeClr val="accent1"/>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13870" y="1714500"/>
            <a:ext cx="8496301" cy="4281488"/>
          </a:xfrm>
          <a:ln>
            <a:noFill/>
          </a:ln>
        </p:spPr>
        <p:txBody>
          <a:bodyPr/>
          <a:lstStyle>
            <a:lvl1pPr>
              <a:defRPr>
                <a:solidFill>
                  <a:schemeClr val="accent1"/>
                </a:solidFill>
                <a:latin typeface="+mj-lt"/>
              </a:defRPr>
            </a:lvl1pPr>
            <a:lvl2pPr marL="914400" indent="-347663">
              <a:buFont typeface="Wingdings" charset="2"/>
              <a:buChar char="§"/>
              <a:defRPr lang="en-US" sz="2000" dirty="0" smtClean="0">
                <a:solidFill>
                  <a:schemeClr val="tx1"/>
                </a:solidFill>
                <a:latin typeface="+mj-lt"/>
                <a:ea typeface="ＭＳ Ｐゴシック" charset="-128"/>
                <a:cs typeface="Arial"/>
              </a:defRPr>
            </a:lvl2pPr>
            <a:lvl4pPr>
              <a:defRPr>
                <a:latin typeface="Arial"/>
              </a:defRPr>
            </a:lvl4pPr>
            <a:lvl5pPr>
              <a:defRPr>
                <a:latin typeface="Arial"/>
              </a:defRPr>
            </a:lvl5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accent1"/>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marL="0" indent="0">
              <a:defRPr sz="2400">
                <a:solidFill>
                  <a:schemeClr val="accent1"/>
                </a:solidFill>
                <a:latin typeface="+mj-lt"/>
              </a:defRPr>
            </a:lvl1pPr>
            <a:lvl2pPr>
              <a:defRPr lang="en-US" sz="2000" dirty="0" smtClean="0">
                <a:solidFill>
                  <a:schemeClr val="tx1"/>
                </a:solidFill>
                <a:latin typeface="+mj-lt"/>
                <a:ea typeface="ＭＳ Ｐゴシック" charset="-128"/>
                <a:cs typeface="Arial"/>
              </a:defRPr>
            </a:lvl2pPr>
            <a:lvl3pPr>
              <a:defRPr sz="2000"/>
            </a:lvl3pPr>
            <a:lvl4pPr>
              <a:defRPr sz="2000">
                <a:latin typeface="Arial"/>
              </a:defRPr>
            </a:lvl4pPr>
            <a:lvl5pPr>
              <a:defRPr sz="2000">
                <a:latin typeface="Arial"/>
              </a:defRPr>
            </a:lvl5pPr>
            <a:lvl6pPr>
              <a:defRPr sz="2000"/>
            </a:lvl6pPr>
            <a:lvl7pPr>
              <a:defRPr sz="2000"/>
            </a:lvl7pPr>
            <a:lvl8pPr>
              <a:defRPr sz="2000"/>
            </a:lvl8pPr>
            <a:lvl9pPr>
              <a:defRPr sz="2000"/>
            </a:lvl9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1"/>
                </a:solidFill>
                <a:latin typeface="+mj-lt"/>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accent1"/>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accent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13870" y="98324"/>
            <a:ext cx="8525330" cy="868362"/>
          </a:xfrm>
        </p:spPr>
        <p:txBody>
          <a:bodyPr/>
          <a:lstStyle>
            <a:lvl1pPr>
              <a:defRPr>
                <a:solidFill>
                  <a:schemeClr val="accent1"/>
                </a:solidFill>
                <a:latin typeface="+mj-l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1"/>
                </a:solidFill>
                <a:latin typeface="+mj-lt"/>
              </a:defRPr>
            </a:lvl1pPr>
            <a:lvl2pPr>
              <a:defRPr lang="en-US" sz="2000" dirty="0" smtClean="0">
                <a:solidFill>
                  <a:schemeClr val="tx1"/>
                </a:solidFill>
                <a:latin typeface="+mj-lt"/>
                <a:ea typeface="ＭＳ Ｐゴシック" charset="-128"/>
                <a:cs typeface="Arial"/>
              </a:defRPr>
            </a:lvl2pPr>
            <a:lvl4pPr>
              <a:defRPr>
                <a:latin typeface="Arial"/>
              </a:defRPr>
            </a:lvl4pPr>
            <a:lvl5pPr>
              <a:defRPr>
                <a:latin typeface="Arial"/>
              </a:defRPr>
            </a:lvl5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60338"/>
            <a:ext cx="2095500" cy="5965825"/>
          </a:xfrm>
        </p:spPr>
        <p:txBody>
          <a:bodyPr vert="eaVert"/>
          <a:lstStyle>
            <a:lvl1pPr>
              <a:defRPr>
                <a:solidFill>
                  <a:schemeClr val="accent1"/>
                </a:solidFill>
                <a:latin typeface="+mj-l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04800" y="160338"/>
            <a:ext cx="6134100" cy="5965825"/>
          </a:xfrm>
        </p:spPr>
        <p:txBody>
          <a:bodyPr vert="eaVert"/>
          <a:lstStyle>
            <a:lvl1pPr>
              <a:defRPr>
                <a:solidFill>
                  <a:schemeClr val="accent1"/>
                </a:solidFill>
                <a:latin typeface="+mj-lt"/>
              </a:defRPr>
            </a:lvl1pPr>
            <a:lvl2pPr>
              <a:defRPr lang="en-US" sz="2000" dirty="0" smtClean="0">
                <a:solidFill>
                  <a:schemeClr val="tx1"/>
                </a:solidFill>
                <a:latin typeface="+mj-lt"/>
                <a:ea typeface="ＭＳ Ｐゴシック" charset="-128"/>
                <a:cs typeface="Arial"/>
              </a:defRPr>
            </a:lvl2pPr>
            <a:lvl4pPr>
              <a:defRPr>
                <a:latin typeface="Arial"/>
              </a:defRPr>
            </a:lvl4pPr>
            <a:lvl5pPr>
              <a:defRPr>
                <a:latin typeface="Arial"/>
              </a:defRPr>
            </a:lvl5p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13870" y="98324"/>
            <a:ext cx="8686800" cy="868362"/>
          </a:xfrm>
          <a:prstGeom prst="rect">
            <a:avLst/>
          </a:prstGeom>
          <a:noFill/>
          <a:ln w="9525">
            <a:noFill/>
            <a:miter lim="800000"/>
            <a:headEnd/>
            <a:tailEnd/>
          </a:ln>
          <a:effectLst>
            <a:outerShdw dist="12700" dir="2700000" rotWithShape="0">
              <a:srgbClr val="808080">
                <a:alpha val="17998"/>
              </a:srgbClr>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313870" y="1470025"/>
            <a:ext cx="842373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p:txBody>
      </p:sp>
      <p:sp>
        <p:nvSpPr>
          <p:cNvPr id="6" name="Rectangle 5"/>
          <p:cNvSpPr/>
          <p:nvPr userDrawn="1"/>
        </p:nvSpPr>
        <p:spPr bwMode="auto">
          <a:xfrm>
            <a:off x="0" y="0"/>
            <a:ext cx="9144000" cy="6858000"/>
          </a:xfrm>
          <a:prstGeom prst="rect">
            <a:avLst/>
          </a:prstGeom>
          <a:noFill/>
          <a:ln w="19050" cap="flat" cmpd="sng" algn="ctr">
            <a:solidFill>
              <a:srgbClr val="444E54"/>
            </a:solidFill>
            <a:prstDash val="solid"/>
            <a:round/>
            <a:headEnd type="none" w="med" len="med"/>
            <a:tailEnd type="none" w="med" len="med"/>
          </a:ln>
          <a:effectLst/>
        </p:spPr>
        <p:txBody>
          <a:bodyPr/>
          <a:lstStyle/>
          <a:p>
            <a:endParaRPr lang="en-US">
              <a:latin typeface="+mj-lt"/>
            </a:endParaRPr>
          </a:p>
        </p:txBody>
      </p:sp>
      <p:sp>
        <p:nvSpPr>
          <p:cNvPr id="5" name="Rectangle 4"/>
          <p:cNvSpPr/>
          <p:nvPr userDrawn="1"/>
        </p:nvSpPr>
        <p:spPr bwMode="auto">
          <a:xfrm rot="10800000">
            <a:off x="21774" y="21774"/>
            <a:ext cx="9144000" cy="6858000"/>
          </a:xfrm>
          <a:prstGeom prst="rect">
            <a:avLst/>
          </a:prstGeom>
          <a:gradFill rotWithShape="1">
            <a:gsLst>
              <a:gs pos="0">
                <a:srgbClr val="FFFFFF">
                  <a:lumMod val="50000"/>
                  <a:alpha val="18000"/>
                </a:srgbClr>
              </a:gs>
              <a:gs pos="21000">
                <a:srgbClr val="FFFFFF">
                  <a:lumMod val="95000"/>
                </a:srgbClr>
              </a:gs>
              <a:gs pos="85000">
                <a:srgbClr val="FFFFFF">
                  <a:shade val="94000"/>
                  <a:satMod val="135000"/>
                </a:srgbClr>
              </a:gs>
              <a:gs pos="12000">
                <a:srgbClr val="808080">
                  <a:lumMod val="60000"/>
                  <a:lumOff val="40000"/>
                  <a:alpha val="31000"/>
                </a:srgbClr>
              </a:gs>
              <a:gs pos="28000">
                <a:srgbClr val="FFFFFF"/>
              </a:gs>
            </a:gsLst>
            <a:lin ang="16200000" scaled="0"/>
          </a:gradFill>
          <a:ln w="3175" cap="flat" cmpd="sng" algn="ctr">
            <a:solidFill>
              <a:srgbClr val="FFFFFF"/>
            </a:solidFill>
            <a:prstDash val="solid"/>
            <a:round/>
            <a:headEnd type="none" w="med" len="med"/>
            <a:tailEnd type="none" w="med" len="med"/>
          </a:ln>
          <a:effectLst/>
          <a:scene3d>
            <a:camera prst="orthographicFront">
              <a:rot lat="0" lon="0" rev="0"/>
            </a:camera>
            <a:lightRig rig="threePt" dir="t">
              <a:rot lat="0" lon="0" rev="1200000"/>
            </a:lightRig>
          </a:scene3d>
          <a:sp3d>
            <a:bevelT w="63500" h="25400"/>
          </a:sp3d>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mj-lt"/>
              <a:ea typeface="ＭＳ Ｐゴシック" charset="-128"/>
              <a:cs typeface="+mn-cs"/>
            </a:endParaRPr>
          </a:p>
        </p:txBody>
      </p:sp>
      <p:sp>
        <p:nvSpPr>
          <p:cNvPr id="3" name="Date Placeholder 2"/>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600" u="none">
                <a:solidFill>
                  <a:schemeClr val="tx1"/>
                </a:solidFill>
                <a:latin typeface="+mj-lt"/>
              </a:defRPr>
            </a:lvl1pPr>
          </a:lstStyle>
          <a:p>
            <a:fld id="{5A512822-BEF7-44E2-ADD0-1EEDE7C11DF0}" type="datetimeFigureOut">
              <a:rPr lang="en-US" smtClean="0"/>
              <a:pPr/>
              <a:t>12/22/2014</a:t>
            </a:fld>
            <a:endParaRPr lang="en-US"/>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600" u="none">
                <a:solidFill>
                  <a:schemeClr val="tx1"/>
                </a:solidFill>
                <a:latin typeface="+mj-lt"/>
              </a:defRPr>
            </a:lvl1pPr>
          </a:lstStyle>
          <a:p>
            <a:endParaRPr lang="en-US"/>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u="none">
                <a:solidFill>
                  <a:schemeClr val="tx1"/>
                </a:solidFill>
                <a:latin typeface="+mj-lt"/>
              </a:defRPr>
            </a:lvl1pPr>
          </a:lstStyle>
          <a:p>
            <a:fld id="{F468DFBB-949E-40D7-B5D4-544FFBCAC2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82" r:id="rId1"/>
    <p:sldLayoutId id="2147484383" r:id="rId2"/>
    <p:sldLayoutId id="2147484384" r:id="rId3"/>
    <p:sldLayoutId id="2147484385" r:id="rId4"/>
    <p:sldLayoutId id="2147484366" r:id="rId5"/>
    <p:sldLayoutId id="2147484367" r:id="rId6"/>
    <p:sldLayoutId id="2147484368" r:id="rId7"/>
    <p:sldLayoutId id="2147484369" r:id="rId8"/>
    <p:sldLayoutId id="2147484370" r:id="rId9"/>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3600" b="1">
          <a:solidFill>
            <a:schemeClr val="accent1"/>
          </a:solidFill>
          <a:latin typeface="+mj-lt"/>
          <a:ea typeface="ＭＳ Ｐゴシック" charset="-128"/>
          <a:cs typeface="Arial"/>
        </a:defRPr>
      </a:lvl1pPr>
      <a:lvl2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2pPr>
      <a:lvl3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3pPr>
      <a:lvl4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4pPr>
      <a:lvl5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5pPr>
      <a:lvl6pPr marL="457200" algn="l" rtl="0" fontAlgn="base">
        <a:lnSpc>
          <a:spcPct val="90000"/>
        </a:lnSpc>
        <a:spcBef>
          <a:spcPct val="0"/>
        </a:spcBef>
        <a:spcAft>
          <a:spcPct val="0"/>
        </a:spcAft>
        <a:defRPr sz="3600" b="1">
          <a:solidFill>
            <a:schemeClr val="tx2"/>
          </a:solidFill>
          <a:latin typeface="Calibri" pitchFamily="34" charset="0"/>
        </a:defRPr>
      </a:lvl6pPr>
      <a:lvl7pPr marL="914400" algn="l" rtl="0" fontAlgn="base">
        <a:lnSpc>
          <a:spcPct val="90000"/>
        </a:lnSpc>
        <a:spcBef>
          <a:spcPct val="0"/>
        </a:spcBef>
        <a:spcAft>
          <a:spcPct val="0"/>
        </a:spcAft>
        <a:defRPr sz="3600" b="1">
          <a:solidFill>
            <a:schemeClr val="tx2"/>
          </a:solidFill>
          <a:latin typeface="Calibri" pitchFamily="34" charset="0"/>
        </a:defRPr>
      </a:lvl7pPr>
      <a:lvl8pPr marL="1371600" algn="l" rtl="0" fontAlgn="base">
        <a:lnSpc>
          <a:spcPct val="90000"/>
        </a:lnSpc>
        <a:spcBef>
          <a:spcPct val="0"/>
        </a:spcBef>
        <a:spcAft>
          <a:spcPct val="0"/>
        </a:spcAft>
        <a:defRPr sz="3600" b="1">
          <a:solidFill>
            <a:schemeClr val="tx2"/>
          </a:solidFill>
          <a:latin typeface="Calibri" pitchFamily="34" charset="0"/>
        </a:defRPr>
      </a:lvl8pPr>
      <a:lvl9pPr marL="1828800" algn="l" rtl="0" fontAlgn="base">
        <a:lnSpc>
          <a:spcPct val="90000"/>
        </a:lnSpc>
        <a:spcBef>
          <a:spcPct val="0"/>
        </a:spcBef>
        <a:spcAft>
          <a:spcPct val="0"/>
        </a:spcAft>
        <a:defRPr sz="3600" b="1">
          <a:solidFill>
            <a:schemeClr val="tx2"/>
          </a:solidFill>
          <a:latin typeface="Calibri" pitchFamily="34" charset="0"/>
        </a:defRPr>
      </a:lvl9pPr>
    </p:titleStyle>
    <p:bodyStyle>
      <a:lvl1pPr marL="234950" indent="-234950" algn="l" rtl="0" eaLnBrk="0" fontAlgn="base" hangingPunct="0">
        <a:spcBef>
          <a:spcPct val="20000"/>
        </a:spcBef>
        <a:spcAft>
          <a:spcPct val="0"/>
        </a:spcAft>
        <a:buClr>
          <a:srgbClr val="8E1400"/>
        </a:buClr>
        <a:buFont typeface="Arial" pitchFamily="34" charset="0"/>
        <a:buNone/>
        <a:defRPr lang="en-US" sz="2400" b="1" dirty="0" smtClean="0">
          <a:solidFill>
            <a:schemeClr val="accent1"/>
          </a:solidFill>
          <a:latin typeface="+mj-lt"/>
          <a:ea typeface="ＭＳ Ｐゴシック" charset="-128"/>
          <a:cs typeface="Arial"/>
        </a:defRPr>
      </a:lvl1pPr>
      <a:lvl2pPr marL="692150" indent="-460375" algn="l" rtl="0" eaLnBrk="0" fontAlgn="base" hangingPunct="0">
        <a:spcBef>
          <a:spcPct val="20000"/>
        </a:spcBef>
        <a:spcAft>
          <a:spcPct val="0"/>
        </a:spcAft>
        <a:buClr>
          <a:srgbClr val="8E1400"/>
        </a:buClr>
        <a:buFont typeface="Wingdings" charset="2"/>
        <a:buNone/>
        <a:defRPr lang="en-US" sz="2000" dirty="0" smtClean="0">
          <a:solidFill>
            <a:schemeClr val="tx1"/>
          </a:solidFill>
          <a:latin typeface="+mj-lt"/>
          <a:ea typeface="ＭＳ Ｐゴシック" charset="-128"/>
          <a:cs typeface="Arial"/>
        </a:defRPr>
      </a:lvl2pPr>
      <a:lvl3pPr marL="1084263" indent="-277813" algn="l" rtl="0" eaLnBrk="0" fontAlgn="base" hangingPunct="0">
        <a:spcBef>
          <a:spcPct val="20000"/>
        </a:spcBef>
        <a:spcAft>
          <a:spcPct val="0"/>
        </a:spcAft>
        <a:buClr>
          <a:srgbClr val="8E1400"/>
        </a:buClr>
        <a:buFont typeface="Arial" charset="0"/>
        <a:buChar char="•"/>
        <a:defRPr lang="en-US" sz="2000" dirty="0" smtClean="0">
          <a:solidFill>
            <a:schemeClr val="tx1"/>
          </a:solidFill>
          <a:latin typeface="Arial"/>
          <a:ea typeface="ＭＳ Ｐゴシック" charset="-128"/>
          <a:cs typeface="Arial"/>
        </a:defRPr>
      </a:lvl3pPr>
      <a:lvl4pPr marL="1439863" indent="-241300" algn="l" rtl="0" eaLnBrk="0" fontAlgn="base" hangingPunct="0">
        <a:spcBef>
          <a:spcPct val="20000"/>
        </a:spcBef>
        <a:spcAft>
          <a:spcPct val="0"/>
        </a:spcAft>
        <a:buChar char="–"/>
        <a:defRPr sz="2000">
          <a:solidFill>
            <a:schemeClr val="bg1"/>
          </a:solidFill>
          <a:latin typeface="+mn-lt"/>
          <a:ea typeface="ＭＳ Ｐゴシック" charset="-128"/>
        </a:defRPr>
      </a:lvl4pPr>
      <a:lvl5pPr marL="1779588" indent="-225425" algn="l" rtl="0" eaLnBrk="0" fontAlgn="base" hangingPunct="0">
        <a:spcBef>
          <a:spcPct val="20000"/>
        </a:spcBef>
        <a:spcAft>
          <a:spcPct val="0"/>
        </a:spcAft>
        <a:buChar char="»"/>
        <a:defRPr sz="2000">
          <a:solidFill>
            <a:schemeClr val="bg1"/>
          </a:solidFill>
          <a:latin typeface="+mn-lt"/>
          <a:ea typeface="ＭＳ Ｐゴシック" charset="-128"/>
        </a:defRPr>
      </a:lvl5pPr>
      <a:lvl6pPr marL="2236788" indent="-225425" algn="l" rtl="0" fontAlgn="base">
        <a:spcBef>
          <a:spcPct val="20000"/>
        </a:spcBef>
        <a:spcAft>
          <a:spcPct val="0"/>
        </a:spcAft>
        <a:buChar char="»"/>
        <a:defRPr sz="2000">
          <a:solidFill>
            <a:schemeClr val="bg1"/>
          </a:solidFill>
          <a:latin typeface="+mn-lt"/>
        </a:defRPr>
      </a:lvl6pPr>
      <a:lvl7pPr marL="2693988" indent="-225425" algn="l" rtl="0" fontAlgn="base">
        <a:spcBef>
          <a:spcPct val="20000"/>
        </a:spcBef>
        <a:spcAft>
          <a:spcPct val="0"/>
        </a:spcAft>
        <a:buChar char="»"/>
        <a:defRPr sz="2000">
          <a:solidFill>
            <a:schemeClr val="bg1"/>
          </a:solidFill>
          <a:latin typeface="+mn-lt"/>
        </a:defRPr>
      </a:lvl7pPr>
      <a:lvl8pPr marL="3151188" indent="-225425" algn="l" rtl="0" fontAlgn="base">
        <a:spcBef>
          <a:spcPct val="20000"/>
        </a:spcBef>
        <a:spcAft>
          <a:spcPct val="0"/>
        </a:spcAft>
        <a:buChar char="»"/>
        <a:defRPr sz="2000">
          <a:solidFill>
            <a:schemeClr val="bg1"/>
          </a:solidFill>
          <a:latin typeface="+mn-lt"/>
        </a:defRPr>
      </a:lvl8pPr>
      <a:lvl9pPr marL="3608388" indent="-225425"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13870" y="98324"/>
            <a:ext cx="8686800" cy="868362"/>
          </a:xfrm>
          <a:prstGeom prst="rect">
            <a:avLst/>
          </a:prstGeom>
          <a:noFill/>
          <a:ln w="9525">
            <a:noFill/>
            <a:miter lim="800000"/>
            <a:headEnd/>
            <a:tailEnd/>
          </a:ln>
          <a:effectLst>
            <a:outerShdw dist="12700" dir="2700000" rotWithShape="0">
              <a:srgbClr val="808080">
                <a:alpha val="17998"/>
              </a:srgbClr>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313870" y="1470025"/>
            <a:ext cx="842373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p:txBody>
      </p:sp>
      <p:sp>
        <p:nvSpPr>
          <p:cNvPr id="6" name="Rectangle 5"/>
          <p:cNvSpPr/>
          <p:nvPr userDrawn="1"/>
        </p:nvSpPr>
        <p:spPr bwMode="auto">
          <a:xfrm>
            <a:off x="0" y="-4763"/>
            <a:ext cx="9144000" cy="6858000"/>
          </a:xfrm>
          <a:prstGeom prst="rect">
            <a:avLst/>
          </a:prstGeom>
          <a:noFill/>
          <a:ln w="19050" cap="flat" cmpd="sng" algn="ctr">
            <a:noFill/>
            <a:prstDash val="solid"/>
            <a:round/>
            <a:headEnd type="none" w="med" len="med"/>
            <a:tailEnd type="none" w="med" len="med"/>
          </a:ln>
          <a:effectLst/>
        </p:spPr>
        <p:txBody>
          <a:bodyPr/>
          <a:lstStyle/>
          <a:p>
            <a:endParaRPr lang="en-US">
              <a:solidFill>
                <a:srgbClr val="000000"/>
              </a:solidFill>
              <a:latin typeface="Arial"/>
            </a:endParaRPr>
          </a:p>
        </p:txBody>
      </p:sp>
      <p:sp>
        <p:nvSpPr>
          <p:cNvPr id="5" name="Rectangle 4"/>
          <p:cNvSpPr/>
          <p:nvPr userDrawn="1"/>
        </p:nvSpPr>
        <p:spPr bwMode="auto">
          <a:xfrm rot="10800000">
            <a:off x="21774" y="-4763"/>
            <a:ext cx="9144000" cy="6858000"/>
          </a:xfrm>
          <a:prstGeom prst="rect">
            <a:avLst/>
          </a:prstGeom>
          <a:gradFill rotWithShape="1">
            <a:gsLst>
              <a:gs pos="0">
                <a:srgbClr val="FFFFFF">
                  <a:lumMod val="50000"/>
                  <a:alpha val="18000"/>
                </a:srgbClr>
              </a:gs>
              <a:gs pos="21000">
                <a:srgbClr val="FFFFFF">
                  <a:lumMod val="95000"/>
                </a:srgbClr>
              </a:gs>
              <a:gs pos="85000">
                <a:srgbClr val="FFFFFF">
                  <a:shade val="94000"/>
                  <a:satMod val="135000"/>
                </a:srgbClr>
              </a:gs>
              <a:gs pos="12000">
                <a:srgbClr val="808080">
                  <a:lumMod val="60000"/>
                  <a:lumOff val="40000"/>
                  <a:alpha val="31000"/>
                </a:srgbClr>
              </a:gs>
              <a:gs pos="28000">
                <a:srgbClr val="FFFFFF"/>
              </a:gs>
            </a:gsLst>
            <a:lin ang="16200000" scaled="0"/>
          </a:gradFill>
          <a:ln w="317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u="none" kern="0" smtClean="0">
              <a:solidFill>
                <a:srgbClr val="000000"/>
              </a:solidFill>
              <a:latin typeface="Arial"/>
            </a:endParaRPr>
          </a:p>
        </p:txBody>
      </p:sp>
      <p:sp>
        <p:nvSpPr>
          <p:cNvPr id="3" name="Date Placeholder 2"/>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600" u="none">
                <a:solidFill>
                  <a:schemeClr val="tx1"/>
                </a:solidFill>
                <a:latin typeface="+mj-lt"/>
              </a:defRPr>
            </a:lvl1pPr>
          </a:lstStyle>
          <a:p>
            <a:fld id="{5A512822-BEF7-44E2-ADD0-1EEDE7C11DF0}" type="datetimeFigureOut">
              <a:rPr lang="en-US" smtClean="0">
                <a:solidFill>
                  <a:srgbClr val="000000"/>
                </a:solidFill>
              </a:rPr>
              <a:pPr/>
              <a:t>12/22/2014</a:t>
            </a:fld>
            <a:endParaRPr lang="en-US">
              <a:solidFill>
                <a:srgbClr val="000000"/>
              </a:solidFill>
            </a:endParaRPr>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600" u="none">
                <a:solidFill>
                  <a:schemeClr val="tx1"/>
                </a:solidFill>
                <a:latin typeface="+mj-lt"/>
              </a:defRPr>
            </a:lvl1pPr>
          </a:lstStyle>
          <a:p>
            <a:endParaRPr lang="en-US">
              <a:solidFill>
                <a:srgbClr val="000000"/>
              </a:solidFill>
            </a:endParaRPr>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u="none">
                <a:solidFill>
                  <a:schemeClr val="tx1"/>
                </a:solidFill>
                <a:latin typeface="+mj-lt"/>
              </a:defRPr>
            </a:lvl1pPr>
          </a:lstStyle>
          <a:p>
            <a:fld id="{F468DFBB-949E-40D7-B5D4-544FFBCAC26F}"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85867168"/>
      </p:ext>
    </p:extLst>
  </p:cSld>
  <p:clrMap bg1="lt1" tx1="dk1" bg2="lt2" tx2="dk2" accent1="accent1" accent2="accent2" accent3="accent3" accent4="accent4" accent5="accent5" accent6="accent6" hlink="hlink" folHlink="folHlink"/>
  <p:sldLayoutIdLst>
    <p:sldLayoutId id="2147484388" r:id="rId1"/>
    <p:sldLayoutId id="2147484389" r:id="rId2"/>
    <p:sldLayoutId id="2147484390" r:id="rId3"/>
    <p:sldLayoutId id="2147484391" r:id="rId4"/>
    <p:sldLayoutId id="2147484392" r:id="rId5"/>
    <p:sldLayoutId id="2147484393" r:id="rId6"/>
    <p:sldLayoutId id="2147484394" r:id="rId7"/>
    <p:sldLayoutId id="2147484395" r:id="rId8"/>
    <p:sldLayoutId id="2147484396" r:id="rId9"/>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3600" b="1">
          <a:solidFill>
            <a:schemeClr val="accent1"/>
          </a:solidFill>
          <a:latin typeface="+mj-lt"/>
          <a:ea typeface="ＭＳ Ｐゴシック" charset="-128"/>
          <a:cs typeface="Arial"/>
        </a:defRPr>
      </a:lvl1pPr>
      <a:lvl2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2pPr>
      <a:lvl3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3pPr>
      <a:lvl4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4pPr>
      <a:lvl5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5pPr>
      <a:lvl6pPr marL="457200" algn="l" rtl="0" fontAlgn="base">
        <a:lnSpc>
          <a:spcPct val="90000"/>
        </a:lnSpc>
        <a:spcBef>
          <a:spcPct val="0"/>
        </a:spcBef>
        <a:spcAft>
          <a:spcPct val="0"/>
        </a:spcAft>
        <a:defRPr sz="3600" b="1">
          <a:solidFill>
            <a:schemeClr val="tx2"/>
          </a:solidFill>
          <a:latin typeface="Calibri" pitchFamily="34" charset="0"/>
        </a:defRPr>
      </a:lvl6pPr>
      <a:lvl7pPr marL="914400" algn="l" rtl="0" fontAlgn="base">
        <a:lnSpc>
          <a:spcPct val="90000"/>
        </a:lnSpc>
        <a:spcBef>
          <a:spcPct val="0"/>
        </a:spcBef>
        <a:spcAft>
          <a:spcPct val="0"/>
        </a:spcAft>
        <a:defRPr sz="3600" b="1">
          <a:solidFill>
            <a:schemeClr val="tx2"/>
          </a:solidFill>
          <a:latin typeface="Calibri" pitchFamily="34" charset="0"/>
        </a:defRPr>
      </a:lvl7pPr>
      <a:lvl8pPr marL="1371600" algn="l" rtl="0" fontAlgn="base">
        <a:lnSpc>
          <a:spcPct val="90000"/>
        </a:lnSpc>
        <a:spcBef>
          <a:spcPct val="0"/>
        </a:spcBef>
        <a:spcAft>
          <a:spcPct val="0"/>
        </a:spcAft>
        <a:defRPr sz="3600" b="1">
          <a:solidFill>
            <a:schemeClr val="tx2"/>
          </a:solidFill>
          <a:latin typeface="Calibri" pitchFamily="34" charset="0"/>
        </a:defRPr>
      </a:lvl8pPr>
      <a:lvl9pPr marL="1828800" algn="l" rtl="0" fontAlgn="base">
        <a:lnSpc>
          <a:spcPct val="90000"/>
        </a:lnSpc>
        <a:spcBef>
          <a:spcPct val="0"/>
        </a:spcBef>
        <a:spcAft>
          <a:spcPct val="0"/>
        </a:spcAft>
        <a:defRPr sz="3600" b="1">
          <a:solidFill>
            <a:schemeClr val="tx2"/>
          </a:solidFill>
          <a:latin typeface="Calibri" pitchFamily="34" charset="0"/>
        </a:defRPr>
      </a:lvl9pPr>
    </p:titleStyle>
    <p:bodyStyle>
      <a:lvl1pPr marL="234950" indent="-234950" algn="l" rtl="0" eaLnBrk="0" fontAlgn="base" hangingPunct="0">
        <a:spcBef>
          <a:spcPct val="20000"/>
        </a:spcBef>
        <a:spcAft>
          <a:spcPct val="0"/>
        </a:spcAft>
        <a:buClr>
          <a:srgbClr val="8E1400"/>
        </a:buClr>
        <a:buFont typeface="Arial" pitchFamily="34" charset="0"/>
        <a:buNone/>
        <a:defRPr lang="en-US" sz="2400" b="1" dirty="0" smtClean="0">
          <a:solidFill>
            <a:schemeClr val="accent1"/>
          </a:solidFill>
          <a:latin typeface="+mj-lt"/>
          <a:ea typeface="ＭＳ Ｐゴシック" charset="-128"/>
          <a:cs typeface="Arial"/>
        </a:defRPr>
      </a:lvl1pPr>
      <a:lvl2pPr marL="692150" indent="-460375" algn="l" rtl="0" eaLnBrk="0" fontAlgn="base" hangingPunct="0">
        <a:spcBef>
          <a:spcPct val="20000"/>
        </a:spcBef>
        <a:spcAft>
          <a:spcPct val="0"/>
        </a:spcAft>
        <a:buClr>
          <a:srgbClr val="8E1400"/>
        </a:buClr>
        <a:buFont typeface="Wingdings" charset="2"/>
        <a:buNone/>
        <a:defRPr lang="en-US" sz="2000" dirty="0" smtClean="0">
          <a:solidFill>
            <a:schemeClr val="tx1"/>
          </a:solidFill>
          <a:latin typeface="+mj-lt"/>
          <a:ea typeface="ＭＳ Ｐゴシック" charset="-128"/>
          <a:cs typeface="Arial"/>
        </a:defRPr>
      </a:lvl2pPr>
      <a:lvl3pPr marL="1084263" indent="-277813" algn="l" rtl="0" eaLnBrk="0" fontAlgn="base" hangingPunct="0">
        <a:spcBef>
          <a:spcPct val="20000"/>
        </a:spcBef>
        <a:spcAft>
          <a:spcPct val="0"/>
        </a:spcAft>
        <a:buClr>
          <a:srgbClr val="8E1400"/>
        </a:buClr>
        <a:buFont typeface="Arial" charset="0"/>
        <a:buChar char="•"/>
        <a:defRPr lang="en-US" sz="2000" dirty="0" smtClean="0">
          <a:solidFill>
            <a:schemeClr val="tx1"/>
          </a:solidFill>
          <a:latin typeface="Arial"/>
          <a:ea typeface="ＭＳ Ｐゴシック" charset="-128"/>
          <a:cs typeface="Arial"/>
        </a:defRPr>
      </a:lvl3pPr>
      <a:lvl4pPr marL="1439863" indent="-241300" algn="l" rtl="0" eaLnBrk="0" fontAlgn="base" hangingPunct="0">
        <a:spcBef>
          <a:spcPct val="20000"/>
        </a:spcBef>
        <a:spcAft>
          <a:spcPct val="0"/>
        </a:spcAft>
        <a:buChar char="–"/>
        <a:defRPr sz="2000">
          <a:solidFill>
            <a:schemeClr val="bg1"/>
          </a:solidFill>
          <a:latin typeface="+mn-lt"/>
          <a:ea typeface="ＭＳ Ｐゴシック" charset="-128"/>
        </a:defRPr>
      </a:lvl4pPr>
      <a:lvl5pPr marL="1779588" indent="-225425" algn="l" rtl="0" eaLnBrk="0" fontAlgn="base" hangingPunct="0">
        <a:spcBef>
          <a:spcPct val="20000"/>
        </a:spcBef>
        <a:spcAft>
          <a:spcPct val="0"/>
        </a:spcAft>
        <a:buChar char="»"/>
        <a:defRPr sz="2000">
          <a:solidFill>
            <a:schemeClr val="bg1"/>
          </a:solidFill>
          <a:latin typeface="+mn-lt"/>
          <a:ea typeface="ＭＳ Ｐゴシック" charset="-128"/>
        </a:defRPr>
      </a:lvl5pPr>
      <a:lvl6pPr marL="2236788" indent="-225425" algn="l" rtl="0" fontAlgn="base">
        <a:spcBef>
          <a:spcPct val="20000"/>
        </a:spcBef>
        <a:spcAft>
          <a:spcPct val="0"/>
        </a:spcAft>
        <a:buChar char="»"/>
        <a:defRPr sz="2000">
          <a:solidFill>
            <a:schemeClr val="bg1"/>
          </a:solidFill>
          <a:latin typeface="+mn-lt"/>
        </a:defRPr>
      </a:lvl6pPr>
      <a:lvl7pPr marL="2693988" indent="-225425" algn="l" rtl="0" fontAlgn="base">
        <a:spcBef>
          <a:spcPct val="20000"/>
        </a:spcBef>
        <a:spcAft>
          <a:spcPct val="0"/>
        </a:spcAft>
        <a:buChar char="»"/>
        <a:defRPr sz="2000">
          <a:solidFill>
            <a:schemeClr val="bg1"/>
          </a:solidFill>
          <a:latin typeface="+mn-lt"/>
        </a:defRPr>
      </a:lvl7pPr>
      <a:lvl8pPr marL="3151188" indent="-225425" algn="l" rtl="0" fontAlgn="base">
        <a:spcBef>
          <a:spcPct val="20000"/>
        </a:spcBef>
        <a:spcAft>
          <a:spcPct val="0"/>
        </a:spcAft>
        <a:buChar char="»"/>
        <a:defRPr sz="2000">
          <a:solidFill>
            <a:schemeClr val="bg1"/>
          </a:solidFill>
          <a:latin typeface="+mn-lt"/>
        </a:defRPr>
      </a:lvl8pPr>
      <a:lvl9pPr marL="3608388" indent="-225425"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13870" y="98324"/>
            <a:ext cx="8686800" cy="868362"/>
          </a:xfrm>
          <a:prstGeom prst="rect">
            <a:avLst/>
          </a:prstGeom>
          <a:noFill/>
          <a:ln w="9525">
            <a:noFill/>
            <a:miter lim="800000"/>
            <a:headEnd/>
            <a:tailEnd/>
          </a:ln>
          <a:effectLst>
            <a:outerShdw dist="12700" dir="2700000" rotWithShape="0">
              <a:srgbClr val="808080">
                <a:alpha val="17998"/>
              </a:srgbClr>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313870" y="1470025"/>
            <a:ext cx="842373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marL="463550" lvl="1" indent="-231775" algn="l" rtl="0" eaLnBrk="0" fontAlgn="base" hangingPunct="0">
              <a:spcBef>
                <a:spcPct val="20000"/>
              </a:spcBef>
              <a:spcAft>
                <a:spcPct val="0"/>
              </a:spcAft>
              <a:buClr>
                <a:srgbClr val="8E1400"/>
              </a:buClr>
              <a:buFont typeface="Arial" charset="0"/>
              <a:buChar char="•"/>
            </a:pPr>
            <a:r>
              <a:rPr lang="en-US" dirty="0" smtClean="0"/>
              <a:t>Second level</a:t>
            </a:r>
          </a:p>
          <a:p>
            <a:pPr marL="914400" lvl="1" indent="-347663" algn="l" rtl="0" eaLnBrk="0" fontAlgn="base" hangingPunct="0">
              <a:spcBef>
                <a:spcPct val="20000"/>
              </a:spcBef>
              <a:spcAft>
                <a:spcPct val="0"/>
              </a:spcAft>
              <a:buClr>
                <a:srgbClr val="8E1400"/>
              </a:buClr>
              <a:buFont typeface="Arial" pitchFamily="34" charset="0"/>
              <a:buChar char="–"/>
            </a:pPr>
            <a:r>
              <a:rPr lang="en-US" dirty="0" smtClean="0"/>
              <a:t>Third level</a:t>
            </a:r>
          </a:p>
        </p:txBody>
      </p:sp>
      <p:sp>
        <p:nvSpPr>
          <p:cNvPr id="6" name="Rectangle 5"/>
          <p:cNvSpPr/>
          <p:nvPr userDrawn="1"/>
        </p:nvSpPr>
        <p:spPr bwMode="auto">
          <a:xfrm>
            <a:off x="0" y="-4763"/>
            <a:ext cx="9144000" cy="6858000"/>
          </a:xfrm>
          <a:prstGeom prst="rect">
            <a:avLst/>
          </a:prstGeom>
          <a:noFill/>
          <a:ln w="19050" cap="flat" cmpd="sng" algn="ctr">
            <a:noFill/>
            <a:prstDash val="solid"/>
            <a:round/>
            <a:headEnd type="none" w="med" len="med"/>
            <a:tailEnd type="none" w="med" len="med"/>
          </a:ln>
          <a:effectLst/>
        </p:spPr>
        <p:txBody>
          <a:bodyPr/>
          <a:lstStyle/>
          <a:p>
            <a:endParaRPr lang="en-US">
              <a:solidFill>
                <a:srgbClr val="000000"/>
              </a:solidFill>
              <a:latin typeface="Arial"/>
            </a:endParaRPr>
          </a:p>
        </p:txBody>
      </p:sp>
      <p:sp>
        <p:nvSpPr>
          <p:cNvPr id="5" name="Rectangle 4"/>
          <p:cNvSpPr/>
          <p:nvPr userDrawn="1"/>
        </p:nvSpPr>
        <p:spPr bwMode="auto">
          <a:xfrm rot="10800000">
            <a:off x="21774" y="-4763"/>
            <a:ext cx="9144000" cy="6858000"/>
          </a:xfrm>
          <a:prstGeom prst="rect">
            <a:avLst/>
          </a:prstGeom>
          <a:gradFill rotWithShape="1">
            <a:gsLst>
              <a:gs pos="0">
                <a:srgbClr val="FFFFFF">
                  <a:lumMod val="50000"/>
                  <a:alpha val="18000"/>
                </a:srgbClr>
              </a:gs>
              <a:gs pos="21000">
                <a:srgbClr val="FFFFFF">
                  <a:lumMod val="95000"/>
                </a:srgbClr>
              </a:gs>
              <a:gs pos="85000">
                <a:srgbClr val="FFFFFF">
                  <a:shade val="94000"/>
                  <a:satMod val="135000"/>
                </a:srgbClr>
              </a:gs>
              <a:gs pos="12000">
                <a:srgbClr val="808080">
                  <a:lumMod val="60000"/>
                  <a:lumOff val="40000"/>
                  <a:alpha val="31000"/>
                </a:srgbClr>
              </a:gs>
              <a:gs pos="28000">
                <a:srgbClr val="FFFFFF"/>
              </a:gs>
            </a:gsLst>
            <a:lin ang="16200000" scaled="0"/>
          </a:gradFill>
          <a:ln w="317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u="none" kern="0" smtClean="0">
              <a:solidFill>
                <a:srgbClr val="000000"/>
              </a:solidFill>
              <a:latin typeface="Arial"/>
            </a:endParaRPr>
          </a:p>
        </p:txBody>
      </p:sp>
      <p:sp>
        <p:nvSpPr>
          <p:cNvPr id="3" name="Date Placeholder 2"/>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600" u="none">
                <a:solidFill>
                  <a:schemeClr val="tx1"/>
                </a:solidFill>
                <a:latin typeface="+mj-lt"/>
              </a:defRPr>
            </a:lvl1pPr>
          </a:lstStyle>
          <a:p>
            <a:fld id="{5A512822-BEF7-44E2-ADD0-1EEDE7C11DF0}" type="datetimeFigureOut">
              <a:rPr lang="en-US" smtClean="0">
                <a:solidFill>
                  <a:srgbClr val="000000"/>
                </a:solidFill>
              </a:rPr>
              <a:pPr/>
              <a:t>12/22/2014</a:t>
            </a:fld>
            <a:endParaRPr lang="en-US">
              <a:solidFill>
                <a:srgbClr val="000000"/>
              </a:solidFill>
            </a:endParaRPr>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600" u="none">
                <a:solidFill>
                  <a:schemeClr val="tx1"/>
                </a:solidFill>
                <a:latin typeface="+mj-lt"/>
              </a:defRPr>
            </a:lvl1pPr>
          </a:lstStyle>
          <a:p>
            <a:endParaRPr lang="en-US">
              <a:solidFill>
                <a:srgbClr val="000000"/>
              </a:solidFill>
            </a:endParaRPr>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u="none">
                <a:solidFill>
                  <a:schemeClr val="tx1"/>
                </a:solidFill>
                <a:latin typeface="+mj-lt"/>
              </a:defRPr>
            </a:lvl1pPr>
          </a:lstStyle>
          <a:p>
            <a:fld id="{F468DFBB-949E-40D7-B5D4-544FFBCAC26F}"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1733225"/>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3600" b="1">
          <a:solidFill>
            <a:schemeClr val="accent1"/>
          </a:solidFill>
          <a:latin typeface="+mj-lt"/>
          <a:ea typeface="ＭＳ Ｐゴシック" charset="-128"/>
          <a:cs typeface="Arial"/>
        </a:defRPr>
      </a:lvl1pPr>
      <a:lvl2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2pPr>
      <a:lvl3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3pPr>
      <a:lvl4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4pPr>
      <a:lvl5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5pPr>
      <a:lvl6pPr marL="457200" algn="l" rtl="0" fontAlgn="base">
        <a:lnSpc>
          <a:spcPct val="90000"/>
        </a:lnSpc>
        <a:spcBef>
          <a:spcPct val="0"/>
        </a:spcBef>
        <a:spcAft>
          <a:spcPct val="0"/>
        </a:spcAft>
        <a:defRPr sz="3600" b="1">
          <a:solidFill>
            <a:schemeClr val="tx2"/>
          </a:solidFill>
          <a:latin typeface="Calibri" pitchFamily="34" charset="0"/>
        </a:defRPr>
      </a:lvl6pPr>
      <a:lvl7pPr marL="914400" algn="l" rtl="0" fontAlgn="base">
        <a:lnSpc>
          <a:spcPct val="90000"/>
        </a:lnSpc>
        <a:spcBef>
          <a:spcPct val="0"/>
        </a:spcBef>
        <a:spcAft>
          <a:spcPct val="0"/>
        </a:spcAft>
        <a:defRPr sz="3600" b="1">
          <a:solidFill>
            <a:schemeClr val="tx2"/>
          </a:solidFill>
          <a:latin typeface="Calibri" pitchFamily="34" charset="0"/>
        </a:defRPr>
      </a:lvl7pPr>
      <a:lvl8pPr marL="1371600" algn="l" rtl="0" fontAlgn="base">
        <a:lnSpc>
          <a:spcPct val="90000"/>
        </a:lnSpc>
        <a:spcBef>
          <a:spcPct val="0"/>
        </a:spcBef>
        <a:spcAft>
          <a:spcPct val="0"/>
        </a:spcAft>
        <a:defRPr sz="3600" b="1">
          <a:solidFill>
            <a:schemeClr val="tx2"/>
          </a:solidFill>
          <a:latin typeface="Calibri" pitchFamily="34" charset="0"/>
        </a:defRPr>
      </a:lvl8pPr>
      <a:lvl9pPr marL="1828800" algn="l" rtl="0" fontAlgn="base">
        <a:lnSpc>
          <a:spcPct val="90000"/>
        </a:lnSpc>
        <a:spcBef>
          <a:spcPct val="0"/>
        </a:spcBef>
        <a:spcAft>
          <a:spcPct val="0"/>
        </a:spcAft>
        <a:defRPr sz="3600" b="1">
          <a:solidFill>
            <a:schemeClr val="tx2"/>
          </a:solidFill>
          <a:latin typeface="Calibri" pitchFamily="34" charset="0"/>
        </a:defRPr>
      </a:lvl9pPr>
    </p:titleStyle>
    <p:bodyStyle>
      <a:lvl1pPr marL="234950" indent="-234950" algn="l" rtl="0" eaLnBrk="0" fontAlgn="base" hangingPunct="0">
        <a:spcBef>
          <a:spcPct val="20000"/>
        </a:spcBef>
        <a:spcAft>
          <a:spcPct val="0"/>
        </a:spcAft>
        <a:buClr>
          <a:srgbClr val="8E1400"/>
        </a:buClr>
        <a:buFont typeface="Arial" pitchFamily="34" charset="0"/>
        <a:buNone/>
        <a:defRPr lang="en-US" sz="2400" b="1" dirty="0" smtClean="0">
          <a:solidFill>
            <a:schemeClr val="accent1"/>
          </a:solidFill>
          <a:latin typeface="+mj-lt"/>
          <a:ea typeface="ＭＳ Ｐゴシック" charset="-128"/>
          <a:cs typeface="Arial"/>
        </a:defRPr>
      </a:lvl1pPr>
      <a:lvl2pPr marL="692150" indent="-460375" algn="l" rtl="0" eaLnBrk="0" fontAlgn="base" hangingPunct="0">
        <a:spcBef>
          <a:spcPct val="20000"/>
        </a:spcBef>
        <a:spcAft>
          <a:spcPct val="0"/>
        </a:spcAft>
        <a:buClr>
          <a:srgbClr val="8E1400"/>
        </a:buClr>
        <a:buFont typeface="Wingdings" charset="2"/>
        <a:buNone/>
        <a:defRPr lang="en-US" sz="2000" dirty="0" smtClean="0">
          <a:solidFill>
            <a:schemeClr val="tx1"/>
          </a:solidFill>
          <a:latin typeface="+mj-lt"/>
          <a:ea typeface="ＭＳ Ｐゴシック" charset="-128"/>
          <a:cs typeface="Arial"/>
        </a:defRPr>
      </a:lvl2pPr>
      <a:lvl3pPr marL="1084263" indent="-277813" algn="l" rtl="0" eaLnBrk="0" fontAlgn="base" hangingPunct="0">
        <a:spcBef>
          <a:spcPct val="20000"/>
        </a:spcBef>
        <a:spcAft>
          <a:spcPct val="0"/>
        </a:spcAft>
        <a:buClr>
          <a:srgbClr val="8E1400"/>
        </a:buClr>
        <a:buFont typeface="Arial" charset="0"/>
        <a:buChar char="•"/>
        <a:defRPr lang="en-US" sz="2000" dirty="0" smtClean="0">
          <a:solidFill>
            <a:schemeClr val="tx1"/>
          </a:solidFill>
          <a:latin typeface="Arial"/>
          <a:ea typeface="ＭＳ Ｐゴシック" charset="-128"/>
          <a:cs typeface="Arial"/>
        </a:defRPr>
      </a:lvl3pPr>
      <a:lvl4pPr marL="1439863" indent="-241300" algn="l" rtl="0" eaLnBrk="0" fontAlgn="base" hangingPunct="0">
        <a:spcBef>
          <a:spcPct val="20000"/>
        </a:spcBef>
        <a:spcAft>
          <a:spcPct val="0"/>
        </a:spcAft>
        <a:buChar char="–"/>
        <a:defRPr sz="2000">
          <a:solidFill>
            <a:schemeClr val="bg1"/>
          </a:solidFill>
          <a:latin typeface="+mn-lt"/>
          <a:ea typeface="ＭＳ Ｐゴシック" charset="-128"/>
        </a:defRPr>
      </a:lvl4pPr>
      <a:lvl5pPr marL="1779588" indent="-225425" algn="l" rtl="0" eaLnBrk="0" fontAlgn="base" hangingPunct="0">
        <a:spcBef>
          <a:spcPct val="20000"/>
        </a:spcBef>
        <a:spcAft>
          <a:spcPct val="0"/>
        </a:spcAft>
        <a:buChar char="»"/>
        <a:defRPr sz="2000">
          <a:solidFill>
            <a:schemeClr val="bg1"/>
          </a:solidFill>
          <a:latin typeface="+mn-lt"/>
          <a:ea typeface="ＭＳ Ｐゴシック" charset="-128"/>
        </a:defRPr>
      </a:lvl5pPr>
      <a:lvl6pPr marL="2236788" indent="-225425" algn="l" rtl="0" fontAlgn="base">
        <a:spcBef>
          <a:spcPct val="20000"/>
        </a:spcBef>
        <a:spcAft>
          <a:spcPct val="0"/>
        </a:spcAft>
        <a:buChar char="»"/>
        <a:defRPr sz="2000">
          <a:solidFill>
            <a:schemeClr val="bg1"/>
          </a:solidFill>
          <a:latin typeface="+mn-lt"/>
        </a:defRPr>
      </a:lvl6pPr>
      <a:lvl7pPr marL="2693988" indent="-225425" algn="l" rtl="0" fontAlgn="base">
        <a:spcBef>
          <a:spcPct val="20000"/>
        </a:spcBef>
        <a:spcAft>
          <a:spcPct val="0"/>
        </a:spcAft>
        <a:buChar char="»"/>
        <a:defRPr sz="2000">
          <a:solidFill>
            <a:schemeClr val="bg1"/>
          </a:solidFill>
          <a:latin typeface="+mn-lt"/>
        </a:defRPr>
      </a:lvl7pPr>
      <a:lvl8pPr marL="3151188" indent="-225425" algn="l" rtl="0" fontAlgn="base">
        <a:spcBef>
          <a:spcPct val="20000"/>
        </a:spcBef>
        <a:spcAft>
          <a:spcPct val="0"/>
        </a:spcAft>
        <a:buChar char="»"/>
        <a:defRPr sz="2000">
          <a:solidFill>
            <a:schemeClr val="bg1"/>
          </a:solidFill>
          <a:latin typeface="+mn-lt"/>
        </a:defRPr>
      </a:lvl8pPr>
      <a:lvl9pPr marL="3608388" indent="-225425"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4735777" y="4978713"/>
            <a:ext cx="4421875" cy="1892826"/>
          </a:xfrm>
          <a:prstGeom prst="rect">
            <a:avLst/>
          </a:prstGeom>
          <a:noFill/>
          <a:ln w="9525">
            <a:noFill/>
            <a:miter lim="800000"/>
            <a:headEnd/>
            <a:tailEnd/>
          </a:ln>
        </p:spPr>
        <p:txBody>
          <a:bodyPr wrap="square" anchor="ctr">
            <a:spAutoFit/>
          </a:bodyPr>
          <a:lstStyle/>
          <a:p>
            <a:r>
              <a:rPr lang="en-US" b="1" u="none" dirty="0" smtClean="0">
                <a:solidFill>
                  <a:schemeClr val="accent1"/>
                </a:solidFill>
                <a:latin typeface="Arial" charset="0"/>
                <a:cs typeface="Arial" charset="0"/>
              </a:rPr>
              <a:t>Moderator</a:t>
            </a:r>
            <a:endParaRPr lang="en-US" u="none" dirty="0">
              <a:solidFill>
                <a:srgbClr val="808080"/>
              </a:solidFill>
              <a:latin typeface="Arial" charset="0"/>
              <a:cs typeface="Arial" charset="0"/>
            </a:endParaRPr>
          </a:p>
          <a:p>
            <a:pPr>
              <a:lnSpc>
                <a:spcPct val="90000"/>
              </a:lnSpc>
            </a:pPr>
            <a:r>
              <a:rPr lang="en-US" sz="2000" b="1" u="none" dirty="0">
                <a:latin typeface="Arial" charset="0"/>
                <a:cs typeface="Arial" charset="0"/>
              </a:rPr>
              <a:t>Harrison (Hap) Farber, MD</a:t>
            </a:r>
          </a:p>
          <a:p>
            <a:pPr>
              <a:lnSpc>
                <a:spcPct val="90000"/>
              </a:lnSpc>
            </a:pPr>
            <a:r>
              <a:rPr lang="en-US" u="none" dirty="0">
                <a:latin typeface="Arial" charset="0"/>
                <a:cs typeface="Arial" charset="0"/>
              </a:rPr>
              <a:t>Professor of Medicine</a:t>
            </a:r>
          </a:p>
          <a:p>
            <a:pPr>
              <a:lnSpc>
                <a:spcPct val="90000"/>
              </a:lnSpc>
            </a:pPr>
            <a:r>
              <a:rPr lang="en-US" u="none" dirty="0" smtClean="0">
                <a:latin typeface="Arial" charset="0"/>
                <a:cs typeface="Arial" charset="0"/>
              </a:rPr>
              <a:t>Director </a:t>
            </a:r>
          </a:p>
          <a:p>
            <a:pPr>
              <a:lnSpc>
                <a:spcPct val="90000"/>
              </a:lnSpc>
            </a:pPr>
            <a:r>
              <a:rPr lang="en-US" u="none" dirty="0" smtClean="0">
                <a:latin typeface="Arial" charset="0"/>
                <a:cs typeface="Arial" charset="0"/>
              </a:rPr>
              <a:t>Pulmonary </a:t>
            </a:r>
            <a:r>
              <a:rPr lang="en-US" u="none" dirty="0">
                <a:latin typeface="Arial" charset="0"/>
                <a:cs typeface="Arial" charset="0"/>
              </a:rPr>
              <a:t>Hypertension Center</a:t>
            </a:r>
          </a:p>
          <a:p>
            <a:pPr>
              <a:lnSpc>
                <a:spcPct val="90000"/>
              </a:lnSpc>
            </a:pPr>
            <a:r>
              <a:rPr lang="en-US" u="none" dirty="0">
                <a:latin typeface="Arial" charset="0"/>
                <a:cs typeface="Arial" charset="0"/>
              </a:rPr>
              <a:t>Boston University/Boston Medical Center</a:t>
            </a:r>
          </a:p>
          <a:p>
            <a:pPr>
              <a:lnSpc>
                <a:spcPct val="90000"/>
              </a:lnSpc>
            </a:pPr>
            <a:r>
              <a:rPr lang="en-US" u="none" dirty="0">
                <a:latin typeface="Arial" charset="0"/>
                <a:cs typeface="Arial" charset="0"/>
              </a:rPr>
              <a:t>Boston, Massachusetts</a:t>
            </a:r>
          </a:p>
        </p:txBody>
      </p:sp>
      <p:sp>
        <p:nvSpPr>
          <p:cNvPr id="8" name="Title 1"/>
          <p:cNvSpPr txBox="1">
            <a:spLocks/>
          </p:cNvSpPr>
          <p:nvPr/>
        </p:nvSpPr>
        <p:spPr bwMode="auto">
          <a:xfrm>
            <a:off x="768350" y="2714177"/>
            <a:ext cx="8026400" cy="1383620"/>
          </a:xfrm>
          <a:prstGeom prst="rect">
            <a:avLst/>
          </a:prstGeom>
          <a:noFill/>
          <a:ln w="9525">
            <a:noFill/>
            <a:miter lim="800000"/>
            <a:headEnd/>
            <a:tailEnd/>
          </a:ln>
          <a:effectLst>
            <a:outerShdw dist="12700" dir="2700000" rotWithShape="0">
              <a:srgbClr val="808080">
                <a:alpha val="17998"/>
              </a:srgbClr>
            </a:outerShdw>
          </a:effec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4000" b="1">
                <a:solidFill>
                  <a:schemeClr val="accent1"/>
                </a:solidFill>
                <a:latin typeface="+mj-lt"/>
                <a:ea typeface="ＭＳ Ｐゴシック" charset="-128"/>
                <a:cs typeface="Arial"/>
              </a:defRPr>
            </a:lvl1pPr>
            <a:lvl2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2pPr>
            <a:lvl3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3pPr>
            <a:lvl4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4pPr>
            <a:lvl5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5pPr>
            <a:lvl6pPr marL="457200" algn="l" rtl="0" fontAlgn="base">
              <a:lnSpc>
                <a:spcPct val="90000"/>
              </a:lnSpc>
              <a:spcBef>
                <a:spcPct val="0"/>
              </a:spcBef>
              <a:spcAft>
                <a:spcPct val="0"/>
              </a:spcAft>
              <a:defRPr sz="3600" b="1">
                <a:solidFill>
                  <a:schemeClr val="tx2"/>
                </a:solidFill>
                <a:latin typeface="Calibri" pitchFamily="34" charset="0"/>
              </a:defRPr>
            </a:lvl6pPr>
            <a:lvl7pPr marL="914400" algn="l" rtl="0" fontAlgn="base">
              <a:lnSpc>
                <a:spcPct val="90000"/>
              </a:lnSpc>
              <a:spcBef>
                <a:spcPct val="0"/>
              </a:spcBef>
              <a:spcAft>
                <a:spcPct val="0"/>
              </a:spcAft>
              <a:defRPr sz="3600" b="1">
                <a:solidFill>
                  <a:schemeClr val="tx2"/>
                </a:solidFill>
                <a:latin typeface="Calibri" pitchFamily="34" charset="0"/>
              </a:defRPr>
            </a:lvl7pPr>
            <a:lvl8pPr marL="1371600" algn="l" rtl="0" fontAlgn="base">
              <a:lnSpc>
                <a:spcPct val="90000"/>
              </a:lnSpc>
              <a:spcBef>
                <a:spcPct val="0"/>
              </a:spcBef>
              <a:spcAft>
                <a:spcPct val="0"/>
              </a:spcAft>
              <a:defRPr sz="3600" b="1">
                <a:solidFill>
                  <a:schemeClr val="tx2"/>
                </a:solidFill>
                <a:latin typeface="Calibri" pitchFamily="34" charset="0"/>
              </a:defRPr>
            </a:lvl8pPr>
            <a:lvl9pPr marL="1828800" algn="l" rtl="0" fontAlgn="base">
              <a:lnSpc>
                <a:spcPct val="90000"/>
              </a:lnSpc>
              <a:spcBef>
                <a:spcPct val="0"/>
              </a:spcBef>
              <a:spcAft>
                <a:spcPct val="0"/>
              </a:spcAft>
              <a:defRPr sz="3600" b="1">
                <a:solidFill>
                  <a:schemeClr val="tx2"/>
                </a:solidFill>
                <a:latin typeface="Calibri" pitchFamily="34" charset="0"/>
              </a:defRPr>
            </a:lvl9pPr>
          </a:lstStyle>
          <a:p>
            <a:pPr>
              <a:lnSpc>
                <a:spcPct val="100000"/>
              </a:lnSpc>
              <a:spcBef>
                <a:spcPct val="20000"/>
              </a:spcBef>
              <a:buClr>
                <a:srgbClr val="8E1400"/>
              </a:buClr>
            </a:pPr>
            <a:r>
              <a:rPr lang="en-US" u="none" kern="0" dirty="0">
                <a:solidFill>
                  <a:srgbClr val="8E1400"/>
                </a:solidFill>
                <a:latin typeface="Arial" charset="0"/>
              </a:rPr>
              <a:t>The Health Economics of PAH</a:t>
            </a:r>
          </a:p>
        </p:txBody>
      </p:sp>
    </p:spTree>
    <p:extLst>
      <p:ext uri="{BB962C8B-B14F-4D97-AF65-F5344CB8AC3E}">
        <p14:creationId xmlns:p14="http://schemas.microsoft.com/office/powerpoint/2010/main" val="2723124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336" y="347944"/>
            <a:ext cx="8525330" cy="868362"/>
          </a:xfrm>
        </p:spPr>
        <p:txBody>
          <a:bodyPr/>
          <a:lstStyle/>
          <a:p>
            <a:pPr>
              <a:lnSpc>
                <a:spcPct val="100000"/>
              </a:lnSpc>
            </a:pPr>
            <a:r>
              <a:rPr lang="en-US" dirty="0"/>
              <a:t>The </a:t>
            </a:r>
            <a:r>
              <a:rPr lang="en-US" dirty="0" smtClean="0"/>
              <a:t>Real Cost </a:t>
            </a:r>
            <a:r>
              <a:rPr lang="en-US" dirty="0"/>
              <a:t>of PAH </a:t>
            </a:r>
            <a:r>
              <a:rPr lang="en-US" dirty="0" smtClean="0"/>
              <a:t>Drugs</a:t>
            </a:r>
            <a:br>
              <a:rPr lang="en-US" dirty="0" smtClean="0"/>
            </a:br>
            <a:r>
              <a:rPr lang="en-US" i="1" dirty="0" smtClean="0"/>
              <a:t>Riociguat</a:t>
            </a:r>
            <a:endParaRPr lang="en-US" i="1" dirty="0"/>
          </a:p>
        </p:txBody>
      </p:sp>
      <p:sp>
        <p:nvSpPr>
          <p:cNvPr id="3" name="Content Placeholder 2"/>
          <p:cNvSpPr>
            <a:spLocks noGrp="1"/>
          </p:cNvSpPr>
          <p:nvPr>
            <p:ph idx="1"/>
          </p:nvPr>
        </p:nvSpPr>
        <p:spPr>
          <a:xfrm>
            <a:off x="545883" y="1591670"/>
            <a:ext cx="8496301" cy="4281488"/>
          </a:xfrm>
        </p:spPr>
        <p:txBody>
          <a:bodyPr>
            <a:normAutofit fontScale="92500" lnSpcReduction="20000"/>
          </a:bodyPr>
          <a:lstStyle/>
          <a:p>
            <a:pPr marL="0" indent="0">
              <a:spcBef>
                <a:spcPts val="200"/>
              </a:spcBef>
            </a:pPr>
            <a:r>
              <a:rPr lang="en-US" sz="2000" b="0" dirty="0" smtClean="0">
                <a:solidFill>
                  <a:schemeClr val="tx1"/>
                </a:solidFill>
              </a:rPr>
              <a:t>Soluble </a:t>
            </a:r>
            <a:r>
              <a:rPr lang="en-US" sz="2000" b="0" dirty="0" err="1" smtClean="0">
                <a:solidFill>
                  <a:schemeClr val="tx1"/>
                </a:solidFill>
              </a:rPr>
              <a:t>guanylate</a:t>
            </a:r>
            <a:r>
              <a:rPr lang="en-US" sz="2000" b="0" dirty="0" smtClean="0">
                <a:solidFill>
                  <a:schemeClr val="tx1"/>
                </a:solidFill>
              </a:rPr>
              <a:t> </a:t>
            </a:r>
            <a:r>
              <a:rPr lang="en-US" sz="2000" b="0" dirty="0" err="1" smtClean="0">
                <a:solidFill>
                  <a:schemeClr val="tx1"/>
                </a:solidFill>
              </a:rPr>
              <a:t>cyclase</a:t>
            </a:r>
            <a:r>
              <a:rPr lang="en-US" sz="2000" b="0" dirty="0" smtClean="0">
                <a:solidFill>
                  <a:schemeClr val="tx1"/>
                </a:solidFill>
              </a:rPr>
              <a:t> stimulator</a:t>
            </a:r>
          </a:p>
          <a:p>
            <a:pPr marL="0" indent="0">
              <a:spcBef>
                <a:spcPts val="200"/>
              </a:spcBef>
            </a:pPr>
            <a:endParaRPr lang="en-US" sz="2000" b="0" dirty="0" smtClean="0">
              <a:solidFill>
                <a:schemeClr val="tx1"/>
              </a:solidFill>
            </a:endParaRPr>
          </a:p>
          <a:p>
            <a:pPr marL="231775" indent="-231775">
              <a:spcBef>
                <a:spcPts val="200"/>
              </a:spcBef>
              <a:buFont typeface="Arial" panose="020B0604020202020204" pitchFamily="34" charset="0"/>
              <a:buChar char="•"/>
            </a:pPr>
            <a:r>
              <a:rPr lang="en-US" sz="2000" b="0" dirty="0" smtClean="0">
                <a:solidFill>
                  <a:schemeClr val="tx1"/>
                </a:solidFill>
              </a:rPr>
              <a:t>PATENT-1, </a:t>
            </a:r>
            <a:r>
              <a:rPr lang="en-US" sz="2000" b="0" dirty="0">
                <a:solidFill>
                  <a:schemeClr val="tx1"/>
                </a:solidFill>
              </a:rPr>
              <a:t>r</a:t>
            </a:r>
            <a:r>
              <a:rPr lang="en-US" sz="2000" b="0" dirty="0" smtClean="0">
                <a:solidFill>
                  <a:schemeClr val="tx1"/>
                </a:solidFill>
              </a:rPr>
              <a:t>andomized, phase 2 trial (PAH)</a:t>
            </a:r>
            <a:r>
              <a:rPr lang="en-US" sz="2000" b="0" baseline="30000" dirty="0" smtClean="0">
                <a:solidFill>
                  <a:schemeClr val="tx1"/>
                </a:solidFill>
              </a:rPr>
              <a:t>a</a:t>
            </a:r>
          </a:p>
          <a:p>
            <a:pPr marL="682625" lvl="1" indent="-341313">
              <a:spcBef>
                <a:spcPts val="200"/>
              </a:spcBef>
              <a:buFont typeface="Arial" panose="020B0604020202020204" pitchFamily="34" charset="0"/>
              <a:buChar char="–"/>
            </a:pPr>
            <a:r>
              <a:rPr lang="en-US" sz="1800" dirty="0" smtClean="0"/>
              <a:t>Significant improvement </a:t>
            </a:r>
          </a:p>
          <a:p>
            <a:pPr marL="1201738" lvl="2" indent="-395288">
              <a:spcBef>
                <a:spcPts val="200"/>
              </a:spcBef>
            </a:pPr>
            <a:r>
              <a:rPr lang="en-US" sz="1800" dirty="0" smtClean="0">
                <a:latin typeface="+mj-lt"/>
              </a:rPr>
              <a:t>6MWD</a:t>
            </a:r>
          </a:p>
          <a:p>
            <a:pPr marL="1201738" lvl="2" indent="-395288">
              <a:spcBef>
                <a:spcPts val="200"/>
              </a:spcBef>
            </a:pPr>
            <a:r>
              <a:rPr lang="en-US" sz="1800" dirty="0" smtClean="0">
                <a:latin typeface="+mj-lt"/>
              </a:rPr>
              <a:t>PVR (</a:t>
            </a:r>
            <a:r>
              <a:rPr lang="en-US" sz="1800" i="1" dirty="0" smtClean="0">
                <a:latin typeface="+mj-lt"/>
              </a:rPr>
              <a:t>P </a:t>
            </a:r>
            <a:r>
              <a:rPr lang="en-US" sz="1800" dirty="0" smtClean="0">
                <a:latin typeface="+mj-lt"/>
              </a:rPr>
              <a:t>&lt; .001)</a:t>
            </a:r>
          </a:p>
          <a:p>
            <a:pPr marL="1201738" lvl="2" indent="-395288">
              <a:spcBef>
                <a:spcPts val="200"/>
              </a:spcBef>
            </a:pPr>
            <a:r>
              <a:rPr lang="en-US" sz="1800" dirty="0" smtClean="0">
                <a:latin typeface="+mj-lt"/>
              </a:rPr>
              <a:t>NT-</a:t>
            </a:r>
            <a:r>
              <a:rPr lang="en-US" sz="1800" dirty="0" err="1" smtClean="0">
                <a:latin typeface="+mj-lt"/>
              </a:rPr>
              <a:t>proBNP</a:t>
            </a:r>
            <a:r>
              <a:rPr lang="en-US" sz="1800" dirty="0" smtClean="0">
                <a:latin typeface="+mj-lt"/>
              </a:rPr>
              <a:t> levels </a:t>
            </a:r>
            <a:r>
              <a:rPr lang="en-US" sz="1800" dirty="0">
                <a:latin typeface="+mj-lt"/>
              </a:rPr>
              <a:t>(</a:t>
            </a:r>
            <a:r>
              <a:rPr lang="en-US" sz="1800" i="1" dirty="0" smtClean="0">
                <a:latin typeface="+mj-lt"/>
              </a:rPr>
              <a:t>P</a:t>
            </a:r>
            <a:r>
              <a:rPr lang="en-US" sz="1800" dirty="0" smtClean="0">
                <a:latin typeface="+mj-lt"/>
              </a:rPr>
              <a:t> &lt; .001)</a:t>
            </a:r>
          </a:p>
          <a:p>
            <a:pPr marL="1201738" lvl="2" indent="-395288">
              <a:spcBef>
                <a:spcPts val="200"/>
              </a:spcBef>
            </a:pPr>
            <a:r>
              <a:rPr lang="en-US" sz="1800" dirty="0" smtClean="0">
                <a:latin typeface="+mj-lt"/>
              </a:rPr>
              <a:t>WHO FC (</a:t>
            </a:r>
            <a:r>
              <a:rPr lang="en-US" sz="1800" i="1" dirty="0" smtClean="0">
                <a:latin typeface="+mj-lt"/>
              </a:rPr>
              <a:t>P</a:t>
            </a:r>
            <a:r>
              <a:rPr lang="en-US" sz="1800" dirty="0" smtClean="0">
                <a:latin typeface="+mj-lt"/>
              </a:rPr>
              <a:t> = .003)</a:t>
            </a:r>
          </a:p>
          <a:p>
            <a:pPr marL="1201738" lvl="2" indent="-395288">
              <a:spcBef>
                <a:spcPts val="200"/>
              </a:spcBef>
            </a:pPr>
            <a:r>
              <a:rPr lang="en-US" sz="1800" dirty="0" smtClean="0">
                <a:latin typeface="+mj-lt"/>
              </a:rPr>
              <a:t>TTCW (</a:t>
            </a:r>
            <a:r>
              <a:rPr lang="en-US" sz="1800" i="1" dirty="0" smtClean="0">
                <a:latin typeface="+mj-lt"/>
              </a:rPr>
              <a:t>P </a:t>
            </a:r>
            <a:r>
              <a:rPr lang="en-US" sz="1800" dirty="0" smtClean="0">
                <a:latin typeface="+mj-lt"/>
              </a:rPr>
              <a:t>= .005)</a:t>
            </a:r>
          </a:p>
          <a:p>
            <a:pPr marL="1201738" lvl="2" indent="-395288">
              <a:spcBef>
                <a:spcPts val="200"/>
              </a:spcBef>
            </a:pPr>
            <a:r>
              <a:rPr lang="en-US" sz="1800" dirty="0" smtClean="0">
                <a:latin typeface="+mj-lt"/>
              </a:rPr>
              <a:t>Borg </a:t>
            </a:r>
            <a:r>
              <a:rPr lang="en-US" sz="1800" dirty="0">
                <a:latin typeface="+mj-lt"/>
              </a:rPr>
              <a:t>dyspnea score (</a:t>
            </a:r>
            <a:r>
              <a:rPr lang="en-US" sz="1800" i="1" dirty="0" smtClean="0">
                <a:latin typeface="+mj-lt"/>
              </a:rPr>
              <a:t>P</a:t>
            </a:r>
            <a:r>
              <a:rPr lang="en-US" sz="1800" dirty="0" smtClean="0">
                <a:latin typeface="+mj-lt"/>
              </a:rPr>
              <a:t> = .</a:t>
            </a:r>
            <a:r>
              <a:rPr lang="en-US" sz="1800" dirty="0">
                <a:latin typeface="+mj-lt"/>
              </a:rPr>
              <a:t>002</a:t>
            </a:r>
            <a:r>
              <a:rPr lang="en-US" sz="1800" dirty="0" smtClean="0">
                <a:latin typeface="+mj-lt"/>
              </a:rPr>
              <a:t>)</a:t>
            </a:r>
          </a:p>
          <a:p>
            <a:pPr marL="231775" indent="-231775">
              <a:spcBef>
                <a:spcPts val="200"/>
              </a:spcBef>
              <a:buFont typeface="Arial" panose="020B0604020202020204" pitchFamily="34" charset="0"/>
              <a:buChar char="•"/>
            </a:pPr>
            <a:r>
              <a:rPr lang="en-US" sz="2000" b="0" dirty="0" smtClean="0">
                <a:solidFill>
                  <a:schemeClr val="tx1"/>
                </a:solidFill>
              </a:rPr>
              <a:t>CHEST-1, randomized</a:t>
            </a:r>
            <a:r>
              <a:rPr lang="en-US" sz="2000" b="0" dirty="0">
                <a:solidFill>
                  <a:schemeClr val="tx1"/>
                </a:solidFill>
              </a:rPr>
              <a:t>, </a:t>
            </a:r>
            <a:r>
              <a:rPr lang="en-US" sz="2000" b="0" dirty="0" smtClean="0">
                <a:solidFill>
                  <a:schemeClr val="tx1"/>
                </a:solidFill>
              </a:rPr>
              <a:t>phase </a:t>
            </a:r>
            <a:r>
              <a:rPr lang="en-US" sz="2000" b="0" dirty="0">
                <a:solidFill>
                  <a:schemeClr val="tx1"/>
                </a:solidFill>
              </a:rPr>
              <a:t>3 trial (CTEPH)</a:t>
            </a:r>
            <a:r>
              <a:rPr lang="en-US" sz="2000" b="0" baseline="30000" dirty="0">
                <a:solidFill>
                  <a:schemeClr val="tx1"/>
                </a:solidFill>
              </a:rPr>
              <a:t>b</a:t>
            </a:r>
          </a:p>
          <a:p>
            <a:pPr marL="682625" lvl="1" indent="-341313">
              <a:spcBef>
                <a:spcPts val="200"/>
              </a:spcBef>
              <a:buFont typeface="Arial" panose="020B0604020202020204" pitchFamily="34" charset="0"/>
              <a:buChar char="–"/>
            </a:pPr>
            <a:r>
              <a:rPr lang="en-US" sz="1800" dirty="0"/>
              <a:t>Significant improvement in</a:t>
            </a:r>
          </a:p>
          <a:p>
            <a:pPr marL="1201738" lvl="2" indent="-395288">
              <a:spcBef>
                <a:spcPts val="200"/>
              </a:spcBef>
            </a:pPr>
            <a:r>
              <a:rPr lang="en-US" sz="1800" dirty="0">
                <a:latin typeface="+mj-lt"/>
              </a:rPr>
              <a:t>PVR (</a:t>
            </a:r>
            <a:r>
              <a:rPr lang="en-US" sz="1800" i="1" dirty="0" smtClean="0">
                <a:latin typeface="+mj-lt"/>
              </a:rPr>
              <a:t>P</a:t>
            </a:r>
            <a:r>
              <a:rPr lang="en-US" sz="1800" dirty="0" smtClean="0">
                <a:latin typeface="+mj-lt"/>
              </a:rPr>
              <a:t> &lt; .001</a:t>
            </a:r>
            <a:r>
              <a:rPr lang="en-US" sz="1800" dirty="0">
                <a:latin typeface="+mj-lt"/>
              </a:rPr>
              <a:t>)</a:t>
            </a:r>
          </a:p>
          <a:p>
            <a:pPr marL="1201738" lvl="2" indent="-395288">
              <a:spcBef>
                <a:spcPts val="200"/>
              </a:spcBef>
            </a:pPr>
            <a:r>
              <a:rPr lang="en-US" sz="1800" dirty="0">
                <a:latin typeface="+mj-lt"/>
              </a:rPr>
              <a:t>NT-</a:t>
            </a:r>
            <a:r>
              <a:rPr lang="en-US" sz="1800" dirty="0" err="1">
                <a:latin typeface="+mj-lt"/>
              </a:rPr>
              <a:t>proBNP</a:t>
            </a:r>
            <a:r>
              <a:rPr lang="en-US" sz="1800" dirty="0">
                <a:latin typeface="+mj-lt"/>
              </a:rPr>
              <a:t> level (</a:t>
            </a:r>
            <a:r>
              <a:rPr lang="en-US" sz="1800" i="1" dirty="0" smtClean="0">
                <a:latin typeface="+mj-lt"/>
              </a:rPr>
              <a:t>P</a:t>
            </a:r>
            <a:r>
              <a:rPr lang="en-US" sz="1800" dirty="0" smtClean="0">
                <a:latin typeface="+mj-lt"/>
              </a:rPr>
              <a:t> &lt; .</a:t>
            </a:r>
            <a:r>
              <a:rPr lang="en-US" sz="1800" dirty="0">
                <a:latin typeface="+mj-lt"/>
              </a:rPr>
              <a:t>001) </a:t>
            </a:r>
          </a:p>
          <a:p>
            <a:pPr marL="1201738" lvl="2" indent="-395288">
              <a:spcBef>
                <a:spcPts val="200"/>
              </a:spcBef>
            </a:pPr>
            <a:r>
              <a:rPr lang="en-US" sz="1800" dirty="0">
                <a:latin typeface="+mj-lt"/>
              </a:rPr>
              <a:t>WHO FC (</a:t>
            </a:r>
            <a:r>
              <a:rPr lang="en-US" sz="1800" i="1" dirty="0" smtClean="0">
                <a:latin typeface="+mj-lt"/>
              </a:rPr>
              <a:t>P</a:t>
            </a:r>
            <a:r>
              <a:rPr lang="en-US" sz="1800" dirty="0" smtClean="0">
                <a:latin typeface="+mj-lt"/>
              </a:rPr>
              <a:t> = .</a:t>
            </a:r>
            <a:r>
              <a:rPr lang="en-US" sz="1800" dirty="0">
                <a:latin typeface="+mj-lt"/>
              </a:rPr>
              <a:t>003)</a:t>
            </a:r>
          </a:p>
          <a:p>
            <a:pPr marL="231775" indent="-231775">
              <a:spcBef>
                <a:spcPts val="200"/>
              </a:spcBef>
              <a:buFont typeface="Arial" panose="020B0604020202020204" pitchFamily="34" charset="0"/>
              <a:buChar char="•"/>
            </a:pPr>
            <a:r>
              <a:rPr lang="en-US" sz="2000" b="0" dirty="0">
                <a:solidFill>
                  <a:schemeClr val="tx1"/>
                </a:solidFill>
              </a:rPr>
              <a:t>Cost: $</a:t>
            </a:r>
            <a:r>
              <a:rPr lang="en-US" sz="2000" b="0" dirty="0" smtClean="0">
                <a:solidFill>
                  <a:schemeClr val="tx1"/>
                </a:solidFill>
              </a:rPr>
              <a:t>7500/</a:t>
            </a:r>
            <a:r>
              <a:rPr lang="en-US" sz="2000" b="0" dirty="0" err="1" smtClean="0">
                <a:solidFill>
                  <a:schemeClr val="tx1"/>
                </a:solidFill>
              </a:rPr>
              <a:t>month</a:t>
            </a:r>
            <a:r>
              <a:rPr lang="en-US" sz="2000" b="0" baseline="30000" dirty="0" err="1" smtClean="0">
                <a:solidFill>
                  <a:schemeClr val="tx1"/>
                </a:solidFill>
              </a:rPr>
              <a:t>c</a:t>
            </a:r>
            <a:endParaRPr lang="en-US" sz="2000" b="0" baseline="30000" dirty="0" smtClean="0">
              <a:solidFill>
                <a:schemeClr val="tx1"/>
              </a:solidFill>
            </a:endParaRPr>
          </a:p>
          <a:p>
            <a:pPr marL="682625" lvl="1" indent="-341313">
              <a:spcBef>
                <a:spcPts val="200"/>
              </a:spcBef>
              <a:buFont typeface="Arial" panose="020B0604020202020204" pitchFamily="34" charset="0"/>
              <a:buChar char="–"/>
            </a:pPr>
            <a:r>
              <a:rPr lang="en-US" sz="1800" dirty="0" smtClean="0"/>
              <a:t>Compared with tadalafil or generic sildenafil ($10,000-$12,000/year)</a:t>
            </a:r>
            <a:r>
              <a:rPr lang="en-US" sz="1800" baseline="30000" dirty="0" smtClean="0"/>
              <a:t>d</a:t>
            </a:r>
            <a:endParaRPr lang="en-US" sz="1800" baseline="30000" dirty="0"/>
          </a:p>
          <a:p>
            <a:pPr lvl="1">
              <a:spcBef>
                <a:spcPts val="200"/>
              </a:spcBef>
            </a:pPr>
            <a:endParaRPr lang="en-US" sz="1800" dirty="0"/>
          </a:p>
          <a:p>
            <a:pPr lvl="2">
              <a:spcBef>
                <a:spcPts val="200"/>
              </a:spcBef>
            </a:pPr>
            <a:endParaRPr lang="en-US" sz="1800" dirty="0" smtClean="0">
              <a:latin typeface="+mj-lt"/>
            </a:endParaRPr>
          </a:p>
        </p:txBody>
      </p:sp>
      <p:sp>
        <p:nvSpPr>
          <p:cNvPr id="4" name="TextBox 3"/>
          <p:cNvSpPr txBox="1"/>
          <p:nvPr/>
        </p:nvSpPr>
        <p:spPr>
          <a:xfrm>
            <a:off x="13649" y="6123579"/>
            <a:ext cx="9144000" cy="830997"/>
          </a:xfrm>
          <a:prstGeom prst="rect">
            <a:avLst/>
          </a:prstGeom>
          <a:noFill/>
        </p:spPr>
        <p:txBody>
          <a:bodyPr wrap="square" rtlCol="0">
            <a:spAutoFit/>
          </a:bodyPr>
          <a:lstStyle/>
          <a:p>
            <a:r>
              <a:rPr lang="nb-NO" sz="1500" u="none" dirty="0" smtClean="0">
                <a:latin typeface="+mj-lt"/>
              </a:rPr>
              <a:t>a. Ghofrani </a:t>
            </a:r>
            <a:r>
              <a:rPr lang="nb-NO" sz="1500" u="none" dirty="0">
                <a:latin typeface="+mj-lt"/>
              </a:rPr>
              <a:t>HA, et al. </a:t>
            </a:r>
            <a:r>
              <a:rPr lang="nb-NO" sz="1500" i="1" u="none" dirty="0">
                <a:latin typeface="+mj-lt"/>
              </a:rPr>
              <a:t>N Engl J Med. </a:t>
            </a:r>
            <a:r>
              <a:rPr lang="nb-NO" sz="1500" u="none" dirty="0" smtClean="0">
                <a:latin typeface="+mj-lt"/>
              </a:rPr>
              <a:t>2013;369:330-340</a:t>
            </a:r>
            <a:r>
              <a:rPr lang="nb-NO" sz="1500" u="none" baseline="30000" dirty="0" smtClean="0">
                <a:latin typeface="+mj-lt"/>
              </a:rPr>
              <a:t>[14]</a:t>
            </a:r>
            <a:r>
              <a:rPr lang="nb-NO" sz="1500" u="none" dirty="0" smtClean="0">
                <a:latin typeface="+mj-lt"/>
              </a:rPr>
              <a:t>; b</a:t>
            </a:r>
            <a:r>
              <a:rPr lang="nb-NO" sz="1500" u="none" dirty="0">
                <a:latin typeface="+mj-lt"/>
              </a:rPr>
              <a:t>. Ghofrani HA, et al. </a:t>
            </a:r>
            <a:r>
              <a:rPr lang="nb-NO" sz="1500" i="1" u="none" dirty="0">
                <a:latin typeface="+mj-lt"/>
              </a:rPr>
              <a:t>N Engl J Med</a:t>
            </a:r>
            <a:r>
              <a:rPr lang="nb-NO" sz="1500" u="none" dirty="0">
                <a:latin typeface="+mj-lt"/>
              </a:rPr>
              <a:t>. </a:t>
            </a:r>
            <a:r>
              <a:rPr lang="nb-NO" sz="1500" u="none" dirty="0" smtClean="0">
                <a:latin typeface="+mj-lt"/>
              </a:rPr>
              <a:t>2013;369:319-329</a:t>
            </a:r>
            <a:r>
              <a:rPr lang="nb-NO" sz="1500" u="none" baseline="30000" dirty="0" smtClean="0">
                <a:latin typeface="+mj-lt"/>
              </a:rPr>
              <a:t>[16]</a:t>
            </a:r>
            <a:r>
              <a:rPr lang="nb-NO" sz="1500" u="none" dirty="0" smtClean="0">
                <a:latin typeface="+mj-lt"/>
              </a:rPr>
              <a:t>; c. Walker T. </a:t>
            </a:r>
            <a:r>
              <a:rPr lang="nb-NO" sz="1500" i="1" u="none" dirty="0" err="1" smtClean="0">
                <a:latin typeface="+mj-lt"/>
              </a:rPr>
              <a:t>Drug</a:t>
            </a:r>
            <a:r>
              <a:rPr lang="nb-NO" sz="1500" i="1" u="none" dirty="0" smtClean="0">
                <a:latin typeface="+mj-lt"/>
              </a:rPr>
              <a:t> </a:t>
            </a:r>
            <a:r>
              <a:rPr lang="nb-NO" sz="1500" i="1" u="none" dirty="0" err="1" smtClean="0">
                <a:latin typeface="+mj-lt"/>
              </a:rPr>
              <a:t>Topics</a:t>
            </a:r>
            <a:r>
              <a:rPr lang="nb-NO" sz="1500" u="none" dirty="0" smtClean="0">
                <a:latin typeface="+mj-lt"/>
              </a:rPr>
              <a:t>. October 10, 2013</a:t>
            </a:r>
            <a:r>
              <a:rPr lang="nb-NO" sz="1500" u="none" baseline="30000" dirty="0" smtClean="0">
                <a:latin typeface="+mj-lt"/>
              </a:rPr>
              <a:t>[17]</a:t>
            </a:r>
            <a:r>
              <a:rPr lang="nb-NO" sz="1500" u="none" dirty="0" smtClean="0">
                <a:latin typeface="+mj-lt"/>
              </a:rPr>
              <a:t>; d.</a:t>
            </a:r>
            <a:r>
              <a:rPr lang="fr-FR" sz="1500" u="none" dirty="0">
                <a:latin typeface="+mj-lt"/>
              </a:rPr>
              <a:t> McLaughlin VV, et al. </a:t>
            </a:r>
            <a:r>
              <a:rPr lang="fr-FR" sz="1500" i="1" u="none" dirty="0" smtClean="0">
                <a:latin typeface="+mj-lt"/>
              </a:rPr>
              <a:t>Circulation</a:t>
            </a:r>
            <a:r>
              <a:rPr lang="fr-FR" sz="1500" u="none" dirty="0" smtClean="0">
                <a:latin typeface="+mj-lt"/>
              </a:rPr>
              <a:t>. </a:t>
            </a:r>
            <a:r>
              <a:rPr lang="fr-FR" sz="1500" u="none" dirty="0">
                <a:latin typeface="+mj-lt"/>
              </a:rPr>
              <a:t>2009;119:</a:t>
            </a:r>
            <a:r>
              <a:rPr lang="fr-FR" sz="1500" u="none" dirty="0" smtClean="0">
                <a:latin typeface="+mj-lt"/>
              </a:rPr>
              <a:t>2250-2294</a:t>
            </a:r>
            <a:r>
              <a:rPr lang="fr-FR" sz="1600" u="none" dirty="0" smtClean="0">
                <a:latin typeface="+mj-lt"/>
              </a:rPr>
              <a:t>.</a:t>
            </a:r>
            <a:r>
              <a:rPr lang="fr-FR" sz="1600" u="none" baseline="30000" dirty="0" smtClean="0">
                <a:latin typeface="+mj-lt"/>
              </a:rPr>
              <a:t>[11]</a:t>
            </a:r>
            <a:r>
              <a:rPr lang="fr-FR" sz="1600" u="none" dirty="0" smtClean="0">
                <a:latin typeface="+mj-lt"/>
              </a:rPr>
              <a:t> </a:t>
            </a:r>
            <a:endParaRPr lang="nb-NO" sz="1600" u="none" dirty="0" smtClean="0">
              <a:latin typeface="+mj-lt"/>
            </a:endParaRPr>
          </a:p>
        </p:txBody>
      </p:sp>
    </p:spTree>
    <p:extLst>
      <p:ext uri="{BB962C8B-B14F-4D97-AF65-F5344CB8AC3E}">
        <p14:creationId xmlns:p14="http://schemas.microsoft.com/office/powerpoint/2010/main" val="1949453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545882" y="1591670"/>
            <a:ext cx="7847491" cy="4281488"/>
          </a:xfrm>
        </p:spPr>
        <p:txBody>
          <a:bodyPr/>
          <a:lstStyle/>
          <a:p>
            <a:pPr marL="231775" indent="-231775">
              <a:spcAft>
                <a:spcPts val="1800"/>
              </a:spcAft>
              <a:buFont typeface="Arial" panose="020B0604020202020204" pitchFamily="34" charset="0"/>
              <a:buChar char="•"/>
            </a:pPr>
            <a:r>
              <a:rPr lang="en-US" sz="3000" b="0" dirty="0" smtClean="0">
                <a:solidFill>
                  <a:schemeClr val="tx1"/>
                </a:solidFill>
              </a:rPr>
              <a:t>Cost-effectiveness of PAH therapies will continue to be an issue, despite their improving efficacy</a:t>
            </a:r>
          </a:p>
          <a:p>
            <a:pPr marL="231775" indent="-231775">
              <a:spcAft>
                <a:spcPts val="1800"/>
              </a:spcAft>
              <a:buFont typeface="Arial" panose="020B0604020202020204" pitchFamily="34" charset="0"/>
              <a:buChar char="•"/>
            </a:pPr>
            <a:r>
              <a:rPr lang="en-US" sz="3000" b="0" dirty="0" smtClean="0">
                <a:solidFill>
                  <a:schemeClr val="tx1"/>
                </a:solidFill>
              </a:rPr>
              <a:t>Efficacy, tolerability, and ease of use have to be balanced with costs to payers (</a:t>
            </a:r>
            <a:r>
              <a:rPr lang="en-US" sz="3000" b="0" dirty="0" err="1" smtClean="0">
                <a:solidFill>
                  <a:schemeClr val="tx1"/>
                </a:solidFill>
              </a:rPr>
              <a:t>ie</a:t>
            </a:r>
            <a:r>
              <a:rPr lang="en-US" sz="3000" b="0" dirty="0" smtClean="0">
                <a:solidFill>
                  <a:schemeClr val="tx1"/>
                </a:solidFill>
              </a:rPr>
              <a:t>, insurers, employers, government agencies)</a:t>
            </a:r>
          </a:p>
          <a:p>
            <a:pPr marL="231775" indent="-231775">
              <a:spcAft>
                <a:spcPts val="1800"/>
              </a:spcAft>
              <a:buFont typeface="Arial" panose="020B0604020202020204" pitchFamily="34" charset="0"/>
              <a:buChar char="•"/>
            </a:pPr>
            <a:endParaRPr lang="en-US" sz="3000" b="0" dirty="0" smtClean="0">
              <a:solidFill>
                <a:schemeClr val="tx1"/>
              </a:solidFill>
            </a:endParaRPr>
          </a:p>
        </p:txBody>
      </p:sp>
    </p:spTree>
    <p:extLst>
      <p:ext uri="{BB962C8B-B14F-4D97-AF65-F5344CB8AC3E}">
        <p14:creationId xmlns:p14="http://schemas.microsoft.com/office/powerpoint/2010/main" val="3820339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Abbreviations</a:t>
            </a:r>
            <a:endParaRPr lang="en-US" dirty="0"/>
          </a:p>
        </p:txBody>
      </p:sp>
      <p:sp>
        <p:nvSpPr>
          <p:cNvPr id="3" name="Content Placeholder 2"/>
          <p:cNvSpPr>
            <a:spLocks noGrp="1"/>
          </p:cNvSpPr>
          <p:nvPr>
            <p:ph idx="1"/>
          </p:nvPr>
        </p:nvSpPr>
        <p:spPr>
          <a:xfrm>
            <a:off x="545882" y="1112686"/>
            <a:ext cx="7847491" cy="4281488"/>
          </a:xfrm>
        </p:spPr>
        <p:txBody>
          <a:bodyPr/>
          <a:lstStyle/>
          <a:p>
            <a:pPr marL="0" indent="0">
              <a:spcAft>
                <a:spcPts val="0"/>
              </a:spcAft>
            </a:pPr>
            <a:r>
              <a:rPr lang="en-US" sz="1600" b="0" dirty="0">
                <a:solidFill>
                  <a:schemeClr val="tx1"/>
                </a:solidFill>
              </a:rPr>
              <a:t>6MWD = 6-minute walk distance</a:t>
            </a:r>
          </a:p>
          <a:p>
            <a:pPr marL="0" indent="0">
              <a:spcAft>
                <a:spcPts val="0"/>
              </a:spcAft>
            </a:pPr>
            <a:r>
              <a:rPr lang="en-US" sz="1600" b="0" dirty="0">
                <a:solidFill>
                  <a:schemeClr val="tx1"/>
                </a:solidFill>
              </a:rPr>
              <a:t>CAD = coronary artery disease</a:t>
            </a:r>
          </a:p>
          <a:p>
            <a:pPr marL="0" indent="0">
              <a:spcAft>
                <a:spcPts val="0"/>
              </a:spcAft>
            </a:pPr>
            <a:r>
              <a:rPr lang="en-US" sz="1600" b="0" dirty="0">
                <a:solidFill>
                  <a:schemeClr val="tx1"/>
                </a:solidFill>
              </a:rPr>
              <a:t>CCB = calcium channel blocker</a:t>
            </a:r>
          </a:p>
          <a:p>
            <a:pPr marL="0" indent="0">
              <a:spcAft>
                <a:spcPts val="0"/>
              </a:spcAft>
            </a:pPr>
            <a:r>
              <a:rPr lang="en-US" sz="1600" b="0" dirty="0">
                <a:solidFill>
                  <a:schemeClr val="tx1"/>
                </a:solidFill>
              </a:rPr>
              <a:t>CPAP = continuous positive airway pressure</a:t>
            </a:r>
          </a:p>
          <a:p>
            <a:pPr marL="0" indent="0">
              <a:spcAft>
                <a:spcPts val="0"/>
              </a:spcAft>
            </a:pPr>
            <a:r>
              <a:rPr lang="en-US" sz="1600" b="0" dirty="0">
                <a:solidFill>
                  <a:schemeClr val="tx1"/>
                </a:solidFill>
              </a:rPr>
              <a:t>CT = computed tomography</a:t>
            </a:r>
          </a:p>
          <a:p>
            <a:pPr marL="0" indent="0">
              <a:spcAft>
                <a:spcPts val="0"/>
              </a:spcAft>
            </a:pPr>
            <a:r>
              <a:rPr lang="en-US" sz="1600" b="0" dirty="0">
                <a:solidFill>
                  <a:schemeClr val="tx1"/>
                </a:solidFill>
              </a:rPr>
              <a:t>CTEPH = chronic thromboembolic pulmonary hypertension</a:t>
            </a:r>
          </a:p>
          <a:p>
            <a:pPr marL="0" indent="0">
              <a:spcAft>
                <a:spcPts val="0"/>
              </a:spcAft>
            </a:pPr>
            <a:r>
              <a:rPr lang="en-US" sz="1600" b="0" dirty="0">
                <a:solidFill>
                  <a:schemeClr val="tx1"/>
                </a:solidFill>
              </a:rPr>
              <a:t>ECG = echocardiogram</a:t>
            </a:r>
          </a:p>
          <a:p>
            <a:pPr marL="0" indent="0">
              <a:spcAft>
                <a:spcPts val="0"/>
              </a:spcAft>
            </a:pPr>
            <a:r>
              <a:rPr lang="en-US" sz="1600" b="0" dirty="0">
                <a:solidFill>
                  <a:schemeClr val="tx1"/>
                </a:solidFill>
              </a:rPr>
              <a:t>ERA = </a:t>
            </a:r>
            <a:r>
              <a:rPr lang="en-US" sz="1600" b="0" dirty="0" err="1">
                <a:solidFill>
                  <a:schemeClr val="tx1"/>
                </a:solidFill>
              </a:rPr>
              <a:t>endothelin</a:t>
            </a:r>
            <a:r>
              <a:rPr lang="en-US" sz="1600" b="0" dirty="0">
                <a:solidFill>
                  <a:schemeClr val="tx1"/>
                </a:solidFill>
              </a:rPr>
              <a:t> receptor antagonist </a:t>
            </a:r>
          </a:p>
          <a:p>
            <a:pPr marL="0" indent="0">
              <a:spcAft>
                <a:spcPts val="0"/>
              </a:spcAft>
            </a:pPr>
            <a:r>
              <a:rPr lang="en-US" sz="1600" b="0" dirty="0">
                <a:solidFill>
                  <a:schemeClr val="tx1"/>
                </a:solidFill>
              </a:rPr>
              <a:t>FDA = US Food and Drug Administration</a:t>
            </a:r>
          </a:p>
          <a:p>
            <a:pPr marL="0" indent="0">
              <a:spcAft>
                <a:spcPts val="0"/>
              </a:spcAft>
            </a:pPr>
            <a:r>
              <a:rPr lang="en-US" sz="1600" b="0" dirty="0">
                <a:solidFill>
                  <a:schemeClr val="tx1"/>
                </a:solidFill>
              </a:rPr>
              <a:t>HR = hazard ratio</a:t>
            </a:r>
          </a:p>
          <a:p>
            <a:pPr marL="0" indent="0">
              <a:spcAft>
                <a:spcPts val="0"/>
              </a:spcAft>
            </a:pPr>
            <a:r>
              <a:rPr lang="en-US" sz="1600" b="0" dirty="0">
                <a:solidFill>
                  <a:schemeClr val="tx1"/>
                </a:solidFill>
              </a:rPr>
              <a:t>HRCT = high-resolution computer tomography</a:t>
            </a:r>
          </a:p>
          <a:p>
            <a:pPr marL="0" indent="0">
              <a:spcAft>
                <a:spcPts val="0"/>
              </a:spcAft>
            </a:pPr>
            <a:r>
              <a:rPr lang="en-US" sz="1600" b="0" dirty="0">
                <a:solidFill>
                  <a:schemeClr val="tx1"/>
                </a:solidFill>
              </a:rPr>
              <a:t>IP = intraperitoneal</a:t>
            </a:r>
          </a:p>
          <a:p>
            <a:pPr marL="0" indent="0">
              <a:spcAft>
                <a:spcPts val="0"/>
              </a:spcAft>
            </a:pPr>
            <a:r>
              <a:rPr lang="en-US" sz="1600" b="0" dirty="0" err="1">
                <a:solidFill>
                  <a:schemeClr val="tx1"/>
                </a:solidFill>
              </a:rPr>
              <a:t>mPAP</a:t>
            </a:r>
            <a:r>
              <a:rPr lang="en-US" sz="1600" b="0" dirty="0">
                <a:solidFill>
                  <a:schemeClr val="tx1"/>
                </a:solidFill>
              </a:rPr>
              <a:t> = mean pulmonary artery pressure</a:t>
            </a:r>
          </a:p>
          <a:p>
            <a:pPr marL="0" indent="0">
              <a:spcAft>
                <a:spcPts val="0"/>
              </a:spcAft>
            </a:pPr>
            <a:r>
              <a:rPr lang="en-US" sz="1600" b="0" dirty="0">
                <a:solidFill>
                  <a:schemeClr val="tx1"/>
                </a:solidFill>
              </a:rPr>
              <a:t>NNT = number needed to treat</a:t>
            </a:r>
          </a:p>
          <a:p>
            <a:pPr marL="0" indent="0">
              <a:spcAft>
                <a:spcPts val="0"/>
              </a:spcAft>
            </a:pPr>
            <a:r>
              <a:rPr lang="en-US" sz="1600" b="0" dirty="0">
                <a:solidFill>
                  <a:schemeClr val="tx1"/>
                </a:solidFill>
              </a:rPr>
              <a:t>NT-</a:t>
            </a:r>
            <a:r>
              <a:rPr lang="en-US" sz="1600" b="0" dirty="0" err="1">
                <a:solidFill>
                  <a:schemeClr val="tx1"/>
                </a:solidFill>
              </a:rPr>
              <a:t>proBNP</a:t>
            </a:r>
            <a:r>
              <a:rPr lang="en-US" sz="1600" b="0" dirty="0">
                <a:solidFill>
                  <a:schemeClr val="tx1"/>
                </a:solidFill>
              </a:rPr>
              <a:t> = N-terminal pro-brain natriuretic peptide</a:t>
            </a:r>
          </a:p>
          <a:p>
            <a:pPr marL="0" indent="0">
              <a:spcAft>
                <a:spcPts val="0"/>
              </a:spcAft>
            </a:pPr>
            <a:r>
              <a:rPr lang="en-US" sz="1600" b="0" dirty="0">
                <a:solidFill>
                  <a:schemeClr val="tx1"/>
                </a:solidFill>
              </a:rPr>
              <a:t>PAH = pulmonary arterial hypertension</a:t>
            </a:r>
          </a:p>
          <a:p>
            <a:pPr marL="0" indent="0">
              <a:spcAft>
                <a:spcPts val="0"/>
              </a:spcAft>
            </a:pPr>
            <a:r>
              <a:rPr lang="en-US" sz="1600" b="0" dirty="0">
                <a:solidFill>
                  <a:schemeClr val="tx1"/>
                </a:solidFill>
              </a:rPr>
              <a:t>PFT = pulmonary function test</a:t>
            </a:r>
          </a:p>
          <a:p>
            <a:pPr marL="0" indent="0">
              <a:spcAft>
                <a:spcPts val="0"/>
              </a:spcAft>
            </a:pPr>
            <a:r>
              <a:rPr lang="en-US" sz="1600" b="0" dirty="0">
                <a:solidFill>
                  <a:schemeClr val="tx1"/>
                </a:solidFill>
              </a:rPr>
              <a:t>PH = pulmonary </a:t>
            </a:r>
            <a:r>
              <a:rPr lang="en-US" sz="1600" b="0" dirty="0" smtClean="0">
                <a:solidFill>
                  <a:schemeClr val="tx1"/>
                </a:solidFill>
              </a:rPr>
              <a:t>hypertension</a:t>
            </a:r>
            <a:endParaRPr lang="en-US" sz="1600" b="0" dirty="0">
              <a:solidFill>
                <a:schemeClr val="tx1"/>
              </a:solidFill>
            </a:endParaRPr>
          </a:p>
        </p:txBody>
      </p:sp>
    </p:spTree>
    <p:extLst>
      <p:ext uri="{BB962C8B-B14F-4D97-AF65-F5344CB8AC3E}">
        <p14:creationId xmlns:p14="http://schemas.microsoft.com/office/powerpoint/2010/main" val="46212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Abbreviations (</a:t>
            </a:r>
            <a:r>
              <a:rPr lang="en-US" dirty="0" err="1" smtClean="0"/>
              <a:t>cont</a:t>
            </a:r>
            <a:r>
              <a:rPr lang="en-US" dirty="0" smtClean="0"/>
              <a:t>)</a:t>
            </a:r>
            <a:endParaRPr lang="en-US" dirty="0"/>
          </a:p>
        </p:txBody>
      </p:sp>
      <p:sp>
        <p:nvSpPr>
          <p:cNvPr id="3" name="Content Placeholder 2"/>
          <p:cNvSpPr>
            <a:spLocks noGrp="1"/>
          </p:cNvSpPr>
          <p:nvPr>
            <p:ph idx="1"/>
          </p:nvPr>
        </p:nvSpPr>
        <p:spPr>
          <a:xfrm>
            <a:off x="545882" y="1112686"/>
            <a:ext cx="7847491" cy="4281488"/>
          </a:xfrm>
        </p:spPr>
        <p:txBody>
          <a:bodyPr/>
          <a:lstStyle/>
          <a:p>
            <a:pPr marL="0" indent="0">
              <a:spcAft>
                <a:spcPts val="0"/>
              </a:spcAft>
            </a:pPr>
            <a:r>
              <a:rPr lang="en-US" sz="1600" b="0" dirty="0" smtClean="0">
                <a:solidFill>
                  <a:schemeClr val="tx1"/>
                </a:solidFill>
              </a:rPr>
              <a:t>PVR </a:t>
            </a:r>
            <a:r>
              <a:rPr lang="en-US" sz="1600" b="0" dirty="0">
                <a:solidFill>
                  <a:schemeClr val="tx1"/>
                </a:solidFill>
              </a:rPr>
              <a:t>= pulse volume recording</a:t>
            </a:r>
          </a:p>
          <a:p>
            <a:pPr marL="0" indent="0">
              <a:spcAft>
                <a:spcPts val="0"/>
              </a:spcAft>
            </a:pPr>
            <a:r>
              <a:rPr lang="en-US" sz="1600" b="0" dirty="0">
                <a:solidFill>
                  <a:schemeClr val="tx1"/>
                </a:solidFill>
              </a:rPr>
              <a:t>QALY = quality-adjusted life-year</a:t>
            </a:r>
          </a:p>
          <a:p>
            <a:pPr marL="0" indent="0">
              <a:spcAft>
                <a:spcPts val="0"/>
              </a:spcAft>
            </a:pPr>
            <a:r>
              <a:rPr lang="en-US" sz="1600" b="0" dirty="0">
                <a:solidFill>
                  <a:schemeClr val="tx1"/>
                </a:solidFill>
              </a:rPr>
              <a:t>QOL = quality of life</a:t>
            </a:r>
          </a:p>
          <a:p>
            <a:pPr marL="0" indent="0">
              <a:spcAft>
                <a:spcPts val="0"/>
              </a:spcAft>
            </a:pPr>
            <a:r>
              <a:rPr lang="en-US" sz="1600" b="0" dirty="0">
                <a:solidFill>
                  <a:schemeClr val="tx1"/>
                </a:solidFill>
              </a:rPr>
              <a:t>RHC = right heart catheterization</a:t>
            </a:r>
          </a:p>
          <a:p>
            <a:pPr marL="0" indent="0">
              <a:spcAft>
                <a:spcPts val="0"/>
              </a:spcAft>
            </a:pPr>
            <a:r>
              <a:rPr lang="en-US" sz="1600" b="0" dirty="0">
                <a:solidFill>
                  <a:schemeClr val="tx1"/>
                </a:solidFill>
              </a:rPr>
              <a:t>SC = subcutaneous</a:t>
            </a:r>
          </a:p>
          <a:p>
            <a:pPr marL="0" indent="0">
              <a:spcAft>
                <a:spcPts val="0"/>
              </a:spcAft>
            </a:pPr>
            <a:r>
              <a:rPr lang="en-US" sz="1600" b="0" dirty="0">
                <a:solidFill>
                  <a:schemeClr val="tx1"/>
                </a:solidFill>
              </a:rPr>
              <a:t>TTCW = time to clinical worsening</a:t>
            </a:r>
          </a:p>
          <a:p>
            <a:pPr marL="0" indent="0">
              <a:spcAft>
                <a:spcPts val="0"/>
              </a:spcAft>
            </a:pPr>
            <a:r>
              <a:rPr lang="en-US" sz="1600" b="0" dirty="0">
                <a:solidFill>
                  <a:schemeClr val="tx1"/>
                </a:solidFill>
              </a:rPr>
              <a:t>TTE = transthoracic echocardiogram</a:t>
            </a:r>
          </a:p>
          <a:p>
            <a:pPr marL="0" indent="0">
              <a:spcAft>
                <a:spcPts val="0"/>
              </a:spcAft>
            </a:pPr>
            <a:r>
              <a:rPr lang="en-US" sz="1600" b="0" dirty="0">
                <a:solidFill>
                  <a:schemeClr val="tx1"/>
                </a:solidFill>
              </a:rPr>
              <a:t>WHO FC = World Health Organization functional class</a:t>
            </a:r>
          </a:p>
          <a:p>
            <a:pPr marL="0" indent="0">
              <a:spcAft>
                <a:spcPts val="0"/>
              </a:spcAft>
            </a:pPr>
            <a:endParaRPr lang="en-US" sz="1600" b="0" dirty="0" smtClean="0">
              <a:solidFill>
                <a:schemeClr val="tx1"/>
              </a:solidFill>
            </a:endParaRPr>
          </a:p>
        </p:txBody>
      </p:sp>
    </p:spTree>
    <p:extLst>
      <p:ext uri="{BB962C8B-B14F-4D97-AF65-F5344CB8AC3E}">
        <p14:creationId xmlns:p14="http://schemas.microsoft.com/office/powerpoint/2010/main" val="1698699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545882" y="1112686"/>
            <a:ext cx="7847491" cy="4281488"/>
          </a:xfrm>
        </p:spPr>
        <p:txBody>
          <a:bodyPr/>
          <a:lstStyle/>
          <a:p>
            <a:pPr marL="0" indent="0">
              <a:spcAft>
                <a:spcPts val="0"/>
              </a:spcAft>
            </a:pPr>
            <a:r>
              <a:rPr lang="en-US" sz="1600" b="0" dirty="0">
                <a:solidFill>
                  <a:schemeClr val="tx1"/>
                </a:solidFill>
              </a:rPr>
              <a:t>1. Taylor B, </a:t>
            </a:r>
            <a:r>
              <a:rPr lang="en-US" sz="1600" b="0" dirty="0" err="1">
                <a:solidFill>
                  <a:schemeClr val="tx1"/>
                </a:solidFill>
              </a:rPr>
              <a:t>Rumbak</a:t>
            </a:r>
            <a:r>
              <a:rPr lang="en-US" sz="1600" b="0" dirty="0">
                <a:solidFill>
                  <a:schemeClr val="tx1"/>
                </a:solidFill>
              </a:rPr>
              <a:t> M, Taylor SP, Solomon D. Early versus delayed right heart catheterization in evaluation of pulmonary arterial hypertension. </a:t>
            </a:r>
            <a:r>
              <a:rPr lang="en-US" sz="1600" b="0" i="1" dirty="0">
                <a:solidFill>
                  <a:schemeClr val="tx1"/>
                </a:solidFill>
              </a:rPr>
              <a:t>J Heart Lung </a:t>
            </a:r>
            <a:r>
              <a:rPr lang="en-US" sz="1600" b="0" dirty="0">
                <a:solidFill>
                  <a:schemeClr val="tx1"/>
                </a:solidFill>
              </a:rPr>
              <a:t>Transplant. 2013;32:137-138. </a:t>
            </a:r>
          </a:p>
          <a:p>
            <a:pPr marL="0" indent="0">
              <a:spcAft>
                <a:spcPts val="0"/>
              </a:spcAft>
            </a:pPr>
            <a:endParaRPr lang="en-US" sz="1600" b="0" dirty="0">
              <a:solidFill>
                <a:schemeClr val="tx1"/>
              </a:solidFill>
            </a:endParaRPr>
          </a:p>
          <a:p>
            <a:pPr marL="0" indent="0">
              <a:spcAft>
                <a:spcPts val="0"/>
              </a:spcAft>
            </a:pPr>
            <a:r>
              <a:rPr lang="en-US" sz="1600" b="0" dirty="0">
                <a:solidFill>
                  <a:schemeClr val="tx1"/>
                </a:solidFill>
              </a:rPr>
              <a:t>2. </a:t>
            </a:r>
            <a:r>
              <a:rPr lang="en-US" sz="1600" b="0" dirty="0" err="1">
                <a:solidFill>
                  <a:schemeClr val="tx1"/>
                </a:solidFill>
              </a:rPr>
              <a:t>Galiè</a:t>
            </a:r>
            <a:r>
              <a:rPr lang="en-US" sz="1600" b="0" dirty="0">
                <a:solidFill>
                  <a:schemeClr val="tx1"/>
                </a:solidFill>
              </a:rPr>
              <a:t> N, </a:t>
            </a:r>
            <a:r>
              <a:rPr lang="en-US" sz="1600" b="0" dirty="0" err="1">
                <a:solidFill>
                  <a:schemeClr val="tx1"/>
                </a:solidFill>
              </a:rPr>
              <a:t>Hoeper</a:t>
            </a:r>
            <a:r>
              <a:rPr lang="en-US" sz="1600" b="0" dirty="0">
                <a:solidFill>
                  <a:schemeClr val="tx1"/>
                </a:solidFill>
              </a:rPr>
              <a:t> MM, </a:t>
            </a:r>
            <a:r>
              <a:rPr lang="en-US" sz="1600" b="0" dirty="0" err="1">
                <a:solidFill>
                  <a:schemeClr val="tx1"/>
                </a:solidFill>
              </a:rPr>
              <a:t>Humbert</a:t>
            </a:r>
            <a:r>
              <a:rPr lang="en-US" sz="1600" b="0" dirty="0">
                <a:solidFill>
                  <a:schemeClr val="tx1"/>
                </a:solidFill>
              </a:rPr>
              <a:t> M, et al. Guidelines for the diagnosis and treatment of pulmonary hypertension: the Task Force for the Diagnosis and Treatment of Pulmonary Hypertension of the European Society of Cardiology (ESC) and the European Respiratory Society (ERS), endorsed by the International Society of Heart and Lung Transplantation (ISHLT). </a:t>
            </a:r>
            <a:r>
              <a:rPr lang="en-US" sz="1600" b="0" i="1" dirty="0" err="1">
                <a:solidFill>
                  <a:schemeClr val="tx1"/>
                </a:solidFill>
              </a:rPr>
              <a:t>Eur</a:t>
            </a:r>
            <a:r>
              <a:rPr lang="en-US" sz="1600" b="0" i="1" dirty="0">
                <a:solidFill>
                  <a:schemeClr val="tx1"/>
                </a:solidFill>
              </a:rPr>
              <a:t> Heart J</a:t>
            </a:r>
            <a:r>
              <a:rPr lang="en-US" sz="1600" b="0" dirty="0">
                <a:solidFill>
                  <a:schemeClr val="tx1"/>
                </a:solidFill>
              </a:rPr>
              <a:t>. 2009;30:2493-2537.</a:t>
            </a:r>
          </a:p>
          <a:p>
            <a:pPr marL="0" indent="0">
              <a:spcAft>
                <a:spcPts val="0"/>
              </a:spcAft>
            </a:pPr>
            <a:endParaRPr lang="en-US" sz="1600" b="0" dirty="0">
              <a:solidFill>
                <a:schemeClr val="tx1"/>
              </a:solidFill>
            </a:endParaRPr>
          </a:p>
          <a:p>
            <a:pPr marL="0" indent="0">
              <a:spcAft>
                <a:spcPts val="0"/>
              </a:spcAft>
            </a:pPr>
            <a:r>
              <a:rPr lang="en-US" sz="1600" b="0" dirty="0">
                <a:solidFill>
                  <a:schemeClr val="tx1"/>
                </a:solidFill>
              </a:rPr>
              <a:t>3. </a:t>
            </a:r>
            <a:r>
              <a:rPr lang="en-US" sz="1600" b="0" dirty="0" err="1">
                <a:solidFill>
                  <a:schemeClr val="tx1"/>
                </a:solidFill>
              </a:rPr>
              <a:t>McGoon</a:t>
            </a:r>
            <a:r>
              <a:rPr lang="en-US" sz="1600" b="0" dirty="0">
                <a:solidFill>
                  <a:schemeClr val="tx1"/>
                </a:solidFill>
              </a:rPr>
              <a:t> M, </a:t>
            </a:r>
            <a:r>
              <a:rPr lang="en-US" sz="1600" b="0" dirty="0" err="1">
                <a:solidFill>
                  <a:schemeClr val="tx1"/>
                </a:solidFill>
              </a:rPr>
              <a:t>Gutterman</a:t>
            </a:r>
            <a:r>
              <a:rPr lang="en-US" sz="1600" b="0" dirty="0">
                <a:solidFill>
                  <a:schemeClr val="tx1"/>
                </a:solidFill>
              </a:rPr>
              <a:t> D, Steen V, et al. Screening, early detection, and diagnosis of pulmonary arterial hypertension: ACCP evidence-based clinical practice guidelines. </a:t>
            </a:r>
            <a:r>
              <a:rPr lang="en-US" sz="1600" b="0" i="1" dirty="0">
                <a:solidFill>
                  <a:schemeClr val="tx1"/>
                </a:solidFill>
              </a:rPr>
              <a:t>Chest</a:t>
            </a:r>
            <a:r>
              <a:rPr lang="en-US" sz="1600" b="0" dirty="0">
                <a:solidFill>
                  <a:schemeClr val="tx1"/>
                </a:solidFill>
              </a:rPr>
              <a:t>. 2004;126(1 </a:t>
            </a:r>
            <a:r>
              <a:rPr lang="en-US" sz="1600" b="0" dirty="0" err="1">
                <a:solidFill>
                  <a:schemeClr val="tx1"/>
                </a:solidFill>
              </a:rPr>
              <a:t>suppl</a:t>
            </a:r>
            <a:r>
              <a:rPr lang="en-US" sz="1600" b="0" dirty="0">
                <a:solidFill>
                  <a:schemeClr val="tx1"/>
                </a:solidFill>
              </a:rPr>
              <a:t>):14S-34S.</a:t>
            </a:r>
          </a:p>
          <a:p>
            <a:pPr marL="0" indent="0">
              <a:spcAft>
                <a:spcPts val="0"/>
              </a:spcAft>
            </a:pPr>
            <a:endParaRPr lang="en-US" sz="1600" b="0" dirty="0">
              <a:solidFill>
                <a:schemeClr val="tx1"/>
              </a:solidFill>
            </a:endParaRPr>
          </a:p>
          <a:p>
            <a:pPr marL="0" indent="0">
              <a:spcAft>
                <a:spcPts val="0"/>
              </a:spcAft>
            </a:pPr>
            <a:r>
              <a:rPr lang="en-US" sz="1600" b="0" dirty="0">
                <a:solidFill>
                  <a:schemeClr val="tx1"/>
                </a:solidFill>
              </a:rPr>
              <a:t>4. Burger CD, Long PK, Shah MR, et al. Characterization of first-time hospitalizations in patients with newly diagnosed pulmonary arterial hypertension in the REVEAL registry. </a:t>
            </a:r>
            <a:r>
              <a:rPr lang="en-US" sz="1600" b="0" i="1" dirty="0">
                <a:solidFill>
                  <a:schemeClr val="tx1"/>
                </a:solidFill>
              </a:rPr>
              <a:t>Chest</a:t>
            </a:r>
            <a:r>
              <a:rPr lang="en-US" sz="1600" b="0" dirty="0">
                <a:solidFill>
                  <a:schemeClr val="tx1"/>
                </a:solidFill>
              </a:rPr>
              <a:t>. 2014;146:1263-1273. </a:t>
            </a:r>
          </a:p>
          <a:p>
            <a:pPr marL="0" indent="0">
              <a:spcAft>
                <a:spcPts val="0"/>
              </a:spcAft>
            </a:pPr>
            <a:endParaRPr lang="en-US" sz="1600" b="0" dirty="0">
              <a:solidFill>
                <a:schemeClr val="tx1"/>
              </a:solidFill>
            </a:endParaRPr>
          </a:p>
        </p:txBody>
      </p:sp>
    </p:spTree>
    <p:extLst>
      <p:ext uri="{BB962C8B-B14F-4D97-AF65-F5344CB8AC3E}">
        <p14:creationId xmlns:p14="http://schemas.microsoft.com/office/powerpoint/2010/main" val="1314478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r>
              <a:rPr lang="en-US" dirty="0" err="1" smtClean="0"/>
              <a:t>cont</a:t>
            </a:r>
            <a:r>
              <a:rPr lang="en-US" dirty="0" smtClean="0"/>
              <a:t>)</a:t>
            </a:r>
            <a:endParaRPr lang="en-US" dirty="0"/>
          </a:p>
        </p:txBody>
      </p:sp>
      <p:sp>
        <p:nvSpPr>
          <p:cNvPr id="3" name="Content Placeholder 2"/>
          <p:cNvSpPr>
            <a:spLocks noGrp="1"/>
          </p:cNvSpPr>
          <p:nvPr>
            <p:ph idx="1"/>
          </p:nvPr>
        </p:nvSpPr>
        <p:spPr>
          <a:xfrm>
            <a:off x="545882" y="1112686"/>
            <a:ext cx="7847491" cy="4281488"/>
          </a:xfrm>
        </p:spPr>
        <p:txBody>
          <a:bodyPr/>
          <a:lstStyle/>
          <a:p>
            <a:pPr marL="0" indent="0">
              <a:spcAft>
                <a:spcPts val="0"/>
              </a:spcAft>
            </a:pPr>
            <a:r>
              <a:rPr lang="en-US" sz="1600" b="0" dirty="0" smtClean="0">
                <a:solidFill>
                  <a:schemeClr val="tx1"/>
                </a:solidFill>
              </a:rPr>
              <a:t>5</a:t>
            </a:r>
            <a:r>
              <a:rPr lang="en-US" sz="1600" b="0" dirty="0">
                <a:solidFill>
                  <a:schemeClr val="tx1"/>
                </a:solidFill>
              </a:rPr>
              <a:t>. Johnson S, Delate T, </a:t>
            </a:r>
            <a:r>
              <a:rPr lang="en-US" sz="1600" b="0" dirty="0" err="1">
                <a:solidFill>
                  <a:schemeClr val="tx1"/>
                </a:solidFill>
              </a:rPr>
              <a:t>Boka</a:t>
            </a:r>
            <a:r>
              <a:rPr lang="en-US" sz="1600" b="0" dirty="0">
                <a:solidFill>
                  <a:schemeClr val="tx1"/>
                </a:solidFill>
              </a:rPr>
              <a:t> A, et al. Characterizing the financial burden of pulmonary arterial hypertension within an integrated healthcare delivery system. </a:t>
            </a:r>
            <a:r>
              <a:rPr lang="en-US" sz="1600" b="0" i="1" dirty="0">
                <a:solidFill>
                  <a:schemeClr val="tx1"/>
                </a:solidFill>
              </a:rPr>
              <a:t>J Med Econ</a:t>
            </a:r>
            <a:r>
              <a:rPr lang="en-US" sz="1600" b="0" dirty="0">
                <a:solidFill>
                  <a:schemeClr val="tx1"/>
                </a:solidFill>
              </a:rPr>
              <a:t>. 2013;16:1414-1422.</a:t>
            </a:r>
          </a:p>
          <a:p>
            <a:pPr marL="0" indent="0">
              <a:spcAft>
                <a:spcPts val="0"/>
              </a:spcAft>
            </a:pPr>
            <a:endParaRPr lang="en-US" sz="1600" b="0" dirty="0">
              <a:solidFill>
                <a:schemeClr val="tx1"/>
              </a:solidFill>
            </a:endParaRPr>
          </a:p>
          <a:p>
            <a:pPr marL="0" indent="0">
              <a:spcAft>
                <a:spcPts val="0"/>
              </a:spcAft>
            </a:pPr>
            <a:r>
              <a:rPr lang="en-US" sz="1600" b="0" dirty="0">
                <a:solidFill>
                  <a:schemeClr val="tx1"/>
                </a:solidFill>
              </a:rPr>
              <a:t>6. </a:t>
            </a:r>
            <a:r>
              <a:rPr lang="en-US" sz="1600" b="0" dirty="0" err="1">
                <a:solidFill>
                  <a:schemeClr val="tx1"/>
                </a:solidFill>
              </a:rPr>
              <a:t>Galiè</a:t>
            </a:r>
            <a:r>
              <a:rPr lang="en-US" sz="1600" b="0" dirty="0">
                <a:solidFill>
                  <a:schemeClr val="tx1"/>
                </a:solidFill>
              </a:rPr>
              <a:t> N. The AMBITION study: design and results. Presented at: 2014 European Respiratory Society Annual Meeting; June 9-14, 2014; Munich, Germany. Abstract 2916. </a:t>
            </a:r>
          </a:p>
          <a:p>
            <a:pPr marL="0" indent="0">
              <a:spcAft>
                <a:spcPts val="0"/>
              </a:spcAft>
            </a:pPr>
            <a:endParaRPr lang="en-US" sz="1600" b="0" dirty="0">
              <a:solidFill>
                <a:schemeClr val="tx1"/>
              </a:solidFill>
            </a:endParaRPr>
          </a:p>
          <a:p>
            <a:pPr marL="0" indent="0">
              <a:spcAft>
                <a:spcPts val="0"/>
              </a:spcAft>
            </a:pPr>
            <a:r>
              <a:rPr lang="en-US" sz="1600" b="0" dirty="0">
                <a:solidFill>
                  <a:schemeClr val="tx1"/>
                </a:solidFill>
              </a:rPr>
              <a:t>7. </a:t>
            </a:r>
            <a:r>
              <a:rPr lang="en-US" sz="1600" b="0" dirty="0" err="1">
                <a:solidFill>
                  <a:schemeClr val="tx1"/>
                </a:solidFill>
              </a:rPr>
              <a:t>McGoon</a:t>
            </a:r>
            <a:r>
              <a:rPr lang="en-US" sz="1600" b="0" dirty="0">
                <a:solidFill>
                  <a:schemeClr val="tx1"/>
                </a:solidFill>
              </a:rPr>
              <a:t> MD, Kane GC. Pulmonary hypertension: diagnosis and management. </a:t>
            </a:r>
            <a:r>
              <a:rPr lang="en-US" sz="1600" b="0" i="1" dirty="0">
                <a:solidFill>
                  <a:schemeClr val="tx1"/>
                </a:solidFill>
              </a:rPr>
              <a:t>Mayo Clin Proc</a:t>
            </a:r>
            <a:r>
              <a:rPr lang="en-US" sz="1600" b="0" dirty="0">
                <a:solidFill>
                  <a:schemeClr val="tx1"/>
                </a:solidFill>
              </a:rPr>
              <a:t>. 2009;84:191-207.</a:t>
            </a:r>
          </a:p>
          <a:p>
            <a:pPr marL="0" indent="0">
              <a:spcAft>
                <a:spcPts val="0"/>
              </a:spcAft>
            </a:pPr>
            <a:endParaRPr lang="en-US" sz="1600" b="0" dirty="0">
              <a:solidFill>
                <a:schemeClr val="tx1"/>
              </a:solidFill>
            </a:endParaRPr>
          </a:p>
          <a:p>
            <a:pPr marL="0" indent="0">
              <a:spcAft>
                <a:spcPts val="0"/>
              </a:spcAft>
            </a:pPr>
            <a:r>
              <a:rPr lang="en-US" sz="1600" b="0" dirty="0">
                <a:solidFill>
                  <a:schemeClr val="tx1"/>
                </a:solidFill>
              </a:rPr>
              <a:t>8. Pulido T, </a:t>
            </a:r>
            <a:r>
              <a:rPr lang="en-US" sz="1600" b="0" dirty="0" err="1">
                <a:solidFill>
                  <a:schemeClr val="tx1"/>
                </a:solidFill>
              </a:rPr>
              <a:t>Adzerikho</a:t>
            </a:r>
            <a:r>
              <a:rPr lang="en-US" sz="1600" b="0" dirty="0">
                <a:solidFill>
                  <a:schemeClr val="tx1"/>
                </a:solidFill>
              </a:rPr>
              <a:t> I, </a:t>
            </a:r>
            <a:r>
              <a:rPr lang="en-US" sz="1600" b="0" dirty="0" err="1">
                <a:solidFill>
                  <a:schemeClr val="tx1"/>
                </a:solidFill>
              </a:rPr>
              <a:t>Channick</a:t>
            </a:r>
            <a:r>
              <a:rPr lang="en-US" sz="1600" b="0" dirty="0">
                <a:solidFill>
                  <a:schemeClr val="tx1"/>
                </a:solidFill>
              </a:rPr>
              <a:t> RN, et al. </a:t>
            </a:r>
            <a:r>
              <a:rPr lang="en-US" sz="1600" b="0" dirty="0" err="1">
                <a:solidFill>
                  <a:schemeClr val="tx1"/>
                </a:solidFill>
              </a:rPr>
              <a:t>Macitentan</a:t>
            </a:r>
            <a:r>
              <a:rPr lang="en-US" sz="1600" b="0" dirty="0">
                <a:solidFill>
                  <a:schemeClr val="tx1"/>
                </a:solidFill>
              </a:rPr>
              <a:t> and morbidity and mortality in pulmonary arterial hypertension. </a:t>
            </a:r>
            <a:r>
              <a:rPr lang="en-US" sz="1600" b="0" i="1" dirty="0">
                <a:solidFill>
                  <a:schemeClr val="tx1"/>
                </a:solidFill>
              </a:rPr>
              <a:t>N </a:t>
            </a:r>
            <a:r>
              <a:rPr lang="en-US" sz="1600" b="0" i="1" dirty="0" err="1">
                <a:solidFill>
                  <a:schemeClr val="tx1"/>
                </a:solidFill>
              </a:rPr>
              <a:t>Engl</a:t>
            </a:r>
            <a:r>
              <a:rPr lang="en-US" sz="1600" b="0" i="1" dirty="0">
                <a:solidFill>
                  <a:schemeClr val="tx1"/>
                </a:solidFill>
              </a:rPr>
              <a:t> J Med</a:t>
            </a:r>
            <a:r>
              <a:rPr lang="en-US" sz="1600" b="0" dirty="0">
                <a:solidFill>
                  <a:schemeClr val="tx1"/>
                </a:solidFill>
              </a:rPr>
              <a:t>. 2013;369:809-818. </a:t>
            </a:r>
          </a:p>
          <a:p>
            <a:pPr marL="0" indent="0">
              <a:spcAft>
                <a:spcPts val="0"/>
              </a:spcAft>
            </a:pPr>
            <a:endParaRPr lang="en-US" sz="1600" b="0" dirty="0">
              <a:solidFill>
                <a:schemeClr val="tx1"/>
              </a:solidFill>
            </a:endParaRPr>
          </a:p>
          <a:p>
            <a:pPr marL="0" indent="0">
              <a:spcAft>
                <a:spcPts val="0"/>
              </a:spcAft>
            </a:pPr>
            <a:r>
              <a:rPr lang="en-US" sz="1600" b="0" dirty="0">
                <a:solidFill>
                  <a:schemeClr val="tx1"/>
                </a:solidFill>
              </a:rPr>
              <a:t>9. Mehta S, </a:t>
            </a:r>
            <a:r>
              <a:rPr lang="en-US" sz="1600" b="0" dirty="0" err="1">
                <a:solidFill>
                  <a:schemeClr val="tx1"/>
                </a:solidFill>
              </a:rPr>
              <a:t>Delcroix</a:t>
            </a:r>
            <a:r>
              <a:rPr lang="en-US" sz="1600" b="0" dirty="0">
                <a:solidFill>
                  <a:schemeClr val="tx1"/>
                </a:solidFill>
              </a:rPr>
              <a:t> M, </a:t>
            </a:r>
            <a:r>
              <a:rPr lang="en-US" sz="1600" b="0" dirty="0" err="1">
                <a:solidFill>
                  <a:schemeClr val="tx1"/>
                </a:solidFill>
              </a:rPr>
              <a:t>Galiè</a:t>
            </a:r>
            <a:r>
              <a:rPr lang="en-US" sz="1600" b="0" dirty="0">
                <a:solidFill>
                  <a:schemeClr val="tx1"/>
                </a:solidFill>
              </a:rPr>
              <a:t> N, et al. </a:t>
            </a:r>
            <a:r>
              <a:rPr lang="en-US" sz="1600" b="0" dirty="0" err="1">
                <a:solidFill>
                  <a:schemeClr val="tx1"/>
                </a:solidFill>
              </a:rPr>
              <a:t>Macitentan</a:t>
            </a:r>
            <a:r>
              <a:rPr lang="en-US" sz="1600" b="0" dirty="0">
                <a:solidFill>
                  <a:schemeClr val="tx1"/>
                </a:solidFill>
              </a:rPr>
              <a:t> reduced all-cause hospitalizations in patients with pulmonary arterial hypertension: data from the randomized controlled SERAPHIN trial. Presented at: 2014 American Thoracic Society Annual Meeting; May 16-21, 2014; San Diego, CA. Abstract A2458. </a:t>
            </a:r>
          </a:p>
          <a:p>
            <a:pPr marL="0" indent="0">
              <a:spcAft>
                <a:spcPts val="0"/>
              </a:spcAft>
            </a:pPr>
            <a:endParaRPr lang="en-US" sz="1600" b="0" dirty="0">
              <a:solidFill>
                <a:schemeClr val="tx1"/>
              </a:solidFill>
            </a:endParaRPr>
          </a:p>
        </p:txBody>
      </p:sp>
    </p:spTree>
    <p:extLst>
      <p:ext uri="{BB962C8B-B14F-4D97-AF65-F5344CB8AC3E}">
        <p14:creationId xmlns:p14="http://schemas.microsoft.com/office/powerpoint/2010/main" val="4234427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r>
              <a:rPr lang="en-US" dirty="0" err="1" smtClean="0"/>
              <a:t>cont</a:t>
            </a:r>
            <a:r>
              <a:rPr lang="en-US" dirty="0" smtClean="0"/>
              <a:t>)</a:t>
            </a:r>
            <a:endParaRPr lang="en-US" dirty="0"/>
          </a:p>
        </p:txBody>
      </p:sp>
      <p:sp>
        <p:nvSpPr>
          <p:cNvPr id="3" name="Content Placeholder 2"/>
          <p:cNvSpPr>
            <a:spLocks noGrp="1"/>
          </p:cNvSpPr>
          <p:nvPr>
            <p:ph idx="1"/>
          </p:nvPr>
        </p:nvSpPr>
        <p:spPr>
          <a:xfrm>
            <a:off x="545882" y="1112686"/>
            <a:ext cx="7847491" cy="4281488"/>
          </a:xfrm>
        </p:spPr>
        <p:txBody>
          <a:bodyPr/>
          <a:lstStyle/>
          <a:p>
            <a:pPr marL="0" indent="0">
              <a:spcAft>
                <a:spcPts val="0"/>
              </a:spcAft>
            </a:pPr>
            <a:r>
              <a:rPr lang="en-US" sz="1600" b="0" dirty="0" smtClean="0">
                <a:solidFill>
                  <a:schemeClr val="tx1"/>
                </a:solidFill>
              </a:rPr>
              <a:t>10</a:t>
            </a:r>
            <a:r>
              <a:rPr lang="en-US" sz="1600" b="0" dirty="0">
                <a:solidFill>
                  <a:schemeClr val="tx1"/>
                </a:solidFill>
              </a:rPr>
              <a:t>. </a:t>
            </a:r>
            <a:r>
              <a:rPr lang="en-US" sz="1600" b="0" dirty="0" err="1">
                <a:solidFill>
                  <a:schemeClr val="tx1"/>
                </a:solidFill>
              </a:rPr>
              <a:t>Actelion</a:t>
            </a:r>
            <a:r>
              <a:rPr lang="en-US" sz="1600" b="0" dirty="0">
                <a:solidFill>
                  <a:schemeClr val="tx1"/>
                </a:solidFill>
              </a:rPr>
              <a:t> press release. </a:t>
            </a:r>
            <a:r>
              <a:rPr lang="en-US" sz="1600" b="0" dirty="0" err="1">
                <a:solidFill>
                  <a:schemeClr val="tx1"/>
                </a:solidFill>
              </a:rPr>
              <a:t>Selexipag</a:t>
            </a:r>
            <a:r>
              <a:rPr lang="en-US" sz="1600" b="0" dirty="0">
                <a:solidFill>
                  <a:schemeClr val="tx1"/>
                </a:solidFill>
              </a:rPr>
              <a:t> meets primary endpoint in pivotal phase III GRIPHON outcome study in patients with pulmonary arterial hypertension. http://www1.actelion.com/en/our-company/news-and-events.page?newsId=1793163. Accessed December 15, 2014. </a:t>
            </a:r>
          </a:p>
          <a:p>
            <a:pPr marL="0" indent="0">
              <a:spcAft>
                <a:spcPts val="0"/>
              </a:spcAft>
            </a:pPr>
            <a:endParaRPr lang="en-US" sz="1600" b="0" dirty="0">
              <a:solidFill>
                <a:schemeClr val="tx1"/>
              </a:solidFill>
            </a:endParaRPr>
          </a:p>
          <a:p>
            <a:pPr marL="0" indent="0">
              <a:spcAft>
                <a:spcPts val="0"/>
              </a:spcAft>
            </a:pPr>
            <a:r>
              <a:rPr lang="en-US" sz="1600" b="0" dirty="0">
                <a:solidFill>
                  <a:schemeClr val="tx1"/>
                </a:solidFill>
              </a:rPr>
              <a:t>11. McLaughlin VV, Archer SL, </a:t>
            </a:r>
            <a:r>
              <a:rPr lang="en-US" sz="1600" b="0" dirty="0" err="1">
                <a:solidFill>
                  <a:schemeClr val="tx1"/>
                </a:solidFill>
              </a:rPr>
              <a:t>Badesch</a:t>
            </a:r>
            <a:r>
              <a:rPr lang="en-US" sz="1600" b="0" dirty="0">
                <a:solidFill>
                  <a:schemeClr val="tx1"/>
                </a:solidFill>
              </a:rPr>
              <a:t> DB, et al. ACCF/AHA 2009 expert consensus document on pulmonary hypertension: a report of the American College of Cardiology Foundation Task Force on Expert Consensus Documents and the American Heart Association: developed in collaboration with the American College of Chest Physicians, American Thoracic Society, Inc., and the Pulmonary Hypertension Association. </a:t>
            </a:r>
            <a:r>
              <a:rPr lang="en-US" sz="1600" b="0" i="1" dirty="0">
                <a:solidFill>
                  <a:schemeClr val="tx1"/>
                </a:solidFill>
              </a:rPr>
              <a:t>Circulation</a:t>
            </a:r>
            <a:r>
              <a:rPr lang="en-US" sz="1600" b="0" dirty="0">
                <a:solidFill>
                  <a:schemeClr val="tx1"/>
                </a:solidFill>
              </a:rPr>
              <a:t>. 2009;119:2250-2294</a:t>
            </a:r>
            <a:r>
              <a:rPr lang="en-US" sz="1600" b="0" dirty="0" smtClean="0">
                <a:solidFill>
                  <a:schemeClr val="tx1"/>
                </a:solidFill>
              </a:rPr>
              <a:t>.</a:t>
            </a:r>
          </a:p>
          <a:p>
            <a:pPr marL="0" indent="0">
              <a:spcAft>
                <a:spcPts val="0"/>
              </a:spcAft>
            </a:pPr>
            <a:endParaRPr lang="en-US" sz="1600" b="0" dirty="0">
              <a:solidFill>
                <a:schemeClr val="tx1"/>
              </a:solidFill>
            </a:endParaRPr>
          </a:p>
          <a:p>
            <a:pPr marL="0" indent="0">
              <a:spcAft>
                <a:spcPts val="0"/>
              </a:spcAft>
            </a:pPr>
            <a:r>
              <a:rPr lang="en-US" sz="1600" b="0" dirty="0">
                <a:solidFill>
                  <a:schemeClr val="tx1"/>
                </a:solidFill>
              </a:rPr>
              <a:t>12. </a:t>
            </a:r>
            <a:r>
              <a:rPr lang="en-US" sz="1600" b="0" dirty="0" err="1">
                <a:solidFill>
                  <a:schemeClr val="tx1"/>
                </a:solidFill>
              </a:rPr>
              <a:t>Frumkin</a:t>
            </a:r>
            <a:r>
              <a:rPr lang="en-US" sz="1600" b="0" dirty="0">
                <a:solidFill>
                  <a:schemeClr val="tx1"/>
                </a:solidFill>
              </a:rPr>
              <a:t> LR. The pharmacological treatment of pulmonary arterial hypertension. </a:t>
            </a:r>
            <a:r>
              <a:rPr lang="en-US" sz="1600" b="0" i="1" dirty="0" err="1">
                <a:solidFill>
                  <a:schemeClr val="tx1"/>
                </a:solidFill>
              </a:rPr>
              <a:t>Pharmacol</a:t>
            </a:r>
            <a:r>
              <a:rPr lang="en-US" sz="1600" b="0" i="1" dirty="0">
                <a:solidFill>
                  <a:schemeClr val="tx1"/>
                </a:solidFill>
              </a:rPr>
              <a:t> Rev</a:t>
            </a:r>
            <a:r>
              <a:rPr lang="en-US" sz="1600" b="0" dirty="0">
                <a:solidFill>
                  <a:schemeClr val="tx1"/>
                </a:solidFill>
              </a:rPr>
              <a:t>. 2012;64(3):583-620.</a:t>
            </a:r>
          </a:p>
          <a:p>
            <a:pPr marL="0" indent="0">
              <a:spcAft>
                <a:spcPts val="0"/>
              </a:spcAft>
            </a:pPr>
            <a:endParaRPr lang="en-US" sz="1600" b="0" dirty="0">
              <a:solidFill>
                <a:schemeClr val="tx1"/>
              </a:solidFill>
            </a:endParaRPr>
          </a:p>
          <a:p>
            <a:pPr marL="0" indent="0">
              <a:spcAft>
                <a:spcPts val="0"/>
              </a:spcAft>
            </a:pPr>
            <a:r>
              <a:rPr lang="en-US" sz="1600" b="0" dirty="0" smtClean="0">
                <a:solidFill>
                  <a:schemeClr val="tx1"/>
                </a:solidFill>
              </a:rPr>
              <a:t>13. </a:t>
            </a:r>
            <a:r>
              <a:rPr lang="en-US" sz="1600" b="0" dirty="0">
                <a:solidFill>
                  <a:schemeClr val="tx1"/>
                </a:solidFill>
              </a:rPr>
              <a:t>Jing ZC, Parikh K, Pulido T, et al. Efficacy and safety of oral </a:t>
            </a:r>
            <a:r>
              <a:rPr lang="en-US" sz="1600" b="0" dirty="0" err="1">
                <a:solidFill>
                  <a:schemeClr val="tx1"/>
                </a:solidFill>
              </a:rPr>
              <a:t>treprostinil</a:t>
            </a:r>
            <a:r>
              <a:rPr lang="en-US" sz="1600" b="0" dirty="0">
                <a:solidFill>
                  <a:schemeClr val="tx1"/>
                </a:solidFill>
              </a:rPr>
              <a:t> monotherapy for the treatment of pulmonary arterial hypertension: a randomized, controlled trial. </a:t>
            </a:r>
            <a:r>
              <a:rPr lang="en-US" sz="1600" b="0" i="1" dirty="0">
                <a:solidFill>
                  <a:schemeClr val="tx1"/>
                </a:solidFill>
              </a:rPr>
              <a:t>Circulation</a:t>
            </a:r>
            <a:r>
              <a:rPr lang="en-US" sz="1600" b="0" dirty="0">
                <a:solidFill>
                  <a:schemeClr val="tx1"/>
                </a:solidFill>
              </a:rPr>
              <a:t>. 2013;127:624-633.</a:t>
            </a:r>
          </a:p>
          <a:p>
            <a:pPr marL="0" indent="0">
              <a:spcAft>
                <a:spcPts val="0"/>
              </a:spcAft>
            </a:pPr>
            <a:endParaRPr lang="en-US" sz="1600" b="0" dirty="0">
              <a:solidFill>
                <a:schemeClr val="tx1"/>
              </a:solidFill>
            </a:endParaRPr>
          </a:p>
          <a:p>
            <a:pPr marL="0" indent="0">
              <a:spcAft>
                <a:spcPts val="0"/>
              </a:spcAft>
            </a:pPr>
            <a:endParaRPr lang="en-US" sz="1600" b="0" dirty="0">
              <a:solidFill>
                <a:schemeClr val="tx1"/>
              </a:solidFill>
            </a:endParaRPr>
          </a:p>
        </p:txBody>
      </p:sp>
    </p:spTree>
    <p:extLst>
      <p:ext uri="{BB962C8B-B14F-4D97-AF65-F5344CB8AC3E}">
        <p14:creationId xmlns:p14="http://schemas.microsoft.com/office/powerpoint/2010/main" val="3412554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r>
              <a:rPr lang="en-US" dirty="0" err="1" smtClean="0"/>
              <a:t>cont</a:t>
            </a:r>
            <a:r>
              <a:rPr lang="en-US" dirty="0" smtClean="0"/>
              <a:t>)</a:t>
            </a:r>
            <a:endParaRPr lang="en-US" dirty="0"/>
          </a:p>
        </p:txBody>
      </p:sp>
      <p:sp>
        <p:nvSpPr>
          <p:cNvPr id="3" name="Content Placeholder 2"/>
          <p:cNvSpPr>
            <a:spLocks noGrp="1"/>
          </p:cNvSpPr>
          <p:nvPr>
            <p:ph idx="1"/>
          </p:nvPr>
        </p:nvSpPr>
        <p:spPr>
          <a:xfrm>
            <a:off x="545882" y="1112686"/>
            <a:ext cx="7847491" cy="4281488"/>
          </a:xfrm>
        </p:spPr>
        <p:txBody>
          <a:bodyPr/>
          <a:lstStyle/>
          <a:p>
            <a:pPr marL="0" indent="0">
              <a:spcAft>
                <a:spcPts val="0"/>
              </a:spcAft>
            </a:pPr>
            <a:r>
              <a:rPr lang="en-US" sz="1600" b="0" dirty="0" smtClean="0">
                <a:solidFill>
                  <a:schemeClr val="tx1"/>
                </a:solidFill>
              </a:rPr>
              <a:t>14. </a:t>
            </a:r>
            <a:r>
              <a:rPr lang="en-US" sz="1600" b="0" dirty="0">
                <a:solidFill>
                  <a:schemeClr val="tx1"/>
                </a:solidFill>
              </a:rPr>
              <a:t>White RJ, </a:t>
            </a:r>
            <a:r>
              <a:rPr lang="en-US" sz="1600" b="0" dirty="0" err="1">
                <a:solidFill>
                  <a:schemeClr val="tx1"/>
                </a:solidFill>
              </a:rPr>
              <a:t>Chakinala</a:t>
            </a:r>
            <a:r>
              <a:rPr lang="en-US" sz="1600" b="0" dirty="0">
                <a:solidFill>
                  <a:schemeClr val="tx1"/>
                </a:solidFill>
              </a:rPr>
              <a:t> MM, </a:t>
            </a:r>
            <a:r>
              <a:rPr lang="en-US" sz="1600" b="0" dirty="0" err="1">
                <a:solidFill>
                  <a:schemeClr val="tx1"/>
                </a:solidFill>
              </a:rPr>
              <a:t>Mathier</a:t>
            </a:r>
            <a:r>
              <a:rPr lang="en-US" sz="1600" b="0" dirty="0">
                <a:solidFill>
                  <a:schemeClr val="tx1"/>
                </a:solidFill>
              </a:rPr>
              <a:t> M, et al. Safety and tolerability of transitioning from parenteral </a:t>
            </a:r>
            <a:r>
              <a:rPr lang="en-US" sz="1600" b="0" dirty="0" err="1">
                <a:solidFill>
                  <a:schemeClr val="tx1"/>
                </a:solidFill>
              </a:rPr>
              <a:t>treprostinil</a:t>
            </a:r>
            <a:r>
              <a:rPr lang="en-US" sz="1600" b="0" dirty="0">
                <a:solidFill>
                  <a:schemeClr val="tx1"/>
                </a:solidFill>
              </a:rPr>
              <a:t> to oral </a:t>
            </a:r>
            <a:r>
              <a:rPr lang="en-US" sz="1600" b="0" dirty="0" err="1">
                <a:solidFill>
                  <a:schemeClr val="tx1"/>
                </a:solidFill>
              </a:rPr>
              <a:t>treprostinil</a:t>
            </a:r>
            <a:r>
              <a:rPr lang="en-US" sz="1600" b="0" dirty="0">
                <a:solidFill>
                  <a:schemeClr val="tx1"/>
                </a:solidFill>
              </a:rPr>
              <a:t> in patients with pulmonary arterial hypertension. Presented at: 2013 American Thoracic Society Annual Meeting; May 17-23, 2013; Philadelphia, PA. Abstract A3303. </a:t>
            </a:r>
          </a:p>
          <a:p>
            <a:pPr marL="0" indent="0">
              <a:spcAft>
                <a:spcPts val="0"/>
              </a:spcAft>
            </a:pPr>
            <a:endParaRPr lang="en-US" sz="1600" b="0" dirty="0" smtClean="0">
              <a:solidFill>
                <a:schemeClr val="tx1"/>
              </a:solidFill>
            </a:endParaRPr>
          </a:p>
          <a:p>
            <a:pPr marL="0" indent="0">
              <a:spcAft>
                <a:spcPts val="0"/>
              </a:spcAft>
            </a:pPr>
            <a:r>
              <a:rPr lang="en-US" sz="1600" b="0" dirty="0" smtClean="0">
                <a:solidFill>
                  <a:schemeClr val="tx1"/>
                </a:solidFill>
              </a:rPr>
              <a:t>15. </a:t>
            </a:r>
            <a:r>
              <a:rPr lang="en-US" sz="1600" b="0" dirty="0" err="1">
                <a:solidFill>
                  <a:schemeClr val="tx1"/>
                </a:solidFill>
              </a:rPr>
              <a:t>Ghofrani</a:t>
            </a:r>
            <a:r>
              <a:rPr lang="en-US" sz="1600" b="0" dirty="0">
                <a:solidFill>
                  <a:schemeClr val="tx1"/>
                </a:solidFill>
              </a:rPr>
              <a:t> HA, </a:t>
            </a:r>
            <a:r>
              <a:rPr lang="en-US" sz="1600" b="0" dirty="0" err="1">
                <a:solidFill>
                  <a:schemeClr val="tx1"/>
                </a:solidFill>
              </a:rPr>
              <a:t>Galiè</a:t>
            </a:r>
            <a:r>
              <a:rPr lang="en-US" sz="1600" b="0" dirty="0">
                <a:solidFill>
                  <a:schemeClr val="tx1"/>
                </a:solidFill>
              </a:rPr>
              <a:t> N, </a:t>
            </a:r>
            <a:r>
              <a:rPr lang="en-US" sz="1600" b="0" dirty="0" err="1">
                <a:solidFill>
                  <a:schemeClr val="tx1"/>
                </a:solidFill>
              </a:rPr>
              <a:t>Grimminger</a:t>
            </a:r>
            <a:r>
              <a:rPr lang="en-US" sz="1600" b="0" dirty="0">
                <a:solidFill>
                  <a:schemeClr val="tx1"/>
                </a:solidFill>
              </a:rPr>
              <a:t> F, et al. </a:t>
            </a:r>
            <a:r>
              <a:rPr lang="en-US" sz="1600" b="0" dirty="0" err="1">
                <a:solidFill>
                  <a:schemeClr val="tx1"/>
                </a:solidFill>
              </a:rPr>
              <a:t>Riociguat</a:t>
            </a:r>
            <a:r>
              <a:rPr lang="en-US" sz="1600" b="0" dirty="0">
                <a:solidFill>
                  <a:schemeClr val="tx1"/>
                </a:solidFill>
              </a:rPr>
              <a:t> for the treatment of pulmonary arterial hypertension. </a:t>
            </a:r>
            <a:r>
              <a:rPr lang="en-US" sz="1600" b="0" i="1" dirty="0">
                <a:solidFill>
                  <a:schemeClr val="tx1"/>
                </a:solidFill>
              </a:rPr>
              <a:t>N </a:t>
            </a:r>
            <a:r>
              <a:rPr lang="en-US" sz="1600" b="0" i="1" dirty="0" err="1">
                <a:solidFill>
                  <a:schemeClr val="tx1"/>
                </a:solidFill>
              </a:rPr>
              <a:t>Engl</a:t>
            </a:r>
            <a:r>
              <a:rPr lang="en-US" sz="1600" b="0" i="1" dirty="0">
                <a:solidFill>
                  <a:schemeClr val="tx1"/>
                </a:solidFill>
              </a:rPr>
              <a:t> J Med</a:t>
            </a:r>
            <a:r>
              <a:rPr lang="en-US" sz="1600" b="0" dirty="0">
                <a:solidFill>
                  <a:schemeClr val="tx1"/>
                </a:solidFill>
              </a:rPr>
              <a:t>. 2013;369:330-340.</a:t>
            </a:r>
          </a:p>
          <a:p>
            <a:pPr marL="0" indent="0">
              <a:spcAft>
                <a:spcPts val="0"/>
              </a:spcAft>
            </a:pPr>
            <a:endParaRPr lang="en-US" sz="1600" b="0" dirty="0">
              <a:solidFill>
                <a:schemeClr val="tx1"/>
              </a:solidFill>
            </a:endParaRPr>
          </a:p>
          <a:p>
            <a:pPr marL="0" indent="0">
              <a:spcAft>
                <a:spcPts val="0"/>
              </a:spcAft>
            </a:pPr>
            <a:r>
              <a:rPr lang="en-US" sz="1600" b="0" dirty="0" smtClean="0">
                <a:solidFill>
                  <a:schemeClr val="tx1"/>
                </a:solidFill>
              </a:rPr>
              <a:t>16. </a:t>
            </a:r>
            <a:r>
              <a:rPr lang="en-US" sz="1600" b="0" dirty="0" err="1">
                <a:solidFill>
                  <a:schemeClr val="tx1"/>
                </a:solidFill>
              </a:rPr>
              <a:t>Ghofrani</a:t>
            </a:r>
            <a:r>
              <a:rPr lang="en-US" sz="1600" b="0" dirty="0">
                <a:solidFill>
                  <a:schemeClr val="tx1"/>
                </a:solidFill>
              </a:rPr>
              <a:t> HA, </a:t>
            </a:r>
            <a:r>
              <a:rPr lang="en-US" sz="1600" b="0" dirty="0" err="1">
                <a:solidFill>
                  <a:schemeClr val="tx1"/>
                </a:solidFill>
              </a:rPr>
              <a:t>D'Armini</a:t>
            </a:r>
            <a:r>
              <a:rPr lang="en-US" sz="1600" b="0" dirty="0">
                <a:solidFill>
                  <a:schemeClr val="tx1"/>
                </a:solidFill>
              </a:rPr>
              <a:t> AM, </a:t>
            </a:r>
            <a:r>
              <a:rPr lang="en-US" sz="1600" b="0" dirty="0" err="1">
                <a:solidFill>
                  <a:schemeClr val="tx1"/>
                </a:solidFill>
              </a:rPr>
              <a:t>Grimminger</a:t>
            </a:r>
            <a:r>
              <a:rPr lang="en-US" sz="1600" b="0" dirty="0">
                <a:solidFill>
                  <a:schemeClr val="tx1"/>
                </a:solidFill>
              </a:rPr>
              <a:t> F, et al. </a:t>
            </a:r>
            <a:r>
              <a:rPr lang="en-US" sz="1600" b="0" dirty="0" err="1">
                <a:solidFill>
                  <a:schemeClr val="tx1"/>
                </a:solidFill>
              </a:rPr>
              <a:t>Riociguat</a:t>
            </a:r>
            <a:r>
              <a:rPr lang="en-US" sz="1600" b="0" dirty="0">
                <a:solidFill>
                  <a:schemeClr val="tx1"/>
                </a:solidFill>
              </a:rPr>
              <a:t> for the treatment of chronic thromboembolic pulmonary hypertension. </a:t>
            </a:r>
            <a:r>
              <a:rPr lang="en-US" sz="1600" b="0" i="1" dirty="0">
                <a:solidFill>
                  <a:schemeClr val="tx1"/>
                </a:solidFill>
              </a:rPr>
              <a:t>N </a:t>
            </a:r>
            <a:r>
              <a:rPr lang="en-US" sz="1600" b="0" i="1" dirty="0" err="1">
                <a:solidFill>
                  <a:schemeClr val="tx1"/>
                </a:solidFill>
              </a:rPr>
              <a:t>Engl</a:t>
            </a:r>
            <a:r>
              <a:rPr lang="en-US" sz="1600" b="0" i="1" dirty="0">
                <a:solidFill>
                  <a:schemeClr val="tx1"/>
                </a:solidFill>
              </a:rPr>
              <a:t> J Med</a:t>
            </a:r>
            <a:r>
              <a:rPr lang="en-US" sz="1600" b="0" dirty="0">
                <a:solidFill>
                  <a:schemeClr val="tx1"/>
                </a:solidFill>
              </a:rPr>
              <a:t>. 2013;369:319-329.</a:t>
            </a:r>
          </a:p>
          <a:p>
            <a:pPr marL="0" indent="0">
              <a:spcAft>
                <a:spcPts val="0"/>
              </a:spcAft>
            </a:pPr>
            <a:endParaRPr lang="en-US" sz="1600" b="0" dirty="0">
              <a:solidFill>
                <a:schemeClr val="tx1"/>
              </a:solidFill>
            </a:endParaRPr>
          </a:p>
          <a:p>
            <a:pPr marL="0" indent="0">
              <a:spcAft>
                <a:spcPts val="0"/>
              </a:spcAft>
            </a:pPr>
            <a:r>
              <a:rPr lang="en-US" sz="1600" b="0" dirty="0" smtClean="0">
                <a:solidFill>
                  <a:schemeClr val="tx1"/>
                </a:solidFill>
              </a:rPr>
              <a:t>17. </a:t>
            </a:r>
            <a:r>
              <a:rPr lang="en-US" sz="1600" b="0" dirty="0">
                <a:solidFill>
                  <a:schemeClr val="tx1"/>
                </a:solidFill>
              </a:rPr>
              <a:t>Walker T. FDA approves first drug to treat two forms of pulmonary hypertension. Drug Topics. October 10, 2013. http://drugtopics.modernmedicine.com/drug-topics/content/clinical/clinical-pharmacology/fda-approves-first-drug-treat-two-forms-pulmonary?page=full. Accessed December 15, 2013. </a:t>
            </a:r>
          </a:p>
          <a:p>
            <a:pPr marL="0" indent="0">
              <a:spcAft>
                <a:spcPts val="0"/>
              </a:spcAft>
            </a:pPr>
            <a:endParaRPr lang="en-US" sz="1600" b="0" dirty="0" smtClean="0">
              <a:solidFill>
                <a:schemeClr val="tx1"/>
              </a:solidFill>
            </a:endParaRPr>
          </a:p>
        </p:txBody>
      </p:sp>
    </p:spTree>
    <p:extLst>
      <p:ext uri="{BB962C8B-B14F-4D97-AF65-F5344CB8AC3E}">
        <p14:creationId xmlns:p14="http://schemas.microsoft.com/office/powerpoint/2010/main" val="34333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46528" y="3003059"/>
            <a:ext cx="4593962" cy="1892826"/>
          </a:xfrm>
          <a:prstGeom prst="rect">
            <a:avLst/>
          </a:prstGeom>
          <a:noFill/>
          <a:ln w="9525">
            <a:noFill/>
            <a:miter lim="800000"/>
            <a:headEnd/>
            <a:tailEnd/>
          </a:ln>
        </p:spPr>
        <p:txBody>
          <a:bodyPr wrap="square" anchor="ctr">
            <a:spAutoFit/>
          </a:bodyPr>
          <a:lstStyle/>
          <a:p>
            <a:r>
              <a:rPr lang="en-US" b="1" u="none" dirty="0" smtClean="0">
                <a:solidFill>
                  <a:schemeClr val="accent1"/>
                </a:solidFill>
                <a:latin typeface="Arial" charset="0"/>
                <a:cs typeface="Arial" charset="0"/>
              </a:rPr>
              <a:t>Panelists</a:t>
            </a:r>
            <a:endParaRPr lang="en-US" u="none" dirty="0">
              <a:solidFill>
                <a:srgbClr val="808080"/>
              </a:solidFill>
              <a:latin typeface="Arial" charset="0"/>
              <a:cs typeface="Arial" charset="0"/>
            </a:endParaRPr>
          </a:p>
          <a:p>
            <a:pPr>
              <a:lnSpc>
                <a:spcPct val="90000"/>
              </a:lnSpc>
            </a:pPr>
            <a:r>
              <a:rPr lang="en-US" sz="2000" b="1" u="none" dirty="0" smtClean="0">
                <a:latin typeface="Arial" charset="0"/>
                <a:cs typeface="Arial" charset="0"/>
              </a:rPr>
              <a:t>R. James White, MD, PhD</a:t>
            </a:r>
            <a:endParaRPr lang="en-US" u="none" dirty="0">
              <a:latin typeface="Arial" charset="0"/>
              <a:cs typeface="Arial" charset="0"/>
            </a:endParaRPr>
          </a:p>
          <a:p>
            <a:pPr>
              <a:lnSpc>
                <a:spcPct val="90000"/>
              </a:lnSpc>
            </a:pPr>
            <a:r>
              <a:rPr lang="en-US" u="none" dirty="0" smtClean="0">
                <a:latin typeface="Arial" charset="0"/>
                <a:cs typeface="Arial" charset="0"/>
              </a:rPr>
              <a:t>Associate Professor of Medicine</a:t>
            </a:r>
          </a:p>
          <a:p>
            <a:pPr>
              <a:lnSpc>
                <a:spcPct val="90000"/>
              </a:lnSpc>
            </a:pPr>
            <a:r>
              <a:rPr lang="en-US" u="none" dirty="0" smtClean="0">
                <a:latin typeface="Arial" charset="0"/>
                <a:cs typeface="Arial" charset="0"/>
              </a:rPr>
              <a:t>Pharmacology and Physiology</a:t>
            </a:r>
          </a:p>
          <a:p>
            <a:pPr>
              <a:lnSpc>
                <a:spcPct val="90000"/>
              </a:lnSpc>
            </a:pPr>
            <a:r>
              <a:rPr lang="en-US" u="none" dirty="0" smtClean="0">
                <a:latin typeface="Arial" charset="0"/>
                <a:cs typeface="Arial" charset="0"/>
              </a:rPr>
              <a:t>University of Rochester School of Medicine</a:t>
            </a:r>
          </a:p>
          <a:p>
            <a:pPr>
              <a:lnSpc>
                <a:spcPct val="90000"/>
              </a:lnSpc>
            </a:pPr>
            <a:r>
              <a:rPr lang="en-US" u="none" dirty="0" smtClean="0">
                <a:latin typeface="Arial" charset="0"/>
                <a:cs typeface="Arial" charset="0"/>
              </a:rPr>
              <a:t>Rochester, New York</a:t>
            </a:r>
            <a:endParaRPr lang="en-US" u="none" dirty="0">
              <a:latin typeface="Arial" charset="0"/>
              <a:cs typeface="Arial" charset="0"/>
            </a:endParaRPr>
          </a:p>
          <a:p>
            <a:pPr>
              <a:lnSpc>
                <a:spcPct val="90000"/>
              </a:lnSpc>
            </a:pPr>
            <a:endParaRPr lang="en-US" b="1" i="1" dirty="0">
              <a:solidFill>
                <a:srgbClr val="606060"/>
              </a:solidFill>
              <a:latin typeface="Arial" charset="0"/>
              <a:cs typeface="Arial" charset="0"/>
            </a:endParaRPr>
          </a:p>
        </p:txBody>
      </p:sp>
    </p:spTree>
    <p:extLst>
      <p:ext uri="{BB962C8B-B14F-4D97-AF65-F5344CB8AC3E}">
        <p14:creationId xmlns:p14="http://schemas.microsoft.com/office/powerpoint/2010/main" val="544078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73" y="320647"/>
            <a:ext cx="8525330" cy="868362"/>
          </a:xfrm>
        </p:spPr>
        <p:txBody>
          <a:bodyPr/>
          <a:lstStyle/>
          <a:p>
            <a:pPr>
              <a:lnSpc>
                <a:spcPct val="100000"/>
              </a:lnSpc>
            </a:pPr>
            <a:r>
              <a:rPr lang="en-US" dirty="0" smtClean="0"/>
              <a:t>PAH Diagnostic Workup</a:t>
            </a:r>
            <a:br>
              <a:rPr lang="en-US" dirty="0" smtClean="0"/>
            </a:br>
            <a:r>
              <a:rPr lang="en-US" sz="3200" i="1" dirty="0" smtClean="0"/>
              <a:t>General </a:t>
            </a:r>
            <a:r>
              <a:rPr lang="en-US" sz="3200" i="1" dirty="0" err="1" smtClean="0"/>
              <a:t>Considerations</a:t>
            </a:r>
            <a:r>
              <a:rPr lang="en-US" sz="3200" i="1" baseline="30000" dirty="0" err="1" smtClean="0"/>
              <a:t>a,b</a:t>
            </a:r>
            <a:endParaRPr lang="en-US" sz="3200" i="1" baseline="30000" dirty="0"/>
          </a:p>
        </p:txBody>
      </p:sp>
      <p:sp>
        <p:nvSpPr>
          <p:cNvPr id="3" name="Content Placeholder 2"/>
          <p:cNvSpPr>
            <a:spLocks noGrp="1"/>
          </p:cNvSpPr>
          <p:nvPr>
            <p:ph idx="1"/>
          </p:nvPr>
        </p:nvSpPr>
        <p:spPr>
          <a:xfrm>
            <a:off x="554831" y="1591670"/>
            <a:ext cx="8496301" cy="4281488"/>
          </a:xfrm>
        </p:spPr>
        <p:txBody>
          <a:bodyPr>
            <a:noAutofit/>
          </a:bodyPr>
          <a:lstStyle/>
          <a:p>
            <a:pPr marL="231775" indent="-231775">
              <a:spcBef>
                <a:spcPts val="800"/>
              </a:spcBef>
              <a:buFont typeface="Arial" panose="020B0604020202020204" pitchFamily="34" charset="0"/>
              <a:buChar char="•"/>
            </a:pPr>
            <a:r>
              <a:rPr lang="en-US" sz="2800" b="0" dirty="0" smtClean="0">
                <a:solidFill>
                  <a:schemeClr val="tx1"/>
                </a:solidFill>
              </a:rPr>
              <a:t>Presentation/history suggestive of PH</a:t>
            </a:r>
          </a:p>
          <a:p>
            <a:pPr marL="682625" lvl="1" indent="-341313">
              <a:spcBef>
                <a:spcPts val="800"/>
              </a:spcBef>
              <a:buFont typeface="Arial" panose="020B0604020202020204" pitchFamily="34" charset="0"/>
              <a:buChar char="–"/>
            </a:pPr>
            <a:r>
              <a:rPr lang="en-US" sz="2400" dirty="0" smtClean="0"/>
              <a:t>Echocardiogram </a:t>
            </a:r>
          </a:p>
          <a:p>
            <a:pPr marL="682625" lvl="1" indent="-341313">
              <a:spcBef>
                <a:spcPts val="800"/>
              </a:spcBef>
              <a:buFont typeface="Arial" panose="020B0604020202020204" pitchFamily="34" charset="0"/>
              <a:buChar char="–"/>
            </a:pPr>
            <a:r>
              <a:rPr lang="en-US" sz="2400" dirty="0" smtClean="0"/>
              <a:t>ECG, chest radiograph, TTE, PFT, HRCT</a:t>
            </a:r>
          </a:p>
          <a:p>
            <a:pPr marL="682625" lvl="1" indent="-341313">
              <a:spcBef>
                <a:spcPts val="800"/>
              </a:spcBef>
              <a:buFont typeface="Arial" panose="020B0604020202020204" pitchFamily="34" charset="0"/>
              <a:buChar char="–"/>
            </a:pPr>
            <a:r>
              <a:rPr lang="en-US" sz="2400" dirty="0" smtClean="0"/>
              <a:t>V/Q scan</a:t>
            </a:r>
          </a:p>
          <a:p>
            <a:pPr marL="682625" lvl="1" indent="-341313">
              <a:spcBef>
                <a:spcPts val="800"/>
              </a:spcBef>
              <a:buFont typeface="Arial" panose="020B0604020202020204" pitchFamily="34" charset="0"/>
              <a:buChar char="–"/>
            </a:pPr>
            <a:r>
              <a:rPr lang="en-US" sz="2400" dirty="0" smtClean="0"/>
              <a:t>RHC</a:t>
            </a:r>
          </a:p>
          <a:p>
            <a:pPr marL="231775" indent="-231775">
              <a:spcBef>
                <a:spcPts val="800"/>
              </a:spcBef>
              <a:buFont typeface="Arial" panose="020B0604020202020204" pitchFamily="34" charset="0"/>
              <a:buChar char="•"/>
            </a:pPr>
            <a:r>
              <a:rPr lang="en-US" sz="2800" b="0" dirty="0" smtClean="0">
                <a:solidFill>
                  <a:schemeClr val="tx1"/>
                </a:solidFill>
              </a:rPr>
              <a:t>Presence of comorbidities (</a:t>
            </a:r>
            <a:r>
              <a:rPr lang="en-US" sz="2800" b="0" dirty="0" err="1" smtClean="0">
                <a:solidFill>
                  <a:schemeClr val="tx1"/>
                </a:solidFill>
              </a:rPr>
              <a:t>eg</a:t>
            </a:r>
            <a:r>
              <a:rPr lang="en-US" sz="2800" b="0" dirty="0" smtClean="0">
                <a:solidFill>
                  <a:schemeClr val="tx1"/>
                </a:solidFill>
              </a:rPr>
              <a:t>, diabetes, obesity, CAD); echocardiogram suggestive of PH </a:t>
            </a:r>
            <a:r>
              <a:rPr lang="en-US" sz="2800" b="0" dirty="0" smtClean="0">
                <a:solidFill>
                  <a:schemeClr val="tx1"/>
                </a:solidFill>
                <a:sym typeface="Wingdings" panose="05000000000000000000" pitchFamily="2" charset="2"/>
              </a:rPr>
              <a:t> diastolic dysfunction?</a:t>
            </a:r>
          </a:p>
          <a:p>
            <a:pPr marL="682625" lvl="1" indent="-341313">
              <a:spcBef>
                <a:spcPts val="800"/>
              </a:spcBef>
              <a:buFont typeface="Arial" panose="020B0604020202020204" pitchFamily="34" charset="0"/>
              <a:buChar char="–"/>
            </a:pPr>
            <a:r>
              <a:rPr lang="en-US" sz="2400" dirty="0" smtClean="0">
                <a:sym typeface="Wingdings" panose="05000000000000000000" pitchFamily="2" charset="2"/>
              </a:rPr>
              <a:t>Initiate empiric loop diuretics</a:t>
            </a:r>
            <a:endParaRPr lang="en-US" sz="2400" dirty="0">
              <a:sym typeface="Wingdings" panose="05000000000000000000" pitchFamily="2" charset="2"/>
            </a:endParaRPr>
          </a:p>
          <a:p>
            <a:pPr marL="682625" lvl="1" indent="-341313">
              <a:spcBef>
                <a:spcPts val="800"/>
              </a:spcBef>
              <a:buFont typeface="Arial" panose="020B0604020202020204" pitchFamily="34" charset="0"/>
              <a:buChar char="–"/>
            </a:pPr>
            <a:r>
              <a:rPr lang="en-US" sz="2400" dirty="0" smtClean="0">
                <a:sym typeface="Wingdings" panose="05000000000000000000" pitchFamily="2" charset="2"/>
              </a:rPr>
              <a:t>Sleep study  </a:t>
            </a:r>
            <a:r>
              <a:rPr lang="en-US" sz="2400" dirty="0">
                <a:sym typeface="Wingdings" panose="05000000000000000000" pitchFamily="2" charset="2"/>
              </a:rPr>
              <a:t>u</a:t>
            </a:r>
            <a:r>
              <a:rPr lang="en-US" sz="2400" dirty="0" smtClean="0">
                <a:sym typeface="Wingdings" panose="05000000000000000000" pitchFamily="2" charset="2"/>
              </a:rPr>
              <a:t>ndiagnosed sleep apnea?</a:t>
            </a:r>
            <a:endParaRPr lang="en-US" sz="2400" dirty="0" smtClean="0"/>
          </a:p>
          <a:p>
            <a:pPr marL="682625" indent="-341313">
              <a:spcBef>
                <a:spcPts val="800"/>
              </a:spcBef>
              <a:buFont typeface="Arial" panose="020B0604020202020204" pitchFamily="34" charset="0"/>
              <a:buChar char="–"/>
            </a:pPr>
            <a:endParaRPr lang="en-US" sz="2800" dirty="0"/>
          </a:p>
        </p:txBody>
      </p:sp>
      <p:sp>
        <p:nvSpPr>
          <p:cNvPr id="4" name="TextBox 3"/>
          <p:cNvSpPr txBox="1"/>
          <p:nvPr/>
        </p:nvSpPr>
        <p:spPr>
          <a:xfrm>
            <a:off x="7960" y="6308680"/>
            <a:ext cx="8961284" cy="584775"/>
          </a:xfrm>
          <a:prstGeom prst="rect">
            <a:avLst/>
          </a:prstGeom>
          <a:noFill/>
        </p:spPr>
        <p:txBody>
          <a:bodyPr wrap="square" rtlCol="0">
            <a:spAutoFit/>
          </a:bodyPr>
          <a:lstStyle/>
          <a:p>
            <a:r>
              <a:rPr lang="en-US" sz="1600" u="none" dirty="0" smtClean="0">
                <a:latin typeface="+mj-lt"/>
              </a:rPr>
              <a:t>a. </a:t>
            </a:r>
            <a:r>
              <a:rPr lang="en-US" sz="1600" u="none" dirty="0" err="1" smtClean="0">
                <a:latin typeface="+mj-lt"/>
              </a:rPr>
              <a:t>Galie</a:t>
            </a:r>
            <a:r>
              <a:rPr lang="en-US" sz="1600" u="none" dirty="0" smtClean="0">
                <a:latin typeface="+mj-lt"/>
              </a:rPr>
              <a:t> N, et al. </a:t>
            </a:r>
            <a:r>
              <a:rPr lang="en-US" sz="1600" i="1" u="none" dirty="0" err="1" smtClean="0">
                <a:latin typeface="+mj-lt"/>
              </a:rPr>
              <a:t>Eur</a:t>
            </a:r>
            <a:r>
              <a:rPr lang="en-US" sz="1600" i="1" u="none" dirty="0" smtClean="0">
                <a:latin typeface="+mj-lt"/>
              </a:rPr>
              <a:t> Heart J</a:t>
            </a:r>
            <a:r>
              <a:rPr lang="en-US" sz="1600" u="none" dirty="0" smtClean="0">
                <a:latin typeface="+mj-lt"/>
              </a:rPr>
              <a:t>. 2009;30:2493-2537</a:t>
            </a:r>
            <a:r>
              <a:rPr lang="en-US" sz="1600" u="none" baseline="30000" dirty="0" smtClean="0">
                <a:latin typeface="+mj-lt"/>
              </a:rPr>
              <a:t>[2]</a:t>
            </a:r>
            <a:r>
              <a:rPr lang="en-US" sz="1600" u="none" dirty="0" smtClean="0">
                <a:latin typeface="+mj-lt"/>
              </a:rPr>
              <a:t>; b. </a:t>
            </a:r>
            <a:r>
              <a:rPr lang="en-US" sz="1600" u="none" dirty="0" err="1" smtClean="0">
                <a:latin typeface="+mj-lt"/>
              </a:rPr>
              <a:t>McGoon</a:t>
            </a:r>
            <a:r>
              <a:rPr lang="en-US" sz="1600" u="none" dirty="0" smtClean="0">
                <a:latin typeface="+mj-lt"/>
              </a:rPr>
              <a:t> et al</a:t>
            </a:r>
            <a:r>
              <a:rPr lang="en-US" sz="1600" u="none" dirty="0">
                <a:latin typeface="+mj-lt"/>
              </a:rPr>
              <a:t>. </a:t>
            </a:r>
            <a:r>
              <a:rPr lang="en-US" sz="1600" i="1" u="none" dirty="0">
                <a:latin typeface="+mj-lt"/>
              </a:rPr>
              <a:t>Chest</a:t>
            </a:r>
            <a:r>
              <a:rPr lang="en-US" sz="1600" u="none" dirty="0">
                <a:latin typeface="+mj-lt"/>
              </a:rPr>
              <a:t>. </a:t>
            </a:r>
            <a:r>
              <a:rPr lang="en-US" sz="1600" u="none" dirty="0" smtClean="0">
                <a:latin typeface="+mj-lt"/>
              </a:rPr>
              <a:t>2004;126(1 </a:t>
            </a:r>
            <a:r>
              <a:rPr lang="en-US" sz="1600" u="none" dirty="0" err="1">
                <a:latin typeface="+mj-lt"/>
              </a:rPr>
              <a:t>s</a:t>
            </a:r>
            <a:r>
              <a:rPr lang="en-US" sz="1600" u="none" dirty="0" err="1" smtClean="0">
                <a:latin typeface="+mj-lt"/>
              </a:rPr>
              <a:t>uppl</a:t>
            </a:r>
            <a:r>
              <a:rPr lang="en-US" sz="1600" u="none" dirty="0">
                <a:latin typeface="+mj-lt"/>
              </a:rPr>
              <a:t>):14S-34S</a:t>
            </a:r>
            <a:r>
              <a:rPr lang="en-US" sz="1600" u="none" dirty="0" smtClean="0">
                <a:latin typeface="+mj-lt"/>
              </a:rPr>
              <a:t>.</a:t>
            </a:r>
            <a:r>
              <a:rPr lang="en-US" sz="1600" u="none" baseline="30000" dirty="0" smtClean="0">
                <a:latin typeface="+mj-lt"/>
              </a:rPr>
              <a:t>[3]</a:t>
            </a:r>
            <a:r>
              <a:rPr lang="en-US" sz="1600" u="none" dirty="0" smtClean="0">
                <a:latin typeface="+mj-lt"/>
              </a:rPr>
              <a:t> </a:t>
            </a:r>
            <a:endParaRPr lang="en-US" sz="1600" u="none" dirty="0">
              <a:latin typeface="+mj-lt"/>
            </a:endParaRPr>
          </a:p>
        </p:txBody>
      </p:sp>
    </p:spTree>
    <p:extLst>
      <p:ext uri="{BB962C8B-B14F-4D97-AF65-F5344CB8AC3E}">
        <p14:creationId xmlns:p14="http://schemas.microsoft.com/office/powerpoint/2010/main" val="336383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Perform an </a:t>
            </a:r>
            <a:r>
              <a:rPr lang="en-US" dirty="0" err="1" smtClean="0"/>
              <a:t>RHC?</a:t>
            </a:r>
            <a:r>
              <a:rPr lang="en-US" baseline="30000" dirty="0" err="1" smtClean="0"/>
              <a:t>a,b</a:t>
            </a:r>
            <a:endParaRPr lang="en-US" dirty="0"/>
          </a:p>
        </p:txBody>
      </p:sp>
      <p:sp>
        <p:nvSpPr>
          <p:cNvPr id="3" name="Content Placeholder 2"/>
          <p:cNvSpPr>
            <a:spLocks noGrp="1"/>
          </p:cNvSpPr>
          <p:nvPr>
            <p:ph idx="1"/>
          </p:nvPr>
        </p:nvSpPr>
        <p:spPr>
          <a:xfrm>
            <a:off x="545883" y="1591670"/>
            <a:ext cx="7997615" cy="4281488"/>
          </a:xfrm>
        </p:spPr>
        <p:txBody>
          <a:bodyPr>
            <a:noAutofit/>
          </a:bodyPr>
          <a:lstStyle/>
          <a:p>
            <a:pPr marL="231775" indent="-231775">
              <a:spcBef>
                <a:spcPts val="300"/>
              </a:spcBef>
              <a:buFont typeface="Arial" panose="020B0604020202020204" pitchFamily="34" charset="0"/>
              <a:buChar char="•"/>
            </a:pPr>
            <a:r>
              <a:rPr lang="en-US" sz="2800" b="0" dirty="0" smtClean="0">
                <a:solidFill>
                  <a:schemeClr val="tx1"/>
                </a:solidFill>
              </a:rPr>
              <a:t>Patient responding to empiric therapy: loop diuretics, apnea therapy?</a:t>
            </a:r>
          </a:p>
          <a:p>
            <a:pPr marL="682625" lvl="1" indent="-341313">
              <a:spcBef>
                <a:spcPts val="300"/>
              </a:spcBef>
              <a:buFont typeface="Arial" panose="020B0604020202020204" pitchFamily="34" charset="0"/>
              <a:buChar char="–"/>
            </a:pPr>
            <a:r>
              <a:rPr lang="en-US" sz="2400" b="1" dirty="0" smtClean="0"/>
              <a:t>Yes</a:t>
            </a:r>
            <a:r>
              <a:rPr lang="en-US" sz="2400" dirty="0" smtClean="0"/>
              <a:t> </a:t>
            </a:r>
            <a:r>
              <a:rPr lang="en-US" sz="2400" dirty="0" smtClean="0">
                <a:sym typeface="Wingdings" panose="05000000000000000000" pitchFamily="2" charset="2"/>
              </a:rPr>
              <a:t></a:t>
            </a:r>
            <a:r>
              <a:rPr lang="en-US" sz="2400" dirty="0" smtClean="0"/>
              <a:t> no further testing (</a:t>
            </a:r>
            <a:r>
              <a:rPr lang="en-US" sz="2400" dirty="0" err="1" smtClean="0"/>
              <a:t>ie</a:t>
            </a:r>
            <a:r>
              <a:rPr lang="en-US" sz="2400" dirty="0" smtClean="0"/>
              <a:t>, probable diastolic dysfunction)</a:t>
            </a:r>
          </a:p>
          <a:p>
            <a:pPr marL="682625" lvl="1" indent="-341313">
              <a:spcBef>
                <a:spcPts val="300"/>
              </a:spcBef>
              <a:buFont typeface="Arial" panose="020B0604020202020204" pitchFamily="34" charset="0"/>
              <a:buChar char="–"/>
            </a:pPr>
            <a:r>
              <a:rPr lang="en-US" sz="2400" b="1" dirty="0" smtClean="0"/>
              <a:t>No</a:t>
            </a:r>
            <a:r>
              <a:rPr lang="en-US" sz="2400" dirty="0" smtClean="0"/>
              <a:t> </a:t>
            </a:r>
            <a:r>
              <a:rPr lang="en-US" sz="2400" dirty="0" smtClean="0">
                <a:sym typeface="Wingdings" panose="05000000000000000000" pitchFamily="2" charset="2"/>
              </a:rPr>
              <a:t> comprehensive guideline-recommended workup vs immediate RHC?</a:t>
            </a:r>
          </a:p>
          <a:p>
            <a:pPr marL="1201738" lvl="2" indent="-395288">
              <a:spcBef>
                <a:spcPts val="300"/>
              </a:spcBef>
            </a:pPr>
            <a:r>
              <a:rPr lang="en-US" dirty="0" smtClean="0">
                <a:latin typeface="+mj-lt"/>
                <a:sym typeface="Wingdings" panose="05000000000000000000" pitchFamily="2" charset="2"/>
              </a:rPr>
              <a:t>Prior history and diagnostic workup (</a:t>
            </a:r>
            <a:r>
              <a:rPr lang="en-US" dirty="0" err="1" smtClean="0">
                <a:latin typeface="+mj-lt"/>
                <a:sym typeface="Wingdings" panose="05000000000000000000" pitchFamily="2" charset="2"/>
              </a:rPr>
              <a:t>ie</a:t>
            </a:r>
            <a:r>
              <a:rPr lang="en-US" dirty="0" smtClean="0">
                <a:latin typeface="+mj-lt"/>
                <a:sym typeface="Wingdings" panose="05000000000000000000" pitchFamily="2" charset="2"/>
              </a:rPr>
              <a:t>, referral population)</a:t>
            </a:r>
          </a:p>
          <a:p>
            <a:pPr marL="1201738" lvl="2" indent="-395288">
              <a:spcBef>
                <a:spcPts val="300"/>
              </a:spcBef>
            </a:pPr>
            <a:r>
              <a:rPr lang="en-US" dirty="0" smtClean="0">
                <a:latin typeface="+mj-lt"/>
              </a:rPr>
              <a:t>Rule out left heart disease, sleep apnea</a:t>
            </a:r>
          </a:p>
          <a:p>
            <a:pPr marL="1201738" lvl="2" indent="-395288">
              <a:spcBef>
                <a:spcPts val="300"/>
              </a:spcBef>
            </a:pPr>
            <a:r>
              <a:rPr lang="en-US" dirty="0" smtClean="0">
                <a:latin typeface="+mj-lt"/>
              </a:rPr>
              <a:t>Immediate RHC is more cost-effective vs complete </a:t>
            </a:r>
            <a:r>
              <a:rPr lang="en-US" dirty="0" err="1" smtClean="0">
                <a:latin typeface="+mj-lt"/>
              </a:rPr>
              <a:t>workup</a:t>
            </a:r>
            <a:r>
              <a:rPr lang="en-US" baseline="30000" dirty="0" err="1" smtClean="0">
                <a:latin typeface="+mj-lt"/>
              </a:rPr>
              <a:t>c</a:t>
            </a:r>
            <a:r>
              <a:rPr lang="en-US" baseline="30000" dirty="0" smtClean="0">
                <a:latin typeface="+mj-lt"/>
              </a:rPr>
              <a:t> </a:t>
            </a:r>
            <a:endParaRPr lang="en-US" dirty="0">
              <a:latin typeface="+mj-lt"/>
              <a:sym typeface="Wingdings" panose="05000000000000000000" pitchFamily="2" charset="2"/>
            </a:endParaRPr>
          </a:p>
          <a:p>
            <a:pPr marL="1828800" lvl="3" indent="-450850">
              <a:spcBef>
                <a:spcPts val="300"/>
              </a:spcBef>
              <a:buClr>
                <a:schemeClr val="accent5"/>
              </a:buClr>
              <a:buFont typeface="Arial" panose="020B0604020202020204" pitchFamily="34" charset="0"/>
              <a:buChar char="–"/>
            </a:pPr>
            <a:r>
              <a:rPr lang="en-US" sz="1800" dirty="0" err="1" smtClean="0">
                <a:solidFill>
                  <a:schemeClr val="tx1"/>
                </a:solidFill>
                <a:latin typeface="+mj-lt"/>
                <a:sym typeface="Wingdings" panose="05000000000000000000" pitchFamily="2" charset="2"/>
              </a:rPr>
              <a:t>mPAP</a:t>
            </a:r>
            <a:r>
              <a:rPr lang="en-US" sz="1800" dirty="0" smtClean="0">
                <a:solidFill>
                  <a:schemeClr val="tx1"/>
                </a:solidFill>
                <a:latin typeface="+mj-lt"/>
                <a:sym typeface="Wingdings" panose="05000000000000000000" pitchFamily="2" charset="2"/>
              </a:rPr>
              <a:t> ≥ 25 mm Hg; PWP ≤ 15 mm Hg  proceed with guideline-directed workup</a:t>
            </a:r>
            <a:endParaRPr lang="en-US" sz="1800" dirty="0" smtClean="0">
              <a:solidFill>
                <a:schemeClr val="tx1"/>
              </a:solidFill>
              <a:latin typeface="+mj-lt"/>
            </a:endParaRPr>
          </a:p>
          <a:p>
            <a:pPr lvl="2">
              <a:spcBef>
                <a:spcPts val="300"/>
              </a:spcBef>
            </a:pPr>
            <a:endParaRPr lang="en-US" sz="2400" dirty="0" smtClean="0">
              <a:latin typeface="+mj-lt"/>
            </a:endParaRPr>
          </a:p>
        </p:txBody>
      </p:sp>
      <p:sp>
        <p:nvSpPr>
          <p:cNvPr id="4" name="TextBox 3"/>
          <p:cNvSpPr txBox="1"/>
          <p:nvPr/>
        </p:nvSpPr>
        <p:spPr>
          <a:xfrm>
            <a:off x="13648" y="6312096"/>
            <a:ext cx="9144000" cy="584775"/>
          </a:xfrm>
          <a:prstGeom prst="rect">
            <a:avLst/>
          </a:prstGeom>
          <a:noFill/>
        </p:spPr>
        <p:txBody>
          <a:bodyPr wrap="square" rtlCol="0">
            <a:spAutoFit/>
          </a:bodyPr>
          <a:lstStyle/>
          <a:p>
            <a:r>
              <a:rPr lang="en-US" sz="1600" u="none" dirty="0" smtClean="0">
                <a:latin typeface="+mj-lt"/>
              </a:rPr>
              <a:t>a. </a:t>
            </a:r>
            <a:r>
              <a:rPr lang="en-US" sz="1600" u="none" dirty="0" err="1" smtClean="0">
                <a:latin typeface="+mj-lt"/>
              </a:rPr>
              <a:t>Galie</a:t>
            </a:r>
            <a:r>
              <a:rPr lang="en-US" sz="1600" u="none" dirty="0" smtClean="0">
                <a:latin typeface="+mj-lt"/>
              </a:rPr>
              <a:t> N, et al. </a:t>
            </a:r>
            <a:r>
              <a:rPr lang="en-US" sz="1600" i="1" u="none" dirty="0" err="1" smtClean="0">
                <a:latin typeface="+mj-lt"/>
              </a:rPr>
              <a:t>Eur</a:t>
            </a:r>
            <a:r>
              <a:rPr lang="en-US" sz="1600" i="1" u="none" dirty="0" smtClean="0">
                <a:latin typeface="+mj-lt"/>
              </a:rPr>
              <a:t> Heart J</a:t>
            </a:r>
            <a:r>
              <a:rPr lang="en-US" sz="1600" u="none" dirty="0" smtClean="0">
                <a:latin typeface="+mj-lt"/>
              </a:rPr>
              <a:t>. 2009;30:2493-2537</a:t>
            </a:r>
            <a:r>
              <a:rPr lang="en-US" sz="1600" u="none" baseline="30000" dirty="0" smtClean="0">
                <a:latin typeface="+mj-lt"/>
              </a:rPr>
              <a:t>[2]</a:t>
            </a:r>
            <a:r>
              <a:rPr lang="en-US" sz="1600" u="none" dirty="0" smtClean="0">
                <a:latin typeface="+mj-lt"/>
              </a:rPr>
              <a:t>; b. </a:t>
            </a:r>
            <a:r>
              <a:rPr lang="en-US" sz="1600" u="none" dirty="0" err="1" smtClean="0">
                <a:latin typeface="+mj-lt"/>
              </a:rPr>
              <a:t>McGoon</a:t>
            </a:r>
            <a:r>
              <a:rPr lang="en-US" sz="1600" u="none" dirty="0" smtClean="0">
                <a:latin typeface="+mj-lt"/>
              </a:rPr>
              <a:t> et al</a:t>
            </a:r>
            <a:r>
              <a:rPr lang="en-US" sz="1600" u="none" dirty="0">
                <a:latin typeface="+mj-lt"/>
              </a:rPr>
              <a:t>. </a:t>
            </a:r>
            <a:r>
              <a:rPr lang="en-US" sz="1600" i="1" u="none" dirty="0">
                <a:latin typeface="+mj-lt"/>
              </a:rPr>
              <a:t>Chest</a:t>
            </a:r>
            <a:r>
              <a:rPr lang="en-US" sz="1600" u="none" dirty="0">
                <a:latin typeface="+mj-lt"/>
              </a:rPr>
              <a:t>. </a:t>
            </a:r>
            <a:r>
              <a:rPr lang="en-US" sz="1600" u="none" dirty="0" smtClean="0">
                <a:latin typeface="+mj-lt"/>
              </a:rPr>
              <a:t>2004;126(1 </a:t>
            </a:r>
            <a:r>
              <a:rPr lang="en-US" sz="1600" u="none" dirty="0" err="1">
                <a:latin typeface="+mj-lt"/>
              </a:rPr>
              <a:t>s</a:t>
            </a:r>
            <a:r>
              <a:rPr lang="en-US" sz="1600" u="none" dirty="0" err="1" smtClean="0">
                <a:latin typeface="+mj-lt"/>
              </a:rPr>
              <a:t>uppl</a:t>
            </a:r>
            <a:r>
              <a:rPr lang="en-US" sz="1600" u="none" dirty="0">
                <a:latin typeface="+mj-lt"/>
              </a:rPr>
              <a:t>):14S-</a:t>
            </a:r>
            <a:r>
              <a:rPr lang="en-US" sz="1600" u="none" dirty="0" smtClean="0">
                <a:latin typeface="+mj-lt"/>
              </a:rPr>
              <a:t>34S</a:t>
            </a:r>
            <a:r>
              <a:rPr lang="en-US" sz="1600" u="none" baseline="30000" dirty="0" smtClean="0">
                <a:latin typeface="+mj-lt"/>
              </a:rPr>
              <a:t>[3]</a:t>
            </a:r>
            <a:r>
              <a:rPr lang="en-US" sz="1600" u="none" dirty="0" smtClean="0">
                <a:latin typeface="+mj-lt"/>
              </a:rPr>
              <a:t>; c. Taylor B, et al</a:t>
            </a:r>
            <a:r>
              <a:rPr lang="en-US" sz="1600" u="none" dirty="0">
                <a:latin typeface="+mj-lt"/>
              </a:rPr>
              <a:t>. </a:t>
            </a:r>
            <a:r>
              <a:rPr lang="en-US" sz="1600" i="1" u="none" dirty="0">
                <a:latin typeface="+mj-lt"/>
              </a:rPr>
              <a:t>J Heart Lung Transplant</a:t>
            </a:r>
            <a:r>
              <a:rPr lang="en-US" sz="1600" u="none" dirty="0">
                <a:latin typeface="+mj-lt"/>
              </a:rPr>
              <a:t>. </a:t>
            </a:r>
            <a:r>
              <a:rPr lang="en-US" sz="1600" u="none" dirty="0" smtClean="0">
                <a:latin typeface="+mj-lt"/>
              </a:rPr>
              <a:t>2013;32:137-138.</a:t>
            </a:r>
            <a:r>
              <a:rPr lang="en-US" sz="1600" u="none" baseline="30000" dirty="0" smtClean="0">
                <a:latin typeface="+mj-lt"/>
              </a:rPr>
              <a:t>[1]</a:t>
            </a:r>
            <a:r>
              <a:rPr lang="en-US" sz="1600" u="none" dirty="0" smtClean="0">
                <a:latin typeface="+mj-lt"/>
              </a:rPr>
              <a:t> </a:t>
            </a:r>
            <a:endParaRPr lang="en-US" sz="1600" u="none" dirty="0">
              <a:latin typeface="+mj-lt"/>
            </a:endParaRPr>
          </a:p>
        </p:txBody>
      </p:sp>
    </p:spTree>
    <p:extLst>
      <p:ext uri="{BB962C8B-B14F-4D97-AF65-F5344CB8AC3E}">
        <p14:creationId xmlns:p14="http://schemas.microsoft.com/office/powerpoint/2010/main" val="1715887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984" y="320646"/>
            <a:ext cx="8525330" cy="868362"/>
          </a:xfrm>
        </p:spPr>
        <p:txBody>
          <a:bodyPr/>
          <a:lstStyle/>
          <a:p>
            <a:pPr>
              <a:lnSpc>
                <a:spcPct val="100000"/>
              </a:lnSpc>
            </a:pPr>
            <a:r>
              <a:rPr lang="en-US" dirty="0" smtClean="0"/>
              <a:t>Cost of Hospitalizations in PAH </a:t>
            </a:r>
            <a:r>
              <a:rPr lang="en-US" sz="3200" i="1" dirty="0" smtClean="0"/>
              <a:t>Registry and Trial Data</a:t>
            </a:r>
            <a:endParaRPr lang="en-US" sz="3200" i="1" dirty="0"/>
          </a:p>
        </p:txBody>
      </p:sp>
      <p:sp>
        <p:nvSpPr>
          <p:cNvPr id="3" name="Content Placeholder 2"/>
          <p:cNvSpPr>
            <a:spLocks noGrp="1"/>
          </p:cNvSpPr>
          <p:nvPr>
            <p:ph idx="1"/>
          </p:nvPr>
        </p:nvSpPr>
        <p:spPr>
          <a:xfrm>
            <a:off x="545886" y="1591668"/>
            <a:ext cx="7997617" cy="4281488"/>
          </a:xfrm>
        </p:spPr>
        <p:txBody>
          <a:bodyPr>
            <a:noAutofit/>
          </a:bodyPr>
          <a:lstStyle/>
          <a:p>
            <a:pPr marL="231775" indent="-231775">
              <a:spcBef>
                <a:spcPts val="1000"/>
              </a:spcBef>
              <a:buFont typeface="Arial" panose="020B0604020202020204" pitchFamily="34" charset="0"/>
              <a:buChar char="•"/>
            </a:pPr>
            <a:r>
              <a:rPr lang="en-US" b="0" dirty="0" smtClean="0">
                <a:solidFill>
                  <a:schemeClr val="tx1"/>
                </a:solidFill>
              </a:rPr>
              <a:t>REVEAL </a:t>
            </a:r>
            <a:r>
              <a:rPr lang="en-US" b="0" dirty="0" err="1" smtClean="0">
                <a:solidFill>
                  <a:schemeClr val="tx1"/>
                </a:solidFill>
              </a:rPr>
              <a:t>Registry</a:t>
            </a:r>
            <a:r>
              <a:rPr lang="en-US" b="0" baseline="30000" dirty="0" err="1" smtClean="0">
                <a:solidFill>
                  <a:schemeClr val="tx1"/>
                </a:solidFill>
              </a:rPr>
              <a:t>a</a:t>
            </a:r>
            <a:endParaRPr lang="en-US" b="0" baseline="30000" dirty="0" smtClean="0">
              <a:solidFill>
                <a:schemeClr val="tx1"/>
              </a:solidFill>
            </a:endParaRPr>
          </a:p>
          <a:p>
            <a:pPr marL="682625" lvl="1" indent="-341313">
              <a:spcBef>
                <a:spcPts val="1000"/>
              </a:spcBef>
              <a:buFont typeface="Arial" panose="020B0604020202020204" pitchFamily="34" charset="0"/>
              <a:buChar char="–"/>
            </a:pPr>
            <a:r>
              <a:rPr lang="en-US" dirty="0" smtClean="0"/>
              <a:t>Mean </a:t>
            </a:r>
            <a:r>
              <a:rPr lang="en-US" dirty="0"/>
              <a:t>total hospital days in the year after first admission </a:t>
            </a:r>
            <a:r>
              <a:rPr lang="en-US" dirty="0" smtClean="0"/>
              <a:t>for </a:t>
            </a:r>
            <a:r>
              <a:rPr lang="en-US" dirty="0"/>
              <a:t>all </a:t>
            </a:r>
            <a:r>
              <a:rPr lang="en-US" dirty="0" smtClean="0"/>
              <a:t>pts with ≥ 1 hospitalization: 15.3 </a:t>
            </a:r>
            <a:r>
              <a:rPr lang="en-US" dirty="0"/>
              <a:t>days (</a:t>
            </a:r>
            <a:r>
              <a:rPr lang="en-US" dirty="0" smtClean="0"/>
              <a:t>median: 7.0 </a:t>
            </a:r>
            <a:r>
              <a:rPr lang="en-US" dirty="0"/>
              <a:t>days</a:t>
            </a:r>
            <a:r>
              <a:rPr lang="en-US" dirty="0" smtClean="0"/>
              <a:t>)</a:t>
            </a:r>
          </a:p>
          <a:p>
            <a:pPr marL="682625" lvl="1" indent="-341313">
              <a:spcBef>
                <a:spcPts val="1000"/>
              </a:spcBef>
              <a:buFont typeface="Arial" panose="020B0604020202020204" pitchFamily="34" charset="0"/>
              <a:buChar char="–"/>
            </a:pPr>
            <a:r>
              <a:rPr lang="en-US" dirty="0" smtClean="0"/>
              <a:t>Estimated 2012 total costs </a:t>
            </a:r>
            <a:r>
              <a:rPr lang="en-US" dirty="0"/>
              <a:t>(inpatient and outpatient)</a:t>
            </a:r>
            <a:r>
              <a:rPr lang="en-US" dirty="0" smtClean="0"/>
              <a:t> </a:t>
            </a:r>
            <a:r>
              <a:rPr lang="en-US" dirty="0"/>
              <a:t>for </a:t>
            </a:r>
            <a:r>
              <a:rPr lang="en-US" dirty="0" smtClean="0"/>
              <a:t>PAH: $188 </a:t>
            </a:r>
            <a:r>
              <a:rPr lang="en-US" dirty="0"/>
              <a:t>million </a:t>
            </a:r>
            <a:endParaRPr lang="en-US" dirty="0" smtClean="0"/>
          </a:p>
          <a:p>
            <a:pPr marL="231775" indent="-231775">
              <a:spcBef>
                <a:spcPts val="1000"/>
              </a:spcBef>
              <a:buFont typeface="Arial" panose="020B0604020202020204" pitchFamily="34" charset="0"/>
              <a:buChar char="•"/>
            </a:pPr>
            <a:r>
              <a:rPr lang="en-US" b="0" dirty="0" smtClean="0">
                <a:solidFill>
                  <a:schemeClr val="tx1"/>
                </a:solidFill>
              </a:rPr>
              <a:t>Estimated average cost/</a:t>
            </a:r>
            <a:r>
              <a:rPr lang="en-US" b="0" dirty="0" err="1" smtClean="0">
                <a:solidFill>
                  <a:schemeClr val="tx1"/>
                </a:solidFill>
              </a:rPr>
              <a:t>hospitalization</a:t>
            </a:r>
            <a:r>
              <a:rPr lang="en-US" b="0" baseline="30000" dirty="0" err="1" smtClean="0">
                <a:solidFill>
                  <a:schemeClr val="tx1"/>
                </a:solidFill>
              </a:rPr>
              <a:t>b</a:t>
            </a:r>
            <a:r>
              <a:rPr lang="en-US" b="0" dirty="0" smtClean="0">
                <a:solidFill>
                  <a:schemeClr val="tx1"/>
                </a:solidFill>
              </a:rPr>
              <a:t> </a:t>
            </a:r>
          </a:p>
          <a:p>
            <a:pPr marL="682625" lvl="1" indent="-341313">
              <a:spcBef>
                <a:spcPts val="1000"/>
              </a:spcBef>
              <a:buFont typeface="Arial" panose="020B0604020202020204" pitchFamily="34" charset="0"/>
              <a:buChar char="–"/>
            </a:pPr>
            <a:r>
              <a:rPr lang="en-US" dirty="0" smtClean="0"/>
              <a:t>~ $60,000-$100,000 (average 3-night stay on telemetry unit)</a:t>
            </a:r>
          </a:p>
          <a:p>
            <a:pPr marL="231775" indent="-231775">
              <a:spcBef>
                <a:spcPts val="1000"/>
              </a:spcBef>
              <a:buFont typeface="Arial" panose="020B0604020202020204" pitchFamily="34" charset="0"/>
              <a:buChar char="•"/>
            </a:pPr>
            <a:r>
              <a:rPr lang="en-US" b="0" dirty="0" smtClean="0">
                <a:solidFill>
                  <a:schemeClr val="tx1"/>
                </a:solidFill>
              </a:rPr>
              <a:t>AMBITION </a:t>
            </a:r>
            <a:r>
              <a:rPr lang="en-US" b="0" dirty="0" err="1" smtClean="0">
                <a:solidFill>
                  <a:schemeClr val="tx1"/>
                </a:solidFill>
              </a:rPr>
              <a:t>data</a:t>
            </a:r>
            <a:r>
              <a:rPr lang="en-US" b="0" baseline="30000" dirty="0" err="1">
                <a:solidFill>
                  <a:schemeClr val="tx1"/>
                </a:solidFill>
              </a:rPr>
              <a:t>c</a:t>
            </a:r>
            <a:endParaRPr lang="en-US" b="0" baseline="30000" dirty="0" smtClean="0">
              <a:solidFill>
                <a:schemeClr val="tx1"/>
              </a:solidFill>
            </a:endParaRPr>
          </a:p>
          <a:p>
            <a:pPr marL="682625" lvl="1" indent="-341313">
              <a:spcBef>
                <a:spcPts val="1000"/>
              </a:spcBef>
              <a:buFont typeface="Arial" panose="020B0604020202020204" pitchFamily="34" charset="0"/>
              <a:buChar char="–"/>
            </a:pPr>
            <a:r>
              <a:rPr lang="en-US" dirty="0" smtClean="0"/>
              <a:t>NNT to prevent 1 hospitalization: 9 </a:t>
            </a:r>
            <a:endParaRPr lang="en-US" dirty="0">
              <a:sym typeface="Wingdings" panose="05000000000000000000" pitchFamily="2" charset="2"/>
            </a:endParaRPr>
          </a:p>
          <a:p>
            <a:pPr marL="682625" lvl="1" indent="-341313">
              <a:spcBef>
                <a:spcPts val="1000"/>
              </a:spcBef>
              <a:buFont typeface="Arial" panose="020B0604020202020204" pitchFamily="34" charset="0"/>
              <a:buChar char="–"/>
            </a:pPr>
            <a:r>
              <a:rPr lang="en-US" dirty="0" smtClean="0">
                <a:sym typeface="Wingdings" panose="05000000000000000000" pitchFamily="2" charset="2"/>
              </a:rPr>
              <a:t>QALY: ~ $90,000-$100,000 or higher for longer hospital stays?</a:t>
            </a:r>
            <a:endParaRPr lang="en-US" dirty="0" smtClean="0"/>
          </a:p>
          <a:p>
            <a:pPr marL="682625" lvl="1" indent="-341313">
              <a:spcBef>
                <a:spcPts val="1000"/>
              </a:spcBef>
              <a:buFont typeface="Arial" panose="020B0604020202020204" pitchFamily="34" charset="0"/>
              <a:buChar char="–"/>
            </a:pPr>
            <a:r>
              <a:rPr lang="en-US" dirty="0" smtClean="0"/>
              <a:t>Combination therapy for shorter, less intense hospitalizations?</a:t>
            </a:r>
            <a:endParaRPr lang="en-US" dirty="0"/>
          </a:p>
          <a:p>
            <a:pPr marL="682625" indent="-341313">
              <a:spcBef>
                <a:spcPts val="1000"/>
              </a:spcBef>
              <a:buFont typeface="Arial" panose="020B0604020202020204" pitchFamily="34" charset="0"/>
              <a:buChar char="–"/>
            </a:pPr>
            <a:endParaRPr lang="en-US" dirty="0">
              <a:solidFill>
                <a:schemeClr val="tx1"/>
              </a:solidFill>
            </a:endParaRPr>
          </a:p>
        </p:txBody>
      </p:sp>
      <p:sp>
        <p:nvSpPr>
          <p:cNvPr id="4" name="TextBox 3"/>
          <p:cNvSpPr txBox="1"/>
          <p:nvPr/>
        </p:nvSpPr>
        <p:spPr>
          <a:xfrm>
            <a:off x="13649" y="6308680"/>
            <a:ext cx="9144000" cy="584775"/>
          </a:xfrm>
          <a:prstGeom prst="rect">
            <a:avLst/>
          </a:prstGeom>
          <a:noFill/>
        </p:spPr>
        <p:txBody>
          <a:bodyPr wrap="square" rtlCol="0">
            <a:spAutoFit/>
          </a:bodyPr>
          <a:lstStyle/>
          <a:p>
            <a:r>
              <a:rPr lang="en-US" sz="1600" u="none" dirty="0" smtClean="0">
                <a:latin typeface="+mj-lt"/>
              </a:rPr>
              <a:t>a. Burger CD, et al</a:t>
            </a:r>
            <a:r>
              <a:rPr lang="en-US" sz="1600" u="none" dirty="0">
                <a:latin typeface="+mj-lt"/>
              </a:rPr>
              <a:t>. </a:t>
            </a:r>
            <a:r>
              <a:rPr lang="en-US" sz="1600" i="1" u="none" dirty="0">
                <a:latin typeface="+mj-lt"/>
              </a:rPr>
              <a:t>Chest</a:t>
            </a:r>
            <a:r>
              <a:rPr lang="en-US" sz="1600" u="none" dirty="0">
                <a:latin typeface="+mj-lt"/>
              </a:rPr>
              <a:t>. </a:t>
            </a:r>
            <a:r>
              <a:rPr lang="en-US" sz="1600" u="none" dirty="0" smtClean="0">
                <a:latin typeface="+mj-lt"/>
              </a:rPr>
              <a:t>2014;146:1263</a:t>
            </a:r>
            <a:r>
              <a:rPr lang="en-US" sz="1600" u="none" dirty="0">
                <a:latin typeface="+mj-lt"/>
              </a:rPr>
              <a:t>-</a:t>
            </a:r>
            <a:r>
              <a:rPr lang="en-US" sz="1600" u="none" dirty="0" smtClean="0">
                <a:latin typeface="+mj-lt"/>
              </a:rPr>
              <a:t>1273</a:t>
            </a:r>
            <a:r>
              <a:rPr lang="en-US" sz="1600" u="none" baseline="30000" dirty="0" smtClean="0">
                <a:latin typeface="+mj-lt"/>
              </a:rPr>
              <a:t>[4]</a:t>
            </a:r>
            <a:r>
              <a:rPr lang="en-US" sz="1600" u="none" dirty="0" smtClean="0">
                <a:latin typeface="+mj-lt"/>
              </a:rPr>
              <a:t>; b. Johnson S, et al. </a:t>
            </a:r>
            <a:r>
              <a:rPr lang="en-US" sz="1600" i="1" u="none" dirty="0" smtClean="0">
                <a:latin typeface="+mj-lt"/>
              </a:rPr>
              <a:t>J Med Econ</a:t>
            </a:r>
            <a:r>
              <a:rPr lang="en-US" sz="1600" u="none" dirty="0" smtClean="0">
                <a:latin typeface="+mj-lt"/>
              </a:rPr>
              <a:t>. 2013;16:1414-1422</a:t>
            </a:r>
            <a:r>
              <a:rPr lang="en-US" sz="1600" u="none" baseline="30000" dirty="0" smtClean="0">
                <a:latin typeface="+mj-lt"/>
              </a:rPr>
              <a:t>[5]</a:t>
            </a:r>
            <a:r>
              <a:rPr lang="en-US" sz="1600" u="none" dirty="0" smtClean="0">
                <a:latin typeface="+mj-lt"/>
              </a:rPr>
              <a:t>; c. </a:t>
            </a:r>
            <a:r>
              <a:rPr lang="en-US" sz="1600" u="none" dirty="0" err="1" smtClean="0">
                <a:latin typeface="+mj-lt"/>
              </a:rPr>
              <a:t>Gali</a:t>
            </a:r>
            <a:r>
              <a:rPr lang="en-US" sz="1600" u="none" dirty="0" err="1">
                <a:latin typeface="Arial"/>
                <a:cs typeface="Arial"/>
              </a:rPr>
              <a:t>è</a:t>
            </a:r>
            <a:r>
              <a:rPr lang="en-US" sz="1600" u="none" dirty="0" smtClean="0">
                <a:latin typeface="+mj-lt"/>
              </a:rPr>
              <a:t> N. ERS 2014. Abstract 2916.</a:t>
            </a:r>
            <a:r>
              <a:rPr lang="en-US" sz="1600" u="none" baseline="30000" dirty="0" smtClean="0">
                <a:latin typeface="+mj-lt"/>
              </a:rPr>
              <a:t>[6]</a:t>
            </a:r>
            <a:endParaRPr lang="en-US" sz="1600" u="none" baseline="30000" dirty="0">
              <a:latin typeface="+mj-lt"/>
            </a:endParaRPr>
          </a:p>
        </p:txBody>
      </p:sp>
    </p:spTree>
    <p:extLst>
      <p:ext uri="{BB962C8B-B14F-4D97-AF65-F5344CB8AC3E}">
        <p14:creationId xmlns:p14="http://schemas.microsoft.com/office/powerpoint/2010/main" val="3948666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PAH Inpatient Management</a:t>
            </a:r>
            <a:endParaRPr lang="en-US" dirty="0"/>
          </a:p>
        </p:txBody>
      </p:sp>
      <p:sp>
        <p:nvSpPr>
          <p:cNvPr id="3" name="Content Placeholder 2"/>
          <p:cNvSpPr>
            <a:spLocks noGrp="1"/>
          </p:cNvSpPr>
          <p:nvPr>
            <p:ph idx="1"/>
          </p:nvPr>
        </p:nvSpPr>
        <p:spPr>
          <a:xfrm>
            <a:off x="545877" y="1591669"/>
            <a:ext cx="8496301" cy="4281488"/>
          </a:xfrm>
        </p:spPr>
        <p:txBody>
          <a:bodyPr>
            <a:noAutofit/>
          </a:bodyPr>
          <a:lstStyle/>
          <a:p>
            <a:pPr marL="231775" indent="-231775">
              <a:spcBef>
                <a:spcPts val="1600"/>
              </a:spcBef>
              <a:buFont typeface="Arial" panose="020B0604020202020204" pitchFamily="34" charset="0"/>
              <a:buChar char="•"/>
            </a:pPr>
            <a:r>
              <a:rPr lang="en-US" sz="3000" b="0" dirty="0" smtClean="0">
                <a:solidFill>
                  <a:schemeClr val="tx1"/>
                </a:solidFill>
              </a:rPr>
              <a:t>Echocardiogram</a:t>
            </a:r>
          </a:p>
          <a:p>
            <a:pPr marL="231775" indent="-231775">
              <a:spcBef>
                <a:spcPts val="1600"/>
              </a:spcBef>
              <a:buFont typeface="Arial" panose="020B0604020202020204" pitchFamily="34" charset="0"/>
              <a:buChar char="•"/>
            </a:pPr>
            <a:r>
              <a:rPr lang="en-US" sz="3000" b="0" dirty="0" smtClean="0">
                <a:solidFill>
                  <a:schemeClr val="tx1"/>
                </a:solidFill>
              </a:rPr>
              <a:t>RHC</a:t>
            </a:r>
          </a:p>
          <a:p>
            <a:pPr marL="231775" indent="-231775">
              <a:spcBef>
                <a:spcPts val="1600"/>
              </a:spcBef>
              <a:buFont typeface="Arial" panose="020B0604020202020204" pitchFamily="34" charset="0"/>
              <a:buChar char="•"/>
            </a:pPr>
            <a:r>
              <a:rPr lang="en-US" sz="3000" b="0" dirty="0" smtClean="0">
                <a:solidFill>
                  <a:schemeClr val="tx1"/>
                </a:solidFill>
              </a:rPr>
              <a:t>CT scan</a:t>
            </a:r>
          </a:p>
          <a:p>
            <a:pPr marL="231775" indent="-231775">
              <a:spcBef>
                <a:spcPts val="1600"/>
              </a:spcBef>
              <a:buFont typeface="Arial" panose="020B0604020202020204" pitchFamily="34" charset="0"/>
              <a:buChar char="•"/>
            </a:pPr>
            <a:r>
              <a:rPr lang="en-US" sz="3000" b="0" dirty="0" smtClean="0">
                <a:solidFill>
                  <a:schemeClr val="tx1"/>
                </a:solidFill>
              </a:rPr>
              <a:t>IV inotropes, </a:t>
            </a:r>
            <a:r>
              <a:rPr lang="en-US" sz="3000" b="0" dirty="0" err="1" smtClean="0">
                <a:solidFill>
                  <a:schemeClr val="tx1"/>
                </a:solidFill>
              </a:rPr>
              <a:t>prostacyclins</a:t>
            </a:r>
            <a:endParaRPr lang="en-US" sz="3000" b="0" dirty="0" smtClean="0">
              <a:solidFill>
                <a:schemeClr val="tx1"/>
              </a:solidFill>
            </a:endParaRPr>
          </a:p>
          <a:p>
            <a:pPr marL="231775" indent="-231775">
              <a:spcBef>
                <a:spcPts val="1600"/>
              </a:spcBef>
              <a:buFont typeface="Arial" panose="020B0604020202020204" pitchFamily="34" charset="0"/>
              <a:buChar char="•"/>
            </a:pPr>
            <a:r>
              <a:rPr lang="en-US" sz="3000" b="0" dirty="0" smtClean="0">
                <a:solidFill>
                  <a:schemeClr val="tx1"/>
                </a:solidFill>
              </a:rPr>
              <a:t>Anticoagulants</a:t>
            </a:r>
          </a:p>
          <a:p>
            <a:pPr marL="231775" indent="-231775">
              <a:spcBef>
                <a:spcPts val="1600"/>
              </a:spcBef>
              <a:buFont typeface="Arial" panose="020B0604020202020204" pitchFamily="34" charset="0"/>
              <a:buChar char="•"/>
            </a:pPr>
            <a:r>
              <a:rPr lang="en-US" sz="3000" b="0" dirty="0" smtClean="0">
                <a:solidFill>
                  <a:schemeClr val="tx1"/>
                </a:solidFill>
              </a:rPr>
              <a:t>Supplemental oxygen, CPAP</a:t>
            </a:r>
          </a:p>
          <a:p>
            <a:pPr marL="231775" indent="-231775">
              <a:spcBef>
                <a:spcPts val="1600"/>
              </a:spcBef>
              <a:buFont typeface="Arial" panose="020B0604020202020204" pitchFamily="34" charset="0"/>
              <a:buChar char="•"/>
            </a:pPr>
            <a:r>
              <a:rPr lang="en-US" sz="3000" b="0" dirty="0" smtClean="0">
                <a:solidFill>
                  <a:schemeClr val="tx1"/>
                </a:solidFill>
              </a:rPr>
              <a:t>Continuous monitoring</a:t>
            </a:r>
          </a:p>
          <a:p>
            <a:pPr marL="231775" indent="-231775">
              <a:spcBef>
                <a:spcPts val="1600"/>
              </a:spcBef>
              <a:buFont typeface="Arial" panose="020B0604020202020204" pitchFamily="34" charset="0"/>
              <a:buChar char="•"/>
            </a:pPr>
            <a:endParaRPr lang="en-US" sz="3000" b="0" dirty="0">
              <a:solidFill>
                <a:schemeClr val="tx1"/>
              </a:solidFill>
            </a:endParaRPr>
          </a:p>
        </p:txBody>
      </p:sp>
      <p:sp>
        <p:nvSpPr>
          <p:cNvPr id="4" name="TextBox 3"/>
          <p:cNvSpPr txBox="1"/>
          <p:nvPr/>
        </p:nvSpPr>
        <p:spPr>
          <a:xfrm>
            <a:off x="13648" y="6556908"/>
            <a:ext cx="5134338" cy="338554"/>
          </a:xfrm>
          <a:prstGeom prst="rect">
            <a:avLst/>
          </a:prstGeom>
          <a:noFill/>
        </p:spPr>
        <p:txBody>
          <a:bodyPr wrap="none" rtlCol="0">
            <a:spAutoFit/>
          </a:bodyPr>
          <a:lstStyle/>
          <a:p>
            <a:r>
              <a:rPr lang="en-US" sz="1600" u="none" dirty="0" err="1" smtClean="0">
                <a:latin typeface="+mj-lt"/>
              </a:rPr>
              <a:t>McGoon</a:t>
            </a:r>
            <a:r>
              <a:rPr lang="en-US" sz="1600" u="none" dirty="0" smtClean="0">
                <a:latin typeface="+mj-lt"/>
              </a:rPr>
              <a:t> M, et al. </a:t>
            </a:r>
            <a:r>
              <a:rPr lang="es-ES" sz="1600" i="1" u="none" dirty="0">
                <a:latin typeface="+mj-lt"/>
              </a:rPr>
              <a:t>Mayo </a:t>
            </a:r>
            <a:r>
              <a:rPr lang="es-ES" sz="1600" i="1" u="none" dirty="0" err="1">
                <a:latin typeface="+mj-lt"/>
              </a:rPr>
              <a:t>Clin</a:t>
            </a:r>
            <a:r>
              <a:rPr lang="es-ES" sz="1600" i="1" u="none" dirty="0">
                <a:latin typeface="+mj-lt"/>
              </a:rPr>
              <a:t> </a:t>
            </a:r>
            <a:r>
              <a:rPr lang="es-ES" sz="1600" i="1" u="none" dirty="0" err="1">
                <a:latin typeface="+mj-lt"/>
              </a:rPr>
              <a:t>Proc</a:t>
            </a:r>
            <a:r>
              <a:rPr lang="es-ES" sz="1600" u="none" dirty="0">
                <a:latin typeface="+mj-lt"/>
              </a:rPr>
              <a:t>. </a:t>
            </a:r>
            <a:r>
              <a:rPr lang="es-ES" sz="1600" u="none" dirty="0" smtClean="0">
                <a:latin typeface="+mj-lt"/>
              </a:rPr>
              <a:t>2009;84:</a:t>
            </a:r>
            <a:r>
              <a:rPr lang="es-ES" sz="1600" u="none" dirty="0">
                <a:latin typeface="+mj-lt"/>
              </a:rPr>
              <a:t>191-207</a:t>
            </a:r>
            <a:r>
              <a:rPr lang="es-ES" sz="1600" u="none" dirty="0" smtClean="0">
                <a:latin typeface="+mj-lt"/>
              </a:rPr>
              <a:t>.</a:t>
            </a:r>
            <a:r>
              <a:rPr lang="es-ES" sz="1600" u="none" baseline="30000" dirty="0" smtClean="0">
                <a:latin typeface="+mj-lt"/>
              </a:rPr>
              <a:t>[3]</a:t>
            </a:r>
            <a:r>
              <a:rPr lang="es-ES" sz="1600" u="none" dirty="0" smtClean="0">
                <a:latin typeface="+mj-lt"/>
              </a:rPr>
              <a:t> </a:t>
            </a:r>
            <a:endParaRPr lang="en-US" sz="1600" u="none" dirty="0">
              <a:latin typeface="+mj-lt"/>
            </a:endParaRPr>
          </a:p>
        </p:txBody>
      </p:sp>
    </p:spTree>
    <p:extLst>
      <p:ext uri="{BB962C8B-B14F-4D97-AF65-F5344CB8AC3E}">
        <p14:creationId xmlns:p14="http://schemas.microsoft.com/office/powerpoint/2010/main" val="376652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48" y="316688"/>
            <a:ext cx="8686800" cy="868362"/>
          </a:xfrm>
        </p:spPr>
        <p:txBody>
          <a:bodyPr>
            <a:normAutofit fontScale="90000"/>
          </a:bodyPr>
          <a:lstStyle/>
          <a:p>
            <a:pPr>
              <a:lnSpc>
                <a:spcPct val="100000"/>
              </a:lnSpc>
            </a:pPr>
            <a:r>
              <a:rPr lang="en-US" sz="4000" dirty="0" smtClean="0"/>
              <a:t>Reducing Hospitalizations</a:t>
            </a:r>
            <a:r>
              <a:rPr lang="en-US" dirty="0" smtClean="0"/>
              <a:t/>
            </a:r>
            <a:br>
              <a:rPr lang="en-US" dirty="0" smtClean="0"/>
            </a:br>
            <a:r>
              <a:rPr lang="en-US" i="1" dirty="0" smtClean="0"/>
              <a:t>Impact of Current and Emerging Therapies</a:t>
            </a:r>
            <a:endParaRPr lang="en-US" i="1" dirty="0"/>
          </a:p>
        </p:txBody>
      </p:sp>
      <p:sp>
        <p:nvSpPr>
          <p:cNvPr id="3" name="Content Placeholder 2"/>
          <p:cNvSpPr>
            <a:spLocks noGrp="1"/>
          </p:cNvSpPr>
          <p:nvPr>
            <p:ph sz="half" idx="1"/>
          </p:nvPr>
        </p:nvSpPr>
        <p:spPr>
          <a:xfrm>
            <a:off x="368300" y="1600200"/>
            <a:ext cx="4292600" cy="4525963"/>
          </a:xfrm>
        </p:spPr>
        <p:txBody>
          <a:bodyPr>
            <a:noAutofit/>
          </a:bodyPr>
          <a:lstStyle/>
          <a:p>
            <a:pPr marL="231775" indent="-231775">
              <a:spcBef>
                <a:spcPts val="500"/>
              </a:spcBef>
              <a:buFont typeface="Arial" panose="020B0604020202020204" pitchFamily="34" charset="0"/>
              <a:buChar char="•"/>
            </a:pPr>
            <a:r>
              <a:rPr lang="en-US" sz="1800" b="0" dirty="0" err="1" smtClean="0">
                <a:solidFill>
                  <a:schemeClr val="tx1"/>
                </a:solidFill>
              </a:rPr>
              <a:t>Macitentan</a:t>
            </a:r>
            <a:r>
              <a:rPr lang="en-US" sz="1800" b="0" dirty="0" smtClean="0">
                <a:solidFill>
                  <a:schemeClr val="tx1"/>
                </a:solidFill>
              </a:rPr>
              <a:t> (ERA): SERAPHIN </a:t>
            </a:r>
            <a:r>
              <a:rPr lang="en-US" sz="1800" b="0" dirty="0" err="1" smtClean="0">
                <a:solidFill>
                  <a:schemeClr val="tx1"/>
                </a:solidFill>
              </a:rPr>
              <a:t>trial</a:t>
            </a:r>
            <a:r>
              <a:rPr lang="en-US" sz="1800" b="0" baseline="30000" dirty="0" err="1" smtClean="0">
                <a:solidFill>
                  <a:schemeClr val="tx1"/>
                </a:solidFill>
              </a:rPr>
              <a:t>a,b</a:t>
            </a:r>
            <a:endParaRPr lang="en-US" sz="1800" b="0" baseline="30000" dirty="0" smtClean="0">
              <a:solidFill>
                <a:schemeClr val="tx1"/>
              </a:solidFill>
            </a:endParaRPr>
          </a:p>
          <a:p>
            <a:pPr marL="682625" lvl="1" indent="-341313">
              <a:spcBef>
                <a:spcPts val="500"/>
              </a:spcBef>
              <a:buFont typeface="Arial" panose="020B0604020202020204" pitchFamily="34" charset="0"/>
              <a:buChar char="–"/>
            </a:pPr>
            <a:r>
              <a:rPr lang="en-US" sz="1600" dirty="0"/>
              <a:t>Included pts on </a:t>
            </a:r>
            <a:r>
              <a:rPr lang="en-US" sz="1600" dirty="0" err="1"/>
              <a:t>macitentan</a:t>
            </a:r>
            <a:r>
              <a:rPr lang="en-US" sz="1600" dirty="0"/>
              <a:t> mono- and combination therapy </a:t>
            </a:r>
            <a:r>
              <a:rPr lang="en-US" sz="1600" dirty="0" smtClean="0"/>
              <a:t>(PDE-5 inhibitors, oral </a:t>
            </a:r>
            <a:r>
              <a:rPr lang="en-US" sz="1600" dirty="0"/>
              <a:t>or inhaled </a:t>
            </a:r>
            <a:r>
              <a:rPr lang="en-US" sz="1600" dirty="0" err="1"/>
              <a:t>prostanoids</a:t>
            </a:r>
            <a:r>
              <a:rPr lang="en-US" sz="1600" dirty="0"/>
              <a:t>, </a:t>
            </a:r>
            <a:r>
              <a:rPr lang="en-US" sz="1600" dirty="0" smtClean="0"/>
              <a:t>CCBs, l-arginine)</a:t>
            </a:r>
          </a:p>
          <a:p>
            <a:pPr marL="682625" lvl="1" indent="-341313">
              <a:spcBef>
                <a:spcPts val="500"/>
              </a:spcBef>
              <a:buFont typeface="Arial" panose="020B0604020202020204" pitchFamily="34" charset="0"/>
              <a:buChar char="–"/>
            </a:pPr>
            <a:r>
              <a:rPr lang="en-US" sz="1600" dirty="0" err="1" smtClean="0"/>
              <a:t>Macitentan</a:t>
            </a:r>
            <a:r>
              <a:rPr lang="en-US" sz="1600" dirty="0" smtClean="0"/>
              <a:t> reduced primary end point (composite of </a:t>
            </a:r>
            <a:r>
              <a:rPr lang="en-US" sz="1600" dirty="0"/>
              <a:t>death, atrial </a:t>
            </a:r>
            <a:r>
              <a:rPr lang="en-US" sz="1600" dirty="0" err="1" smtClean="0"/>
              <a:t>septostomy</a:t>
            </a:r>
            <a:r>
              <a:rPr lang="en-US" sz="1600" dirty="0" smtClean="0"/>
              <a:t>, lung </a:t>
            </a:r>
            <a:r>
              <a:rPr lang="en-US" sz="1600" dirty="0"/>
              <a:t>transplantation, initiation of treatment with </a:t>
            </a:r>
            <a:r>
              <a:rPr lang="en-US" sz="1600" dirty="0" smtClean="0"/>
              <a:t>IV or SC </a:t>
            </a:r>
            <a:r>
              <a:rPr lang="en-US" sz="1600" dirty="0" err="1" smtClean="0"/>
              <a:t>prostanoids</a:t>
            </a:r>
            <a:r>
              <a:rPr lang="en-US" sz="1600" dirty="0"/>
              <a:t>, </a:t>
            </a:r>
            <a:r>
              <a:rPr lang="en-US" sz="1600" dirty="0" smtClean="0"/>
              <a:t>worsening PAH) by 30%-45% (dose dependent; </a:t>
            </a:r>
            <a:r>
              <a:rPr lang="en-US" sz="1600" i="1" dirty="0" smtClean="0"/>
              <a:t>P</a:t>
            </a:r>
            <a:r>
              <a:rPr lang="en-US" sz="1600" dirty="0" smtClean="0"/>
              <a:t> </a:t>
            </a:r>
            <a:r>
              <a:rPr lang="en-US" sz="1600" dirty="0"/>
              <a:t>= </a:t>
            </a:r>
            <a:r>
              <a:rPr lang="en-US" sz="1600" dirty="0" smtClean="0"/>
              <a:t>.01; </a:t>
            </a:r>
            <a:r>
              <a:rPr lang="en-US" sz="1600" i="1" dirty="0" smtClean="0"/>
              <a:t>P </a:t>
            </a:r>
            <a:r>
              <a:rPr lang="en-US" sz="1600" dirty="0" smtClean="0"/>
              <a:t>&lt; .001)</a:t>
            </a:r>
            <a:endParaRPr lang="en-US" sz="1600" dirty="0"/>
          </a:p>
          <a:p>
            <a:pPr marL="682625" lvl="1" indent="-341313">
              <a:spcBef>
                <a:spcPts val="500"/>
              </a:spcBef>
              <a:buFont typeface="Arial" panose="020B0604020202020204" pitchFamily="34" charset="0"/>
              <a:buChar char="–"/>
            </a:pPr>
            <a:r>
              <a:rPr lang="en-US" sz="1600" dirty="0" smtClean="0"/>
              <a:t>Reduced all-cause hospitalization by 32% (HR, 0.677; </a:t>
            </a:r>
            <a:r>
              <a:rPr lang="en-US" sz="1600" i="1" dirty="0" smtClean="0"/>
              <a:t>P</a:t>
            </a:r>
            <a:r>
              <a:rPr lang="en-US" sz="1600" dirty="0" smtClean="0"/>
              <a:t> = .0051)</a:t>
            </a:r>
          </a:p>
        </p:txBody>
      </p:sp>
      <p:sp>
        <p:nvSpPr>
          <p:cNvPr id="4" name="Content Placeholder 4"/>
          <p:cNvSpPr txBox="1">
            <a:spLocks/>
          </p:cNvSpPr>
          <p:nvPr/>
        </p:nvSpPr>
        <p:spPr>
          <a:xfrm>
            <a:off x="4711700" y="1600200"/>
            <a:ext cx="4038600" cy="4525963"/>
          </a:xfrm>
          <a:prstGeom prst="rect">
            <a:avLst/>
          </a:prstGeom>
        </p:spPr>
        <p:txBody>
          <a:bodyPr>
            <a:normAutofit/>
          </a:bodyPr>
          <a:lstStyle>
            <a:lvl1pPr marL="234950" indent="-234950" algn="l" rtl="0" eaLnBrk="0" fontAlgn="base" hangingPunct="0">
              <a:spcBef>
                <a:spcPct val="20000"/>
              </a:spcBef>
              <a:spcAft>
                <a:spcPct val="0"/>
              </a:spcAft>
              <a:buClr>
                <a:srgbClr val="8E1400"/>
              </a:buClr>
              <a:buFont typeface="Arial" pitchFamily="34" charset="0"/>
              <a:buNone/>
              <a:defRPr lang="en-US" sz="2400" b="1" dirty="0" smtClean="0">
                <a:solidFill>
                  <a:schemeClr val="accent1"/>
                </a:solidFill>
                <a:latin typeface="+mj-lt"/>
                <a:ea typeface="ＭＳ Ｐゴシック" charset="-128"/>
                <a:cs typeface="Arial"/>
              </a:defRPr>
            </a:lvl1pPr>
            <a:lvl2pPr marL="692150" indent="-460375" algn="l" rtl="0" eaLnBrk="0" fontAlgn="base" hangingPunct="0">
              <a:spcBef>
                <a:spcPct val="20000"/>
              </a:spcBef>
              <a:spcAft>
                <a:spcPct val="0"/>
              </a:spcAft>
              <a:buClr>
                <a:srgbClr val="8E1400"/>
              </a:buClr>
              <a:buFont typeface="Wingdings" charset="2"/>
              <a:buNone/>
              <a:defRPr lang="en-US" sz="2000" dirty="0" smtClean="0">
                <a:solidFill>
                  <a:schemeClr val="tx1"/>
                </a:solidFill>
                <a:latin typeface="+mj-lt"/>
                <a:ea typeface="ＭＳ Ｐゴシック" charset="-128"/>
                <a:cs typeface="Arial"/>
              </a:defRPr>
            </a:lvl2pPr>
            <a:lvl3pPr marL="1084263" indent="-277813" algn="l" rtl="0" eaLnBrk="0" fontAlgn="base" hangingPunct="0">
              <a:spcBef>
                <a:spcPct val="20000"/>
              </a:spcBef>
              <a:spcAft>
                <a:spcPct val="0"/>
              </a:spcAft>
              <a:buClr>
                <a:srgbClr val="8E1400"/>
              </a:buClr>
              <a:buFont typeface="Arial" charset="0"/>
              <a:buChar char="•"/>
              <a:defRPr lang="en-US" sz="2000" dirty="0" smtClean="0">
                <a:solidFill>
                  <a:schemeClr val="tx1"/>
                </a:solidFill>
                <a:latin typeface="Arial"/>
                <a:ea typeface="ＭＳ Ｐゴシック" charset="-128"/>
                <a:cs typeface="Arial"/>
              </a:defRPr>
            </a:lvl3pPr>
            <a:lvl4pPr marL="1439863" indent="-241300" algn="l" rtl="0" eaLnBrk="0" fontAlgn="base" hangingPunct="0">
              <a:spcBef>
                <a:spcPct val="20000"/>
              </a:spcBef>
              <a:spcAft>
                <a:spcPct val="0"/>
              </a:spcAft>
              <a:buChar char="–"/>
              <a:defRPr sz="2000">
                <a:solidFill>
                  <a:schemeClr val="bg1"/>
                </a:solidFill>
                <a:latin typeface="+mn-lt"/>
                <a:ea typeface="ＭＳ Ｐゴシック" charset="-128"/>
              </a:defRPr>
            </a:lvl4pPr>
            <a:lvl5pPr marL="1779588" indent="-225425" algn="l" rtl="0" eaLnBrk="0" fontAlgn="base" hangingPunct="0">
              <a:spcBef>
                <a:spcPct val="20000"/>
              </a:spcBef>
              <a:spcAft>
                <a:spcPct val="0"/>
              </a:spcAft>
              <a:buChar char="»"/>
              <a:defRPr sz="2000">
                <a:solidFill>
                  <a:schemeClr val="bg1"/>
                </a:solidFill>
                <a:latin typeface="+mn-lt"/>
                <a:ea typeface="ＭＳ Ｐゴシック" charset="-128"/>
              </a:defRPr>
            </a:lvl5pPr>
            <a:lvl6pPr marL="2236788" indent="-225425" algn="l" rtl="0" fontAlgn="base">
              <a:spcBef>
                <a:spcPct val="20000"/>
              </a:spcBef>
              <a:spcAft>
                <a:spcPct val="0"/>
              </a:spcAft>
              <a:buChar char="»"/>
              <a:defRPr sz="2000">
                <a:solidFill>
                  <a:schemeClr val="bg1"/>
                </a:solidFill>
                <a:latin typeface="+mn-lt"/>
              </a:defRPr>
            </a:lvl6pPr>
            <a:lvl7pPr marL="2693988" indent="-225425" algn="l" rtl="0" fontAlgn="base">
              <a:spcBef>
                <a:spcPct val="20000"/>
              </a:spcBef>
              <a:spcAft>
                <a:spcPct val="0"/>
              </a:spcAft>
              <a:buChar char="»"/>
              <a:defRPr sz="2000">
                <a:solidFill>
                  <a:schemeClr val="bg1"/>
                </a:solidFill>
                <a:latin typeface="+mn-lt"/>
              </a:defRPr>
            </a:lvl7pPr>
            <a:lvl8pPr marL="3151188" indent="-225425" algn="l" rtl="0" fontAlgn="base">
              <a:spcBef>
                <a:spcPct val="20000"/>
              </a:spcBef>
              <a:spcAft>
                <a:spcPct val="0"/>
              </a:spcAft>
              <a:buChar char="»"/>
              <a:defRPr sz="2000">
                <a:solidFill>
                  <a:schemeClr val="bg1"/>
                </a:solidFill>
                <a:latin typeface="+mn-lt"/>
              </a:defRPr>
            </a:lvl8pPr>
            <a:lvl9pPr marL="3608388" indent="-225425" algn="l" rtl="0" fontAlgn="base">
              <a:spcBef>
                <a:spcPct val="20000"/>
              </a:spcBef>
              <a:spcAft>
                <a:spcPct val="0"/>
              </a:spcAft>
              <a:buChar char="»"/>
              <a:defRPr sz="2000">
                <a:solidFill>
                  <a:schemeClr val="bg1"/>
                </a:solidFill>
                <a:latin typeface="+mn-lt"/>
              </a:defRPr>
            </a:lvl9pPr>
          </a:lstStyle>
          <a:p>
            <a:pPr marL="231775" indent="-231775">
              <a:spcBef>
                <a:spcPts val="900"/>
              </a:spcBef>
              <a:buFont typeface="Arial" panose="020B0604020202020204" pitchFamily="34" charset="0"/>
              <a:buChar char="•"/>
            </a:pPr>
            <a:r>
              <a:rPr lang="en-US" sz="1800" b="0" u="none" dirty="0" err="1" smtClean="0">
                <a:solidFill>
                  <a:schemeClr val="tx1"/>
                </a:solidFill>
              </a:rPr>
              <a:t>Ambrisentan</a:t>
            </a:r>
            <a:r>
              <a:rPr lang="en-US" sz="1800" b="0" u="none" dirty="0" smtClean="0">
                <a:solidFill>
                  <a:schemeClr val="tx1"/>
                </a:solidFill>
              </a:rPr>
              <a:t> (ERA) </a:t>
            </a:r>
            <a:r>
              <a:rPr lang="en-US" sz="1800" b="0" u="none" dirty="0">
                <a:solidFill>
                  <a:schemeClr val="tx1"/>
                </a:solidFill>
              </a:rPr>
              <a:t>± tadalafil (PDE-5 inhibitor) vs </a:t>
            </a:r>
            <a:r>
              <a:rPr lang="en-US" sz="1800" b="0" u="none" dirty="0" err="1" smtClean="0">
                <a:solidFill>
                  <a:schemeClr val="tx1"/>
                </a:solidFill>
              </a:rPr>
              <a:t>monotherapy</a:t>
            </a:r>
            <a:r>
              <a:rPr lang="en-US" sz="1800" b="0" u="none" dirty="0" smtClean="0">
                <a:solidFill>
                  <a:schemeClr val="tx1"/>
                </a:solidFill>
              </a:rPr>
              <a:t>: </a:t>
            </a:r>
            <a:r>
              <a:rPr lang="en-US" sz="1800" b="0" u="none" dirty="0">
                <a:solidFill>
                  <a:schemeClr val="tx1"/>
                </a:solidFill>
              </a:rPr>
              <a:t>AMBITION </a:t>
            </a:r>
            <a:r>
              <a:rPr lang="en-US" sz="1800" b="0" u="none" dirty="0" err="1">
                <a:solidFill>
                  <a:schemeClr val="tx1"/>
                </a:solidFill>
              </a:rPr>
              <a:t>Trial</a:t>
            </a:r>
            <a:r>
              <a:rPr lang="en-US" sz="1800" b="0" u="none" baseline="30000" dirty="0" err="1">
                <a:solidFill>
                  <a:schemeClr val="tx1"/>
                </a:solidFill>
              </a:rPr>
              <a:t>c</a:t>
            </a:r>
            <a:endParaRPr lang="en-US" sz="1800" b="0" u="none" baseline="30000" dirty="0">
              <a:solidFill>
                <a:schemeClr val="tx1"/>
              </a:solidFill>
            </a:endParaRPr>
          </a:p>
          <a:p>
            <a:pPr lvl="1" indent="-350838">
              <a:spcBef>
                <a:spcPts val="900"/>
              </a:spcBef>
              <a:buFont typeface="Arial" panose="020B0604020202020204" pitchFamily="34" charset="0"/>
              <a:buChar char="–"/>
            </a:pPr>
            <a:r>
              <a:rPr lang="en-US" sz="1600" u="none" kern="0" dirty="0" smtClean="0"/>
              <a:t>Reduced clinical failure events by 50% (HR, 0.502; </a:t>
            </a:r>
            <a:r>
              <a:rPr lang="en-US" sz="1600" i="1" u="none" kern="0" dirty="0" smtClean="0"/>
              <a:t>P </a:t>
            </a:r>
            <a:r>
              <a:rPr lang="en-US" sz="1600" u="none" kern="0" dirty="0" smtClean="0"/>
              <a:t>= .0002); superior to each individual monotherapy (</a:t>
            </a:r>
            <a:r>
              <a:rPr lang="en-US" sz="1600" i="1" u="none" kern="0" dirty="0" smtClean="0"/>
              <a:t>P</a:t>
            </a:r>
            <a:r>
              <a:rPr lang="en-US" sz="1600" u="none" kern="0" dirty="0" smtClean="0"/>
              <a:t> &lt; .01) </a:t>
            </a:r>
            <a:r>
              <a:rPr lang="en-US" sz="1600" u="none" kern="0" dirty="0" smtClean="0">
                <a:sym typeface="Wingdings" panose="05000000000000000000" pitchFamily="2" charset="2"/>
              </a:rPr>
              <a:t> </a:t>
            </a:r>
            <a:r>
              <a:rPr lang="en-US" sz="1600" u="none" kern="0" dirty="0" smtClean="0"/>
              <a:t>main treatment effect driven by hospitalizations</a:t>
            </a:r>
          </a:p>
          <a:p>
            <a:pPr marL="231775" indent="-231775">
              <a:spcBef>
                <a:spcPts val="900"/>
              </a:spcBef>
              <a:buFont typeface="Arial" panose="020B0604020202020204" pitchFamily="34" charset="0"/>
              <a:buChar char="•"/>
            </a:pPr>
            <a:r>
              <a:rPr lang="en-US" sz="1800" b="0" u="none" dirty="0" err="1">
                <a:solidFill>
                  <a:schemeClr val="tx1"/>
                </a:solidFill>
              </a:rPr>
              <a:t>Selexipag</a:t>
            </a:r>
            <a:r>
              <a:rPr lang="en-US" sz="1800" b="0" u="none" dirty="0">
                <a:solidFill>
                  <a:schemeClr val="tx1"/>
                </a:solidFill>
              </a:rPr>
              <a:t> (selective IP receptor agonist</a:t>
            </a:r>
            <a:r>
              <a:rPr lang="en-US" sz="1800" b="0" u="none" dirty="0" smtClean="0">
                <a:solidFill>
                  <a:schemeClr val="tx1"/>
                </a:solidFill>
              </a:rPr>
              <a:t>): </a:t>
            </a:r>
            <a:r>
              <a:rPr lang="en-US" sz="1800" b="0" u="none" dirty="0">
                <a:solidFill>
                  <a:schemeClr val="tx1"/>
                </a:solidFill>
              </a:rPr>
              <a:t>GRIPHON </a:t>
            </a:r>
            <a:r>
              <a:rPr lang="en-US" sz="1800" b="0" u="none" dirty="0" smtClean="0">
                <a:solidFill>
                  <a:schemeClr val="tx1"/>
                </a:solidFill>
              </a:rPr>
              <a:t>top-line </a:t>
            </a:r>
            <a:r>
              <a:rPr lang="en-US" sz="1800" b="0" u="none" dirty="0" err="1">
                <a:solidFill>
                  <a:schemeClr val="tx1"/>
                </a:solidFill>
              </a:rPr>
              <a:t>data</a:t>
            </a:r>
            <a:r>
              <a:rPr lang="en-US" sz="1800" b="0" u="none" baseline="30000" dirty="0" err="1">
                <a:solidFill>
                  <a:schemeClr val="tx1"/>
                </a:solidFill>
              </a:rPr>
              <a:t>d</a:t>
            </a:r>
            <a:endParaRPr lang="en-US" sz="1800" b="0" u="none" baseline="30000" dirty="0">
              <a:solidFill>
                <a:schemeClr val="tx1"/>
              </a:solidFill>
            </a:endParaRPr>
          </a:p>
          <a:p>
            <a:pPr lvl="1" indent="-350838">
              <a:spcBef>
                <a:spcPts val="900"/>
              </a:spcBef>
              <a:buFont typeface="Arial" panose="020B0604020202020204" pitchFamily="34" charset="0"/>
              <a:buChar char="–"/>
            </a:pPr>
            <a:r>
              <a:rPr lang="en-US" sz="1600" u="none" kern="0" dirty="0" smtClean="0"/>
              <a:t>80% of pts receiving oral PAH therapy at onset</a:t>
            </a:r>
          </a:p>
          <a:p>
            <a:pPr lvl="1" indent="-350838">
              <a:spcBef>
                <a:spcPts val="900"/>
              </a:spcBef>
              <a:buFont typeface="Arial" panose="020B0604020202020204" pitchFamily="34" charset="0"/>
              <a:buChar char="–"/>
            </a:pPr>
            <a:r>
              <a:rPr lang="en-US" sz="1600" u="none" kern="0" dirty="0" smtClean="0"/>
              <a:t>Reduced morbidity/mortality event vs placebo by 39% (</a:t>
            </a:r>
            <a:r>
              <a:rPr lang="en-US" sz="1600" i="1" u="none" kern="0" dirty="0" smtClean="0"/>
              <a:t>P</a:t>
            </a:r>
            <a:r>
              <a:rPr lang="en-US" sz="1600" u="none" kern="0" dirty="0" smtClean="0"/>
              <a:t> &lt; .0001)</a:t>
            </a:r>
            <a:endParaRPr lang="en-US" sz="1800" u="none" kern="0" dirty="0">
              <a:solidFill>
                <a:schemeClr val="tx1"/>
              </a:solidFill>
            </a:endParaRPr>
          </a:p>
        </p:txBody>
      </p:sp>
      <p:sp>
        <p:nvSpPr>
          <p:cNvPr id="7" name="TextBox 6"/>
          <p:cNvSpPr txBox="1"/>
          <p:nvPr/>
        </p:nvSpPr>
        <p:spPr>
          <a:xfrm>
            <a:off x="13649" y="6300521"/>
            <a:ext cx="9144000" cy="584775"/>
          </a:xfrm>
          <a:prstGeom prst="rect">
            <a:avLst/>
          </a:prstGeom>
          <a:noFill/>
        </p:spPr>
        <p:txBody>
          <a:bodyPr wrap="square" rtlCol="0">
            <a:spAutoFit/>
          </a:bodyPr>
          <a:lstStyle/>
          <a:p>
            <a:r>
              <a:rPr lang="en-US" sz="1600" u="none" dirty="0">
                <a:latin typeface="+mn-lt"/>
              </a:rPr>
              <a:t>a. </a:t>
            </a:r>
            <a:r>
              <a:rPr lang="en-US" sz="1600" u="none" dirty="0" err="1">
                <a:latin typeface="+mn-lt"/>
              </a:rPr>
              <a:t>Pulido</a:t>
            </a:r>
            <a:r>
              <a:rPr lang="en-US" sz="1600" u="none" dirty="0">
                <a:latin typeface="+mn-lt"/>
              </a:rPr>
              <a:t> T, et al. </a:t>
            </a:r>
            <a:r>
              <a:rPr lang="en-US" sz="1600" i="1" u="none" dirty="0">
                <a:latin typeface="+mn-lt"/>
              </a:rPr>
              <a:t>N Engl J Med</a:t>
            </a:r>
            <a:r>
              <a:rPr lang="en-US" sz="1600" u="none" dirty="0">
                <a:latin typeface="+mn-lt"/>
              </a:rPr>
              <a:t>. 2013;369:809-818</a:t>
            </a:r>
            <a:r>
              <a:rPr lang="en-US" sz="1600" u="none" baseline="30000" dirty="0">
                <a:latin typeface="+mn-lt"/>
              </a:rPr>
              <a:t>[8]</a:t>
            </a:r>
            <a:r>
              <a:rPr lang="en-US" sz="1600" u="none" dirty="0">
                <a:latin typeface="+mn-lt"/>
              </a:rPr>
              <a:t>; b. Mehta S, et al. ATS 2014. Abstract B17</a:t>
            </a:r>
            <a:r>
              <a:rPr lang="en-US" sz="1600" u="none" baseline="30000" dirty="0">
                <a:latin typeface="+mn-lt"/>
              </a:rPr>
              <a:t>[9]</a:t>
            </a:r>
            <a:r>
              <a:rPr lang="en-US" sz="1600" u="none" dirty="0">
                <a:latin typeface="+mn-lt"/>
              </a:rPr>
              <a:t>; c. </a:t>
            </a:r>
            <a:r>
              <a:rPr lang="en-US" sz="1600" u="none" dirty="0" err="1" smtClean="0">
                <a:latin typeface="+mn-lt"/>
              </a:rPr>
              <a:t>Galiè</a:t>
            </a:r>
            <a:r>
              <a:rPr lang="en-US" sz="1600" u="none" dirty="0" smtClean="0">
                <a:latin typeface="+mn-lt"/>
              </a:rPr>
              <a:t> N</a:t>
            </a:r>
            <a:r>
              <a:rPr lang="en-US" sz="1600" u="none" dirty="0">
                <a:latin typeface="+mn-lt"/>
              </a:rPr>
              <a:t>, et al. ERS 2014. Abstract 2916</a:t>
            </a:r>
            <a:r>
              <a:rPr lang="en-US" sz="1600" u="none" baseline="30000" dirty="0">
                <a:latin typeface="+mn-lt"/>
              </a:rPr>
              <a:t>[6]</a:t>
            </a:r>
            <a:r>
              <a:rPr lang="en-US" sz="1600" u="none" dirty="0">
                <a:latin typeface="+mn-lt"/>
              </a:rPr>
              <a:t>; d. </a:t>
            </a:r>
            <a:r>
              <a:rPr lang="en-US" sz="1600" u="none" dirty="0" err="1">
                <a:latin typeface="+mn-lt"/>
              </a:rPr>
              <a:t>Actelion</a:t>
            </a:r>
            <a:r>
              <a:rPr lang="en-US" sz="1600" u="none" dirty="0">
                <a:latin typeface="+mn-lt"/>
              </a:rPr>
              <a:t> press </a:t>
            </a:r>
            <a:r>
              <a:rPr lang="en-US" sz="1600" u="none" dirty="0" smtClean="0">
                <a:latin typeface="+mn-lt"/>
              </a:rPr>
              <a:t>release.</a:t>
            </a:r>
            <a:r>
              <a:rPr lang="en-US" sz="1600" u="none" baseline="30000" dirty="0">
                <a:latin typeface="+mn-lt"/>
              </a:rPr>
              <a:t>[10]</a:t>
            </a:r>
          </a:p>
        </p:txBody>
      </p:sp>
    </p:spTree>
    <p:extLst>
      <p:ext uri="{BB962C8B-B14F-4D97-AF65-F5344CB8AC3E}">
        <p14:creationId xmlns:p14="http://schemas.microsoft.com/office/powerpoint/2010/main" val="305644281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2984" y="320647"/>
            <a:ext cx="8525330" cy="868362"/>
          </a:xfrm>
        </p:spPr>
        <p:txBody>
          <a:bodyPr/>
          <a:lstStyle/>
          <a:p>
            <a:pPr>
              <a:lnSpc>
                <a:spcPct val="100000"/>
              </a:lnSpc>
            </a:pPr>
            <a:r>
              <a:rPr lang="en-US" dirty="0" smtClean="0"/>
              <a:t>Early, Aggressive PAH Therapy </a:t>
            </a:r>
            <a:br>
              <a:rPr lang="en-US" dirty="0" smtClean="0"/>
            </a:br>
            <a:r>
              <a:rPr lang="en-US" sz="3200" i="1" dirty="0" smtClean="0"/>
              <a:t>Effect on Outcomes</a:t>
            </a:r>
            <a:endParaRPr lang="en-US" sz="3200" i="1" dirty="0"/>
          </a:p>
        </p:txBody>
      </p:sp>
      <p:sp>
        <p:nvSpPr>
          <p:cNvPr id="6" name="Content Placeholder 5"/>
          <p:cNvSpPr>
            <a:spLocks noGrp="1"/>
          </p:cNvSpPr>
          <p:nvPr>
            <p:ph idx="1"/>
          </p:nvPr>
        </p:nvSpPr>
        <p:spPr>
          <a:xfrm>
            <a:off x="552163" y="1599560"/>
            <a:ext cx="7691085" cy="3804953"/>
          </a:xfrm>
        </p:spPr>
        <p:txBody>
          <a:bodyPr/>
          <a:lstStyle/>
          <a:p>
            <a:pPr marL="231775" indent="-231775">
              <a:spcAft>
                <a:spcPts val="600"/>
              </a:spcAft>
              <a:buFont typeface="Arial" panose="020B0604020202020204" pitchFamily="34" charset="0"/>
              <a:buChar char="•"/>
            </a:pPr>
            <a:r>
              <a:rPr lang="en-US" sz="3000" b="0" dirty="0" smtClean="0">
                <a:solidFill>
                  <a:schemeClr val="tx1"/>
                </a:solidFill>
              </a:rPr>
              <a:t>Hospitalization </a:t>
            </a:r>
          </a:p>
          <a:p>
            <a:pPr marL="682625" lvl="1" indent="-341313">
              <a:spcAft>
                <a:spcPts val="600"/>
              </a:spcAft>
              <a:buFont typeface="Arial" panose="020B0604020202020204" pitchFamily="34" charset="0"/>
              <a:buChar char="–"/>
            </a:pPr>
            <a:r>
              <a:rPr lang="en-US" sz="2600" dirty="0" smtClean="0"/>
              <a:t>Number</a:t>
            </a:r>
          </a:p>
          <a:p>
            <a:pPr marL="682625" lvl="1" indent="-341313">
              <a:spcAft>
                <a:spcPts val="600"/>
              </a:spcAft>
              <a:buFont typeface="Arial" panose="020B0604020202020204" pitchFamily="34" charset="0"/>
              <a:buChar char="–"/>
            </a:pPr>
            <a:r>
              <a:rPr lang="en-US" sz="2600" dirty="0" smtClean="0"/>
              <a:t>Duration</a:t>
            </a:r>
          </a:p>
          <a:p>
            <a:pPr marL="682625" lvl="1" indent="-341313">
              <a:spcAft>
                <a:spcPts val="600"/>
              </a:spcAft>
              <a:buFont typeface="Arial" panose="020B0604020202020204" pitchFamily="34" charset="0"/>
              <a:buChar char="–"/>
            </a:pPr>
            <a:r>
              <a:rPr lang="en-US" sz="2600" dirty="0" smtClean="0"/>
              <a:t>Utilization of resources</a:t>
            </a:r>
          </a:p>
          <a:p>
            <a:pPr marL="231775" indent="-231775">
              <a:spcAft>
                <a:spcPts val="600"/>
              </a:spcAft>
              <a:buFont typeface="Arial" panose="020B0604020202020204" pitchFamily="34" charset="0"/>
              <a:buChar char="•"/>
            </a:pPr>
            <a:r>
              <a:rPr lang="en-US" sz="3000" b="0" dirty="0" smtClean="0">
                <a:solidFill>
                  <a:schemeClr val="tx1"/>
                </a:solidFill>
              </a:rPr>
              <a:t>Patient satisfaction/QOL</a:t>
            </a:r>
          </a:p>
          <a:p>
            <a:pPr marL="682625" lvl="1" indent="-341313">
              <a:spcAft>
                <a:spcPts val="600"/>
              </a:spcAft>
              <a:buFont typeface="Arial" panose="020B0604020202020204" pitchFamily="34" charset="0"/>
              <a:buChar char="–"/>
            </a:pPr>
            <a:r>
              <a:rPr lang="en-US" sz="2600" dirty="0" smtClean="0"/>
              <a:t>Hospital-acquired infections/conditions</a:t>
            </a:r>
          </a:p>
          <a:p>
            <a:pPr marL="231775" indent="-231775">
              <a:spcAft>
                <a:spcPts val="600"/>
              </a:spcAft>
              <a:buFont typeface="Arial" panose="020B0604020202020204" pitchFamily="34" charset="0"/>
              <a:buChar char="•"/>
            </a:pPr>
            <a:r>
              <a:rPr lang="en-US" sz="3000" b="0" dirty="0" smtClean="0">
                <a:solidFill>
                  <a:schemeClr val="tx1"/>
                </a:solidFill>
              </a:rPr>
              <a:t>Morbidity and mortality events</a:t>
            </a:r>
            <a:endParaRPr lang="en-US" sz="3000" b="0" dirty="0">
              <a:solidFill>
                <a:schemeClr val="tx1"/>
              </a:solidFill>
            </a:endParaRPr>
          </a:p>
        </p:txBody>
      </p:sp>
      <p:sp>
        <p:nvSpPr>
          <p:cNvPr id="7" name="TextBox 6"/>
          <p:cNvSpPr txBox="1"/>
          <p:nvPr/>
        </p:nvSpPr>
        <p:spPr>
          <a:xfrm>
            <a:off x="13649" y="6300521"/>
            <a:ext cx="9144000" cy="584775"/>
          </a:xfrm>
          <a:prstGeom prst="rect">
            <a:avLst/>
          </a:prstGeom>
          <a:noFill/>
        </p:spPr>
        <p:txBody>
          <a:bodyPr wrap="square" rtlCol="0">
            <a:spAutoFit/>
          </a:bodyPr>
          <a:lstStyle/>
          <a:p>
            <a:r>
              <a:rPr lang="en-US" sz="1600" u="none" dirty="0">
                <a:latin typeface="+mn-lt"/>
              </a:rPr>
              <a:t>a. </a:t>
            </a:r>
            <a:r>
              <a:rPr lang="en-US" sz="1600" u="none" dirty="0" err="1">
                <a:latin typeface="+mn-lt"/>
              </a:rPr>
              <a:t>Pulido</a:t>
            </a:r>
            <a:r>
              <a:rPr lang="en-US" sz="1600" u="none" dirty="0">
                <a:latin typeface="+mn-lt"/>
              </a:rPr>
              <a:t> T, et al. </a:t>
            </a:r>
            <a:r>
              <a:rPr lang="en-US" sz="1600" i="1" u="none" dirty="0">
                <a:latin typeface="+mn-lt"/>
              </a:rPr>
              <a:t>N Engl J Med</a:t>
            </a:r>
            <a:r>
              <a:rPr lang="en-US" sz="1600" u="none" dirty="0">
                <a:latin typeface="+mn-lt"/>
              </a:rPr>
              <a:t>. 2013;369:809-818</a:t>
            </a:r>
            <a:r>
              <a:rPr lang="en-US" sz="1600" u="none" baseline="30000" dirty="0">
                <a:latin typeface="+mn-lt"/>
              </a:rPr>
              <a:t>[8]</a:t>
            </a:r>
            <a:r>
              <a:rPr lang="en-US" sz="1600" u="none" dirty="0">
                <a:latin typeface="+mn-lt"/>
              </a:rPr>
              <a:t>; b. Mehta S, et al. ATS 2014. Abstract B17</a:t>
            </a:r>
            <a:r>
              <a:rPr lang="en-US" sz="1600" u="none" baseline="30000" dirty="0">
                <a:latin typeface="+mn-lt"/>
              </a:rPr>
              <a:t>[9]</a:t>
            </a:r>
            <a:r>
              <a:rPr lang="en-US" sz="1600" u="none" dirty="0">
                <a:latin typeface="+mn-lt"/>
              </a:rPr>
              <a:t>; c. </a:t>
            </a:r>
            <a:r>
              <a:rPr lang="en-US" sz="1600" u="none" dirty="0" err="1" smtClean="0">
                <a:latin typeface="+mn-lt"/>
              </a:rPr>
              <a:t>Gali</a:t>
            </a:r>
            <a:r>
              <a:rPr lang="en-US" sz="1600" u="none" dirty="0" err="1">
                <a:latin typeface="+mn-lt"/>
              </a:rPr>
              <a:t>è</a:t>
            </a:r>
            <a:r>
              <a:rPr lang="en-US" sz="1600" u="none" dirty="0" smtClean="0">
                <a:latin typeface="+mn-lt"/>
              </a:rPr>
              <a:t> </a:t>
            </a:r>
            <a:r>
              <a:rPr lang="en-US" sz="1600" u="none" dirty="0">
                <a:latin typeface="+mn-lt"/>
              </a:rPr>
              <a:t>N, et al. ERS 2014. Abstract 2916</a:t>
            </a:r>
            <a:r>
              <a:rPr lang="en-US" sz="1600" u="none" baseline="30000" dirty="0">
                <a:latin typeface="+mn-lt"/>
              </a:rPr>
              <a:t>[6]</a:t>
            </a:r>
            <a:r>
              <a:rPr lang="en-US" sz="1600" u="none" dirty="0">
                <a:latin typeface="+mn-lt"/>
              </a:rPr>
              <a:t>; d. </a:t>
            </a:r>
            <a:r>
              <a:rPr lang="en-US" sz="1600" u="none" dirty="0" err="1">
                <a:latin typeface="+mn-lt"/>
              </a:rPr>
              <a:t>Actelion</a:t>
            </a:r>
            <a:r>
              <a:rPr lang="en-US" sz="1600" u="none" dirty="0">
                <a:latin typeface="+mn-lt"/>
              </a:rPr>
              <a:t> press release [website].</a:t>
            </a:r>
            <a:r>
              <a:rPr lang="en-US" sz="1600" u="none" baseline="30000" dirty="0">
                <a:latin typeface="+mn-lt"/>
              </a:rPr>
              <a:t>[10]</a:t>
            </a:r>
          </a:p>
        </p:txBody>
      </p:sp>
    </p:spTree>
    <p:extLst>
      <p:ext uri="{BB962C8B-B14F-4D97-AF65-F5344CB8AC3E}">
        <p14:creationId xmlns:p14="http://schemas.microsoft.com/office/powerpoint/2010/main" val="679829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70" y="320650"/>
            <a:ext cx="8525330" cy="868362"/>
          </a:xfrm>
        </p:spPr>
        <p:txBody>
          <a:bodyPr/>
          <a:lstStyle/>
          <a:p>
            <a:pPr>
              <a:lnSpc>
                <a:spcPct val="100000"/>
              </a:lnSpc>
            </a:pPr>
            <a:r>
              <a:rPr lang="en-US" dirty="0" smtClean="0"/>
              <a:t>The Real Cost of PAH Drugs </a:t>
            </a:r>
            <a:br>
              <a:rPr lang="en-US" dirty="0" smtClean="0"/>
            </a:br>
            <a:r>
              <a:rPr lang="en-US" sz="3200" i="1" dirty="0" smtClean="0"/>
              <a:t>Oral </a:t>
            </a:r>
            <a:r>
              <a:rPr lang="en-US" sz="3200" i="1" dirty="0" err="1" smtClean="0"/>
              <a:t>Treprostinil</a:t>
            </a:r>
            <a:r>
              <a:rPr lang="en-US" sz="3200" i="1" baseline="30000" dirty="0" err="1" smtClean="0"/>
              <a:t>a,b</a:t>
            </a:r>
            <a:endParaRPr lang="en-US" sz="3200" i="1" baseline="30000" dirty="0"/>
          </a:p>
        </p:txBody>
      </p:sp>
      <p:sp>
        <p:nvSpPr>
          <p:cNvPr id="4" name="Content Placeholder 3"/>
          <p:cNvSpPr>
            <a:spLocks noGrp="1"/>
          </p:cNvSpPr>
          <p:nvPr>
            <p:ph idx="1"/>
          </p:nvPr>
        </p:nvSpPr>
        <p:spPr>
          <a:xfrm>
            <a:off x="762458" y="1595686"/>
            <a:ext cx="7479174" cy="4281488"/>
          </a:xfrm>
        </p:spPr>
        <p:txBody>
          <a:bodyPr>
            <a:noAutofit/>
          </a:bodyPr>
          <a:lstStyle/>
          <a:p>
            <a:pPr marL="0" indent="0">
              <a:spcBef>
                <a:spcPts val="1000"/>
              </a:spcBef>
              <a:spcAft>
                <a:spcPts val="0"/>
              </a:spcAft>
            </a:pPr>
            <a:r>
              <a:rPr lang="en-US" sz="2800" dirty="0" smtClean="0"/>
              <a:t>History of expensive PAH drugs</a:t>
            </a:r>
          </a:p>
          <a:p>
            <a:pPr marL="457200" indent="-228600">
              <a:spcBef>
                <a:spcPts val="1000"/>
              </a:spcBef>
              <a:spcAft>
                <a:spcPts val="0"/>
              </a:spcAft>
              <a:buFont typeface="Arial" panose="020B0604020202020204" pitchFamily="34" charset="0"/>
              <a:buChar char="•"/>
            </a:pPr>
            <a:r>
              <a:rPr lang="en-US" b="0" dirty="0" smtClean="0">
                <a:solidFill>
                  <a:schemeClr val="tx1"/>
                </a:solidFill>
              </a:rPr>
              <a:t>IV </a:t>
            </a:r>
            <a:r>
              <a:rPr lang="en-US" b="0" dirty="0" err="1" smtClean="0">
                <a:solidFill>
                  <a:schemeClr val="tx1"/>
                </a:solidFill>
              </a:rPr>
              <a:t>epoprostenol</a:t>
            </a:r>
            <a:r>
              <a:rPr lang="en-US" b="0" dirty="0" smtClean="0">
                <a:solidFill>
                  <a:schemeClr val="tx1"/>
                </a:solidFill>
              </a:rPr>
              <a:t>/SC </a:t>
            </a:r>
            <a:r>
              <a:rPr lang="en-US" b="0" dirty="0" err="1" smtClean="0">
                <a:solidFill>
                  <a:schemeClr val="tx1"/>
                </a:solidFill>
              </a:rPr>
              <a:t>treprostinil</a:t>
            </a:r>
            <a:r>
              <a:rPr lang="en-US" b="0" dirty="0" smtClean="0">
                <a:solidFill>
                  <a:schemeClr val="tx1"/>
                </a:solidFill>
              </a:rPr>
              <a:t>: ~ $</a:t>
            </a:r>
            <a:r>
              <a:rPr lang="en-US" b="0" dirty="0">
                <a:solidFill>
                  <a:schemeClr val="tx1"/>
                </a:solidFill>
              </a:rPr>
              <a:t>9</a:t>
            </a:r>
            <a:r>
              <a:rPr lang="en-US" b="0" dirty="0" smtClean="0">
                <a:solidFill>
                  <a:schemeClr val="tx1"/>
                </a:solidFill>
              </a:rPr>
              <a:t>0,000/year</a:t>
            </a:r>
          </a:p>
          <a:p>
            <a:pPr marL="457200" indent="-228600">
              <a:spcBef>
                <a:spcPts val="1000"/>
              </a:spcBef>
              <a:spcAft>
                <a:spcPts val="0"/>
              </a:spcAft>
              <a:buFont typeface="Arial" panose="020B0604020202020204" pitchFamily="34" charset="0"/>
              <a:buChar char="•"/>
            </a:pPr>
            <a:r>
              <a:rPr lang="en-US" b="0" dirty="0" err="1" smtClean="0">
                <a:solidFill>
                  <a:schemeClr val="tx1"/>
                </a:solidFill>
              </a:rPr>
              <a:t>Bosentan</a:t>
            </a:r>
            <a:r>
              <a:rPr lang="en-US" b="0" dirty="0" smtClean="0">
                <a:solidFill>
                  <a:schemeClr val="tx1"/>
                </a:solidFill>
              </a:rPr>
              <a:t>: ~ $80,000/year</a:t>
            </a:r>
          </a:p>
          <a:p>
            <a:pPr marL="457200" indent="-228600">
              <a:spcBef>
                <a:spcPts val="1000"/>
              </a:spcBef>
              <a:spcAft>
                <a:spcPts val="0"/>
              </a:spcAft>
              <a:buFont typeface="Arial" panose="020B0604020202020204" pitchFamily="34" charset="0"/>
              <a:buChar char="•"/>
            </a:pPr>
            <a:r>
              <a:rPr lang="en-US" b="0" dirty="0" err="1" smtClean="0">
                <a:solidFill>
                  <a:schemeClr val="tx1"/>
                </a:solidFill>
              </a:rPr>
              <a:t>Ambrisentan</a:t>
            </a:r>
            <a:r>
              <a:rPr lang="en-US" b="0" dirty="0" smtClean="0">
                <a:solidFill>
                  <a:schemeClr val="tx1"/>
                </a:solidFill>
              </a:rPr>
              <a:t>: ~ $80,000/year</a:t>
            </a:r>
          </a:p>
          <a:p>
            <a:pPr marL="457200" indent="-228600">
              <a:spcBef>
                <a:spcPts val="1000"/>
              </a:spcBef>
              <a:spcAft>
                <a:spcPts val="0"/>
              </a:spcAft>
              <a:buFont typeface="Arial" panose="020B0604020202020204" pitchFamily="34" charset="0"/>
              <a:buChar char="•"/>
            </a:pPr>
            <a:r>
              <a:rPr lang="en-US" b="0" dirty="0" smtClean="0">
                <a:solidFill>
                  <a:schemeClr val="tx1"/>
                </a:solidFill>
              </a:rPr>
              <a:t>Oral </a:t>
            </a:r>
            <a:r>
              <a:rPr lang="en-US" b="0" dirty="0" err="1" smtClean="0">
                <a:solidFill>
                  <a:schemeClr val="tx1"/>
                </a:solidFill>
              </a:rPr>
              <a:t>treprostinil</a:t>
            </a:r>
            <a:endParaRPr lang="en-US" b="0" dirty="0" smtClean="0">
              <a:solidFill>
                <a:schemeClr val="tx1"/>
              </a:solidFill>
            </a:endParaRPr>
          </a:p>
          <a:p>
            <a:pPr lvl="1" indent="-336550">
              <a:spcBef>
                <a:spcPts val="1000"/>
              </a:spcBef>
              <a:spcAft>
                <a:spcPts val="0"/>
              </a:spcAft>
              <a:buFont typeface="Arial" panose="020B0604020202020204" pitchFamily="34" charset="0"/>
              <a:buChar char="–"/>
            </a:pPr>
            <a:r>
              <a:rPr lang="en-US" dirty="0" smtClean="0"/>
              <a:t>~ $500,000/year </a:t>
            </a:r>
            <a:r>
              <a:rPr lang="en-US" dirty="0"/>
              <a:t>[</a:t>
            </a:r>
            <a:r>
              <a:rPr lang="en-US" dirty="0" smtClean="0"/>
              <a:t>12 mg, three times daily </a:t>
            </a:r>
            <a:r>
              <a:rPr lang="en-US" dirty="0" smtClean="0">
                <a:sym typeface="Wingdings" panose="05000000000000000000" pitchFamily="2" charset="2"/>
              </a:rPr>
              <a:t> </a:t>
            </a:r>
            <a:r>
              <a:rPr lang="en-US" dirty="0"/>
              <a:t>patients transitioning from parenteral </a:t>
            </a:r>
            <a:r>
              <a:rPr lang="en-US" dirty="0" err="1" smtClean="0"/>
              <a:t>treprostinil</a:t>
            </a:r>
            <a:r>
              <a:rPr lang="en-US" dirty="0" smtClean="0"/>
              <a:t> (ongoing </a:t>
            </a:r>
            <a:r>
              <a:rPr lang="en-US" dirty="0" err="1" smtClean="0"/>
              <a:t>trial</a:t>
            </a:r>
            <a:r>
              <a:rPr lang="en-US" baseline="30000" dirty="0" err="1" smtClean="0"/>
              <a:t>c</a:t>
            </a:r>
            <a:r>
              <a:rPr lang="en-US" dirty="0" smtClean="0"/>
              <a:t>)]</a:t>
            </a:r>
          </a:p>
          <a:p>
            <a:pPr lvl="1" indent="-336550">
              <a:spcBef>
                <a:spcPts val="1000"/>
              </a:spcBef>
              <a:spcAft>
                <a:spcPts val="0"/>
              </a:spcAft>
              <a:buFont typeface="Arial" panose="020B0604020202020204" pitchFamily="34" charset="0"/>
              <a:buChar char="–"/>
            </a:pPr>
            <a:r>
              <a:rPr lang="en-US" dirty="0" smtClean="0"/>
              <a:t>Compared with placebo: improved 6MWD, Borg </a:t>
            </a:r>
            <a:r>
              <a:rPr lang="en-US" dirty="0"/>
              <a:t>dyspnea score </a:t>
            </a:r>
            <a:r>
              <a:rPr lang="en-US" dirty="0" smtClean="0"/>
              <a:t>(intent-to-treat population </a:t>
            </a:r>
            <a:r>
              <a:rPr lang="en-US" dirty="0" smtClean="0">
                <a:sym typeface="Wingdings" panose="05000000000000000000" pitchFamily="2" charset="2"/>
              </a:rPr>
              <a:t> </a:t>
            </a:r>
            <a:r>
              <a:rPr lang="en-US" dirty="0" smtClean="0"/>
              <a:t>26.0 </a:t>
            </a:r>
            <a:r>
              <a:rPr lang="en-US" dirty="0"/>
              <a:t>m; </a:t>
            </a:r>
            <a:r>
              <a:rPr lang="en-US" i="1" dirty="0" smtClean="0"/>
              <a:t>P</a:t>
            </a:r>
            <a:r>
              <a:rPr lang="en-US" dirty="0" smtClean="0"/>
              <a:t> = .0001)</a:t>
            </a:r>
            <a:r>
              <a:rPr lang="en-US" baseline="30000" dirty="0" smtClean="0"/>
              <a:t>d</a:t>
            </a:r>
            <a:r>
              <a:rPr lang="en-US" dirty="0" smtClean="0"/>
              <a:t> </a:t>
            </a:r>
          </a:p>
        </p:txBody>
      </p:sp>
      <p:sp>
        <p:nvSpPr>
          <p:cNvPr id="6" name="TextBox 5"/>
          <p:cNvSpPr txBox="1"/>
          <p:nvPr/>
        </p:nvSpPr>
        <p:spPr>
          <a:xfrm>
            <a:off x="13649" y="6054533"/>
            <a:ext cx="9144000" cy="830997"/>
          </a:xfrm>
          <a:prstGeom prst="rect">
            <a:avLst/>
          </a:prstGeom>
          <a:noFill/>
        </p:spPr>
        <p:txBody>
          <a:bodyPr wrap="square" rtlCol="0">
            <a:spAutoFit/>
          </a:bodyPr>
          <a:lstStyle/>
          <a:p>
            <a:r>
              <a:rPr lang="en-US" sz="1600" u="none" dirty="0" smtClean="0">
                <a:latin typeface="+mj-lt"/>
              </a:rPr>
              <a:t>a. McLaughlin VV, et al. </a:t>
            </a:r>
            <a:r>
              <a:rPr lang="en-US" sz="1600" i="1" u="none" dirty="0" smtClean="0">
                <a:latin typeface="+mj-lt"/>
              </a:rPr>
              <a:t>Circulation</a:t>
            </a:r>
            <a:r>
              <a:rPr lang="en-US" sz="1600" u="none" dirty="0" smtClean="0">
                <a:latin typeface="+mj-lt"/>
              </a:rPr>
              <a:t>. 2009;119:2250-2294</a:t>
            </a:r>
            <a:r>
              <a:rPr lang="en-US" sz="1600" u="none" baseline="30000" dirty="0" smtClean="0">
                <a:latin typeface="+mj-lt"/>
              </a:rPr>
              <a:t>[11]</a:t>
            </a:r>
            <a:r>
              <a:rPr lang="en-US" sz="1600" u="none" dirty="0" smtClean="0">
                <a:latin typeface="+mj-lt"/>
              </a:rPr>
              <a:t>; b. </a:t>
            </a:r>
            <a:r>
              <a:rPr lang="en-US" sz="1600" u="none" dirty="0" err="1" smtClean="0">
                <a:latin typeface="+mj-lt"/>
              </a:rPr>
              <a:t>Frumkin</a:t>
            </a:r>
            <a:r>
              <a:rPr lang="en-US" sz="1600" u="none" dirty="0" smtClean="0">
                <a:latin typeface="+mj-lt"/>
              </a:rPr>
              <a:t> LR, et al</a:t>
            </a:r>
            <a:r>
              <a:rPr lang="en-US" sz="1600" u="none" dirty="0">
                <a:latin typeface="+mj-lt"/>
              </a:rPr>
              <a:t>. </a:t>
            </a:r>
            <a:r>
              <a:rPr lang="en-US" sz="1600" i="1" u="none" dirty="0" err="1">
                <a:latin typeface="+mj-lt"/>
              </a:rPr>
              <a:t>Pharmacol</a:t>
            </a:r>
            <a:r>
              <a:rPr lang="en-US" sz="1600" i="1" u="none" dirty="0">
                <a:latin typeface="+mj-lt"/>
              </a:rPr>
              <a:t> Rev. </a:t>
            </a:r>
            <a:r>
              <a:rPr lang="en-US" sz="1600" u="none" dirty="0" smtClean="0">
                <a:latin typeface="+mj-lt"/>
              </a:rPr>
              <a:t>2012;64(3</a:t>
            </a:r>
            <a:r>
              <a:rPr lang="en-US" sz="1600" u="none" dirty="0">
                <a:latin typeface="+mj-lt"/>
              </a:rPr>
              <a:t>):</a:t>
            </a:r>
            <a:r>
              <a:rPr lang="en-US" sz="1600" u="none" dirty="0" smtClean="0">
                <a:latin typeface="+mj-lt"/>
              </a:rPr>
              <a:t>583-620.</a:t>
            </a:r>
            <a:r>
              <a:rPr lang="en-US" sz="1600" u="none" baseline="30000" dirty="0" smtClean="0">
                <a:latin typeface="+mj-lt"/>
              </a:rPr>
              <a:t>[12]</a:t>
            </a:r>
            <a:r>
              <a:rPr lang="en-US" sz="1600" u="none" dirty="0" smtClean="0">
                <a:latin typeface="+mj-lt"/>
              </a:rPr>
              <a:t>; c. White RJ, et al. ATS 2013. Abstract B64.</a:t>
            </a:r>
            <a:r>
              <a:rPr lang="en-US" sz="1600" u="none" baseline="30000" dirty="0" smtClean="0">
                <a:latin typeface="+mj-lt"/>
              </a:rPr>
              <a:t>[13]</a:t>
            </a:r>
            <a:r>
              <a:rPr lang="en-US" sz="1600" u="none" dirty="0" smtClean="0">
                <a:latin typeface="+mj-lt"/>
              </a:rPr>
              <a:t>; </a:t>
            </a:r>
            <a:r>
              <a:rPr lang="en-US" sz="1600" u="none" dirty="0">
                <a:solidFill>
                  <a:srgbClr val="000000"/>
                </a:solidFill>
                <a:latin typeface="Arial"/>
              </a:rPr>
              <a:t>d</a:t>
            </a:r>
            <a:r>
              <a:rPr lang="en-US" sz="1600" u="none" dirty="0" smtClean="0">
                <a:solidFill>
                  <a:srgbClr val="000000"/>
                </a:solidFill>
                <a:latin typeface="Arial"/>
              </a:rPr>
              <a:t>. </a:t>
            </a:r>
            <a:r>
              <a:rPr lang="en-US" sz="1600" u="none" dirty="0">
                <a:solidFill>
                  <a:srgbClr val="000000"/>
                </a:solidFill>
                <a:latin typeface="Arial"/>
              </a:rPr>
              <a:t>Jing ZC, et al. </a:t>
            </a:r>
            <a:r>
              <a:rPr lang="en-US" sz="1600" i="1" u="none" dirty="0">
                <a:solidFill>
                  <a:srgbClr val="000000"/>
                </a:solidFill>
                <a:latin typeface="Arial"/>
              </a:rPr>
              <a:t>Circulation</a:t>
            </a:r>
            <a:r>
              <a:rPr lang="en-US" sz="1600" u="none" dirty="0">
                <a:solidFill>
                  <a:srgbClr val="000000"/>
                </a:solidFill>
                <a:latin typeface="Arial"/>
              </a:rPr>
              <a:t>. </a:t>
            </a:r>
            <a:r>
              <a:rPr lang="en-US" sz="1600" u="none" dirty="0" smtClean="0">
                <a:solidFill>
                  <a:srgbClr val="000000"/>
                </a:solidFill>
                <a:latin typeface="Arial"/>
              </a:rPr>
              <a:t>2013;127:624-633</a:t>
            </a:r>
            <a:r>
              <a:rPr lang="en-US" sz="1600" u="none" baseline="30000" dirty="0" smtClean="0">
                <a:solidFill>
                  <a:srgbClr val="000000"/>
                </a:solidFill>
                <a:latin typeface="Arial"/>
              </a:rPr>
              <a:t>[14]</a:t>
            </a:r>
            <a:endParaRPr lang="en-US" sz="1600" u="none" baseline="30000" dirty="0">
              <a:latin typeface="+mj-lt"/>
            </a:endParaRPr>
          </a:p>
        </p:txBody>
      </p:sp>
    </p:spTree>
    <p:extLst>
      <p:ext uri="{BB962C8B-B14F-4D97-AF65-F5344CB8AC3E}">
        <p14:creationId xmlns:p14="http://schemas.microsoft.com/office/powerpoint/2010/main" val="2289604301"/>
      </p:ext>
    </p:extLst>
  </p:cSld>
  <p:clrMapOvr>
    <a:masterClrMapping/>
  </p:clrMapOvr>
</p:sld>
</file>

<file path=ppt/theme/theme1.xml><?xml version="1.0" encoding="utf-8"?>
<a:theme xmlns:a="http://schemas.openxmlformats.org/drawingml/2006/main" name="Default Design">
  <a:themeElements>
    <a:clrScheme name="Medscape Education 2011">
      <a:dk1>
        <a:srgbClr val="000000"/>
      </a:dk1>
      <a:lt1>
        <a:srgbClr val="FFFFFF"/>
      </a:lt1>
      <a:dk2>
        <a:srgbClr val="000000"/>
      </a:dk2>
      <a:lt2>
        <a:srgbClr val="FFFFFF"/>
      </a:lt2>
      <a:accent1>
        <a:srgbClr val="003854"/>
      </a:accent1>
      <a:accent2>
        <a:srgbClr val="0A6FA7"/>
      </a:accent2>
      <a:accent3>
        <a:srgbClr val="444E54"/>
      </a:accent3>
      <a:accent4>
        <a:srgbClr val="345B0E"/>
      </a:accent4>
      <a:accent5>
        <a:srgbClr val="8E1400"/>
      </a:accent5>
      <a:accent6>
        <a:srgbClr val="000000"/>
      </a:accent6>
      <a:hlink>
        <a:srgbClr val="003854"/>
      </a:hlink>
      <a:folHlink>
        <a:srgbClr val="0A6F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DCE6FA"/>
        </a:dk2>
        <a:lt2>
          <a:srgbClr val="808080"/>
        </a:lt2>
        <a:accent1>
          <a:srgbClr val="FFFF66"/>
        </a:accent1>
        <a:accent2>
          <a:srgbClr val="66FF66"/>
        </a:accent2>
        <a:accent3>
          <a:srgbClr val="FFFFFF"/>
        </a:accent3>
        <a:accent4>
          <a:srgbClr val="000000"/>
        </a:accent4>
        <a:accent5>
          <a:srgbClr val="FFFFB8"/>
        </a:accent5>
        <a:accent6>
          <a:srgbClr val="5CE75C"/>
        </a:accent6>
        <a:hlink>
          <a:srgbClr val="FF9966"/>
        </a:hlink>
        <a:folHlink>
          <a:srgbClr val="66CC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81C6"/>
        </a:dk2>
        <a:lt2>
          <a:srgbClr val="808080"/>
        </a:lt2>
        <a:accent1>
          <a:srgbClr val="99CC00"/>
        </a:accent1>
        <a:accent2>
          <a:srgbClr val="FF9900"/>
        </a:accent2>
        <a:accent3>
          <a:srgbClr val="FFFFFF"/>
        </a:accent3>
        <a:accent4>
          <a:srgbClr val="000000"/>
        </a:accent4>
        <a:accent5>
          <a:srgbClr val="CAE2AA"/>
        </a:accent5>
        <a:accent6>
          <a:srgbClr val="E78A00"/>
        </a:accent6>
        <a:hlink>
          <a:srgbClr val="000066"/>
        </a:hlink>
        <a:folHlink>
          <a:srgbClr val="66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Medscape Education 2011">
      <a:dk1>
        <a:srgbClr val="000000"/>
      </a:dk1>
      <a:lt1>
        <a:srgbClr val="FFFFFF"/>
      </a:lt1>
      <a:dk2>
        <a:srgbClr val="000000"/>
      </a:dk2>
      <a:lt2>
        <a:srgbClr val="FFFFFF"/>
      </a:lt2>
      <a:accent1>
        <a:srgbClr val="003854"/>
      </a:accent1>
      <a:accent2>
        <a:srgbClr val="0A6FA7"/>
      </a:accent2>
      <a:accent3>
        <a:srgbClr val="444E54"/>
      </a:accent3>
      <a:accent4>
        <a:srgbClr val="345B0E"/>
      </a:accent4>
      <a:accent5>
        <a:srgbClr val="8E1400"/>
      </a:accent5>
      <a:accent6>
        <a:srgbClr val="000000"/>
      </a:accent6>
      <a:hlink>
        <a:srgbClr val="003854"/>
      </a:hlink>
      <a:folHlink>
        <a:srgbClr val="0A6F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Calibri" pitchFamily="34" charset="0"/>
          </a:defRPr>
        </a:defPPr>
      </a:lstStyle>
    </a:lnDef>
    <a:txDef>
      <a:spPr bwMode="auto">
        <a:noFill/>
        <a:ln w="9525">
          <a:noFill/>
          <a:miter lim="800000"/>
          <a:headEnd/>
          <a:tailEnd/>
        </a:ln>
        <a:effectLst>
          <a:outerShdw dist="12700" dir="2700000" rotWithShape="0">
            <a:srgbClr val="808080">
              <a:alpha val="17998"/>
            </a:srgbClr>
          </a:outerShdw>
        </a:effectLst>
      </a:spPr>
      <a:bodyPr vert="horz" wrap="square" lIns="91440" tIns="45720" rIns="91440" bIns="45720" numCol="1" rtlCol="0" anchor="b" anchorCtr="0" compatLnSpc="1">
        <a:prstTxWarp prst="textNoShape">
          <a:avLst/>
        </a:prstTxWarp>
        <a:spAutoFit/>
      </a:bodyPr>
      <a:lstStyle>
        <a:defPPr>
          <a:lnSpc>
            <a:spcPct val="100000"/>
          </a:lnSpc>
          <a:spcBef>
            <a:spcPct val="20000"/>
          </a:spcBef>
          <a:buClr>
            <a:srgbClr val="8E1400"/>
          </a:buClr>
          <a:defRPr u="none" kern="0" dirty="0" smtClean="0">
            <a:latin typeface="Arial"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DCE6FA"/>
        </a:dk2>
        <a:lt2>
          <a:srgbClr val="808080"/>
        </a:lt2>
        <a:accent1>
          <a:srgbClr val="FFFF66"/>
        </a:accent1>
        <a:accent2>
          <a:srgbClr val="66FF66"/>
        </a:accent2>
        <a:accent3>
          <a:srgbClr val="FFFFFF"/>
        </a:accent3>
        <a:accent4>
          <a:srgbClr val="000000"/>
        </a:accent4>
        <a:accent5>
          <a:srgbClr val="FFFFB8"/>
        </a:accent5>
        <a:accent6>
          <a:srgbClr val="5CE75C"/>
        </a:accent6>
        <a:hlink>
          <a:srgbClr val="FF9966"/>
        </a:hlink>
        <a:folHlink>
          <a:srgbClr val="66CC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81C6"/>
        </a:dk2>
        <a:lt2>
          <a:srgbClr val="808080"/>
        </a:lt2>
        <a:accent1>
          <a:srgbClr val="99CC00"/>
        </a:accent1>
        <a:accent2>
          <a:srgbClr val="FF9900"/>
        </a:accent2>
        <a:accent3>
          <a:srgbClr val="FFFFFF"/>
        </a:accent3>
        <a:accent4>
          <a:srgbClr val="000000"/>
        </a:accent4>
        <a:accent5>
          <a:srgbClr val="CAE2AA"/>
        </a:accent5>
        <a:accent6>
          <a:srgbClr val="E78A00"/>
        </a:accent6>
        <a:hlink>
          <a:srgbClr val="000066"/>
        </a:hlink>
        <a:folHlink>
          <a:srgbClr val="66CC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Medscape Education 2011">
      <a:dk1>
        <a:srgbClr val="000000"/>
      </a:dk1>
      <a:lt1>
        <a:srgbClr val="FFFFFF"/>
      </a:lt1>
      <a:dk2>
        <a:srgbClr val="000000"/>
      </a:dk2>
      <a:lt2>
        <a:srgbClr val="FFFFFF"/>
      </a:lt2>
      <a:accent1>
        <a:srgbClr val="003854"/>
      </a:accent1>
      <a:accent2>
        <a:srgbClr val="0A6FA7"/>
      </a:accent2>
      <a:accent3>
        <a:srgbClr val="444E54"/>
      </a:accent3>
      <a:accent4>
        <a:srgbClr val="345B0E"/>
      </a:accent4>
      <a:accent5>
        <a:srgbClr val="8E1400"/>
      </a:accent5>
      <a:accent6>
        <a:srgbClr val="000000"/>
      </a:accent6>
      <a:hlink>
        <a:srgbClr val="003854"/>
      </a:hlink>
      <a:folHlink>
        <a:srgbClr val="0A6F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DCE6FA"/>
        </a:dk2>
        <a:lt2>
          <a:srgbClr val="808080"/>
        </a:lt2>
        <a:accent1>
          <a:srgbClr val="FFFF66"/>
        </a:accent1>
        <a:accent2>
          <a:srgbClr val="66FF66"/>
        </a:accent2>
        <a:accent3>
          <a:srgbClr val="FFFFFF"/>
        </a:accent3>
        <a:accent4>
          <a:srgbClr val="000000"/>
        </a:accent4>
        <a:accent5>
          <a:srgbClr val="FFFFB8"/>
        </a:accent5>
        <a:accent6>
          <a:srgbClr val="5CE75C"/>
        </a:accent6>
        <a:hlink>
          <a:srgbClr val="FF9966"/>
        </a:hlink>
        <a:folHlink>
          <a:srgbClr val="66CC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81C6"/>
        </a:dk2>
        <a:lt2>
          <a:srgbClr val="808080"/>
        </a:lt2>
        <a:accent1>
          <a:srgbClr val="99CC00"/>
        </a:accent1>
        <a:accent2>
          <a:srgbClr val="FF9900"/>
        </a:accent2>
        <a:accent3>
          <a:srgbClr val="FFFFFF"/>
        </a:accent3>
        <a:accent4>
          <a:srgbClr val="000000"/>
        </a:accent4>
        <a:accent5>
          <a:srgbClr val="CAE2AA"/>
        </a:accent5>
        <a:accent6>
          <a:srgbClr val="E78A00"/>
        </a:accent6>
        <a:hlink>
          <a:srgbClr val="000066"/>
        </a:hlink>
        <a:folHlink>
          <a:srgbClr val="66CC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18312</TotalTime>
  <Words>1933</Words>
  <Application>Microsoft Office PowerPoint</Application>
  <PresentationFormat>On-screen Show (4:3)</PresentationFormat>
  <Paragraphs>179</Paragraphs>
  <Slides>17</Slides>
  <Notes>6</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Default Design</vt:lpstr>
      <vt:lpstr>1_Default Design</vt:lpstr>
      <vt:lpstr>2_Default Design</vt:lpstr>
      <vt:lpstr>PowerPoint Presentation</vt:lpstr>
      <vt:lpstr>PowerPoint Presentation</vt:lpstr>
      <vt:lpstr>PAH Diagnostic Workup General Considerationsa,b</vt:lpstr>
      <vt:lpstr>When to Perform an RHC?a,b</vt:lpstr>
      <vt:lpstr>Cost of Hospitalizations in PAH Registry and Trial Data</vt:lpstr>
      <vt:lpstr>PAH Inpatient Management</vt:lpstr>
      <vt:lpstr>Reducing Hospitalizations Impact of Current and Emerging Therapies</vt:lpstr>
      <vt:lpstr>Early, Aggressive PAH Therapy  Effect on Outcomes</vt:lpstr>
      <vt:lpstr>The Real Cost of PAH Drugs  Oral Treprostinila,b</vt:lpstr>
      <vt:lpstr>The Real Cost of PAH Drugs Riociguat</vt:lpstr>
      <vt:lpstr>Conclusions</vt:lpstr>
      <vt:lpstr>Abbreviations</vt:lpstr>
      <vt:lpstr>Abbreviations (cont)</vt:lpstr>
      <vt:lpstr>References</vt:lpstr>
      <vt:lpstr>References (cont)</vt:lpstr>
      <vt:lpstr>References (cont)</vt:lpstr>
      <vt:lpstr>References (cont)</vt:lpstr>
    </vt:vector>
  </TitlesOfParts>
  <Company>Andy Arrow Graphic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Andy Arrow</dc:creator>
  <cp:lastModifiedBy>IMGTemp</cp:lastModifiedBy>
  <cp:revision>388</cp:revision>
  <dcterms:created xsi:type="dcterms:W3CDTF">2011-04-07T15:25:26Z</dcterms:created>
  <dcterms:modified xsi:type="dcterms:W3CDTF">2014-12-22T17:17:38Z</dcterms:modified>
</cp:coreProperties>
</file>