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1D002-9920-478D-A416-A5945F79A04A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1B74A-7A43-4A55-8011-AB2A2E94E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22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1D002-9920-478D-A416-A5945F79A04A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1B74A-7A43-4A55-8011-AB2A2E94E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394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en-US" smtClean="0">
                <a:solidFill>
                  <a:srgbClr val="8E1400"/>
                </a:solidFill>
                <a:latin typeface="Calibri"/>
                <a:cs typeface="Calibri"/>
              </a:rPr>
              <a:t>Patient-Centered Management </a:t>
            </a:r>
            <a:br>
              <a:rPr lang="en-US" smtClean="0">
                <a:solidFill>
                  <a:srgbClr val="8E1400"/>
                </a:solidFill>
                <a:latin typeface="Calibri"/>
                <a:cs typeface="Calibri"/>
              </a:rPr>
            </a:br>
            <a:r>
              <a:rPr lang="en-US" smtClean="0">
                <a:solidFill>
                  <a:srgbClr val="8E1400"/>
                </a:solidFill>
                <a:latin typeface="Calibri"/>
                <a:cs typeface="Calibri"/>
              </a:rPr>
              <a:t>in Metastatic Castration-Resistant Prostate Cancer</a:t>
            </a:r>
            <a:endParaRPr lang="en-US" sz="2800" dirty="0" smtClean="0">
              <a:solidFill>
                <a:srgbClr val="8E1400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412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>
                <a:solidFill>
                  <a:schemeClr val="accent5"/>
                </a:solidFill>
                <a:latin typeface="Calibri"/>
                <a:cs typeface="Calibri"/>
              </a:rPr>
              <a:t>Sequencing Therapy in mCRPC</a:t>
            </a:r>
            <a:br>
              <a:rPr lang="en-US" sz="4000" smtClean="0">
                <a:solidFill>
                  <a:schemeClr val="accent5"/>
                </a:solidFill>
                <a:latin typeface="Calibri"/>
                <a:cs typeface="Calibri"/>
              </a:rPr>
            </a:br>
            <a:r>
              <a:rPr lang="en-US" i="1" smtClean="0">
                <a:solidFill>
                  <a:schemeClr val="accent5"/>
                </a:solidFill>
                <a:latin typeface="Calibri"/>
                <a:cs typeface="Calibri"/>
              </a:rPr>
              <a:t>Sipuleucel-T + Abiraterone Acetate </a:t>
            </a:r>
            <a:endParaRPr lang="en-US" i="1" dirty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263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>
                <a:solidFill>
                  <a:schemeClr val="accent5"/>
                </a:solidFill>
                <a:latin typeface="Calibri"/>
                <a:cs typeface="Calibri"/>
              </a:rPr>
              <a:t>Sequencing Therapy in mCRPC</a:t>
            </a:r>
            <a:br>
              <a:rPr lang="en-US" sz="4000" smtClean="0">
                <a:solidFill>
                  <a:schemeClr val="accent5"/>
                </a:solidFill>
                <a:latin typeface="Calibri"/>
                <a:cs typeface="Calibri"/>
              </a:rPr>
            </a:br>
            <a:r>
              <a:rPr lang="en-US" i="1" smtClean="0">
                <a:solidFill>
                  <a:schemeClr val="accent5"/>
                </a:solidFill>
                <a:latin typeface="Calibri"/>
                <a:cs typeface="Calibri"/>
              </a:rPr>
              <a:t>Sipuleucel-T + Enzalutamide </a:t>
            </a:r>
            <a:endParaRPr lang="en-US" i="1" dirty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328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Androgen Receptor Variants</a:t>
            </a:r>
            <a:b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</a:br>
            <a:r>
              <a:rPr lang="en-GB" i="1" smtClean="0">
                <a:solidFill>
                  <a:schemeClr val="accent5"/>
                </a:solidFill>
                <a:latin typeface="Calibri"/>
                <a:cs typeface="Calibri"/>
              </a:rPr>
              <a:t>AR-V7 </a:t>
            </a:r>
            <a:endParaRPr lang="en-GB" sz="2800" i="1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786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>
                <a:solidFill>
                  <a:schemeClr val="accent5"/>
                </a:solidFill>
                <a:latin typeface="Calibri"/>
                <a:cs typeface="Calibri"/>
              </a:rPr>
              <a:t>ALSYMPCA</a:t>
            </a:r>
            <a:br>
              <a:rPr lang="en-US" sz="4000" smtClean="0">
                <a:solidFill>
                  <a:schemeClr val="accent5"/>
                </a:solidFill>
                <a:latin typeface="Calibri"/>
                <a:cs typeface="Calibri"/>
              </a:rPr>
            </a:br>
            <a:r>
              <a:rPr lang="en-US" i="1" smtClean="0">
                <a:solidFill>
                  <a:schemeClr val="accent5"/>
                </a:solidFill>
                <a:latin typeface="Calibri"/>
                <a:cs typeface="Calibri"/>
              </a:rPr>
              <a:t>Trial Design </a:t>
            </a:r>
            <a:endParaRPr lang="en-US" i="1" dirty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294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Radium-223 in mCRPC</a:t>
            </a:r>
            <a:b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</a:br>
            <a:r>
              <a:rPr lang="en-GB" i="1" smtClean="0">
                <a:solidFill>
                  <a:schemeClr val="accent5"/>
                </a:solidFill>
                <a:latin typeface="Calibri"/>
                <a:cs typeface="Calibri"/>
              </a:rPr>
              <a:t>What to Share With Your Patients</a:t>
            </a:r>
            <a:endParaRPr lang="en-GB" sz="2800" i="1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997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>
                <a:solidFill>
                  <a:schemeClr val="accent5"/>
                </a:solidFill>
                <a:latin typeface="Calibri"/>
                <a:cs typeface="Calibri"/>
              </a:rPr>
              <a:t>Radium-223</a:t>
            </a:r>
            <a:br>
              <a:rPr lang="en-US" sz="4000" smtClean="0">
                <a:solidFill>
                  <a:schemeClr val="accent5"/>
                </a:solidFill>
                <a:latin typeface="Calibri"/>
                <a:cs typeface="Calibri"/>
              </a:rPr>
            </a:br>
            <a:r>
              <a:rPr lang="en-US" i="1" smtClean="0">
                <a:solidFill>
                  <a:schemeClr val="accent5"/>
                </a:solidFill>
                <a:latin typeface="Calibri"/>
                <a:cs typeface="Calibri"/>
              </a:rPr>
              <a:t>Updates </a:t>
            </a:r>
            <a:endParaRPr lang="en-US" i="1" dirty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886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>
                <a:solidFill>
                  <a:schemeClr val="accent5"/>
                </a:solidFill>
                <a:latin typeface="Calibri"/>
                <a:cs typeface="Calibri"/>
              </a:rPr>
              <a:t>PSMA-ADC</a:t>
            </a:r>
            <a:br>
              <a:rPr lang="en-US" sz="4000" smtClean="0">
                <a:solidFill>
                  <a:schemeClr val="accent5"/>
                </a:solidFill>
                <a:latin typeface="Calibri"/>
                <a:cs typeface="Calibri"/>
              </a:rPr>
            </a:br>
            <a:r>
              <a:rPr lang="en-US" i="1" smtClean="0">
                <a:solidFill>
                  <a:schemeClr val="accent5"/>
                </a:solidFill>
                <a:latin typeface="Calibri"/>
                <a:cs typeface="Calibri"/>
              </a:rPr>
              <a:t>Phase 2 Trial </a:t>
            </a:r>
            <a:endParaRPr lang="en-US" i="1" dirty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066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>
                <a:solidFill>
                  <a:schemeClr val="accent5"/>
                </a:solidFill>
                <a:latin typeface="Calibri"/>
                <a:cs typeface="Calibri"/>
              </a:rPr>
              <a:t>Cabozantinib</a:t>
            </a:r>
            <a:br>
              <a:rPr lang="en-US" sz="4000" smtClean="0">
                <a:solidFill>
                  <a:schemeClr val="accent5"/>
                </a:solidFill>
                <a:latin typeface="Calibri"/>
                <a:cs typeface="Calibri"/>
              </a:rPr>
            </a:br>
            <a:r>
              <a:rPr lang="en-US" i="1" smtClean="0">
                <a:solidFill>
                  <a:schemeClr val="accent5"/>
                </a:solidFill>
                <a:latin typeface="Calibri"/>
                <a:cs typeface="Calibri"/>
              </a:rPr>
              <a:t>Phase 3 COMET-1 trial </a:t>
            </a:r>
            <a:endParaRPr lang="en-US" i="1" dirty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511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Shared Decision-Making in mCRPC</a:t>
            </a:r>
            <a:b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</a:br>
            <a:r>
              <a:rPr lang="en-GB" i="1" smtClean="0">
                <a:solidFill>
                  <a:schemeClr val="accent5"/>
                </a:solidFill>
                <a:latin typeface="Calibri"/>
                <a:cs typeface="Calibri"/>
              </a:rPr>
              <a:t>Key Takeaways</a:t>
            </a:r>
            <a:endParaRPr lang="en-GB" sz="2800" i="1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338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Abbreviations</a:t>
            </a:r>
            <a:endParaRPr lang="en-GB" sz="32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53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98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References</a:t>
            </a:r>
            <a:endParaRPr lang="en-GB" sz="32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606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References (cont)</a:t>
            </a:r>
            <a:endParaRPr lang="en-GB" sz="32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834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References (cont)</a:t>
            </a:r>
            <a:endParaRPr lang="en-GB" sz="32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502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References (cont)</a:t>
            </a:r>
            <a:endParaRPr lang="en-GB" sz="32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8635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References (cont)</a:t>
            </a:r>
            <a:endParaRPr lang="en-GB" sz="32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639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Program Goals</a:t>
            </a:r>
            <a:endParaRPr lang="en-GB" sz="32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153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Prostate Cancer</a:t>
            </a:r>
            <a:b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</a:br>
            <a:r>
              <a:rPr lang="en-GB" i="1" smtClean="0">
                <a:solidFill>
                  <a:schemeClr val="accent5"/>
                </a:solidFill>
                <a:latin typeface="Calibri"/>
                <a:cs typeface="Calibri"/>
              </a:rPr>
              <a:t>Overview </a:t>
            </a:r>
            <a:endParaRPr lang="en-GB" sz="2800" i="1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387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mCRPC</a:t>
            </a:r>
            <a:b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</a:br>
            <a:r>
              <a:rPr lang="en-GB" i="1" smtClean="0">
                <a:solidFill>
                  <a:schemeClr val="accent5"/>
                </a:solidFill>
                <a:latin typeface="Calibri"/>
                <a:cs typeface="Calibri"/>
              </a:rPr>
              <a:t>Current Treatment Options</a:t>
            </a:r>
            <a:endParaRPr lang="en-GB" sz="2800" i="1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837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mCRPC</a:t>
            </a:r>
            <a:b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</a:br>
            <a:r>
              <a:rPr lang="en-GB" i="1" smtClean="0">
                <a:solidFill>
                  <a:schemeClr val="accent5"/>
                </a:solidFill>
                <a:latin typeface="Calibri"/>
                <a:cs typeface="Calibri"/>
              </a:rPr>
              <a:t>Shared Decision-Making</a:t>
            </a:r>
            <a:endParaRPr lang="en-GB" sz="2800" i="1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77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Shared Decision Making in mCRPC</a:t>
            </a:r>
            <a:b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</a:br>
            <a:r>
              <a:rPr lang="en-GB" i="1" smtClean="0">
                <a:solidFill>
                  <a:schemeClr val="accent5"/>
                </a:solidFill>
                <a:latin typeface="Calibri"/>
                <a:cs typeface="Calibri"/>
              </a:rPr>
              <a:t>Patient-Physician Communication </a:t>
            </a:r>
            <a:endParaRPr lang="en-GB" sz="2800" i="1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320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Shared Decision Making in mCRPC</a:t>
            </a:r>
            <a:b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</a:br>
            <a:r>
              <a:rPr lang="en-GB" i="1" smtClean="0">
                <a:solidFill>
                  <a:schemeClr val="accent5"/>
                </a:solidFill>
                <a:latin typeface="Calibri"/>
                <a:cs typeface="Calibri"/>
              </a:rPr>
              <a:t>Challenges </a:t>
            </a:r>
            <a:endParaRPr lang="en-GB" sz="2800" i="1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539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Sequencing Therapy in mCRPC</a:t>
            </a:r>
            <a:b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</a:br>
            <a:r>
              <a:rPr lang="en-GB" i="1" smtClean="0">
                <a:solidFill>
                  <a:schemeClr val="accent5"/>
                </a:solidFill>
                <a:latin typeface="Calibri"/>
                <a:cs typeface="Calibri"/>
              </a:rPr>
              <a:t>Factors to Consider</a:t>
            </a:r>
            <a:endParaRPr lang="en-GB" sz="2800" i="1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763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</Words>
  <Application>Microsoft Office PowerPoint</Application>
  <PresentationFormat>On-screen Show (4:3)</PresentationFormat>
  <Paragraphs>23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Patient-Centered Management  in Metastatic Castration-Resistant Prostate Cancer</vt:lpstr>
      <vt:lpstr>PowerPoint Presentation</vt:lpstr>
      <vt:lpstr>Program Goals</vt:lpstr>
      <vt:lpstr>Prostate Cancer Overview </vt:lpstr>
      <vt:lpstr>mCRPC Current Treatment Options</vt:lpstr>
      <vt:lpstr>mCRPC Shared Decision-Making</vt:lpstr>
      <vt:lpstr>Shared Decision Making in mCRPC Patient-Physician Communication </vt:lpstr>
      <vt:lpstr>Shared Decision Making in mCRPC Challenges </vt:lpstr>
      <vt:lpstr>Sequencing Therapy in mCRPC Factors to Consider</vt:lpstr>
      <vt:lpstr>Sequencing Therapy in mCRPC Sipuleucel-T + Abiraterone Acetate </vt:lpstr>
      <vt:lpstr>Sequencing Therapy in mCRPC Sipuleucel-T + Enzalutamide </vt:lpstr>
      <vt:lpstr>Androgen Receptor Variants AR-V7 </vt:lpstr>
      <vt:lpstr>ALSYMPCA Trial Design </vt:lpstr>
      <vt:lpstr>Radium-223 in mCRPC What to Share With Your Patients</vt:lpstr>
      <vt:lpstr>Radium-223 Updates </vt:lpstr>
      <vt:lpstr>PSMA-ADC Phase 2 Trial </vt:lpstr>
      <vt:lpstr>Cabozantinib Phase 3 COMET-1 trial </vt:lpstr>
      <vt:lpstr>Shared Decision-Making in mCRPC Key Takeaways</vt:lpstr>
      <vt:lpstr>Abbreviations</vt:lpstr>
      <vt:lpstr>References</vt:lpstr>
      <vt:lpstr>References (cont)</vt:lpstr>
      <vt:lpstr>References (cont)</vt:lpstr>
      <vt:lpstr>References (cont)</vt:lpstr>
      <vt:lpstr>References (cont)</vt:lpstr>
    </vt:vector>
  </TitlesOfParts>
  <Company>WebMD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Patient-Centered Management  in Metastatic Castration-Resistant Prostate Cancer</dc:title>
  <dc:creator>Treventi, Erica</dc:creator>
  <cp:lastModifiedBy>Treventi, Erica</cp:lastModifiedBy>
  <cp:revision>1</cp:revision>
  <dcterms:created xsi:type="dcterms:W3CDTF">2015-03-24T18:02:46Z</dcterms:created>
  <dcterms:modified xsi:type="dcterms:W3CDTF">2015-03-24T18:02:46Z</dcterms:modified>
</cp:coreProperties>
</file>